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73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Schwarz Carigiet" initials="DSC" lastIdx="2" clrIdx="0">
    <p:extLst>
      <p:ext uri="{19B8F6BF-5375-455C-9EA6-DF929625EA0E}">
        <p15:presenceInfo xmlns:p15="http://schemas.microsoft.com/office/powerpoint/2012/main" userId="8cd1508d44ba01dd" providerId="Windows Live"/>
      </p:ext>
    </p:extLst>
  </p:cmAuthor>
  <p:cmAuthor id="2" name="Oezdemir Giovanna" initials="OG" lastIdx="23" clrIdx="1">
    <p:extLst>
      <p:ext uri="{19B8F6BF-5375-455C-9EA6-DF929625EA0E}">
        <p15:presenceInfo xmlns:p15="http://schemas.microsoft.com/office/powerpoint/2012/main" userId="S-1-5-21-1417001333-963894560-725345543-1491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9E92"/>
    <a:srgbClr val="EAE516"/>
    <a:srgbClr val="C3E3E0"/>
    <a:srgbClr val="72C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13B79DB-0162-4BE8-A7E5-ABA9B3E8CB28}">
  <a:tblStyle styleId="{F13B79DB-0162-4BE8-A7E5-ABA9B3E8CB28}" styleName="NewSWICA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42000" cmpd="sng">
              <a:solidFill>
                <a:schemeClr val="lt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</a:tcStyle>
    </a:band1H>
    <a:band2H>
      <a:tcStyle>
        <a:tcBdr/>
        <a:fill>
          <a:solidFill>
            <a:srgbClr val="F2F2F2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F2F2F2"/>
          </a:solidFill>
        </a:fill>
      </a:tcStyle>
    </a:band2V>
    <a:lastCol>
      <a:tcTxStyle b="on"/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rgbClr val="F2F2F2"/>
          </a:solidFill>
        </a:fill>
      </a:tcStyle>
    </a:firstCol>
    <a:la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127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bottom>
            <a:ln w="38100" cmpd="sng">
              <a:solidFill>
                <a:schemeClr val="accent1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7126" autoAdjust="0"/>
  </p:normalViewPr>
  <p:slideViewPr>
    <p:cSldViewPr showGuides="1">
      <p:cViewPr varScale="1">
        <p:scale>
          <a:sx n="163" d="100"/>
          <a:sy n="163" d="100"/>
        </p:scale>
        <p:origin x="222" y="150"/>
      </p:cViewPr>
      <p:guideLst/>
    </p:cSldViewPr>
  </p:slideViewPr>
  <p:outlineViewPr>
    <p:cViewPr>
      <p:scale>
        <a:sx n="33" d="100"/>
        <a:sy n="33" d="100"/>
      </p:scale>
      <p:origin x="0" y="-61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al.loc\swica\gd\GD\Ls\VFo\Allg\VFO_Wennberg_VitD\50_Output\results\vit_d_sum_stat_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al.loc\swica\gd\GD\Ls\VFo\Allg\VFO_Wennberg_VitD\50_Output\results\vit_d_slide_1_aufbereit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1200" dirty="0" err="1" smtClean="0"/>
              <a:t>Number</a:t>
            </a:r>
            <a:r>
              <a:rPr lang="de-CH" sz="1200" dirty="0" smtClean="0"/>
              <a:t> </a:t>
            </a:r>
            <a:r>
              <a:rPr lang="de-CH" sz="1200" dirty="0" err="1"/>
              <a:t>of</a:t>
            </a:r>
            <a:r>
              <a:rPr lang="de-CH" sz="1200" dirty="0"/>
              <a:t> </a:t>
            </a:r>
            <a:r>
              <a:rPr lang="de-CH" sz="1200" dirty="0" err="1"/>
              <a:t>tests</a:t>
            </a:r>
            <a:r>
              <a:rPr lang="de-CH" sz="1200" dirty="0"/>
              <a:t> per </a:t>
            </a:r>
            <a:r>
              <a:rPr lang="de-CH" sz="1200" dirty="0" err="1"/>
              <a:t>insured</a:t>
            </a:r>
            <a:r>
              <a:rPr lang="de-CH" sz="1200" dirty="0"/>
              <a:t> </a:t>
            </a:r>
            <a:r>
              <a:rPr lang="de-CH" sz="1200" dirty="0" err="1"/>
              <a:t>person</a:t>
            </a:r>
            <a:endParaRPr lang="de-CH" sz="1200" dirty="0"/>
          </a:p>
        </c:rich>
      </c:tx>
      <c:layout>
        <c:manualLayout>
          <c:xMode val="edge"/>
          <c:yMode val="edge"/>
          <c:x val="0.19756233595800524"/>
          <c:y val="4.07470215994863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8.2775371828521432E-2"/>
          <c:y val="0.14475281387951217"/>
          <c:w val="0.88389129483814521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age_groups!$B$1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age_groups!$A$2:$A$16</c:f>
              <c:strCache>
                <c:ptCount val="15"/>
                <c:pt idx="0">
                  <c:v>19-25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66-70</c:v>
                </c:pt>
                <c:pt idx="10">
                  <c:v>71-75</c:v>
                </c:pt>
                <c:pt idx="11">
                  <c:v>76-80</c:v>
                </c:pt>
                <c:pt idx="12">
                  <c:v>81-85</c:v>
                </c:pt>
                <c:pt idx="13">
                  <c:v>86-90</c:v>
                </c:pt>
                <c:pt idx="14">
                  <c:v>91-</c:v>
                </c:pt>
              </c:strCache>
            </c:strRef>
          </c:cat>
          <c:val>
            <c:numRef>
              <c:f>age_groups!$B$2:$B$16</c:f>
              <c:numCache>
                <c:formatCode>General</c:formatCode>
                <c:ptCount val="15"/>
                <c:pt idx="0">
                  <c:v>5.3133216476774756E-2</c:v>
                </c:pt>
                <c:pt idx="1">
                  <c:v>6.0565439922008288E-2</c:v>
                </c:pt>
                <c:pt idx="2">
                  <c:v>7.1110603812350182E-2</c:v>
                </c:pt>
                <c:pt idx="3">
                  <c:v>8.3162451583504216E-2</c:v>
                </c:pt>
                <c:pt idx="4">
                  <c:v>9.5331549212013089E-2</c:v>
                </c:pt>
                <c:pt idx="5">
                  <c:v>0.10382850106347252</c:v>
                </c:pt>
                <c:pt idx="6">
                  <c:v>0.11984863407806749</c:v>
                </c:pt>
                <c:pt idx="7">
                  <c:v>0.1345857363101696</c:v>
                </c:pt>
                <c:pt idx="8">
                  <c:v>0.14478442280945758</c:v>
                </c:pt>
                <c:pt idx="9">
                  <c:v>0.17612428454619788</c:v>
                </c:pt>
                <c:pt idx="10">
                  <c:v>0.19067348377997179</c:v>
                </c:pt>
                <c:pt idx="11">
                  <c:v>0.19919632606199769</c:v>
                </c:pt>
                <c:pt idx="12">
                  <c:v>0.20640569395017794</c:v>
                </c:pt>
                <c:pt idx="13">
                  <c:v>0.1793103448275862</c:v>
                </c:pt>
                <c:pt idx="14">
                  <c:v>0.13294517224648228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8D-4465-B565-E0B2BA61B958}"/>
            </c:ext>
          </c:extLst>
        </c:ser>
        <c:ser>
          <c:idx val="1"/>
          <c:order val="1"/>
          <c:tx>
            <c:strRef>
              <c:f>age_groups!$C$1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age_groups!$A$2:$A$16</c:f>
              <c:strCache>
                <c:ptCount val="15"/>
                <c:pt idx="0">
                  <c:v>19-25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66-70</c:v>
                </c:pt>
                <c:pt idx="10">
                  <c:v>71-75</c:v>
                </c:pt>
                <c:pt idx="11">
                  <c:v>76-80</c:v>
                </c:pt>
                <c:pt idx="12">
                  <c:v>81-85</c:v>
                </c:pt>
                <c:pt idx="13">
                  <c:v>86-90</c:v>
                </c:pt>
                <c:pt idx="14">
                  <c:v>91-</c:v>
                </c:pt>
              </c:strCache>
            </c:strRef>
          </c:cat>
          <c:val>
            <c:numRef>
              <c:f>age_groups!$C$2:$C$16</c:f>
              <c:numCache>
                <c:formatCode>General</c:formatCode>
                <c:ptCount val="15"/>
                <c:pt idx="0">
                  <c:v>6.1623575810692374E-2</c:v>
                </c:pt>
                <c:pt idx="1">
                  <c:v>7.0862783329271262E-2</c:v>
                </c:pt>
                <c:pt idx="2">
                  <c:v>8.4978883689076593E-2</c:v>
                </c:pt>
                <c:pt idx="3">
                  <c:v>9.7801321485532014E-2</c:v>
                </c:pt>
                <c:pt idx="4">
                  <c:v>0.10698780850431162</c:v>
                </c:pt>
                <c:pt idx="5">
                  <c:v>0.11787753274375909</c:v>
                </c:pt>
                <c:pt idx="6">
                  <c:v>0.12529158675029806</c:v>
                </c:pt>
                <c:pt idx="7">
                  <c:v>0.14554902072745959</c:v>
                </c:pt>
                <c:pt idx="8">
                  <c:v>0.16321279554937412</c:v>
                </c:pt>
                <c:pt idx="9">
                  <c:v>0.1820932134096484</c:v>
                </c:pt>
                <c:pt idx="10">
                  <c:v>0.20671720733427362</c:v>
                </c:pt>
                <c:pt idx="11">
                  <c:v>0.22273249138920781</c:v>
                </c:pt>
                <c:pt idx="12">
                  <c:v>0.22711096732449046</c:v>
                </c:pt>
                <c:pt idx="13">
                  <c:v>0.1987228607918263</c:v>
                </c:pt>
                <c:pt idx="14">
                  <c:v>0.14847161572052403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8D-4465-B565-E0B2BA61B958}"/>
            </c:ext>
          </c:extLst>
        </c:ser>
        <c:ser>
          <c:idx val="2"/>
          <c:order val="2"/>
          <c:tx>
            <c:strRef>
              <c:f>age_groups!$D$1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age_groups!$A$2:$A$16</c:f>
              <c:strCache>
                <c:ptCount val="15"/>
                <c:pt idx="0">
                  <c:v>19-25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66-70</c:v>
                </c:pt>
                <c:pt idx="10">
                  <c:v>71-75</c:v>
                </c:pt>
                <c:pt idx="11">
                  <c:v>76-80</c:v>
                </c:pt>
                <c:pt idx="12">
                  <c:v>81-85</c:v>
                </c:pt>
                <c:pt idx="13">
                  <c:v>86-90</c:v>
                </c:pt>
                <c:pt idx="14">
                  <c:v>91-</c:v>
                </c:pt>
              </c:strCache>
            </c:strRef>
          </c:cat>
          <c:val>
            <c:numRef>
              <c:f>age_groups!$D$2:$D$16</c:f>
              <c:numCache>
                <c:formatCode>General</c:formatCode>
                <c:ptCount val="15"/>
                <c:pt idx="0">
                  <c:v>7.3071866783523232E-2</c:v>
                </c:pt>
                <c:pt idx="1">
                  <c:v>8.3536436753594928E-2</c:v>
                </c:pt>
                <c:pt idx="2">
                  <c:v>0.10398356352014611</c:v>
                </c:pt>
                <c:pt idx="3">
                  <c:v>0.11551606288448393</c:v>
                </c:pt>
                <c:pt idx="4">
                  <c:v>0.12019030627415998</c:v>
                </c:pt>
                <c:pt idx="5">
                  <c:v>0.13987462218739505</c:v>
                </c:pt>
                <c:pt idx="6">
                  <c:v>0.14721891037271267</c:v>
                </c:pt>
                <c:pt idx="7">
                  <c:v>0.15594130074801577</c:v>
                </c:pt>
                <c:pt idx="8">
                  <c:v>0.1782336578581363</c:v>
                </c:pt>
                <c:pt idx="9">
                  <c:v>0.20433360588716271</c:v>
                </c:pt>
                <c:pt idx="10">
                  <c:v>0.23589562764456981</c:v>
                </c:pt>
                <c:pt idx="11">
                  <c:v>0.23949483352468426</c:v>
                </c:pt>
                <c:pt idx="12">
                  <c:v>0.24490456163054028</c:v>
                </c:pt>
                <c:pt idx="13">
                  <c:v>0.22375478927203066</c:v>
                </c:pt>
                <c:pt idx="14">
                  <c:v>0.17952450266860748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8D-4465-B565-E0B2BA61B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8714064"/>
        <c:axId val="518717016"/>
      </c:lineChart>
      <c:catAx>
        <c:axId val="51871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8717016"/>
        <c:crosses val="autoZero"/>
        <c:auto val="1"/>
        <c:lblAlgn val="ctr"/>
        <c:lblOffset val="100"/>
        <c:noMultiLvlLbl val="0"/>
      </c:catAx>
      <c:valAx>
        <c:axId val="51871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871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24453193350829"/>
          <c:y val="0.92359879976314685"/>
          <c:w val="0.42239982502187234"/>
          <c:h val="7.640120023685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12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 of lab testing, by presciber specialty </a:t>
            </a:r>
            <a:endParaRPr lang="de-CH" sz="12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cost!$A$2</c:f>
              <c:strCache>
                <c:ptCount val="1"/>
                <c:pt idx="0">
                  <c:v>gynaecology</c:v>
                </c:pt>
              </c:strCache>
            </c:strRef>
          </c:tx>
          <c:spPr>
            <a:solidFill>
              <a:srgbClr val="06494A"/>
            </a:solidFill>
            <a:ln>
              <a:noFill/>
            </a:ln>
            <a:effectLst/>
          </c:spPr>
          <c:invertIfNegative val="0"/>
          <c:cat>
            <c:strRef>
              <c:f>cost!$B$1:$D$1</c:f>
              <c:strCache>
                <c:ptCount val="3"/>
                <c:pt idx="0">
                  <c:v>Jan-June 2017</c:v>
                </c:pt>
                <c:pt idx="1">
                  <c:v>Jan-June 2019</c:v>
                </c:pt>
                <c:pt idx="2">
                  <c:v>Jan-June 2021</c:v>
                </c:pt>
              </c:strCache>
            </c:strRef>
          </c:cat>
          <c:val>
            <c:numRef>
              <c:f>cost!$B$2:$D$2</c:f>
              <c:numCache>
                <c:formatCode>General</c:formatCode>
                <c:ptCount val="3"/>
                <c:pt idx="0">
                  <c:v>1727347.25297796</c:v>
                </c:pt>
                <c:pt idx="1">
                  <c:v>2290961.79512429</c:v>
                </c:pt>
                <c:pt idx="2">
                  <c:v>2759263.7950943001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37F-B398-78D13E274CAF}"/>
            </c:ext>
          </c:extLst>
        </c:ser>
        <c:ser>
          <c:idx val="2"/>
          <c:order val="2"/>
          <c:tx>
            <c:strRef>
              <c:f>cost!$A$3</c:f>
              <c:strCache>
                <c:ptCount val="1"/>
                <c:pt idx="0">
                  <c:v>hospitals</c:v>
                </c:pt>
              </c:strCache>
            </c:strRef>
          </c:tx>
          <c:spPr>
            <a:solidFill>
              <a:srgbClr val="9B9B9B"/>
            </a:solidFill>
            <a:ln>
              <a:noFill/>
            </a:ln>
            <a:effectLst/>
          </c:spPr>
          <c:invertIfNegative val="0"/>
          <c:cat>
            <c:strRef>
              <c:f>cost!$B$1:$D$1</c:f>
              <c:strCache>
                <c:ptCount val="3"/>
                <c:pt idx="0">
                  <c:v>Jan-June 2017</c:v>
                </c:pt>
                <c:pt idx="1">
                  <c:v>Jan-June 2019</c:v>
                </c:pt>
                <c:pt idx="2">
                  <c:v>Jan-June 2021</c:v>
                </c:pt>
              </c:strCache>
            </c:strRef>
          </c:cat>
          <c:val>
            <c:numRef>
              <c:f>cost!$B$3:$D$3</c:f>
              <c:numCache>
                <c:formatCode>General</c:formatCode>
                <c:ptCount val="3"/>
                <c:pt idx="0">
                  <c:v>3950256.3530664402</c:v>
                </c:pt>
                <c:pt idx="1">
                  <c:v>3858822.4840417299</c:v>
                </c:pt>
                <c:pt idx="2">
                  <c:v>4522727.1772980196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37F-B398-78D13E274CAF}"/>
            </c:ext>
          </c:extLst>
        </c:ser>
        <c:ser>
          <c:idx val="3"/>
          <c:order val="3"/>
          <c:tx>
            <c:strRef>
              <c:f>cost!$A$4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CCEAEF"/>
            </a:solidFill>
            <a:ln>
              <a:noFill/>
            </a:ln>
            <a:effectLst/>
          </c:spPr>
          <c:invertIfNegative val="0"/>
          <c:cat>
            <c:strRef>
              <c:f>cost!$B$1:$D$1</c:f>
              <c:strCache>
                <c:ptCount val="3"/>
                <c:pt idx="0">
                  <c:v>Jan-June 2017</c:v>
                </c:pt>
                <c:pt idx="1">
                  <c:v>Jan-June 2019</c:v>
                </c:pt>
                <c:pt idx="2">
                  <c:v>Jan-June 2021</c:v>
                </c:pt>
              </c:strCache>
            </c:strRef>
          </c:cat>
          <c:val>
            <c:numRef>
              <c:f>cost!$B$4:$D$4</c:f>
              <c:numCache>
                <c:formatCode>General</c:formatCode>
                <c:ptCount val="3"/>
                <c:pt idx="0">
                  <c:v>6802571.6435144702</c:v>
                </c:pt>
                <c:pt idx="1">
                  <c:v>7974937.7614932004</c:v>
                </c:pt>
                <c:pt idx="2">
                  <c:v>7945627.9086042196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BE-437F-B398-78D13E274CAF}"/>
            </c:ext>
          </c:extLst>
        </c:ser>
        <c:ser>
          <c:idx val="4"/>
          <c:order val="4"/>
          <c:tx>
            <c:strRef>
              <c:f>cost!$A$5</c:f>
              <c:strCache>
                <c:ptCount val="1"/>
                <c:pt idx="0">
                  <c:v>group practices</c:v>
                </c:pt>
              </c:strCache>
            </c:strRef>
          </c:tx>
          <c:spPr>
            <a:solidFill>
              <a:srgbClr val="64C7C1"/>
            </a:solidFill>
            <a:ln>
              <a:noFill/>
            </a:ln>
            <a:effectLst/>
          </c:spPr>
          <c:invertIfNegative val="0"/>
          <c:cat>
            <c:strRef>
              <c:f>cost!$B$1:$D$1</c:f>
              <c:strCache>
                <c:ptCount val="3"/>
                <c:pt idx="0">
                  <c:v>Jan-June 2017</c:v>
                </c:pt>
                <c:pt idx="1">
                  <c:v>Jan-June 2019</c:v>
                </c:pt>
                <c:pt idx="2">
                  <c:v>Jan-June 2021</c:v>
                </c:pt>
              </c:strCache>
            </c:strRef>
          </c:cat>
          <c:val>
            <c:numRef>
              <c:f>cost!$B$5:$D$5</c:f>
              <c:numCache>
                <c:formatCode>General</c:formatCode>
                <c:ptCount val="3"/>
                <c:pt idx="0">
                  <c:v>3724820.0226939898</c:v>
                </c:pt>
                <c:pt idx="1">
                  <c:v>5953482.6171064703</c:v>
                </c:pt>
                <c:pt idx="2">
                  <c:v>8731295.7066377401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BE-437F-B398-78D13E274CAF}"/>
            </c:ext>
          </c:extLst>
        </c:ser>
        <c:ser>
          <c:idx val="5"/>
          <c:order val="5"/>
          <c:tx>
            <c:strRef>
              <c:f>cost!$A$6</c:f>
              <c:strCache>
                <c:ptCount val="1"/>
                <c:pt idx="0">
                  <c:v>family medicine</c:v>
                </c:pt>
              </c:strCache>
            </c:strRef>
          </c:tx>
          <c:spPr>
            <a:solidFill>
              <a:srgbClr val="179F96"/>
            </a:solidFill>
            <a:ln>
              <a:noFill/>
            </a:ln>
            <a:effectLst/>
          </c:spPr>
          <c:invertIfNegative val="0"/>
          <c:cat>
            <c:strRef>
              <c:f>cost!$B$1:$D$1</c:f>
              <c:strCache>
                <c:ptCount val="3"/>
                <c:pt idx="0">
                  <c:v>Jan-June 2017</c:v>
                </c:pt>
                <c:pt idx="1">
                  <c:v>Jan-June 2019</c:v>
                </c:pt>
                <c:pt idx="2">
                  <c:v>Jan-June 2021</c:v>
                </c:pt>
              </c:strCache>
            </c:strRef>
          </c:cat>
          <c:val>
            <c:numRef>
              <c:f>cost!$B$6:$D$6</c:f>
              <c:numCache>
                <c:formatCode>General</c:formatCode>
                <c:ptCount val="3"/>
                <c:pt idx="0">
                  <c:v>26192614.2737175</c:v>
                </c:pt>
                <c:pt idx="1">
                  <c:v>27918681.129500698</c:v>
                </c:pt>
                <c:pt idx="2">
                  <c:v>30555624.759438701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BE-437F-B398-78D13E274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024784"/>
        <c:axId val="500025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cost!$A$1</c15:sqref>
                        </c15:formulaRef>
                      </c:ext>
                    </c:extLst>
                    <c:strCache>
                      <c:ptCount val="1"/>
                      <c:pt idx="0">
                        <c:v>PRESCRIBER_TYPE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cost!$B$1:$D$1</c15:sqref>
                        </c15:formulaRef>
                      </c:ext>
                    </c:extLst>
                    <c:strCache>
                      <c:ptCount val="3"/>
                      <c:pt idx="0">
                        <c:v>Jan-June 2017</c:v>
                      </c:pt>
                      <c:pt idx="1">
                        <c:v>Jan-June 2019</c:v>
                      </c:pt>
                      <c:pt idx="2">
                        <c:v>Jan-June 2021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cost!$B$1:$D$1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23BE-437F-B398-78D13E274CAF}"/>
                  </c:ext>
                </c:extLst>
              </c15:ser>
            </c15:filteredBarSeries>
          </c:ext>
        </c:extLst>
      </c:barChart>
      <c:catAx>
        <c:axId val="50002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0025112"/>
        <c:crosses val="autoZero"/>
        <c:auto val="1"/>
        <c:lblAlgn val="ctr"/>
        <c:lblOffset val="100"/>
        <c:noMultiLvlLbl val="0"/>
      </c:catAx>
      <c:valAx>
        <c:axId val="500025112"/>
        <c:scaling>
          <c:orientation val="minMax"/>
          <c:max val="6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0024784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297CC-A022-4AC1-9624-D5415EEECA68}" type="datetimeFigureOut">
              <a:rPr lang="de-CH" smtClean="0"/>
              <a:t>11.04.2022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A9410-ED30-43A3-A3E7-BB18B81F6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821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6666-1564-4DF7-8C04-00143D54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2" y="1341438"/>
            <a:ext cx="10802710" cy="4302125"/>
          </a:xfrm>
        </p:spPr>
        <p:txBody>
          <a:bodyPr lIns="0" rIns="0" anchor="t"/>
          <a:lstStyle>
            <a:lvl1pPr>
              <a:defRPr sz="5500" b="0" cap="all" spc="150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C0D858-5108-4802-A9A9-07FEA8A16D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7676" y="608029"/>
            <a:ext cx="5970309" cy="313350"/>
          </a:xfrm>
          <a:solidFill>
            <a:schemeClr val="tx2"/>
          </a:solidFill>
        </p:spPr>
        <p:txBody>
          <a:bodyPr wrap="none" lIns="54000" tIns="18000" rIns="36000" bIns="1800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cap="all" spc="60" baseline="0">
                <a:solidFill>
                  <a:schemeClr val="bg1"/>
                </a:solidFill>
              </a:defRPr>
            </a:lvl1pPr>
            <a:lvl2pPr marL="358775" indent="0">
              <a:buNone/>
              <a:defRPr/>
            </a:lvl2pPr>
            <a:lvl3pPr marL="717550" indent="0">
              <a:buNone/>
              <a:defRPr/>
            </a:lvl3pPr>
            <a:lvl4pPr marL="1074738" indent="0">
              <a:buNone/>
              <a:defRPr/>
            </a:lvl4pPr>
            <a:lvl5pPr marL="1433513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Kapitel / </a:t>
            </a:r>
            <a:r>
              <a:rPr lang="de-DE" dirty="0" err="1"/>
              <a:t>mot-clé</a:t>
            </a:r>
            <a:r>
              <a:rPr lang="de-DE" dirty="0"/>
              <a:t> / </a:t>
            </a:r>
            <a:r>
              <a:rPr lang="de-DE" dirty="0" err="1"/>
              <a:t>parola</a:t>
            </a:r>
            <a:r>
              <a:rPr lang="de-DE" dirty="0"/>
              <a:t> </a:t>
            </a:r>
            <a:r>
              <a:rPr lang="de-DE" dirty="0" err="1"/>
              <a:t>chiave</a:t>
            </a:r>
            <a:r>
              <a:rPr lang="de-DE" dirty="0"/>
              <a:t> / </a:t>
            </a:r>
            <a:r>
              <a:rPr lang="de-DE" dirty="0" err="1"/>
              <a:t>keyword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486829-561F-4E26-B1DC-78686D1125E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C4EEEA-4072-4CDC-8D07-18DD90399CDB}" type="datetime1">
              <a:rPr lang="de-CH" smtClean="0"/>
              <a:t>11.04.2022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D28C64-EEC9-44F1-94A5-2668F7160C4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B3D499-6C38-4A28-A737-F03F9E6380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508493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alien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2E79A8E-1E30-43CA-9D2F-62BDCEF888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de-CH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767ED7-F35B-4EBA-B00D-93175B6840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92" y="705317"/>
            <a:ext cx="3208424" cy="804066"/>
          </a:xfrm>
          <a:solidFill>
            <a:schemeClr val="tx2"/>
          </a:solidFill>
        </p:spPr>
        <p:txBody>
          <a:bodyPr wrap="none" lIns="72000" tIns="0" rIns="72000" anchor="t" anchorCtr="0">
            <a:spAutoFit/>
          </a:bodyPr>
          <a:lstStyle>
            <a:lvl1pPr>
              <a:lnSpc>
                <a:spcPct val="95000"/>
              </a:lnSpc>
              <a:defRPr lang="en-GB" sz="5500" b="1" kern="0" cap="all" spc="60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slogan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72AB1B-65A7-4E9E-8612-6C7F7E9B83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20136" y="5949188"/>
            <a:ext cx="4175820" cy="504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0F47CA0D-4C26-41E1-A3D6-7D9968C340EB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320811" y="6316247"/>
            <a:ext cx="1072989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1508E515-0580-414B-87B3-D58E314CDA29}" type="datetime1">
              <a:rPr lang="de-CH" smtClean="0"/>
              <a:t>11.04.2022</a:t>
            </a:fld>
            <a:endParaRPr lang="de-CH"/>
          </a:p>
        </p:txBody>
      </p:sp>
      <p:sp>
        <p:nvSpPr>
          <p:cNvPr id="11" name="Fußzeilenplatzhalter 9">
            <a:extLst>
              <a:ext uri="{FF2B5EF4-FFF2-40B4-BE49-F238E27FC236}">
                <a16:creationId xmlns:a16="http://schemas.microsoft.com/office/drawing/2014/main" id="{6476B24D-98AD-4042-9FE1-B4ED4A9D232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973088" y="6316247"/>
            <a:ext cx="8347052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2" name="Foliennummernplatzhalter 10">
            <a:extLst>
              <a:ext uri="{FF2B5EF4-FFF2-40B4-BE49-F238E27FC236}">
                <a16:creationId xmlns:a16="http://schemas.microsoft.com/office/drawing/2014/main" id="{936DA145-1E3E-4E84-A744-126FCD52CDA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695399" y="6316247"/>
            <a:ext cx="288033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7BE21D4-650A-4D69-9957-2C7181C1E9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98" y="1662918"/>
            <a:ext cx="10800557" cy="80406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lang="en-GB" sz="5500" b="1" kern="1200" cap="all" spc="6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4557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2E79A8E-1E30-43CA-9D2F-62BDCEF888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de-CH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767ED7-F35B-4EBA-B00D-93175B6840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92" y="705317"/>
            <a:ext cx="3208424" cy="804066"/>
          </a:xfrm>
          <a:solidFill>
            <a:schemeClr val="tx2"/>
          </a:solidFill>
        </p:spPr>
        <p:txBody>
          <a:bodyPr wrap="none" lIns="72000" tIns="0" rIns="72000" anchor="t" anchorCtr="0">
            <a:spAutoFit/>
          </a:bodyPr>
          <a:lstStyle>
            <a:lvl1pPr>
              <a:lnSpc>
                <a:spcPct val="95000"/>
              </a:lnSpc>
              <a:defRPr lang="en-GB" sz="5500" b="1" kern="0" cap="all" spc="60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slogan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C9644A45-6B6A-4C53-9348-5F7D968C0DB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0135" y="5949188"/>
            <a:ext cx="4175820" cy="504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 l="-576" r="-530"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Datumsplatzhalter 1">
            <a:extLst>
              <a:ext uri="{FF2B5EF4-FFF2-40B4-BE49-F238E27FC236}">
                <a16:creationId xmlns:a16="http://schemas.microsoft.com/office/drawing/2014/main" id="{6D5F91BD-03D5-48EA-B0A3-936F0E75BC83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320811" y="6316247"/>
            <a:ext cx="1072989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53A548C5-A169-4A86-BD6E-564F7BAE3C71}" type="datetime1">
              <a:rPr lang="de-CH" smtClean="0"/>
              <a:t>11.04.2022</a:t>
            </a:fld>
            <a:endParaRPr lang="de-CH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64F503-8775-47C3-B2EB-EE40090F5C0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973088" y="6316247"/>
            <a:ext cx="8347052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F2AF2A1-D046-49F6-B4FE-1558FC91B2A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95399" y="6316247"/>
            <a:ext cx="288033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2418908D-DA10-4F42-99BC-CBF364761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98" y="1662918"/>
            <a:ext cx="10800557" cy="80406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lang="en-GB" sz="5500" b="1" kern="1200" cap="all" spc="6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031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2C5988F7-0799-4115-825C-DBA0F507B0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8528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1C049105-48B4-49E4-B831-6C388F93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3875" y="365126"/>
            <a:ext cx="5932800" cy="6126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CE9E2D-6DF0-46DF-8E76-2B8EB860250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D41A1FA-E3D6-47C2-A766-919353D54A77}" type="datetime1">
              <a:rPr lang="de-CH" smtClean="0"/>
              <a:t>11.04.2022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975148-F5FB-4486-8705-9BE0211ED0E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AE02DD7-B731-4BAC-8B18-0E534469E24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AF71DB-DCDA-44B1-816E-4CC9B4E8E0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65775" y="1341438"/>
            <a:ext cx="5930900" cy="4302125"/>
          </a:xfrm>
        </p:spPr>
        <p:txBody>
          <a:bodyPr vert="horz" lIns="0" tIns="0" rIns="0" bIns="0" rtlCol="0">
            <a:noAutofit/>
          </a:bodyPr>
          <a:lstStyle>
            <a:lvl1pPr>
              <a:defRPr lang="de-DE" baseline="0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CH"/>
            </a:lvl5pPr>
          </a:lstStyle>
          <a:p>
            <a:pPr marL="360000" lvl="0" indent="-360000">
              <a:buFont typeface="+mj-lt"/>
              <a:buAutoNum type="arabicPeriod"/>
              <a:tabLst>
                <a:tab pos="5922963" algn="r"/>
              </a:tabLst>
            </a:pPr>
            <a:r>
              <a:rPr lang="de-DE" smtClean="0"/>
              <a:t>Formatvorlagen des Textmasters bearbeiten</a:t>
            </a:r>
          </a:p>
          <a:p>
            <a:pPr marL="360000" lvl="1" indent="-360000">
              <a:buFont typeface="+mj-lt"/>
              <a:buAutoNum type="arabicPeriod"/>
              <a:tabLst>
                <a:tab pos="5922963" algn="r"/>
              </a:tabLst>
            </a:pPr>
            <a:r>
              <a:rPr lang="de-DE" smtClean="0"/>
              <a:t>Zweite Ebene</a:t>
            </a:r>
          </a:p>
          <a:p>
            <a:pPr marL="360000" lvl="2" indent="-360000">
              <a:buFont typeface="+mj-lt"/>
              <a:buAutoNum type="arabicPeriod"/>
              <a:tabLst>
                <a:tab pos="5922963" algn="r"/>
              </a:tabLst>
            </a:pPr>
            <a:r>
              <a:rPr lang="de-DE" smtClean="0"/>
              <a:t>Dritte Ebene</a:t>
            </a:r>
          </a:p>
          <a:p>
            <a:pPr marL="360000" lvl="3" indent="-360000">
              <a:buFont typeface="+mj-lt"/>
              <a:buAutoNum type="arabicPeriod"/>
              <a:tabLst>
                <a:tab pos="5922963" algn="r"/>
              </a:tabLst>
            </a:pPr>
            <a:r>
              <a:rPr lang="de-DE" smtClean="0"/>
              <a:t>Vierte Ebene</a:t>
            </a:r>
          </a:p>
          <a:p>
            <a:pPr marL="360000" lvl="4" indent="-360000">
              <a:buFont typeface="+mj-lt"/>
              <a:buAutoNum type="arabicPeriod"/>
              <a:tabLst>
                <a:tab pos="5922963" algn="r"/>
              </a:tabLst>
            </a:pPr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80963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504" userDrawn="1">
          <p15:clr>
            <a:srgbClr val="9FCC3B"/>
          </p15:clr>
        </p15:guide>
        <p15:guide id="3" pos="3057" userDrawn="1">
          <p15:clr>
            <a:srgbClr val="9FCC3B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8F9DFDA-51F6-4A20-96E8-0BEAB3B4558D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95401" y="1341438"/>
            <a:ext cx="10801273" cy="4302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9C950C9-11C8-4003-9939-F797DFD9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496873-4C3C-4986-B4E8-8064A005403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446B53-B2F7-4FCB-87A2-B90F95D35BC8}" type="datetime1">
              <a:rPr lang="de-CH" smtClean="0"/>
              <a:t>11.04.2022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27E2BC-34B8-4D35-B963-16C5E16513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0B4B09B9-6D3E-413F-A391-AFCADFBFFB2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410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9763E01-DEA5-4BA1-A96A-03FE0F2F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C2BF02D-2BB3-47E9-B09E-BC50682A4E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F9CBC6-C5D3-46FF-AF3E-13E0D40AE4E8}" type="datetime1">
              <a:rPr lang="de-CH" smtClean="0"/>
              <a:t>11.04.2022</a:t>
            </a:fld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5D306494-9F8D-4F06-88E7-4A66B18AE0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B877DCC8-832E-4F47-B83F-79B070F22C7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A7C3A45-9052-423D-9405-4471A9870EB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95401" y="1341438"/>
            <a:ext cx="5184599" cy="4302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CB19CAFD-8750-4D87-8863-ED2227CCE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312000" y="1341438"/>
            <a:ext cx="5184674" cy="4302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810716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04" userDrawn="1">
          <p15:clr>
            <a:srgbClr val="9FCC3B"/>
          </p15:clr>
        </p15:guide>
        <p15:guide id="2" pos="3976" userDrawn="1">
          <p15:clr>
            <a:srgbClr val="9FCC3B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C398CAE-FA04-40A7-B0BB-0600A99B79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8528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8F3093-72BC-4732-BEE6-7C19BF680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3875" y="365126"/>
            <a:ext cx="5932800" cy="61264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50C34FD-34B0-4972-BFB1-9C7F3DD05FE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566209" y="1340768"/>
            <a:ext cx="5930466" cy="4302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622BED1-C8F8-427F-84FA-6A95A4ADE53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4BD005-04D8-40A8-A37F-5559FEC6AD32}" type="datetime1">
              <a:rPr lang="de-CH" smtClean="0"/>
              <a:t>11.04.2022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4AD55A-1ADF-453D-A41A-E136969FC2F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E51BF2-522C-429B-89D9-B618F4D3DB4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143974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504" userDrawn="1">
          <p15:clr>
            <a:srgbClr val="9FCC3B"/>
          </p15:clr>
        </p15:guide>
        <p15:guide id="3" pos="3057" userDrawn="1">
          <p15:clr>
            <a:srgbClr val="9FCC3B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C9564E6-DE91-4BCB-B068-7E904CB2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23D766-3870-46D5-AFB5-4A13D144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65BB-CA3A-4FBF-B4A6-CD195391CBE6}" type="datetime1">
              <a:rPr lang="de-CH" smtClean="0"/>
              <a:t>11.04.2022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D61E83-5F70-42AD-8FAD-5625D82A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CD3E1A-9C0E-4D1A-9A0E-3699FCC5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048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D869DA-5644-4C5B-BC45-A256471D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15FA-3F4E-4864-BB03-77061D438152}" type="datetime1">
              <a:rPr lang="de-CH" smtClean="0"/>
              <a:t>11.04.2022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AD40AA-851E-4A9A-81FC-02AD1188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5F4493-94FF-4A68-A0B1-25D7845B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210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t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2E79A8E-1E30-43CA-9D2F-62BDCEF888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de-C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3CC23F-607C-430A-B117-EB7F4BA2E9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98" y="1662918"/>
            <a:ext cx="10800557" cy="80406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lang="en-GB" sz="5500" b="1" kern="1200" cap="all" spc="6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767ED7-F35B-4EBA-B00D-93175B6840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92" y="705318"/>
            <a:ext cx="5355166" cy="804066"/>
          </a:xfrm>
          <a:solidFill>
            <a:schemeClr val="tx2"/>
          </a:solidFill>
        </p:spPr>
        <p:txBody>
          <a:bodyPr wrap="none" lIns="72000" tIns="0" rIns="72000" anchor="t" anchorCtr="0">
            <a:spAutoFit/>
          </a:bodyPr>
          <a:lstStyle>
            <a:lvl1pPr>
              <a:lnSpc>
                <a:spcPct val="95000"/>
              </a:lnSpc>
              <a:defRPr lang="en-GB" sz="5500" b="1" kern="0" cap="all" spc="60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err="1"/>
              <a:t>Schlagwort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72AB1B-65A7-4E9E-8612-6C7F7E9B83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20136" y="5949188"/>
            <a:ext cx="4175820" cy="504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1BF035-5569-486C-A7DE-E87708CB4E88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A0C9039-86FF-40D5-9DB5-64DD888C6ED7}" type="datetime1">
              <a:rPr lang="de-CH" smtClean="0"/>
              <a:t>11.04.2022</a:t>
            </a:fld>
            <a:endParaRPr lang="de-CH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ECFC2292-EC2E-415B-9FA7-7252E22D95B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5623F983-301D-4592-BAAA-67DE4DCFB6C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476826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nzös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2E79A8E-1E30-43CA-9D2F-62BDCEF888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de-CH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767ED7-F35B-4EBA-B00D-93175B6840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92" y="705317"/>
            <a:ext cx="3208424" cy="804066"/>
          </a:xfrm>
          <a:solidFill>
            <a:schemeClr val="tx2"/>
          </a:solidFill>
        </p:spPr>
        <p:txBody>
          <a:bodyPr wrap="none" lIns="72000" tIns="0" rIns="72000" anchor="t" anchorCtr="0">
            <a:spAutoFit/>
          </a:bodyPr>
          <a:lstStyle>
            <a:lvl1pPr>
              <a:lnSpc>
                <a:spcPct val="95000"/>
              </a:lnSpc>
              <a:defRPr lang="en-GB" sz="5500" b="1" kern="0" cap="all" spc="60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slogan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72AB1B-65A7-4E9E-8612-6C7F7E9B83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20136" y="5949188"/>
            <a:ext cx="4175820" cy="504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54ABB8A2-CE15-4194-96E8-9A7E54B2E0C5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320811" y="6316247"/>
            <a:ext cx="1072989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DE8C34D9-9AAB-4E13-A73A-866642E942C4}" type="datetime1">
              <a:rPr lang="de-CH" smtClean="0"/>
              <a:t>11.04.2022</a:t>
            </a:fld>
            <a:endParaRPr lang="de-CH"/>
          </a:p>
        </p:txBody>
      </p:sp>
      <p:sp>
        <p:nvSpPr>
          <p:cNvPr id="11" name="Fußzeilenplatzhalter 9">
            <a:extLst>
              <a:ext uri="{FF2B5EF4-FFF2-40B4-BE49-F238E27FC236}">
                <a16:creationId xmlns:a16="http://schemas.microsoft.com/office/drawing/2014/main" id="{5E6F2E3A-81F9-4E1E-881A-1E39BD6B987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973088" y="6316247"/>
            <a:ext cx="8347052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12" name="Foliennummernplatzhalter 10">
            <a:extLst>
              <a:ext uri="{FF2B5EF4-FFF2-40B4-BE49-F238E27FC236}">
                <a16:creationId xmlns:a16="http://schemas.microsoft.com/office/drawing/2014/main" id="{9B09C135-0862-4103-BB72-46A71802C7D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695399" y="6316247"/>
            <a:ext cx="288033" cy="183769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0A80F6F-5724-40E6-A0C7-A13A8C23B2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98" y="1662918"/>
            <a:ext cx="10800557" cy="80406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lang="en-GB" sz="5500" b="1" kern="1200" cap="all" spc="6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936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9CB73-B023-4887-8C6A-F5113CCA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9" y="365126"/>
            <a:ext cx="10805762" cy="6126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86BFA-DAD5-4051-A7D9-E0A3F0909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402" y="1341438"/>
            <a:ext cx="10802710" cy="4302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…</a:t>
            </a:r>
          </a:p>
          <a:p>
            <a:pPr lvl="6"/>
            <a:r>
              <a:rPr lang="de-DE" dirty="0"/>
              <a:t>….</a:t>
            </a:r>
          </a:p>
          <a:p>
            <a:pPr lvl="7"/>
            <a:r>
              <a:rPr lang="de-DE" dirty="0"/>
              <a:t>….</a:t>
            </a:r>
          </a:p>
          <a:p>
            <a:pPr lvl="8"/>
            <a:r>
              <a:rPr lang="de-DE" dirty="0"/>
              <a:t>….</a:t>
            </a:r>
          </a:p>
          <a:p>
            <a:pPr lvl="8"/>
            <a:endParaRPr lang="de-CH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132F-99CC-4A73-9D6F-9BA6D80DD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3088" y="6316247"/>
            <a:ext cx="8347052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F82F0-CBBD-4716-BD9E-4A5D92126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5399" y="6316247"/>
            <a:ext cx="288033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grpSp>
        <p:nvGrpSpPr>
          <p:cNvPr id="4" name="Graphic 6">
            <a:extLst>
              <a:ext uri="{FF2B5EF4-FFF2-40B4-BE49-F238E27FC236}">
                <a16:creationId xmlns:a16="http://schemas.microsoft.com/office/drawing/2014/main" id="{661E0392-96C6-4F00-AD43-D13341CAF90E}"/>
              </a:ext>
            </a:extLst>
          </p:cNvPr>
          <p:cNvGrpSpPr/>
          <p:nvPr/>
        </p:nvGrpSpPr>
        <p:grpSpPr>
          <a:xfrm>
            <a:off x="10394469" y="6077745"/>
            <a:ext cx="1099751" cy="379560"/>
            <a:chOff x="10396850" y="6075364"/>
            <a:chExt cx="1099751" cy="379560"/>
          </a:xfrm>
        </p:grpSpPr>
        <p:grpSp>
          <p:nvGrpSpPr>
            <p:cNvPr id="11" name="Graphic 6">
              <a:extLst>
                <a:ext uri="{FF2B5EF4-FFF2-40B4-BE49-F238E27FC236}">
                  <a16:creationId xmlns:a16="http://schemas.microsoft.com/office/drawing/2014/main" id="{661E0392-96C6-4F00-AD43-D13341CAF90E}"/>
                </a:ext>
              </a:extLst>
            </p:cNvPr>
            <p:cNvGrpSpPr/>
            <p:nvPr/>
          </p:nvGrpSpPr>
          <p:grpSpPr>
            <a:xfrm>
              <a:off x="10396850" y="6075364"/>
              <a:ext cx="1103643" cy="375667"/>
              <a:chOff x="10396850" y="6075364"/>
              <a:chExt cx="1103643" cy="375667"/>
            </a:xfrm>
            <a:solidFill>
              <a:srgbClr val="13A39C"/>
            </a:solidFill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42C5F1B-5519-4E6C-97B9-A038E262C0A7}"/>
                  </a:ext>
                </a:extLst>
              </p:cNvPr>
              <p:cNvSpPr/>
              <p:nvPr/>
            </p:nvSpPr>
            <p:spPr>
              <a:xfrm>
                <a:off x="10962297" y="6075364"/>
                <a:ext cx="53527" cy="54500"/>
              </a:xfrm>
              <a:custGeom>
                <a:avLst/>
                <a:gdLst>
                  <a:gd name="connsiteX0" fmla="*/ 53528 w 53527"/>
                  <a:gd name="connsiteY0" fmla="*/ 54501 h 54500"/>
                  <a:gd name="connsiteX1" fmla="*/ 32117 w 53527"/>
                  <a:gd name="connsiteY1" fmla="*/ 0 h 54500"/>
                  <a:gd name="connsiteX2" fmla="*/ 0 w 53527"/>
                  <a:gd name="connsiteY2" fmla="*/ 0 h 54500"/>
                  <a:gd name="connsiteX3" fmla="*/ 21411 w 53527"/>
                  <a:gd name="connsiteY3" fmla="*/ 54501 h 5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27" h="54500">
                    <a:moveTo>
                      <a:pt x="53528" y="54501"/>
                    </a:moveTo>
                    <a:lnTo>
                      <a:pt x="32117" y="0"/>
                    </a:lnTo>
                    <a:lnTo>
                      <a:pt x="0" y="0"/>
                    </a:lnTo>
                    <a:lnTo>
                      <a:pt x="21411" y="54501"/>
                    </a:lnTo>
                    <a:close/>
                  </a:path>
                </a:pathLst>
              </a:custGeom>
              <a:solidFill>
                <a:srgbClr val="13A39C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F95C7F35-2E73-48DB-8FC2-1C39E684F8E7}"/>
                  </a:ext>
                </a:extLst>
              </p:cNvPr>
              <p:cNvSpPr/>
              <p:nvPr/>
            </p:nvSpPr>
            <p:spPr>
              <a:xfrm>
                <a:off x="10396850" y="6129864"/>
                <a:ext cx="1103643" cy="321166"/>
              </a:xfrm>
              <a:custGeom>
                <a:avLst/>
                <a:gdLst>
                  <a:gd name="connsiteX0" fmla="*/ 0 w 1103643"/>
                  <a:gd name="connsiteY0" fmla="*/ 0 h 321166"/>
                  <a:gd name="connsiteX1" fmla="*/ 1103644 w 1103643"/>
                  <a:gd name="connsiteY1" fmla="*/ 0 h 321166"/>
                  <a:gd name="connsiteX2" fmla="*/ 1103644 w 1103643"/>
                  <a:gd name="connsiteY2" fmla="*/ 321166 h 321166"/>
                  <a:gd name="connsiteX3" fmla="*/ 0 w 1103643"/>
                  <a:gd name="connsiteY3" fmla="*/ 321166 h 321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3643" h="321166">
                    <a:moveTo>
                      <a:pt x="0" y="0"/>
                    </a:moveTo>
                    <a:lnTo>
                      <a:pt x="1103644" y="0"/>
                    </a:lnTo>
                    <a:lnTo>
                      <a:pt x="1103644" y="321166"/>
                    </a:lnTo>
                    <a:lnTo>
                      <a:pt x="0" y="321166"/>
                    </a:lnTo>
                    <a:close/>
                  </a:path>
                </a:pathLst>
              </a:custGeom>
              <a:solidFill>
                <a:srgbClr val="13A39C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4" name="Graphic 6">
              <a:extLst>
                <a:ext uri="{FF2B5EF4-FFF2-40B4-BE49-F238E27FC236}">
                  <a16:creationId xmlns:a16="http://schemas.microsoft.com/office/drawing/2014/main" id="{661E0392-96C6-4F00-AD43-D13341CAF90E}"/>
                </a:ext>
              </a:extLst>
            </p:cNvPr>
            <p:cNvGrpSpPr/>
            <p:nvPr/>
          </p:nvGrpSpPr>
          <p:grpSpPr>
            <a:xfrm>
              <a:off x="10450377" y="6184365"/>
              <a:ext cx="1005347" cy="228709"/>
              <a:chOff x="10450377" y="6184365"/>
              <a:chExt cx="1005347" cy="228709"/>
            </a:xfrm>
            <a:solidFill>
              <a:schemeClr val="accent1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A7F53DC-6242-460E-A8E5-A0C141728952}"/>
                  </a:ext>
                </a:extLst>
              </p:cNvPr>
              <p:cNvSpPr/>
              <p:nvPr/>
            </p:nvSpPr>
            <p:spPr>
              <a:xfrm>
                <a:off x="11313633" y="6252492"/>
                <a:ext cx="70072" cy="75911"/>
              </a:xfrm>
              <a:custGeom>
                <a:avLst/>
                <a:gdLst>
                  <a:gd name="connsiteX0" fmla="*/ 0 w 70072"/>
                  <a:gd name="connsiteY0" fmla="*/ 75912 h 75911"/>
                  <a:gd name="connsiteX1" fmla="*/ 70073 w 70072"/>
                  <a:gd name="connsiteY1" fmla="*/ 75912 h 75911"/>
                  <a:gd name="connsiteX2" fmla="*/ 36010 w 70072"/>
                  <a:gd name="connsiteY2" fmla="*/ 0 h 75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072" h="75911">
                    <a:moveTo>
                      <a:pt x="0" y="75912"/>
                    </a:moveTo>
                    <a:lnTo>
                      <a:pt x="70073" y="75912"/>
                    </a:lnTo>
                    <a:lnTo>
                      <a:pt x="36010" y="0"/>
                    </a:lnTo>
                    <a:close/>
                  </a:path>
                </a:pathLst>
              </a:custGeom>
              <a:noFill/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F40009E-2DDF-445E-B59E-41F0D43C89F8}"/>
                  </a:ext>
                </a:extLst>
              </p:cNvPr>
              <p:cNvSpPr/>
              <p:nvPr/>
            </p:nvSpPr>
            <p:spPr>
              <a:xfrm>
                <a:off x="10450377" y="6187285"/>
                <a:ext cx="149877" cy="225789"/>
              </a:xfrm>
              <a:custGeom>
                <a:avLst/>
                <a:gdLst>
                  <a:gd name="connsiteX0" fmla="*/ 147931 w 149877"/>
                  <a:gd name="connsiteY0" fmla="*/ 142092 h 225789"/>
                  <a:gd name="connsiteX1" fmla="*/ 92457 w 149877"/>
                  <a:gd name="connsiteY1" fmla="*/ 89537 h 225789"/>
                  <a:gd name="connsiteX2" fmla="*/ 76885 w 149877"/>
                  <a:gd name="connsiteY2" fmla="*/ 83698 h 225789"/>
                  <a:gd name="connsiteX3" fmla="*/ 48662 w 149877"/>
                  <a:gd name="connsiteY3" fmla="*/ 54501 h 225789"/>
                  <a:gd name="connsiteX4" fmla="*/ 80778 w 149877"/>
                  <a:gd name="connsiteY4" fmla="*/ 27250 h 225789"/>
                  <a:gd name="connsiteX5" fmla="*/ 117761 w 149877"/>
                  <a:gd name="connsiteY5" fmla="*/ 50608 h 225789"/>
                  <a:gd name="connsiteX6" fmla="*/ 145011 w 149877"/>
                  <a:gd name="connsiteY6" fmla="*/ 36010 h 225789"/>
                  <a:gd name="connsiteX7" fmla="*/ 82725 w 149877"/>
                  <a:gd name="connsiteY7" fmla="*/ 0 h 225789"/>
                  <a:gd name="connsiteX8" fmla="*/ 17518 w 149877"/>
                  <a:gd name="connsiteY8" fmla="*/ 54501 h 225789"/>
                  <a:gd name="connsiteX9" fmla="*/ 65206 w 149877"/>
                  <a:gd name="connsiteY9" fmla="*/ 110948 h 225789"/>
                  <a:gd name="connsiteX10" fmla="*/ 79805 w 149877"/>
                  <a:gd name="connsiteY10" fmla="*/ 117761 h 225789"/>
                  <a:gd name="connsiteX11" fmla="*/ 113868 w 149877"/>
                  <a:gd name="connsiteY11" fmla="*/ 142092 h 225789"/>
                  <a:gd name="connsiteX12" fmla="*/ 117761 w 149877"/>
                  <a:gd name="connsiteY12" fmla="*/ 157663 h 225789"/>
                  <a:gd name="connsiteX13" fmla="*/ 79805 w 149877"/>
                  <a:gd name="connsiteY13" fmla="*/ 196593 h 225789"/>
                  <a:gd name="connsiteX14" fmla="*/ 30170 w 149877"/>
                  <a:gd name="connsiteY14" fmla="*/ 156690 h 225789"/>
                  <a:gd name="connsiteX15" fmla="*/ 0 w 149877"/>
                  <a:gd name="connsiteY15" fmla="*/ 162530 h 225789"/>
                  <a:gd name="connsiteX16" fmla="*/ 74939 w 149877"/>
                  <a:gd name="connsiteY16" fmla="*/ 225790 h 225789"/>
                  <a:gd name="connsiteX17" fmla="*/ 149878 w 149877"/>
                  <a:gd name="connsiteY17" fmla="*/ 159610 h 225789"/>
                  <a:gd name="connsiteX18" fmla="*/ 147931 w 149877"/>
                  <a:gd name="connsiteY18" fmla="*/ 142092 h 225789"/>
                  <a:gd name="connsiteX19" fmla="*/ 147931 w 149877"/>
                  <a:gd name="connsiteY19" fmla="*/ 142092 h 22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9877" h="225789">
                    <a:moveTo>
                      <a:pt x="147931" y="142092"/>
                    </a:moveTo>
                    <a:cubicBezTo>
                      <a:pt x="141118" y="115814"/>
                      <a:pt x="117761" y="100243"/>
                      <a:pt x="92457" y="89537"/>
                    </a:cubicBezTo>
                    <a:lnTo>
                      <a:pt x="76885" y="83698"/>
                    </a:lnTo>
                    <a:cubicBezTo>
                      <a:pt x="63260" y="78832"/>
                      <a:pt x="48662" y="72019"/>
                      <a:pt x="48662" y="54501"/>
                    </a:cubicBezTo>
                    <a:cubicBezTo>
                      <a:pt x="48662" y="35036"/>
                      <a:pt x="66180" y="27250"/>
                      <a:pt x="80778" y="27250"/>
                    </a:cubicBezTo>
                    <a:cubicBezTo>
                      <a:pt x="95377" y="27250"/>
                      <a:pt x="109002" y="38929"/>
                      <a:pt x="117761" y="50608"/>
                    </a:cubicBezTo>
                    <a:lnTo>
                      <a:pt x="145011" y="36010"/>
                    </a:lnTo>
                    <a:cubicBezTo>
                      <a:pt x="133333" y="14598"/>
                      <a:pt x="107055" y="0"/>
                      <a:pt x="82725" y="0"/>
                    </a:cubicBezTo>
                    <a:cubicBezTo>
                      <a:pt x="49635" y="0"/>
                      <a:pt x="17518" y="19465"/>
                      <a:pt x="17518" y="54501"/>
                    </a:cubicBezTo>
                    <a:cubicBezTo>
                      <a:pt x="17518" y="87591"/>
                      <a:pt x="40876" y="101216"/>
                      <a:pt x="65206" y="110948"/>
                    </a:cubicBezTo>
                    <a:lnTo>
                      <a:pt x="79805" y="117761"/>
                    </a:lnTo>
                    <a:cubicBezTo>
                      <a:pt x="93430" y="123600"/>
                      <a:pt x="108029" y="129440"/>
                      <a:pt x="113868" y="142092"/>
                    </a:cubicBezTo>
                    <a:cubicBezTo>
                      <a:pt x="115814" y="145985"/>
                      <a:pt x="117761" y="150851"/>
                      <a:pt x="117761" y="157663"/>
                    </a:cubicBezTo>
                    <a:cubicBezTo>
                      <a:pt x="117761" y="180048"/>
                      <a:pt x="103162" y="196593"/>
                      <a:pt x="79805" y="196593"/>
                    </a:cubicBezTo>
                    <a:cubicBezTo>
                      <a:pt x="56447" y="196593"/>
                      <a:pt x="37956" y="179074"/>
                      <a:pt x="30170" y="156690"/>
                    </a:cubicBezTo>
                    <a:lnTo>
                      <a:pt x="0" y="162530"/>
                    </a:lnTo>
                    <a:cubicBezTo>
                      <a:pt x="10706" y="200486"/>
                      <a:pt x="39902" y="225790"/>
                      <a:pt x="74939" y="225790"/>
                    </a:cubicBezTo>
                    <a:cubicBezTo>
                      <a:pt x="113868" y="225790"/>
                      <a:pt x="149878" y="198539"/>
                      <a:pt x="149878" y="159610"/>
                    </a:cubicBezTo>
                    <a:cubicBezTo>
                      <a:pt x="149878" y="152797"/>
                      <a:pt x="148904" y="146958"/>
                      <a:pt x="147931" y="142092"/>
                    </a:cubicBezTo>
                    <a:lnTo>
                      <a:pt x="147931" y="142092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7147AA4-054A-4B8E-A502-B2B9667936C7}"/>
                  </a:ext>
                </a:extLst>
              </p:cNvPr>
              <p:cNvSpPr/>
              <p:nvPr/>
            </p:nvSpPr>
            <p:spPr>
              <a:xfrm>
                <a:off x="10902930" y="6192151"/>
                <a:ext cx="124573" cy="215083"/>
              </a:xfrm>
              <a:custGeom>
                <a:avLst/>
                <a:gdLst>
                  <a:gd name="connsiteX0" fmla="*/ 33090 w 124573"/>
                  <a:gd name="connsiteY0" fmla="*/ 137226 h 215083"/>
                  <a:gd name="connsiteX1" fmla="*/ 0 w 124573"/>
                  <a:gd name="connsiteY1" fmla="*/ 215084 h 215083"/>
                  <a:gd name="connsiteX2" fmla="*/ 32117 w 124573"/>
                  <a:gd name="connsiteY2" fmla="*/ 215084 h 215083"/>
                  <a:gd name="connsiteX3" fmla="*/ 66180 w 124573"/>
                  <a:gd name="connsiteY3" fmla="*/ 137226 h 215083"/>
                  <a:gd name="connsiteX4" fmla="*/ 124574 w 124573"/>
                  <a:gd name="connsiteY4" fmla="*/ 0 h 215083"/>
                  <a:gd name="connsiteX5" fmla="*/ 91484 w 124573"/>
                  <a:gd name="connsiteY5" fmla="*/ 0 h 215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4573" h="215083">
                    <a:moveTo>
                      <a:pt x="33090" y="137226"/>
                    </a:moveTo>
                    <a:lnTo>
                      <a:pt x="0" y="215084"/>
                    </a:lnTo>
                    <a:lnTo>
                      <a:pt x="32117" y="215084"/>
                    </a:lnTo>
                    <a:lnTo>
                      <a:pt x="66180" y="137226"/>
                    </a:lnTo>
                    <a:lnTo>
                      <a:pt x="124574" y="0"/>
                    </a:lnTo>
                    <a:lnTo>
                      <a:pt x="9148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B252F13-1493-44DF-AC50-C817D850FAEF}"/>
                  </a:ext>
                </a:extLst>
              </p:cNvPr>
              <p:cNvSpPr/>
              <p:nvPr/>
            </p:nvSpPr>
            <p:spPr>
              <a:xfrm>
                <a:off x="10615826" y="6187285"/>
                <a:ext cx="299755" cy="224816"/>
              </a:xfrm>
              <a:custGeom>
                <a:avLst/>
                <a:gdLst>
                  <a:gd name="connsiteX0" fmla="*/ 269585 w 299755"/>
                  <a:gd name="connsiteY0" fmla="*/ 4866 h 224816"/>
                  <a:gd name="connsiteX1" fmla="*/ 216057 w 299755"/>
                  <a:gd name="connsiteY1" fmla="*/ 142092 h 224816"/>
                  <a:gd name="connsiteX2" fmla="*/ 210218 w 299755"/>
                  <a:gd name="connsiteY2" fmla="*/ 155717 h 224816"/>
                  <a:gd name="connsiteX3" fmla="*/ 205352 w 299755"/>
                  <a:gd name="connsiteY3" fmla="*/ 142092 h 224816"/>
                  <a:gd name="connsiteX4" fmla="*/ 152797 w 299755"/>
                  <a:gd name="connsiteY4" fmla="*/ 0 h 224816"/>
                  <a:gd name="connsiteX5" fmla="*/ 149878 w 299755"/>
                  <a:gd name="connsiteY5" fmla="*/ 0 h 224816"/>
                  <a:gd name="connsiteX6" fmla="*/ 99270 w 299755"/>
                  <a:gd name="connsiteY6" fmla="*/ 142092 h 224816"/>
                  <a:gd name="connsiteX7" fmla="*/ 94403 w 299755"/>
                  <a:gd name="connsiteY7" fmla="*/ 155717 h 224816"/>
                  <a:gd name="connsiteX8" fmla="*/ 88564 w 299755"/>
                  <a:gd name="connsiteY8" fmla="*/ 142092 h 224816"/>
                  <a:gd name="connsiteX9" fmla="*/ 34063 w 299755"/>
                  <a:gd name="connsiteY9" fmla="*/ 4866 h 224816"/>
                  <a:gd name="connsiteX10" fmla="*/ 0 w 299755"/>
                  <a:gd name="connsiteY10" fmla="*/ 4866 h 224816"/>
                  <a:gd name="connsiteX11" fmla="*/ 56447 w 299755"/>
                  <a:gd name="connsiteY11" fmla="*/ 142092 h 224816"/>
                  <a:gd name="connsiteX12" fmla="*/ 90510 w 299755"/>
                  <a:gd name="connsiteY12" fmla="*/ 224816 h 224816"/>
                  <a:gd name="connsiteX13" fmla="*/ 98296 w 299755"/>
                  <a:gd name="connsiteY13" fmla="*/ 224816 h 224816"/>
                  <a:gd name="connsiteX14" fmla="*/ 128466 w 299755"/>
                  <a:gd name="connsiteY14" fmla="*/ 142092 h 224816"/>
                  <a:gd name="connsiteX15" fmla="*/ 152797 w 299755"/>
                  <a:gd name="connsiteY15" fmla="*/ 74939 h 224816"/>
                  <a:gd name="connsiteX16" fmla="*/ 176155 w 299755"/>
                  <a:gd name="connsiteY16" fmla="*/ 142092 h 224816"/>
                  <a:gd name="connsiteX17" fmla="*/ 205352 w 299755"/>
                  <a:gd name="connsiteY17" fmla="*/ 224816 h 224816"/>
                  <a:gd name="connsiteX18" fmla="*/ 213138 w 299755"/>
                  <a:gd name="connsiteY18" fmla="*/ 224816 h 224816"/>
                  <a:gd name="connsiteX19" fmla="*/ 246227 w 299755"/>
                  <a:gd name="connsiteY19" fmla="*/ 142092 h 224816"/>
                  <a:gd name="connsiteX20" fmla="*/ 299755 w 299755"/>
                  <a:gd name="connsiteY20" fmla="*/ 4866 h 224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9755" h="224816">
                    <a:moveTo>
                      <a:pt x="269585" y="4866"/>
                    </a:moveTo>
                    <a:lnTo>
                      <a:pt x="216057" y="142092"/>
                    </a:lnTo>
                    <a:lnTo>
                      <a:pt x="210218" y="155717"/>
                    </a:lnTo>
                    <a:lnTo>
                      <a:pt x="205352" y="142092"/>
                    </a:lnTo>
                    <a:lnTo>
                      <a:pt x="152797" y="0"/>
                    </a:lnTo>
                    <a:lnTo>
                      <a:pt x="149878" y="0"/>
                    </a:lnTo>
                    <a:lnTo>
                      <a:pt x="99270" y="142092"/>
                    </a:lnTo>
                    <a:lnTo>
                      <a:pt x="94403" y="155717"/>
                    </a:lnTo>
                    <a:lnTo>
                      <a:pt x="88564" y="142092"/>
                    </a:lnTo>
                    <a:lnTo>
                      <a:pt x="34063" y="4866"/>
                    </a:lnTo>
                    <a:lnTo>
                      <a:pt x="0" y="4866"/>
                    </a:lnTo>
                    <a:lnTo>
                      <a:pt x="56447" y="142092"/>
                    </a:lnTo>
                    <a:lnTo>
                      <a:pt x="90510" y="224816"/>
                    </a:lnTo>
                    <a:lnTo>
                      <a:pt x="98296" y="224816"/>
                    </a:lnTo>
                    <a:lnTo>
                      <a:pt x="128466" y="142092"/>
                    </a:lnTo>
                    <a:lnTo>
                      <a:pt x="152797" y="74939"/>
                    </a:lnTo>
                    <a:lnTo>
                      <a:pt x="176155" y="142092"/>
                    </a:lnTo>
                    <a:lnTo>
                      <a:pt x="205352" y="224816"/>
                    </a:lnTo>
                    <a:lnTo>
                      <a:pt x="213138" y="224816"/>
                    </a:lnTo>
                    <a:lnTo>
                      <a:pt x="246227" y="142092"/>
                    </a:lnTo>
                    <a:lnTo>
                      <a:pt x="299755" y="4866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5425A3F-F16E-4274-81B9-E1E3DB8A3F0E}"/>
                  </a:ext>
                </a:extLst>
              </p:cNvPr>
              <p:cNvSpPr/>
              <p:nvPr/>
            </p:nvSpPr>
            <p:spPr>
              <a:xfrm>
                <a:off x="11244534" y="6184365"/>
                <a:ext cx="211191" cy="223843"/>
              </a:xfrm>
              <a:custGeom>
                <a:avLst/>
                <a:gdLst>
                  <a:gd name="connsiteX0" fmla="*/ 174208 w 211191"/>
                  <a:gd name="connsiteY0" fmla="*/ 145011 h 223843"/>
                  <a:gd name="connsiteX1" fmla="*/ 109002 w 211191"/>
                  <a:gd name="connsiteY1" fmla="*/ 0 h 223843"/>
                  <a:gd name="connsiteX2" fmla="*/ 105109 w 211191"/>
                  <a:gd name="connsiteY2" fmla="*/ 0 h 223843"/>
                  <a:gd name="connsiteX3" fmla="*/ 36983 w 211191"/>
                  <a:gd name="connsiteY3" fmla="*/ 145011 h 223843"/>
                  <a:gd name="connsiteX4" fmla="*/ 0 w 211191"/>
                  <a:gd name="connsiteY4" fmla="*/ 223843 h 223843"/>
                  <a:gd name="connsiteX5" fmla="*/ 33090 w 211191"/>
                  <a:gd name="connsiteY5" fmla="*/ 223843 h 223843"/>
                  <a:gd name="connsiteX6" fmla="*/ 58394 w 211191"/>
                  <a:gd name="connsiteY6" fmla="*/ 171289 h 223843"/>
                  <a:gd name="connsiteX7" fmla="*/ 153771 w 211191"/>
                  <a:gd name="connsiteY7" fmla="*/ 171289 h 223843"/>
                  <a:gd name="connsiteX8" fmla="*/ 179075 w 211191"/>
                  <a:gd name="connsiteY8" fmla="*/ 223843 h 223843"/>
                  <a:gd name="connsiteX9" fmla="*/ 211191 w 211191"/>
                  <a:gd name="connsiteY9" fmla="*/ 223843 h 223843"/>
                  <a:gd name="connsiteX10" fmla="*/ 174208 w 211191"/>
                  <a:gd name="connsiteY10" fmla="*/ 145011 h 223843"/>
                  <a:gd name="connsiteX11" fmla="*/ 69099 w 211191"/>
                  <a:gd name="connsiteY11" fmla="*/ 144038 h 223843"/>
                  <a:gd name="connsiteX12" fmla="*/ 105109 w 211191"/>
                  <a:gd name="connsiteY12" fmla="*/ 68126 h 223843"/>
                  <a:gd name="connsiteX13" fmla="*/ 139172 w 211191"/>
                  <a:gd name="connsiteY13" fmla="*/ 144038 h 223843"/>
                  <a:gd name="connsiteX14" fmla="*/ 69099 w 211191"/>
                  <a:gd name="connsiteY14" fmla="*/ 144038 h 223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1191" h="223843">
                    <a:moveTo>
                      <a:pt x="174208" y="145011"/>
                    </a:moveTo>
                    <a:lnTo>
                      <a:pt x="109002" y="0"/>
                    </a:lnTo>
                    <a:lnTo>
                      <a:pt x="105109" y="0"/>
                    </a:lnTo>
                    <a:lnTo>
                      <a:pt x="36983" y="145011"/>
                    </a:lnTo>
                    <a:lnTo>
                      <a:pt x="0" y="223843"/>
                    </a:lnTo>
                    <a:lnTo>
                      <a:pt x="33090" y="223843"/>
                    </a:lnTo>
                    <a:lnTo>
                      <a:pt x="58394" y="171289"/>
                    </a:lnTo>
                    <a:lnTo>
                      <a:pt x="153771" y="171289"/>
                    </a:lnTo>
                    <a:lnTo>
                      <a:pt x="179075" y="223843"/>
                    </a:lnTo>
                    <a:lnTo>
                      <a:pt x="211191" y="223843"/>
                    </a:lnTo>
                    <a:lnTo>
                      <a:pt x="174208" y="145011"/>
                    </a:lnTo>
                    <a:close/>
                    <a:moveTo>
                      <a:pt x="69099" y="144038"/>
                    </a:moveTo>
                    <a:lnTo>
                      <a:pt x="105109" y="68126"/>
                    </a:lnTo>
                    <a:lnTo>
                      <a:pt x="139172" y="144038"/>
                    </a:lnTo>
                    <a:lnTo>
                      <a:pt x="69099" y="144038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3D9DA7B-69DB-4AB1-89A2-B579819F25BF}"/>
                  </a:ext>
                </a:extLst>
              </p:cNvPr>
              <p:cNvSpPr/>
              <p:nvPr/>
            </p:nvSpPr>
            <p:spPr>
              <a:xfrm>
                <a:off x="11044048" y="6187285"/>
                <a:ext cx="166422" cy="222869"/>
              </a:xfrm>
              <a:custGeom>
                <a:avLst/>
                <a:gdLst>
                  <a:gd name="connsiteX0" fmla="*/ 111922 w 166422"/>
                  <a:gd name="connsiteY0" fmla="*/ 30170 h 222869"/>
                  <a:gd name="connsiteX1" fmla="*/ 166422 w 166422"/>
                  <a:gd name="connsiteY1" fmla="*/ 52554 h 222869"/>
                  <a:gd name="connsiteX2" fmla="*/ 166422 w 166422"/>
                  <a:gd name="connsiteY2" fmla="*/ 15572 h 222869"/>
                  <a:gd name="connsiteX3" fmla="*/ 114841 w 166422"/>
                  <a:gd name="connsiteY3" fmla="*/ 0 h 222869"/>
                  <a:gd name="connsiteX4" fmla="*/ 0 w 166422"/>
                  <a:gd name="connsiteY4" fmla="*/ 113868 h 222869"/>
                  <a:gd name="connsiteX5" fmla="*/ 2920 w 166422"/>
                  <a:gd name="connsiteY5" fmla="*/ 141118 h 222869"/>
                  <a:gd name="connsiteX6" fmla="*/ 2920 w 166422"/>
                  <a:gd name="connsiteY6" fmla="*/ 141118 h 222869"/>
                  <a:gd name="connsiteX7" fmla="*/ 111922 w 166422"/>
                  <a:gd name="connsiteY7" fmla="*/ 222870 h 222869"/>
                  <a:gd name="connsiteX8" fmla="*/ 163503 w 166422"/>
                  <a:gd name="connsiteY8" fmla="*/ 208271 h 222869"/>
                  <a:gd name="connsiteX9" fmla="*/ 163503 w 166422"/>
                  <a:gd name="connsiteY9" fmla="*/ 174208 h 222869"/>
                  <a:gd name="connsiteX10" fmla="*/ 110948 w 166422"/>
                  <a:gd name="connsiteY10" fmla="*/ 192700 h 222869"/>
                  <a:gd name="connsiteX11" fmla="*/ 34063 w 166422"/>
                  <a:gd name="connsiteY11" fmla="*/ 140145 h 222869"/>
                  <a:gd name="connsiteX12" fmla="*/ 34063 w 166422"/>
                  <a:gd name="connsiteY12" fmla="*/ 140145 h 222869"/>
                  <a:gd name="connsiteX13" fmla="*/ 29197 w 166422"/>
                  <a:gd name="connsiteY13" fmla="*/ 111922 h 222869"/>
                  <a:gd name="connsiteX14" fmla="*/ 111922 w 166422"/>
                  <a:gd name="connsiteY14" fmla="*/ 30170 h 222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422" h="222869">
                    <a:moveTo>
                      <a:pt x="111922" y="30170"/>
                    </a:moveTo>
                    <a:cubicBezTo>
                      <a:pt x="132359" y="30170"/>
                      <a:pt x="149878" y="40876"/>
                      <a:pt x="166422" y="52554"/>
                    </a:cubicBezTo>
                    <a:lnTo>
                      <a:pt x="166422" y="15572"/>
                    </a:lnTo>
                    <a:cubicBezTo>
                      <a:pt x="149878" y="5839"/>
                      <a:pt x="133333" y="0"/>
                      <a:pt x="114841" y="0"/>
                    </a:cubicBezTo>
                    <a:cubicBezTo>
                      <a:pt x="50608" y="0"/>
                      <a:pt x="0" y="46715"/>
                      <a:pt x="0" y="113868"/>
                    </a:cubicBezTo>
                    <a:cubicBezTo>
                      <a:pt x="0" y="123600"/>
                      <a:pt x="973" y="132359"/>
                      <a:pt x="2920" y="141118"/>
                    </a:cubicBezTo>
                    <a:lnTo>
                      <a:pt x="2920" y="141118"/>
                    </a:lnTo>
                    <a:cubicBezTo>
                      <a:pt x="15572" y="189780"/>
                      <a:pt x="59367" y="222870"/>
                      <a:pt x="111922" y="222870"/>
                    </a:cubicBezTo>
                    <a:cubicBezTo>
                      <a:pt x="131386" y="222870"/>
                      <a:pt x="146958" y="218004"/>
                      <a:pt x="163503" y="208271"/>
                    </a:cubicBezTo>
                    <a:lnTo>
                      <a:pt x="163503" y="174208"/>
                    </a:lnTo>
                    <a:cubicBezTo>
                      <a:pt x="149878" y="185887"/>
                      <a:pt x="129440" y="192700"/>
                      <a:pt x="110948" y="192700"/>
                    </a:cubicBezTo>
                    <a:cubicBezTo>
                      <a:pt x="74939" y="192700"/>
                      <a:pt x="44769" y="172262"/>
                      <a:pt x="34063" y="140145"/>
                    </a:cubicBezTo>
                    <a:lnTo>
                      <a:pt x="34063" y="140145"/>
                    </a:lnTo>
                    <a:cubicBezTo>
                      <a:pt x="31143" y="131386"/>
                      <a:pt x="29197" y="121654"/>
                      <a:pt x="29197" y="111922"/>
                    </a:cubicBezTo>
                    <a:cubicBezTo>
                      <a:pt x="30170" y="66180"/>
                      <a:pt x="63260" y="30170"/>
                      <a:pt x="111922" y="301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8EF03C3-BA9C-4088-8C13-51C45DCFD28D}"/>
                </a:ext>
              </a:extLst>
            </p:cNvPr>
            <p:cNvSpPr/>
            <p:nvPr/>
          </p:nvSpPr>
          <p:spPr>
            <a:xfrm>
              <a:off x="10983708" y="6129864"/>
              <a:ext cx="43795" cy="29196"/>
            </a:xfrm>
            <a:custGeom>
              <a:avLst/>
              <a:gdLst>
                <a:gd name="connsiteX0" fmla="*/ 43795 w 43795"/>
                <a:gd name="connsiteY0" fmla="*/ 29197 h 29196"/>
                <a:gd name="connsiteX1" fmla="*/ 11679 w 43795"/>
                <a:gd name="connsiteY1" fmla="*/ 29197 h 29196"/>
                <a:gd name="connsiteX2" fmla="*/ 0 w 43795"/>
                <a:gd name="connsiteY2" fmla="*/ 0 h 29196"/>
                <a:gd name="connsiteX3" fmla="*/ 32117 w 43795"/>
                <a:gd name="connsiteY3" fmla="*/ 0 h 29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95" h="29196">
                  <a:moveTo>
                    <a:pt x="43795" y="29197"/>
                  </a:moveTo>
                  <a:lnTo>
                    <a:pt x="11679" y="29197"/>
                  </a:lnTo>
                  <a:lnTo>
                    <a:pt x="0" y="0"/>
                  </a:lnTo>
                  <a:lnTo>
                    <a:pt x="32117" y="0"/>
                  </a:lnTo>
                  <a:close/>
                </a:path>
              </a:pathLst>
            </a:custGeom>
            <a:solidFill>
              <a:srgbClr val="FFFFFF"/>
            </a:solidFill>
            <a:ln w="9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75E9006-A2E3-40D5-9546-027A71ABF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0811" y="6316247"/>
            <a:ext cx="1072989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lang="de-CH" sz="1000" smtClean="0">
                <a:noFill/>
              </a:defRPr>
            </a:lvl1pPr>
          </a:lstStyle>
          <a:p>
            <a:fld id="{A6450055-C6C0-4D53-AF8A-525B9A94F5E6}" type="datetime1">
              <a:rPr lang="de-CH" smtClean="0"/>
              <a:t>11.04.2022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27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 cap="all" spc="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3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3000"/>
        </a:lnSpc>
        <a:spcBef>
          <a:spcPts val="0"/>
        </a:spcBef>
        <a:buFont typeface="Arial" panose="020B0604020202020204" pitchFamily="34" charset="0"/>
        <a:buNone/>
        <a:defRPr sz="2000" b="1" kern="1200" cap="none" baseline="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None/>
        <a:defRPr sz="1800" b="1" kern="1200">
          <a:solidFill>
            <a:schemeClr val="accent4"/>
          </a:solidFill>
          <a:latin typeface="+mn-lt"/>
          <a:ea typeface="+mn-ea"/>
          <a:cs typeface="+mn-cs"/>
        </a:defRPr>
      </a:lvl3pPr>
      <a:lvl4pPr marL="358775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358775" algn="l" defTabSz="1166813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000" indent="-360000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38">
          <p15:clr>
            <a:srgbClr val="F26B43"/>
          </p15:clr>
        </p15:guide>
        <p15:guide id="2" pos="7242">
          <p15:clr>
            <a:srgbClr val="F26B43"/>
          </p15:clr>
        </p15:guide>
        <p15:guide id="3" orient="horz" pos="3557">
          <p15:clr>
            <a:srgbClr val="F26B43"/>
          </p15:clr>
        </p15:guide>
        <p15:guide id="4" orient="horz" pos="4065">
          <p15:clr>
            <a:srgbClr val="F26B43"/>
          </p15:clr>
        </p15:guide>
        <p15:guide id="5" orient="horz" pos="845">
          <p15:clr>
            <a:srgbClr val="F26B43"/>
          </p15:clr>
        </p15:guide>
        <p15:guide id="6" pos="65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9CB73-B023-4887-8C6A-F5113CCA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9" y="365126"/>
            <a:ext cx="10805762" cy="6126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86BFA-DAD5-4051-A7D9-E0A3F0909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402" y="1341438"/>
            <a:ext cx="10802710" cy="4302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…</a:t>
            </a:r>
          </a:p>
          <a:p>
            <a:pPr lvl="6"/>
            <a:r>
              <a:rPr lang="de-DE" dirty="0"/>
              <a:t>….</a:t>
            </a:r>
          </a:p>
          <a:p>
            <a:pPr lvl="7"/>
            <a:r>
              <a:rPr lang="de-DE" dirty="0"/>
              <a:t>….</a:t>
            </a:r>
          </a:p>
          <a:p>
            <a:pPr lvl="8"/>
            <a:r>
              <a:rPr lang="de-DE" dirty="0"/>
              <a:t>….</a:t>
            </a:r>
          </a:p>
          <a:p>
            <a:pPr lvl="8"/>
            <a:endParaRPr lang="de-CH" dirty="0"/>
          </a:p>
        </p:txBody>
      </p:sp>
      <p:grpSp>
        <p:nvGrpSpPr>
          <p:cNvPr id="4" name="Graphic 6">
            <a:extLst>
              <a:ext uri="{FF2B5EF4-FFF2-40B4-BE49-F238E27FC236}">
                <a16:creationId xmlns:a16="http://schemas.microsoft.com/office/drawing/2014/main" id="{661E0392-96C6-4F00-AD43-D13341CAF90E}"/>
              </a:ext>
            </a:extLst>
          </p:cNvPr>
          <p:cNvGrpSpPr/>
          <p:nvPr/>
        </p:nvGrpSpPr>
        <p:grpSpPr>
          <a:xfrm>
            <a:off x="10394469" y="6077745"/>
            <a:ext cx="1099751" cy="379560"/>
            <a:chOff x="10396850" y="6075364"/>
            <a:chExt cx="1099751" cy="379560"/>
          </a:xfrm>
        </p:grpSpPr>
        <p:grpSp>
          <p:nvGrpSpPr>
            <p:cNvPr id="11" name="Graphic 6">
              <a:extLst>
                <a:ext uri="{FF2B5EF4-FFF2-40B4-BE49-F238E27FC236}">
                  <a16:creationId xmlns:a16="http://schemas.microsoft.com/office/drawing/2014/main" id="{661E0392-96C6-4F00-AD43-D13341CAF90E}"/>
                </a:ext>
              </a:extLst>
            </p:cNvPr>
            <p:cNvGrpSpPr/>
            <p:nvPr/>
          </p:nvGrpSpPr>
          <p:grpSpPr>
            <a:xfrm>
              <a:off x="10396850" y="6075364"/>
              <a:ext cx="1103643" cy="375667"/>
              <a:chOff x="10396850" y="6075364"/>
              <a:chExt cx="1103643" cy="375667"/>
            </a:xfrm>
            <a:solidFill>
              <a:srgbClr val="13A39C"/>
            </a:solidFill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42C5F1B-5519-4E6C-97B9-A038E262C0A7}"/>
                  </a:ext>
                </a:extLst>
              </p:cNvPr>
              <p:cNvSpPr/>
              <p:nvPr/>
            </p:nvSpPr>
            <p:spPr>
              <a:xfrm>
                <a:off x="10962297" y="6075364"/>
                <a:ext cx="53527" cy="54500"/>
              </a:xfrm>
              <a:custGeom>
                <a:avLst/>
                <a:gdLst>
                  <a:gd name="connsiteX0" fmla="*/ 53528 w 53527"/>
                  <a:gd name="connsiteY0" fmla="*/ 54501 h 54500"/>
                  <a:gd name="connsiteX1" fmla="*/ 32117 w 53527"/>
                  <a:gd name="connsiteY1" fmla="*/ 0 h 54500"/>
                  <a:gd name="connsiteX2" fmla="*/ 0 w 53527"/>
                  <a:gd name="connsiteY2" fmla="*/ 0 h 54500"/>
                  <a:gd name="connsiteX3" fmla="*/ 21411 w 53527"/>
                  <a:gd name="connsiteY3" fmla="*/ 54501 h 5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27" h="54500">
                    <a:moveTo>
                      <a:pt x="53528" y="54501"/>
                    </a:moveTo>
                    <a:lnTo>
                      <a:pt x="32117" y="0"/>
                    </a:lnTo>
                    <a:lnTo>
                      <a:pt x="0" y="0"/>
                    </a:lnTo>
                    <a:lnTo>
                      <a:pt x="21411" y="54501"/>
                    </a:lnTo>
                    <a:close/>
                  </a:path>
                </a:pathLst>
              </a:custGeom>
              <a:solidFill>
                <a:srgbClr val="13A39C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F95C7F35-2E73-48DB-8FC2-1C39E684F8E7}"/>
                  </a:ext>
                </a:extLst>
              </p:cNvPr>
              <p:cNvSpPr/>
              <p:nvPr/>
            </p:nvSpPr>
            <p:spPr>
              <a:xfrm>
                <a:off x="10396850" y="6129864"/>
                <a:ext cx="1103643" cy="321166"/>
              </a:xfrm>
              <a:custGeom>
                <a:avLst/>
                <a:gdLst>
                  <a:gd name="connsiteX0" fmla="*/ 0 w 1103643"/>
                  <a:gd name="connsiteY0" fmla="*/ 0 h 321166"/>
                  <a:gd name="connsiteX1" fmla="*/ 1103644 w 1103643"/>
                  <a:gd name="connsiteY1" fmla="*/ 0 h 321166"/>
                  <a:gd name="connsiteX2" fmla="*/ 1103644 w 1103643"/>
                  <a:gd name="connsiteY2" fmla="*/ 321166 h 321166"/>
                  <a:gd name="connsiteX3" fmla="*/ 0 w 1103643"/>
                  <a:gd name="connsiteY3" fmla="*/ 321166 h 321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3643" h="321166">
                    <a:moveTo>
                      <a:pt x="0" y="0"/>
                    </a:moveTo>
                    <a:lnTo>
                      <a:pt x="1103644" y="0"/>
                    </a:lnTo>
                    <a:lnTo>
                      <a:pt x="1103644" y="321166"/>
                    </a:lnTo>
                    <a:lnTo>
                      <a:pt x="0" y="321166"/>
                    </a:lnTo>
                    <a:close/>
                  </a:path>
                </a:pathLst>
              </a:custGeom>
              <a:solidFill>
                <a:srgbClr val="13A39C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4" name="Graphic 6">
              <a:extLst>
                <a:ext uri="{FF2B5EF4-FFF2-40B4-BE49-F238E27FC236}">
                  <a16:creationId xmlns:a16="http://schemas.microsoft.com/office/drawing/2014/main" id="{661E0392-96C6-4F00-AD43-D13341CAF90E}"/>
                </a:ext>
              </a:extLst>
            </p:cNvPr>
            <p:cNvGrpSpPr/>
            <p:nvPr/>
          </p:nvGrpSpPr>
          <p:grpSpPr>
            <a:xfrm>
              <a:off x="10450377" y="6184365"/>
              <a:ext cx="1005347" cy="228709"/>
              <a:chOff x="10450377" y="6184365"/>
              <a:chExt cx="1005347" cy="228709"/>
            </a:xfrm>
            <a:solidFill>
              <a:schemeClr val="accent1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A7F53DC-6242-460E-A8E5-A0C141728952}"/>
                  </a:ext>
                </a:extLst>
              </p:cNvPr>
              <p:cNvSpPr/>
              <p:nvPr/>
            </p:nvSpPr>
            <p:spPr>
              <a:xfrm>
                <a:off x="11313633" y="6252492"/>
                <a:ext cx="70072" cy="75911"/>
              </a:xfrm>
              <a:custGeom>
                <a:avLst/>
                <a:gdLst>
                  <a:gd name="connsiteX0" fmla="*/ 0 w 70072"/>
                  <a:gd name="connsiteY0" fmla="*/ 75912 h 75911"/>
                  <a:gd name="connsiteX1" fmla="*/ 70073 w 70072"/>
                  <a:gd name="connsiteY1" fmla="*/ 75912 h 75911"/>
                  <a:gd name="connsiteX2" fmla="*/ 36010 w 70072"/>
                  <a:gd name="connsiteY2" fmla="*/ 0 h 75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072" h="75911">
                    <a:moveTo>
                      <a:pt x="0" y="75912"/>
                    </a:moveTo>
                    <a:lnTo>
                      <a:pt x="70073" y="75912"/>
                    </a:lnTo>
                    <a:lnTo>
                      <a:pt x="36010" y="0"/>
                    </a:lnTo>
                    <a:close/>
                  </a:path>
                </a:pathLst>
              </a:custGeom>
              <a:noFill/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F40009E-2DDF-445E-B59E-41F0D43C89F8}"/>
                  </a:ext>
                </a:extLst>
              </p:cNvPr>
              <p:cNvSpPr/>
              <p:nvPr/>
            </p:nvSpPr>
            <p:spPr>
              <a:xfrm>
                <a:off x="10450377" y="6187285"/>
                <a:ext cx="149877" cy="225789"/>
              </a:xfrm>
              <a:custGeom>
                <a:avLst/>
                <a:gdLst>
                  <a:gd name="connsiteX0" fmla="*/ 147931 w 149877"/>
                  <a:gd name="connsiteY0" fmla="*/ 142092 h 225789"/>
                  <a:gd name="connsiteX1" fmla="*/ 92457 w 149877"/>
                  <a:gd name="connsiteY1" fmla="*/ 89537 h 225789"/>
                  <a:gd name="connsiteX2" fmla="*/ 76885 w 149877"/>
                  <a:gd name="connsiteY2" fmla="*/ 83698 h 225789"/>
                  <a:gd name="connsiteX3" fmla="*/ 48662 w 149877"/>
                  <a:gd name="connsiteY3" fmla="*/ 54501 h 225789"/>
                  <a:gd name="connsiteX4" fmla="*/ 80778 w 149877"/>
                  <a:gd name="connsiteY4" fmla="*/ 27250 h 225789"/>
                  <a:gd name="connsiteX5" fmla="*/ 117761 w 149877"/>
                  <a:gd name="connsiteY5" fmla="*/ 50608 h 225789"/>
                  <a:gd name="connsiteX6" fmla="*/ 145011 w 149877"/>
                  <a:gd name="connsiteY6" fmla="*/ 36010 h 225789"/>
                  <a:gd name="connsiteX7" fmla="*/ 82725 w 149877"/>
                  <a:gd name="connsiteY7" fmla="*/ 0 h 225789"/>
                  <a:gd name="connsiteX8" fmla="*/ 17518 w 149877"/>
                  <a:gd name="connsiteY8" fmla="*/ 54501 h 225789"/>
                  <a:gd name="connsiteX9" fmla="*/ 65206 w 149877"/>
                  <a:gd name="connsiteY9" fmla="*/ 110948 h 225789"/>
                  <a:gd name="connsiteX10" fmla="*/ 79805 w 149877"/>
                  <a:gd name="connsiteY10" fmla="*/ 117761 h 225789"/>
                  <a:gd name="connsiteX11" fmla="*/ 113868 w 149877"/>
                  <a:gd name="connsiteY11" fmla="*/ 142092 h 225789"/>
                  <a:gd name="connsiteX12" fmla="*/ 117761 w 149877"/>
                  <a:gd name="connsiteY12" fmla="*/ 157663 h 225789"/>
                  <a:gd name="connsiteX13" fmla="*/ 79805 w 149877"/>
                  <a:gd name="connsiteY13" fmla="*/ 196593 h 225789"/>
                  <a:gd name="connsiteX14" fmla="*/ 30170 w 149877"/>
                  <a:gd name="connsiteY14" fmla="*/ 156690 h 225789"/>
                  <a:gd name="connsiteX15" fmla="*/ 0 w 149877"/>
                  <a:gd name="connsiteY15" fmla="*/ 162530 h 225789"/>
                  <a:gd name="connsiteX16" fmla="*/ 74939 w 149877"/>
                  <a:gd name="connsiteY16" fmla="*/ 225790 h 225789"/>
                  <a:gd name="connsiteX17" fmla="*/ 149878 w 149877"/>
                  <a:gd name="connsiteY17" fmla="*/ 159610 h 225789"/>
                  <a:gd name="connsiteX18" fmla="*/ 147931 w 149877"/>
                  <a:gd name="connsiteY18" fmla="*/ 142092 h 225789"/>
                  <a:gd name="connsiteX19" fmla="*/ 147931 w 149877"/>
                  <a:gd name="connsiteY19" fmla="*/ 142092 h 22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9877" h="225789">
                    <a:moveTo>
                      <a:pt x="147931" y="142092"/>
                    </a:moveTo>
                    <a:cubicBezTo>
                      <a:pt x="141118" y="115814"/>
                      <a:pt x="117761" y="100243"/>
                      <a:pt x="92457" y="89537"/>
                    </a:cubicBezTo>
                    <a:lnTo>
                      <a:pt x="76885" y="83698"/>
                    </a:lnTo>
                    <a:cubicBezTo>
                      <a:pt x="63260" y="78832"/>
                      <a:pt x="48662" y="72019"/>
                      <a:pt x="48662" y="54501"/>
                    </a:cubicBezTo>
                    <a:cubicBezTo>
                      <a:pt x="48662" y="35036"/>
                      <a:pt x="66180" y="27250"/>
                      <a:pt x="80778" y="27250"/>
                    </a:cubicBezTo>
                    <a:cubicBezTo>
                      <a:pt x="95377" y="27250"/>
                      <a:pt x="109002" y="38929"/>
                      <a:pt x="117761" y="50608"/>
                    </a:cubicBezTo>
                    <a:lnTo>
                      <a:pt x="145011" y="36010"/>
                    </a:lnTo>
                    <a:cubicBezTo>
                      <a:pt x="133333" y="14598"/>
                      <a:pt x="107055" y="0"/>
                      <a:pt x="82725" y="0"/>
                    </a:cubicBezTo>
                    <a:cubicBezTo>
                      <a:pt x="49635" y="0"/>
                      <a:pt x="17518" y="19465"/>
                      <a:pt x="17518" y="54501"/>
                    </a:cubicBezTo>
                    <a:cubicBezTo>
                      <a:pt x="17518" y="87591"/>
                      <a:pt x="40876" y="101216"/>
                      <a:pt x="65206" y="110948"/>
                    </a:cubicBezTo>
                    <a:lnTo>
                      <a:pt x="79805" y="117761"/>
                    </a:lnTo>
                    <a:cubicBezTo>
                      <a:pt x="93430" y="123600"/>
                      <a:pt x="108029" y="129440"/>
                      <a:pt x="113868" y="142092"/>
                    </a:cubicBezTo>
                    <a:cubicBezTo>
                      <a:pt x="115814" y="145985"/>
                      <a:pt x="117761" y="150851"/>
                      <a:pt x="117761" y="157663"/>
                    </a:cubicBezTo>
                    <a:cubicBezTo>
                      <a:pt x="117761" y="180048"/>
                      <a:pt x="103162" y="196593"/>
                      <a:pt x="79805" y="196593"/>
                    </a:cubicBezTo>
                    <a:cubicBezTo>
                      <a:pt x="56447" y="196593"/>
                      <a:pt x="37956" y="179074"/>
                      <a:pt x="30170" y="156690"/>
                    </a:cubicBezTo>
                    <a:lnTo>
                      <a:pt x="0" y="162530"/>
                    </a:lnTo>
                    <a:cubicBezTo>
                      <a:pt x="10706" y="200486"/>
                      <a:pt x="39902" y="225790"/>
                      <a:pt x="74939" y="225790"/>
                    </a:cubicBezTo>
                    <a:cubicBezTo>
                      <a:pt x="113868" y="225790"/>
                      <a:pt x="149878" y="198539"/>
                      <a:pt x="149878" y="159610"/>
                    </a:cubicBezTo>
                    <a:cubicBezTo>
                      <a:pt x="149878" y="152797"/>
                      <a:pt x="148904" y="146958"/>
                      <a:pt x="147931" y="142092"/>
                    </a:cubicBezTo>
                    <a:lnTo>
                      <a:pt x="147931" y="142092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7147AA4-054A-4B8E-A502-B2B9667936C7}"/>
                  </a:ext>
                </a:extLst>
              </p:cNvPr>
              <p:cNvSpPr/>
              <p:nvPr/>
            </p:nvSpPr>
            <p:spPr>
              <a:xfrm>
                <a:off x="10902930" y="6192151"/>
                <a:ext cx="124573" cy="215083"/>
              </a:xfrm>
              <a:custGeom>
                <a:avLst/>
                <a:gdLst>
                  <a:gd name="connsiteX0" fmla="*/ 33090 w 124573"/>
                  <a:gd name="connsiteY0" fmla="*/ 137226 h 215083"/>
                  <a:gd name="connsiteX1" fmla="*/ 0 w 124573"/>
                  <a:gd name="connsiteY1" fmla="*/ 215084 h 215083"/>
                  <a:gd name="connsiteX2" fmla="*/ 32117 w 124573"/>
                  <a:gd name="connsiteY2" fmla="*/ 215084 h 215083"/>
                  <a:gd name="connsiteX3" fmla="*/ 66180 w 124573"/>
                  <a:gd name="connsiteY3" fmla="*/ 137226 h 215083"/>
                  <a:gd name="connsiteX4" fmla="*/ 124574 w 124573"/>
                  <a:gd name="connsiteY4" fmla="*/ 0 h 215083"/>
                  <a:gd name="connsiteX5" fmla="*/ 91484 w 124573"/>
                  <a:gd name="connsiteY5" fmla="*/ 0 h 215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4573" h="215083">
                    <a:moveTo>
                      <a:pt x="33090" y="137226"/>
                    </a:moveTo>
                    <a:lnTo>
                      <a:pt x="0" y="215084"/>
                    </a:lnTo>
                    <a:lnTo>
                      <a:pt x="32117" y="215084"/>
                    </a:lnTo>
                    <a:lnTo>
                      <a:pt x="66180" y="137226"/>
                    </a:lnTo>
                    <a:lnTo>
                      <a:pt x="124574" y="0"/>
                    </a:lnTo>
                    <a:lnTo>
                      <a:pt x="9148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B252F13-1493-44DF-AC50-C817D850FAEF}"/>
                  </a:ext>
                </a:extLst>
              </p:cNvPr>
              <p:cNvSpPr/>
              <p:nvPr/>
            </p:nvSpPr>
            <p:spPr>
              <a:xfrm>
                <a:off x="10615826" y="6187285"/>
                <a:ext cx="299755" cy="224816"/>
              </a:xfrm>
              <a:custGeom>
                <a:avLst/>
                <a:gdLst>
                  <a:gd name="connsiteX0" fmla="*/ 269585 w 299755"/>
                  <a:gd name="connsiteY0" fmla="*/ 4866 h 224816"/>
                  <a:gd name="connsiteX1" fmla="*/ 216057 w 299755"/>
                  <a:gd name="connsiteY1" fmla="*/ 142092 h 224816"/>
                  <a:gd name="connsiteX2" fmla="*/ 210218 w 299755"/>
                  <a:gd name="connsiteY2" fmla="*/ 155717 h 224816"/>
                  <a:gd name="connsiteX3" fmla="*/ 205352 w 299755"/>
                  <a:gd name="connsiteY3" fmla="*/ 142092 h 224816"/>
                  <a:gd name="connsiteX4" fmla="*/ 152797 w 299755"/>
                  <a:gd name="connsiteY4" fmla="*/ 0 h 224816"/>
                  <a:gd name="connsiteX5" fmla="*/ 149878 w 299755"/>
                  <a:gd name="connsiteY5" fmla="*/ 0 h 224816"/>
                  <a:gd name="connsiteX6" fmla="*/ 99270 w 299755"/>
                  <a:gd name="connsiteY6" fmla="*/ 142092 h 224816"/>
                  <a:gd name="connsiteX7" fmla="*/ 94403 w 299755"/>
                  <a:gd name="connsiteY7" fmla="*/ 155717 h 224816"/>
                  <a:gd name="connsiteX8" fmla="*/ 88564 w 299755"/>
                  <a:gd name="connsiteY8" fmla="*/ 142092 h 224816"/>
                  <a:gd name="connsiteX9" fmla="*/ 34063 w 299755"/>
                  <a:gd name="connsiteY9" fmla="*/ 4866 h 224816"/>
                  <a:gd name="connsiteX10" fmla="*/ 0 w 299755"/>
                  <a:gd name="connsiteY10" fmla="*/ 4866 h 224816"/>
                  <a:gd name="connsiteX11" fmla="*/ 56447 w 299755"/>
                  <a:gd name="connsiteY11" fmla="*/ 142092 h 224816"/>
                  <a:gd name="connsiteX12" fmla="*/ 90510 w 299755"/>
                  <a:gd name="connsiteY12" fmla="*/ 224816 h 224816"/>
                  <a:gd name="connsiteX13" fmla="*/ 98296 w 299755"/>
                  <a:gd name="connsiteY13" fmla="*/ 224816 h 224816"/>
                  <a:gd name="connsiteX14" fmla="*/ 128466 w 299755"/>
                  <a:gd name="connsiteY14" fmla="*/ 142092 h 224816"/>
                  <a:gd name="connsiteX15" fmla="*/ 152797 w 299755"/>
                  <a:gd name="connsiteY15" fmla="*/ 74939 h 224816"/>
                  <a:gd name="connsiteX16" fmla="*/ 176155 w 299755"/>
                  <a:gd name="connsiteY16" fmla="*/ 142092 h 224816"/>
                  <a:gd name="connsiteX17" fmla="*/ 205352 w 299755"/>
                  <a:gd name="connsiteY17" fmla="*/ 224816 h 224816"/>
                  <a:gd name="connsiteX18" fmla="*/ 213138 w 299755"/>
                  <a:gd name="connsiteY18" fmla="*/ 224816 h 224816"/>
                  <a:gd name="connsiteX19" fmla="*/ 246227 w 299755"/>
                  <a:gd name="connsiteY19" fmla="*/ 142092 h 224816"/>
                  <a:gd name="connsiteX20" fmla="*/ 299755 w 299755"/>
                  <a:gd name="connsiteY20" fmla="*/ 4866 h 224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9755" h="224816">
                    <a:moveTo>
                      <a:pt x="269585" y="4866"/>
                    </a:moveTo>
                    <a:lnTo>
                      <a:pt x="216057" y="142092"/>
                    </a:lnTo>
                    <a:lnTo>
                      <a:pt x="210218" y="155717"/>
                    </a:lnTo>
                    <a:lnTo>
                      <a:pt x="205352" y="142092"/>
                    </a:lnTo>
                    <a:lnTo>
                      <a:pt x="152797" y="0"/>
                    </a:lnTo>
                    <a:lnTo>
                      <a:pt x="149878" y="0"/>
                    </a:lnTo>
                    <a:lnTo>
                      <a:pt x="99270" y="142092"/>
                    </a:lnTo>
                    <a:lnTo>
                      <a:pt x="94403" y="155717"/>
                    </a:lnTo>
                    <a:lnTo>
                      <a:pt x="88564" y="142092"/>
                    </a:lnTo>
                    <a:lnTo>
                      <a:pt x="34063" y="4866"/>
                    </a:lnTo>
                    <a:lnTo>
                      <a:pt x="0" y="4866"/>
                    </a:lnTo>
                    <a:lnTo>
                      <a:pt x="56447" y="142092"/>
                    </a:lnTo>
                    <a:lnTo>
                      <a:pt x="90510" y="224816"/>
                    </a:lnTo>
                    <a:lnTo>
                      <a:pt x="98296" y="224816"/>
                    </a:lnTo>
                    <a:lnTo>
                      <a:pt x="128466" y="142092"/>
                    </a:lnTo>
                    <a:lnTo>
                      <a:pt x="152797" y="74939"/>
                    </a:lnTo>
                    <a:lnTo>
                      <a:pt x="176155" y="142092"/>
                    </a:lnTo>
                    <a:lnTo>
                      <a:pt x="205352" y="224816"/>
                    </a:lnTo>
                    <a:lnTo>
                      <a:pt x="213138" y="224816"/>
                    </a:lnTo>
                    <a:lnTo>
                      <a:pt x="246227" y="142092"/>
                    </a:lnTo>
                    <a:lnTo>
                      <a:pt x="299755" y="4866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5425A3F-F16E-4274-81B9-E1E3DB8A3F0E}"/>
                  </a:ext>
                </a:extLst>
              </p:cNvPr>
              <p:cNvSpPr/>
              <p:nvPr/>
            </p:nvSpPr>
            <p:spPr>
              <a:xfrm>
                <a:off x="11244534" y="6184365"/>
                <a:ext cx="211191" cy="223843"/>
              </a:xfrm>
              <a:custGeom>
                <a:avLst/>
                <a:gdLst>
                  <a:gd name="connsiteX0" fmla="*/ 174208 w 211191"/>
                  <a:gd name="connsiteY0" fmla="*/ 145011 h 223843"/>
                  <a:gd name="connsiteX1" fmla="*/ 109002 w 211191"/>
                  <a:gd name="connsiteY1" fmla="*/ 0 h 223843"/>
                  <a:gd name="connsiteX2" fmla="*/ 105109 w 211191"/>
                  <a:gd name="connsiteY2" fmla="*/ 0 h 223843"/>
                  <a:gd name="connsiteX3" fmla="*/ 36983 w 211191"/>
                  <a:gd name="connsiteY3" fmla="*/ 145011 h 223843"/>
                  <a:gd name="connsiteX4" fmla="*/ 0 w 211191"/>
                  <a:gd name="connsiteY4" fmla="*/ 223843 h 223843"/>
                  <a:gd name="connsiteX5" fmla="*/ 33090 w 211191"/>
                  <a:gd name="connsiteY5" fmla="*/ 223843 h 223843"/>
                  <a:gd name="connsiteX6" fmla="*/ 58394 w 211191"/>
                  <a:gd name="connsiteY6" fmla="*/ 171289 h 223843"/>
                  <a:gd name="connsiteX7" fmla="*/ 153771 w 211191"/>
                  <a:gd name="connsiteY7" fmla="*/ 171289 h 223843"/>
                  <a:gd name="connsiteX8" fmla="*/ 179075 w 211191"/>
                  <a:gd name="connsiteY8" fmla="*/ 223843 h 223843"/>
                  <a:gd name="connsiteX9" fmla="*/ 211191 w 211191"/>
                  <a:gd name="connsiteY9" fmla="*/ 223843 h 223843"/>
                  <a:gd name="connsiteX10" fmla="*/ 174208 w 211191"/>
                  <a:gd name="connsiteY10" fmla="*/ 145011 h 223843"/>
                  <a:gd name="connsiteX11" fmla="*/ 69099 w 211191"/>
                  <a:gd name="connsiteY11" fmla="*/ 144038 h 223843"/>
                  <a:gd name="connsiteX12" fmla="*/ 105109 w 211191"/>
                  <a:gd name="connsiteY12" fmla="*/ 68126 h 223843"/>
                  <a:gd name="connsiteX13" fmla="*/ 139172 w 211191"/>
                  <a:gd name="connsiteY13" fmla="*/ 144038 h 223843"/>
                  <a:gd name="connsiteX14" fmla="*/ 69099 w 211191"/>
                  <a:gd name="connsiteY14" fmla="*/ 144038 h 223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1191" h="223843">
                    <a:moveTo>
                      <a:pt x="174208" y="145011"/>
                    </a:moveTo>
                    <a:lnTo>
                      <a:pt x="109002" y="0"/>
                    </a:lnTo>
                    <a:lnTo>
                      <a:pt x="105109" y="0"/>
                    </a:lnTo>
                    <a:lnTo>
                      <a:pt x="36983" y="145011"/>
                    </a:lnTo>
                    <a:lnTo>
                      <a:pt x="0" y="223843"/>
                    </a:lnTo>
                    <a:lnTo>
                      <a:pt x="33090" y="223843"/>
                    </a:lnTo>
                    <a:lnTo>
                      <a:pt x="58394" y="171289"/>
                    </a:lnTo>
                    <a:lnTo>
                      <a:pt x="153771" y="171289"/>
                    </a:lnTo>
                    <a:lnTo>
                      <a:pt x="179075" y="223843"/>
                    </a:lnTo>
                    <a:lnTo>
                      <a:pt x="211191" y="223843"/>
                    </a:lnTo>
                    <a:lnTo>
                      <a:pt x="174208" y="145011"/>
                    </a:lnTo>
                    <a:close/>
                    <a:moveTo>
                      <a:pt x="69099" y="144038"/>
                    </a:moveTo>
                    <a:lnTo>
                      <a:pt x="105109" y="68126"/>
                    </a:lnTo>
                    <a:lnTo>
                      <a:pt x="139172" y="144038"/>
                    </a:lnTo>
                    <a:lnTo>
                      <a:pt x="69099" y="144038"/>
                    </a:ln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3D9DA7B-69DB-4AB1-89A2-B579819F25BF}"/>
                  </a:ext>
                </a:extLst>
              </p:cNvPr>
              <p:cNvSpPr/>
              <p:nvPr/>
            </p:nvSpPr>
            <p:spPr>
              <a:xfrm>
                <a:off x="11044048" y="6187285"/>
                <a:ext cx="166422" cy="222869"/>
              </a:xfrm>
              <a:custGeom>
                <a:avLst/>
                <a:gdLst>
                  <a:gd name="connsiteX0" fmla="*/ 111922 w 166422"/>
                  <a:gd name="connsiteY0" fmla="*/ 30170 h 222869"/>
                  <a:gd name="connsiteX1" fmla="*/ 166422 w 166422"/>
                  <a:gd name="connsiteY1" fmla="*/ 52554 h 222869"/>
                  <a:gd name="connsiteX2" fmla="*/ 166422 w 166422"/>
                  <a:gd name="connsiteY2" fmla="*/ 15572 h 222869"/>
                  <a:gd name="connsiteX3" fmla="*/ 114841 w 166422"/>
                  <a:gd name="connsiteY3" fmla="*/ 0 h 222869"/>
                  <a:gd name="connsiteX4" fmla="*/ 0 w 166422"/>
                  <a:gd name="connsiteY4" fmla="*/ 113868 h 222869"/>
                  <a:gd name="connsiteX5" fmla="*/ 2920 w 166422"/>
                  <a:gd name="connsiteY5" fmla="*/ 141118 h 222869"/>
                  <a:gd name="connsiteX6" fmla="*/ 2920 w 166422"/>
                  <a:gd name="connsiteY6" fmla="*/ 141118 h 222869"/>
                  <a:gd name="connsiteX7" fmla="*/ 111922 w 166422"/>
                  <a:gd name="connsiteY7" fmla="*/ 222870 h 222869"/>
                  <a:gd name="connsiteX8" fmla="*/ 163503 w 166422"/>
                  <a:gd name="connsiteY8" fmla="*/ 208271 h 222869"/>
                  <a:gd name="connsiteX9" fmla="*/ 163503 w 166422"/>
                  <a:gd name="connsiteY9" fmla="*/ 174208 h 222869"/>
                  <a:gd name="connsiteX10" fmla="*/ 110948 w 166422"/>
                  <a:gd name="connsiteY10" fmla="*/ 192700 h 222869"/>
                  <a:gd name="connsiteX11" fmla="*/ 34063 w 166422"/>
                  <a:gd name="connsiteY11" fmla="*/ 140145 h 222869"/>
                  <a:gd name="connsiteX12" fmla="*/ 34063 w 166422"/>
                  <a:gd name="connsiteY12" fmla="*/ 140145 h 222869"/>
                  <a:gd name="connsiteX13" fmla="*/ 29197 w 166422"/>
                  <a:gd name="connsiteY13" fmla="*/ 111922 h 222869"/>
                  <a:gd name="connsiteX14" fmla="*/ 111922 w 166422"/>
                  <a:gd name="connsiteY14" fmla="*/ 30170 h 222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422" h="222869">
                    <a:moveTo>
                      <a:pt x="111922" y="30170"/>
                    </a:moveTo>
                    <a:cubicBezTo>
                      <a:pt x="132359" y="30170"/>
                      <a:pt x="149878" y="40876"/>
                      <a:pt x="166422" y="52554"/>
                    </a:cubicBezTo>
                    <a:lnTo>
                      <a:pt x="166422" y="15572"/>
                    </a:lnTo>
                    <a:cubicBezTo>
                      <a:pt x="149878" y="5839"/>
                      <a:pt x="133333" y="0"/>
                      <a:pt x="114841" y="0"/>
                    </a:cubicBezTo>
                    <a:cubicBezTo>
                      <a:pt x="50608" y="0"/>
                      <a:pt x="0" y="46715"/>
                      <a:pt x="0" y="113868"/>
                    </a:cubicBezTo>
                    <a:cubicBezTo>
                      <a:pt x="0" y="123600"/>
                      <a:pt x="973" y="132359"/>
                      <a:pt x="2920" y="141118"/>
                    </a:cubicBezTo>
                    <a:lnTo>
                      <a:pt x="2920" y="141118"/>
                    </a:lnTo>
                    <a:cubicBezTo>
                      <a:pt x="15572" y="189780"/>
                      <a:pt x="59367" y="222870"/>
                      <a:pt x="111922" y="222870"/>
                    </a:cubicBezTo>
                    <a:cubicBezTo>
                      <a:pt x="131386" y="222870"/>
                      <a:pt x="146958" y="218004"/>
                      <a:pt x="163503" y="208271"/>
                    </a:cubicBezTo>
                    <a:lnTo>
                      <a:pt x="163503" y="174208"/>
                    </a:lnTo>
                    <a:cubicBezTo>
                      <a:pt x="149878" y="185887"/>
                      <a:pt x="129440" y="192700"/>
                      <a:pt x="110948" y="192700"/>
                    </a:cubicBezTo>
                    <a:cubicBezTo>
                      <a:pt x="74939" y="192700"/>
                      <a:pt x="44769" y="172262"/>
                      <a:pt x="34063" y="140145"/>
                    </a:cubicBezTo>
                    <a:lnTo>
                      <a:pt x="34063" y="140145"/>
                    </a:lnTo>
                    <a:cubicBezTo>
                      <a:pt x="31143" y="131386"/>
                      <a:pt x="29197" y="121654"/>
                      <a:pt x="29197" y="111922"/>
                    </a:cubicBezTo>
                    <a:cubicBezTo>
                      <a:pt x="30170" y="66180"/>
                      <a:pt x="63260" y="30170"/>
                      <a:pt x="111922" y="301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69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8EF03C3-BA9C-4088-8C13-51C45DCFD28D}"/>
                </a:ext>
              </a:extLst>
            </p:cNvPr>
            <p:cNvSpPr/>
            <p:nvPr/>
          </p:nvSpPr>
          <p:spPr>
            <a:xfrm>
              <a:off x="10983708" y="6129864"/>
              <a:ext cx="43795" cy="29196"/>
            </a:xfrm>
            <a:custGeom>
              <a:avLst/>
              <a:gdLst>
                <a:gd name="connsiteX0" fmla="*/ 43795 w 43795"/>
                <a:gd name="connsiteY0" fmla="*/ 29197 h 29196"/>
                <a:gd name="connsiteX1" fmla="*/ 11679 w 43795"/>
                <a:gd name="connsiteY1" fmla="*/ 29197 h 29196"/>
                <a:gd name="connsiteX2" fmla="*/ 0 w 43795"/>
                <a:gd name="connsiteY2" fmla="*/ 0 h 29196"/>
                <a:gd name="connsiteX3" fmla="*/ 32117 w 43795"/>
                <a:gd name="connsiteY3" fmla="*/ 0 h 29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95" h="29196">
                  <a:moveTo>
                    <a:pt x="43795" y="29197"/>
                  </a:moveTo>
                  <a:lnTo>
                    <a:pt x="11679" y="29197"/>
                  </a:lnTo>
                  <a:lnTo>
                    <a:pt x="0" y="0"/>
                  </a:lnTo>
                  <a:lnTo>
                    <a:pt x="32117" y="0"/>
                  </a:lnTo>
                  <a:close/>
                </a:path>
              </a:pathLst>
            </a:custGeom>
            <a:solidFill>
              <a:srgbClr val="FFFFFF"/>
            </a:solidFill>
            <a:ln w="9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A2B2DC8F-23DC-4C91-83D6-B0FD2BA61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3088" y="6316247"/>
            <a:ext cx="8347052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A8E238CC-D257-400A-B766-5E7F99229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5399" y="6316247"/>
            <a:ext cx="288033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BE78B093-3BC3-49F2-94FD-A3EBDDEAC99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7" name="Datumsplatzhalter 6">
            <a:extLst>
              <a:ext uri="{FF2B5EF4-FFF2-40B4-BE49-F238E27FC236}">
                <a16:creationId xmlns:a16="http://schemas.microsoft.com/office/drawing/2014/main" id="{5AE2FCCD-332F-4CD0-B29D-89CCAB8E2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0811" y="6316247"/>
            <a:ext cx="1072989" cy="18376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lang="de-CH" sz="1000" smtClean="0">
                <a:noFill/>
              </a:defRPr>
            </a:lvl1pPr>
          </a:lstStyle>
          <a:p>
            <a:fld id="{78CB25AA-8536-476B-94E0-3FA76AC6C694}" type="datetime1">
              <a:rPr lang="de-CH" smtClean="0"/>
              <a:t>11.04.2022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554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 cap="all" spc="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3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3000"/>
        </a:lnSpc>
        <a:spcBef>
          <a:spcPts val="0"/>
        </a:spcBef>
        <a:buFont typeface="Arial" panose="020B0604020202020204" pitchFamily="34" charset="0"/>
        <a:buNone/>
        <a:defRPr sz="2000" b="1" kern="1200" cap="none" baseline="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None/>
        <a:defRPr sz="1800" b="1" kern="1200">
          <a:solidFill>
            <a:schemeClr val="accent4"/>
          </a:solidFill>
          <a:latin typeface="+mn-lt"/>
          <a:ea typeface="+mn-ea"/>
          <a:cs typeface="+mn-cs"/>
        </a:defRPr>
      </a:lvl3pPr>
      <a:lvl4pPr marL="358775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358775" algn="l" defTabSz="1166813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000" indent="-360000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358775" algn="l" defTabSz="914400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38">
          <p15:clr>
            <a:srgbClr val="F26B43"/>
          </p15:clr>
        </p15:guide>
        <p15:guide id="2" pos="7242">
          <p15:clr>
            <a:srgbClr val="F26B43"/>
          </p15:clr>
        </p15:guide>
        <p15:guide id="3" orient="horz" pos="3557">
          <p15:clr>
            <a:srgbClr val="F26B43"/>
          </p15:clr>
        </p15:guide>
        <p15:guide id="4" orient="horz" pos="4065">
          <p15:clr>
            <a:srgbClr val="F26B43"/>
          </p15:clr>
        </p15:guide>
        <p15:guide id="5" orient="horz" pos="845">
          <p15:clr>
            <a:srgbClr val="F26B43"/>
          </p15:clr>
        </p15:guide>
        <p15:guide id="6" pos="65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751471FC-038C-4459-A03D-C2B91199B7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D87B4F5-C812-4D08-9C91-87734A4A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8" y="1337047"/>
            <a:ext cx="8405681" cy="175433"/>
          </a:xfrm>
        </p:spPr>
        <p:txBody>
          <a:bodyPr/>
          <a:lstStyle/>
          <a:p>
            <a:r>
              <a:rPr lang="de-CH" sz="1200" dirty="0" err="1" smtClean="0"/>
              <a:t>WennBerg</a:t>
            </a:r>
            <a:r>
              <a:rPr lang="de-CH" sz="1200" dirty="0" smtClean="0"/>
              <a:t> </a:t>
            </a:r>
            <a:r>
              <a:rPr lang="de-CH" sz="1200" dirty="0" err="1" smtClean="0"/>
              <a:t>InternatioNAL</a:t>
            </a:r>
            <a:r>
              <a:rPr lang="de-CH" sz="1200" dirty="0" smtClean="0"/>
              <a:t> Collaborative, SPRING POLICY MEETING, LUCERNE, April 10 - 12  </a:t>
            </a:r>
            <a:endParaRPr lang="de-CH" sz="12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A5D0F1-227C-4F28-A846-96DA7AB912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25BE55-2F1F-40BC-95E4-8642D652F51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19774C-7856-420D-A018-CF29D3FA0FF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1</a:t>
            </a:fld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6096000" y="2492896"/>
            <a:ext cx="72008" cy="101943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de-CH" sz="1200" spc="40" dirty="0" err="1" smtClean="0"/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D159B059-D9A1-4362-896E-D58DF83506E3}"/>
              </a:ext>
            </a:extLst>
          </p:cNvPr>
          <p:cNvSpPr txBox="1">
            <a:spLocks/>
          </p:cNvSpPr>
          <p:nvPr/>
        </p:nvSpPr>
        <p:spPr>
          <a:xfrm>
            <a:off x="847798" y="1815318"/>
            <a:ext cx="10800557" cy="8040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5500" b="1" kern="1200" cap="all" spc="6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58775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358775" algn="l" defTabSz="1166813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000" indent="-36000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0" dirty="0" smtClean="0">
                <a:solidFill>
                  <a:schemeClr val="accent4"/>
                </a:solidFill>
              </a:rPr>
              <a:t>Small Area Variation in the Rates of Vitamin D Testing in Switzerland – </a:t>
            </a:r>
            <a:br>
              <a:rPr lang="en-US" sz="4000" b="0" dirty="0" smtClean="0">
                <a:solidFill>
                  <a:schemeClr val="accent4"/>
                </a:solidFill>
              </a:rPr>
            </a:br>
            <a:r>
              <a:rPr lang="en-US" sz="4000" b="0" dirty="0" smtClean="0">
                <a:solidFill>
                  <a:schemeClr val="accent4"/>
                </a:solidFill>
              </a:rPr>
              <a:t>A Retrospective Database Study 	</a:t>
            </a:r>
            <a:endParaRPr lang="en-US" sz="4000" b="0" dirty="0">
              <a:solidFill>
                <a:schemeClr val="accent4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47798" y="4482241"/>
            <a:ext cx="6112298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CH" sz="1200" spc="40" dirty="0" smtClean="0"/>
              <a:t>Maria Trottmann, </a:t>
            </a:r>
            <a:r>
              <a:rPr lang="de-CH" sz="1200" spc="40" dirty="0" err="1" smtClean="0"/>
              <a:t>PhD</a:t>
            </a:r>
            <a:r>
              <a:rPr lang="de-CH" sz="1200" spc="40" dirty="0" smtClean="0"/>
              <a:t>, SWICA </a:t>
            </a:r>
            <a:r>
              <a:rPr lang="de-CH" sz="1200" spc="40" dirty="0" err="1" smtClean="0"/>
              <a:t>Health</a:t>
            </a:r>
            <a:r>
              <a:rPr lang="de-CH" sz="1200" spc="40" dirty="0" smtClean="0"/>
              <a:t> Services Research</a:t>
            </a:r>
            <a:br>
              <a:rPr lang="de-CH" sz="1200" spc="40" dirty="0" smtClean="0"/>
            </a:br>
            <a:r>
              <a:rPr lang="de-CH" sz="1200" spc="40" dirty="0" smtClean="0"/>
              <a:t>Eva Blozik, </a:t>
            </a:r>
            <a:r>
              <a:rPr lang="en-US" sz="1200" spc="40" dirty="0"/>
              <a:t>Prof. Dr. med. MPH</a:t>
            </a:r>
            <a:r>
              <a:rPr lang="de-CH" sz="1200" spc="40" dirty="0"/>
              <a:t>, </a:t>
            </a:r>
            <a:r>
              <a:rPr lang="de-CH" sz="1200" spc="40" dirty="0" smtClean="0"/>
              <a:t>Team Lead SWICA </a:t>
            </a:r>
            <a:r>
              <a:rPr lang="de-CH" sz="1200" spc="40" dirty="0" err="1"/>
              <a:t>Health</a:t>
            </a:r>
            <a:r>
              <a:rPr lang="de-CH" sz="1200" spc="40" dirty="0"/>
              <a:t> Services Research </a:t>
            </a:r>
          </a:p>
          <a:p>
            <a:pPr algn="l"/>
            <a:r>
              <a:rPr lang="de-CH" sz="1200" spc="4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22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03337DC-F232-4FF4-89CE-6AFFC696E86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95401" y="1341438"/>
            <a:ext cx="5544615" cy="4302125"/>
          </a:xfrm>
        </p:spPr>
        <p:txBody>
          <a:bodyPr/>
          <a:lstStyle/>
          <a:p>
            <a:r>
              <a:rPr lang="de-CH" sz="1600" b="1" dirty="0"/>
              <a:t>Background  </a:t>
            </a:r>
            <a:endParaRPr lang="de-CH" sz="1600" b="1" dirty="0" smtClean="0"/>
          </a:p>
          <a:p>
            <a:r>
              <a:rPr lang="de-CH" sz="1600" dirty="0" smtClean="0"/>
              <a:t>Population </a:t>
            </a:r>
            <a:r>
              <a:rPr lang="de-CH" sz="1600" dirty="0" err="1" smtClean="0"/>
              <a:t>based</a:t>
            </a:r>
            <a:r>
              <a:rPr lang="de-CH" sz="1600" dirty="0" smtClean="0"/>
              <a:t> </a:t>
            </a:r>
            <a:r>
              <a:rPr lang="de-CH" sz="1600" dirty="0" err="1" smtClean="0"/>
              <a:t>screening</a:t>
            </a:r>
            <a:r>
              <a:rPr lang="de-CH" sz="1600" dirty="0" smtClean="0"/>
              <a:t> </a:t>
            </a:r>
            <a:r>
              <a:rPr lang="en-US" sz="1600" dirty="0"/>
              <a:t>for vitamin D deficiency </a:t>
            </a:r>
            <a:r>
              <a:rPr lang="en-US" sz="1600" dirty="0" smtClean="0"/>
              <a:t>is not recommended. Still, testing is frequently observed in Switzerland and rates are still increasing. </a:t>
            </a:r>
            <a:endParaRPr lang="de-CH" sz="1600" dirty="0" smtClean="0"/>
          </a:p>
          <a:p>
            <a:endParaRPr lang="de-CH" sz="1600" dirty="0" smtClean="0"/>
          </a:p>
          <a:p>
            <a:endParaRPr lang="de-CH" sz="1600" dirty="0"/>
          </a:p>
          <a:p>
            <a:r>
              <a:rPr lang="de-CH" sz="1600" b="1" dirty="0" err="1" smtClean="0"/>
              <a:t>Aim</a:t>
            </a:r>
            <a:endParaRPr lang="de-CH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Analyse </a:t>
            </a:r>
            <a:r>
              <a:rPr lang="de-CH" sz="1600" dirty="0" err="1"/>
              <a:t>the</a:t>
            </a:r>
            <a:r>
              <a:rPr lang="de-CH" sz="1600" dirty="0"/>
              <a:t> </a:t>
            </a:r>
            <a:r>
              <a:rPr lang="en-US" sz="1600" dirty="0"/>
              <a:t>small area variation in the </a:t>
            </a:r>
            <a:r>
              <a:rPr lang="en-US" sz="1600" dirty="0" smtClean="0"/>
              <a:t>share of tested persons and number of tests per 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Analyse</a:t>
            </a:r>
            <a:r>
              <a:rPr lang="en-US" sz="1600" dirty="0" smtClean="0"/>
              <a:t> the potential influence of non-medical variables such as the choice of insurance contract and provider density in the </a:t>
            </a:r>
            <a:r>
              <a:rPr lang="en-US" sz="1600" dirty="0" smtClean="0"/>
              <a:t>area.</a:t>
            </a:r>
            <a:endParaRPr lang="de-CH" dirty="0" smtClean="0"/>
          </a:p>
          <a:p>
            <a:endParaRPr lang="de-CH" dirty="0"/>
          </a:p>
          <a:p>
            <a:endParaRPr lang="de-CH" dirty="0" smtClean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40AC914-AB75-47D4-AB0B-C21B2A65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Background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Aim</a:t>
            </a: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3043BF-9CE8-4903-9F50-164FCA6896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DCCE19B-C79B-4E2F-AEE1-AA0534BC19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2</a:t>
            </a:fld>
            <a:endParaRPr lang="de-CH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54902"/>
              </p:ext>
            </p:extLst>
          </p:nvPr>
        </p:nvGraphicFramePr>
        <p:xfrm>
          <a:off x="6929161" y="3603019"/>
          <a:ext cx="4386911" cy="256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721475"/>
              </p:ext>
            </p:extLst>
          </p:nvPr>
        </p:nvGraphicFramePr>
        <p:xfrm>
          <a:off x="6888088" y="5234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56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722138" y="1052736"/>
            <a:ext cx="11062494" cy="4104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Claims data from SWICA health organization, covering &gt; 800.000 lives 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 stratified sample of about 160.000 adults was taken, </a:t>
            </a:r>
            <a:r>
              <a:rPr lang="en-GB" sz="1600" b="1" dirty="0" smtClean="0"/>
              <a:t>representing the Swiss population </a:t>
            </a:r>
            <a:r>
              <a:rPr lang="en-GB" sz="1600" dirty="0" smtClean="0"/>
              <a:t>according to age group and area of residence.</a:t>
            </a:r>
            <a:r>
              <a:rPr lang="en-GB" sz="1600" baseline="30000" dirty="0" smtClean="0"/>
              <a:t>1 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Excluding people without physician contacts</a:t>
            </a:r>
            <a:r>
              <a:rPr lang="en-GB" sz="1600" baseline="30000" dirty="0"/>
              <a:t> 2</a:t>
            </a:r>
            <a:r>
              <a:rPr lang="en-GB" sz="1600" dirty="0" smtClean="0"/>
              <a:t> reduced the sample to around 130.000 adults per year.</a:t>
            </a:r>
            <a:endParaRPr lang="en-GB" sz="1600" baseline="30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0" dirty="0" err="1" smtClean="0"/>
              <a:t>Each</a:t>
            </a:r>
            <a:r>
              <a:rPr lang="de-CH" sz="1600" b="0" dirty="0" smtClean="0"/>
              <a:t> </a:t>
            </a:r>
            <a:r>
              <a:rPr lang="de-CH" sz="1600" b="0" dirty="0" err="1" smtClean="0"/>
              <a:t>patient</a:t>
            </a:r>
            <a:r>
              <a:rPr lang="de-CH" sz="1600" b="0" dirty="0" smtClean="0"/>
              <a:t> was </a:t>
            </a:r>
            <a:r>
              <a:rPr lang="de-CH" sz="1600" b="0" dirty="0" err="1" smtClean="0"/>
              <a:t>assigned</a:t>
            </a:r>
            <a:r>
              <a:rPr lang="de-CH" sz="1600" b="0" dirty="0" smtClean="0"/>
              <a:t> </a:t>
            </a:r>
            <a:r>
              <a:rPr lang="de-CH" sz="1600" b="0" dirty="0" err="1" smtClean="0"/>
              <a:t>to</a:t>
            </a:r>
            <a:r>
              <a:rPr lang="de-CH" sz="1600" b="0" dirty="0" smtClean="0"/>
              <a:t> </a:t>
            </a:r>
            <a:r>
              <a:rPr lang="de-CH" sz="1600" b="0" dirty="0" err="1" smtClean="0"/>
              <a:t>one</a:t>
            </a:r>
            <a:r>
              <a:rPr lang="de-CH" sz="1600" b="0" dirty="0" smtClean="0"/>
              <a:t> </a:t>
            </a:r>
            <a:r>
              <a:rPr lang="de-CH" sz="1600" b="0" dirty="0" err="1" smtClean="0"/>
              <a:t>of</a:t>
            </a:r>
            <a:r>
              <a:rPr lang="de-CH" sz="1600" b="0" dirty="0" smtClean="0"/>
              <a:t> 102 </a:t>
            </a:r>
            <a:r>
              <a:rPr lang="en-GB" sz="1600" b="0" dirty="0" smtClean="0"/>
              <a:t>area</a:t>
            </a:r>
            <a:r>
              <a:rPr lang="en-GB" sz="1600" dirty="0" smtClean="0"/>
              <a:t>s</a:t>
            </a:r>
            <a:r>
              <a:rPr lang="en-GB" sz="1600" baseline="30000" dirty="0"/>
              <a:t>3 </a:t>
            </a:r>
            <a:r>
              <a:rPr lang="en-GB" sz="1600" dirty="0" smtClean="0"/>
              <a:t>as his or her </a:t>
            </a:r>
            <a:r>
              <a:rPr lang="de-CH" sz="1600" dirty="0" smtClean="0"/>
              <a:t>«</a:t>
            </a:r>
            <a:r>
              <a:rPr lang="en-GB" sz="1600" b="1" dirty="0" smtClean="0"/>
              <a:t>main primary care area</a:t>
            </a:r>
            <a:r>
              <a:rPr lang="de-CH" sz="1600" dirty="0" smtClean="0"/>
              <a:t>»</a:t>
            </a:r>
            <a:r>
              <a:rPr lang="en-GB" sz="1600" dirty="0" smtClean="0"/>
              <a:t> 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b="0" dirty="0" smtClean="0"/>
              <a:t>&gt; 80% of the patients had a </a:t>
            </a:r>
            <a:r>
              <a:rPr lang="de-CH" sz="1600" dirty="0" smtClean="0"/>
              <a:t>«</a:t>
            </a:r>
            <a:r>
              <a:rPr lang="en-GB" sz="1600" dirty="0" smtClean="0"/>
              <a:t>most frequented</a:t>
            </a:r>
            <a:r>
              <a:rPr lang="de-CH" sz="1600" dirty="0" smtClean="0"/>
              <a:t>»</a:t>
            </a:r>
            <a:r>
              <a:rPr lang="en-GB" sz="1600" dirty="0" smtClean="0"/>
              <a:t> provider area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b="0" dirty="0" smtClean="0"/>
              <a:t>If the patient had </a:t>
            </a:r>
            <a:r>
              <a:rPr lang="en-GB" sz="1600" dirty="0"/>
              <a:t>no </a:t>
            </a:r>
            <a:r>
              <a:rPr lang="de-CH" sz="1600" dirty="0"/>
              <a:t>«</a:t>
            </a:r>
            <a:r>
              <a:rPr lang="en-GB" sz="1600" dirty="0"/>
              <a:t>most frequented</a:t>
            </a:r>
            <a:r>
              <a:rPr lang="de-CH" sz="1600" dirty="0"/>
              <a:t>»</a:t>
            </a:r>
            <a:r>
              <a:rPr lang="en-GB" sz="1600" dirty="0"/>
              <a:t> </a:t>
            </a:r>
            <a:r>
              <a:rPr lang="en-GB" sz="1600" dirty="0" smtClean="0"/>
              <a:t>provider area (i.e. several regions with equal shares), but one of the areas in question is his or her area of residence, this area is used.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3,5% of patients couldn’t be assigned and were excluded, reducing the dataset to around 126.000 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sz="1600" b="0" dirty="0" smtClean="0">
                <a:solidFill>
                  <a:schemeClr val="tx1"/>
                </a:solidFill>
              </a:rPr>
              <a:t>For calculating </a:t>
            </a:r>
            <a:r>
              <a:rPr lang="en-GB" sz="1600" dirty="0" smtClean="0">
                <a:solidFill>
                  <a:schemeClr val="tx1"/>
                </a:solidFill>
              </a:rPr>
              <a:t>provider density</a:t>
            </a:r>
            <a:r>
              <a:rPr lang="en-GB" sz="1600" b="0" dirty="0" smtClean="0">
                <a:solidFill>
                  <a:schemeClr val="tx1"/>
                </a:solidFill>
              </a:rPr>
              <a:t>, total tariff points for physician services billed to mandatory insurance were considered (SASIS data pool). A full time equivalent is calculated as the 60%-percentile in each speciality. 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Data &amp; Data </a:t>
            </a:r>
            <a:r>
              <a:rPr lang="de-CH" dirty="0" err="1" smtClean="0"/>
              <a:t>PrePARATION</a:t>
            </a:r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extfeld 5"/>
          <p:cNvSpPr txBox="1"/>
          <p:nvPr/>
        </p:nvSpPr>
        <p:spPr>
          <a:xfrm>
            <a:off x="6096000" y="5301208"/>
            <a:ext cx="72008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de-CH" sz="1200" spc="40" dirty="0" err="1" smtClean="0"/>
          </a:p>
        </p:txBody>
      </p:sp>
      <p:sp>
        <p:nvSpPr>
          <p:cNvPr id="7" name="Textfeld 6"/>
          <p:cNvSpPr txBox="1"/>
          <p:nvPr/>
        </p:nvSpPr>
        <p:spPr>
          <a:xfrm>
            <a:off x="722138" y="5445222"/>
            <a:ext cx="11089233" cy="6537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CH" sz="1200" baseline="30000" dirty="0" smtClean="0"/>
              <a:t>1</a:t>
            </a:r>
            <a:r>
              <a:rPr lang="de-CH" sz="1200" dirty="0" smtClean="0"/>
              <a:t> </a:t>
            </a:r>
            <a:r>
              <a:rPr lang="de-CH" sz="1200" spc="40" dirty="0" smtClean="0"/>
              <a:t>The </a:t>
            </a:r>
            <a:r>
              <a:rPr lang="de-CH" sz="1200" spc="40" dirty="0" err="1" smtClean="0"/>
              <a:t>area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here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is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the</a:t>
            </a:r>
            <a:r>
              <a:rPr lang="de-CH" sz="1200" spc="40" dirty="0" smtClean="0"/>
              <a:t> «</a:t>
            </a:r>
            <a:r>
              <a:rPr lang="de-CH" sz="1200" spc="40" dirty="0" err="1" smtClean="0"/>
              <a:t>greater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statistical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area</a:t>
            </a:r>
            <a:r>
              <a:rPr lang="de-CH" sz="1200" spc="40" dirty="0" smtClean="0"/>
              <a:t>» </a:t>
            </a:r>
            <a:r>
              <a:rPr lang="de-CH" sz="1200" spc="40" dirty="0" err="1" smtClean="0"/>
              <a:t>as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defined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by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the</a:t>
            </a:r>
            <a:r>
              <a:rPr lang="de-CH" sz="1200" spc="40" dirty="0" smtClean="0"/>
              <a:t> </a:t>
            </a:r>
            <a:r>
              <a:rPr lang="de-CH" sz="1200" spc="40" dirty="0"/>
              <a:t>Federal </a:t>
            </a:r>
            <a:r>
              <a:rPr lang="de-CH" sz="1200" spc="40" dirty="0" smtClean="0"/>
              <a:t>Statistical Office, Official </a:t>
            </a:r>
            <a:r>
              <a:rPr lang="de-CH" sz="1200" spc="40" dirty="0" err="1" smtClean="0"/>
              <a:t>data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from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risk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adjustment</a:t>
            </a:r>
            <a:r>
              <a:rPr lang="de-CH" sz="1200" spc="40" dirty="0" smtClean="0"/>
              <a:t> was </a:t>
            </a:r>
            <a:r>
              <a:rPr lang="de-CH" sz="1200" spc="40" dirty="0" err="1" smtClean="0"/>
              <a:t>used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for</a:t>
            </a:r>
            <a:r>
              <a:rPr lang="de-CH" sz="1200" spc="40" dirty="0" smtClean="0"/>
              <a:t> </a:t>
            </a:r>
            <a:r>
              <a:rPr lang="de-CH" sz="1200" spc="40" dirty="0" err="1" smtClean="0"/>
              <a:t>stratification</a:t>
            </a:r>
            <a:r>
              <a:rPr lang="de-CH" sz="1200" spc="40" dirty="0" smtClean="0"/>
              <a:t>.</a:t>
            </a:r>
          </a:p>
          <a:p>
            <a:r>
              <a:rPr lang="en-GB" sz="1200" baseline="30000" dirty="0" smtClean="0"/>
              <a:t>2  </a:t>
            </a:r>
            <a:r>
              <a:rPr lang="en-GB" sz="1200" dirty="0"/>
              <a:t>A</a:t>
            </a:r>
            <a:r>
              <a:rPr lang="en-GB" sz="1200" dirty="0" smtClean="0"/>
              <a:t> </a:t>
            </a:r>
            <a:r>
              <a:rPr lang="en-GB" sz="1200" dirty="0"/>
              <a:t>bill with either consultation or a prescription for a lab </a:t>
            </a:r>
            <a:r>
              <a:rPr lang="en-GB" sz="1200" dirty="0" smtClean="0"/>
              <a:t>test was counted as a relevant </a:t>
            </a:r>
            <a:r>
              <a:rPr lang="de-CH" sz="1200" spc="40" dirty="0" err="1" smtClean="0"/>
              <a:t>physician</a:t>
            </a:r>
            <a:r>
              <a:rPr lang="de-CH" sz="1200" spc="40" dirty="0" smtClean="0"/>
              <a:t> </a:t>
            </a:r>
            <a:r>
              <a:rPr lang="en-GB" sz="1200" dirty="0" smtClean="0"/>
              <a:t>contact here. </a:t>
            </a:r>
            <a:endParaRPr lang="de-CH" sz="1200" spc="40" dirty="0" smtClean="0"/>
          </a:p>
          <a:p>
            <a:r>
              <a:rPr lang="de-CH" sz="1200" spc="40" baseline="30000" dirty="0"/>
              <a:t>3 </a:t>
            </a:r>
            <a:r>
              <a:rPr lang="en-GB" sz="1200" dirty="0" smtClean="0"/>
              <a:t>Defined </a:t>
            </a:r>
            <a:r>
              <a:rPr lang="de-CH" sz="1200" dirty="0" err="1" smtClean="0"/>
              <a:t>by</a:t>
            </a:r>
            <a:r>
              <a:rPr lang="de-CH" sz="1200" dirty="0" smtClean="0"/>
              <a:t> </a:t>
            </a:r>
            <a:r>
              <a:rPr lang="de-CH" sz="1200" dirty="0" err="1" smtClean="0"/>
              <a:t>the</a:t>
            </a:r>
            <a:r>
              <a:rPr lang="de-CH" sz="1200" dirty="0" smtClean="0"/>
              <a:t> </a:t>
            </a:r>
            <a:r>
              <a:rPr lang="de-CH" sz="1200" spc="40" dirty="0"/>
              <a:t>Federal Statistical </a:t>
            </a:r>
            <a:r>
              <a:rPr lang="de-CH" sz="1200" spc="40" dirty="0" smtClean="0"/>
              <a:t>Office, </a:t>
            </a:r>
            <a:r>
              <a:rPr lang="de-CH" sz="1200" spc="40" dirty="0" err="1" smtClean="0"/>
              <a:t>see</a:t>
            </a:r>
            <a:r>
              <a:rPr lang="de-CH" sz="1200" spc="40" dirty="0"/>
              <a:t> https://</a:t>
            </a:r>
            <a:r>
              <a:rPr lang="de-CH" sz="1200" spc="40" dirty="0" smtClean="0"/>
              <a:t>www.bfs.admin.ch/bfs/de/home/grundlagen/raumgliederungen.html  </a:t>
            </a:r>
            <a:endParaRPr lang="de-CH" sz="1200" spc="40" dirty="0"/>
          </a:p>
        </p:txBody>
      </p:sp>
    </p:spTree>
    <p:extLst>
      <p:ext uri="{BB962C8B-B14F-4D97-AF65-F5344CB8AC3E}">
        <p14:creationId xmlns:p14="http://schemas.microsoft.com/office/powerpoint/2010/main" val="167996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695398" y="1326992"/>
            <a:ext cx="6264697" cy="15114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 logistic regression was used to adjust testing rates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positive association with age and morbidity</a:t>
            </a:r>
          </a:p>
          <a:p>
            <a:pPr marL="644525" lvl="3" indent="-285750">
              <a:buFont typeface="Arial" panose="020B0604020202020204" pitchFamily="34" charset="0"/>
              <a:buChar char="•"/>
            </a:pPr>
            <a:r>
              <a:rPr lang="en-GB" sz="1600" dirty="0"/>
              <a:t>negative association </a:t>
            </a:r>
            <a:r>
              <a:rPr lang="en-GB" sz="1600" dirty="0" smtClean="0"/>
              <a:t>with being male, having a high deductible, being enrolled in a HMO or telemedicine plan.</a:t>
            </a:r>
          </a:p>
          <a:p>
            <a:pPr lvl="3" indent="0">
              <a:buNone/>
            </a:pPr>
            <a:endParaRPr lang="de-CH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err="1" smtClean="0"/>
              <a:t>Standardization</a:t>
            </a:r>
            <a:r>
              <a:rPr lang="de-CH" sz="1600" dirty="0" smtClean="0"/>
              <a:t> </a:t>
            </a:r>
            <a:r>
              <a:rPr lang="de-CH" sz="1600" dirty="0" err="1" smtClean="0"/>
              <a:t>of</a:t>
            </a:r>
            <a:r>
              <a:rPr lang="de-CH" sz="1600" dirty="0" smtClean="0"/>
              <a:t> </a:t>
            </a:r>
            <a:r>
              <a:rPr lang="de-CH" sz="1600" dirty="0" err="1" smtClean="0"/>
              <a:t>the</a:t>
            </a:r>
            <a:r>
              <a:rPr lang="de-CH" sz="1600" dirty="0" smtClean="0"/>
              <a:t> rate in </a:t>
            </a:r>
            <a:r>
              <a:rPr lang="de-CH" sz="1600" dirty="0" err="1" smtClean="0"/>
              <a:t>region</a:t>
            </a:r>
            <a:r>
              <a:rPr lang="de-CH" sz="1600" dirty="0" smtClean="0"/>
              <a:t> g</a:t>
            </a:r>
            <a:endParaRPr lang="de-CH" sz="1600" dirty="0"/>
          </a:p>
          <a:p>
            <a:endParaRPr lang="de-CH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Methods</a:t>
            </a:r>
            <a:r>
              <a:rPr lang="de-CH" dirty="0" smtClean="0"/>
              <a:t> &amp; </a:t>
            </a:r>
            <a:r>
              <a:rPr lang="de-CH" dirty="0" err="1" smtClean="0"/>
              <a:t>Risk</a:t>
            </a:r>
            <a:r>
              <a:rPr lang="de-CH" dirty="0" smtClean="0"/>
              <a:t> </a:t>
            </a:r>
            <a:r>
              <a:rPr lang="de-CH" dirty="0" err="1" smtClean="0"/>
              <a:t>adjustment</a:t>
            </a:r>
            <a:r>
              <a:rPr lang="de-CH" dirty="0" smtClean="0"/>
              <a:t> 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4</a:t>
            </a:fld>
            <a:endParaRPr lang="de-CH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973088" y="4836069"/>
                <a:ext cx="2289251" cy="3669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CH" sz="1200" b="0" i="1" spc="4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  <m:sup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𝑆𝑡𝑎𝑛𝑑𝑎𝑟𝑑𝑖𝑧𝑒𝑑</m:t>
                        </m:r>
                      </m:sup>
                    </m:sSubSup>
                    <m:r>
                      <a:rPr lang="de-CH" sz="1200" b="0" i="1" spc="4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CH" sz="1200" b="0" i="1" spc="4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CH" sz="1200" i="1" spc="4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  <m:sup>
                            <m:r>
                              <a:rPr lang="de-CH" sz="1200" b="0" i="1" spc="40" smtClean="0">
                                <a:latin typeface="Cambria Math" panose="02040503050406030204" pitchFamily="18" charset="0"/>
                              </a:rPr>
                              <m:t>𝑂𝑏𝑠𝑒𝑟𝑣𝑒𝑑</m:t>
                            </m:r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±(</m:t>
                        </m:r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𝑠𝑞𝑟𝑡</m:t>
                        </m:r>
                        <m:d>
                          <m:dPr>
                            <m:ctrlPr>
                              <a:rPr lang="de-CH" sz="1200" b="0" i="1" spc="4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CH" sz="1200" b="0" i="1" spc="4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de-CH" sz="1200" i="1" spc="4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CH" sz="1200" i="1" spc="4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de-CH" sz="1200" i="1" spc="4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  <m:sup>
                                    <m:r>
                                      <a:rPr lang="de-CH" sz="1200" i="1" spc="40">
                                        <a:latin typeface="Cambria Math" panose="02040503050406030204" pitchFamily="18" charset="0"/>
                                      </a:rPr>
                                      <m:t>𝑂𝑏𝑠𝑒𝑟𝑣𝑒𝑑</m:t>
                                    </m:r>
                                    <m:r>
                                      <a:rPr lang="de-CH" sz="1200" i="1" spc="4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bSup>
                                <m:r>
                                  <a:rPr lang="de-CH" sz="1200" b="0" i="1" spc="40" smtClean="0">
                                    <a:latin typeface="Cambria Math" panose="02040503050406030204" pitchFamily="18" charset="0"/>
                                  </a:rPr>
                                  <m:t> ∗ </m:t>
                                </m:r>
                                <m:d>
                                  <m:dPr>
                                    <m:ctrlPr>
                                      <a:rPr lang="de-CH" sz="1200" b="0" i="1" spc="4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CH" sz="1200" b="0" i="1" spc="40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sSubSup>
                                      <m:sSubSupPr>
                                        <m:ctrlPr>
                                          <a:rPr lang="de-CH" sz="1200" i="1" spc="4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CH" sz="1200" i="1" spc="4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de-CH" sz="1200" i="1" spc="4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sub>
                                      <m:sup>
                                        <m:r>
                                          <a:rPr lang="de-CH" sz="1200" i="1" spc="40">
                                            <a:latin typeface="Cambria Math" panose="02040503050406030204" pitchFamily="18" charset="0"/>
                                          </a:rPr>
                                          <m:t>𝑂𝑏𝑠𝑒𝑟𝑣𝑒𝑑</m:t>
                                        </m:r>
                                        <m:r>
                                          <a:rPr lang="de-CH" sz="1200" i="1" spc="4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d>
                              </m:num>
                              <m:den>
                                <m:r>
                                  <a:rPr lang="de-CH" sz="1200" b="0" i="1" spc="4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∗1.96)</m:t>
                        </m:r>
                      </m:num>
                      <m:den>
                        <m:sSubSup>
                          <m:sSubSupPr>
                            <m:ctrlPr>
                              <a:rPr lang="de-CH" sz="1200" i="1" spc="4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  <m:sup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𝑃𝑟𝑒𝑑𝑖𝑐𝑡𝑒𝑑</m:t>
                            </m:r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CH" sz="1200" spc="40" dirty="0" smtClean="0"/>
                  <a:t> *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CH" sz="1200" i="1" spc="4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𝐶𝐻</m:t>
                        </m:r>
                      </m:sub>
                      <m:sup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𝑂𝑏𝑠𝑒𝑟𝑣𝑒𝑑</m:t>
                        </m:r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bSup>
                  </m:oMath>
                </a14:m>
                <a:r>
                  <a:rPr lang="de-CH" sz="1200" spc="40" dirty="0" smtClean="0"/>
                  <a:t> </a:t>
                </a:r>
                <a:endParaRPr lang="de-CH" sz="1200" spc="40" dirty="0" err="1" smtClean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088" y="4836069"/>
                <a:ext cx="2289251" cy="366967"/>
              </a:xfrm>
              <a:prstGeom prst="rect">
                <a:avLst/>
              </a:prstGeom>
              <a:blipFill>
                <a:blip r:embed="rId2"/>
                <a:stretch>
                  <a:fillRect r="-109333" b="-24590"/>
                </a:stretch>
              </a:blipFill>
            </p:spPr>
            <p:txBody>
              <a:bodyPr/>
              <a:lstStyle/>
              <a:p>
                <a:r>
                  <a:rPr lang="de-C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Inhaltsplatzhalter 1"/>
          <p:cNvSpPr txBox="1">
            <a:spLocks/>
          </p:cNvSpPr>
          <p:nvPr/>
        </p:nvSpPr>
        <p:spPr>
          <a:xfrm>
            <a:off x="695399" y="4015610"/>
            <a:ext cx="5760714" cy="5688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58775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358775" algn="l" defTabSz="1166813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000" indent="-36000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/>
              <a:t>The 95%-</a:t>
            </a:r>
            <a:r>
              <a:rPr lang="de-CH" sz="1600" dirty="0" err="1" smtClean="0"/>
              <a:t>Confidence</a:t>
            </a:r>
            <a:r>
              <a:rPr lang="de-CH" sz="1600" dirty="0" smtClean="0"/>
              <a:t> </a:t>
            </a:r>
            <a:r>
              <a:rPr lang="de-CH" sz="1600" dirty="0" err="1" smtClean="0"/>
              <a:t>interval</a:t>
            </a:r>
            <a:r>
              <a:rPr lang="de-CH" sz="1600" dirty="0" smtClean="0"/>
              <a:t> was </a:t>
            </a:r>
            <a:r>
              <a:rPr lang="de-CH" sz="1600" dirty="0" err="1" smtClean="0"/>
              <a:t>calculated</a:t>
            </a:r>
            <a:r>
              <a:rPr lang="de-CH" sz="1600" dirty="0" smtClean="0"/>
              <a:t> </a:t>
            </a:r>
            <a:r>
              <a:rPr lang="de-CH" sz="1600" dirty="0" err="1" smtClean="0"/>
              <a:t>assuming</a:t>
            </a:r>
            <a:r>
              <a:rPr lang="de-CH" sz="1600" dirty="0" smtClean="0"/>
              <a:t> a </a:t>
            </a:r>
            <a:r>
              <a:rPr lang="de-CH" sz="1600" dirty="0" err="1" smtClean="0"/>
              <a:t>binomial</a:t>
            </a:r>
            <a:r>
              <a:rPr lang="de-CH" sz="1600" dirty="0" smtClean="0"/>
              <a:t> </a:t>
            </a:r>
            <a:r>
              <a:rPr lang="de-CH" sz="1600" dirty="0" err="1" smtClean="0"/>
              <a:t>distribution</a:t>
            </a:r>
            <a:r>
              <a:rPr lang="de-CH" sz="1600" dirty="0" smtClean="0"/>
              <a:t>  </a:t>
            </a:r>
            <a:endParaRPr lang="de-CH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201564" y="3356992"/>
                <a:ext cx="2289251" cy="285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CH" sz="1200" b="0" i="1" spc="4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  <m:sup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𝑆𝑡𝑎𝑛𝑑𝑎𝑟𝑑𝑖𝑧𝑒𝑑</m:t>
                        </m:r>
                      </m:sup>
                    </m:sSubSup>
                    <m:r>
                      <a:rPr lang="de-CH" sz="1200" b="0" i="1" spc="4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CH" sz="1200" b="0" i="1" spc="4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CH" sz="1200" i="1" spc="4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  <m:sup>
                            <m:r>
                              <a:rPr lang="de-CH" sz="1200" b="0" i="1" spc="40" smtClean="0">
                                <a:latin typeface="Cambria Math" panose="02040503050406030204" pitchFamily="18" charset="0"/>
                              </a:rPr>
                              <m:t>𝑂𝑏𝑠𝑒𝑟𝑣𝑒𝑑</m:t>
                            </m:r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CH" sz="1200" i="1" spc="4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  <m:sup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𝑃𝑟𝑒𝑑𝑖𝑐𝑡𝑒𝑑</m:t>
                            </m:r>
                            <m:r>
                              <a:rPr lang="de-CH" sz="1200" i="1" spc="4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CH" sz="1200" spc="40" dirty="0" smtClean="0"/>
                  <a:t> *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CH" sz="1200" i="1" spc="4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CH" sz="1200" b="0" i="1" spc="40" smtClean="0">
                            <a:latin typeface="Cambria Math" panose="02040503050406030204" pitchFamily="18" charset="0"/>
                          </a:rPr>
                          <m:t>𝐶𝐻</m:t>
                        </m:r>
                      </m:sub>
                      <m:sup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𝑂𝑏𝑠𝑒𝑟𝑣𝑒𝑑</m:t>
                        </m:r>
                        <m:r>
                          <a:rPr lang="de-CH" sz="1200" i="1" spc="4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bSup>
                  </m:oMath>
                </a14:m>
                <a:r>
                  <a:rPr lang="de-CH" sz="1200" spc="40" dirty="0" smtClean="0"/>
                  <a:t> </a:t>
                </a:r>
                <a:endParaRPr lang="de-CH" sz="1200" spc="40" dirty="0" err="1" smtClean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564" y="3356992"/>
                <a:ext cx="2289251" cy="285496"/>
              </a:xfrm>
              <a:prstGeom prst="rect">
                <a:avLst/>
              </a:prstGeom>
              <a:blipFill>
                <a:blip r:embed="rId3"/>
                <a:stretch>
                  <a:fillRect l="-2394" t="-2128" r="-12766" b="-38298"/>
                </a:stretch>
              </a:blipFill>
            </p:spPr>
            <p:txBody>
              <a:bodyPr/>
              <a:lstStyle/>
              <a:p>
                <a:r>
                  <a:rPr lang="de-C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433728"/>
              </p:ext>
            </p:extLst>
          </p:nvPr>
        </p:nvGraphicFramePr>
        <p:xfrm>
          <a:off x="7392144" y="1182304"/>
          <a:ext cx="4392487" cy="4032000"/>
        </p:xfrm>
        <a:graphic>
          <a:graphicData uri="http://schemas.openxmlformats.org/drawingml/2006/table">
            <a:tbl>
              <a:tblPr firstRow="1" bandRow="1">
                <a:tableStyleId>{F13B79DB-0162-4BE8-A7E5-ABA9B3E8CB28}</a:tableStyleId>
              </a:tblPr>
              <a:tblGrid>
                <a:gridCol w="2297609">
                  <a:extLst>
                    <a:ext uri="{9D8B030D-6E8A-4147-A177-3AD203B41FA5}">
                      <a16:colId xmlns:a16="http://schemas.microsoft.com/office/drawing/2014/main" val="2718089341"/>
                    </a:ext>
                  </a:extLst>
                </a:gridCol>
                <a:gridCol w="810921">
                  <a:extLst>
                    <a:ext uri="{9D8B030D-6E8A-4147-A177-3AD203B41FA5}">
                      <a16:colId xmlns:a16="http://schemas.microsoft.com/office/drawing/2014/main" val="3107423993"/>
                    </a:ext>
                  </a:extLst>
                </a:gridCol>
                <a:gridCol w="1283957">
                  <a:extLst>
                    <a:ext uri="{9D8B030D-6E8A-4147-A177-3AD203B41FA5}">
                      <a16:colId xmlns:a16="http://schemas.microsoft.com/office/drawing/2014/main" val="2754597508"/>
                    </a:ext>
                  </a:extLst>
                </a:gridCol>
              </a:tblGrid>
              <a:tr h="288000">
                <a:tc gridSpan="3">
                  <a:txBody>
                    <a:bodyPr/>
                    <a:lstStyle/>
                    <a:p>
                      <a:r>
                        <a:rPr lang="de-CH" sz="1200" b="0" dirty="0" err="1" smtClean="0"/>
                        <a:t>Logistic</a:t>
                      </a:r>
                      <a:r>
                        <a:rPr lang="de-CH" sz="1200" b="0" dirty="0" smtClean="0"/>
                        <a:t> </a:t>
                      </a:r>
                      <a:r>
                        <a:rPr lang="de-CH" sz="1200" b="0" dirty="0" err="1" smtClean="0"/>
                        <a:t>regression</a:t>
                      </a:r>
                      <a:r>
                        <a:rPr lang="de-CH" sz="1200" b="0" baseline="0" dirty="0" smtClean="0"/>
                        <a:t> on </a:t>
                      </a:r>
                      <a:r>
                        <a:rPr lang="de-CH" sz="1200" b="0" baseline="0" dirty="0" err="1" smtClean="0"/>
                        <a:t>propensity</a:t>
                      </a:r>
                      <a:r>
                        <a:rPr lang="de-CH" sz="1200" b="0" baseline="0" dirty="0" smtClean="0"/>
                        <a:t> </a:t>
                      </a:r>
                      <a:r>
                        <a:rPr lang="de-CH" sz="1200" b="0" baseline="0" dirty="0" err="1" smtClean="0"/>
                        <a:t>of</a:t>
                      </a:r>
                      <a:r>
                        <a:rPr lang="de-CH" sz="1200" b="0" baseline="0" dirty="0" smtClean="0"/>
                        <a:t> </a:t>
                      </a:r>
                      <a:r>
                        <a:rPr lang="de-CH" sz="1200" b="0" baseline="0" dirty="0" err="1" smtClean="0"/>
                        <a:t>being</a:t>
                      </a:r>
                      <a:r>
                        <a:rPr lang="de-CH" sz="1200" b="0" baseline="0" dirty="0" smtClean="0"/>
                        <a:t> </a:t>
                      </a:r>
                      <a:r>
                        <a:rPr lang="de-CH" sz="1200" b="0" baseline="0" dirty="0" err="1" smtClean="0"/>
                        <a:t>tested</a:t>
                      </a:r>
                      <a:r>
                        <a:rPr lang="de-CH" sz="1200" b="0" baseline="0" dirty="0" smtClean="0"/>
                        <a:t>, Odds </a:t>
                      </a:r>
                      <a:r>
                        <a:rPr lang="de-CH" sz="1200" b="0" baseline="0" dirty="0" err="1" smtClean="0"/>
                        <a:t>Ratios</a:t>
                      </a:r>
                      <a:r>
                        <a:rPr lang="de-CH" sz="1200" b="0" baseline="0" dirty="0" smtClean="0"/>
                        <a:t> </a:t>
                      </a:r>
                      <a:endParaRPr lang="de-CH" sz="12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14535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0,60</a:t>
                      </a:r>
                      <a:endParaRPr lang="de-CH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(0,58-0,62)</a:t>
                      </a:r>
                      <a:endParaRPr lang="de-CH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058403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26-30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1,28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1,16-1,4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719644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31-35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1,46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1,33-1,6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08253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de-CH" sz="1200" dirty="0" smtClean="0">
                          <a:latin typeface="+mn-lt"/>
                        </a:rPr>
                        <a:t>…</a:t>
                      </a:r>
                      <a:endParaRPr lang="de-CH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9724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81-85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1,86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1,69-2,05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149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86-90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1,56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1,4-1,74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9114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de-CH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91-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1,14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0,98-1,31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9453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deductible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0,65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0,63-0,67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93449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HMO model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0,81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0,78-0,84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276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telemedicine model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0,92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0,89-0,96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551454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private hospital insurance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1,02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0,99-1,06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121907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chronic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CH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illness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(1-2 PCG)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1,37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1,32-1,42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66997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CH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multimorbidity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(3+ PCG)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1,71</a:t>
                      </a:r>
                      <a:endParaRPr lang="de-CH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CH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1,52-1,91</a:t>
                      </a:r>
                      <a:r>
                        <a:rPr lang="de-CH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3597484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7447932" y="5327594"/>
            <a:ext cx="1872208" cy="432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CH" sz="1200" spc="40" dirty="0" smtClean="0"/>
              <a:t>Year = 2019</a:t>
            </a:r>
            <a:br>
              <a:rPr lang="de-CH" sz="1200" spc="40" dirty="0" smtClean="0"/>
            </a:br>
            <a:r>
              <a:rPr lang="de-CH" sz="1200" spc="40" dirty="0" smtClean="0"/>
              <a:t>N = 126.046</a:t>
            </a:r>
          </a:p>
        </p:txBody>
      </p:sp>
    </p:spTree>
    <p:extLst>
      <p:ext uri="{BB962C8B-B14F-4D97-AF65-F5344CB8AC3E}">
        <p14:creationId xmlns:p14="http://schemas.microsoft.com/office/powerpoint/2010/main" val="357716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289" y="881390"/>
            <a:ext cx="5410211" cy="4492761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49412"/>
            <a:ext cx="4824739" cy="482473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Results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13"/>
          </p:nvPr>
        </p:nvSpPr>
        <p:spPr>
          <a:xfrm>
            <a:off x="652082" y="1092019"/>
            <a:ext cx="3096343" cy="436793"/>
          </a:xfrm>
        </p:spPr>
        <p:txBody>
          <a:bodyPr/>
          <a:lstStyle/>
          <a:p>
            <a:r>
              <a:rPr lang="de-CH" sz="1200" dirty="0" err="1" smtClean="0"/>
              <a:t>Standardized</a:t>
            </a:r>
            <a:r>
              <a:rPr lang="de-CH" sz="1200" dirty="0" smtClean="0"/>
              <a:t> </a:t>
            </a:r>
            <a:r>
              <a:rPr lang="de-CH" sz="1200" dirty="0" err="1" smtClean="0"/>
              <a:t>rates</a:t>
            </a:r>
            <a:endParaRPr lang="de-CH" sz="1200" dirty="0" smtClean="0"/>
          </a:p>
        </p:txBody>
      </p:sp>
      <p:sp>
        <p:nvSpPr>
          <p:cNvPr id="8" name="Inhaltsplatzhalter 6"/>
          <p:cNvSpPr txBox="1">
            <a:spLocks/>
          </p:cNvSpPr>
          <p:nvPr/>
        </p:nvSpPr>
        <p:spPr>
          <a:xfrm>
            <a:off x="5951984" y="888509"/>
            <a:ext cx="5425280" cy="4367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58775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358775" algn="l" defTabSz="1166813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000" indent="-360000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0000" indent="-358775" algn="l" defTabSz="914400" rtl="0" eaLnBrk="1" latinLnBrk="0" hangingPunct="1">
              <a:lnSpc>
                <a:spcPct val="123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200" dirty="0" err="1"/>
              <a:t>Standardized</a:t>
            </a:r>
            <a:r>
              <a:rPr lang="de-CH" sz="1200" dirty="0"/>
              <a:t> </a:t>
            </a:r>
            <a:r>
              <a:rPr lang="de-CH" sz="1200" dirty="0" err="1" smtClean="0"/>
              <a:t>rates</a:t>
            </a:r>
            <a:r>
              <a:rPr lang="de-CH" sz="1200" dirty="0" smtClean="0"/>
              <a:t>, </a:t>
            </a:r>
          </a:p>
          <a:p>
            <a:r>
              <a:rPr lang="de-CH" sz="1200" dirty="0" smtClean="0"/>
              <a:t>Sign. different </a:t>
            </a:r>
            <a:r>
              <a:rPr lang="de-CH" sz="1200" dirty="0" err="1" smtClean="0"/>
              <a:t>from</a:t>
            </a:r>
            <a:r>
              <a:rPr lang="de-CH" sz="1200" dirty="0" smtClean="0"/>
              <a:t> Swiss </a:t>
            </a:r>
            <a:r>
              <a:rPr lang="de-CH" sz="1200" dirty="0" err="1" smtClean="0"/>
              <a:t>average</a:t>
            </a:r>
            <a:r>
              <a:rPr lang="de-CH" sz="1200" dirty="0" smtClean="0"/>
              <a:t> </a:t>
            </a:r>
            <a:endParaRPr lang="de-CH" sz="1200" dirty="0"/>
          </a:p>
        </p:txBody>
      </p:sp>
      <p:sp>
        <p:nvSpPr>
          <p:cNvPr id="19" name="Textfeld 18"/>
          <p:cNvSpPr txBox="1"/>
          <p:nvPr/>
        </p:nvSpPr>
        <p:spPr>
          <a:xfrm>
            <a:off x="839415" y="5488396"/>
            <a:ext cx="8781748" cy="5328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400" spc="40" dirty="0" err="1" smtClean="0"/>
              <a:t>Adding</a:t>
            </a:r>
            <a:r>
              <a:rPr lang="de-CH" sz="1400" spc="40" dirty="0" smtClean="0"/>
              <a:t> an </a:t>
            </a:r>
            <a:r>
              <a:rPr lang="de-CH" sz="1400" spc="40" dirty="0" err="1" smtClean="0"/>
              <a:t>indicator</a:t>
            </a:r>
            <a:r>
              <a:rPr lang="de-CH" sz="1400" spc="40" dirty="0" smtClean="0"/>
              <a:t> </a:t>
            </a:r>
            <a:r>
              <a:rPr lang="de-CH" sz="1400" spc="40" dirty="0" err="1" smtClean="0"/>
              <a:t>for</a:t>
            </a:r>
            <a:r>
              <a:rPr lang="de-CH" sz="1400" spc="40" dirty="0" smtClean="0"/>
              <a:t> 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density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logistic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regression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showed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 positive </a:t>
            </a:r>
            <a:r>
              <a:rPr lang="de-CH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OR  </a:t>
            </a:r>
            <a:r>
              <a:rPr lang="de-CH" sz="1400" dirty="0" smtClean="0"/>
              <a:t>1.11 </a:t>
            </a:r>
            <a:r>
              <a:rPr lang="de-CH" sz="1400" dirty="0"/>
              <a:t>(</a:t>
            </a:r>
            <a:r>
              <a:rPr lang="de-CH" sz="1400" dirty="0" smtClean="0"/>
              <a:t>1.08 - 1.14</a:t>
            </a:r>
            <a:r>
              <a:rPr lang="de-CH" sz="1400" dirty="0"/>
              <a:t>)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CH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51384" y="4077072"/>
            <a:ext cx="1152129" cy="3600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CH" sz="1200" spc="40" dirty="0" smtClean="0"/>
              <a:t>Swiss </a:t>
            </a:r>
            <a:r>
              <a:rPr lang="de-CH" sz="1200" spc="40" dirty="0" err="1" smtClean="0"/>
              <a:t>average</a:t>
            </a:r>
            <a:r>
              <a:rPr lang="de-CH" sz="1200" spc="40" dirty="0" smtClean="0"/>
              <a:t> rate: 0.175</a:t>
            </a:r>
          </a:p>
        </p:txBody>
      </p:sp>
    </p:spTree>
    <p:extLst>
      <p:ext uri="{BB962C8B-B14F-4D97-AF65-F5344CB8AC3E}">
        <p14:creationId xmlns:p14="http://schemas.microsoft.com/office/powerpoint/2010/main" val="103325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Measurement </a:t>
            </a:r>
            <a:r>
              <a:rPr lang="en-US" dirty="0"/>
              <a:t>of Vitamin D </a:t>
            </a:r>
            <a:r>
              <a:rPr lang="en-US" dirty="0" smtClean="0"/>
              <a:t>levels is </a:t>
            </a:r>
            <a:r>
              <a:rPr lang="en-US" b="1" dirty="0" smtClean="0"/>
              <a:t>frequent</a:t>
            </a:r>
            <a:r>
              <a:rPr lang="en-US" dirty="0" smtClean="0"/>
              <a:t> in Switzerland and testing rates are still increasing.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Testing rates are positively associated with being female, older, suffering from chronic conditions, and also with living in an area with </a:t>
            </a:r>
            <a:r>
              <a:rPr lang="en-US" b="1" dirty="0" smtClean="0"/>
              <a:t>high provider density,</a:t>
            </a:r>
            <a:r>
              <a:rPr lang="en-US" dirty="0" smtClean="0"/>
              <a:t> indicating unwarranted variation.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Testing was negatively associated with having a high deductible and being </a:t>
            </a:r>
            <a:r>
              <a:rPr lang="en-GB" dirty="0"/>
              <a:t>enrolled in a HMO or telemedicine </a:t>
            </a:r>
            <a:r>
              <a:rPr lang="en-GB" dirty="0" smtClean="0"/>
              <a:t>plan indicating that health system factors (such as quality assurance measures of healthcare providers) seem to influence provision of non- recommended tests.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adjusting for patient characteristics, considerable </a:t>
            </a:r>
            <a:r>
              <a:rPr lang="en-US" b="1" dirty="0" smtClean="0"/>
              <a:t>regional variation </a:t>
            </a:r>
            <a:r>
              <a:rPr lang="en-US" dirty="0" smtClean="0"/>
              <a:t>in testing rates remain, but no clear regional patterns emerged.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Conclusions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Wennberg International Collaborative, Spring Policy Meeting, Lucerne, April 10 - 12 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E78B093-3BC3-49F2-94FD-A3EBDDEAC99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6245317"/>
      </p:ext>
    </p:extLst>
  </p:cSld>
  <p:clrMapOvr>
    <a:masterClrMapping/>
  </p:clrMapOvr>
</p:sld>
</file>

<file path=ppt/theme/theme1.xml><?xml version="1.0" encoding="utf-8"?>
<a:theme xmlns:a="http://schemas.openxmlformats.org/drawingml/2006/main" name="SWICA_Inhaltsfolien">
  <a:themeElements>
    <a:clrScheme name="SWICA-Farben">
      <a:dk1>
        <a:sysClr val="windowText" lastClr="000000"/>
      </a:dk1>
      <a:lt1>
        <a:sysClr val="window" lastClr="FFFFFF"/>
      </a:lt1>
      <a:dk2>
        <a:srgbClr val="179F96"/>
      </a:dk2>
      <a:lt2>
        <a:srgbClr val="FF0044"/>
      </a:lt2>
      <a:accent1>
        <a:srgbClr val="179F96"/>
      </a:accent1>
      <a:accent2>
        <a:srgbClr val="1FC3BB"/>
      </a:accent2>
      <a:accent3>
        <a:srgbClr val="06494A"/>
      </a:accent3>
      <a:accent4>
        <a:srgbClr val="4B4B4D"/>
      </a:accent4>
      <a:accent5>
        <a:srgbClr val="818181"/>
      </a:accent5>
      <a:accent6>
        <a:srgbClr val="ADADAD"/>
      </a:accent6>
      <a:hlink>
        <a:srgbClr val="179F96"/>
      </a:hlink>
      <a:folHlink>
        <a:srgbClr val="1FC3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 algn="l">
          <a:defRPr sz="12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spc="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D1AAD7D4-3E37-4F7C-944C-ECCE69BA4C31}" vid="{816C0B93-DDE0-4131-B420-2CBC90424726}"/>
    </a:ext>
  </a:extLst>
</a:theme>
</file>

<file path=ppt/theme/theme2.xml><?xml version="1.0" encoding="utf-8"?>
<a:theme xmlns:a="http://schemas.openxmlformats.org/drawingml/2006/main" name="SWICA_Titel-/Schlussfolie">
  <a:themeElements>
    <a:clrScheme name="SWICA-Farben">
      <a:dk1>
        <a:sysClr val="windowText" lastClr="000000"/>
      </a:dk1>
      <a:lt1>
        <a:sysClr val="window" lastClr="FFFFFF"/>
      </a:lt1>
      <a:dk2>
        <a:srgbClr val="179F96"/>
      </a:dk2>
      <a:lt2>
        <a:srgbClr val="FF0044"/>
      </a:lt2>
      <a:accent1>
        <a:srgbClr val="179F96"/>
      </a:accent1>
      <a:accent2>
        <a:srgbClr val="1FC3BB"/>
      </a:accent2>
      <a:accent3>
        <a:srgbClr val="06494A"/>
      </a:accent3>
      <a:accent4>
        <a:srgbClr val="4B4B4D"/>
      </a:accent4>
      <a:accent5>
        <a:srgbClr val="818181"/>
      </a:accent5>
      <a:accent6>
        <a:srgbClr val="ADADAD"/>
      </a:accent6>
      <a:hlink>
        <a:srgbClr val="179F96"/>
      </a:hlink>
      <a:folHlink>
        <a:srgbClr val="1FC3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 algn="l">
          <a:defRPr sz="12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spc="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D1AAD7D4-3E37-4F7C-944C-ECCE69BA4C31}" vid="{90786D80-7D24-4049-AFF7-39BC4889573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SWICA_PowerPoint_Folienmaster</Template>
  <TotalTime>0</TotalTime>
  <Words>888</Words>
  <Application>Microsoft Office PowerPoint</Application>
  <PresentationFormat>Breitbild</PresentationFormat>
  <Paragraphs>102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SWICA_Inhaltsfolien</vt:lpstr>
      <vt:lpstr>SWICA_Titel-/Schlussfolie</vt:lpstr>
      <vt:lpstr>WennBerg InternatioNAL Collaborative, SPRING POLICY MEETING, LUCERNE, April 10 - 12  </vt:lpstr>
      <vt:lpstr>Background and Aim</vt:lpstr>
      <vt:lpstr>Data &amp; Data PrePARATION </vt:lpstr>
      <vt:lpstr>Methods &amp; Risk adjustment  </vt:lpstr>
      <vt:lpstr>Results</vt:lpstr>
      <vt:lpstr>Conclusions</vt:lpstr>
    </vt:vector>
  </TitlesOfParts>
  <Company>SWICA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Trottmann Maria</dc:creator>
  <cp:lastModifiedBy>Trottmann Maria</cp:lastModifiedBy>
  <cp:revision>94</cp:revision>
  <dcterms:created xsi:type="dcterms:W3CDTF">2022-03-24T07:15:07Z</dcterms:created>
  <dcterms:modified xsi:type="dcterms:W3CDTF">2022-04-11T05:25:37Z</dcterms:modified>
</cp:coreProperties>
</file>