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3" r:id="rId3"/>
    <p:sldId id="258" r:id="rId4"/>
    <p:sldId id="360" r:id="rId5"/>
    <p:sldId id="355" r:id="rId6"/>
    <p:sldId id="263" r:id="rId7"/>
    <p:sldId id="358" r:id="rId8"/>
    <p:sldId id="362" r:id="rId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 autoAdjust="0"/>
    <p:restoredTop sz="91200" autoAdjust="0"/>
  </p:normalViewPr>
  <p:slideViewPr>
    <p:cSldViewPr>
      <p:cViewPr varScale="1">
        <p:scale>
          <a:sx n="58" d="100"/>
          <a:sy n="58" d="100"/>
        </p:scale>
        <p:origin x="896" y="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03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5BE10-B124-4D76-A3E7-A90579361192}" type="datetimeFigureOut">
              <a:rPr lang="nb-NO" smtClean="0"/>
              <a:t>15.09.2023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8786E-532E-4988-867D-151A65069D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93073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70D07-D11C-4D4A-B732-8D262A66969B}" type="datetimeFigureOut">
              <a:rPr lang="nb-NO" smtClean="0"/>
              <a:t>15.09.2023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3018A-B459-4E67-8C04-6497E000E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00052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3018A-B459-4E67-8C04-6497E000EDD0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2384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3018A-B459-4E67-8C04-6497E000EDD0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6950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3018A-B459-4E67-8C04-6497E000EDD0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24832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3018A-B459-4E67-8C04-6497E000EDD0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77746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3018A-B459-4E67-8C04-6497E000EDD0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14724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3018A-B459-4E67-8C04-6497E000EDD0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53385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3018A-B459-4E67-8C04-6497E000EDD0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7057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64AFCCD3-5EC1-467F-8D66-6B67E989ED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8" t="36958" r="43084" b="43045"/>
          <a:stretch>
            <a:fillRect/>
          </a:stretch>
        </p:blipFill>
        <p:spPr>
          <a:xfrm>
            <a:off x="7547992" y="2204864"/>
            <a:ext cx="4644008" cy="4653136"/>
          </a:xfrm>
          <a:prstGeom prst="rect">
            <a:avLst/>
          </a:prstGeom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a14="http://schemas.microsoft.com/office/mac/drawingml/2011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4C93"/>
                </a:solidFill>
                <a:latin typeface="Calibri" pitchFamily="34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9B046296-FC82-4283-AFB4-6F2F1257CB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5949280"/>
            <a:ext cx="1801265" cy="7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e 7">
            <a:extLst>
              <a:ext uri="{FF2B5EF4-FFF2-40B4-BE49-F238E27FC236}">
                <a16:creationId xmlns:a16="http://schemas.microsoft.com/office/drawing/2014/main" id="{237DA405-28FE-4E30-AC02-95F1514D3B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10319"/>
          <a:stretch>
            <a:fillRect/>
          </a:stretch>
        </p:blipFill>
        <p:spPr>
          <a:xfrm>
            <a:off x="10428000" y="3694056"/>
            <a:ext cx="1764000" cy="3163944"/>
          </a:xfrm>
          <a:prstGeom prst="rect">
            <a:avLst/>
          </a:prstGeom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a14="http://schemas.microsoft.com/office/mac/drawingml/2011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F2A7A1C2-CA08-4779-A643-ED82CE3B2DA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886" y="6181301"/>
            <a:ext cx="1224135" cy="492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4C93"/>
                </a:solidFill>
                <a:latin typeface="Calibri" pitchFamily="34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004C93"/>
                </a:solidFill>
                <a:latin typeface="Calibri" pitchFamily="34" charset="0"/>
              </a:defRPr>
            </a:lvl1pPr>
            <a:lvl2pPr>
              <a:defRPr baseline="0">
                <a:solidFill>
                  <a:srgbClr val="004C93"/>
                </a:solidFill>
                <a:latin typeface="Calibri" pitchFamily="34" charset="0"/>
              </a:defRPr>
            </a:lvl2pPr>
            <a:lvl3pPr>
              <a:defRPr baseline="0">
                <a:solidFill>
                  <a:srgbClr val="004C93"/>
                </a:solidFill>
                <a:latin typeface="Calibri" pitchFamily="34" charset="0"/>
              </a:defRPr>
            </a:lvl3pPr>
            <a:lvl4pPr>
              <a:defRPr baseline="0">
                <a:solidFill>
                  <a:srgbClr val="004C93"/>
                </a:solidFill>
                <a:latin typeface="Calibri" pitchFamily="34" charset="0"/>
              </a:defRPr>
            </a:lvl4pPr>
            <a:lvl5pPr>
              <a:defRPr baseline="0">
                <a:solidFill>
                  <a:srgbClr val="004C93"/>
                </a:solidFill>
                <a:latin typeface="Calibri" pitchFamily="34" charset="0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Reducing low-value healthcare in specialist health services in Norway – a systemic approach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Eva Stensland, Head of research </a:t>
            </a:r>
          </a:p>
          <a:p>
            <a:r>
              <a:rPr lang="en-US" dirty="0"/>
              <a:t>SKDE </a:t>
            </a:r>
            <a:r>
              <a:rPr lang="en-US" sz="2800" dirty="0"/>
              <a:t>- Centre for clinical documentation and evaluation</a:t>
            </a:r>
          </a:p>
          <a:p>
            <a:r>
              <a:rPr lang="en-US" dirty="0"/>
              <a:t>WIC, Pisa 15th September 2023</a:t>
            </a:r>
          </a:p>
          <a:p>
            <a:endParaRPr lang="nb-N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 descr="kart_RHF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26652" y="588270"/>
            <a:ext cx="5003324" cy="6255085"/>
          </a:xfrm>
          <a:prstGeom prst="rect">
            <a:avLst/>
          </a:prstGeom>
        </p:spPr>
      </p:pic>
      <p:sp>
        <p:nvSpPr>
          <p:cNvPr id="5" name="Tittel 1"/>
          <p:cNvSpPr txBox="1">
            <a:spLocks/>
          </p:cNvSpPr>
          <p:nvPr/>
        </p:nvSpPr>
        <p:spPr>
          <a:xfrm>
            <a:off x="1955124" y="160574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>
                <a:solidFill>
                  <a:srgbClr val="274B8F"/>
                </a:solidFill>
                <a:latin typeface="+mj-lt"/>
                <a:ea typeface="+mj-ea"/>
                <a:cs typeface="+mj-cs"/>
              </a:rPr>
              <a:t>Norway</a:t>
            </a:r>
          </a:p>
        </p:txBody>
      </p:sp>
      <p:sp>
        <p:nvSpPr>
          <p:cNvPr id="6" name="Plassholder for innhold 3"/>
          <p:cNvSpPr txBox="1">
            <a:spLocks/>
          </p:cNvSpPr>
          <p:nvPr/>
        </p:nvSpPr>
        <p:spPr>
          <a:xfrm>
            <a:off x="364721" y="1111448"/>
            <a:ext cx="5765907" cy="3542423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endParaRPr lang="en-US" sz="3200" b="1" dirty="0">
              <a:solidFill>
                <a:schemeClr val="tx2"/>
              </a:solidFill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3200" b="1" dirty="0">
                <a:solidFill>
                  <a:schemeClr val="tx2"/>
                </a:solidFill>
              </a:rPr>
              <a:t>Four Regional Health Authorities (RHA)</a:t>
            </a:r>
          </a:p>
        </p:txBody>
      </p:sp>
      <p:grpSp>
        <p:nvGrpSpPr>
          <p:cNvPr id="7" name="Gruppe 6"/>
          <p:cNvGrpSpPr/>
          <p:nvPr/>
        </p:nvGrpSpPr>
        <p:grpSpPr>
          <a:xfrm>
            <a:off x="3764695" y="2340729"/>
            <a:ext cx="6791162" cy="3776528"/>
            <a:chOff x="2240695" y="2340729"/>
            <a:chExt cx="6791162" cy="3776528"/>
          </a:xfrm>
        </p:grpSpPr>
        <p:sp>
          <p:nvSpPr>
            <p:cNvPr id="8" name="TekstSylinder 7"/>
            <p:cNvSpPr txBox="1"/>
            <p:nvPr/>
          </p:nvSpPr>
          <p:spPr>
            <a:xfrm>
              <a:off x="6737231" y="2340729"/>
              <a:ext cx="22946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b="1" dirty="0" err="1">
                  <a:solidFill>
                    <a:schemeClr val="tx2"/>
                  </a:solidFill>
                </a:rPr>
                <a:t>Northern</a:t>
              </a:r>
              <a:r>
                <a:rPr lang="nb-NO" b="1" dirty="0">
                  <a:solidFill>
                    <a:schemeClr val="tx2"/>
                  </a:solidFill>
                </a:rPr>
                <a:t> </a:t>
              </a:r>
              <a:r>
                <a:rPr lang="nb-NO" b="1" dirty="0" err="1">
                  <a:solidFill>
                    <a:schemeClr val="tx2"/>
                  </a:solidFill>
                </a:rPr>
                <a:t>Norway</a:t>
              </a:r>
              <a:r>
                <a:rPr lang="nb-NO" b="1" dirty="0">
                  <a:solidFill>
                    <a:schemeClr val="tx2"/>
                  </a:solidFill>
                </a:rPr>
                <a:t>,</a:t>
              </a:r>
            </a:p>
            <a:p>
              <a:r>
                <a:rPr lang="nb-NO" b="1" dirty="0">
                  <a:solidFill>
                    <a:schemeClr val="tx2"/>
                  </a:solidFill>
                </a:rPr>
                <a:t>0.5 mill. </a:t>
              </a:r>
              <a:r>
                <a:rPr lang="nb-NO" b="1" dirty="0" err="1">
                  <a:solidFill>
                    <a:schemeClr val="tx2"/>
                  </a:solidFill>
                </a:rPr>
                <a:t>inh</a:t>
              </a:r>
              <a:r>
                <a:rPr lang="nb-NO" b="1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9" name="TekstSylinder 8"/>
            <p:cNvSpPr txBox="1"/>
            <p:nvPr/>
          </p:nvSpPr>
          <p:spPr>
            <a:xfrm>
              <a:off x="5952428" y="4164175"/>
              <a:ext cx="2094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b="1" dirty="0" err="1">
                  <a:solidFill>
                    <a:schemeClr val="tx2"/>
                  </a:solidFill>
                </a:rPr>
                <a:t>Middle</a:t>
              </a:r>
              <a:r>
                <a:rPr lang="nb-NO" b="1" dirty="0">
                  <a:solidFill>
                    <a:schemeClr val="tx2"/>
                  </a:solidFill>
                </a:rPr>
                <a:t> </a:t>
              </a:r>
              <a:r>
                <a:rPr lang="nb-NO" b="1" dirty="0" err="1">
                  <a:solidFill>
                    <a:schemeClr val="tx2"/>
                  </a:solidFill>
                </a:rPr>
                <a:t>Norway</a:t>
              </a:r>
              <a:r>
                <a:rPr lang="nb-NO" b="1" dirty="0">
                  <a:solidFill>
                    <a:schemeClr val="tx2"/>
                  </a:solidFill>
                </a:rPr>
                <a:t>, </a:t>
              </a:r>
            </a:p>
            <a:p>
              <a:r>
                <a:rPr lang="nb-NO" b="1" dirty="0">
                  <a:solidFill>
                    <a:schemeClr val="tx2"/>
                  </a:solidFill>
                </a:rPr>
                <a:t>0.7 mill. </a:t>
              </a:r>
              <a:r>
                <a:rPr lang="nb-NO" b="1" dirty="0" err="1">
                  <a:solidFill>
                    <a:schemeClr val="tx2"/>
                  </a:solidFill>
                </a:rPr>
                <a:t>inh</a:t>
              </a:r>
              <a:r>
                <a:rPr lang="nb-NO" b="1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0" name="TekstSylinder 9"/>
            <p:cNvSpPr txBox="1"/>
            <p:nvPr/>
          </p:nvSpPr>
          <p:spPr>
            <a:xfrm>
              <a:off x="2240695" y="5266072"/>
              <a:ext cx="2115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b="1" dirty="0">
                  <a:solidFill>
                    <a:schemeClr val="tx2"/>
                  </a:solidFill>
                </a:rPr>
                <a:t>Western </a:t>
              </a:r>
              <a:r>
                <a:rPr lang="nb-NO" b="1" dirty="0" err="1">
                  <a:solidFill>
                    <a:schemeClr val="tx2"/>
                  </a:solidFill>
                </a:rPr>
                <a:t>Norway</a:t>
              </a:r>
              <a:r>
                <a:rPr lang="nb-NO" b="1" dirty="0">
                  <a:solidFill>
                    <a:schemeClr val="tx2"/>
                  </a:solidFill>
                </a:rPr>
                <a:t>,</a:t>
              </a:r>
            </a:p>
            <a:p>
              <a:r>
                <a:rPr lang="nb-NO" b="1" dirty="0">
                  <a:solidFill>
                    <a:schemeClr val="tx2"/>
                  </a:solidFill>
                </a:rPr>
                <a:t>1.2 mill. </a:t>
              </a:r>
              <a:r>
                <a:rPr lang="nb-NO" b="1" dirty="0" err="1">
                  <a:solidFill>
                    <a:schemeClr val="tx2"/>
                  </a:solidFill>
                </a:rPr>
                <a:t>inh</a:t>
              </a:r>
              <a:r>
                <a:rPr lang="nb-NO" b="1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1" name="TekstSylinder 10"/>
            <p:cNvSpPr txBox="1"/>
            <p:nvPr/>
          </p:nvSpPr>
          <p:spPr>
            <a:xfrm>
              <a:off x="5892849" y="5470926"/>
              <a:ext cx="27853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b="1" dirty="0">
                  <a:solidFill>
                    <a:schemeClr val="tx2"/>
                  </a:solidFill>
                </a:rPr>
                <a:t>South-</a:t>
              </a:r>
              <a:r>
                <a:rPr lang="nb-NO" b="1" dirty="0" err="1">
                  <a:solidFill>
                    <a:schemeClr val="tx2"/>
                  </a:solidFill>
                </a:rPr>
                <a:t>Eastern</a:t>
              </a:r>
              <a:r>
                <a:rPr lang="nb-NO" b="1" dirty="0">
                  <a:solidFill>
                    <a:schemeClr val="tx2"/>
                  </a:solidFill>
                </a:rPr>
                <a:t> Norway,</a:t>
              </a:r>
              <a:br>
                <a:rPr lang="nb-NO" b="1" dirty="0">
                  <a:solidFill>
                    <a:schemeClr val="tx2"/>
                  </a:solidFill>
                </a:rPr>
              </a:br>
              <a:r>
                <a:rPr lang="nb-NO" b="1" dirty="0">
                  <a:solidFill>
                    <a:schemeClr val="tx2"/>
                  </a:solidFill>
                </a:rPr>
                <a:t>3.1 mill. </a:t>
              </a:r>
              <a:r>
                <a:rPr lang="nb-NO" b="1" dirty="0" err="1">
                  <a:solidFill>
                    <a:schemeClr val="tx2"/>
                  </a:solidFill>
                </a:rPr>
                <a:t>inh</a:t>
              </a:r>
              <a:r>
                <a:rPr lang="nb-NO" b="1" dirty="0">
                  <a:solidFill>
                    <a:schemeClr val="tx2"/>
                  </a:solidFill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3515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25E48357-E899-42CB-9864-75147D3CA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Background</a:t>
            </a:r>
            <a:endParaRPr lang="nb-NO" dirty="0"/>
          </a:p>
        </p:txBody>
      </p:sp>
      <p:sp>
        <p:nvSpPr>
          <p:cNvPr id="5" name="Plassholder for innhold 4">
            <a:extLst>
              <a:ext uri="{FF2B5EF4-FFF2-40B4-BE49-F238E27FC236}">
                <a16:creationId xmlns:a16="http://schemas.microsoft.com/office/drawing/2014/main" id="{7227C0A5-BC53-4E08-8598-D037DC8C1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Approx. 20 % of </a:t>
            </a:r>
            <a:r>
              <a:rPr lang="en-GB" dirty="0"/>
              <a:t>health service spending is inappropriate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Commissioning document to the RHAs in 2019: </a:t>
            </a:r>
            <a:endParaRPr lang="en-GB" dirty="0"/>
          </a:p>
          <a:p>
            <a:pPr marL="904875" indent="-457200">
              <a:buFontTx/>
              <a:buChar char="-"/>
            </a:pPr>
            <a:r>
              <a:rPr lang="en-GB" dirty="0"/>
              <a:t>Develop new models for reassessment of treatment that are not evidence-based  </a:t>
            </a:r>
          </a:p>
          <a:p>
            <a:pPr marL="904875" indent="-457200">
              <a:buFontTx/>
              <a:buChar char="-"/>
            </a:pPr>
            <a:r>
              <a:rPr lang="en-GB" dirty="0"/>
              <a:t>Basis: The Evidence-based intervention programme (EBI) developed by the NHS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3AA8560-BA44-452C-A511-767613DB5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880" y="274638"/>
            <a:ext cx="4680520" cy="1143000"/>
          </a:xfrm>
        </p:spPr>
        <p:txBody>
          <a:bodyPr/>
          <a:lstStyle/>
          <a:p>
            <a:r>
              <a:rPr lang="nb-NO" sz="3600" dirty="0" err="1"/>
              <a:t>Evidence</a:t>
            </a:r>
            <a:r>
              <a:rPr lang="nb-NO" sz="3600" dirty="0"/>
              <a:t> </a:t>
            </a:r>
            <a:r>
              <a:rPr lang="nb-NO" sz="3600" dirty="0" err="1"/>
              <a:t>based</a:t>
            </a:r>
            <a:r>
              <a:rPr lang="nb-NO" sz="3600" dirty="0"/>
              <a:t> </a:t>
            </a:r>
            <a:r>
              <a:rPr lang="nb-NO" sz="3600" dirty="0" err="1"/>
              <a:t>interventions</a:t>
            </a:r>
            <a:endParaRPr lang="nb-NO" dirty="0"/>
          </a:p>
        </p:txBody>
      </p:sp>
      <p:pic>
        <p:nvPicPr>
          <p:cNvPr id="10" name="Plassholder for innhold 9">
            <a:extLst>
              <a:ext uri="{FF2B5EF4-FFF2-40B4-BE49-F238E27FC236}">
                <a16:creationId xmlns:a16="http://schemas.microsoft.com/office/drawing/2014/main" id="{F339B783-1D4D-4844-B86D-BFCBA89FC9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47528" y="60274"/>
            <a:ext cx="4680520" cy="6737451"/>
          </a:xfrm>
          <a:prstGeom prst="rect">
            <a:avLst/>
          </a:prstGeom>
        </p:spPr>
      </p:pic>
      <p:sp>
        <p:nvSpPr>
          <p:cNvPr id="3" name="Rektangel 2">
            <a:extLst>
              <a:ext uri="{FF2B5EF4-FFF2-40B4-BE49-F238E27FC236}">
                <a16:creationId xmlns:a16="http://schemas.microsoft.com/office/drawing/2014/main" id="{7BAE55D8-C78C-4647-89ED-180F82827C4D}"/>
              </a:ext>
            </a:extLst>
          </p:cNvPr>
          <p:cNvSpPr/>
          <p:nvPr/>
        </p:nvSpPr>
        <p:spPr>
          <a:xfrm>
            <a:off x="4079776" y="2132856"/>
            <a:ext cx="2448272" cy="4320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684352C8-A03D-46C7-AD2D-135084C97CD2}"/>
              </a:ext>
            </a:extLst>
          </p:cNvPr>
          <p:cNvSpPr/>
          <p:nvPr/>
        </p:nvSpPr>
        <p:spPr>
          <a:xfrm>
            <a:off x="4079776" y="2996952"/>
            <a:ext cx="2448272" cy="279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6437ED80-7207-4C7D-8E7E-5FAA55B39A07}"/>
              </a:ext>
            </a:extLst>
          </p:cNvPr>
          <p:cNvSpPr/>
          <p:nvPr/>
        </p:nvSpPr>
        <p:spPr>
          <a:xfrm>
            <a:off x="4079776" y="3286990"/>
            <a:ext cx="2448272" cy="5740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66DB23A2-A4CC-4D8D-933B-8A8C60DF4BB9}"/>
              </a:ext>
            </a:extLst>
          </p:cNvPr>
          <p:cNvSpPr/>
          <p:nvPr/>
        </p:nvSpPr>
        <p:spPr>
          <a:xfrm>
            <a:off x="4079776" y="4201312"/>
            <a:ext cx="2448272" cy="57405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FB64392A-11B9-4FD8-8ACD-E90D82FFF7B3}"/>
              </a:ext>
            </a:extLst>
          </p:cNvPr>
          <p:cNvSpPr/>
          <p:nvPr/>
        </p:nvSpPr>
        <p:spPr>
          <a:xfrm>
            <a:off x="4079776" y="4748270"/>
            <a:ext cx="2448272" cy="5529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3175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A7777BD-9B51-48B7-8504-9B0376597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Experiences and a new direction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50FA712-9542-4BCB-B258-C4098DEEB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Experiences: Many organizations involved, many evaluations of methods performed, lack of involvement by clinical experts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SKDE assigned to lead a national reassessment programme in Norwegian specialist health care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CEOs of the Regional Health authorities are in charge – responsibility within specialist health services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93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17"/>
          <p:cNvSpPr/>
          <p:nvPr/>
        </p:nvSpPr>
        <p:spPr>
          <a:xfrm>
            <a:off x="2387738" y="85712"/>
            <a:ext cx="6017196" cy="5657538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" name="Rektangel: avrundede hjørner 3">
            <a:extLst>
              <a:ext uri="{FF2B5EF4-FFF2-40B4-BE49-F238E27FC236}">
                <a16:creationId xmlns:a16="http://schemas.microsoft.com/office/drawing/2014/main" id="{FD24CEE5-1C82-49B9-B9EA-C62DDD193A44}"/>
              </a:ext>
            </a:extLst>
          </p:cNvPr>
          <p:cNvSpPr/>
          <p:nvPr/>
        </p:nvSpPr>
        <p:spPr>
          <a:xfrm>
            <a:off x="3886443" y="692696"/>
            <a:ext cx="3019786" cy="1008112"/>
          </a:xfrm>
          <a:prstGeom prst="roundRect">
            <a:avLst/>
          </a:prstGeom>
          <a:solidFill>
            <a:srgbClr val="092E8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 dirty="0" err="1"/>
              <a:t>Steering</a:t>
            </a:r>
            <a:r>
              <a:rPr lang="nb-NO" sz="2000" dirty="0"/>
              <a:t> </a:t>
            </a:r>
            <a:r>
              <a:rPr lang="nb-NO" sz="2000" dirty="0" err="1"/>
              <a:t>committee</a:t>
            </a:r>
            <a:endParaRPr lang="nb-NO" sz="2000" dirty="0"/>
          </a:p>
          <a:p>
            <a:pPr algn="ctr"/>
            <a:r>
              <a:rPr lang="nb-NO" sz="2000" dirty="0"/>
              <a:t>– Chief </a:t>
            </a:r>
            <a:r>
              <a:rPr lang="nb-NO" sz="2000" dirty="0" err="1"/>
              <a:t>medical</a:t>
            </a:r>
            <a:r>
              <a:rPr lang="nb-NO" sz="2000" dirty="0"/>
              <a:t> </a:t>
            </a:r>
            <a:r>
              <a:rPr lang="nb-NO" sz="2000" dirty="0" err="1"/>
              <a:t>officers</a:t>
            </a:r>
            <a:r>
              <a:rPr lang="nb-NO" sz="2000" dirty="0"/>
              <a:t> </a:t>
            </a:r>
            <a:r>
              <a:rPr lang="nb-NO" sz="2000" dirty="0" err="1"/>
              <a:t>of</a:t>
            </a:r>
            <a:r>
              <a:rPr lang="nb-NO" sz="2000" dirty="0"/>
              <a:t> </a:t>
            </a: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RHAs</a:t>
            </a:r>
            <a:endParaRPr lang="nb-NO" sz="2000" dirty="0"/>
          </a:p>
        </p:txBody>
      </p:sp>
      <p:cxnSp>
        <p:nvCxnSpPr>
          <p:cNvPr id="6" name="Rett pilkobling 5">
            <a:extLst>
              <a:ext uri="{FF2B5EF4-FFF2-40B4-BE49-F238E27FC236}">
                <a16:creationId xmlns:a16="http://schemas.microsoft.com/office/drawing/2014/main" id="{53718949-01C8-4796-B3EC-A3AE3C956838}"/>
              </a:ext>
            </a:extLst>
          </p:cNvPr>
          <p:cNvCxnSpPr>
            <a:cxnSpLocks/>
            <a:stCxn id="4" idx="2"/>
            <a:endCxn id="9" idx="0"/>
          </p:cNvCxnSpPr>
          <p:nvPr/>
        </p:nvCxnSpPr>
        <p:spPr>
          <a:xfrm>
            <a:off x="5396336" y="1700808"/>
            <a:ext cx="0" cy="397422"/>
          </a:xfrm>
          <a:prstGeom prst="straightConnector1">
            <a:avLst/>
          </a:prstGeom>
          <a:ln w="28575">
            <a:solidFill>
              <a:srgbClr val="092E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ktangel: avrundede hjørner 8">
            <a:extLst>
              <a:ext uri="{FF2B5EF4-FFF2-40B4-BE49-F238E27FC236}">
                <a16:creationId xmlns:a16="http://schemas.microsoft.com/office/drawing/2014/main" id="{9C67562D-75E6-4390-8F9E-D3AB5B9D9805}"/>
              </a:ext>
            </a:extLst>
          </p:cNvPr>
          <p:cNvSpPr/>
          <p:nvPr/>
        </p:nvSpPr>
        <p:spPr>
          <a:xfrm>
            <a:off x="3886443" y="2098230"/>
            <a:ext cx="3019786" cy="1527287"/>
          </a:xfrm>
          <a:prstGeom prst="roundRect">
            <a:avLst/>
          </a:prstGeom>
          <a:solidFill>
            <a:srgbClr val="092E8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 dirty="0"/>
              <a:t>National operating </a:t>
            </a:r>
            <a:r>
              <a:rPr lang="nb-NO" sz="2000" dirty="0" err="1"/>
              <a:t>group</a:t>
            </a:r>
            <a:r>
              <a:rPr lang="nb-NO" sz="2000" dirty="0"/>
              <a:t> for </a:t>
            </a:r>
            <a:r>
              <a:rPr lang="nb-NO" sz="2000" dirty="0" err="1"/>
              <a:t>reassessment</a:t>
            </a:r>
            <a:endParaRPr lang="nb-NO" sz="2000" dirty="0"/>
          </a:p>
          <a:p>
            <a:pPr algn="ctr"/>
            <a:endParaRPr lang="nb-NO" sz="600" b="1" dirty="0"/>
          </a:p>
        </p:txBody>
      </p:sp>
      <p:cxnSp>
        <p:nvCxnSpPr>
          <p:cNvPr id="15" name="Rett pilkobling 14">
            <a:extLst>
              <a:ext uri="{FF2B5EF4-FFF2-40B4-BE49-F238E27FC236}">
                <a16:creationId xmlns:a16="http://schemas.microsoft.com/office/drawing/2014/main" id="{5FD9E5CA-AF63-4295-AA3D-8FD0817E3A2E}"/>
              </a:ext>
            </a:extLst>
          </p:cNvPr>
          <p:cNvCxnSpPr>
            <a:stCxn id="9" idx="3"/>
            <a:endCxn id="32" idx="1"/>
          </p:cNvCxnSpPr>
          <p:nvPr/>
        </p:nvCxnSpPr>
        <p:spPr>
          <a:xfrm>
            <a:off x="6906229" y="2861874"/>
            <a:ext cx="1056871" cy="18426"/>
          </a:xfrm>
          <a:prstGeom prst="straightConnector1">
            <a:avLst/>
          </a:prstGeom>
          <a:ln w="28575">
            <a:solidFill>
              <a:srgbClr val="092E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ktangel: avrundede hjørner 18">
            <a:extLst>
              <a:ext uri="{FF2B5EF4-FFF2-40B4-BE49-F238E27FC236}">
                <a16:creationId xmlns:a16="http://schemas.microsoft.com/office/drawing/2014/main" id="{E272D3B3-58D0-4BFE-AC6F-1F823D755146}"/>
              </a:ext>
            </a:extLst>
          </p:cNvPr>
          <p:cNvSpPr/>
          <p:nvPr/>
        </p:nvSpPr>
        <p:spPr>
          <a:xfrm>
            <a:off x="3886443" y="4382979"/>
            <a:ext cx="3019786" cy="1465129"/>
          </a:xfrm>
          <a:prstGeom prst="roundRect">
            <a:avLst/>
          </a:prstGeom>
          <a:solidFill>
            <a:srgbClr val="092E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 dirty="0"/>
              <a:t>Expert </a:t>
            </a:r>
            <a:r>
              <a:rPr lang="nb-NO" sz="2000" dirty="0" err="1"/>
              <a:t>groups</a:t>
            </a:r>
            <a:r>
              <a:rPr lang="nb-NO" sz="2000" dirty="0"/>
              <a:t> for </a:t>
            </a:r>
            <a:r>
              <a:rPr lang="nb-NO" sz="2000" dirty="0" err="1"/>
              <a:t>each</a:t>
            </a:r>
            <a:r>
              <a:rPr lang="nb-NO" sz="2000" dirty="0"/>
              <a:t> </a:t>
            </a:r>
            <a:r>
              <a:rPr lang="nb-NO" sz="2000" dirty="0" err="1"/>
              <a:t>procedure</a:t>
            </a:r>
            <a:r>
              <a:rPr lang="nb-NO" sz="2000" dirty="0"/>
              <a:t>/area  </a:t>
            </a:r>
          </a:p>
          <a:p>
            <a:pPr algn="ctr"/>
            <a:endParaRPr lang="nb-NO" sz="600" dirty="0"/>
          </a:p>
        </p:txBody>
      </p:sp>
      <p:sp>
        <p:nvSpPr>
          <p:cNvPr id="35" name="Rektangel: avrundede hjørner 34">
            <a:extLst>
              <a:ext uri="{FF2B5EF4-FFF2-40B4-BE49-F238E27FC236}">
                <a16:creationId xmlns:a16="http://schemas.microsoft.com/office/drawing/2014/main" id="{B436C91B-3137-4A88-9B5C-AAF73B98386E}"/>
              </a:ext>
            </a:extLst>
          </p:cNvPr>
          <p:cNvSpPr/>
          <p:nvPr/>
        </p:nvSpPr>
        <p:spPr>
          <a:xfrm>
            <a:off x="1808767" y="2501468"/>
            <a:ext cx="1328323" cy="720809"/>
          </a:xfrm>
          <a:prstGeom prst="roundRect">
            <a:avLst/>
          </a:prstGeom>
          <a:solidFill>
            <a:srgbClr val="69ABE5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 dirty="0"/>
              <a:t>User panel</a:t>
            </a:r>
          </a:p>
        </p:txBody>
      </p:sp>
      <p:cxnSp>
        <p:nvCxnSpPr>
          <p:cNvPr id="39" name="Rett pilkobling 38">
            <a:extLst>
              <a:ext uri="{FF2B5EF4-FFF2-40B4-BE49-F238E27FC236}">
                <a16:creationId xmlns:a16="http://schemas.microsoft.com/office/drawing/2014/main" id="{EAEA2141-33A2-4DC8-9031-2511755F3D89}"/>
              </a:ext>
            </a:extLst>
          </p:cNvPr>
          <p:cNvCxnSpPr>
            <a:cxnSpLocks/>
            <a:stCxn id="35" idx="3"/>
            <a:endCxn id="9" idx="1"/>
          </p:cNvCxnSpPr>
          <p:nvPr/>
        </p:nvCxnSpPr>
        <p:spPr>
          <a:xfrm>
            <a:off x="3137090" y="2861873"/>
            <a:ext cx="749353" cy="1"/>
          </a:xfrm>
          <a:prstGeom prst="straightConnector1">
            <a:avLst/>
          </a:prstGeom>
          <a:ln w="28575">
            <a:solidFill>
              <a:srgbClr val="092E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tt pilkobling 27">
            <a:extLst>
              <a:ext uri="{FF2B5EF4-FFF2-40B4-BE49-F238E27FC236}">
                <a16:creationId xmlns:a16="http://schemas.microsoft.com/office/drawing/2014/main" id="{53718949-01C8-4796-B3EC-A3AE3C956838}"/>
              </a:ext>
            </a:extLst>
          </p:cNvPr>
          <p:cNvCxnSpPr>
            <a:cxnSpLocks/>
            <a:stCxn id="9" idx="2"/>
            <a:endCxn id="19" idx="0"/>
          </p:cNvCxnSpPr>
          <p:nvPr/>
        </p:nvCxnSpPr>
        <p:spPr>
          <a:xfrm>
            <a:off x="5396336" y="3625516"/>
            <a:ext cx="0" cy="757462"/>
          </a:xfrm>
          <a:prstGeom prst="straightConnector1">
            <a:avLst/>
          </a:prstGeom>
          <a:ln w="28575">
            <a:solidFill>
              <a:srgbClr val="092E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ktangel: avrundede hjørner 15">
            <a:extLst>
              <a:ext uri="{FF2B5EF4-FFF2-40B4-BE49-F238E27FC236}">
                <a16:creationId xmlns:a16="http://schemas.microsoft.com/office/drawing/2014/main" id="{8BEA4E04-5569-42BD-9A20-E8267B9D34E7}"/>
              </a:ext>
            </a:extLst>
          </p:cNvPr>
          <p:cNvSpPr/>
          <p:nvPr/>
        </p:nvSpPr>
        <p:spPr>
          <a:xfrm>
            <a:off x="7963100" y="2116656"/>
            <a:ext cx="1956771" cy="1527287"/>
          </a:xfrm>
          <a:prstGeom prst="roundRect">
            <a:avLst/>
          </a:prstGeom>
          <a:solidFill>
            <a:srgbClr val="092E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 dirty="0"/>
              <a:t>Health trusts</a:t>
            </a:r>
          </a:p>
        </p:txBody>
      </p:sp>
    </p:spTree>
    <p:extLst>
      <p:ext uri="{BB962C8B-B14F-4D97-AF65-F5344CB8AC3E}">
        <p14:creationId xmlns:p14="http://schemas.microsoft.com/office/powerpoint/2010/main" val="1662125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9E48694-1C7C-43B4-94F8-29B079130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How do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succeed</a:t>
            </a:r>
            <a:r>
              <a:rPr lang="nb-NO" dirty="0"/>
              <a:t>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043A827-B6B2-4CB7-80DA-374D53DF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Combine “top-down” and clinical engagement</a:t>
            </a:r>
          </a:p>
          <a:p>
            <a:pPr lvl="1"/>
            <a:r>
              <a:rPr lang="en-US" dirty="0"/>
              <a:t>Chief medical officers as steering committee</a:t>
            </a:r>
          </a:p>
          <a:p>
            <a:pPr lvl="1"/>
            <a:r>
              <a:rPr lang="en-US" dirty="0"/>
              <a:t>An expert group in each specific field will assess evidence-based     knowledge to</a:t>
            </a:r>
          </a:p>
          <a:p>
            <a:pPr lvl="2"/>
            <a:r>
              <a:rPr lang="en-US" dirty="0"/>
              <a:t>Produce recommendations for target level of activity </a:t>
            </a:r>
          </a:p>
          <a:p>
            <a:pPr lvl="2"/>
            <a:r>
              <a:rPr lang="en-US" dirty="0"/>
              <a:t>Suggest specific actions to reach recommended activity levels</a:t>
            </a:r>
          </a:p>
          <a:p>
            <a:pPr lvl="1"/>
            <a:r>
              <a:rPr lang="en-US" dirty="0"/>
              <a:t>Each Regional Health Authority will be in charge for implementing the change of practice needed to reach the target level of activity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2714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581E500-AED8-4161-8116-42F1B3272E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/>
              <a:t>Thank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for </a:t>
            </a:r>
            <a:r>
              <a:rPr lang="nb-NO" dirty="0" err="1"/>
              <a:t>your</a:t>
            </a:r>
            <a:r>
              <a:rPr lang="nb-NO" dirty="0"/>
              <a:t> </a:t>
            </a:r>
            <a:r>
              <a:rPr lang="nb-NO" dirty="0" err="1"/>
              <a:t>attention</a:t>
            </a:r>
            <a:r>
              <a:rPr lang="nb-NO" dirty="0"/>
              <a:t>!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19448212-D87C-4044-B438-39A1F2BF1F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/>
              <a:t>eva.stensland@helse-nord.no</a:t>
            </a:r>
          </a:p>
        </p:txBody>
      </p:sp>
    </p:spTree>
    <p:extLst>
      <p:ext uri="{BB962C8B-B14F-4D97-AF65-F5344CB8AC3E}">
        <p14:creationId xmlns:p14="http://schemas.microsoft.com/office/powerpoint/2010/main" val="124193814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sjon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DE mal presentasjon 16_9" id="{4B9984D2-BFF5-4AF6-A6E7-9DFE5E8E45AB}" vid="{58C98A05-9EE1-4047-9132-B270C4E8D731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SKDE mal presentasjon 16_9</Template>
  <TotalTime>2025</TotalTime>
  <Words>285</Words>
  <Application>Microsoft Office PowerPoint</Application>
  <PresentationFormat>Widescreen</PresentationFormat>
  <Paragraphs>50</Paragraphs>
  <Slides>8</Slides>
  <Notes>7</Notes>
  <HiddenSlides>0</HiddenSlides>
  <MMClips>0</MMClips>
  <ScaleCrop>false</ScaleCrop>
  <HeadingPairs>
    <vt:vector size="6" baseType="variant">
      <vt:variant>
        <vt:lpstr>Brukte skrifter</vt:lpstr>
      </vt:variant>
      <vt:variant>
        <vt:i4>2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8</vt:i4>
      </vt:variant>
    </vt:vector>
  </HeadingPairs>
  <TitlesOfParts>
    <vt:vector size="11" baseType="lpstr">
      <vt:lpstr>Arial</vt:lpstr>
      <vt:lpstr>Calibri</vt:lpstr>
      <vt:lpstr>Presentasjon6</vt:lpstr>
      <vt:lpstr>Reducing low-value healthcare in specialist health services in Norway – a systemic approach</vt:lpstr>
      <vt:lpstr>PowerPoint-presentasjon</vt:lpstr>
      <vt:lpstr>Background</vt:lpstr>
      <vt:lpstr>Evidence based interventions</vt:lpstr>
      <vt:lpstr>Experiences and a new direction</vt:lpstr>
      <vt:lpstr>PowerPoint-presentasjon</vt:lpstr>
      <vt:lpstr>How do we succeed?</vt:lpstr>
      <vt:lpstr>Thank you for your attention!</vt:lpstr>
    </vt:vector>
  </TitlesOfParts>
  <Company>Helse Nord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low-value healthcare in specialist health services in Norway – a systemic approach</dc:title>
  <dc:creator>Stensland Eva</dc:creator>
  <cp:lastModifiedBy>Stensland Eva</cp:lastModifiedBy>
  <cp:revision>63</cp:revision>
  <dcterms:created xsi:type="dcterms:W3CDTF">2023-09-01T13:06:22Z</dcterms:created>
  <dcterms:modified xsi:type="dcterms:W3CDTF">2023-09-15T06:19:15Z</dcterms:modified>
</cp:coreProperties>
</file>