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57" r:id="rId3"/>
    <p:sldId id="260" r:id="rId4"/>
    <p:sldId id="1004" r:id="rId5"/>
    <p:sldId id="328" r:id="rId6"/>
    <p:sldId id="320" r:id="rId7"/>
    <p:sldId id="12862" r:id="rId8"/>
    <p:sldId id="269" r:id="rId9"/>
    <p:sldId id="311" r:id="rId10"/>
    <p:sldId id="12861" r:id="rId11"/>
    <p:sldId id="341" r:id="rId12"/>
    <p:sldId id="12857" r:id="rId13"/>
    <p:sldId id="1006"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E3E3"/>
    <a:srgbClr val="FF3300"/>
    <a:srgbClr val="DAE3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1147C54-4F71-4CD2-A04A-7D56E37EDA03}" v="5" dt="2023-09-11T10:30:28.7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4" autoAdjust="0"/>
    <p:restoredTop sz="53731" autoAdjust="0"/>
  </p:normalViewPr>
  <p:slideViewPr>
    <p:cSldViewPr snapToGrid="0">
      <p:cViewPr varScale="1">
        <p:scale>
          <a:sx n="35" d="100"/>
          <a:sy n="35" d="100"/>
        </p:scale>
        <p:origin x="1136" y="2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44" d="100"/>
          <a:sy n="44" d="100"/>
        </p:scale>
        <p:origin x="1840" y="5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B11510-8ABC-4B78-92AC-D2ED1494C62E}" type="datetimeFigureOut">
              <a:rPr lang="en-GB" smtClean="0"/>
              <a:t>11/09/2023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6CC8CF-CEA7-4997-BF2D-866A169737C3}" type="slidenum">
              <a:rPr lang="en-GB" smtClean="0"/>
              <a:t>‹#›</a:t>
            </a:fld>
            <a:endParaRPr lang="en-GB"/>
          </a:p>
        </p:txBody>
      </p:sp>
    </p:spTree>
    <p:extLst>
      <p:ext uri="{BB962C8B-B14F-4D97-AF65-F5344CB8AC3E}">
        <p14:creationId xmlns:p14="http://schemas.microsoft.com/office/powerpoint/2010/main" val="3327390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1. Introduction</a:t>
            </a:r>
          </a:p>
          <a:p>
            <a:r>
              <a:rPr lang="en-GB" dirty="0"/>
              <a:t>My colleague Craig Bell and I would like to Thank you Prof- Wynn and the symposium organisers for the invitation to speak to you all today. Over the past couple of days we have heard from colleagues around the world about the challenges of unwarranted variation in the provision of health and care services and some approaches to examine and address these, including the development of atlases of healthcare variation. I would like to share with you this morning our work in developing a national approach to delivering a value based approach to the delivery of health and care services but first let me tell you about the context in which we are working in Scotland</a:t>
            </a:r>
          </a:p>
        </p:txBody>
      </p:sp>
      <p:sp>
        <p:nvSpPr>
          <p:cNvPr id="4" name="Slide Number Placeholder 3"/>
          <p:cNvSpPr>
            <a:spLocks noGrp="1"/>
          </p:cNvSpPr>
          <p:nvPr>
            <p:ph type="sldNum" sz="quarter" idx="5"/>
          </p:nvPr>
        </p:nvSpPr>
        <p:spPr/>
        <p:txBody>
          <a:bodyPr/>
          <a:lstStyle/>
          <a:p>
            <a:fld id="{0E6CC8CF-CEA7-4997-BF2D-866A169737C3}" type="slidenum">
              <a:rPr lang="en-GB" smtClean="0"/>
              <a:t>1</a:t>
            </a:fld>
            <a:endParaRPr lang="en-GB"/>
          </a:p>
        </p:txBody>
      </p:sp>
    </p:spTree>
    <p:extLst>
      <p:ext uri="{BB962C8B-B14F-4D97-AF65-F5344CB8AC3E}">
        <p14:creationId xmlns:p14="http://schemas.microsoft.com/office/powerpoint/2010/main" val="1088055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10 – METHOD</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Authority was determined by inclusion of Realistic Medicine </a:t>
            </a:r>
            <a:r>
              <a:rPr lang="en-GB" sz="1200" b="1"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and VBH&amp;C as national priorities</a:t>
            </a:r>
            <a:r>
              <a:rPr lang="en-GB" sz="12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 Using a </a:t>
            </a:r>
            <a:r>
              <a:rPr lang="en-GB" sz="1200" b="1"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citizen’s jury </a:t>
            </a:r>
            <a:r>
              <a:rPr lang="en-GB" sz="12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approach, a </a:t>
            </a:r>
            <a:r>
              <a:rPr lang="en-GB" sz="1200" b="1"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public mandate to </a:t>
            </a:r>
            <a:r>
              <a:rPr lang="en-GB" sz="1200" b="1" dirty="0">
                <a:solidFill>
                  <a:srgbClr val="666666"/>
                </a:solidFill>
                <a:effectLst/>
                <a:latin typeface="Calibri" panose="020F0502020204030204" pitchFamily="34" charset="0"/>
                <a:ea typeface="Times New Roman" panose="02020603050405020304" pitchFamily="18" charset="0"/>
                <a:cs typeface="Calibri" panose="020F0502020204030204" pitchFamily="34" charset="0"/>
              </a:rPr>
              <a:t>inform, educate and prepare citizens </a:t>
            </a:r>
            <a:r>
              <a:rPr lang="en-GB" sz="1200" dirty="0">
                <a:solidFill>
                  <a:srgbClr val="666666"/>
                </a:solidFill>
                <a:effectLst/>
                <a:latin typeface="Calibri" panose="020F0502020204030204" pitchFamily="34" charset="0"/>
                <a:ea typeface="Times New Roman" panose="02020603050405020304" pitchFamily="18" charset="0"/>
                <a:cs typeface="Calibri" panose="020F0502020204030204" pitchFamily="34" charset="0"/>
              </a:rPr>
              <a:t>to ask questions about their care, help facilitate shared decision-making and secure resources were obtained prior to developing our strategy.</a:t>
            </a:r>
            <a:r>
              <a:rPr lang="en-GB" sz="1200" baseline="30000" dirty="0">
                <a:solidFill>
                  <a:srgbClr val="666666"/>
                </a:solidFill>
                <a:effectLst/>
                <a:latin typeface="Calibri" panose="020F0502020204030204" pitchFamily="34" charset="0"/>
                <a:ea typeface="Times New Roman" panose="02020603050405020304" pitchFamily="18" charset="0"/>
                <a:cs typeface="Calibri" panose="020F0502020204030204" pitchFamily="34" charset="0"/>
              </a:rPr>
              <a:t> </a:t>
            </a:r>
            <a:r>
              <a:rPr lang="en-GB" sz="12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Extensive stakeholder engagement took place across government, health, care and third sector voluntary organisations.  Realistic Medicine was embedded as a priority enabler of key Government strategies. </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Realistic Medicine </a:t>
            </a:r>
            <a:r>
              <a:rPr lang="en-GB" sz="12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and VBH&amp;C were included as obligations within NHS Board annual delivery plans and progress monitored was monitored.</a:t>
            </a:r>
          </a:p>
          <a:p>
            <a:r>
              <a:rPr lang="en-GB" sz="1800" dirty="0">
                <a:solidFill>
                  <a:srgbClr val="44546A"/>
                </a:solidFill>
                <a:effectLst/>
                <a:latin typeface="Arial" panose="020B0604020202020204" pitchFamily="34" charset="0"/>
                <a:ea typeface="Calibri" panose="020F0502020204030204" pitchFamily="34" charset="0"/>
              </a:rPr>
              <a:t>The vision for VBH&amp;C is focused primarily and appropriately on supporting health and care professionals – no matter their role - to deliver value based health and care across our health and care system. It is primarily about delivering the outcomes that matter to the people we care for – and we can do this. Its aim is not to save money or </a:t>
            </a:r>
            <a:r>
              <a:rPr lang="en-GB" sz="1800" b="1" dirty="0">
                <a:solidFill>
                  <a:srgbClr val="44546A"/>
                </a:solidFill>
                <a:effectLst/>
                <a:latin typeface="Arial" panose="020B0604020202020204" pitchFamily="34" charset="0"/>
                <a:ea typeface="Calibri" panose="020F0502020204030204" pitchFamily="34" charset="0"/>
              </a:rPr>
              <a:t>directly </a:t>
            </a:r>
            <a:r>
              <a:rPr lang="en-GB" sz="1800" dirty="0">
                <a:solidFill>
                  <a:srgbClr val="44546A"/>
                </a:solidFill>
                <a:effectLst/>
                <a:latin typeface="Arial" panose="020B0604020202020204" pitchFamily="34" charset="0"/>
                <a:ea typeface="Calibri" panose="020F0502020204030204" pitchFamily="34" charset="0"/>
              </a:rPr>
              <a:t>improve population health or tackle inequalities – although we hope that delivering better value care will have a positive indirect impact, by optimising the use of resources and reducing waste. </a:t>
            </a:r>
          </a:p>
          <a:p>
            <a:endParaRPr lang="en-GB" sz="1800" dirty="0">
              <a:solidFill>
                <a:srgbClr val="44546A"/>
              </a:solidFill>
              <a:effectLst/>
              <a:latin typeface="Arial" panose="020B0604020202020204" pitchFamily="34" charset="0"/>
            </a:endParaRPr>
          </a:p>
          <a:p>
            <a:pPr>
              <a:lnSpc>
                <a:spcPct val="107000"/>
              </a:lnSpc>
              <a:spcAft>
                <a:spcPts val="750"/>
              </a:spcAft>
            </a:pP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750"/>
              </a:spcBef>
              <a:spcAft>
                <a:spcPts val="750"/>
              </a:spcAft>
            </a:pPr>
            <a:r>
              <a:rPr lang="en-GB" sz="1200" b="1"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Delivery structures </a:t>
            </a:r>
            <a:r>
              <a:rPr lang="en-GB" sz="12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include funded front line posts providing both clinical and programme management support, towards building local, regional and a national network for RM and VBH&amp;C. </a:t>
            </a:r>
            <a:r>
              <a:rPr lang="en-GB" sz="1200" b="1"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We embedded a  regular reporting structure, </a:t>
            </a:r>
            <a:r>
              <a:rPr lang="en-GB" sz="12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supported a </a:t>
            </a:r>
            <a:r>
              <a:rPr lang="en-GB" sz="1200" b="1"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national network </a:t>
            </a:r>
            <a:r>
              <a:rPr lang="en-GB" sz="12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to share problems and learning and host an </a:t>
            </a:r>
            <a:r>
              <a:rPr lang="en-GB" sz="1200" b="1"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annual national symposium</a:t>
            </a:r>
            <a:r>
              <a:rPr lang="en-GB" sz="1200"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 </a:t>
            </a:r>
            <a:r>
              <a:rPr lang="en-GB" sz="1200" b="1" dirty="0">
                <a:solidFill>
                  <a:srgbClr val="333333"/>
                </a:solidFill>
                <a:effectLst/>
                <a:latin typeface="Calibri" panose="020F0502020204030204" pitchFamily="34" charset="0"/>
                <a:ea typeface="Times New Roman" panose="02020603050405020304" pitchFamily="18" charset="0"/>
                <a:cs typeface="Calibri" panose="020F0502020204030204" pitchFamily="34" charset="0"/>
              </a:rPr>
              <a:t>Governance is provided through the Chief Medical Officer’s Delivery Board.</a:t>
            </a:r>
          </a:p>
          <a:p>
            <a:pPr>
              <a:lnSpc>
                <a:spcPct val="107000"/>
              </a:lnSpc>
              <a:spcBef>
                <a:spcPts val="750"/>
              </a:spcBef>
              <a:spcAft>
                <a:spcPts val="750"/>
              </a:spcAft>
            </a:pPr>
            <a:endParaRPr lang="en-GB" sz="1200" dirty="0">
              <a:solidFill>
                <a:srgbClr val="333333"/>
              </a:solidFill>
              <a:effectLst/>
              <a:latin typeface="Calibri" panose="020F0502020204030204" pitchFamily="34" charset="0"/>
              <a:ea typeface="Calibri" panose="020F0502020204030204" pitchFamily="34" charset="0"/>
              <a:cs typeface="Calibri" panose="020F0502020204030204" pitchFamily="34" charset="0"/>
            </a:endParaRPr>
          </a:p>
          <a:p>
            <a:pPr>
              <a:lnSpc>
                <a:spcPct val="107000"/>
              </a:lnSpc>
              <a:spcBef>
                <a:spcPts val="750"/>
              </a:spcBef>
              <a:spcAft>
                <a:spcPts val="750"/>
              </a:spcAft>
            </a:pPr>
            <a:r>
              <a:rPr lang="en-GB" sz="1200"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RM and VBH&amp;C are now core components of the Director General for Scotland’s plan for NHS Scotland , in our programme for government and ministerial prospectus.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EDAC2AAD-E557-429C-96AB-DD74B1B0A85F}" type="slidenum">
              <a:rPr lang="en-GB" smtClean="0"/>
              <a:t>10</a:t>
            </a:fld>
            <a:endParaRPr lang="en-GB" dirty="0"/>
          </a:p>
        </p:txBody>
      </p:sp>
    </p:spTree>
    <p:extLst>
      <p:ext uri="{BB962C8B-B14F-4D97-AF65-F5344CB8AC3E}">
        <p14:creationId xmlns:p14="http://schemas.microsoft.com/office/powerpoint/2010/main" val="30241140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Slide 11 – Results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 you have heard, we collaborated with partners from across our health and care system to develop our national vision, which we published in December 2022. As a result of that collaboration, we </a:t>
            </a:r>
            <a:r>
              <a:rPr lang="en-GB" b="1" dirty="0"/>
              <a:t>have widespread support to deliver 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practice of Realistic Medicine and value based health and care  are viewed as key enablers of recovery and reform and will help build the more sustainable system we wish to see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632923B2-B47A-4224-802B-FDA6DE595D3D}" type="slidenum">
              <a:rPr lang="en-GB" smtClean="0"/>
              <a:pPr/>
              <a:t>11</a:t>
            </a:fld>
            <a:endParaRPr lang="en-GB"/>
          </a:p>
        </p:txBody>
      </p:sp>
    </p:spTree>
    <p:extLst>
      <p:ext uri="{BB962C8B-B14F-4D97-AF65-F5344CB8AC3E}">
        <p14:creationId xmlns:p14="http://schemas.microsoft.com/office/powerpoint/2010/main" val="2025572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12 – results (commitments)</a:t>
            </a:r>
          </a:p>
          <a:p>
            <a:endParaRPr lang="en-GB" dirty="0"/>
          </a:p>
          <a:p>
            <a:r>
              <a:rPr lang="en-GB" dirty="0"/>
              <a:t>The Vision contains six high level commitments. As you can see, we have committed to continuing to promote RM as the mechanism by which we will deliver VBH&amp;C. But as well as continuing to promote RM ,we also promote the measurement of outcomes and experiences which matter to people, - person reported outcome measures, PROMS, and person-reported experience measures, PREMS. We are currently partnering with Government and NHS colleagues to develop and test a  national PREM for Scotland, which will help us measure peoples experience of care and will let us know whether we are delivering personal value for the people we care for. We continue to support the development of tools, including educational packages,  to help our health and care colleagues practise RM and support NHS organisations to deliver VBH&amp;C. </a:t>
            </a:r>
          </a:p>
          <a:p>
            <a:endParaRPr lang="en-GB" dirty="0"/>
          </a:p>
          <a:p>
            <a:r>
              <a:rPr lang="en-GB" dirty="0"/>
              <a:t>We will seek to build a community of practice to help create a culture of stewardship across Scotland, where health and care colleagues focus on the outcomes that matter to people to reduce potential harm and waste and use evidence based practice to ensure they use our healthcare resources wisely. Lastly, we will continue to engage with Scotland’s citizens to promote understanding of RM and VBH&amp;C and their benefits for them and Scotland as a whole,. Importantly we will better enable people and families to play a more active role in their own health and care, by encouraging them to get involved in decisions about their care, promoting health literacy, and by providing resources to support prevention, health promotion and self care.</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have recently developed our action plan that sets out in detail how we will deliver these commitments and ultimately our vision, and we expect to publish it at the end of this month. </a:t>
            </a:r>
          </a:p>
          <a:p>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AC2AAD-E557-429C-96AB-DD74B1B0A85F}"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20265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Slide 13 – Conclusions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Scotland now has a </a:t>
            </a:r>
            <a:r>
              <a:rPr lang="en-GB" sz="1200" b="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coherent and collaborative strategic approach to the delivery of VBH&amp;C </a:t>
            </a: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which aims to reduce waste and unwarranted variation and deliver better value care for our citizens and our system. We will continue measure the impact of our approaches in order to embed Realistic Medicine and VBH&amp;C across our health and care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Thank you to all members of the RM policy team and our wider colleagues and contributors who shaped this work, and thank you to you for your attention. I will happily take any questions.</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sz="1200" dirty="0">
                <a:effectLst/>
                <a:latin typeface="Arial" panose="020B0604020202020204" pitchFamily="34" charset="0"/>
                <a:ea typeface="Calibri" panose="020F0502020204030204" pitchFamily="34" charset="0"/>
              </a:rPr>
              <a:t> </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EDAC2AAD-E557-429C-96AB-DD74B1B0A85F}" type="slidenum">
              <a:rPr lang="en-GB" smtClean="0"/>
              <a:t>13</a:t>
            </a:fld>
            <a:endParaRPr lang="en-GB" dirty="0"/>
          </a:p>
        </p:txBody>
      </p:sp>
    </p:spTree>
    <p:extLst>
      <p:ext uri="{BB962C8B-B14F-4D97-AF65-F5344CB8AC3E}">
        <p14:creationId xmlns:p14="http://schemas.microsoft.com/office/powerpoint/2010/main" val="1856596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effectLst/>
                <a:latin typeface="Calibri" panose="020F0502020204030204" pitchFamily="34" charset="0"/>
                <a:ea typeface="Calibri" panose="020F0502020204030204" pitchFamily="34" charset="0"/>
              </a:rPr>
              <a:t>Slide 2 Background  Our NHS/Our challenges</a:t>
            </a:r>
          </a:p>
          <a:p>
            <a:r>
              <a:rPr lang="en-GB" sz="1800" dirty="0">
                <a:effectLst/>
                <a:latin typeface="Calibri" panose="020F0502020204030204" pitchFamily="34" charset="0"/>
                <a:ea typeface="Calibri" panose="020F0502020204030204" pitchFamily="34" charset="0"/>
              </a:rPr>
              <a:t>Scotland’s National Health Service is not a system based on insurance, user charges or provider payments, yet we still experience unwarranted variation in health, treatment and outcomes. We spend ~50% of our devolved national budget on health and care. </a:t>
            </a:r>
          </a:p>
          <a:p>
            <a:r>
              <a:rPr lang="en-GB" sz="1800" dirty="0">
                <a:effectLst/>
                <a:latin typeface="Calibri" panose="020F0502020204030204" pitchFamily="34" charset="0"/>
                <a:ea typeface="Calibri" panose="020F0502020204030204" pitchFamily="34" charset="0"/>
              </a:rPr>
              <a:t>Like others, we face growing demand for services, increasing health inequalities and decreasing healthy life expectancy.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Calibri" panose="020F0502020204030204" pitchFamily="34" charset="0"/>
              </a:rPr>
              <a:t>In addition we are aware of the continued threats from future pandemics and the climate emergency. We are also concerned with the drive towards a more industrial approach to health and care which risks processing patients rather than caring for them. </a:t>
            </a:r>
            <a:r>
              <a:rPr lang="en-GB" sz="1800">
                <a:effectLst/>
                <a:latin typeface="Calibri" panose="020F0502020204030204" pitchFamily="34" charset="0"/>
              </a:rPr>
              <a:t>We are seeking to develop a health and care system which delivers outcomes which really matter to people but recognises the impact of delivering health and care services on our finances and our environment.</a:t>
            </a:r>
            <a:endParaRPr lang="en-GB" sz="1800"/>
          </a:p>
          <a:p>
            <a:endParaRPr lang="en-GB" dirty="0"/>
          </a:p>
        </p:txBody>
      </p:sp>
      <p:sp>
        <p:nvSpPr>
          <p:cNvPr id="4" name="Slide Number Placeholder 3"/>
          <p:cNvSpPr>
            <a:spLocks noGrp="1"/>
          </p:cNvSpPr>
          <p:nvPr>
            <p:ph type="sldNum" sz="quarter" idx="5"/>
          </p:nvPr>
        </p:nvSpPr>
        <p:spPr/>
        <p:txBody>
          <a:bodyPr/>
          <a:lstStyle/>
          <a:p>
            <a:fld id="{0E6CC8CF-CEA7-4997-BF2D-866A169737C3}" type="slidenum">
              <a:rPr lang="en-GB" smtClean="0"/>
              <a:t>2</a:t>
            </a:fld>
            <a:endParaRPr lang="en-GB"/>
          </a:p>
        </p:txBody>
      </p:sp>
    </p:spTree>
    <p:extLst>
      <p:ext uri="{BB962C8B-B14F-4D97-AF65-F5344CB8AC3E}">
        <p14:creationId xmlns:p14="http://schemas.microsoft.com/office/powerpoint/2010/main" val="35054737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dirty="0"/>
              <a:t>The strategic context for the challenges we face and what we must do to address them are set out our Chief Medical Officer for Scotland’s annual report </a:t>
            </a:r>
          </a:p>
          <a:p>
            <a:endParaRPr lang="en-GB" sz="1200" dirty="0"/>
          </a:p>
          <a:p>
            <a:r>
              <a:rPr lang="en-GB" sz="1200" dirty="0">
                <a:effectLst/>
                <a:latin typeface="Arial" panose="020B0604020202020204" pitchFamily="34" charset="0"/>
                <a:ea typeface="Calibri" panose="020F0502020204030204" pitchFamily="34" charset="0"/>
              </a:rPr>
              <a:t> </a:t>
            </a:r>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EDAC2AAD-E557-429C-96AB-DD74B1B0A85F}" type="slidenum">
              <a:rPr lang="en-GB" smtClean="0"/>
              <a:pPr/>
              <a:t>3</a:t>
            </a:fld>
            <a:endParaRPr lang="en-GB" dirty="0"/>
          </a:p>
        </p:txBody>
      </p:sp>
    </p:spTree>
    <p:extLst>
      <p:ext uri="{BB962C8B-B14F-4D97-AF65-F5344CB8AC3E}">
        <p14:creationId xmlns:p14="http://schemas.microsoft.com/office/powerpoint/2010/main" val="185659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Slide 3 Challenges - Life expectancy</a:t>
            </a:r>
          </a:p>
          <a:p>
            <a:r>
              <a:rPr lang="en-GB" dirty="0"/>
              <a:t>Scotland’s population has the lowest life expectancy and widest socioeconomic inequalities in health in Western Europe. </a:t>
            </a:r>
          </a:p>
          <a:p>
            <a:r>
              <a:rPr lang="en-GB" dirty="0"/>
              <a:t>IN 2020, average life expectancy at birth in Scotland was around 79 years</a:t>
            </a:r>
          </a:p>
          <a:p>
            <a:r>
              <a:rPr lang="en-GB" dirty="0"/>
              <a:t>The gap in life expectancy between the most and least deprived groups was over 13 years for males and 10 years for females.</a:t>
            </a:r>
          </a:p>
          <a:p>
            <a:r>
              <a:rPr lang="en-GB" dirty="0"/>
              <a:t>As well as a gap in life expectancy there’s an even greater gap in healthy life expectancy between the least and most well off.</a:t>
            </a:r>
          </a:p>
        </p:txBody>
      </p:sp>
      <p:sp>
        <p:nvSpPr>
          <p:cNvPr id="4" name="Slide Number Placeholder 3"/>
          <p:cNvSpPr>
            <a:spLocks noGrp="1"/>
          </p:cNvSpPr>
          <p:nvPr>
            <p:ph type="sldNum" sz="quarter" idx="5"/>
          </p:nvPr>
        </p:nvSpPr>
        <p:spPr/>
        <p:txBody>
          <a:bodyPr/>
          <a:lstStyle/>
          <a:p>
            <a:fld id="{0E6CC8CF-CEA7-4997-BF2D-866A169737C3}" type="slidenum">
              <a:rPr lang="en-GB" smtClean="0"/>
              <a:t>4</a:t>
            </a:fld>
            <a:endParaRPr lang="en-GB"/>
          </a:p>
        </p:txBody>
      </p:sp>
    </p:spTree>
    <p:extLst>
      <p:ext uri="{BB962C8B-B14F-4D97-AF65-F5344CB8AC3E}">
        <p14:creationId xmlns:p14="http://schemas.microsoft.com/office/powerpoint/2010/main" val="4083045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tx1"/>
                </a:solidFill>
                <a:effectLst/>
                <a:latin typeface="+mn-lt"/>
                <a:ea typeface="+mn-ea"/>
                <a:cs typeface="+mn-cs"/>
              </a:rPr>
              <a:t>Slide 5 – challenges – unwarranted variation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As we have heard early in the conference, unwarranted variation is a challenge across all health and care systems.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Here you see an example of waiting times for cataract surgery comparing the lowest line, the median, with the 90</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and 95</a:t>
            </a:r>
            <a:r>
              <a:rPr lang="en-GB" sz="1200" kern="1200" baseline="30000" dirty="0">
                <a:solidFill>
                  <a:schemeClr val="tx1"/>
                </a:solidFill>
                <a:effectLst/>
                <a:latin typeface="+mn-lt"/>
                <a:ea typeface="+mn-ea"/>
                <a:cs typeface="+mn-cs"/>
              </a:rPr>
              <a:t>th</a:t>
            </a:r>
            <a:r>
              <a:rPr lang="en-GB" sz="1200" kern="1200" dirty="0">
                <a:solidFill>
                  <a:schemeClr val="tx1"/>
                </a:solidFill>
                <a:effectLst/>
                <a:latin typeface="+mn-lt"/>
                <a:ea typeface="+mn-ea"/>
                <a:cs typeface="+mn-cs"/>
              </a:rPr>
              <a:t> percentiles. Depending on where you live and the health Board responsible for your care you might wait an average of 18 weeks for surgery but others wait for over a year.</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 This graphic is an extract from the Scottish Atlas of Variation which shows variation in care across our regions and health boards. The strong blue and orange show are the regions with the widest variation from the average. The maps don’t tell us which region is right, but they do illustrate where there’s wide variation and beg the question whether this is justified, or warranted. In 2022, post pandemic, we refreshed our maps and we have mandated that our health boards examine these and tell us what they understand by this data and how they propose to tackle unwarranted variation.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E00A6116-5D40-40A8-B295-6D433A4B4712}" type="slidenum">
              <a:rPr lang="en-GB" smtClean="0"/>
              <a:t>5</a:t>
            </a:fld>
            <a:endParaRPr lang="en-GB" dirty="0"/>
          </a:p>
        </p:txBody>
      </p:sp>
    </p:spTree>
    <p:extLst>
      <p:ext uri="{BB962C8B-B14F-4D97-AF65-F5344CB8AC3E}">
        <p14:creationId xmlns:p14="http://schemas.microsoft.com/office/powerpoint/2010/main" val="189179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.Slide 6 – challenges – waste</a:t>
            </a:r>
          </a:p>
          <a:p>
            <a:r>
              <a:rPr lang="en-GB" sz="1200" kern="1200" dirty="0">
                <a:solidFill>
                  <a:schemeClr val="tx1"/>
                </a:solidFill>
                <a:effectLst/>
                <a:latin typeface="+mn-lt"/>
                <a:ea typeface="+mn-ea"/>
                <a:cs typeface="+mn-cs"/>
              </a:rPr>
              <a:t>It’s shocking to note that up to a fifth of our time effort and money might have no impact on health and care for patients. For complex reasons we are doing more and delivering less -  We must allocate our resources more wisely. </a:t>
            </a:r>
          </a:p>
          <a:p>
            <a:r>
              <a:rPr lang="en-GB" sz="1200" kern="1200" dirty="0">
                <a:solidFill>
                  <a:schemeClr val="tx1"/>
                </a:solidFill>
                <a:effectLst/>
                <a:latin typeface="+mn-lt"/>
                <a:ea typeface="+mn-ea"/>
                <a:cs typeface="+mn-cs"/>
              </a:rPr>
              <a:t>We must provide more personalised care, by including patients in decisions about their care, if we are to ensure the best outcomes for patients and best use of our resources. That is why we now base our health and care in Scotland on the principles of Realistic Medicine.</a:t>
            </a:r>
          </a:p>
        </p:txBody>
      </p:sp>
      <p:sp>
        <p:nvSpPr>
          <p:cNvPr id="4" name="Slide Number Placeholder 3"/>
          <p:cNvSpPr>
            <a:spLocks noGrp="1"/>
          </p:cNvSpPr>
          <p:nvPr>
            <p:ph type="sldNum" sz="quarter" idx="5"/>
          </p:nvPr>
        </p:nvSpPr>
        <p:spPr/>
        <p:txBody>
          <a:bodyPr/>
          <a:lstStyle/>
          <a:p>
            <a:fld id="{E00A6116-5D40-40A8-B295-6D433A4B4712}" type="slidenum">
              <a:rPr lang="en-GB" smtClean="0"/>
              <a:t>6</a:t>
            </a:fld>
            <a:endParaRPr lang="en-GB" dirty="0"/>
          </a:p>
        </p:txBody>
      </p:sp>
    </p:spTree>
    <p:extLst>
      <p:ext uri="{BB962C8B-B14F-4D97-AF65-F5344CB8AC3E}">
        <p14:creationId xmlns:p14="http://schemas.microsoft.com/office/powerpoint/2010/main" val="4226452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baseline="0" dirty="0">
                <a:solidFill>
                  <a:schemeClr val="tx1"/>
                </a:solidFill>
                <a:effectLst/>
                <a:latin typeface="+mn-lt"/>
                <a:ea typeface="+mn-ea"/>
                <a:cs typeface="+mn-cs"/>
              </a:rPr>
              <a:t>Slide 7 – Realistic Medicine supports VBH&amp;C</a:t>
            </a:r>
          </a:p>
          <a:p>
            <a:r>
              <a:rPr lang="en-GB" sz="1200" kern="1200" baseline="0" dirty="0">
                <a:solidFill>
                  <a:schemeClr val="tx1"/>
                </a:solidFill>
                <a:effectLst/>
                <a:latin typeface="+mn-lt"/>
                <a:ea typeface="+mn-ea"/>
                <a:cs typeface="+mn-cs"/>
              </a:rPr>
              <a:t>Realistic Medicine emerged as an approach to health and care in the report of the Chief Medical Officer for Scotland in 2016, and we base our approach to health and care on the principles you see here. The focus is on person-centred care and personalised care. We continue to champion concepts of “what matters to you” and shared decision-making. We know that levels of shared decision making are now high, but we’re continuing to work to improve these. Realistic Medicine also embraces an approach to reducing waste and harm and tackling unwarranted variation, as well as an approach to risk. It supports health and care professionals to become improvers and innovators.  </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We believe that by applying the principles of RM we can improve health and care services for the people of Scotland whilst being mindful of our precious resources, not just our financial resources but also our planetary resources. To put it another way, by supporting health and care professionals to practise Realistic medicine we will deliver better value care for the people we care for and for our health and care system</a:t>
            </a:r>
          </a:p>
          <a:p>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632923B2-B47A-4224-802B-FDA6DE595D3D}" type="slidenum">
              <a:rPr lang="en-GB" smtClean="0"/>
              <a:pPr/>
              <a:t>7</a:t>
            </a:fld>
            <a:endParaRPr lang="en-GB"/>
          </a:p>
        </p:txBody>
      </p:sp>
    </p:spTree>
    <p:extLst>
      <p:ext uri="{BB962C8B-B14F-4D97-AF65-F5344CB8AC3E}">
        <p14:creationId xmlns:p14="http://schemas.microsoft.com/office/powerpoint/2010/main" val="20255723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Slide 9 – definition</a:t>
            </a:r>
          </a:p>
          <a:p>
            <a:endParaRPr lang="en-GB" sz="1200" b="1" kern="120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Value based health and care seeks to provide health and care with outcomes which really matter to people, being mindful of the resources available to us. That means not just providing services and procedures and counting those  procedures. Not just measuring their quality, although quality matters. But specifically ensuring the care, services and treatments  we provide are based on outcomes that matter to people. That means making weight management and exercise as readily available as joint replacement in the management of hip and knee pain, for example.</a:t>
            </a:r>
          </a:p>
          <a:p>
            <a:endParaRPr lang="en-GB" sz="1200" kern="1200" baseline="0" dirty="0">
              <a:solidFill>
                <a:schemeClr val="tx1"/>
              </a:solidFill>
              <a:effectLst/>
              <a:latin typeface="+mn-lt"/>
              <a:ea typeface="+mn-ea"/>
              <a:cs typeface="+mn-cs"/>
            </a:endParaRPr>
          </a:p>
          <a:p>
            <a:r>
              <a:rPr lang="en-GB" sz="1200" kern="1200" baseline="0" dirty="0">
                <a:solidFill>
                  <a:schemeClr val="tx1"/>
                </a:solidFill>
                <a:effectLst/>
                <a:latin typeface="+mn-lt"/>
                <a:ea typeface="+mn-ea"/>
                <a:cs typeface="+mn-cs"/>
              </a:rPr>
              <a:t>We believe delivering value based health and care is everyone’s responsibility – no matter your role – whether you deliver care or support delivery of care, whether you’re a finance manager or a community links worker. We all have a responsibility to deliver better value care.</a:t>
            </a:r>
          </a:p>
          <a:p>
            <a:endParaRPr lang="en-GB" sz="1200" b="1"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Here’s our definition of VBH&amp;C - As we recover and reform services, we continue to build towards a more sustainable health and care system that delivers the better value care we are looking for.</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00A6116-5D40-40A8-B295-6D433A4B471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56475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Slide 8 – value</a:t>
            </a:r>
          </a:p>
          <a:p>
            <a:endParaRPr lang="en-GB"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We committed to considering all aspects of value when we developed our vision for VBH&amp;C considering not only personal value but also allocative value across the population, technical value with interventions for specific conditions and societal value – how provision of health and care through our large health anchor institutions impacts on our communities and environment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BB7F175E-1887-4796-BC1D-6982E9819961}" type="slidenum">
              <a:rPr lang="en-GB" smtClean="0"/>
              <a:t>9</a:t>
            </a:fld>
            <a:endParaRPr lang="en-GB" dirty="0"/>
          </a:p>
        </p:txBody>
      </p:sp>
    </p:spTree>
    <p:extLst>
      <p:ext uri="{BB962C8B-B14F-4D97-AF65-F5344CB8AC3E}">
        <p14:creationId xmlns:p14="http://schemas.microsoft.com/office/powerpoint/2010/main" val="3136469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6DA3DF-FDC6-2614-0819-01BA022AB770}"/>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AC22B227-8CC6-36C9-CFBF-36B196D68CD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641A6E43-95D4-5E18-AA7B-CBF681B86C20}"/>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5" name="Footer Placeholder 4">
            <a:extLst>
              <a:ext uri="{FF2B5EF4-FFF2-40B4-BE49-F238E27FC236}">
                <a16:creationId xmlns:a16="http://schemas.microsoft.com/office/drawing/2014/main" id="{0BBCC920-03E8-5803-302B-F1994A798E1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CCE8EC-3D46-E332-313F-74B4C0C35E19}"/>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1482885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41833-3058-585D-59F6-CF7671B3A257}"/>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270353DE-E20F-0810-C698-C0A9BE38831D}"/>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6E09AE0C-F58B-D142-2BDC-F02467AEFF7F}"/>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5" name="Footer Placeholder 4">
            <a:extLst>
              <a:ext uri="{FF2B5EF4-FFF2-40B4-BE49-F238E27FC236}">
                <a16:creationId xmlns:a16="http://schemas.microsoft.com/office/drawing/2014/main" id="{DAD1A7ED-337B-2A96-D1C4-210F9E29C3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00DB61-FCB5-6CED-1753-E6E6482773C8}"/>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18089156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4991C14-44AF-A5F8-3A33-433E73BEB06A}"/>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E3A9B71C-7F75-9C37-D649-104F5646851A}"/>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B4F03D6-04BB-CAFC-AC7E-FA7674CFADA1}"/>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5" name="Footer Placeholder 4">
            <a:extLst>
              <a:ext uri="{FF2B5EF4-FFF2-40B4-BE49-F238E27FC236}">
                <a16:creationId xmlns:a16="http://schemas.microsoft.com/office/drawing/2014/main" id="{EAC5A634-C889-03A9-5424-13D109011B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6648EB-706A-0173-C0AF-E07BB5C53D71}"/>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4276121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578B0-DB74-BEB4-F14C-D9096D737FE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F620BA6-05DE-BF48-7FA3-480C2288CC1E}"/>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43CAC28-E5CE-293F-5B9F-733576C07A1B}"/>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5" name="Footer Placeholder 4">
            <a:extLst>
              <a:ext uri="{FF2B5EF4-FFF2-40B4-BE49-F238E27FC236}">
                <a16:creationId xmlns:a16="http://schemas.microsoft.com/office/drawing/2014/main" id="{8E350C0B-746B-B619-6FE1-F2BDDA4DA4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4F0A529-06CA-B350-BC94-237038899427}"/>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2234567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91CC1-1D30-B397-F4B9-F082805667E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9ECA2A8C-000E-657B-FE5A-729E860243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C16EA0CD-BC72-875D-ABE5-AB2AC34C6945}"/>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5" name="Footer Placeholder 4">
            <a:extLst>
              <a:ext uri="{FF2B5EF4-FFF2-40B4-BE49-F238E27FC236}">
                <a16:creationId xmlns:a16="http://schemas.microsoft.com/office/drawing/2014/main" id="{4E3818DD-2A3E-9AD8-9B70-C2150CE5D9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23DE31E-976E-34C4-DCDD-48E5882F121D}"/>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475484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FDC83-573C-82BB-E77A-762E8B65E38A}"/>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ACB3DCE9-C828-D983-E14D-92D31C82C70A}"/>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2B0A6628-8557-C1DF-F64A-5B1FE9AAD328}"/>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1309504-9E66-BDFA-9869-74C2170307F1}"/>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6" name="Footer Placeholder 5">
            <a:extLst>
              <a:ext uri="{FF2B5EF4-FFF2-40B4-BE49-F238E27FC236}">
                <a16:creationId xmlns:a16="http://schemas.microsoft.com/office/drawing/2014/main" id="{5C1EA292-E359-1E9E-BE74-07E4D347225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2AE3D33-928B-DF5D-3C04-D12763F0DF03}"/>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42442110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3A452-2448-1DBC-47A3-F4BA9798C3C6}"/>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E6909D87-83DA-FF49-6946-40DAD15EB0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FE1050A-7C28-14CE-65E1-238C2C0AF45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4D7CD1C7-E8D5-7FFD-4260-B8F59226DE3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43B01FB5-E8A3-2C76-E9D2-0F1C587CB0F5}"/>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530B66A3-7E5F-5A50-B543-5168A7845999}"/>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8" name="Footer Placeholder 7">
            <a:extLst>
              <a:ext uri="{FF2B5EF4-FFF2-40B4-BE49-F238E27FC236}">
                <a16:creationId xmlns:a16="http://schemas.microsoft.com/office/drawing/2014/main" id="{57D017B5-C105-1B55-4285-16EB29FA2D4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90A64B3C-9384-9A1E-0689-48A1A2FCAB52}"/>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3476546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CC611-64B2-E0DF-FF5B-DD61B775771C}"/>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38060A82-F128-7B66-E5FB-2751C9C43D47}"/>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4" name="Footer Placeholder 3">
            <a:extLst>
              <a:ext uri="{FF2B5EF4-FFF2-40B4-BE49-F238E27FC236}">
                <a16:creationId xmlns:a16="http://schemas.microsoft.com/office/drawing/2014/main" id="{46C040CF-C85F-020E-EBEB-C79F9C8EBCD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244FEA16-032C-A198-8A0C-5CA355CFDC63}"/>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84844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6D762EE-71FD-0D93-CECB-BD3075595BC9}"/>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3" name="Footer Placeholder 2">
            <a:extLst>
              <a:ext uri="{FF2B5EF4-FFF2-40B4-BE49-F238E27FC236}">
                <a16:creationId xmlns:a16="http://schemas.microsoft.com/office/drawing/2014/main" id="{BEED794A-2AC4-7F77-736B-1B9503B263DE}"/>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D25C5821-1CF6-1367-0674-1FE2FAC7BF77}"/>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1468972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8DA0F-261F-FE27-7DC4-8613C8C652A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D35D89E0-3241-7711-C969-A6B32080132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B3F1CC03-DE86-D6AC-78A9-FF60902E6D5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C634680-69E2-1009-EF8B-3740978EF9BE}"/>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6" name="Footer Placeholder 5">
            <a:extLst>
              <a:ext uri="{FF2B5EF4-FFF2-40B4-BE49-F238E27FC236}">
                <a16:creationId xmlns:a16="http://schemas.microsoft.com/office/drawing/2014/main" id="{59C15313-45E2-F312-986D-BBD1D17F5A3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E4207A5-00A0-5F75-9C12-C358C8BD2641}"/>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44764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47752E-15E8-B420-8760-28E5D85FBE0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92F00F59-28AD-C759-52FB-DE6A0F61D78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25182CE-4192-4B5A-A3E8-8EED4342A6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BE510B9F-9FB8-E526-F7E9-B02B72E47EC8}"/>
              </a:ext>
            </a:extLst>
          </p:cNvPr>
          <p:cNvSpPr>
            <a:spLocks noGrp="1"/>
          </p:cNvSpPr>
          <p:nvPr>
            <p:ph type="dt" sz="half" idx="10"/>
          </p:nvPr>
        </p:nvSpPr>
        <p:spPr/>
        <p:txBody>
          <a:bodyPr/>
          <a:lstStyle/>
          <a:p>
            <a:fld id="{542D6233-9738-47FB-B6D5-4EEDDDB150DB}" type="datetimeFigureOut">
              <a:rPr lang="en-GB" smtClean="0"/>
              <a:t>11/09/2023</a:t>
            </a:fld>
            <a:endParaRPr lang="en-GB"/>
          </a:p>
        </p:txBody>
      </p:sp>
      <p:sp>
        <p:nvSpPr>
          <p:cNvPr id="6" name="Footer Placeholder 5">
            <a:extLst>
              <a:ext uri="{FF2B5EF4-FFF2-40B4-BE49-F238E27FC236}">
                <a16:creationId xmlns:a16="http://schemas.microsoft.com/office/drawing/2014/main" id="{0C9E3A52-27C5-553D-316D-ECAA6C0B250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4326555-1531-C7F0-7259-D22EF92A8B95}"/>
              </a:ext>
            </a:extLst>
          </p:cNvPr>
          <p:cNvSpPr>
            <a:spLocks noGrp="1"/>
          </p:cNvSpPr>
          <p:nvPr>
            <p:ph type="sldNum" sz="quarter" idx="12"/>
          </p:nvPr>
        </p:nvSpPr>
        <p:spPr/>
        <p:txBody>
          <a:bodyPr/>
          <a:lstStyle/>
          <a:p>
            <a:fld id="{D5804310-61A5-4584-B1A3-9FD447A1508F}" type="slidenum">
              <a:rPr lang="en-GB" smtClean="0"/>
              <a:t>‹#›</a:t>
            </a:fld>
            <a:endParaRPr lang="en-GB"/>
          </a:p>
        </p:txBody>
      </p:sp>
    </p:spTree>
    <p:extLst>
      <p:ext uri="{BB962C8B-B14F-4D97-AF65-F5344CB8AC3E}">
        <p14:creationId xmlns:p14="http://schemas.microsoft.com/office/powerpoint/2010/main" val="33452802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182B462-014E-0A6C-E1F6-193A3D40B40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403626B8-31EC-5B68-3ECD-024196318C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4438E83F-737E-6E06-DD96-01D49C8F00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D6233-9738-47FB-B6D5-4EEDDDB150DB}" type="datetimeFigureOut">
              <a:rPr lang="en-GB" smtClean="0"/>
              <a:t>11/09/2023</a:t>
            </a:fld>
            <a:endParaRPr lang="en-GB"/>
          </a:p>
        </p:txBody>
      </p:sp>
      <p:sp>
        <p:nvSpPr>
          <p:cNvPr id="5" name="Footer Placeholder 4">
            <a:extLst>
              <a:ext uri="{FF2B5EF4-FFF2-40B4-BE49-F238E27FC236}">
                <a16:creationId xmlns:a16="http://schemas.microsoft.com/office/drawing/2014/main" id="{D57F8DD2-7770-9492-A905-254DF567CCD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674D82F-C7C7-FFF6-D40E-84E0D9A597D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5804310-61A5-4584-B1A3-9FD447A1508F}" type="slidenum">
              <a:rPr lang="en-GB" smtClean="0"/>
              <a:t>‹#›</a:t>
            </a:fld>
            <a:endParaRPr lang="en-GB"/>
          </a:p>
        </p:txBody>
      </p:sp>
    </p:spTree>
    <p:extLst>
      <p:ext uri="{BB962C8B-B14F-4D97-AF65-F5344CB8AC3E}">
        <p14:creationId xmlns:p14="http://schemas.microsoft.com/office/powerpoint/2010/main" val="22305371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7" name="Rectangle 9">
            <a:extLst>
              <a:ext uri="{FF2B5EF4-FFF2-40B4-BE49-F238E27FC236}">
                <a16:creationId xmlns:a16="http://schemas.microsoft.com/office/drawing/2014/main" id="{C1DD1A8A-57D5-4A81-AD04-532B043C56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mountain range with blue sky&#10;&#10;Description automatically generated">
            <a:extLst>
              <a:ext uri="{FF2B5EF4-FFF2-40B4-BE49-F238E27FC236}">
                <a16:creationId xmlns:a16="http://schemas.microsoft.com/office/drawing/2014/main" id="{BF9C8B23-C56C-BDA0-E3DD-51BF8E9C61D9}"/>
              </a:ext>
            </a:extLst>
          </p:cNvPr>
          <p:cNvPicPr>
            <a:picLocks noChangeAspect="1"/>
          </p:cNvPicPr>
          <p:nvPr/>
        </p:nvPicPr>
        <p:blipFill rotWithShape="1">
          <a:blip r:embed="rId3">
            <a:extLst>
              <a:ext uri="{28A0092B-C50C-407E-A947-70E740481C1C}">
                <a14:useLocalDpi xmlns:a14="http://schemas.microsoft.com/office/drawing/2010/main" val="0"/>
              </a:ext>
            </a:extLst>
          </a:blip>
          <a:srcRect t="25000"/>
          <a:stretch/>
        </p:blipFill>
        <p:spPr>
          <a:xfrm>
            <a:off x="-3047" y="10"/>
            <a:ext cx="12191999" cy="6857990"/>
          </a:xfrm>
          <a:prstGeom prst="rect">
            <a:avLst/>
          </a:prstGeom>
        </p:spPr>
      </p:pic>
      <p:sp>
        <p:nvSpPr>
          <p:cNvPr id="12" name="Rectangle 11">
            <a:extLst>
              <a:ext uri="{FF2B5EF4-FFF2-40B4-BE49-F238E27FC236}">
                <a16:creationId xmlns:a16="http://schemas.microsoft.com/office/drawing/2014/main" id="{007891EC-4501-44ED-A8C8-B11B6DB767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7602"/>
            <a:ext cx="12191999" cy="3162146"/>
          </a:xfrm>
          <a:prstGeom prst="rect">
            <a:avLst/>
          </a:prstGeom>
          <a:gradFill flip="none" rotWithShape="1">
            <a:gsLst>
              <a:gs pos="0">
                <a:srgbClr val="000000">
                  <a:alpha val="0"/>
                </a:srgbClr>
              </a:gs>
              <a:gs pos="25000">
                <a:srgbClr val="000000">
                  <a:alpha val="15000"/>
                </a:srgbClr>
              </a:gs>
              <a:gs pos="75000">
                <a:srgbClr val="000000">
                  <a:alpha val="15000"/>
                </a:srgbClr>
              </a:gs>
              <a:gs pos="50000">
                <a:srgbClr val="000000">
                  <a:alpha val="30000"/>
                </a:srgbClr>
              </a:gs>
              <a:gs pos="10000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8D11D20B-BB51-B972-7358-5B6EA5D33431}"/>
              </a:ext>
            </a:extLst>
          </p:cNvPr>
          <p:cNvSpPr>
            <a:spLocks noGrp="1"/>
          </p:cNvSpPr>
          <p:nvPr>
            <p:ph type="subTitle" idx="1"/>
          </p:nvPr>
        </p:nvSpPr>
        <p:spPr>
          <a:xfrm>
            <a:off x="1171171" y="5016272"/>
            <a:ext cx="10058400" cy="1282707"/>
          </a:xfrm>
          <a:effectLst>
            <a:outerShdw blurRad="50800" dist="38100" dir="2700000" algn="tl" rotWithShape="0">
              <a:prstClr val="black">
                <a:alpha val="40000"/>
              </a:prstClr>
            </a:outerShdw>
          </a:effectLst>
        </p:spPr>
        <p:txBody>
          <a:bodyPr>
            <a:noAutofit/>
          </a:bodyPr>
          <a:lstStyle/>
          <a:p>
            <a:r>
              <a:rPr lang="en-GB" sz="2800" dirty="0">
                <a:solidFill>
                  <a:srgbClr val="FFFFFF"/>
                </a:solidFill>
              </a:rPr>
              <a:t>Catherine Labinjoh     </a:t>
            </a:r>
          </a:p>
          <a:p>
            <a:r>
              <a:rPr lang="en-GB" sz="2800" dirty="0">
                <a:solidFill>
                  <a:srgbClr val="FFFFFF"/>
                </a:solidFill>
              </a:rPr>
              <a:t> National Clinical Advisor</a:t>
            </a:r>
          </a:p>
          <a:p>
            <a:r>
              <a:rPr lang="en-GB" sz="2800" dirty="0">
                <a:solidFill>
                  <a:srgbClr val="FFFFFF"/>
                </a:solidFill>
              </a:rPr>
              <a:t>Wennberg Collaborative Pisa 2023</a:t>
            </a:r>
          </a:p>
        </p:txBody>
      </p:sp>
      <p:pic>
        <p:nvPicPr>
          <p:cNvPr id="6" name="Picture 5">
            <a:extLst>
              <a:ext uri="{FF2B5EF4-FFF2-40B4-BE49-F238E27FC236}">
                <a16:creationId xmlns:a16="http://schemas.microsoft.com/office/drawing/2014/main" id="{7E583780-EA3B-EA8E-118D-DFDC9B01FBAF}"/>
              </a:ext>
            </a:extLst>
          </p:cNvPr>
          <p:cNvPicPr>
            <a:picLocks noChangeAspect="1"/>
          </p:cNvPicPr>
          <p:nvPr/>
        </p:nvPicPr>
        <p:blipFill>
          <a:blip r:embed="rId4"/>
          <a:stretch>
            <a:fillRect/>
          </a:stretch>
        </p:blipFill>
        <p:spPr>
          <a:xfrm>
            <a:off x="319386" y="153836"/>
            <a:ext cx="3747259" cy="1519322"/>
          </a:xfrm>
          <a:prstGeom prst="rect">
            <a:avLst/>
          </a:prstGeom>
        </p:spPr>
      </p:pic>
      <p:sp>
        <p:nvSpPr>
          <p:cNvPr id="9" name="TextBox 8">
            <a:extLst>
              <a:ext uri="{FF2B5EF4-FFF2-40B4-BE49-F238E27FC236}">
                <a16:creationId xmlns:a16="http://schemas.microsoft.com/office/drawing/2014/main" id="{42589E3C-EDA9-E26B-3D6E-AD2A47142A01}"/>
              </a:ext>
            </a:extLst>
          </p:cNvPr>
          <p:cNvSpPr txBox="1"/>
          <p:nvPr/>
        </p:nvSpPr>
        <p:spPr>
          <a:xfrm>
            <a:off x="1171171" y="2717725"/>
            <a:ext cx="10267142" cy="2031325"/>
          </a:xfrm>
          <a:prstGeom prst="rect">
            <a:avLst/>
          </a:prstGeom>
          <a:noFill/>
        </p:spPr>
        <p:txBody>
          <a:bodyPr wrap="square" rtlCol="0">
            <a:spAutoFit/>
          </a:bodyPr>
          <a:lstStyle/>
          <a:p>
            <a:pPr algn="ctr"/>
            <a:r>
              <a:rPr lang="en-GB" sz="5400" b="1" dirty="0">
                <a:solidFill>
                  <a:schemeClr val="bg1"/>
                </a:solidFill>
                <a:latin typeface="HGSSoeiKakugothicUB" panose="020B0400000000000000" pitchFamily="34" charset="-128"/>
                <a:ea typeface="HGSSoeiKakugothicUB" panose="020B0400000000000000" pitchFamily="34" charset="-128"/>
              </a:rPr>
              <a:t>Sustainable Care that Matters</a:t>
            </a:r>
          </a:p>
          <a:p>
            <a:pPr algn="ctr"/>
            <a:r>
              <a:rPr lang="en-GB" sz="3600" b="1" dirty="0">
                <a:solidFill>
                  <a:schemeClr val="bg1"/>
                </a:solidFill>
                <a:latin typeface="Calibri" panose="020F0502020204030204" pitchFamily="34" charset="0"/>
                <a:ea typeface="Calibri" panose="020F0502020204030204" pitchFamily="34" charset="0"/>
              </a:rPr>
              <a:t>A </a:t>
            </a:r>
            <a:r>
              <a:rPr lang="en-GB" sz="3600" b="1" dirty="0">
                <a:solidFill>
                  <a:schemeClr val="bg1"/>
                </a:solidFill>
                <a:effectLst/>
                <a:latin typeface="Calibri" panose="020F0502020204030204" pitchFamily="34" charset="0"/>
                <a:ea typeface="Calibri" panose="020F0502020204030204" pitchFamily="34" charset="0"/>
              </a:rPr>
              <a:t> National Value Based Health and Care Strategy </a:t>
            </a:r>
          </a:p>
          <a:p>
            <a:pPr algn="ctr"/>
            <a:r>
              <a:rPr lang="en-GB" sz="3600" b="1" dirty="0">
                <a:solidFill>
                  <a:schemeClr val="bg1"/>
                </a:solidFill>
                <a:effectLst/>
                <a:latin typeface="Calibri" panose="020F0502020204030204" pitchFamily="34" charset="0"/>
                <a:ea typeface="Calibri" panose="020F0502020204030204" pitchFamily="34" charset="0"/>
              </a:rPr>
              <a:t>for Scotland</a:t>
            </a:r>
            <a:endParaRPr lang="en-GB" sz="3600" dirty="0">
              <a:solidFill>
                <a:schemeClr val="bg1"/>
              </a:solidFill>
              <a:latin typeface="HGSSoeiKakugothicUB" panose="020B0400000000000000" pitchFamily="34" charset="-128"/>
              <a:ea typeface="HGSSoeiKakugothicUB" panose="020B0400000000000000" pitchFamily="34" charset="-128"/>
            </a:endParaRPr>
          </a:p>
        </p:txBody>
      </p:sp>
      <p:pic>
        <p:nvPicPr>
          <p:cNvPr id="2" name="Picture 1" descr="A white text on a black background&#10;&#10;Description automatically generated">
            <a:extLst>
              <a:ext uri="{FF2B5EF4-FFF2-40B4-BE49-F238E27FC236}">
                <a16:creationId xmlns:a16="http://schemas.microsoft.com/office/drawing/2014/main" id="{7318C5E5-7E4E-E06A-3B76-2122D8DB6244}"/>
              </a:ext>
            </a:extLst>
          </p:cNvPr>
          <p:cNvPicPr>
            <a:picLocks noChangeAspect="1"/>
          </p:cNvPicPr>
          <p:nvPr/>
        </p:nvPicPr>
        <p:blipFill>
          <a:blip r:embed="rId5"/>
          <a:stretch>
            <a:fillRect/>
          </a:stretch>
        </p:blipFill>
        <p:spPr>
          <a:xfrm>
            <a:off x="7784692" y="278025"/>
            <a:ext cx="4144296" cy="1053983"/>
          </a:xfrm>
          <a:prstGeom prst="rect">
            <a:avLst/>
          </a:prstGeom>
        </p:spPr>
      </p:pic>
    </p:spTree>
    <p:extLst>
      <p:ext uri="{BB962C8B-B14F-4D97-AF65-F5344CB8AC3E}">
        <p14:creationId xmlns:p14="http://schemas.microsoft.com/office/powerpoint/2010/main" val="31696285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12"/>
          <p:cNvSpPr>
            <a:spLocks noGrp="1"/>
          </p:cNvSpPr>
          <p:nvPr>
            <p:ph type="subTitle" idx="1"/>
          </p:nvPr>
        </p:nvSpPr>
        <p:spPr>
          <a:xfrm>
            <a:off x="3167078" y="1217187"/>
            <a:ext cx="8409638" cy="5497512"/>
          </a:xfrm>
        </p:spPr>
        <p:txBody>
          <a:bodyPr>
            <a:normAutofit/>
          </a:bodyPr>
          <a:lstStyle/>
          <a:p>
            <a:pPr marL="342900" indent="-342900" algn="l">
              <a:buFont typeface="Arial" panose="020B0604020202020204" pitchFamily="34" charset="0"/>
              <a:buChar char="•"/>
            </a:pPr>
            <a:endParaRPr lang="en-GB" dirty="0">
              <a:solidFill>
                <a:schemeClr val="accent1">
                  <a:lumMod val="50000"/>
                </a:schemeClr>
              </a:solidFill>
            </a:endParaRPr>
          </a:p>
          <a:p>
            <a:pPr algn="l"/>
            <a:endParaRPr lang="en-GB" dirty="0">
              <a:solidFill>
                <a:schemeClr val="accent1">
                  <a:lumMod val="50000"/>
                </a:schemeClr>
              </a:solidFill>
            </a:endParaRPr>
          </a:p>
          <a:p>
            <a:pPr marL="342900" indent="-342900" algn="l">
              <a:buFont typeface="Arial" panose="020B0604020202020204" pitchFamily="34" charset="0"/>
              <a:buChar char="•"/>
            </a:pPr>
            <a:endParaRPr lang="en-GB" dirty="0">
              <a:solidFill>
                <a:schemeClr val="accent1">
                  <a:lumMod val="50000"/>
                </a:schemeClr>
              </a:solidFill>
            </a:endParaRPr>
          </a:p>
        </p:txBody>
      </p:sp>
      <p:sp>
        <p:nvSpPr>
          <p:cNvPr id="5" name="TextBox 4">
            <a:extLst>
              <a:ext uri="{FF2B5EF4-FFF2-40B4-BE49-F238E27FC236}">
                <a16:creationId xmlns:a16="http://schemas.microsoft.com/office/drawing/2014/main" id="{15277F03-2BF9-B734-56E8-DC6992E76C52}"/>
              </a:ext>
            </a:extLst>
          </p:cNvPr>
          <p:cNvSpPr txBox="1"/>
          <p:nvPr/>
        </p:nvSpPr>
        <p:spPr>
          <a:xfrm>
            <a:off x="167704" y="1246415"/>
            <a:ext cx="6638889" cy="4031873"/>
          </a:xfrm>
          <a:prstGeom prst="rect">
            <a:avLst/>
          </a:prstGeom>
          <a:noFill/>
        </p:spPr>
        <p:txBody>
          <a:bodyPr wrap="square" lIns="91440" tIns="45720" rIns="91440" bIns="45720" anchor="t">
            <a:spAutoFit/>
          </a:bodyPr>
          <a:lstStyle/>
          <a:p>
            <a:pPr marL="457200" indent="-457200">
              <a:buFont typeface="Arial" panose="020B0604020202020204" pitchFamily="34" charset="0"/>
              <a:buChar char="•"/>
            </a:pPr>
            <a:r>
              <a:rPr lang="en-GB" sz="3200" dirty="0">
                <a:cs typeface="Calibri"/>
              </a:rPr>
              <a:t>National Priority</a:t>
            </a:r>
          </a:p>
          <a:p>
            <a:pPr marL="457200" indent="-457200">
              <a:buFont typeface="Arial" panose="020B0604020202020204" pitchFamily="34" charset="0"/>
              <a:buChar char="•"/>
            </a:pPr>
            <a:r>
              <a:rPr lang="en-GB" sz="3200" dirty="0"/>
              <a:t>Citizens jury</a:t>
            </a:r>
            <a:endParaRPr lang="en-GB" sz="3200" dirty="0">
              <a:cs typeface="Calibri"/>
            </a:endParaRPr>
          </a:p>
          <a:p>
            <a:pPr marL="457200" indent="-457200">
              <a:buFont typeface="Arial" panose="020B0604020202020204" pitchFamily="34" charset="0"/>
              <a:buChar char="•"/>
            </a:pPr>
            <a:r>
              <a:rPr lang="en-GB" sz="3200" dirty="0"/>
              <a:t>Stakeholder engagement</a:t>
            </a:r>
            <a:endParaRPr lang="en-GB" sz="3200" dirty="0">
              <a:cs typeface="Calibri"/>
            </a:endParaRPr>
          </a:p>
          <a:p>
            <a:pPr marL="457200" indent="-457200">
              <a:buFont typeface="Arial" panose="020B0604020202020204" pitchFamily="34" charset="0"/>
              <a:buChar char="•"/>
            </a:pPr>
            <a:r>
              <a:rPr lang="en-GB" sz="3200" dirty="0"/>
              <a:t>Realistic Medicine across government strategies &amp; policies</a:t>
            </a:r>
            <a:endParaRPr lang="en-GB" sz="3200" dirty="0">
              <a:cs typeface="Calibri"/>
            </a:endParaRPr>
          </a:p>
          <a:p>
            <a:pPr marL="457200" indent="-457200">
              <a:buFont typeface="Arial" panose="020B0604020202020204" pitchFamily="34" charset="0"/>
              <a:buChar char="•"/>
            </a:pPr>
            <a:r>
              <a:rPr lang="en-GB" sz="3200" dirty="0"/>
              <a:t>Obligations in Board delivery plans</a:t>
            </a:r>
          </a:p>
          <a:p>
            <a:pPr marL="457200" indent="-457200">
              <a:buFont typeface="Arial" panose="020B0604020202020204" pitchFamily="34" charset="0"/>
              <a:buChar char="•"/>
            </a:pPr>
            <a:r>
              <a:rPr lang="en-GB" sz="3200" dirty="0">
                <a:cs typeface="Calibri"/>
              </a:rPr>
              <a:t>Network, community of practice</a:t>
            </a:r>
          </a:p>
          <a:p>
            <a:pPr marL="457200" indent="-457200">
              <a:buFont typeface="Arial" panose="020B0604020202020204" pitchFamily="34" charset="0"/>
              <a:buChar char="•"/>
            </a:pPr>
            <a:r>
              <a:rPr lang="en-GB" sz="3200" dirty="0">
                <a:cs typeface="Calibri"/>
              </a:rPr>
              <a:t>Governance</a:t>
            </a:r>
          </a:p>
        </p:txBody>
      </p:sp>
      <p:sp>
        <p:nvSpPr>
          <p:cNvPr id="6" name="Title 1">
            <a:extLst>
              <a:ext uri="{FF2B5EF4-FFF2-40B4-BE49-F238E27FC236}">
                <a16:creationId xmlns:a16="http://schemas.microsoft.com/office/drawing/2014/main" id="{B1439B05-61AF-5357-7712-E0C993D532CC}"/>
              </a:ext>
            </a:extLst>
          </p:cNvPr>
          <p:cNvSpPr txBox="1">
            <a:spLocks/>
          </p:cNvSpPr>
          <p:nvPr/>
        </p:nvSpPr>
        <p:spPr>
          <a:xfrm>
            <a:off x="-2628" y="-239993"/>
            <a:ext cx="4511566" cy="970841"/>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GB" sz="4000" b="1" dirty="0">
                <a:solidFill>
                  <a:schemeClr val="accent1">
                    <a:lumMod val="75000"/>
                  </a:schemeClr>
                </a:solidFill>
                <a:latin typeface="Calibri"/>
                <a:cs typeface="Calibri"/>
              </a:rPr>
              <a:t>Developing the vision</a:t>
            </a:r>
          </a:p>
        </p:txBody>
      </p:sp>
      <p:pic>
        <p:nvPicPr>
          <p:cNvPr id="8" name="Picture 7" descr="A blue text on a black background&#10;&#10;Description automatically generated">
            <a:extLst>
              <a:ext uri="{FF2B5EF4-FFF2-40B4-BE49-F238E27FC236}">
                <a16:creationId xmlns:a16="http://schemas.microsoft.com/office/drawing/2014/main" id="{8FF5A479-F52B-5E67-0F69-71D509FE67C4}"/>
              </a:ext>
            </a:extLst>
          </p:cNvPr>
          <p:cNvPicPr>
            <a:picLocks noChangeAspect="1"/>
          </p:cNvPicPr>
          <p:nvPr/>
        </p:nvPicPr>
        <p:blipFill>
          <a:blip r:embed="rId3"/>
          <a:stretch>
            <a:fillRect/>
          </a:stretch>
        </p:blipFill>
        <p:spPr>
          <a:xfrm>
            <a:off x="310551" y="5718666"/>
            <a:ext cx="2743200" cy="941574"/>
          </a:xfrm>
          <a:prstGeom prst="rect">
            <a:avLst/>
          </a:prstGeom>
        </p:spPr>
      </p:pic>
      <p:pic>
        <p:nvPicPr>
          <p:cNvPr id="15" name="Picture 14" descr="A map of the united kingdom&#10;&#10;Description automatically generated">
            <a:extLst>
              <a:ext uri="{FF2B5EF4-FFF2-40B4-BE49-F238E27FC236}">
                <a16:creationId xmlns:a16="http://schemas.microsoft.com/office/drawing/2014/main" id="{ECDB0CD5-3F49-572D-4A45-6516D423D5C6}"/>
              </a:ext>
            </a:extLst>
          </p:cNvPr>
          <p:cNvPicPr>
            <a:picLocks noChangeAspect="1"/>
          </p:cNvPicPr>
          <p:nvPr/>
        </p:nvPicPr>
        <p:blipFill rotWithShape="1">
          <a:blip r:embed="rId4"/>
          <a:srcRect r="11876" b="8834"/>
          <a:stretch/>
        </p:blipFill>
        <p:spPr>
          <a:xfrm>
            <a:off x="5998780" y="16896"/>
            <a:ext cx="5187172" cy="6835695"/>
          </a:xfrm>
          <a:prstGeom prst="rect">
            <a:avLst/>
          </a:prstGeom>
        </p:spPr>
      </p:pic>
      <p:pic>
        <p:nvPicPr>
          <p:cNvPr id="12" name="Picture 11" descr="A group of people in circles&#10;&#10;Description automatically generated">
            <a:extLst>
              <a:ext uri="{FF2B5EF4-FFF2-40B4-BE49-F238E27FC236}">
                <a16:creationId xmlns:a16="http://schemas.microsoft.com/office/drawing/2014/main" id="{DA022864-7802-5642-4203-5772EC2F6C01}"/>
              </a:ext>
            </a:extLst>
          </p:cNvPr>
          <p:cNvPicPr>
            <a:picLocks noChangeAspect="1"/>
          </p:cNvPicPr>
          <p:nvPr/>
        </p:nvPicPr>
        <p:blipFill>
          <a:blip r:embed="rId5"/>
          <a:stretch>
            <a:fillRect/>
          </a:stretch>
        </p:blipFill>
        <p:spPr>
          <a:xfrm>
            <a:off x="5398085" y="1121489"/>
            <a:ext cx="7780034" cy="4434159"/>
          </a:xfrm>
          <a:prstGeom prst="rect">
            <a:avLst/>
          </a:prstGeom>
        </p:spPr>
      </p:pic>
      <p:cxnSp>
        <p:nvCxnSpPr>
          <p:cNvPr id="19" name="Straight Arrow Connector 18">
            <a:extLst>
              <a:ext uri="{FF2B5EF4-FFF2-40B4-BE49-F238E27FC236}">
                <a16:creationId xmlns:a16="http://schemas.microsoft.com/office/drawing/2014/main" id="{54A5A9E3-673D-BF7C-B511-1CE133097FAB}"/>
              </a:ext>
            </a:extLst>
          </p:cNvPr>
          <p:cNvCxnSpPr/>
          <p:nvPr/>
        </p:nvCxnSpPr>
        <p:spPr>
          <a:xfrm flipV="1">
            <a:off x="167704" y="851935"/>
            <a:ext cx="8679166" cy="35744"/>
          </a:xfrm>
          <a:prstGeom prst="straightConnector1">
            <a:avLst/>
          </a:prstGeom>
          <a:ln w="57150"/>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BFF85EB7-9AD7-6A56-0CB3-AFDA21DEBAAC}"/>
              </a:ext>
            </a:extLst>
          </p:cNvPr>
          <p:cNvSpPr/>
          <p:nvPr/>
        </p:nvSpPr>
        <p:spPr>
          <a:xfrm>
            <a:off x="10990055" y="3988341"/>
            <a:ext cx="2403889" cy="1484158"/>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9042021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blue text on a black background&#10;&#10;Description automatically generated">
            <a:extLst>
              <a:ext uri="{FF2B5EF4-FFF2-40B4-BE49-F238E27FC236}">
                <a16:creationId xmlns:a16="http://schemas.microsoft.com/office/drawing/2014/main" id="{238F1964-1790-4EE5-7BA1-40AB0EE5A485}"/>
              </a:ext>
            </a:extLst>
          </p:cNvPr>
          <p:cNvPicPr>
            <a:picLocks noChangeAspect="1"/>
          </p:cNvPicPr>
          <p:nvPr/>
        </p:nvPicPr>
        <p:blipFill>
          <a:blip r:embed="rId3"/>
          <a:stretch>
            <a:fillRect/>
          </a:stretch>
        </p:blipFill>
        <p:spPr>
          <a:xfrm>
            <a:off x="310551" y="5718666"/>
            <a:ext cx="2743200" cy="941574"/>
          </a:xfrm>
          <a:prstGeom prst="rect">
            <a:avLst/>
          </a:prstGeom>
        </p:spPr>
      </p:pic>
      <p:pic>
        <p:nvPicPr>
          <p:cNvPr id="11" name="Picture 10" descr="A diagram of people in circles&#10;&#10;Description automatically generated">
            <a:extLst>
              <a:ext uri="{FF2B5EF4-FFF2-40B4-BE49-F238E27FC236}">
                <a16:creationId xmlns:a16="http://schemas.microsoft.com/office/drawing/2014/main" id="{BD844CAD-66DB-50FA-80B0-19D4658AEA22}"/>
              </a:ext>
            </a:extLst>
          </p:cNvPr>
          <p:cNvPicPr>
            <a:picLocks noChangeAspect="1"/>
          </p:cNvPicPr>
          <p:nvPr/>
        </p:nvPicPr>
        <p:blipFill>
          <a:blip r:embed="rId4"/>
          <a:stretch>
            <a:fillRect/>
          </a:stretch>
        </p:blipFill>
        <p:spPr>
          <a:xfrm>
            <a:off x="7215725" y="1194825"/>
            <a:ext cx="3845051" cy="5465415"/>
          </a:xfrm>
          <a:prstGeom prst="rect">
            <a:avLst/>
          </a:prstGeom>
        </p:spPr>
      </p:pic>
      <p:sp>
        <p:nvSpPr>
          <p:cNvPr id="12" name="TextBox 11">
            <a:extLst>
              <a:ext uri="{FF2B5EF4-FFF2-40B4-BE49-F238E27FC236}">
                <a16:creationId xmlns:a16="http://schemas.microsoft.com/office/drawing/2014/main" id="{387E8016-E6C9-1CAD-3F4F-0AE745A63A42}"/>
              </a:ext>
            </a:extLst>
          </p:cNvPr>
          <p:cNvSpPr txBox="1"/>
          <p:nvPr/>
        </p:nvSpPr>
        <p:spPr>
          <a:xfrm>
            <a:off x="2600973" y="163524"/>
            <a:ext cx="646386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4000" b="1" dirty="0">
                <a:solidFill>
                  <a:schemeClr val="accent1">
                    <a:lumMod val="75000"/>
                  </a:schemeClr>
                </a:solidFill>
                <a:cs typeface="Calibri"/>
              </a:rPr>
              <a:t>Value Based Health and Care</a:t>
            </a:r>
          </a:p>
        </p:txBody>
      </p:sp>
      <p:cxnSp>
        <p:nvCxnSpPr>
          <p:cNvPr id="14" name="Straight Arrow Connector 13">
            <a:extLst>
              <a:ext uri="{FF2B5EF4-FFF2-40B4-BE49-F238E27FC236}">
                <a16:creationId xmlns:a16="http://schemas.microsoft.com/office/drawing/2014/main" id="{EE5F4DD4-F6FD-8E15-A1DA-64FE68DAC3EF}"/>
              </a:ext>
            </a:extLst>
          </p:cNvPr>
          <p:cNvCxnSpPr/>
          <p:nvPr/>
        </p:nvCxnSpPr>
        <p:spPr>
          <a:xfrm flipV="1">
            <a:off x="2301304" y="888918"/>
            <a:ext cx="7063201" cy="35744"/>
          </a:xfrm>
          <a:prstGeom prst="straightConnector1">
            <a:avLst/>
          </a:prstGeom>
          <a:ln w="57150"/>
        </p:spPr>
        <p:style>
          <a:lnRef idx="1">
            <a:schemeClr val="accent1"/>
          </a:lnRef>
          <a:fillRef idx="0">
            <a:schemeClr val="accent1"/>
          </a:fillRef>
          <a:effectRef idx="0">
            <a:schemeClr val="accent1"/>
          </a:effectRef>
          <a:fontRef idx="minor">
            <a:schemeClr val="tx1"/>
          </a:fontRef>
        </p:style>
      </p:cxnSp>
      <p:pic>
        <p:nvPicPr>
          <p:cNvPr id="5" name="Picture 4" descr="A qr code with a white background&#10;&#10;Description automatically generated">
            <a:extLst>
              <a:ext uri="{FF2B5EF4-FFF2-40B4-BE49-F238E27FC236}">
                <a16:creationId xmlns:a16="http://schemas.microsoft.com/office/drawing/2014/main" id="{9B9A0FE8-04FA-5A0E-7614-6F32DD74BA85}"/>
              </a:ext>
            </a:extLst>
          </p:cNvPr>
          <p:cNvPicPr>
            <a:picLocks noChangeAspect="1"/>
          </p:cNvPicPr>
          <p:nvPr/>
        </p:nvPicPr>
        <p:blipFill>
          <a:blip r:embed="rId5"/>
          <a:stretch>
            <a:fillRect/>
          </a:stretch>
        </p:blipFill>
        <p:spPr>
          <a:xfrm>
            <a:off x="1084100" y="1472680"/>
            <a:ext cx="3605841" cy="3591464"/>
          </a:xfrm>
          <a:prstGeom prst="rect">
            <a:avLst/>
          </a:prstGeom>
        </p:spPr>
      </p:pic>
    </p:spTree>
    <p:extLst>
      <p:ext uri="{BB962C8B-B14F-4D97-AF65-F5344CB8AC3E}">
        <p14:creationId xmlns:p14="http://schemas.microsoft.com/office/powerpoint/2010/main" val="1124050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 y="-44338"/>
            <a:ext cx="3592947" cy="6858000"/>
          </a:xfrm>
          <a:prstGeom prst="rect">
            <a:avLst/>
          </a:prstGeom>
          <a:gradFill flip="none" rotWithShape="1">
            <a:gsLst>
              <a:gs pos="0">
                <a:schemeClr val="accent5">
                  <a:lumMod val="40000"/>
                  <a:lumOff val="60000"/>
                </a:schemeClr>
              </a:gs>
              <a:gs pos="46000">
                <a:schemeClr val="accent5">
                  <a:lumMod val="95000"/>
                  <a:lumOff val="5000"/>
                </a:schemeClr>
              </a:gs>
              <a:gs pos="100000">
                <a:schemeClr val="accent5">
                  <a:lumMod val="60000"/>
                </a:schemeClr>
              </a:gs>
            </a:gsLst>
            <a:path path="circle">
              <a:fillToRect l="50000" t="130000" r="50000" b="-3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white"/>
                </a:solidFill>
                <a:effectLst/>
                <a:uLnTx/>
                <a:uFillTx/>
                <a:latin typeface="Calibri" panose="020F0502020204030204"/>
                <a:ea typeface="+mn-ea"/>
                <a:cs typeface="+mn-cs"/>
              </a:rPr>
              <a:t>6 High Level Commitments</a:t>
            </a:r>
            <a:endPar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0" y="5811518"/>
            <a:ext cx="2826327"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3200" dirty="0">
                <a:solidFill>
                  <a:prstClr val="white"/>
                </a:solidFill>
                <a:latin typeface="Calibri" panose="020F0502020204030204"/>
              </a:rPr>
              <a:t> </a:t>
            </a:r>
            <a:endParaRPr kumimoji="0" lang="en-GB" sz="3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Title 11"/>
          <p:cNvSpPr>
            <a:spLocks noGrp="1"/>
          </p:cNvSpPr>
          <p:nvPr>
            <p:ph type="ctrTitle"/>
          </p:nvPr>
        </p:nvSpPr>
        <p:spPr>
          <a:xfrm>
            <a:off x="1774208" y="150126"/>
            <a:ext cx="10417791" cy="1724810"/>
          </a:xfrm>
        </p:spPr>
        <p:txBody>
          <a:bodyPr>
            <a:normAutofit fontScale="90000"/>
          </a:bodyPr>
          <a:lstStyle/>
          <a:p>
            <a:r>
              <a:rPr lang="en-GB" dirty="0">
                <a:solidFill>
                  <a:schemeClr val="accent1">
                    <a:lumMod val="50000"/>
                  </a:schemeClr>
                </a:solidFill>
                <a:latin typeface="+mn-lt"/>
              </a:rPr>
              <a:t>	</a:t>
            </a:r>
            <a:br>
              <a:rPr lang="en-GB" dirty="0">
                <a:solidFill>
                  <a:schemeClr val="accent1">
                    <a:lumMod val="50000"/>
                  </a:schemeClr>
                </a:solidFill>
                <a:latin typeface="+mn-lt"/>
              </a:rPr>
            </a:br>
            <a:endParaRPr lang="en-GB" dirty="0">
              <a:solidFill>
                <a:schemeClr val="accent1">
                  <a:lumMod val="50000"/>
                </a:schemeClr>
              </a:solidFill>
              <a:latin typeface="+mn-lt"/>
            </a:endParaRPr>
          </a:p>
        </p:txBody>
      </p:sp>
      <p:sp>
        <p:nvSpPr>
          <p:cNvPr id="13" name="Subtitle 12"/>
          <p:cNvSpPr>
            <a:spLocks noGrp="1"/>
          </p:cNvSpPr>
          <p:nvPr>
            <p:ph type="subTitle" idx="1"/>
          </p:nvPr>
        </p:nvSpPr>
        <p:spPr>
          <a:xfrm>
            <a:off x="4636326" y="1983948"/>
            <a:ext cx="8409638" cy="5490687"/>
          </a:xfrm>
        </p:spPr>
        <p:txBody>
          <a:bodyPr>
            <a:normAutofit/>
          </a:bodyPr>
          <a:lstStyle/>
          <a:p>
            <a:r>
              <a:rPr lang="en-GB" sz="3600" dirty="0">
                <a:solidFill>
                  <a:schemeClr val="accent1">
                    <a:lumMod val="50000"/>
                  </a:schemeClr>
                </a:solidFill>
              </a:rPr>
              <a:t> </a:t>
            </a:r>
          </a:p>
          <a:p>
            <a:pPr marL="342900" indent="-342900" algn="l">
              <a:buFont typeface="Arial" panose="020B0604020202020204" pitchFamily="34" charset="0"/>
              <a:buChar char="•"/>
            </a:pPr>
            <a:endParaRPr lang="en-GB" dirty="0">
              <a:solidFill>
                <a:schemeClr val="accent1">
                  <a:lumMod val="50000"/>
                </a:schemeClr>
              </a:solidFill>
            </a:endParaRPr>
          </a:p>
          <a:p>
            <a:pPr marL="342900" indent="-342900" algn="l">
              <a:buFont typeface="Arial" panose="020B0604020202020204" pitchFamily="34" charset="0"/>
              <a:buChar char="•"/>
            </a:pPr>
            <a:endParaRPr lang="en-GB" dirty="0">
              <a:solidFill>
                <a:schemeClr val="accent1">
                  <a:lumMod val="50000"/>
                </a:schemeClr>
              </a:solidFill>
            </a:endParaRPr>
          </a:p>
          <a:p>
            <a:pPr marL="342900" indent="-342900" algn="l">
              <a:buFont typeface="Arial" panose="020B0604020202020204" pitchFamily="34" charset="0"/>
              <a:buChar char="•"/>
            </a:pPr>
            <a:endParaRPr lang="en-GB" dirty="0">
              <a:solidFill>
                <a:schemeClr val="accent1">
                  <a:lumMod val="50000"/>
                </a:schemeClr>
              </a:solidFill>
            </a:endParaRPr>
          </a:p>
        </p:txBody>
      </p:sp>
      <p:pic>
        <p:nvPicPr>
          <p:cNvPr id="2" name="Picture 1">
            <a:extLst>
              <a:ext uri="{FF2B5EF4-FFF2-40B4-BE49-F238E27FC236}">
                <a16:creationId xmlns:a16="http://schemas.microsoft.com/office/drawing/2014/main" id="{DEF23C03-BF3C-1D30-8937-3DDDD9DC73B0}"/>
              </a:ext>
            </a:extLst>
          </p:cNvPr>
          <p:cNvPicPr>
            <a:picLocks noChangeAspect="1"/>
          </p:cNvPicPr>
          <p:nvPr/>
        </p:nvPicPr>
        <p:blipFill>
          <a:blip r:embed="rId3"/>
          <a:stretch>
            <a:fillRect/>
          </a:stretch>
        </p:blipFill>
        <p:spPr>
          <a:xfrm>
            <a:off x="4300014" y="-44338"/>
            <a:ext cx="7891985" cy="6902099"/>
          </a:xfrm>
          <a:prstGeom prst="rect">
            <a:avLst/>
          </a:prstGeom>
        </p:spPr>
      </p:pic>
    </p:spTree>
    <p:extLst>
      <p:ext uri="{BB962C8B-B14F-4D97-AF65-F5344CB8AC3E}">
        <p14:creationId xmlns:p14="http://schemas.microsoft.com/office/powerpoint/2010/main" val="31035415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52249"/>
            <a:ext cx="2497506" cy="1010227"/>
          </a:xfrm>
          <a:prstGeom prst="rect">
            <a:avLst/>
          </a:prstGeom>
        </p:spPr>
      </p:pic>
      <p:sp>
        <p:nvSpPr>
          <p:cNvPr id="9" name="TextBox 8"/>
          <p:cNvSpPr txBox="1"/>
          <p:nvPr/>
        </p:nvSpPr>
        <p:spPr>
          <a:xfrm>
            <a:off x="0" y="5811518"/>
            <a:ext cx="282632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www.realisticmedicine.scot</a:t>
            </a:r>
          </a:p>
        </p:txBody>
      </p:sp>
      <p:sp>
        <p:nvSpPr>
          <p:cNvPr id="10" name="TextBox 9"/>
          <p:cNvSpPr txBox="1"/>
          <p:nvPr/>
        </p:nvSpPr>
        <p:spPr>
          <a:xfrm>
            <a:off x="822037" y="5086373"/>
            <a:ext cx="153323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rPr>
              <a:t>@realisticmed</a:t>
            </a:r>
          </a:p>
        </p:txBody>
      </p:sp>
      <p:sp>
        <p:nvSpPr>
          <p:cNvPr id="13" name="Subtitle 12"/>
          <p:cNvSpPr>
            <a:spLocks noGrp="1"/>
          </p:cNvSpPr>
          <p:nvPr>
            <p:ph type="subTitle" idx="1"/>
          </p:nvPr>
        </p:nvSpPr>
        <p:spPr>
          <a:xfrm>
            <a:off x="3177311" y="1294678"/>
            <a:ext cx="8409638" cy="5497512"/>
          </a:xfrm>
        </p:spPr>
        <p:txBody>
          <a:bodyPr>
            <a:normAutofit/>
          </a:bodyPr>
          <a:lstStyle/>
          <a:p>
            <a:pPr lvl="0" algn="just">
              <a:spcBef>
                <a:spcPts val="200"/>
              </a:spcBef>
              <a:spcAft>
                <a:spcPts val="200"/>
              </a:spcAft>
            </a:pPr>
            <a:endParaRPr lang="en-GB" spc="-15" dirty="0">
              <a:solidFill>
                <a:schemeClr val="accent1">
                  <a:lumMod val="50000"/>
                </a:schemeClr>
              </a:solidFill>
              <a:latin typeface="Arial" panose="020B0604020202020204" pitchFamily="34" charset="0"/>
            </a:endParaRPr>
          </a:p>
          <a:p>
            <a:pPr marL="342900" lvl="0" indent="-342900" algn="just">
              <a:spcBef>
                <a:spcPts val="200"/>
              </a:spcBef>
              <a:spcAft>
                <a:spcPts val="200"/>
              </a:spcAft>
              <a:buFont typeface="Symbol" panose="05050102010706020507" pitchFamily="18" charset="2"/>
              <a:buChar char=""/>
            </a:pPr>
            <a:endParaRPr lang="en-GB" spc="-15" dirty="0">
              <a:solidFill>
                <a:schemeClr val="accent1">
                  <a:lumMod val="50000"/>
                </a:schemeClr>
              </a:solidFill>
              <a:latin typeface="Arial" panose="020B0604020202020204" pitchFamily="34" charset="0"/>
            </a:endParaRPr>
          </a:p>
          <a:p>
            <a:pPr marL="342900" lvl="0" indent="-342900" algn="just">
              <a:spcBef>
                <a:spcPts val="200"/>
              </a:spcBef>
              <a:spcAft>
                <a:spcPts val="200"/>
              </a:spcAft>
              <a:buFont typeface="Symbol" panose="05050102010706020507" pitchFamily="18" charset="2"/>
              <a:buChar char=""/>
            </a:pPr>
            <a:endParaRPr lang="en-GB" spc="-15" dirty="0">
              <a:solidFill>
                <a:schemeClr val="accent1">
                  <a:lumMod val="50000"/>
                </a:schemeClr>
              </a:solidFill>
              <a:latin typeface="Arial" panose="020B0604020202020204" pitchFamily="34" charset="0"/>
            </a:endParaRPr>
          </a:p>
          <a:p>
            <a:pPr lvl="0" algn="just">
              <a:spcBef>
                <a:spcPts val="200"/>
              </a:spcBef>
              <a:spcAft>
                <a:spcPts val="200"/>
              </a:spcAft>
            </a:pPr>
            <a:endParaRPr lang="en-GB" spc="-15" dirty="0">
              <a:solidFill>
                <a:schemeClr val="accent1">
                  <a:lumMod val="50000"/>
                </a:schemeClr>
              </a:solidFill>
              <a:latin typeface="Arial" panose="020B0604020202020204" pitchFamily="34" charset="0"/>
            </a:endParaRPr>
          </a:p>
          <a:p>
            <a:pPr marL="342900" lvl="0" indent="-342900" algn="just">
              <a:spcBef>
                <a:spcPts val="200"/>
              </a:spcBef>
              <a:spcAft>
                <a:spcPts val="200"/>
              </a:spcAft>
              <a:buFont typeface="Symbol" panose="05050102010706020507" pitchFamily="18" charset="2"/>
              <a:buChar char=""/>
            </a:pPr>
            <a:endParaRPr lang="en-GB" dirty="0">
              <a:solidFill>
                <a:schemeClr val="accent1">
                  <a:lumMod val="50000"/>
                </a:schemeClr>
              </a:solidFill>
            </a:endParaRPr>
          </a:p>
          <a:p>
            <a:pPr marL="342900" indent="-342900" algn="l">
              <a:buFont typeface="Arial" panose="020B0604020202020204" pitchFamily="34" charset="0"/>
              <a:buChar char="•"/>
            </a:pPr>
            <a:endParaRPr lang="en-GB" dirty="0">
              <a:solidFill>
                <a:schemeClr val="accent1">
                  <a:lumMod val="50000"/>
                </a:schemeClr>
              </a:solidFill>
            </a:endParaRPr>
          </a:p>
          <a:p>
            <a:pPr marL="342900" indent="-342900" algn="l">
              <a:buFont typeface="Arial" panose="020B0604020202020204" pitchFamily="34" charset="0"/>
              <a:buChar char="•"/>
            </a:pPr>
            <a:endParaRPr lang="en-GB" dirty="0">
              <a:solidFill>
                <a:schemeClr val="accent1">
                  <a:lumMod val="50000"/>
                </a:schemeClr>
              </a:solidFill>
            </a:endParaRPr>
          </a:p>
          <a:p>
            <a:pPr algn="l"/>
            <a:endParaRPr lang="en-GB" dirty="0">
              <a:solidFill>
                <a:schemeClr val="accent1">
                  <a:lumMod val="50000"/>
                </a:schemeClr>
              </a:solidFill>
            </a:endParaRPr>
          </a:p>
          <a:p>
            <a:pPr marL="342900" indent="-342900" algn="l">
              <a:buFont typeface="Arial" panose="020B0604020202020204" pitchFamily="34" charset="0"/>
              <a:buChar char="•"/>
            </a:pPr>
            <a:endParaRPr lang="en-GB" dirty="0">
              <a:solidFill>
                <a:schemeClr val="accent1">
                  <a:lumMod val="50000"/>
                </a:schemeClr>
              </a:solidFill>
            </a:endParaRPr>
          </a:p>
        </p:txBody>
      </p:sp>
      <p:pic>
        <p:nvPicPr>
          <p:cNvPr id="2" name="Picture 1">
            <a:extLst>
              <a:ext uri="{FF2B5EF4-FFF2-40B4-BE49-F238E27FC236}">
                <a16:creationId xmlns:a16="http://schemas.microsoft.com/office/drawing/2014/main" id="{1D1C7F48-B2E0-0377-B7CC-94D0A9334929}"/>
              </a:ext>
            </a:extLst>
          </p:cNvPr>
          <p:cNvPicPr>
            <a:picLocks noChangeAspect="1"/>
          </p:cNvPicPr>
          <p:nvPr/>
        </p:nvPicPr>
        <p:blipFill>
          <a:blip r:embed="rId4"/>
          <a:stretch>
            <a:fillRect/>
          </a:stretch>
        </p:blipFill>
        <p:spPr>
          <a:xfrm>
            <a:off x="265193" y="191203"/>
            <a:ext cx="4464626" cy="6314548"/>
          </a:xfrm>
          <a:prstGeom prst="rect">
            <a:avLst/>
          </a:prstGeom>
          <a:ln w="31750">
            <a:solidFill>
              <a:schemeClr val="tx1"/>
            </a:solidFill>
          </a:ln>
        </p:spPr>
      </p:pic>
      <p:sp>
        <p:nvSpPr>
          <p:cNvPr id="4" name="TextBox 3">
            <a:extLst>
              <a:ext uri="{FF2B5EF4-FFF2-40B4-BE49-F238E27FC236}">
                <a16:creationId xmlns:a16="http://schemas.microsoft.com/office/drawing/2014/main" id="{A1D7E7B2-A720-D228-78AF-3E3FE1BDC3E2}"/>
              </a:ext>
            </a:extLst>
          </p:cNvPr>
          <p:cNvSpPr txBox="1"/>
          <p:nvPr/>
        </p:nvSpPr>
        <p:spPr>
          <a:xfrm>
            <a:off x="5610334" y="1294678"/>
            <a:ext cx="5698611" cy="3785652"/>
          </a:xfrm>
          <a:prstGeom prst="rect">
            <a:avLst/>
          </a:prstGeom>
          <a:noFill/>
        </p:spPr>
        <p:txBody>
          <a:bodyPr wrap="none" rtlCol="0">
            <a:spAutoFit/>
          </a:bodyPr>
          <a:lstStyle/>
          <a:p>
            <a:pPr algn="ctr"/>
            <a:r>
              <a:rPr lang="en-GB" sz="4400" dirty="0"/>
              <a:t>Thank you</a:t>
            </a:r>
          </a:p>
          <a:p>
            <a:endParaRPr lang="en-GB" sz="4400" dirty="0"/>
          </a:p>
          <a:p>
            <a:endParaRPr lang="en-GB" sz="4400" dirty="0"/>
          </a:p>
          <a:p>
            <a:r>
              <a:rPr lang="en-GB" sz="3600" dirty="0"/>
              <a:t>Catherine.Labinjoh@scot.gov</a:t>
            </a:r>
          </a:p>
          <a:p>
            <a:endParaRPr lang="en-GB" sz="3600" dirty="0"/>
          </a:p>
          <a:p>
            <a:r>
              <a:rPr lang="en-GB" sz="3600" dirty="0"/>
              <a:t>Realistic.Medicine@scot.gov</a:t>
            </a:r>
          </a:p>
        </p:txBody>
      </p:sp>
    </p:spTree>
    <p:extLst>
      <p:ext uri="{BB962C8B-B14F-4D97-AF65-F5344CB8AC3E}">
        <p14:creationId xmlns:p14="http://schemas.microsoft.com/office/powerpoint/2010/main" val="40892617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93631-A191-AF82-1F10-DDBBF7AE58B6}"/>
              </a:ext>
            </a:extLst>
          </p:cNvPr>
          <p:cNvSpPr>
            <a:spLocks noGrp="1"/>
          </p:cNvSpPr>
          <p:nvPr>
            <p:ph type="title"/>
          </p:nvPr>
        </p:nvSpPr>
        <p:spPr>
          <a:xfrm>
            <a:off x="694426" y="5691"/>
            <a:ext cx="10515600" cy="1325563"/>
          </a:xfrm>
        </p:spPr>
        <p:txBody>
          <a:bodyPr>
            <a:normAutofit/>
          </a:bodyPr>
          <a:lstStyle/>
          <a:p>
            <a:pPr algn="ctr"/>
            <a:r>
              <a:rPr lang="en-GB" sz="4000" b="1" dirty="0">
                <a:solidFill>
                  <a:schemeClr val="accent1">
                    <a:lumMod val="75000"/>
                  </a:schemeClr>
                </a:solidFill>
                <a:latin typeface="Calibri"/>
                <a:cs typeface="Calibri"/>
              </a:rPr>
              <a:t>Background</a:t>
            </a:r>
            <a:endParaRPr lang="en-US" sz="4000">
              <a:solidFill>
                <a:schemeClr val="accent1">
                  <a:lumMod val="75000"/>
                </a:schemeClr>
              </a:solidFill>
            </a:endParaRPr>
          </a:p>
        </p:txBody>
      </p:sp>
      <p:sp>
        <p:nvSpPr>
          <p:cNvPr id="3" name="Content Placeholder 2">
            <a:extLst>
              <a:ext uri="{FF2B5EF4-FFF2-40B4-BE49-F238E27FC236}">
                <a16:creationId xmlns:a16="http://schemas.microsoft.com/office/drawing/2014/main" id="{4E531149-CF5E-AC85-8924-7F6991898C5E}"/>
              </a:ext>
            </a:extLst>
          </p:cNvPr>
          <p:cNvSpPr>
            <a:spLocks noGrp="1"/>
          </p:cNvSpPr>
          <p:nvPr>
            <p:ph idx="1"/>
          </p:nvPr>
        </p:nvSpPr>
        <p:spPr>
          <a:xfrm>
            <a:off x="694426" y="1469370"/>
            <a:ext cx="6487803" cy="4612341"/>
          </a:xfrm>
        </p:spPr>
        <p:txBody>
          <a:bodyPr>
            <a:normAutofit/>
          </a:bodyPr>
          <a:lstStyle/>
          <a:p>
            <a:pPr marL="0" indent="0">
              <a:buNone/>
            </a:pPr>
            <a:r>
              <a:rPr lang="en-GB" sz="2400" b="1" dirty="0"/>
              <a:t>NHS Scotland</a:t>
            </a:r>
          </a:p>
          <a:p>
            <a:r>
              <a:rPr lang="en-GB" sz="2400" dirty="0"/>
              <a:t>Devolved</a:t>
            </a:r>
          </a:p>
          <a:p>
            <a:r>
              <a:rPr lang="en-GB" sz="2400" dirty="0"/>
              <a:t>Funded by taxation</a:t>
            </a:r>
          </a:p>
          <a:p>
            <a:r>
              <a:rPr lang="en-GB" sz="2400" dirty="0"/>
              <a:t>Free at point of use (including drugs) </a:t>
            </a:r>
          </a:p>
          <a:p>
            <a:pPr marL="0" indent="0">
              <a:buNone/>
            </a:pPr>
            <a:r>
              <a:rPr lang="en-GB" sz="2400" b="1" dirty="0"/>
              <a:t>Concerns</a:t>
            </a:r>
          </a:p>
          <a:p>
            <a:r>
              <a:rPr lang="en-GB" sz="2400" dirty="0"/>
              <a:t>Widening of healthy life years gap</a:t>
            </a:r>
          </a:p>
          <a:p>
            <a:r>
              <a:rPr lang="en-GB" sz="2400" dirty="0"/>
              <a:t>Climate emergency</a:t>
            </a:r>
          </a:p>
          <a:p>
            <a:r>
              <a:rPr lang="en-GB" sz="2400" dirty="0"/>
              <a:t>Threat of future pandemics</a:t>
            </a:r>
          </a:p>
          <a:p>
            <a:r>
              <a:rPr lang="en-GB" sz="2400" dirty="0"/>
              <a:t> Industrialised health care</a:t>
            </a:r>
          </a:p>
          <a:p>
            <a:endParaRPr lang="en-GB" dirty="0"/>
          </a:p>
          <a:p>
            <a:endParaRPr lang="en-GB" dirty="0"/>
          </a:p>
        </p:txBody>
      </p:sp>
      <p:pic>
        <p:nvPicPr>
          <p:cNvPr id="4" name="Picture 3" descr="A blue text on a black background&#10;&#10;Description automatically generated">
            <a:extLst>
              <a:ext uri="{FF2B5EF4-FFF2-40B4-BE49-F238E27FC236}">
                <a16:creationId xmlns:a16="http://schemas.microsoft.com/office/drawing/2014/main" id="{A5DD8575-DDDC-1E76-A696-09E9EDCAC682}"/>
              </a:ext>
            </a:extLst>
          </p:cNvPr>
          <p:cNvPicPr>
            <a:picLocks noChangeAspect="1"/>
          </p:cNvPicPr>
          <p:nvPr/>
        </p:nvPicPr>
        <p:blipFill>
          <a:blip r:embed="rId3"/>
          <a:stretch>
            <a:fillRect/>
          </a:stretch>
        </p:blipFill>
        <p:spPr>
          <a:xfrm>
            <a:off x="310551" y="5718666"/>
            <a:ext cx="2743200" cy="941574"/>
          </a:xfrm>
          <a:prstGeom prst="rect">
            <a:avLst/>
          </a:prstGeom>
        </p:spPr>
      </p:pic>
      <p:cxnSp>
        <p:nvCxnSpPr>
          <p:cNvPr id="6" name="Straight Arrow Connector 5">
            <a:extLst>
              <a:ext uri="{FF2B5EF4-FFF2-40B4-BE49-F238E27FC236}">
                <a16:creationId xmlns:a16="http://schemas.microsoft.com/office/drawing/2014/main" id="{6B864675-0A2E-E8C4-F779-2530CE50E412}"/>
              </a:ext>
            </a:extLst>
          </p:cNvPr>
          <p:cNvCxnSpPr/>
          <p:nvPr/>
        </p:nvCxnSpPr>
        <p:spPr>
          <a:xfrm flipV="1">
            <a:off x="837740" y="1049004"/>
            <a:ext cx="10518474" cy="48882"/>
          </a:xfrm>
          <a:prstGeom prst="straightConnector1">
            <a:avLst/>
          </a:prstGeom>
          <a:ln w="57150"/>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ACCEB28D-E793-7A11-7E59-7F924D72321E}"/>
              </a:ext>
            </a:extLst>
          </p:cNvPr>
          <p:cNvPicPr>
            <a:picLocks noChangeAspect="1"/>
          </p:cNvPicPr>
          <p:nvPr/>
        </p:nvPicPr>
        <p:blipFill>
          <a:blip r:embed="rId4"/>
          <a:stretch>
            <a:fillRect/>
          </a:stretch>
        </p:blipFill>
        <p:spPr>
          <a:xfrm>
            <a:off x="7227624" y="1519348"/>
            <a:ext cx="4369199" cy="4289648"/>
          </a:xfrm>
          <a:prstGeom prst="rect">
            <a:avLst/>
          </a:prstGeom>
        </p:spPr>
      </p:pic>
    </p:spTree>
    <p:extLst>
      <p:ext uri="{BB962C8B-B14F-4D97-AF65-F5344CB8AC3E}">
        <p14:creationId xmlns:p14="http://schemas.microsoft.com/office/powerpoint/2010/main" val="1426011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ubtitle 12"/>
          <p:cNvSpPr>
            <a:spLocks noGrp="1"/>
          </p:cNvSpPr>
          <p:nvPr>
            <p:ph type="subTitle" idx="1"/>
          </p:nvPr>
        </p:nvSpPr>
        <p:spPr>
          <a:xfrm>
            <a:off x="3177311" y="1294678"/>
            <a:ext cx="8409638" cy="5497512"/>
          </a:xfrm>
        </p:spPr>
        <p:txBody>
          <a:bodyPr>
            <a:normAutofit/>
          </a:bodyPr>
          <a:lstStyle/>
          <a:p>
            <a:pPr lvl="0" algn="just">
              <a:spcBef>
                <a:spcPts val="200"/>
              </a:spcBef>
              <a:spcAft>
                <a:spcPts val="200"/>
              </a:spcAft>
            </a:pPr>
            <a:endParaRPr lang="en-GB" spc="-15" dirty="0">
              <a:solidFill>
                <a:schemeClr val="accent1">
                  <a:lumMod val="50000"/>
                </a:schemeClr>
              </a:solidFill>
              <a:latin typeface="Arial" panose="020B0604020202020204" pitchFamily="34" charset="0"/>
            </a:endParaRPr>
          </a:p>
          <a:p>
            <a:pPr marL="342900" lvl="0" indent="-342900" algn="just">
              <a:spcBef>
                <a:spcPts val="200"/>
              </a:spcBef>
              <a:spcAft>
                <a:spcPts val="200"/>
              </a:spcAft>
              <a:buFont typeface="Symbol" panose="05050102010706020507" pitchFamily="18" charset="2"/>
              <a:buChar char=""/>
            </a:pPr>
            <a:endParaRPr lang="en-GB" spc="-15" dirty="0">
              <a:solidFill>
                <a:schemeClr val="accent1">
                  <a:lumMod val="50000"/>
                </a:schemeClr>
              </a:solidFill>
              <a:latin typeface="Arial" panose="020B0604020202020204" pitchFamily="34" charset="0"/>
            </a:endParaRPr>
          </a:p>
          <a:p>
            <a:pPr marL="342900" lvl="0" indent="-342900" algn="just">
              <a:spcBef>
                <a:spcPts val="200"/>
              </a:spcBef>
              <a:spcAft>
                <a:spcPts val="200"/>
              </a:spcAft>
              <a:buFont typeface="Symbol" panose="05050102010706020507" pitchFamily="18" charset="2"/>
              <a:buChar char=""/>
            </a:pPr>
            <a:endParaRPr lang="en-GB" spc="-15" dirty="0">
              <a:solidFill>
                <a:schemeClr val="accent1">
                  <a:lumMod val="50000"/>
                </a:schemeClr>
              </a:solidFill>
              <a:latin typeface="Arial" panose="020B0604020202020204" pitchFamily="34" charset="0"/>
            </a:endParaRPr>
          </a:p>
          <a:p>
            <a:pPr lvl="0" algn="just">
              <a:spcBef>
                <a:spcPts val="200"/>
              </a:spcBef>
              <a:spcAft>
                <a:spcPts val="200"/>
              </a:spcAft>
            </a:pPr>
            <a:endParaRPr lang="en-GB" spc="-15" dirty="0">
              <a:solidFill>
                <a:schemeClr val="accent1">
                  <a:lumMod val="50000"/>
                </a:schemeClr>
              </a:solidFill>
              <a:latin typeface="Arial" panose="020B0604020202020204" pitchFamily="34" charset="0"/>
            </a:endParaRPr>
          </a:p>
          <a:p>
            <a:pPr marL="342900" lvl="0" indent="-342900" algn="just">
              <a:spcBef>
                <a:spcPts val="200"/>
              </a:spcBef>
              <a:spcAft>
                <a:spcPts val="200"/>
              </a:spcAft>
              <a:buFont typeface="Symbol" panose="05050102010706020507" pitchFamily="18" charset="2"/>
              <a:buChar char=""/>
            </a:pPr>
            <a:endParaRPr lang="en-GB" dirty="0">
              <a:solidFill>
                <a:schemeClr val="accent1">
                  <a:lumMod val="50000"/>
                </a:schemeClr>
              </a:solidFill>
            </a:endParaRPr>
          </a:p>
          <a:p>
            <a:pPr marL="342900" indent="-342900" algn="l">
              <a:buFont typeface="Arial" panose="020B0604020202020204" pitchFamily="34" charset="0"/>
              <a:buChar char="•"/>
            </a:pPr>
            <a:endParaRPr lang="en-GB" dirty="0">
              <a:solidFill>
                <a:schemeClr val="accent1">
                  <a:lumMod val="50000"/>
                </a:schemeClr>
              </a:solidFill>
            </a:endParaRPr>
          </a:p>
          <a:p>
            <a:pPr marL="342900" indent="-342900" algn="l">
              <a:buFont typeface="Arial" panose="020B0604020202020204" pitchFamily="34" charset="0"/>
              <a:buChar char="•"/>
            </a:pPr>
            <a:endParaRPr lang="en-GB" dirty="0">
              <a:solidFill>
                <a:schemeClr val="accent1">
                  <a:lumMod val="50000"/>
                </a:schemeClr>
              </a:solidFill>
            </a:endParaRPr>
          </a:p>
          <a:p>
            <a:pPr algn="l"/>
            <a:endParaRPr lang="en-GB" dirty="0">
              <a:solidFill>
                <a:schemeClr val="accent1">
                  <a:lumMod val="50000"/>
                </a:schemeClr>
              </a:solidFill>
            </a:endParaRPr>
          </a:p>
          <a:p>
            <a:pPr marL="342900" indent="-342900" algn="l">
              <a:buFont typeface="Arial" panose="020B0604020202020204" pitchFamily="34" charset="0"/>
              <a:buChar char="•"/>
            </a:pPr>
            <a:endParaRPr lang="en-GB" dirty="0">
              <a:solidFill>
                <a:schemeClr val="accent1">
                  <a:lumMod val="50000"/>
                </a:schemeClr>
              </a:solidFill>
            </a:endParaRPr>
          </a:p>
        </p:txBody>
      </p:sp>
      <p:pic>
        <p:nvPicPr>
          <p:cNvPr id="4" name="Picture 3">
            <a:extLst>
              <a:ext uri="{FF2B5EF4-FFF2-40B4-BE49-F238E27FC236}">
                <a16:creationId xmlns:a16="http://schemas.microsoft.com/office/drawing/2014/main" id="{2B28DEB7-2297-31C0-072F-D57DF5A79F34}"/>
              </a:ext>
            </a:extLst>
          </p:cNvPr>
          <p:cNvPicPr>
            <a:picLocks noChangeAspect="1"/>
          </p:cNvPicPr>
          <p:nvPr/>
        </p:nvPicPr>
        <p:blipFill>
          <a:blip r:embed="rId3"/>
          <a:stretch>
            <a:fillRect/>
          </a:stretch>
        </p:blipFill>
        <p:spPr>
          <a:xfrm>
            <a:off x="6841066" y="397658"/>
            <a:ext cx="4274047" cy="6062683"/>
          </a:xfrm>
          <a:prstGeom prst="rect">
            <a:avLst/>
          </a:prstGeom>
          <a:ln w="47625">
            <a:solidFill>
              <a:schemeClr val="accent1"/>
            </a:solidFill>
          </a:ln>
        </p:spPr>
      </p:pic>
      <p:pic>
        <p:nvPicPr>
          <p:cNvPr id="3" name="Picture 2" descr="A blue text on a black background&#10;&#10;Description automatically generated">
            <a:extLst>
              <a:ext uri="{FF2B5EF4-FFF2-40B4-BE49-F238E27FC236}">
                <a16:creationId xmlns:a16="http://schemas.microsoft.com/office/drawing/2014/main" id="{FAA801EC-8F50-1D5C-552A-BE3A7D83673E}"/>
              </a:ext>
            </a:extLst>
          </p:cNvPr>
          <p:cNvPicPr>
            <a:picLocks noChangeAspect="1"/>
          </p:cNvPicPr>
          <p:nvPr/>
        </p:nvPicPr>
        <p:blipFill>
          <a:blip r:embed="rId4"/>
          <a:stretch>
            <a:fillRect/>
          </a:stretch>
        </p:blipFill>
        <p:spPr>
          <a:xfrm>
            <a:off x="310551" y="5718666"/>
            <a:ext cx="2743200" cy="941574"/>
          </a:xfrm>
          <a:prstGeom prst="rect">
            <a:avLst/>
          </a:prstGeom>
        </p:spPr>
      </p:pic>
      <p:pic>
        <p:nvPicPr>
          <p:cNvPr id="2" name="Picture 1" descr="A qr code with a black background&#10;&#10;Description automatically generated">
            <a:extLst>
              <a:ext uri="{FF2B5EF4-FFF2-40B4-BE49-F238E27FC236}">
                <a16:creationId xmlns:a16="http://schemas.microsoft.com/office/drawing/2014/main" id="{54938F3D-B19B-A424-B700-9DB350A33EEB}"/>
              </a:ext>
            </a:extLst>
          </p:cNvPr>
          <p:cNvPicPr>
            <a:picLocks noChangeAspect="1"/>
          </p:cNvPicPr>
          <p:nvPr/>
        </p:nvPicPr>
        <p:blipFill>
          <a:blip r:embed="rId5"/>
          <a:stretch>
            <a:fillRect/>
          </a:stretch>
        </p:blipFill>
        <p:spPr>
          <a:xfrm>
            <a:off x="1316966" y="993475"/>
            <a:ext cx="4281577" cy="4295954"/>
          </a:xfrm>
          <a:prstGeom prst="rect">
            <a:avLst/>
          </a:prstGeom>
        </p:spPr>
      </p:pic>
    </p:spTree>
    <p:extLst>
      <p:ext uri="{BB962C8B-B14F-4D97-AF65-F5344CB8AC3E}">
        <p14:creationId xmlns:p14="http://schemas.microsoft.com/office/powerpoint/2010/main" val="18537628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7331DC9-ABC7-D247-624C-36B9D67B8CB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67" r="1886"/>
          <a:stretch/>
        </p:blipFill>
        <p:spPr bwMode="auto">
          <a:xfrm>
            <a:off x="-804" y="0"/>
            <a:ext cx="12192804" cy="7119196"/>
          </a:xfrm>
          <a:prstGeom prst="rect">
            <a:avLst/>
          </a:prstGeom>
          <a:solidFill>
            <a:schemeClr val="bg1">
              <a:lumMod val="50000"/>
            </a:schemeClr>
          </a:solidFill>
        </p:spPr>
      </p:pic>
      <p:sp>
        <p:nvSpPr>
          <p:cNvPr id="4" name="Oval 3">
            <a:extLst>
              <a:ext uri="{FF2B5EF4-FFF2-40B4-BE49-F238E27FC236}">
                <a16:creationId xmlns:a16="http://schemas.microsoft.com/office/drawing/2014/main" id="{90CC1247-1E54-A41A-E326-D174477E413C}"/>
              </a:ext>
            </a:extLst>
          </p:cNvPr>
          <p:cNvSpPr/>
          <p:nvPr/>
        </p:nvSpPr>
        <p:spPr>
          <a:xfrm>
            <a:off x="6374171" y="1687152"/>
            <a:ext cx="1897809" cy="1869055"/>
          </a:xfrm>
          <a:prstGeom prst="ellipse">
            <a:avLst/>
          </a:prstGeom>
          <a:noFill/>
          <a:ln w="5715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blue text on a black background&#10;&#10;Description automatically generated">
            <a:extLst>
              <a:ext uri="{FF2B5EF4-FFF2-40B4-BE49-F238E27FC236}">
                <a16:creationId xmlns:a16="http://schemas.microsoft.com/office/drawing/2014/main" id="{1549ADC4-A0E5-FD5C-78CB-17A3FBD699E2}"/>
              </a:ext>
            </a:extLst>
          </p:cNvPr>
          <p:cNvPicPr>
            <a:picLocks noChangeAspect="1"/>
          </p:cNvPicPr>
          <p:nvPr/>
        </p:nvPicPr>
        <p:blipFill>
          <a:blip r:embed="rId4"/>
          <a:stretch>
            <a:fillRect/>
          </a:stretch>
        </p:blipFill>
        <p:spPr>
          <a:xfrm>
            <a:off x="262300" y="5916426"/>
            <a:ext cx="2743200" cy="941574"/>
          </a:xfrm>
          <a:prstGeom prst="rect">
            <a:avLst/>
          </a:prstGeom>
        </p:spPr>
      </p:pic>
      <p:sp>
        <p:nvSpPr>
          <p:cNvPr id="13" name="Rectangle 12">
            <a:extLst>
              <a:ext uri="{FF2B5EF4-FFF2-40B4-BE49-F238E27FC236}">
                <a16:creationId xmlns:a16="http://schemas.microsoft.com/office/drawing/2014/main" id="{8A1E1C6A-A974-F73F-14CB-C0105B055923}"/>
              </a:ext>
            </a:extLst>
          </p:cNvPr>
          <p:cNvSpPr/>
          <p:nvPr/>
        </p:nvSpPr>
        <p:spPr>
          <a:xfrm>
            <a:off x="117059" y="924942"/>
            <a:ext cx="4850486" cy="2880413"/>
          </a:xfrm>
          <a:prstGeom prst="rect">
            <a:avLst/>
          </a:prstGeom>
          <a:solidFill>
            <a:srgbClr val="E3E3E3"/>
          </a:solidFill>
          <a:ln w="38100">
            <a:solidFill>
              <a:schemeClr val="accent1">
                <a:lumMod val="60000"/>
                <a:lumOff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1">
            <a:extLst>
              <a:ext uri="{FF2B5EF4-FFF2-40B4-BE49-F238E27FC236}">
                <a16:creationId xmlns:a16="http://schemas.microsoft.com/office/drawing/2014/main" id="{1645AA55-0E2D-9C69-1DB0-2DF7C13488BD}"/>
              </a:ext>
            </a:extLst>
          </p:cNvPr>
          <p:cNvGrpSpPr/>
          <p:nvPr/>
        </p:nvGrpSpPr>
        <p:grpSpPr>
          <a:xfrm>
            <a:off x="561341" y="1008468"/>
            <a:ext cx="4578805" cy="2796887"/>
            <a:chOff x="1158784" y="2143304"/>
            <a:chExt cx="4578805" cy="2796887"/>
          </a:xfrm>
        </p:grpSpPr>
        <p:grpSp>
          <p:nvGrpSpPr>
            <p:cNvPr id="3" name="Group 2">
              <a:extLst>
                <a:ext uri="{FF2B5EF4-FFF2-40B4-BE49-F238E27FC236}">
                  <a16:creationId xmlns:a16="http://schemas.microsoft.com/office/drawing/2014/main" id="{59E141A4-2303-D7E1-4DA9-7182ED1FB2AF}"/>
                </a:ext>
              </a:extLst>
            </p:cNvPr>
            <p:cNvGrpSpPr/>
            <p:nvPr/>
          </p:nvGrpSpPr>
          <p:grpSpPr>
            <a:xfrm>
              <a:off x="2838828" y="2697097"/>
              <a:ext cx="1926565" cy="1555935"/>
              <a:chOff x="4687996" y="2279714"/>
              <a:chExt cx="1926565" cy="1555935"/>
            </a:xfrm>
          </p:grpSpPr>
          <p:sp>
            <p:nvSpPr>
              <p:cNvPr id="10" name="Oval 9">
                <a:extLst>
                  <a:ext uri="{FF2B5EF4-FFF2-40B4-BE49-F238E27FC236}">
                    <a16:creationId xmlns:a16="http://schemas.microsoft.com/office/drawing/2014/main" id="{88BBDC1B-8B54-4301-66F3-B05E64DB2B8C}"/>
                  </a:ext>
                </a:extLst>
              </p:cNvPr>
              <p:cNvSpPr/>
              <p:nvPr/>
            </p:nvSpPr>
            <p:spPr>
              <a:xfrm>
                <a:off x="4687996" y="2279714"/>
                <a:ext cx="1926565" cy="1555935"/>
              </a:xfrm>
              <a:prstGeom prst="ellipse">
                <a:avLst/>
              </a:prstGeom>
              <a:solidFill>
                <a:srgbClr val="FF33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670F3F06-99C7-5DD7-C643-685E6E548FAD}"/>
                  </a:ext>
                </a:extLst>
              </p:cNvPr>
              <p:cNvSpPr txBox="1"/>
              <p:nvPr/>
            </p:nvSpPr>
            <p:spPr>
              <a:xfrm>
                <a:off x="4988913" y="2507972"/>
                <a:ext cx="1553378" cy="1077218"/>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3200" b="1" dirty="0">
                    <a:solidFill>
                      <a:schemeClr val="bg1"/>
                    </a:solidFill>
                    <a:cs typeface="Calibri"/>
                  </a:rPr>
                  <a:t>   24            years  </a:t>
                </a:r>
                <a:endParaRPr lang="en-US" sz="3200" dirty="0">
                  <a:solidFill>
                    <a:schemeClr val="bg1"/>
                  </a:solidFill>
                  <a:cs typeface="Calibri"/>
                </a:endParaRPr>
              </a:p>
            </p:txBody>
          </p:sp>
        </p:grpSp>
        <p:grpSp>
          <p:nvGrpSpPr>
            <p:cNvPr id="5" name="Group 4">
              <a:extLst>
                <a:ext uri="{FF2B5EF4-FFF2-40B4-BE49-F238E27FC236}">
                  <a16:creationId xmlns:a16="http://schemas.microsoft.com/office/drawing/2014/main" id="{6C8C4B6D-3669-6ABD-2EBE-2ACE9BDCE701}"/>
                </a:ext>
              </a:extLst>
            </p:cNvPr>
            <p:cNvGrpSpPr/>
            <p:nvPr/>
          </p:nvGrpSpPr>
          <p:grpSpPr>
            <a:xfrm>
              <a:off x="1158784" y="2925355"/>
              <a:ext cx="1243964" cy="1167443"/>
              <a:chOff x="705402" y="2536164"/>
              <a:chExt cx="1243964" cy="1167443"/>
            </a:xfrm>
          </p:grpSpPr>
          <p:pic>
            <p:nvPicPr>
              <p:cNvPr id="8" name="Picture 7" descr="A black silhouette of a person&#10;&#10;Description automatically generated">
                <a:extLst>
                  <a:ext uri="{FF2B5EF4-FFF2-40B4-BE49-F238E27FC236}">
                    <a16:creationId xmlns:a16="http://schemas.microsoft.com/office/drawing/2014/main" id="{166CD4D2-C170-7758-06F3-678200B3BF81}"/>
                  </a:ext>
                </a:extLst>
              </p:cNvPr>
              <p:cNvPicPr>
                <a:picLocks noChangeAspect="1"/>
              </p:cNvPicPr>
              <p:nvPr/>
            </p:nvPicPr>
            <p:blipFill>
              <a:blip r:embed="rId5"/>
              <a:stretch>
                <a:fillRect/>
              </a:stretch>
            </p:blipFill>
            <p:spPr>
              <a:xfrm>
                <a:off x="705402" y="2550541"/>
                <a:ext cx="588927" cy="1138687"/>
              </a:xfrm>
              <a:prstGeom prst="rect">
                <a:avLst/>
              </a:prstGeom>
            </p:spPr>
          </p:pic>
          <p:pic>
            <p:nvPicPr>
              <p:cNvPr id="9" name="Picture 8" descr="A black silhouette of a person&#10;&#10;Description automatically generated">
                <a:extLst>
                  <a:ext uri="{FF2B5EF4-FFF2-40B4-BE49-F238E27FC236}">
                    <a16:creationId xmlns:a16="http://schemas.microsoft.com/office/drawing/2014/main" id="{4A893A4B-F1AA-8607-198B-1BE23DC20F4A}"/>
                  </a:ext>
                </a:extLst>
              </p:cNvPr>
              <p:cNvPicPr>
                <a:picLocks noChangeAspect="1"/>
              </p:cNvPicPr>
              <p:nvPr/>
            </p:nvPicPr>
            <p:blipFill>
              <a:blip r:embed="rId6"/>
              <a:stretch>
                <a:fillRect/>
              </a:stretch>
            </p:blipFill>
            <p:spPr>
              <a:xfrm>
                <a:off x="1378123" y="2536164"/>
                <a:ext cx="571243" cy="1167443"/>
              </a:xfrm>
              <a:prstGeom prst="rect">
                <a:avLst/>
              </a:prstGeom>
            </p:spPr>
          </p:pic>
        </p:grpSp>
        <p:sp>
          <p:nvSpPr>
            <p:cNvPr id="6" name="TextBox 5">
              <a:extLst>
                <a:ext uri="{FF2B5EF4-FFF2-40B4-BE49-F238E27FC236}">
                  <a16:creationId xmlns:a16="http://schemas.microsoft.com/office/drawing/2014/main" id="{CEC7BD7C-D915-A2C1-B568-7B2C22EFDB3D}"/>
                </a:ext>
              </a:extLst>
            </p:cNvPr>
            <p:cNvSpPr txBox="1"/>
            <p:nvPr/>
          </p:nvSpPr>
          <p:spPr>
            <a:xfrm>
              <a:off x="2446558" y="2143304"/>
              <a:ext cx="329103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cs typeface="Calibri"/>
                </a:rPr>
                <a:t>Least deprived 10%</a:t>
              </a:r>
            </a:p>
          </p:txBody>
        </p:sp>
        <p:sp>
          <p:nvSpPr>
            <p:cNvPr id="7" name="TextBox 6">
              <a:extLst>
                <a:ext uri="{FF2B5EF4-FFF2-40B4-BE49-F238E27FC236}">
                  <a16:creationId xmlns:a16="http://schemas.microsoft.com/office/drawing/2014/main" id="{17188167-0FDD-6282-4215-9A299FD01612}"/>
                </a:ext>
              </a:extLst>
            </p:cNvPr>
            <p:cNvSpPr txBox="1"/>
            <p:nvPr/>
          </p:nvSpPr>
          <p:spPr>
            <a:xfrm>
              <a:off x="2446558" y="4478526"/>
              <a:ext cx="2833832"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400" b="1" dirty="0">
                  <a:cs typeface="Calibri"/>
                </a:rPr>
                <a:t>Most deprived 10%</a:t>
              </a:r>
            </a:p>
          </p:txBody>
        </p:sp>
      </p:grpSp>
      <p:sp>
        <p:nvSpPr>
          <p:cNvPr id="23" name="TextBox 22">
            <a:extLst>
              <a:ext uri="{FF2B5EF4-FFF2-40B4-BE49-F238E27FC236}">
                <a16:creationId xmlns:a16="http://schemas.microsoft.com/office/drawing/2014/main" id="{27F970B3-E2B3-CE52-3FA1-C160D3B43A8B}"/>
              </a:ext>
            </a:extLst>
          </p:cNvPr>
          <p:cNvSpPr txBox="1"/>
          <p:nvPr/>
        </p:nvSpPr>
        <p:spPr>
          <a:xfrm>
            <a:off x="1392978" y="55453"/>
            <a:ext cx="9405240" cy="114005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4000" b="1" dirty="0">
                <a:solidFill>
                  <a:schemeClr val="accent1">
                    <a:lumMod val="75000"/>
                  </a:schemeClr>
                </a:solidFill>
                <a:cs typeface="Calibri"/>
              </a:rPr>
              <a:t>Scotland's Health Inequalities</a:t>
            </a:r>
            <a:r>
              <a:rPr lang="en-GB" sz="3600" b="1" dirty="0">
                <a:cs typeface="Calibri"/>
              </a:rPr>
              <a:t> </a:t>
            </a:r>
            <a:endParaRPr lang="en-US" sz="3600" b="1" dirty="0">
              <a:cs typeface="Calibri"/>
            </a:endParaRPr>
          </a:p>
        </p:txBody>
      </p:sp>
    </p:spTree>
    <p:extLst>
      <p:ext uri="{BB962C8B-B14F-4D97-AF65-F5344CB8AC3E}">
        <p14:creationId xmlns:p14="http://schemas.microsoft.com/office/powerpoint/2010/main" val="35775550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E93651-A86B-4D5D-9C5A-597C97C23F90}"/>
              </a:ext>
            </a:extLst>
          </p:cNvPr>
          <p:cNvSpPr>
            <a:spLocks noGrp="1"/>
          </p:cNvSpPr>
          <p:nvPr>
            <p:ph sz="half" idx="1"/>
          </p:nvPr>
        </p:nvSpPr>
        <p:spPr>
          <a:xfrm>
            <a:off x="649224" y="2438400"/>
            <a:ext cx="5102351" cy="3785419"/>
          </a:xfrm>
        </p:spPr>
        <p:txBody>
          <a:bodyPr vert="horz" lIns="91440" tIns="45720" rIns="91440" bIns="45720" rtlCol="0">
            <a:normAutofit/>
          </a:bodyPr>
          <a:lstStyle/>
          <a:p>
            <a:pPr marL="0"/>
            <a:endParaRPr lang="en-US" sz="2000" dirty="0"/>
          </a:p>
          <a:p>
            <a:endParaRPr lang="en-US" sz="2000" dirty="0"/>
          </a:p>
        </p:txBody>
      </p:sp>
      <p:sp>
        <p:nvSpPr>
          <p:cNvPr id="2" name="Title 1">
            <a:extLst>
              <a:ext uri="{FF2B5EF4-FFF2-40B4-BE49-F238E27FC236}">
                <a16:creationId xmlns:a16="http://schemas.microsoft.com/office/drawing/2014/main" id="{4E5ABEF6-116E-4AD6-BF93-782407DC7E14}"/>
              </a:ext>
            </a:extLst>
          </p:cNvPr>
          <p:cNvSpPr>
            <a:spLocks noGrp="1"/>
          </p:cNvSpPr>
          <p:nvPr>
            <p:ph type="title"/>
          </p:nvPr>
        </p:nvSpPr>
        <p:spPr>
          <a:xfrm>
            <a:off x="430178" y="953586"/>
            <a:ext cx="5102351" cy="261689"/>
          </a:xfrm>
        </p:spPr>
        <p:txBody>
          <a:bodyPr vert="horz" lIns="91440" tIns="45720" rIns="91440" bIns="45720" rtlCol="0" anchor="ctr">
            <a:normAutofit fontScale="90000"/>
          </a:bodyPr>
          <a:lstStyle/>
          <a:p>
            <a:r>
              <a:rPr lang="en-US" sz="4000" b="1" dirty="0">
                <a:solidFill>
                  <a:schemeClr val="accent1">
                    <a:lumMod val="50000"/>
                  </a:schemeClr>
                </a:solidFill>
                <a:latin typeface="+mn-lt"/>
              </a:rPr>
              <a:t>Unwarranted Variation</a:t>
            </a:r>
            <a:br>
              <a:rPr lang="en-US" sz="3200" dirty="0">
                <a:latin typeface="+mn-lt"/>
              </a:rPr>
            </a:br>
            <a:br>
              <a:rPr lang="en-US" sz="3200" dirty="0">
                <a:latin typeface="+mn-lt"/>
              </a:rPr>
            </a:br>
            <a:br>
              <a:rPr lang="en-US" sz="3200" i="0" dirty="0">
                <a:effectLst/>
                <a:latin typeface="+mn-lt"/>
              </a:rPr>
            </a:br>
            <a:br>
              <a:rPr lang="en-US" sz="1400" b="0" i="0" dirty="0">
                <a:effectLst/>
              </a:rPr>
            </a:br>
            <a:r>
              <a:rPr lang="en-US" sz="1400" dirty="0"/>
              <a:t> </a:t>
            </a:r>
          </a:p>
        </p:txBody>
      </p:sp>
      <p:pic>
        <p:nvPicPr>
          <p:cNvPr id="6" name="Picture 5" descr="A blue text on a black background&#10;&#10;Description automatically generated">
            <a:extLst>
              <a:ext uri="{FF2B5EF4-FFF2-40B4-BE49-F238E27FC236}">
                <a16:creationId xmlns:a16="http://schemas.microsoft.com/office/drawing/2014/main" id="{9C7A0425-CD56-81D7-FE15-3F4D340F859E}"/>
              </a:ext>
            </a:extLst>
          </p:cNvPr>
          <p:cNvPicPr>
            <a:picLocks noChangeAspect="1"/>
          </p:cNvPicPr>
          <p:nvPr/>
        </p:nvPicPr>
        <p:blipFill>
          <a:blip r:embed="rId3"/>
          <a:stretch>
            <a:fillRect/>
          </a:stretch>
        </p:blipFill>
        <p:spPr>
          <a:xfrm>
            <a:off x="310551" y="5718666"/>
            <a:ext cx="2743200" cy="941574"/>
          </a:xfrm>
          <a:prstGeom prst="rect">
            <a:avLst/>
          </a:prstGeom>
        </p:spPr>
      </p:pic>
      <p:pic>
        <p:nvPicPr>
          <p:cNvPr id="4" name="Picture 3" descr="A map of the country&#10;&#10;Description automatically generated">
            <a:extLst>
              <a:ext uri="{FF2B5EF4-FFF2-40B4-BE49-F238E27FC236}">
                <a16:creationId xmlns:a16="http://schemas.microsoft.com/office/drawing/2014/main" id="{0FB394EA-0FE2-0BBC-2034-A55B695858D5}"/>
              </a:ext>
            </a:extLst>
          </p:cNvPr>
          <p:cNvPicPr>
            <a:picLocks noChangeAspect="1"/>
          </p:cNvPicPr>
          <p:nvPr/>
        </p:nvPicPr>
        <p:blipFill rotWithShape="1">
          <a:blip r:embed="rId4"/>
          <a:srcRect r="236" b="6000"/>
          <a:stretch/>
        </p:blipFill>
        <p:spPr>
          <a:xfrm>
            <a:off x="7040741" y="52157"/>
            <a:ext cx="6078756" cy="6762397"/>
          </a:xfrm>
          <a:prstGeom prst="rect">
            <a:avLst/>
          </a:prstGeom>
        </p:spPr>
      </p:pic>
      <p:sp>
        <p:nvSpPr>
          <p:cNvPr id="7" name="Rectangle 6">
            <a:extLst>
              <a:ext uri="{FF2B5EF4-FFF2-40B4-BE49-F238E27FC236}">
                <a16:creationId xmlns:a16="http://schemas.microsoft.com/office/drawing/2014/main" id="{8E68E747-6292-5652-CD72-F4B0B0596901}"/>
              </a:ext>
            </a:extLst>
          </p:cNvPr>
          <p:cNvSpPr/>
          <p:nvPr/>
        </p:nvSpPr>
        <p:spPr>
          <a:xfrm>
            <a:off x="9963977" y="6311347"/>
            <a:ext cx="2214113" cy="503207"/>
          </a:xfrm>
          <a:prstGeom prst="rect">
            <a:avLst/>
          </a:prstGeom>
          <a:solidFill>
            <a:schemeClr val="accent1">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a:extLst>
              <a:ext uri="{FF2B5EF4-FFF2-40B4-BE49-F238E27FC236}">
                <a16:creationId xmlns:a16="http://schemas.microsoft.com/office/drawing/2014/main" id="{0BC55174-7CBD-A270-79AC-5582E40FDAE2}"/>
              </a:ext>
            </a:extLst>
          </p:cNvPr>
          <p:cNvCxnSpPr/>
          <p:nvPr/>
        </p:nvCxnSpPr>
        <p:spPr>
          <a:xfrm flipV="1">
            <a:off x="312221" y="851935"/>
            <a:ext cx="8679166" cy="35744"/>
          </a:xfrm>
          <a:prstGeom prst="straightConnector1">
            <a:avLst/>
          </a:prstGeom>
          <a:ln w="57150"/>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8E4C7FD2-D543-F271-F77D-EB213DA800F7}"/>
              </a:ext>
            </a:extLst>
          </p:cNvPr>
          <p:cNvSpPr txBox="1"/>
          <p:nvPr/>
        </p:nvSpPr>
        <p:spPr>
          <a:xfrm flipH="1">
            <a:off x="5151260" y="5688709"/>
            <a:ext cx="2780092" cy="954107"/>
          </a:xfrm>
          <a:prstGeom prst="rect">
            <a:avLst/>
          </a:prstGeom>
          <a:noFill/>
        </p:spPr>
        <p:txBody>
          <a:bodyPr wrap="square" rtlCol="0">
            <a:spAutoFit/>
          </a:bodyPr>
          <a:lstStyle/>
          <a:p>
            <a:r>
              <a:rPr lang="en-GB" sz="2800" dirty="0"/>
              <a:t>The Scottish Atlas</a:t>
            </a:r>
          </a:p>
          <a:p>
            <a:r>
              <a:rPr lang="en-GB" sz="2800" dirty="0"/>
              <a:t> of Variation</a:t>
            </a:r>
          </a:p>
        </p:txBody>
      </p:sp>
      <p:pic>
        <p:nvPicPr>
          <p:cNvPr id="9" name="Picture 8">
            <a:extLst>
              <a:ext uri="{FF2B5EF4-FFF2-40B4-BE49-F238E27FC236}">
                <a16:creationId xmlns:a16="http://schemas.microsoft.com/office/drawing/2014/main" id="{3C385C9D-6B3E-6ABB-2F3B-4185CE30A947}"/>
              </a:ext>
            </a:extLst>
          </p:cNvPr>
          <p:cNvPicPr>
            <a:picLocks noChangeAspect="1"/>
          </p:cNvPicPr>
          <p:nvPr/>
        </p:nvPicPr>
        <p:blipFill>
          <a:blip r:embed="rId5"/>
          <a:stretch>
            <a:fillRect/>
          </a:stretch>
        </p:blipFill>
        <p:spPr>
          <a:xfrm>
            <a:off x="430178" y="1883060"/>
            <a:ext cx="5430192" cy="2076147"/>
          </a:xfrm>
          <a:prstGeom prst="rect">
            <a:avLst/>
          </a:prstGeom>
        </p:spPr>
      </p:pic>
    </p:spTree>
    <p:extLst>
      <p:ext uri="{BB962C8B-B14F-4D97-AF65-F5344CB8AC3E}">
        <p14:creationId xmlns:p14="http://schemas.microsoft.com/office/powerpoint/2010/main" val="891948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197600" y="1600201"/>
            <a:ext cx="5384800" cy="4277072"/>
          </a:xfrm>
        </p:spPr>
        <p:txBody>
          <a:bodyPr>
            <a:normAutofit/>
          </a:bodyPr>
          <a:lstStyle/>
          <a:p>
            <a:pPr>
              <a:buNone/>
            </a:pPr>
            <a:r>
              <a:rPr lang="en-GB" dirty="0"/>
              <a:t> </a:t>
            </a:r>
          </a:p>
        </p:txBody>
      </p:sp>
      <p:sp>
        <p:nvSpPr>
          <p:cNvPr id="6" name="Content Placeholder 4"/>
          <p:cNvSpPr txBox="1">
            <a:spLocks/>
          </p:cNvSpPr>
          <p:nvPr/>
        </p:nvSpPr>
        <p:spPr bwMode="auto">
          <a:xfrm>
            <a:off x="719403" y="1484784"/>
            <a:ext cx="11137237" cy="4608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kumimoji="0" lang="en-GB" sz="2400" b="0" i="0" u="none" strike="noStrike" kern="0" cap="none" spc="0" normalizeH="0" baseline="0" noProof="0" dirty="0">
              <a:ln>
                <a:noFill/>
              </a:ln>
              <a:solidFill>
                <a:srgbClr val="000099"/>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kumimoji="0" lang="en-GB" sz="2400" b="0" i="0" u="none" strike="noStrike" kern="0" cap="none" spc="0" normalizeH="0" baseline="0" noProof="0" dirty="0">
              <a:ln>
                <a:noFill/>
              </a:ln>
              <a:solidFill>
                <a:srgbClr val="000099"/>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kumimoji="0" lang="en-GB" sz="2400" b="0" i="0" u="none" strike="noStrike" kern="0" cap="none" spc="0" normalizeH="0" baseline="0" noProof="0" dirty="0">
              <a:ln>
                <a:noFill/>
              </a:ln>
              <a:solidFill>
                <a:srgbClr val="000099"/>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2800" b="0" i="0" u="none" strike="noStrike" kern="0" cap="none" spc="0" normalizeH="0" baseline="0" noProof="0" dirty="0">
              <a:ln>
                <a:noFill/>
              </a:ln>
              <a:solidFill>
                <a:srgbClr val="000099"/>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2800" b="0" i="0" u="none" strike="noStrike" kern="0" cap="none" spc="0" normalizeH="0" baseline="0" noProof="0" dirty="0">
              <a:ln>
                <a:noFill/>
              </a:ln>
              <a:solidFill>
                <a:srgbClr val="000099"/>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2800" b="0" i="0" u="none" strike="noStrike" kern="0" cap="none" spc="0" normalizeH="0" baseline="0" noProof="0" dirty="0">
              <a:ln>
                <a:noFill/>
              </a:ln>
              <a:solidFill>
                <a:srgbClr val="000099"/>
              </a:solidFill>
              <a:effectLst/>
              <a:uLnTx/>
              <a:uFillTx/>
              <a:latin typeface="+mn-lt"/>
              <a:ea typeface="+mn-ea"/>
              <a:cs typeface="+mn-cs"/>
            </a:endParaRPr>
          </a:p>
        </p:txBody>
      </p:sp>
      <p:sp>
        <p:nvSpPr>
          <p:cNvPr id="8" name="Content Placeholder 4"/>
          <p:cNvSpPr txBox="1">
            <a:spLocks/>
          </p:cNvSpPr>
          <p:nvPr/>
        </p:nvSpPr>
        <p:spPr bwMode="auto">
          <a:xfrm>
            <a:off x="1004107" y="1484784"/>
            <a:ext cx="4799288" cy="48245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marL="857250" marR="0" lvl="1" indent="-457200" defTabSz="914400" fontAlgn="base" latinLnBrk="0">
              <a:lnSpc>
                <a:spcPct val="100000"/>
              </a:lnSpc>
              <a:spcBef>
                <a:spcPct val="20000"/>
              </a:spcBef>
              <a:spcAft>
                <a:spcPct val="0"/>
              </a:spcAft>
              <a:buClrTx/>
              <a:buSzTx/>
              <a:tabLst/>
              <a:defRPr/>
            </a:pPr>
            <a:endParaRPr lang="en-GB" sz="2400" dirty="0"/>
          </a:p>
          <a:p>
            <a:pPr marL="857250" marR="0" lvl="1" indent="-457200" defTabSz="914400" fontAlgn="base" latinLnBrk="0">
              <a:lnSpc>
                <a:spcPct val="100000"/>
              </a:lnSpc>
              <a:spcBef>
                <a:spcPct val="20000"/>
              </a:spcBef>
              <a:spcAft>
                <a:spcPct val="0"/>
              </a:spcAft>
              <a:buClrTx/>
              <a:buSzTx/>
              <a:tabLst/>
              <a:defRPr/>
            </a:pPr>
            <a:endParaRPr lang="en-GB" sz="2400" dirty="0"/>
          </a:p>
          <a:p>
            <a:pPr marL="342900" marR="0" lvl="0" indent="-342900" algn="l" defTabSz="914400" rtl="0" eaLnBrk="1" fontAlgn="base" latinLnBrk="0" hangingPunct="1">
              <a:lnSpc>
                <a:spcPct val="100000"/>
              </a:lnSpc>
              <a:spcBef>
                <a:spcPct val="20000"/>
              </a:spcBef>
              <a:spcAft>
                <a:spcPct val="0"/>
              </a:spcAft>
              <a:buClrTx/>
              <a:buSzTx/>
              <a:buFont typeface="Arial" pitchFamily="34" charset="0"/>
              <a:buChar char="•"/>
              <a:tabLst/>
              <a:defRPr/>
            </a:pPr>
            <a:endParaRPr kumimoji="0" lang="en-GB" sz="2400" b="0" i="0" u="none" strike="noStrike" kern="0" cap="none" spc="0" normalizeH="0" baseline="0" noProof="0" dirty="0">
              <a:ln>
                <a:noFill/>
              </a:ln>
              <a:solidFill>
                <a:srgbClr val="000099"/>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3200" b="0" i="0" u="none" strike="noStrike" kern="0" cap="none" spc="0" normalizeH="0" baseline="0" noProof="0" dirty="0">
              <a:ln>
                <a:noFill/>
              </a:ln>
              <a:solidFill>
                <a:srgbClr val="000099"/>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3200" b="0" i="0" u="none" strike="noStrike" kern="0" cap="none" spc="0" normalizeH="0" baseline="0" noProof="0" dirty="0">
              <a:ln>
                <a:noFill/>
              </a:ln>
              <a:solidFill>
                <a:srgbClr val="000099"/>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Tx/>
              <a:buNone/>
              <a:tabLst/>
              <a:defRPr/>
            </a:pPr>
            <a:endParaRPr kumimoji="0" lang="en-GB" sz="3200" b="0" i="0" u="none" strike="noStrike" kern="0" cap="none" spc="0" normalizeH="0" baseline="0" noProof="0" dirty="0">
              <a:ln>
                <a:noFill/>
              </a:ln>
              <a:solidFill>
                <a:srgbClr val="000099"/>
              </a:solidFill>
              <a:effectLst/>
              <a:uLnTx/>
              <a:uFillTx/>
              <a:latin typeface="+mn-lt"/>
              <a:ea typeface="+mn-ea"/>
              <a:cs typeface="+mn-cs"/>
            </a:endParaRPr>
          </a:p>
        </p:txBody>
      </p:sp>
      <p:pic>
        <p:nvPicPr>
          <p:cNvPr id="4098" name="Picture 2"/>
          <p:cNvPicPr>
            <a:picLocks noChangeAspect="1" noChangeArrowheads="1"/>
          </p:cNvPicPr>
          <p:nvPr/>
        </p:nvPicPr>
        <p:blipFill>
          <a:blip r:embed="rId3" cstate="print"/>
          <a:srcRect/>
          <a:stretch>
            <a:fillRect/>
          </a:stretch>
        </p:blipFill>
        <p:spPr bwMode="auto">
          <a:xfrm>
            <a:off x="1594146" y="259307"/>
            <a:ext cx="4493953" cy="6050013"/>
          </a:xfrm>
          <a:prstGeom prst="rect">
            <a:avLst/>
          </a:prstGeom>
          <a:noFill/>
          <a:ln w="19050">
            <a:solidFill>
              <a:schemeClr val="tx1"/>
            </a:solidFill>
            <a:miter lim="800000"/>
            <a:headEnd/>
            <a:tailEnd/>
          </a:ln>
        </p:spPr>
      </p:pic>
      <p:sp>
        <p:nvSpPr>
          <p:cNvPr id="11" name="TextBox 10"/>
          <p:cNvSpPr txBox="1"/>
          <p:nvPr/>
        </p:nvSpPr>
        <p:spPr>
          <a:xfrm>
            <a:off x="6823881" y="1924334"/>
            <a:ext cx="5087509" cy="2462213"/>
          </a:xfrm>
          <a:prstGeom prst="rect">
            <a:avLst/>
          </a:prstGeom>
          <a:noFill/>
        </p:spPr>
        <p:txBody>
          <a:bodyPr wrap="square" rtlCol="0">
            <a:spAutoFit/>
          </a:bodyPr>
          <a:lstStyle/>
          <a:p>
            <a:pPr marL="400050" indent="-457200" fontAlgn="base">
              <a:spcBef>
                <a:spcPct val="20000"/>
              </a:spcBef>
              <a:spcAft>
                <a:spcPct val="0"/>
              </a:spcAft>
              <a:defRPr/>
            </a:pPr>
            <a:r>
              <a:rPr lang="en-GB" sz="4000" dirty="0"/>
              <a:t>OECD report on waste: </a:t>
            </a:r>
          </a:p>
          <a:p>
            <a:pPr marL="400050" indent="-457200" fontAlgn="base">
              <a:spcBef>
                <a:spcPct val="20000"/>
              </a:spcBef>
              <a:spcAft>
                <a:spcPct val="0"/>
              </a:spcAft>
              <a:defRPr/>
            </a:pPr>
            <a:r>
              <a:rPr lang="en-GB" sz="4000" dirty="0"/>
              <a:t>one fifth of healthcare</a:t>
            </a:r>
          </a:p>
          <a:p>
            <a:pPr marL="400050" indent="-457200" fontAlgn="base">
              <a:spcBef>
                <a:spcPct val="20000"/>
              </a:spcBef>
              <a:spcAft>
                <a:spcPct val="0"/>
              </a:spcAft>
              <a:defRPr/>
            </a:pPr>
            <a:r>
              <a:rPr lang="en-GB" sz="4000" dirty="0"/>
              <a:t>spend has NO impact</a:t>
            </a:r>
          </a:p>
          <a:p>
            <a:endParaRPr lang="en-GB" dirty="0"/>
          </a:p>
        </p:txBody>
      </p:sp>
    </p:spTree>
    <p:extLst>
      <p:ext uri="{BB962C8B-B14F-4D97-AF65-F5344CB8AC3E}">
        <p14:creationId xmlns:p14="http://schemas.microsoft.com/office/powerpoint/2010/main" val="132326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Logo, company name&#10;&#10;Description automatically generated">
            <a:extLst>
              <a:ext uri="{FF2B5EF4-FFF2-40B4-BE49-F238E27FC236}">
                <a16:creationId xmlns:a16="http://schemas.microsoft.com/office/drawing/2014/main" id="{AA45DEE8-57CB-846F-3746-964EFFD669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49701" y="0"/>
            <a:ext cx="6534150" cy="6858000"/>
          </a:xfrm>
          <a:prstGeom prst="rect">
            <a:avLst/>
          </a:prstGeom>
        </p:spPr>
      </p:pic>
    </p:spTree>
    <p:extLst>
      <p:ext uri="{BB962C8B-B14F-4D97-AF65-F5344CB8AC3E}">
        <p14:creationId xmlns:p14="http://schemas.microsoft.com/office/powerpoint/2010/main" val="10166849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42114" y="4256314"/>
            <a:ext cx="9144000" cy="1553438"/>
          </a:xfrm>
        </p:spPr>
        <p:txBody>
          <a:bodyPr>
            <a:noAutofit/>
          </a:bodyPr>
          <a:lstStyle/>
          <a:p>
            <a:br>
              <a:rPr lang="en-GB" sz="8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rPr>
            </a:br>
            <a:endParaRPr lang="en-GB" sz="8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endParaRPr>
          </a:p>
        </p:txBody>
      </p:sp>
      <p:sp>
        <p:nvSpPr>
          <p:cNvPr id="6" name="TextBox 5">
            <a:extLst>
              <a:ext uri="{FF2B5EF4-FFF2-40B4-BE49-F238E27FC236}">
                <a16:creationId xmlns:a16="http://schemas.microsoft.com/office/drawing/2014/main" id="{6E9A1928-C425-4BA8-9FC5-F5B310CCB941}"/>
              </a:ext>
            </a:extLst>
          </p:cNvPr>
          <p:cNvSpPr txBox="1"/>
          <p:nvPr/>
        </p:nvSpPr>
        <p:spPr>
          <a:xfrm>
            <a:off x="-1" y="3289963"/>
            <a:ext cx="11954933" cy="320857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b="1" i="1"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Our definition: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lang="en-GB" sz="3200" b="1" i="1" dirty="0">
              <a:solidFill>
                <a:prstClr val="black"/>
              </a:solidFill>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GB" sz="3200" b="1" i="1" dirty="0">
                <a:solidFill>
                  <a:prstClr val="black"/>
                </a:solidFill>
                <a:latin typeface="Arial" panose="020B0604020202020204" pitchFamily="34" charset="0"/>
                <a:ea typeface="Times New Roman" panose="02020603050405020304" pitchFamily="18" charset="0"/>
                <a:cs typeface="Times New Roman" panose="02020603050405020304" pitchFamily="18" charset="0"/>
              </a:rPr>
              <a:t> </a:t>
            </a:r>
            <a:r>
              <a:rPr kumimoji="0" lang="en-GB" sz="3200" b="0" i="1"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Value based health and care delivers better outcomes and experiences for the people we care for through equitable, sustainable, appropriate and transparent use of available resources.</a:t>
            </a:r>
            <a:r>
              <a:rPr kumimoji="0" lang="en-GB" sz="3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rPr>
              <a:t> </a:t>
            </a:r>
            <a:endParaRPr kumimoji="0" lang="en-GB"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Times New Roman" panose="02020603050405020304" pitchFamily="18" charset="0"/>
            </a:endParaRPr>
          </a:p>
        </p:txBody>
      </p:sp>
      <p:pic>
        <p:nvPicPr>
          <p:cNvPr id="4" name="Picture 3" descr="Blue text on a black background&#10;&#10;Description automatically generated">
            <a:extLst>
              <a:ext uri="{FF2B5EF4-FFF2-40B4-BE49-F238E27FC236}">
                <a16:creationId xmlns:a16="http://schemas.microsoft.com/office/drawing/2014/main" id="{7FBB684B-A288-52E5-C107-181D237E5253}"/>
              </a:ext>
            </a:extLst>
          </p:cNvPr>
          <p:cNvPicPr>
            <a:picLocks noChangeAspect="1"/>
          </p:cNvPicPr>
          <p:nvPr/>
        </p:nvPicPr>
        <p:blipFill>
          <a:blip r:embed="rId3"/>
          <a:stretch>
            <a:fillRect/>
          </a:stretch>
        </p:blipFill>
        <p:spPr>
          <a:xfrm>
            <a:off x="452567" y="0"/>
            <a:ext cx="11286865" cy="2900380"/>
          </a:xfrm>
          <a:prstGeom prst="rect">
            <a:avLst/>
          </a:prstGeom>
        </p:spPr>
      </p:pic>
    </p:spTree>
    <p:extLst>
      <p:ext uri="{BB962C8B-B14F-4D97-AF65-F5344CB8AC3E}">
        <p14:creationId xmlns:p14="http://schemas.microsoft.com/office/powerpoint/2010/main" val="21965674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blue text on a black background&#10;&#10;Description automatically generated">
            <a:extLst>
              <a:ext uri="{FF2B5EF4-FFF2-40B4-BE49-F238E27FC236}">
                <a16:creationId xmlns:a16="http://schemas.microsoft.com/office/drawing/2014/main" id="{A9F8DD65-FB6B-8633-B82A-D1E0B0FBB42C}"/>
              </a:ext>
            </a:extLst>
          </p:cNvPr>
          <p:cNvPicPr>
            <a:picLocks noChangeAspect="1"/>
          </p:cNvPicPr>
          <p:nvPr/>
        </p:nvPicPr>
        <p:blipFill>
          <a:blip r:embed="rId3"/>
          <a:stretch>
            <a:fillRect/>
          </a:stretch>
        </p:blipFill>
        <p:spPr>
          <a:xfrm>
            <a:off x="310551" y="5718666"/>
            <a:ext cx="2743200" cy="941574"/>
          </a:xfrm>
          <a:prstGeom prst="rect">
            <a:avLst/>
          </a:prstGeom>
        </p:spPr>
      </p:pic>
      <p:pic>
        <p:nvPicPr>
          <p:cNvPr id="4" name="Picture 3" descr="A group of circles with text&#10;&#10;Description automatically generated">
            <a:extLst>
              <a:ext uri="{FF2B5EF4-FFF2-40B4-BE49-F238E27FC236}">
                <a16:creationId xmlns:a16="http://schemas.microsoft.com/office/drawing/2014/main" id="{39B26BB7-C386-68C4-E167-DE181533FFAE}"/>
              </a:ext>
            </a:extLst>
          </p:cNvPr>
          <p:cNvPicPr>
            <a:picLocks noChangeAspect="1"/>
          </p:cNvPicPr>
          <p:nvPr/>
        </p:nvPicPr>
        <p:blipFill rotWithShape="1">
          <a:blip r:embed="rId4"/>
          <a:srcRect r="26803" b="-212"/>
          <a:stretch/>
        </p:blipFill>
        <p:spPr>
          <a:xfrm>
            <a:off x="1423642" y="-338093"/>
            <a:ext cx="9037154" cy="6987621"/>
          </a:xfrm>
          <a:prstGeom prst="rect">
            <a:avLst/>
          </a:prstGeom>
        </p:spPr>
      </p:pic>
    </p:spTree>
    <p:extLst>
      <p:ext uri="{BB962C8B-B14F-4D97-AF65-F5344CB8AC3E}">
        <p14:creationId xmlns:p14="http://schemas.microsoft.com/office/powerpoint/2010/main" val="41888398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9260</TotalTime>
  <Words>2171</Words>
  <Application>Microsoft Office PowerPoint</Application>
  <PresentationFormat>Widescreen</PresentationFormat>
  <Paragraphs>163</Paragraphs>
  <Slides>13</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HGSSoeiKakugothicUB</vt:lpstr>
      <vt:lpstr>Arial</vt:lpstr>
      <vt:lpstr>Calibri</vt:lpstr>
      <vt:lpstr>Calibri Light</vt:lpstr>
      <vt:lpstr>Symbol</vt:lpstr>
      <vt:lpstr>Office Theme</vt:lpstr>
      <vt:lpstr>PowerPoint Presentation</vt:lpstr>
      <vt:lpstr>Background</vt:lpstr>
      <vt:lpstr>PowerPoint Presentation</vt:lpstr>
      <vt:lpstr>PowerPoint Presentation</vt:lpstr>
      <vt:lpstr>Unwarranted Variation     </vt:lpstr>
      <vt:lpstr>PowerPoint Presentation</vt:lpstr>
      <vt:lpstr>PowerPoint Presentation</vt:lpstr>
      <vt:lpstr> </vt:lpstr>
      <vt:lpstr>PowerPoint Presentation</vt:lpstr>
      <vt:lpstr>PowerPoint Presentation</vt:lpstr>
      <vt:lpstr>PowerPoint Presentation</vt:lpstr>
      <vt:lpstr>  </vt:lpstr>
      <vt:lpstr>PowerPoint Presentation</vt:lpstr>
    </vt:vector>
  </TitlesOfParts>
  <Company>Scottish Government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slide</dc:title>
  <dc:creator>Catherine Labinjoh</dc:creator>
  <cp:lastModifiedBy>Catherine Labinjoh</cp:lastModifiedBy>
  <cp:revision>381</cp:revision>
  <dcterms:created xsi:type="dcterms:W3CDTF">2023-08-02T08:20:55Z</dcterms:created>
  <dcterms:modified xsi:type="dcterms:W3CDTF">2023-09-11T20:02:32Z</dcterms:modified>
</cp:coreProperties>
</file>