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90" r:id="rId1"/>
  </p:sldMasterIdLst>
  <p:notesMasterIdLst>
    <p:notesMasterId r:id="rId30"/>
  </p:notesMasterIdLst>
  <p:sldIdLst>
    <p:sldId id="256" r:id="rId2"/>
    <p:sldId id="324" r:id="rId3"/>
    <p:sldId id="863" r:id="rId4"/>
    <p:sldId id="4946" r:id="rId5"/>
    <p:sldId id="5108" r:id="rId6"/>
    <p:sldId id="5196" r:id="rId7"/>
    <p:sldId id="5116" r:id="rId8"/>
    <p:sldId id="5194" r:id="rId9"/>
    <p:sldId id="5184" r:id="rId10"/>
    <p:sldId id="5170" r:id="rId11"/>
    <p:sldId id="5121" r:id="rId12"/>
    <p:sldId id="5187" r:id="rId13"/>
    <p:sldId id="5190" r:id="rId14"/>
    <p:sldId id="5186" r:id="rId15"/>
    <p:sldId id="5144" r:id="rId16"/>
    <p:sldId id="5145" r:id="rId17"/>
    <p:sldId id="5195" r:id="rId18"/>
    <p:sldId id="5188" r:id="rId19"/>
    <p:sldId id="5192" r:id="rId20"/>
    <p:sldId id="5189" r:id="rId21"/>
    <p:sldId id="4576" r:id="rId22"/>
    <p:sldId id="5110" r:id="rId23"/>
    <p:sldId id="5111" r:id="rId24"/>
    <p:sldId id="5112" r:id="rId25"/>
    <p:sldId id="5183" r:id="rId26"/>
    <p:sldId id="5131" r:id="rId27"/>
    <p:sldId id="5133" r:id="rId28"/>
    <p:sldId id="5191" r:id="rId2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513A61B-2A24-58B1-70CD-CC7E9E8A44A8}" name="Francesca Ferre" initials="FF" userId="S::francesca.ferre@santannapisa.it::102f3b4c-ff6c-4f06-84f4-c00507cc5691" providerId="AD"/>
  <p188:author id="{37E65FDD-2E9E-3370-5C35-78889B62B205}" name="Chiara Seghieri" initials="CS" userId="S::chiara.seghieri@santannapisa.it::c7b098db-e776-4b2c-b6a4-a5e42843833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ofia Longhi" initials="SL" lastIdx="3" clrIdx="0">
    <p:extLst>
      <p:ext uri="{19B8F6BF-5375-455C-9EA6-DF929625EA0E}">
        <p15:presenceInfo xmlns:p15="http://schemas.microsoft.com/office/powerpoint/2012/main" userId="S::sofia.longhi@santannapisa.it::fa23ec05-0a8d-4737-935b-30e51fe5924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F17B7B"/>
    <a:srgbClr val="56BCE0"/>
    <a:srgbClr val="2A9286"/>
    <a:srgbClr val="204B5C"/>
    <a:srgbClr val="F2F2F2"/>
    <a:srgbClr val="B352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1EBBBCC-DAD2-459C-BE2E-F6DE35CF9A28}" styleName="Stile scuro 2 - Colore 3/Colore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Stile scuro 2 - Colore 5/Color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Stile scuro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505E3EF-67EA-436B-97B2-0124C06EBD24}" styleName="Stile medio 4 - Color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Stile medio 4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Stile con tema 1 - Colore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04" autoAdjust="0"/>
    <p:restoredTop sz="67521" autoAdjust="0"/>
  </p:normalViewPr>
  <p:slideViewPr>
    <p:cSldViewPr snapToGrid="0" snapToObjects="1">
      <p:cViewPr varScale="1">
        <p:scale>
          <a:sx n="43" d="100"/>
          <a:sy n="43" d="100"/>
        </p:scale>
        <p:origin x="1212" y="36"/>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F0CBD3-A21B-4FD7-B4FB-7146B1DDFC6C}"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it-IT"/>
        </a:p>
      </dgm:t>
    </dgm:pt>
    <dgm:pt modelId="{14E964F3-5619-4793-B52C-0D9C1CC42889}">
      <dgm:prSet phldrT="[Testo]"/>
      <dgm:spPr/>
      <dgm:t>
        <a:bodyPr/>
        <a:lstStyle/>
        <a:p>
          <a:r>
            <a:rPr lang="it-IT" dirty="0">
              <a:latin typeface="Avenir" panose="02000503020000020003"/>
            </a:rPr>
            <a:t>HOSPITAL</a:t>
          </a:r>
        </a:p>
      </dgm:t>
    </dgm:pt>
    <dgm:pt modelId="{74E3262F-9C8F-4D34-BD02-3F715B62F819}" type="parTrans" cxnId="{06389DDC-FFBE-4086-9395-A1B7CABC78DF}">
      <dgm:prSet/>
      <dgm:spPr/>
      <dgm:t>
        <a:bodyPr/>
        <a:lstStyle/>
        <a:p>
          <a:endParaRPr lang="it-IT"/>
        </a:p>
      </dgm:t>
    </dgm:pt>
    <dgm:pt modelId="{2DAC5AFA-709B-47F4-9F12-2E52C82E50BF}" type="sibTrans" cxnId="{06389DDC-FFBE-4086-9395-A1B7CABC78DF}">
      <dgm:prSet/>
      <dgm:spPr/>
      <dgm:t>
        <a:bodyPr/>
        <a:lstStyle/>
        <a:p>
          <a:endParaRPr lang="it-IT"/>
        </a:p>
      </dgm:t>
    </dgm:pt>
    <dgm:pt modelId="{9504C1F6-F595-4A45-A11B-4F07DC7D526E}">
      <dgm:prSet phldrT="[Testo]"/>
      <dgm:spPr/>
      <dgm:t>
        <a:bodyPr/>
        <a:lstStyle/>
        <a:p>
          <a:r>
            <a:rPr lang="it-IT" dirty="0">
              <a:latin typeface="Avenir" panose="02000503020000020003"/>
            </a:rPr>
            <a:t>PRIMARY CARE</a:t>
          </a:r>
        </a:p>
      </dgm:t>
    </dgm:pt>
    <dgm:pt modelId="{1D1C8E91-607F-4CC6-ADA9-EC8397FCCDA9}" type="parTrans" cxnId="{0AD98C2B-338F-43CE-9BBF-57CEC6EF80B4}">
      <dgm:prSet/>
      <dgm:spPr/>
      <dgm:t>
        <a:bodyPr/>
        <a:lstStyle/>
        <a:p>
          <a:endParaRPr lang="it-IT"/>
        </a:p>
      </dgm:t>
    </dgm:pt>
    <dgm:pt modelId="{9DB84747-D177-435F-A165-F47181218E98}" type="sibTrans" cxnId="{0AD98C2B-338F-43CE-9BBF-57CEC6EF80B4}">
      <dgm:prSet/>
      <dgm:spPr/>
      <dgm:t>
        <a:bodyPr/>
        <a:lstStyle/>
        <a:p>
          <a:endParaRPr lang="it-IT"/>
        </a:p>
      </dgm:t>
    </dgm:pt>
    <dgm:pt modelId="{809952F5-F5BD-4AA0-B553-25CD8FDDDDC7}">
      <dgm:prSet phldrT="[Testo]"/>
      <dgm:spPr/>
      <dgm:t>
        <a:bodyPr/>
        <a:lstStyle/>
        <a:p>
          <a:r>
            <a:rPr lang="it-IT" dirty="0">
              <a:latin typeface="Avenir" panose="02000503020000020003"/>
            </a:rPr>
            <a:t>HOSPITAL</a:t>
          </a:r>
        </a:p>
      </dgm:t>
    </dgm:pt>
    <dgm:pt modelId="{6DD8E112-10E3-4FCD-B78A-FE4E6F0E8A6C}" type="parTrans" cxnId="{99706E4F-4473-48C6-97BB-107E1D10BBC0}">
      <dgm:prSet/>
      <dgm:spPr/>
      <dgm:t>
        <a:bodyPr/>
        <a:lstStyle/>
        <a:p>
          <a:endParaRPr lang="it-IT"/>
        </a:p>
      </dgm:t>
    </dgm:pt>
    <dgm:pt modelId="{E0C68096-0135-49BD-B8BC-9DC089C0078A}" type="sibTrans" cxnId="{99706E4F-4473-48C6-97BB-107E1D10BBC0}">
      <dgm:prSet/>
      <dgm:spPr/>
      <dgm:t>
        <a:bodyPr/>
        <a:lstStyle/>
        <a:p>
          <a:endParaRPr lang="it-IT"/>
        </a:p>
      </dgm:t>
    </dgm:pt>
    <dgm:pt modelId="{970A6830-5B0D-4B17-822E-636F67E39808}">
      <dgm:prSet phldrT="[Testo]"/>
      <dgm:spPr/>
      <dgm:t>
        <a:bodyPr/>
        <a:lstStyle/>
        <a:p>
          <a:r>
            <a:rPr lang="it-IT" dirty="0">
              <a:latin typeface="Avenir" panose="02000503020000020003"/>
            </a:rPr>
            <a:t>PRIMARY CARE</a:t>
          </a:r>
        </a:p>
      </dgm:t>
    </dgm:pt>
    <dgm:pt modelId="{4799CD9A-0F98-40AC-91BC-D1E491201BFA}" type="parTrans" cxnId="{B4360D6B-59C3-4BAE-841B-5BD4F46C2F48}">
      <dgm:prSet/>
      <dgm:spPr/>
      <dgm:t>
        <a:bodyPr/>
        <a:lstStyle/>
        <a:p>
          <a:endParaRPr lang="it-IT"/>
        </a:p>
      </dgm:t>
    </dgm:pt>
    <dgm:pt modelId="{ECD37EC3-DF06-4889-9A3E-7F970C4F40D0}" type="sibTrans" cxnId="{B4360D6B-59C3-4BAE-841B-5BD4F46C2F48}">
      <dgm:prSet/>
      <dgm:spPr/>
      <dgm:t>
        <a:bodyPr/>
        <a:lstStyle/>
        <a:p>
          <a:endParaRPr lang="it-IT"/>
        </a:p>
      </dgm:t>
    </dgm:pt>
    <dgm:pt modelId="{FF2506C8-A536-454E-838C-0B9C9EED8F11}" type="pres">
      <dgm:prSet presAssocID="{62F0CBD3-A21B-4FD7-B4FB-7146B1DDFC6C}" presName="cycle" presStyleCnt="0">
        <dgm:presLayoutVars>
          <dgm:dir/>
          <dgm:resizeHandles val="exact"/>
        </dgm:presLayoutVars>
      </dgm:prSet>
      <dgm:spPr/>
    </dgm:pt>
    <dgm:pt modelId="{F1577CDD-87D5-4FA7-8782-9698717AEE49}" type="pres">
      <dgm:prSet presAssocID="{14E964F3-5619-4793-B52C-0D9C1CC42889}" presName="node" presStyleLbl="node1" presStyleIdx="0" presStyleCnt="4" custRadScaleRad="100751" custRadScaleInc="4137">
        <dgm:presLayoutVars>
          <dgm:bulletEnabled val="1"/>
        </dgm:presLayoutVars>
      </dgm:prSet>
      <dgm:spPr/>
    </dgm:pt>
    <dgm:pt modelId="{8A3D1C05-D5DD-4689-AD28-8BF04A46D1B6}" type="pres">
      <dgm:prSet presAssocID="{14E964F3-5619-4793-B52C-0D9C1CC42889}" presName="spNode" presStyleCnt="0"/>
      <dgm:spPr/>
    </dgm:pt>
    <dgm:pt modelId="{E070626D-36BA-42F0-9F60-54C5CB4B7564}" type="pres">
      <dgm:prSet presAssocID="{2DAC5AFA-709B-47F4-9F12-2E52C82E50BF}" presName="sibTrans" presStyleLbl="sibTrans1D1" presStyleIdx="0" presStyleCnt="4"/>
      <dgm:spPr/>
    </dgm:pt>
    <dgm:pt modelId="{2B90A778-4017-4080-8EEF-D2A25437181A}" type="pres">
      <dgm:prSet presAssocID="{9504C1F6-F595-4A45-A11B-4F07DC7D526E}" presName="node" presStyleLbl="node1" presStyleIdx="1" presStyleCnt="4">
        <dgm:presLayoutVars>
          <dgm:bulletEnabled val="1"/>
        </dgm:presLayoutVars>
      </dgm:prSet>
      <dgm:spPr/>
    </dgm:pt>
    <dgm:pt modelId="{4B780264-01C1-4720-80AA-8DFE7EB5DACA}" type="pres">
      <dgm:prSet presAssocID="{9504C1F6-F595-4A45-A11B-4F07DC7D526E}" presName="spNode" presStyleCnt="0"/>
      <dgm:spPr/>
    </dgm:pt>
    <dgm:pt modelId="{40EEFE88-9843-4325-A602-151BF1D046FC}" type="pres">
      <dgm:prSet presAssocID="{9DB84747-D177-435F-A165-F47181218E98}" presName="sibTrans" presStyleLbl="sibTrans1D1" presStyleIdx="1" presStyleCnt="4"/>
      <dgm:spPr/>
    </dgm:pt>
    <dgm:pt modelId="{536F3E70-E22F-4153-8E20-7E91493B3F82}" type="pres">
      <dgm:prSet presAssocID="{809952F5-F5BD-4AA0-B553-25CD8FDDDDC7}" presName="node" presStyleLbl="node1" presStyleIdx="2" presStyleCnt="4" custRadScaleRad="101773" custRadScaleInc="-5634">
        <dgm:presLayoutVars>
          <dgm:bulletEnabled val="1"/>
        </dgm:presLayoutVars>
      </dgm:prSet>
      <dgm:spPr/>
    </dgm:pt>
    <dgm:pt modelId="{545D4BA6-5D9F-4D2D-BD6E-6508FA11DD35}" type="pres">
      <dgm:prSet presAssocID="{809952F5-F5BD-4AA0-B553-25CD8FDDDDC7}" presName="spNode" presStyleCnt="0"/>
      <dgm:spPr/>
    </dgm:pt>
    <dgm:pt modelId="{FFFEBDA4-1FBE-4E18-9AD5-758B336A1BDD}" type="pres">
      <dgm:prSet presAssocID="{E0C68096-0135-49BD-B8BC-9DC089C0078A}" presName="sibTrans" presStyleLbl="sibTrans1D1" presStyleIdx="2" presStyleCnt="4"/>
      <dgm:spPr/>
    </dgm:pt>
    <dgm:pt modelId="{CC34AB57-1500-4DF1-B79D-A4E55656A539}" type="pres">
      <dgm:prSet presAssocID="{970A6830-5B0D-4B17-822E-636F67E39808}" presName="node" presStyleLbl="node1" presStyleIdx="3" presStyleCnt="4">
        <dgm:presLayoutVars>
          <dgm:bulletEnabled val="1"/>
        </dgm:presLayoutVars>
      </dgm:prSet>
      <dgm:spPr/>
    </dgm:pt>
    <dgm:pt modelId="{B270FF05-7FBC-4012-A4A2-C52F2D79004A}" type="pres">
      <dgm:prSet presAssocID="{970A6830-5B0D-4B17-822E-636F67E39808}" presName="spNode" presStyleCnt="0"/>
      <dgm:spPr/>
    </dgm:pt>
    <dgm:pt modelId="{D405D4A6-F428-49C9-B3D6-07C436E77401}" type="pres">
      <dgm:prSet presAssocID="{ECD37EC3-DF06-4889-9A3E-7F970C4F40D0}" presName="sibTrans" presStyleLbl="sibTrans1D1" presStyleIdx="3" presStyleCnt="4"/>
      <dgm:spPr/>
    </dgm:pt>
  </dgm:ptLst>
  <dgm:cxnLst>
    <dgm:cxn modelId="{13380606-2EE5-4DEB-A192-61D295C7990E}" type="presOf" srcId="{9DB84747-D177-435F-A165-F47181218E98}" destId="{40EEFE88-9843-4325-A602-151BF1D046FC}" srcOrd="0" destOrd="0" presId="urn:microsoft.com/office/officeart/2005/8/layout/cycle5"/>
    <dgm:cxn modelId="{E7A8B116-AA19-49A2-9731-6EE71EB56788}" type="presOf" srcId="{970A6830-5B0D-4B17-822E-636F67E39808}" destId="{CC34AB57-1500-4DF1-B79D-A4E55656A539}" srcOrd="0" destOrd="0" presId="urn:microsoft.com/office/officeart/2005/8/layout/cycle5"/>
    <dgm:cxn modelId="{0AD98C2B-338F-43CE-9BBF-57CEC6EF80B4}" srcId="{62F0CBD3-A21B-4FD7-B4FB-7146B1DDFC6C}" destId="{9504C1F6-F595-4A45-A11B-4F07DC7D526E}" srcOrd="1" destOrd="0" parTransId="{1D1C8E91-607F-4CC6-ADA9-EC8397FCCDA9}" sibTransId="{9DB84747-D177-435F-A165-F47181218E98}"/>
    <dgm:cxn modelId="{1D63523D-9779-430E-8671-CDB77DDD3508}" type="presOf" srcId="{62F0CBD3-A21B-4FD7-B4FB-7146B1DDFC6C}" destId="{FF2506C8-A536-454E-838C-0B9C9EED8F11}" srcOrd="0" destOrd="0" presId="urn:microsoft.com/office/officeart/2005/8/layout/cycle5"/>
    <dgm:cxn modelId="{EECC8B44-A4B8-474C-8E2C-A2708C50CB8F}" type="presOf" srcId="{2DAC5AFA-709B-47F4-9F12-2E52C82E50BF}" destId="{E070626D-36BA-42F0-9F60-54C5CB4B7564}" srcOrd="0" destOrd="0" presId="urn:microsoft.com/office/officeart/2005/8/layout/cycle5"/>
    <dgm:cxn modelId="{FAEF6948-7FEE-49B8-9A3F-75B914FE0AB5}" type="presOf" srcId="{E0C68096-0135-49BD-B8BC-9DC089C0078A}" destId="{FFFEBDA4-1FBE-4E18-9AD5-758B336A1BDD}" srcOrd="0" destOrd="0" presId="urn:microsoft.com/office/officeart/2005/8/layout/cycle5"/>
    <dgm:cxn modelId="{B4360D6B-59C3-4BAE-841B-5BD4F46C2F48}" srcId="{62F0CBD3-A21B-4FD7-B4FB-7146B1DDFC6C}" destId="{970A6830-5B0D-4B17-822E-636F67E39808}" srcOrd="3" destOrd="0" parTransId="{4799CD9A-0F98-40AC-91BC-D1E491201BFA}" sibTransId="{ECD37EC3-DF06-4889-9A3E-7F970C4F40D0}"/>
    <dgm:cxn modelId="{99706E4F-4473-48C6-97BB-107E1D10BBC0}" srcId="{62F0CBD3-A21B-4FD7-B4FB-7146B1DDFC6C}" destId="{809952F5-F5BD-4AA0-B553-25CD8FDDDDC7}" srcOrd="2" destOrd="0" parTransId="{6DD8E112-10E3-4FCD-B78A-FE4E6F0E8A6C}" sibTransId="{E0C68096-0135-49BD-B8BC-9DC089C0078A}"/>
    <dgm:cxn modelId="{E26A0891-932B-41F4-8EDE-F18EB9CF9FF1}" type="presOf" srcId="{9504C1F6-F595-4A45-A11B-4F07DC7D526E}" destId="{2B90A778-4017-4080-8EEF-D2A25437181A}" srcOrd="0" destOrd="0" presId="urn:microsoft.com/office/officeart/2005/8/layout/cycle5"/>
    <dgm:cxn modelId="{D5B43BCF-FFB1-4547-9084-0404128EDB31}" type="presOf" srcId="{14E964F3-5619-4793-B52C-0D9C1CC42889}" destId="{F1577CDD-87D5-4FA7-8782-9698717AEE49}" srcOrd="0" destOrd="0" presId="urn:microsoft.com/office/officeart/2005/8/layout/cycle5"/>
    <dgm:cxn modelId="{87E74BD9-D134-4FAB-BBA5-82F96885A555}" type="presOf" srcId="{809952F5-F5BD-4AA0-B553-25CD8FDDDDC7}" destId="{536F3E70-E22F-4153-8E20-7E91493B3F82}" srcOrd="0" destOrd="0" presId="urn:microsoft.com/office/officeart/2005/8/layout/cycle5"/>
    <dgm:cxn modelId="{88D86EDA-F2B4-42C5-BD4C-00B8B9DBAC1A}" type="presOf" srcId="{ECD37EC3-DF06-4889-9A3E-7F970C4F40D0}" destId="{D405D4A6-F428-49C9-B3D6-07C436E77401}" srcOrd="0" destOrd="0" presId="urn:microsoft.com/office/officeart/2005/8/layout/cycle5"/>
    <dgm:cxn modelId="{06389DDC-FFBE-4086-9395-A1B7CABC78DF}" srcId="{62F0CBD3-A21B-4FD7-B4FB-7146B1DDFC6C}" destId="{14E964F3-5619-4793-B52C-0D9C1CC42889}" srcOrd="0" destOrd="0" parTransId="{74E3262F-9C8F-4D34-BD02-3F715B62F819}" sibTransId="{2DAC5AFA-709B-47F4-9F12-2E52C82E50BF}"/>
    <dgm:cxn modelId="{B848BDC5-19E5-432C-A52B-AD2F04FD8ECB}" type="presParOf" srcId="{FF2506C8-A536-454E-838C-0B9C9EED8F11}" destId="{F1577CDD-87D5-4FA7-8782-9698717AEE49}" srcOrd="0" destOrd="0" presId="urn:microsoft.com/office/officeart/2005/8/layout/cycle5"/>
    <dgm:cxn modelId="{FBB3D7DD-7ACB-4F72-A73B-97E5A55E302B}" type="presParOf" srcId="{FF2506C8-A536-454E-838C-0B9C9EED8F11}" destId="{8A3D1C05-D5DD-4689-AD28-8BF04A46D1B6}" srcOrd="1" destOrd="0" presId="urn:microsoft.com/office/officeart/2005/8/layout/cycle5"/>
    <dgm:cxn modelId="{F5089040-C1E8-47FF-9F4B-48367DC67EB2}" type="presParOf" srcId="{FF2506C8-A536-454E-838C-0B9C9EED8F11}" destId="{E070626D-36BA-42F0-9F60-54C5CB4B7564}" srcOrd="2" destOrd="0" presId="urn:microsoft.com/office/officeart/2005/8/layout/cycle5"/>
    <dgm:cxn modelId="{756AE888-051E-4F36-9425-B8E737B8035F}" type="presParOf" srcId="{FF2506C8-A536-454E-838C-0B9C9EED8F11}" destId="{2B90A778-4017-4080-8EEF-D2A25437181A}" srcOrd="3" destOrd="0" presId="urn:microsoft.com/office/officeart/2005/8/layout/cycle5"/>
    <dgm:cxn modelId="{2832CC4C-F65B-4437-AB8D-4028047139D9}" type="presParOf" srcId="{FF2506C8-A536-454E-838C-0B9C9EED8F11}" destId="{4B780264-01C1-4720-80AA-8DFE7EB5DACA}" srcOrd="4" destOrd="0" presId="urn:microsoft.com/office/officeart/2005/8/layout/cycle5"/>
    <dgm:cxn modelId="{1A4E3AD5-101C-465A-8C7D-781FC34358FE}" type="presParOf" srcId="{FF2506C8-A536-454E-838C-0B9C9EED8F11}" destId="{40EEFE88-9843-4325-A602-151BF1D046FC}" srcOrd="5" destOrd="0" presId="urn:microsoft.com/office/officeart/2005/8/layout/cycle5"/>
    <dgm:cxn modelId="{9CAB9A48-F3BF-4B73-8C2C-DF635BEA4243}" type="presParOf" srcId="{FF2506C8-A536-454E-838C-0B9C9EED8F11}" destId="{536F3E70-E22F-4153-8E20-7E91493B3F82}" srcOrd="6" destOrd="0" presId="urn:microsoft.com/office/officeart/2005/8/layout/cycle5"/>
    <dgm:cxn modelId="{24C61B8F-1B3B-4E04-9051-E6A6CB01B163}" type="presParOf" srcId="{FF2506C8-A536-454E-838C-0B9C9EED8F11}" destId="{545D4BA6-5D9F-4D2D-BD6E-6508FA11DD35}" srcOrd="7" destOrd="0" presId="urn:microsoft.com/office/officeart/2005/8/layout/cycle5"/>
    <dgm:cxn modelId="{02D56F3F-B36F-4B35-AF19-87A23BB7BB7F}" type="presParOf" srcId="{FF2506C8-A536-454E-838C-0B9C9EED8F11}" destId="{FFFEBDA4-1FBE-4E18-9AD5-758B336A1BDD}" srcOrd="8" destOrd="0" presId="urn:microsoft.com/office/officeart/2005/8/layout/cycle5"/>
    <dgm:cxn modelId="{315734E1-C88C-4D16-98EB-56C3162D1F7A}" type="presParOf" srcId="{FF2506C8-A536-454E-838C-0B9C9EED8F11}" destId="{CC34AB57-1500-4DF1-B79D-A4E55656A539}" srcOrd="9" destOrd="0" presId="urn:microsoft.com/office/officeart/2005/8/layout/cycle5"/>
    <dgm:cxn modelId="{7938FF6D-7A4D-4008-948B-A600991A70E5}" type="presParOf" srcId="{FF2506C8-A536-454E-838C-0B9C9EED8F11}" destId="{B270FF05-7FBC-4012-A4A2-C52F2D79004A}" srcOrd="10" destOrd="0" presId="urn:microsoft.com/office/officeart/2005/8/layout/cycle5"/>
    <dgm:cxn modelId="{580A9591-3B49-4EDA-9817-F3CFD520F25B}" type="presParOf" srcId="{FF2506C8-A536-454E-838C-0B9C9EED8F11}" destId="{D405D4A6-F428-49C9-B3D6-07C436E77401}"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77CDD-87D5-4FA7-8782-9698717AEE49}">
      <dsp:nvSpPr>
        <dsp:cNvPr id="0" name=""/>
        <dsp:cNvSpPr/>
      </dsp:nvSpPr>
      <dsp:spPr>
        <a:xfrm>
          <a:off x="2276736" y="0"/>
          <a:ext cx="993779" cy="6459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Avenir" panose="02000503020000020003"/>
            </a:rPr>
            <a:t>HOSPITAL</a:t>
          </a:r>
        </a:p>
      </dsp:txBody>
      <dsp:txXfrm>
        <a:off x="2308269" y="31533"/>
        <a:ext cx="930713" cy="582890"/>
      </dsp:txXfrm>
    </dsp:sp>
    <dsp:sp modelId="{E070626D-36BA-42F0-9F60-54C5CB4B7564}">
      <dsp:nvSpPr>
        <dsp:cNvPr id="0" name=""/>
        <dsp:cNvSpPr/>
      </dsp:nvSpPr>
      <dsp:spPr>
        <a:xfrm>
          <a:off x="1683347" y="322276"/>
          <a:ext cx="2132999" cy="2132999"/>
        </a:xfrm>
        <a:custGeom>
          <a:avLst/>
          <a:gdLst/>
          <a:ahLst/>
          <a:cxnLst/>
          <a:rect l="0" t="0" r="0" b="0"/>
          <a:pathLst>
            <a:path>
              <a:moveTo>
                <a:pt x="1718201" y="222279"/>
              </a:moveTo>
              <a:arcTo wR="1066499" hR="1066499" stAng="18459995" swAng="1581056"/>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B90A778-4017-4080-8EEF-D2A25437181A}">
      <dsp:nvSpPr>
        <dsp:cNvPr id="0" name=""/>
        <dsp:cNvSpPr/>
      </dsp:nvSpPr>
      <dsp:spPr>
        <a:xfrm>
          <a:off x="3319962" y="1067391"/>
          <a:ext cx="993779" cy="6459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Avenir" panose="02000503020000020003"/>
            </a:rPr>
            <a:t>PRIMARY CARE</a:t>
          </a:r>
        </a:p>
      </dsp:txBody>
      <dsp:txXfrm>
        <a:off x="3351495" y="1098924"/>
        <a:ext cx="930713" cy="582890"/>
      </dsp:txXfrm>
    </dsp:sp>
    <dsp:sp modelId="{40EEFE88-9843-4325-A602-151BF1D046FC}">
      <dsp:nvSpPr>
        <dsp:cNvPr id="0" name=""/>
        <dsp:cNvSpPr/>
      </dsp:nvSpPr>
      <dsp:spPr>
        <a:xfrm>
          <a:off x="1683242" y="325797"/>
          <a:ext cx="2132999" cy="2132999"/>
        </a:xfrm>
        <a:custGeom>
          <a:avLst/>
          <a:gdLst/>
          <a:ahLst/>
          <a:cxnLst/>
          <a:rect l="0" t="0" r="0" b="0"/>
          <a:pathLst>
            <a:path>
              <a:moveTo>
                <a:pt x="2026158" y="1531771"/>
              </a:moveTo>
              <a:arcTo wR="1066499" hR="1066499" stAng="1551933" swAng="1561197"/>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536F3E70-E22F-4153-8E20-7E91493B3F82}">
      <dsp:nvSpPr>
        <dsp:cNvPr id="0" name=""/>
        <dsp:cNvSpPr/>
      </dsp:nvSpPr>
      <dsp:spPr>
        <a:xfrm>
          <a:off x="2285477" y="2134782"/>
          <a:ext cx="993779" cy="6459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Avenir" panose="02000503020000020003"/>
            </a:rPr>
            <a:t>HOSPITAL</a:t>
          </a:r>
        </a:p>
      </dsp:txBody>
      <dsp:txXfrm>
        <a:off x="2317010" y="2166315"/>
        <a:ext cx="930713" cy="582890"/>
      </dsp:txXfrm>
    </dsp:sp>
    <dsp:sp modelId="{FFFEBDA4-1FBE-4E18-9AD5-758B336A1BDD}">
      <dsp:nvSpPr>
        <dsp:cNvPr id="0" name=""/>
        <dsp:cNvSpPr/>
      </dsp:nvSpPr>
      <dsp:spPr>
        <a:xfrm>
          <a:off x="1684422" y="325669"/>
          <a:ext cx="2132999" cy="2132999"/>
        </a:xfrm>
        <a:custGeom>
          <a:avLst/>
          <a:gdLst/>
          <a:ahLst/>
          <a:cxnLst/>
          <a:rect l="0" t="0" r="0" b="0"/>
          <a:pathLst>
            <a:path>
              <a:moveTo>
                <a:pt x="455686" y="1940758"/>
              </a:moveTo>
              <a:arcTo wR="1066499" hR="1066499" stAng="7496438" swAng="1708069"/>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C34AB57-1500-4DF1-B79D-A4E55656A539}">
      <dsp:nvSpPr>
        <dsp:cNvPr id="0" name=""/>
        <dsp:cNvSpPr/>
      </dsp:nvSpPr>
      <dsp:spPr>
        <a:xfrm>
          <a:off x="1186962" y="1067391"/>
          <a:ext cx="993779" cy="6459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Avenir" panose="02000503020000020003"/>
            </a:rPr>
            <a:t>PRIMARY CARE</a:t>
          </a:r>
        </a:p>
      </dsp:txBody>
      <dsp:txXfrm>
        <a:off x="1218495" y="1098924"/>
        <a:ext cx="930713" cy="582890"/>
      </dsp:txXfrm>
    </dsp:sp>
    <dsp:sp modelId="{D405D4A6-F428-49C9-B3D6-07C436E77401}">
      <dsp:nvSpPr>
        <dsp:cNvPr id="0" name=""/>
        <dsp:cNvSpPr/>
      </dsp:nvSpPr>
      <dsp:spPr>
        <a:xfrm>
          <a:off x="1684333" y="322353"/>
          <a:ext cx="2132999" cy="2132999"/>
        </a:xfrm>
        <a:custGeom>
          <a:avLst/>
          <a:gdLst/>
          <a:ahLst/>
          <a:cxnLst/>
          <a:rect l="0" t="0" r="0" b="0"/>
          <a:pathLst>
            <a:path>
              <a:moveTo>
                <a:pt x="112130" y="590473"/>
              </a:moveTo>
              <a:arcTo wR="1066499" hR="1066499" stAng="12390564" swAng="1687823"/>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5EEE69-EEE1-224B-8A98-00B467604BAA}" type="datetimeFigureOut">
              <a:rPr lang="it-IT" smtClean="0"/>
              <a:t>15/09/2023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C43E56-556D-1F4A-AADC-A26828ECA56E}" type="slidenum">
              <a:rPr lang="it-IT" smtClean="0"/>
              <a:t>‹N›</a:t>
            </a:fld>
            <a:endParaRPr lang="it-IT"/>
          </a:p>
        </p:txBody>
      </p:sp>
    </p:spTree>
    <p:extLst>
      <p:ext uri="{BB962C8B-B14F-4D97-AF65-F5344CB8AC3E}">
        <p14:creationId xmlns:p14="http://schemas.microsoft.com/office/powerpoint/2010/main" val="1324646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0</a:t>
            </a:fld>
            <a:endParaRPr lang="it-IT"/>
          </a:p>
        </p:txBody>
      </p:sp>
    </p:spTree>
    <p:extLst>
      <p:ext uri="{BB962C8B-B14F-4D97-AF65-F5344CB8AC3E}">
        <p14:creationId xmlns:p14="http://schemas.microsoft.com/office/powerpoint/2010/main" val="2079147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traditional performance systems, the provider of measurement is usually the country or healthcare facility. Our perspective is different because here the provider becomes the network of professionals who jointly care for the chronic patient.</a:t>
            </a:r>
            <a:endParaRPr lang="it-IT" dirty="0"/>
          </a:p>
          <a:p>
            <a:endParaRPr lang="en-US"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9</a:t>
            </a:fld>
            <a:endParaRPr lang="it-IT"/>
          </a:p>
        </p:txBody>
      </p:sp>
    </p:spTree>
    <p:extLst>
      <p:ext uri="{BB962C8B-B14F-4D97-AF65-F5344CB8AC3E}">
        <p14:creationId xmlns:p14="http://schemas.microsoft.com/office/powerpoint/2010/main" val="2467505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a:solidFill>
                  <a:srgbClr val="D1D5DB"/>
                </a:solidFill>
                <a:effectLst/>
                <a:latin typeface="Söhne"/>
              </a:rPr>
              <a:t>Taking heart failure as an example, and these charts summarizing the performance of all indicators (both process and outcome), where red represents the worst performance and dark green the best, here's an example of a group of General Practitioners (GPs) (referred to as AFT: (Territorial Functional Aggregations) in Tuscany. It can be seen that 68% of the GPs in AFT X belong to network A, 11% of the GPs in the same AFT belong to network B, and the remaining GPs in this AFT do not belong to any network.</a:t>
            </a:r>
            <a:endParaRPr lang="it-IT" dirty="0"/>
          </a:p>
          <a:p>
            <a:endParaRPr lang="it-IT" dirty="0"/>
          </a:p>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10</a:t>
            </a:fld>
            <a:endParaRPr lang="it-IT"/>
          </a:p>
        </p:txBody>
      </p:sp>
    </p:spTree>
    <p:extLst>
      <p:ext uri="{BB962C8B-B14F-4D97-AF65-F5344CB8AC3E}">
        <p14:creationId xmlns:p14="http://schemas.microsoft.com/office/powerpoint/2010/main" val="2381350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Once we developed an evaluation system, we asked ourselves if belonging to a network made a difference.</a:t>
            </a:r>
          </a:p>
          <a:p>
            <a:endParaRPr lang="en-US" dirty="0"/>
          </a:p>
          <a:p>
            <a:r>
              <a:rPr lang="en-US" dirty="0"/>
              <a:t>We therefore divided the patients who had a strong link with a network compared to those who had a weak link and we carried out analyzes.</a:t>
            </a:r>
          </a:p>
          <a:p>
            <a:endParaRPr lang="en-US" dirty="0"/>
          </a:p>
          <a:p>
            <a:r>
              <a:rPr lang="en-US" dirty="0"/>
              <a:t>if the two groups behaved in the same way I would expect to see all the dots on the bisector. </a:t>
            </a:r>
          </a:p>
          <a:p>
            <a:r>
              <a:rPr lang="en-US" dirty="0"/>
              <a:t>here instead the dots are placed in favor of the strong link, this means that strong link </a:t>
            </a:r>
            <a:r>
              <a:rPr lang="en-US" dirty="0" err="1"/>
              <a:t>performes</a:t>
            </a:r>
            <a:r>
              <a:rPr lang="en-US" dirty="0"/>
              <a:t> better.</a:t>
            </a:r>
            <a:endParaRPr lang="it-IT" dirty="0"/>
          </a:p>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11</a:t>
            </a:fld>
            <a:endParaRPr lang="it-IT"/>
          </a:p>
        </p:txBody>
      </p:sp>
    </p:spTree>
    <p:extLst>
      <p:ext uri="{BB962C8B-B14F-4D97-AF65-F5344CB8AC3E}">
        <p14:creationId xmlns:p14="http://schemas.microsoft.com/office/powerpoint/2010/main" val="1722679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With regard to outcomes, no clear distinction is observed between patients with strong or weak link.</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12</a:t>
            </a:fld>
            <a:endParaRPr lang="it-IT"/>
          </a:p>
        </p:txBody>
      </p:sp>
    </p:spTree>
    <p:extLst>
      <p:ext uri="{BB962C8B-B14F-4D97-AF65-F5344CB8AC3E}">
        <p14:creationId xmlns:p14="http://schemas.microsoft.com/office/powerpoint/2010/main" val="21435862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13</a:t>
            </a:fld>
            <a:endParaRPr lang="it-IT"/>
          </a:p>
        </p:txBody>
      </p:sp>
    </p:spTree>
    <p:extLst>
      <p:ext uri="{BB962C8B-B14F-4D97-AF65-F5344CB8AC3E}">
        <p14:creationId xmlns:p14="http://schemas.microsoft.com/office/powerpoint/2010/main" val="640013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a:p>
            <a:r>
              <a:rPr lang="en-US" dirty="0"/>
              <a:t>As a final analysis, we asked where professional networks position themselves in terms of the cost-performance relationship.</a:t>
            </a:r>
          </a:p>
          <a:p>
            <a:endParaRPr lang="en-US" dirty="0"/>
          </a:p>
          <a:p>
            <a:r>
              <a:rPr lang="en-US" dirty="0"/>
              <a:t> Indeed, four different scenarios can be presented. In the top-left quadrant, we find networks with a high level of care and high costs, in the top-right quadrant, we find those with a low level of care and high costs. In the bottom-left quadrants, we find networks with a high level of care and low cost, and in the bottom-right quadrants, we find those with a low level of care.</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14</a:t>
            </a:fld>
            <a:endParaRPr lang="it-IT"/>
          </a:p>
        </p:txBody>
      </p:sp>
    </p:spTree>
    <p:extLst>
      <p:ext uri="{BB962C8B-B14F-4D97-AF65-F5344CB8AC3E}">
        <p14:creationId xmlns:p14="http://schemas.microsoft.com/office/powerpoint/2010/main" val="2500480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a:p>
            <a:r>
              <a:rPr lang="en-US" dirty="0"/>
              <a:t>once again taking heart failure as an example, we present this bubble plot related to the ranking of processes in relation to median annual costs per network.</a:t>
            </a:r>
          </a:p>
          <a:p>
            <a:endParaRPr lang="en-US" dirty="0"/>
          </a:p>
          <a:p>
            <a:r>
              <a:rPr lang="en-US" dirty="0"/>
              <a:t>Poi </a:t>
            </a:r>
            <a:r>
              <a:rPr lang="en-US" dirty="0" err="1"/>
              <a:t>spiego</a:t>
            </a:r>
            <a:r>
              <a:rPr lang="en-US" dirty="0"/>
              <a:t> la legenda.</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15</a:t>
            </a:fld>
            <a:endParaRPr lang="it-IT"/>
          </a:p>
        </p:txBody>
      </p:sp>
    </p:spTree>
    <p:extLst>
      <p:ext uri="{BB962C8B-B14F-4D97-AF65-F5344CB8AC3E}">
        <p14:creationId xmlns:p14="http://schemas.microsoft.com/office/powerpoint/2010/main" val="1864395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3AC43E56-556D-1F4A-AADC-A26828ECA56E}" type="slidenum">
              <a:rPr lang="it-IT" smtClean="0"/>
              <a:t>17</a:t>
            </a:fld>
            <a:endParaRPr lang="it-IT"/>
          </a:p>
        </p:txBody>
      </p:sp>
    </p:spTree>
    <p:extLst>
      <p:ext uri="{BB962C8B-B14F-4D97-AF65-F5344CB8AC3E}">
        <p14:creationId xmlns:p14="http://schemas.microsoft.com/office/powerpoint/2010/main" val="3160857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The service </a:t>
            </a:r>
            <a:r>
              <a:rPr lang="it-IT" dirty="0" err="1"/>
              <a:t>is</a:t>
            </a:r>
            <a:r>
              <a:rPr lang="it-IT" dirty="0"/>
              <a:t> </a:t>
            </a:r>
            <a:r>
              <a:rPr lang="it-IT" dirty="0" err="1"/>
              <a:t>paid</a:t>
            </a:r>
            <a:r>
              <a:rPr lang="it-IT" dirty="0"/>
              <a:t> out of pocket.</a:t>
            </a:r>
          </a:p>
          <a:p>
            <a:endParaRPr lang="it-IT" dirty="0"/>
          </a:p>
          <a:p>
            <a:r>
              <a:rPr lang="en-US" dirty="0"/>
              <a:t>Nonetheless, in the Tuscan regional health system, 95% of services are provided by the public service and therefore the data is slightly underestimated</a:t>
            </a:r>
            <a:r>
              <a:rPr lang="it-IT" dirty="0"/>
              <a:t>.</a:t>
            </a:r>
          </a:p>
        </p:txBody>
      </p:sp>
      <p:sp>
        <p:nvSpPr>
          <p:cNvPr id="4" name="Segnaposto numero diapositiva 3"/>
          <p:cNvSpPr>
            <a:spLocks noGrp="1"/>
          </p:cNvSpPr>
          <p:nvPr>
            <p:ph type="sldNum" sz="quarter" idx="5"/>
          </p:nvPr>
        </p:nvSpPr>
        <p:spPr/>
        <p:txBody>
          <a:bodyPr/>
          <a:lstStyle/>
          <a:p>
            <a:fld id="{3AC43E56-556D-1F4A-AADC-A26828ECA56E}" type="slidenum">
              <a:rPr lang="it-IT" smtClean="0"/>
              <a:t>18</a:t>
            </a:fld>
            <a:endParaRPr lang="it-IT"/>
          </a:p>
        </p:txBody>
      </p:sp>
    </p:spTree>
    <p:extLst>
      <p:ext uri="{BB962C8B-B14F-4D97-AF65-F5344CB8AC3E}">
        <p14:creationId xmlns:p14="http://schemas.microsoft.com/office/powerpoint/2010/main" val="228489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Possibili domande: </a:t>
            </a:r>
          </a:p>
          <a:p>
            <a:pPr marL="228600" indent="-228600">
              <a:buFont typeface="+mj-lt"/>
              <a:buAutoNum type="arabicPeriod"/>
            </a:pPr>
            <a:r>
              <a:rPr lang="it-IT" dirty="0"/>
              <a:t>ma se un paziente tende ad andare nella determinata struttura perché struttura di eccellenza? IL NOSTRO è UN APPROCIO GENERARLISTA, OVVIAMENTE Può ESSERCI NACHE IL CENTRO DI ECCELLENZA MA VUO </a:t>
            </a:r>
          </a:p>
          <a:p>
            <a:pPr marL="228600" indent="-228600">
              <a:buFont typeface="+mj-lt"/>
              <a:buAutoNum type="arabicPeriod"/>
            </a:pPr>
            <a:r>
              <a:rPr lang="it-IT" dirty="0"/>
              <a:t>Le analisi sono state effettuate nel 2020, anno del covid. Quindi possibile distorsione del dato</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solidFill>
                  <a:srgbClr val="FF0000"/>
                </a:solidFill>
                <a:latin typeface="Avenir Book" panose="02000503020000020003"/>
              </a:rPr>
              <a:t>Noncomparability of the network and its associated outcomes according to different diseases. This intra-network non-comparability allows more emphasis to be placed on the informal network that is created.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solidFill>
                  <a:srgbClr val="FF0000"/>
                </a:solidFill>
                <a:latin typeface="Avenir Book" panose="02000503020000020003"/>
              </a:rPr>
              <a:t>SONO PATOLOGIE DIVERS ECON PAZIENTI E PROBLEMATICHE DIVERSE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dirty="0">
              <a:solidFill>
                <a:srgbClr val="FF0000"/>
              </a:solidFill>
              <a:latin typeface="Avenir Book" panose="02000503020000020003"/>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200" dirty="0">
                <a:solidFill>
                  <a:srgbClr val="FF0000"/>
                </a:solidFill>
                <a:latin typeface="Avenir Book" panose="02000503020000020003"/>
              </a:rPr>
              <a:t>DOMANDE CHE MI SONO STATE FATTE:</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200" dirty="0" err="1">
                <a:solidFill>
                  <a:srgbClr val="FF0000"/>
                </a:solidFill>
                <a:latin typeface="Avenir Book" panose="02000503020000020003"/>
              </a:rPr>
              <a:t>Spiegare</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meglio</a:t>
            </a:r>
            <a:r>
              <a:rPr lang="en-US" sz="1200" dirty="0">
                <a:solidFill>
                  <a:srgbClr val="FF0000"/>
                </a:solidFill>
                <a:latin typeface="Avenir Book" panose="02000503020000020003"/>
              </a:rPr>
              <a:t> come </a:t>
            </a:r>
            <a:r>
              <a:rPr lang="en-US" sz="1200" dirty="0" err="1">
                <a:solidFill>
                  <a:srgbClr val="FF0000"/>
                </a:solidFill>
                <a:latin typeface="Avenir Book" panose="02000503020000020003"/>
              </a:rPr>
              <a:t>sono</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costruite</a:t>
            </a:r>
            <a:r>
              <a:rPr lang="en-US" sz="1200" dirty="0">
                <a:solidFill>
                  <a:srgbClr val="FF0000"/>
                </a:solidFill>
                <a:latin typeface="Avenir Book" panose="02000503020000020003"/>
              </a:rPr>
              <a:t> le </a:t>
            </a:r>
            <a:r>
              <a:rPr lang="en-US" sz="1200" dirty="0" err="1">
                <a:solidFill>
                  <a:srgbClr val="FF0000"/>
                </a:solidFill>
                <a:latin typeface="Avenir Book" panose="02000503020000020003"/>
              </a:rPr>
              <a:t>reti</a:t>
            </a:r>
            <a:endParaRPr lang="en-US" sz="1200" dirty="0">
              <a:solidFill>
                <a:srgbClr val="FF0000"/>
              </a:solidFill>
              <a:latin typeface="Avenir Book" panose="02000503020000020003"/>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200" dirty="0">
                <a:solidFill>
                  <a:srgbClr val="FF0000"/>
                </a:solidFill>
                <a:latin typeface="Avenir Book" panose="02000503020000020003"/>
              </a:rPr>
              <a:t>Una volta </a:t>
            </a:r>
            <a:r>
              <a:rPr lang="en-US" sz="1200" dirty="0" err="1">
                <a:solidFill>
                  <a:srgbClr val="FF0000"/>
                </a:solidFill>
                <a:latin typeface="Avenir Book" panose="02000503020000020003"/>
              </a:rPr>
              <a:t>che</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si</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hanno</a:t>
            </a:r>
            <a:r>
              <a:rPr lang="en-US" sz="1200" dirty="0">
                <a:solidFill>
                  <a:srgbClr val="FF0000"/>
                </a:solidFill>
                <a:latin typeface="Avenir Book" panose="02000503020000020003"/>
              </a:rPr>
              <a:t> le measurement </a:t>
            </a:r>
            <a:r>
              <a:rPr lang="en-US" sz="1200" dirty="0" err="1">
                <a:solidFill>
                  <a:srgbClr val="FF0000"/>
                </a:solidFill>
                <a:latin typeface="Avenir Book" panose="02000503020000020003"/>
              </a:rPr>
              <a:t>che</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impatto</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hanno</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sul</a:t>
            </a:r>
            <a:r>
              <a:rPr lang="en-US" sz="1200" dirty="0">
                <a:solidFill>
                  <a:srgbClr val="FF0000"/>
                </a:solidFill>
                <a:latin typeface="Avenir Book" panose="02000503020000020003"/>
              </a:rPr>
              <a:t> management e policy? Al </a:t>
            </a:r>
            <a:r>
              <a:rPr lang="en-US" sz="1200" dirty="0" err="1">
                <a:solidFill>
                  <a:srgbClr val="FF0000"/>
                </a:solidFill>
                <a:latin typeface="Avenir Book" panose="02000503020000020003"/>
              </a:rPr>
              <a:t>momento</a:t>
            </a:r>
            <a:r>
              <a:rPr lang="en-US" sz="1200" dirty="0">
                <a:solidFill>
                  <a:srgbClr val="FF0000"/>
                </a:solidFill>
                <a:latin typeface="Avenir Book" panose="02000503020000020003"/>
              </a:rPr>
              <a:t> il </a:t>
            </a:r>
            <a:r>
              <a:rPr lang="en-US" sz="1200" dirty="0" err="1">
                <a:solidFill>
                  <a:srgbClr val="FF0000"/>
                </a:solidFill>
                <a:latin typeface="Avenir Book" panose="02000503020000020003"/>
              </a:rPr>
              <a:t>lavoro</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si</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sta</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costurendo</a:t>
            </a:r>
            <a:r>
              <a:rPr lang="en-US" sz="1200" dirty="0">
                <a:solidFill>
                  <a:srgbClr val="FF0000"/>
                </a:solidFill>
                <a:latin typeface="Avenir Book" panose="02000503020000020003"/>
              </a:rPr>
              <a:t> con un confront </a:t>
            </a:r>
            <a:r>
              <a:rPr lang="en-US" sz="1200" dirty="0" err="1">
                <a:solidFill>
                  <a:srgbClr val="FF0000"/>
                </a:solidFill>
                <a:latin typeface="Avenir Book" panose="02000503020000020003"/>
              </a:rPr>
              <a:t>cnotinuo</a:t>
            </a:r>
            <a:r>
              <a:rPr lang="en-US" sz="1200" dirty="0">
                <a:solidFill>
                  <a:srgbClr val="FF0000"/>
                </a:solidFill>
                <a:latin typeface="Avenir Book" panose="02000503020000020003"/>
              </a:rPr>
              <a:t> con il management </a:t>
            </a:r>
            <a:r>
              <a:rPr lang="en-US" sz="1200" dirty="0" err="1">
                <a:solidFill>
                  <a:srgbClr val="FF0000"/>
                </a:solidFill>
                <a:latin typeface="Avenir Book" panose="02000503020000020003"/>
              </a:rPr>
              <a:t>delle</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aziende</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sanitarie</a:t>
            </a:r>
            <a:r>
              <a:rPr lang="en-US" sz="1200" dirty="0">
                <a:solidFill>
                  <a:srgbClr val="FF0000"/>
                </a:solidFill>
                <a:latin typeface="Avenir Book" panose="02000503020000020003"/>
              </a:rPr>
              <a:t>. Non </a:t>
            </a:r>
            <a:r>
              <a:rPr lang="en-US" sz="1200" dirty="0" err="1">
                <a:solidFill>
                  <a:srgbClr val="FF0000"/>
                </a:solidFill>
                <a:latin typeface="Avenir Book" panose="02000503020000020003"/>
              </a:rPr>
              <a:t>abiamo</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sviluppato</a:t>
            </a:r>
            <a:r>
              <a:rPr lang="en-US" sz="1200" dirty="0">
                <a:solidFill>
                  <a:srgbClr val="FF0000"/>
                </a:solidFill>
                <a:latin typeface="Avenir Book" panose="02000503020000020003"/>
              </a:rPr>
              <a:t> uno </a:t>
            </a:r>
            <a:r>
              <a:rPr lang="en-US" sz="1200" dirty="0" err="1">
                <a:solidFill>
                  <a:srgbClr val="FF0000"/>
                </a:solidFill>
                <a:latin typeface="Avenir Book" panose="02000503020000020003"/>
              </a:rPr>
              <a:t>sturmento</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che</a:t>
            </a:r>
            <a:r>
              <a:rPr lang="en-US" sz="1200" dirty="0">
                <a:solidFill>
                  <a:srgbClr val="FF0000"/>
                </a:solidFill>
                <a:latin typeface="Avenir Book" panose="02000503020000020003"/>
              </a:rPr>
              <a:t> loro </a:t>
            </a:r>
            <a:r>
              <a:rPr lang="en-US" sz="1200" dirty="0" err="1">
                <a:solidFill>
                  <a:srgbClr val="FF0000"/>
                </a:solidFill>
                <a:latin typeface="Avenir Book" panose="02000503020000020003"/>
              </a:rPr>
              <a:t>possono</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utilizzare</a:t>
            </a:r>
            <a:r>
              <a:rPr lang="en-US" sz="1200" dirty="0">
                <a:solidFill>
                  <a:srgbClr val="FF0000"/>
                </a:solidFill>
                <a:latin typeface="Avenir Book" panose="02000503020000020003"/>
              </a:rPr>
              <a:t> in </a:t>
            </a:r>
            <a:r>
              <a:rPr lang="en-US" sz="1200" dirty="0" err="1">
                <a:solidFill>
                  <a:srgbClr val="FF0000"/>
                </a:solidFill>
                <a:latin typeface="Avenir Book" panose="02000503020000020003"/>
              </a:rPr>
              <a:t>maniera</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autonoma</a:t>
            </a:r>
            <a:r>
              <a:rPr lang="en-US" sz="1200" dirty="0">
                <a:solidFill>
                  <a:srgbClr val="FF0000"/>
                </a:solidFill>
                <a:latin typeface="Avenir Book" panose="02000503020000020003"/>
              </a:rPr>
              <a:t> per </a:t>
            </a:r>
            <a:r>
              <a:rPr lang="en-US" sz="1200" dirty="0" err="1">
                <a:solidFill>
                  <a:srgbClr val="FF0000"/>
                </a:solidFill>
                <a:latin typeface="Avenir Book" panose="02000503020000020003"/>
              </a:rPr>
              <a:t>promuoverre</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questa</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collaborazione</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interpofessionalre</a:t>
            </a:r>
            <a:r>
              <a:rPr lang="en-US" sz="1200" dirty="0">
                <a:solidFill>
                  <a:srgbClr val="FF0000"/>
                </a:solidFill>
                <a:latin typeface="Avenir Book" panose="02000503020000020003"/>
              </a:rPr>
              <a:t> .Questa è solo </a:t>
            </a:r>
            <a:r>
              <a:rPr lang="en-US" sz="1200" dirty="0" err="1">
                <a:solidFill>
                  <a:srgbClr val="FF0000"/>
                </a:solidFill>
                <a:latin typeface="Avenir Book" panose="02000503020000020003"/>
              </a:rPr>
              <a:t>una</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lettura</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che</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diamo</a:t>
            </a:r>
            <a:r>
              <a:rPr lang="en-US" sz="1200" dirty="0">
                <a:solidFill>
                  <a:srgbClr val="FF0000"/>
                </a:solidFill>
                <a:latin typeface="Avenir Book" panose="02000503020000020003"/>
              </a:rPr>
              <a:t> loro </a:t>
            </a:r>
            <a:r>
              <a:rPr lang="en-US" sz="1200" dirty="0" err="1">
                <a:solidFill>
                  <a:srgbClr val="FF0000"/>
                </a:solidFill>
                <a:latin typeface="Avenir Book" panose="02000503020000020003"/>
              </a:rPr>
              <a:t>della</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sirtuazione</a:t>
            </a:r>
            <a:r>
              <a:rPr lang="en-US" sz="1200" dirty="0">
                <a:solidFill>
                  <a:srgbClr val="FF0000"/>
                </a:solidFill>
                <a:latin typeface="Avenir Book" panose="02000503020000020003"/>
              </a:rPr>
              <a:t> </a:t>
            </a:r>
            <a:r>
              <a:rPr lang="en-US" sz="1200" dirty="0" err="1">
                <a:solidFill>
                  <a:srgbClr val="FF0000"/>
                </a:solidFill>
                <a:latin typeface="Avenir Book" panose="02000503020000020003"/>
              </a:rPr>
              <a:t>attuale</a:t>
            </a:r>
            <a:r>
              <a:rPr lang="en-US" sz="1200" dirty="0">
                <a:solidFill>
                  <a:srgbClr val="FF0000"/>
                </a:solidFill>
                <a:latin typeface="Avenir Book" panose="02000503020000020003"/>
              </a:rPr>
              <a:t> </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200" dirty="0">
              <a:solidFill>
                <a:srgbClr val="FF0000"/>
              </a:solidFill>
              <a:latin typeface="Avenir Book" panose="02000503020000020003"/>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200" dirty="0">
              <a:solidFill>
                <a:srgbClr val="FF0000"/>
              </a:solidFill>
              <a:latin typeface="Avenir Book" panose="02000503020000020003"/>
            </a:endParaRPr>
          </a:p>
          <a:p>
            <a:pPr marL="0" indent="0">
              <a:buFont typeface="+mj-lt"/>
              <a:buNone/>
            </a:pPr>
            <a:endParaRPr lang="it-IT" dirty="0"/>
          </a:p>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19</a:t>
            </a:fld>
            <a:endParaRPr lang="it-IT"/>
          </a:p>
        </p:txBody>
      </p:sp>
    </p:spTree>
    <p:extLst>
      <p:ext uri="{BB962C8B-B14F-4D97-AF65-F5344CB8AC3E}">
        <p14:creationId xmlns:p14="http://schemas.microsoft.com/office/powerpoint/2010/main" val="673563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rPr>
              <a:t>The management of chronic diseases is one of the greatest challenges to the sustainability of today's health care systems for the well-being of society at large.</a:t>
            </a:r>
          </a:p>
          <a:p>
            <a:endParaRPr lang="it-IT" noProof="1"/>
          </a:p>
          <a:p>
            <a:endParaRPr lang="it-IT" noProof="1"/>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About half of Italians report one or more chronic diseases after age 65 and almost the same result can be observed in Europe</a:t>
            </a:r>
            <a:endParaRPr lang="en-GB" dirty="0"/>
          </a:p>
          <a:p>
            <a:endParaRPr lang="it-IT" noProof="1"/>
          </a:p>
        </p:txBody>
      </p:sp>
      <p:sp>
        <p:nvSpPr>
          <p:cNvPr id="4" name="Segnaposto numero diapositiva 3"/>
          <p:cNvSpPr>
            <a:spLocks noGrp="1"/>
          </p:cNvSpPr>
          <p:nvPr>
            <p:ph type="sldNum" sz="quarter" idx="5"/>
          </p:nvPr>
        </p:nvSpPr>
        <p:spPr/>
        <p:txBody>
          <a:bodyPr/>
          <a:lstStyle/>
          <a:p>
            <a:pPr rtl="0"/>
            <a:fld id="{DF61EA0F-A667-4B49-8422-0062BC55E249}" type="slidenum">
              <a:rPr lang="it-IT" noProof="1" dirty="0" smtClean="0"/>
              <a:t>1</a:t>
            </a:fld>
            <a:endParaRPr lang="it-IT" noProof="1"/>
          </a:p>
        </p:txBody>
      </p:sp>
    </p:spTree>
    <p:extLst>
      <p:ext uri="{BB962C8B-B14F-4D97-AF65-F5344CB8AC3E}">
        <p14:creationId xmlns:p14="http://schemas.microsoft.com/office/powerpoint/2010/main" val="811765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r>
              <a:rPr lang="it-IT" altLang="it-IT" dirty="0" err="1"/>
              <a:t>If</a:t>
            </a:r>
            <a:r>
              <a:rPr lang="it-IT" altLang="it-IT" dirty="0"/>
              <a:t> </a:t>
            </a:r>
            <a:r>
              <a:rPr lang="it-IT" altLang="it-IT" dirty="0" err="1"/>
              <a:t>you</a:t>
            </a:r>
            <a:r>
              <a:rPr lang="it-IT" altLang="it-IT" dirty="0"/>
              <a:t> </a:t>
            </a:r>
            <a:r>
              <a:rPr lang="it-IT" altLang="it-IT" dirty="0" err="1"/>
              <a:t>have</a:t>
            </a:r>
            <a:r>
              <a:rPr lang="it-IT" altLang="it-IT" dirty="0"/>
              <a:t> </a:t>
            </a:r>
            <a:r>
              <a:rPr lang="it-IT" altLang="it-IT" dirty="0" err="1"/>
              <a:t>any</a:t>
            </a:r>
            <a:r>
              <a:rPr lang="it-IT" altLang="it-IT" dirty="0"/>
              <a:t> </a:t>
            </a:r>
            <a:r>
              <a:rPr lang="it-IT" altLang="it-IT" dirty="0" err="1"/>
              <a:t>question</a:t>
            </a:r>
            <a:r>
              <a:rPr lang="it-IT" altLang="it-IT" dirty="0"/>
              <a:t> </a:t>
            </a:r>
            <a:r>
              <a:rPr lang="it-IT" altLang="it-IT" dirty="0" err="1"/>
              <a:t>feel</a:t>
            </a:r>
            <a:r>
              <a:rPr lang="it-IT" altLang="it-IT" dirty="0"/>
              <a:t> free to </a:t>
            </a:r>
            <a:r>
              <a:rPr lang="it-IT" altLang="it-IT" dirty="0" err="1"/>
              <a:t>ask</a:t>
            </a:r>
            <a:r>
              <a:rPr lang="it-IT" altLang="it-IT" dirty="0"/>
              <a:t>.</a:t>
            </a:r>
          </a:p>
        </p:txBody>
      </p:sp>
    </p:spTree>
    <p:extLst>
      <p:ext uri="{BB962C8B-B14F-4D97-AF65-F5344CB8AC3E}">
        <p14:creationId xmlns:p14="http://schemas.microsoft.com/office/powerpoint/2010/main" val="3431359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Considering the 3 cohorts under study separately, i.e. those with heart failure, those with ….</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21</a:t>
            </a:fld>
            <a:endParaRPr lang="it-IT"/>
          </a:p>
        </p:txBody>
      </p:sp>
    </p:spTree>
    <p:extLst>
      <p:ext uri="{BB962C8B-B14F-4D97-AF65-F5344CB8AC3E}">
        <p14:creationId xmlns:p14="http://schemas.microsoft.com/office/powerpoint/2010/main" val="41011576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Calibri" panose="020F0502020204030204" pitchFamily="34" charset="0"/>
              </a:rPr>
              <a:t>In the event that patients appear both in SDO and in SPA, the weight must be attributed to a single combination, therefore it is not a random attribution but one reasons on the frequency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Calibri" panose="020F0502020204030204" pitchFamily="34" charset="0"/>
              </a:rPr>
              <a:t>NB: By setting this criterion some </a:t>
            </a:r>
            <a:r>
              <a:rPr lang="en-US" sz="1200" dirty="0" err="1">
                <a:solidFill>
                  <a:srgbClr val="000000"/>
                </a:solidFill>
                <a:latin typeface="Calibri" panose="020F0502020204030204" pitchFamily="34" charset="0"/>
              </a:rPr>
              <a:t>idars</a:t>
            </a:r>
            <a:r>
              <a:rPr lang="en-US" sz="1200" dirty="0">
                <a:solidFill>
                  <a:srgbClr val="000000"/>
                </a:solidFill>
                <a:latin typeface="Calibri" panose="020F0502020204030204" pitchFamily="34" charset="0"/>
              </a:rPr>
              <a:t> are lost. This loss of </a:t>
            </a:r>
            <a:r>
              <a:rPr lang="en-US" sz="1200" dirty="0" err="1">
                <a:solidFill>
                  <a:srgbClr val="000000"/>
                </a:solidFill>
                <a:latin typeface="Calibri" panose="020F0502020204030204" pitchFamily="34" charset="0"/>
              </a:rPr>
              <a:t>idars</a:t>
            </a:r>
            <a:r>
              <a:rPr lang="en-US" sz="1200" dirty="0">
                <a:solidFill>
                  <a:srgbClr val="000000"/>
                </a:solidFill>
                <a:latin typeface="Calibri" panose="020F0502020204030204" pitchFamily="34" charset="0"/>
              </a:rPr>
              <a:t> allows the MMG not to further break down the weight he has on the various networks in which he presents events. (If these criteria were not applied, more networks with lower weight would arise for the GP and therefore the denominator would increase and the weight &gt;= 60 would decrease).</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22</a:t>
            </a:fld>
            <a:endParaRPr lang="it-IT"/>
          </a:p>
        </p:txBody>
      </p:sp>
    </p:spTree>
    <p:extLst>
      <p:ext uri="{BB962C8B-B14F-4D97-AF65-F5344CB8AC3E}">
        <p14:creationId xmlns:p14="http://schemas.microsoft.com/office/powerpoint/2010/main" val="23827539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bg2">
                  <a:lumMod val="10000"/>
                </a:schemeClr>
              </a:solidFill>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bg2">
                    <a:lumMod val="10000"/>
                  </a:schemeClr>
                </a:solidFill>
                <a:latin typeface="Avenir Book" panose="02000503020000020003" pitchFamily="2" charset="0"/>
                <a:ea typeface="+mn-ea"/>
                <a:cs typeface="+mn-cs"/>
              </a:rPr>
              <a:t>The Multispecialty Physician Networks must </a:t>
            </a:r>
            <a:r>
              <a:rPr lang="en-US" sz="1200" dirty="0">
                <a:solidFill>
                  <a:schemeClr val="bg2">
                    <a:lumMod val="10000"/>
                  </a:schemeClr>
                </a:solidFill>
                <a:latin typeface="Avenir Book" panose="02000503020000020003" pitchFamily="2" charset="0"/>
              </a:rPr>
              <a:t>have a minimum of 10 patients, this to allow consistency and robustness of the data in the comparability between the different networks</a:t>
            </a:r>
            <a:r>
              <a:rPr lang="it-IT" dirty="0"/>
              <a:t> </a:t>
            </a:r>
          </a:p>
        </p:txBody>
      </p:sp>
      <p:sp>
        <p:nvSpPr>
          <p:cNvPr id="4" name="Segnaposto numero diapositiva 3"/>
          <p:cNvSpPr>
            <a:spLocks noGrp="1"/>
          </p:cNvSpPr>
          <p:nvPr>
            <p:ph type="sldNum" sz="quarter" idx="5"/>
          </p:nvPr>
        </p:nvSpPr>
        <p:spPr/>
        <p:txBody>
          <a:bodyPr/>
          <a:lstStyle/>
          <a:p>
            <a:fld id="{3AC43E56-556D-1F4A-AADC-A26828ECA56E}" type="slidenum">
              <a:rPr lang="it-IT" smtClean="0"/>
              <a:t>23</a:t>
            </a:fld>
            <a:endParaRPr lang="it-IT"/>
          </a:p>
        </p:txBody>
      </p:sp>
    </p:spTree>
    <p:extLst>
      <p:ext uri="{BB962C8B-B14F-4D97-AF65-F5344CB8AC3E}">
        <p14:creationId xmlns:p14="http://schemas.microsoft.com/office/powerpoint/2010/main" val="4218729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dirty="0">
                <a:solidFill>
                  <a:schemeClr val="tx1"/>
                </a:solidFill>
                <a:latin typeface="+mn-lt"/>
                <a:ea typeface="+mn-ea"/>
                <a:cs typeface="+mn-cs"/>
              </a:rPr>
              <a:t>The second objective consisted in the creation of Multispecialty Physician Networks that are </a:t>
            </a:r>
            <a:r>
              <a:rPr lang="en-US" dirty="0"/>
              <a:t>not an entirely new topic.</a:t>
            </a:r>
          </a:p>
          <a:p>
            <a:endParaRPr lang="en-US" dirty="0"/>
          </a:p>
          <a:p>
            <a:r>
              <a:rPr lang="en-US" dirty="0"/>
              <a:t>In fact, for the determination of them we started from the review of the literature.</a:t>
            </a:r>
          </a:p>
          <a:p>
            <a:endParaRPr lang="en-US" dirty="0"/>
          </a:p>
          <a:p>
            <a:r>
              <a:rPr lang="en-US" dirty="0"/>
              <a:t>In particular, the main source was the methodology adopted by Prof. Therese Stukel and applied in the context of the health system of Ontario (Canada) and subsequently tested by the </a:t>
            </a:r>
            <a:r>
              <a:rPr lang="en-US" dirty="0" err="1"/>
              <a:t>MeS</a:t>
            </a:r>
            <a:r>
              <a:rPr lang="en-US" dirty="0"/>
              <a:t> Laboratory with data from the Tuscany Region on patients suffering from heart failure.</a:t>
            </a:r>
          </a:p>
        </p:txBody>
      </p:sp>
      <p:sp>
        <p:nvSpPr>
          <p:cNvPr id="4" name="Segnaposto numero diapositiva 3"/>
          <p:cNvSpPr>
            <a:spLocks noGrp="1"/>
          </p:cNvSpPr>
          <p:nvPr>
            <p:ph type="sldNum" sz="quarter" idx="5"/>
          </p:nvPr>
        </p:nvSpPr>
        <p:spPr/>
        <p:txBody>
          <a:bodyPr/>
          <a:lstStyle/>
          <a:p>
            <a:fld id="{3AC43E56-556D-1F4A-AADC-A26828ECA56E}" type="slidenum">
              <a:rPr lang="it-IT" smtClean="0"/>
              <a:t>24</a:t>
            </a:fld>
            <a:endParaRPr lang="it-IT"/>
          </a:p>
        </p:txBody>
      </p:sp>
    </p:spTree>
    <p:extLst>
      <p:ext uri="{BB962C8B-B14F-4D97-AF65-F5344CB8AC3E}">
        <p14:creationId xmlns:p14="http://schemas.microsoft.com/office/powerpoint/2010/main" val="5632188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25</a:t>
            </a:fld>
            <a:endParaRPr lang="it-IT"/>
          </a:p>
        </p:txBody>
      </p:sp>
    </p:spTree>
    <p:extLst>
      <p:ext uri="{BB962C8B-B14F-4D97-AF65-F5344CB8AC3E}">
        <p14:creationId xmlns:p14="http://schemas.microsoft.com/office/powerpoint/2010/main" val="5653208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27</a:t>
            </a:fld>
            <a:endParaRPr lang="it-IT"/>
          </a:p>
        </p:txBody>
      </p:sp>
    </p:spTree>
    <p:extLst>
      <p:ext uri="{BB962C8B-B14F-4D97-AF65-F5344CB8AC3E}">
        <p14:creationId xmlns:p14="http://schemas.microsoft.com/office/powerpoint/2010/main" val="2252033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sz="1800" dirty="0">
              <a:effectLst/>
              <a:latin typeface="Calibri" panose="020F0502020204030204" pitchFamily="34" charset="0"/>
              <a:ea typeface="Calibri" panose="020F0502020204030204" pitchFamily="34" charset="0"/>
              <a:cs typeface="Calibri" panose="020F0502020204030204" pitchFamily="34" charset="0"/>
            </a:endParaRPr>
          </a:p>
          <a:p>
            <a:r>
              <a:rPr lang="en-GB" sz="1800" dirty="0">
                <a:effectLst/>
                <a:latin typeface="Calibri" panose="020F0502020204030204" pitchFamily="34" charset="0"/>
                <a:ea typeface="Calibri" panose="020F0502020204030204" pitchFamily="34" charset="0"/>
                <a:cs typeface="Calibri" panose="020F0502020204030204" pitchFamily="34" charset="0"/>
              </a:rPr>
              <a:t>The literature shows that proper care coordination for the management of chronic patients is a key strategy to improve the effectiveness, efficiency and safety of the health care system with positive impacts on patient outcomes.</a:t>
            </a:r>
          </a:p>
          <a:p>
            <a:endParaRPr lang="en-GB" sz="1800" dirty="0">
              <a:effectLst/>
              <a:latin typeface="Calibri" panose="020F0502020204030204" pitchFamily="34" charset="0"/>
              <a:ea typeface="Calibri" panose="020F0502020204030204" pitchFamily="34" charset="0"/>
              <a:cs typeface="Calibri" panose="020F0502020204030204" pitchFamily="34" charset="0"/>
            </a:endParaRPr>
          </a:p>
          <a:p>
            <a:r>
              <a:rPr lang="en-GB" sz="1800" dirty="0">
                <a:effectLst/>
                <a:latin typeface="Calibri" panose="020F0502020204030204" pitchFamily="34" charset="0"/>
                <a:ea typeface="Calibri" panose="020F0502020204030204" pitchFamily="34" charset="0"/>
                <a:cs typeface="Calibri" panose="020F0502020204030204" pitchFamily="34" charset="0"/>
              </a:rPr>
              <a:t>However, primary care and hospitals typically operate in silos, and performance evaluation and resource allocation are still organized by care setting not promoting integration and shared accountability among professionals and level of care.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2</a:t>
            </a:fld>
            <a:endParaRPr lang="it-IT"/>
          </a:p>
        </p:txBody>
      </p:sp>
    </p:spTree>
    <p:extLst>
      <p:ext uri="{BB962C8B-B14F-4D97-AF65-F5344CB8AC3E}">
        <p14:creationId xmlns:p14="http://schemas.microsoft.com/office/powerpoint/2010/main" val="48834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Avenir Light" panose="020B0402020203020204" pitchFamily="34" charset="77"/>
              <a:ea typeface="+mn-ea"/>
              <a:cs typeface="+mn-cs"/>
            </a:endParaRPr>
          </a:p>
          <a:p>
            <a:pPr algn="l"/>
            <a:r>
              <a:rPr lang="en-US" b="0" i="0" dirty="0">
                <a:solidFill>
                  <a:srgbClr val="BDC1C6"/>
                </a:solidFill>
                <a:effectLst/>
                <a:latin typeface="arial" panose="020B0604020202020204" pitchFamily="34" charset="0"/>
              </a:rPr>
              <a:t>Based on these considerations…This study stems from this research question</a:t>
            </a:r>
          </a:p>
          <a:p>
            <a:pPr algn="l"/>
            <a:endParaRPr lang="en-US" b="0" i="0" dirty="0">
              <a:solidFill>
                <a:srgbClr val="BDC1C6"/>
              </a:solidFill>
              <a:effectLst/>
              <a:latin typeface="arial" panose="020B0604020202020204" pitchFamily="34" charset="0"/>
            </a:endParaRPr>
          </a:p>
          <a:p>
            <a:pPr algn="l"/>
            <a:r>
              <a:rPr lang="en-US" b="0" i="0" dirty="0">
                <a:solidFill>
                  <a:srgbClr val="BDC1C6"/>
                </a:solidFill>
                <a:effectLst/>
                <a:latin typeface="arial" panose="020B0604020202020204" pitchFamily="34" charset="0"/>
              </a:rPr>
              <a:t>In order to try to answer to this primary question we split the work into different objectives</a:t>
            </a:r>
          </a:p>
          <a:p>
            <a:endParaRPr lang="en-GB" dirty="0"/>
          </a:p>
          <a:p>
            <a:endParaRPr lang="en-GB" dirty="0"/>
          </a:p>
        </p:txBody>
      </p:sp>
      <p:sp>
        <p:nvSpPr>
          <p:cNvPr id="4" name="Segnaposto numero diapositiva 3"/>
          <p:cNvSpPr>
            <a:spLocks noGrp="1"/>
          </p:cNvSpPr>
          <p:nvPr>
            <p:ph type="sldNum" sz="quarter" idx="10"/>
          </p:nvPr>
        </p:nvSpPr>
        <p:spPr/>
        <p:txBody>
          <a:bodyPr/>
          <a:lstStyle/>
          <a:p>
            <a:fld id="{7990FD03-E387-4459-A438-672CC638FF39}" type="slidenum">
              <a:rPr lang="it-IT" smtClean="0"/>
              <a:pPr/>
              <a:t>3</a:t>
            </a:fld>
            <a:endParaRPr lang="it-IT" dirty="0"/>
          </a:p>
        </p:txBody>
      </p:sp>
    </p:spTree>
    <p:extLst>
      <p:ext uri="{BB962C8B-B14F-4D97-AF65-F5344CB8AC3E}">
        <p14:creationId xmlns:p14="http://schemas.microsoft.com/office/powerpoint/2010/main" val="2129079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a:p>
            <a:r>
              <a:rPr lang="en-US" dirty="0"/>
              <a:t>Starting from the year 2020 and retrospectively analyzing the administrative health data of the Tuscany region in Italy, the population under study involves:</a:t>
            </a:r>
          </a:p>
          <a:p>
            <a:endParaRPr lang="en-US" dirty="0"/>
          </a:p>
          <a:p>
            <a:r>
              <a:rPr lang="en-US" dirty="0"/>
              <a:t>the choice of these </a:t>
            </a:r>
            <a:r>
              <a:rPr lang="en-US" dirty="0" err="1"/>
              <a:t>patologies</a:t>
            </a:r>
            <a:r>
              <a:rPr lang="en-US" dirty="0"/>
              <a:t> is due to the fact that they are among the most prevalent in the population and among those with the highest impact on the health system and the patient.</a:t>
            </a:r>
          </a:p>
          <a:p>
            <a:endParaRPr lang="en-US" dirty="0"/>
          </a:p>
          <a:p>
            <a:r>
              <a:rPr lang="en-US" dirty="0"/>
              <a:t>To identify the cohorts of patients with the pathologies under study, we used a specific algorithms applied to the administrative health data by considering a ten-year time period backwards, i.e. from 2011 to 2020.</a:t>
            </a:r>
          </a:p>
          <a:p>
            <a:endParaRPr lang="en-US" dirty="0"/>
          </a:p>
          <a:p>
            <a:r>
              <a:rPr lang="en-US" dirty="0"/>
              <a:t>These algorithms </a:t>
            </a:r>
            <a:r>
              <a:rPr lang="en-US" dirty="0" err="1"/>
              <a:t>indentify</a:t>
            </a:r>
            <a:r>
              <a:rPr lang="en-US" dirty="0"/>
              <a:t>  the patient with the specific pathology if it has specific recordings in at least one of the following tracers:</a:t>
            </a:r>
            <a:endParaRPr lang="it-IT" dirty="0"/>
          </a:p>
          <a:p>
            <a:endParaRPr lang="it-IT" dirty="0"/>
          </a:p>
          <a:p>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4</a:t>
            </a:fld>
            <a:endParaRPr lang="it-IT"/>
          </a:p>
        </p:txBody>
      </p:sp>
    </p:spTree>
    <p:extLst>
      <p:ext uri="{BB962C8B-B14F-4D97-AF65-F5344CB8AC3E}">
        <p14:creationId xmlns:p14="http://schemas.microsoft.com/office/powerpoint/2010/main" val="1805773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Considering the 3 cohorts under study separately, i.e. those with heart failure, those with ….</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5</a:t>
            </a:fld>
            <a:endParaRPr lang="it-IT"/>
          </a:p>
        </p:txBody>
      </p:sp>
    </p:spTree>
    <p:extLst>
      <p:ext uri="{BB962C8B-B14F-4D97-AF65-F5344CB8AC3E}">
        <p14:creationId xmlns:p14="http://schemas.microsoft.com/office/powerpoint/2010/main" val="345235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Total Gps 2447 </a:t>
            </a:r>
          </a:p>
          <a:p>
            <a:endParaRPr lang="it-IT" dirty="0"/>
          </a:p>
          <a:p>
            <a:r>
              <a:rPr lang="it-IT" dirty="0"/>
              <a:t>In sunto quello che è emerso è che</a:t>
            </a:r>
          </a:p>
        </p:txBody>
      </p:sp>
      <p:sp>
        <p:nvSpPr>
          <p:cNvPr id="4" name="Segnaposto numero diapositiva 3"/>
          <p:cNvSpPr>
            <a:spLocks noGrp="1"/>
          </p:cNvSpPr>
          <p:nvPr>
            <p:ph type="sldNum" sz="quarter" idx="5"/>
          </p:nvPr>
        </p:nvSpPr>
        <p:spPr/>
        <p:txBody>
          <a:bodyPr/>
          <a:lstStyle/>
          <a:p>
            <a:fld id="{3AC43E56-556D-1F4A-AADC-A26828ECA56E}" type="slidenum">
              <a:rPr lang="it-IT" smtClean="0"/>
              <a:t>6</a:t>
            </a:fld>
            <a:endParaRPr lang="it-IT"/>
          </a:p>
        </p:txBody>
      </p:sp>
    </p:spTree>
    <p:extLst>
      <p:ext uri="{BB962C8B-B14F-4D97-AF65-F5344CB8AC3E}">
        <p14:creationId xmlns:p14="http://schemas.microsoft.com/office/powerpoint/2010/main" val="3888567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a:p>
            <a:r>
              <a:rPr lang="en-US" dirty="0"/>
              <a:t>LHA = local health authorities</a:t>
            </a:r>
          </a:p>
          <a:p>
            <a:endParaRPr lang="en-US" dirty="0"/>
          </a:p>
          <a:p>
            <a:r>
              <a:rPr lang="en-US" dirty="0"/>
              <a:t>The geolocation of these networks is posted here. </a:t>
            </a:r>
          </a:p>
          <a:p>
            <a:r>
              <a:rPr lang="en-US" dirty="0"/>
              <a:t>This work is still in progress but essentially represents the networks (the various lines) with the </a:t>
            </a:r>
            <a:r>
              <a:rPr lang="en-US" sz="1200" dirty="0">
                <a:latin typeface="Avenir "/>
              </a:rPr>
              <a:t>inpatient/outpatient facility </a:t>
            </a:r>
            <a:r>
              <a:rPr lang="en-US" dirty="0"/>
              <a:t>and the area of ​​origin of the </a:t>
            </a:r>
            <a:r>
              <a:rPr lang="en-US" sz="1200" dirty="0">
                <a:effectLst/>
                <a:latin typeface="Avenir "/>
                <a:ea typeface="Times New Roman" panose="02020603050405020304" pitchFamily="18" charset="0"/>
              </a:rPr>
              <a:t>GPs group of practice </a:t>
            </a:r>
            <a:r>
              <a:rPr lang="en-US" dirty="0"/>
              <a:t>who are part of it.</a:t>
            </a:r>
            <a:endParaRPr lang="it-IT" dirty="0"/>
          </a:p>
        </p:txBody>
      </p:sp>
      <p:sp>
        <p:nvSpPr>
          <p:cNvPr id="4" name="Segnaposto numero diapositiva 3"/>
          <p:cNvSpPr>
            <a:spLocks noGrp="1"/>
          </p:cNvSpPr>
          <p:nvPr>
            <p:ph type="sldNum" sz="quarter" idx="5"/>
          </p:nvPr>
        </p:nvSpPr>
        <p:spPr/>
        <p:txBody>
          <a:bodyPr/>
          <a:lstStyle/>
          <a:p>
            <a:fld id="{3AC43E56-556D-1F4A-AADC-A26828ECA56E}" type="slidenum">
              <a:rPr lang="it-IT" smtClean="0"/>
              <a:t>7</a:t>
            </a:fld>
            <a:endParaRPr lang="it-IT"/>
          </a:p>
        </p:txBody>
      </p:sp>
    </p:spTree>
    <p:extLst>
      <p:ext uri="{BB962C8B-B14F-4D97-AF65-F5344CB8AC3E}">
        <p14:creationId xmlns:p14="http://schemas.microsoft.com/office/powerpoint/2010/main" val="3037010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dirty="0"/>
              <a:t>So what are these networks for? they are used to attempt to evaluate in terms of process and outcomes the professionals who jointly care for the patient with chronic pathology.</a:t>
            </a:r>
          </a:p>
          <a:p>
            <a:endParaRPr lang="en-US" b="0" i="0" dirty="0">
              <a:solidFill>
                <a:srgbClr val="E8EAED"/>
              </a:solidFill>
              <a:effectLst/>
              <a:latin typeface="arial" panose="020B0604020202020204" pitchFamily="34" charset="0"/>
            </a:endParaRPr>
          </a:p>
          <a:p>
            <a:endParaRPr lang="en-US" b="0" i="0" dirty="0">
              <a:solidFill>
                <a:srgbClr val="E8EAED"/>
              </a:solidFill>
              <a:effectLst/>
              <a:latin typeface="arial" panose="020B0604020202020204" pitchFamily="34" charset="0"/>
            </a:endParaRPr>
          </a:p>
          <a:p>
            <a:r>
              <a:rPr lang="en-US" b="0" i="0" dirty="0">
                <a:solidFill>
                  <a:srgbClr val="E8EAED"/>
                </a:solidFill>
                <a:effectLst/>
                <a:latin typeface="arial" panose="020B0604020202020204" pitchFamily="34" charset="0"/>
              </a:rPr>
              <a:t>To evaluate all of this we developed Tools to support professionals for the joint management of chronic patients between care settings</a:t>
            </a:r>
            <a:endParaRPr lang="it-IT" dirty="0"/>
          </a:p>
          <a:p>
            <a:endParaRPr lang="en-US" b="0" i="0" dirty="0">
              <a:solidFill>
                <a:srgbClr val="E8EAED"/>
              </a:solidFill>
              <a:effectLst/>
              <a:latin typeface="arial" panose="020B0604020202020204" pitchFamily="34" charset="0"/>
            </a:endParaRPr>
          </a:p>
        </p:txBody>
      </p:sp>
      <p:sp>
        <p:nvSpPr>
          <p:cNvPr id="4" name="Segnaposto numero diapositiva 3"/>
          <p:cNvSpPr>
            <a:spLocks noGrp="1"/>
          </p:cNvSpPr>
          <p:nvPr>
            <p:ph type="sldNum" sz="quarter" idx="5"/>
          </p:nvPr>
        </p:nvSpPr>
        <p:spPr/>
        <p:txBody>
          <a:bodyPr/>
          <a:lstStyle/>
          <a:p>
            <a:fld id="{3AC43E56-556D-1F4A-AADC-A26828ECA56E}" type="slidenum">
              <a:rPr lang="it-IT" smtClean="0"/>
              <a:t>8</a:t>
            </a:fld>
            <a:endParaRPr lang="it-IT"/>
          </a:p>
        </p:txBody>
      </p:sp>
    </p:spTree>
    <p:extLst>
      <p:ext uri="{BB962C8B-B14F-4D97-AF65-F5344CB8AC3E}">
        <p14:creationId xmlns:p14="http://schemas.microsoft.com/office/powerpoint/2010/main" val="8237462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30B407-C05A-5F42-B082-FDF0E7E15BFF}"/>
              </a:ext>
            </a:extLst>
          </p:cNvPr>
          <p:cNvSpPr>
            <a:spLocks noGrp="1"/>
          </p:cNvSpPr>
          <p:nvPr>
            <p:ph type="ctrTitle"/>
          </p:nvPr>
        </p:nvSpPr>
        <p:spPr>
          <a:xfrm>
            <a:off x="1056639" y="1539062"/>
            <a:ext cx="10051145" cy="2387600"/>
          </a:xfrm>
        </p:spPr>
        <p:txBody>
          <a:bodyPr anchor="b"/>
          <a:lstStyle>
            <a:lvl1pPr algn="l">
              <a:defRPr sz="6000" b="1" i="0" baseline="0"/>
            </a:lvl1pPr>
          </a:lstStyle>
          <a:p>
            <a:r>
              <a:rPr lang="it-IT" dirty="0"/>
              <a:t>Fare clic per modificare lo stile del titolo dello schema</a:t>
            </a:r>
          </a:p>
        </p:txBody>
      </p:sp>
      <p:sp>
        <p:nvSpPr>
          <p:cNvPr id="3" name="Sottotitolo 2">
            <a:extLst>
              <a:ext uri="{FF2B5EF4-FFF2-40B4-BE49-F238E27FC236}">
                <a16:creationId xmlns:a16="http://schemas.microsoft.com/office/drawing/2014/main" id="{99E09D29-A829-FA4E-85E6-EE01C9647649}"/>
              </a:ext>
            </a:extLst>
          </p:cNvPr>
          <p:cNvSpPr>
            <a:spLocks noGrp="1"/>
          </p:cNvSpPr>
          <p:nvPr>
            <p:ph type="subTitle" idx="1"/>
          </p:nvPr>
        </p:nvSpPr>
        <p:spPr>
          <a:xfrm>
            <a:off x="1056639" y="4145279"/>
            <a:ext cx="10051145" cy="1529219"/>
          </a:xfrm>
        </p:spPr>
        <p:txBody>
          <a:bodyPr>
            <a:normAutofit/>
          </a:bodyPr>
          <a:lstStyle>
            <a:lvl1pPr marL="0" indent="0" algn="l">
              <a:buNone/>
              <a:defRPr sz="3000" b="0" i="1" baseline="0">
                <a:latin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8" name="Rettangolo 7">
            <a:extLst>
              <a:ext uri="{FF2B5EF4-FFF2-40B4-BE49-F238E27FC236}">
                <a16:creationId xmlns:a16="http://schemas.microsoft.com/office/drawing/2014/main" id="{D060470D-0DA9-084F-BC0E-A63C3643AB74}"/>
              </a:ext>
            </a:extLst>
          </p:cNvPr>
          <p:cNvSpPr/>
          <p:nvPr userDrawn="1"/>
        </p:nvSpPr>
        <p:spPr>
          <a:xfrm>
            <a:off x="0" y="-18256"/>
            <a:ext cx="12192000" cy="7767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8" name="Immagine 17">
            <a:extLst>
              <a:ext uri="{FF2B5EF4-FFF2-40B4-BE49-F238E27FC236}">
                <a16:creationId xmlns:a16="http://schemas.microsoft.com/office/drawing/2014/main" id="{A7E64F2B-DDEF-43D9-8B0F-3C7394D4127B}"/>
              </a:ext>
            </a:extLst>
          </p:cNvPr>
          <p:cNvPicPr>
            <a:picLocks noChangeAspect="1"/>
          </p:cNvPicPr>
          <p:nvPr userDrawn="1"/>
        </p:nvPicPr>
        <p:blipFill>
          <a:blip r:embed="rId2">
            <a:alphaModFix amt="51000"/>
          </a:blip>
          <a:stretch>
            <a:fillRect/>
          </a:stretch>
        </p:blipFill>
        <p:spPr>
          <a:xfrm>
            <a:off x="11107785" y="111942"/>
            <a:ext cx="937938" cy="468969"/>
          </a:xfrm>
          <a:prstGeom prst="rect">
            <a:avLst/>
          </a:prstGeom>
        </p:spPr>
      </p:pic>
      <p:pic>
        <p:nvPicPr>
          <p:cNvPr id="19" name="Immagine 18" descr="Immagine che contiene testo&#10;&#10;Descrizione generata automaticamente">
            <a:extLst>
              <a:ext uri="{FF2B5EF4-FFF2-40B4-BE49-F238E27FC236}">
                <a16:creationId xmlns:a16="http://schemas.microsoft.com/office/drawing/2014/main" id="{D33A0EAA-2C1B-4296-9CC8-A502C0C0B192}"/>
              </a:ext>
            </a:extLst>
          </p:cNvPr>
          <p:cNvPicPr>
            <a:picLocks noChangeAspect="1"/>
          </p:cNvPicPr>
          <p:nvPr userDrawn="1"/>
        </p:nvPicPr>
        <p:blipFill>
          <a:blip r:embed="rId3"/>
          <a:stretch>
            <a:fillRect/>
          </a:stretch>
        </p:blipFill>
        <p:spPr>
          <a:xfrm>
            <a:off x="126723" y="111943"/>
            <a:ext cx="1169374" cy="468968"/>
          </a:xfrm>
          <a:prstGeom prst="rect">
            <a:avLst/>
          </a:prstGeom>
        </p:spPr>
      </p:pic>
    </p:spTree>
    <p:extLst>
      <p:ext uri="{BB962C8B-B14F-4D97-AF65-F5344CB8AC3E}">
        <p14:creationId xmlns:p14="http://schemas.microsoft.com/office/powerpoint/2010/main" val="420335094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76A31B4A-6C8F-3447-90AB-FEEA63984139}"/>
              </a:ext>
            </a:extLst>
          </p:cNvPr>
          <p:cNvSpPr>
            <a:spLocks noGrp="1"/>
          </p:cNvSpPr>
          <p:nvPr>
            <p:ph type="title" orient="vert"/>
          </p:nvPr>
        </p:nvSpPr>
        <p:spPr>
          <a:xfrm>
            <a:off x="8724900" y="790765"/>
            <a:ext cx="2414155" cy="5386197"/>
          </a:xfrm>
        </p:spPr>
        <p:txBody>
          <a:bodyPr vert="eaVert"/>
          <a:lstStyle/>
          <a:p>
            <a:r>
              <a:rPr lang="it-IT" dirty="0"/>
              <a:t>Fare clic per modificare lo stile del titolo dello schema</a:t>
            </a:r>
          </a:p>
        </p:txBody>
      </p:sp>
      <p:sp>
        <p:nvSpPr>
          <p:cNvPr id="3" name="Segnaposto testo verticale 2">
            <a:extLst>
              <a:ext uri="{FF2B5EF4-FFF2-40B4-BE49-F238E27FC236}">
                <a16:creationId xmlns:a16="http://schemas.microsoft.com/office/drawing/2014/main" id="{61823525-E334-A840-BE41-BF75404E4EA8}"/>
              </a:ext>
            </a:extLst>
          </p:cNvPr>
          <p:cNvSpPr>
            <a:spLocks noGrp="1"/>
          </p:cNvSpPr>
          <p:nvPr>
            <p:ph type="body" orient="vert" idx="1"/>
          </p:nvPr>
        </p:nvSpPr>
        <p:spPr>
          <a:xfrm>
            <a:off x="1052944" y="790766"/>
            <a:ext cx="7519555" cy="5386196"/>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6" name="Segnaposto numero diapositiva 5">
            <a:extLst>
              <a:ext uri="{FF2B5EF4-FFF2-40B4-BE49-F238E27FC236}">
                <a16:creationId xmlns:a16="http://schemas.microsoft.com/office/drawing/2014/main" id="{DD0DDBD7-C74B-0341-AF9A-53C0DF71294D}"/>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2496817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5C9C04-8157-6245-B9A9-0FBBC6396988}"/>
              </a:ext>
            </a:extLst>
          </p:cNvPr>
          <p:cNvSpPr>
            <a:spLocks noGrp="1"/>
          </p:cNvSpPr>
          <p:nvPr>
            <p:ph type="title"/>
          </p:nvPr>
        </p:nvSpPr>
        <p:spPr/>
        <p:txBody>
          <a:bodyPr/>
          <a:lstStyle/>
          <a:p>
            <a:r>
              <a:rPr lang="it-IT"/>
              <a:t>Fare clic per modificare lo stile del titolo dello schema</a:t>
            </a:r>
            <a:endParaRPr lang="it-IT" dirty="0"/>
          </a:p>
        </p:txBody>
      </p:sp>
      <p:sp>
        <p:nvSpPr>
          <p:cNvPr id="3" name="Segnaposto contenuto 2">
            <a:extLst>
              <a:ext uri="{FF2B5EF4-FFF2-40B4-BE49-F238E27FC236}">
                <a16:creationId xmlns:a16="http://schemas.microsoft.com/office/drawing/2014/main" id="{5CBDF95D-9ED3-854B-A525-D968F3417CA1}"/>
              </a:ext>
            </a:extLst>
          </p:cNvPr>
          <p:cNvSpPr>
            <a:spLocks noGrp="1"/>
          </p:cNvSpPr>
          <p:nvPr>
            <p:ph idx="1"/>
          </p:nvPr>
        </p:nvSpPr>
        <p:spPr/>
        <p:txBody>
          <a:bodyPr/>
          <a:lstStyle>
            <a:lvl1pPr>
              <a:buClr>
                <a:schemeClr val="tx2"/>
              </a:buClr>
              <a:defRPr/>
            </a:lvl1pPr>
            <a:lvl2pPr>
              <a:buClr>
                <a:schemeClr val="accent6"/>
              </a:buClr>
              <a:defRPr/>
            </a:lvl2pPr>
            <a:lvl3pPr>
              <a:buClr>
                <a:schemeClr val="accent3"/>
              </a:buClr>
              <a:defRPr/>
            </a:lvl3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6" name="Segnaposto numero diapositiva 5">
            <a:extLst>
              <a:ext uri="{FF2B5EF4-FFF2-40B4-BE49-F238E27FC236}">
                <a16:creationId xmlns:a16="http://schemas.microsoft.com/office/drawing/2014/main" id="{1CC167C3-C8F9-3244-B022-D09A4BEC3A0F}"/>
              </a:ext>
            </a:extLst>
          </p:cNvPr>
          <p:cNvSpPr>
            <a:spLocks noGrp="1"/>
          </p:cNvSpPr>
          <p:nvPr>
            <p:ph type="sldNum" sz="quarter" idx="12"/>
          </p:nvPr>
        </p:nvSpPr>
        <p:spPr/>
        <p:txBody>
          <a:bodyPr/>
          <a:lstStyle/>
          <a:p>
            <a:fld id="{A87AA0D0-2F4D-AA4E-A2C0-E0264229DB77}" type="slidenum">
              <a:rPr lang="it-IT" smtClean="0"/>
              <a:t>‹N›</a:t>
            </a:fld>
            <a:endParaRPr lang="it-IT" dirty="0"/>
          </a:p>
        </p:txBody>
      </p:sp>
    </p:spTree>
    <p:extLst>
      <p:ext uri="{BB962C8B-B14F-4D97-AF65-F5344CB8AC3E}">
        <p14:creationId xmlns:p14="http://schemas.microsoft.com/office/powerpoint/2010/main" val="600565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stazione sezione">
    <p:bg>
      <p:bgPr>
        <a:solidFill>
          <a:schemeClr val="bg1">
            <a:lumMod val="95000"/>
          </a:schemeClr>
        </a:solidFill>
        <a:effectLst/>
      </p:bgPr>
    </p:bg>
    <p:spTree>
      <p:nvGrpSpPr>
        <p:cNvPr id="1" name=""/>
        <p:cNvGrpSpPr/>
        <p:nvPr/>
      </p:nvGrpSpPr>
      <p:grpSpPr>
        <a:xfrm>
          <a:off x="0" y="0"/>
          <a:ext cx="0" cy="0"/>
          <a:chOff x="0" y="0"/>
          <a:chExt cx="0" cy="0"/>
        </a:xfrm>
      </p:grpSpPr>
      <p:sp>
        <p:nvSpPr>
          <p:cNvPr id="6" name="Segnaposto numero diapositiva 5">
            <a:extLst>
              <a:ext uri="{FF2B5EF4-FFF2-40B4-BE49-F238E27FC236}">
                <a16:creationId xmlns:a16="http://schemas.microsoft.com/office/drawing/2014/main" id="{F6141EDA-6B28-3945-9385-DE499FF96618}"/>
              </a:ext>
            </a:extLst>
          </p:cNvPr>
          <p:cNvSpPr>
            <a:spLocks noGrp="1"/>
          </p:cNvSpPr>
          <p:nvPr>
            <p:ph type="sldNum" sz="quarter" idx="12"/>
          </p:nvPr>
        </p:nvSpPr>
        <p:spPr/>
        <p:txBody>
          <a:bodyPr/>
          <a:lstStyle/>
          <a:p>
            <a:fld id="{A87AA0D0-2F4D-AA4E-A2C0-E0264229DB77}" type="slidenum">
              <a:rPr lang="it-IT" smtClean="0"/>
              <a:t>‹N›</a:t>
            </a:fld>
            <a:endParaRPr lang="it-IT"/>
          </a:p>
        </p:txBody>
      </p:sp>
      <p:sp>
        <p:nvSpPr>
          <p:cNvPr id="7" name="Titolo 1">
            <a:extLst>
              <a:ext uri="{FF2B5EF4-FFF2-40B4-BE49-F238E27FC236}">
                <a16:creationId xmlns:a16="http://schemas.microsoft.com/office/drawing/2014/main" id="{0121DFAB-F558-4A95-BAA1-3B922ECE505F}"/>
              </a:ext>
            </a:extLst>
          </p:cNvPr>
          <p:cNvSpPr>
            <a:spLocks noGrp="1"/>
          </p:cNvSpPr>
          <p:nvPr>
            <p:ph type="ctrTitle"/>
          </p:nvPr>
        </p:nvSpPr>
        <p:spPr>
          <a:xfrm>
            <a:off x="1056639" y="1539062"/>
            <a:ext cx="10051145" cy="2387600"/>
          </a:xfrm>
        </p:spPr>
        <p:txBody>
          <a:bodyPr anchor="b"/>
          <a:lstStyle>
            <a:lvl1pPr algn="l">
              <a:defRPr sz="6000" b="1" i="0" baseline="0">
                <a:solidFill>
                  <a:srgbClr val="204B5C"/>
                </a:solidFill>
              </a:defRPr>
            </a:lvl1pPr>
          </a:lstStyle>
          <a:p>
            <a:r>
              <a:rPr lang="it-IT" dirty="0"/>
              <a:t>Fare clic per modificare lo stile del titolo dello schema</a:t>
            </a:r>
          </a:p>
        </p:txBody>
      </p:sp>
      <p:sp>
        <p:nvSpPr>
          <p:cNvPr id="8" name="Sottotitolo 2">
            <a:extLst>
              <a:ext uri="{FF2B5EF4-FFF2-40B4-BE49-F238E27FC236}">
                <a16:creationId xmlns:a16="http://schemas.microsoft.com/office/drawing/2014/main" id="{D3DEF852-61D6-4266-9B32-BD278C5D1ED7}"/>
              </a:ext>
            </a:extLst>
          </p:cNvPr>
          <p:cNvSpPr>
            <a:spLocks noGrp="1"/>
          </p:cNvSpPr>
          <p:nvPr>
            <p:ph type="subTitle" idx="1"/>
          </p:nvPr>
        </p:nvSpPr>
        <p:spPr>
          <a:xfrm>
            <a:off x="1056639" y="4145279"/>
            <a:ext cx="10051145" cy="1529219"/>
          </a:xfrm>
        </p:spPr>
        <p:txBody>
          <a:bodyPr>
            <a:normAutofit/>
          </a:bodyPr>
          <a:lstStyle>
            <a:lvl1pPr marL="0" indent="0" algn="l">
              <a:buNone/>
              <a:defRPr sz="3000" b="0" i="1" baseline="0">
                <a:solidFill>
                  <a:srgbClr val="204B5C"/>
                </a:solidFill>
                <a:latin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9" name="Rettangolo 8">
            <a:extLst>
              <a:ext uri="{FF2B5EF4-FFF2-40B4-BE49-F238E27FC236}">
                <a16:creationId xmlns:a16="http://schemas.microsoft.com/office/drawing/2014/main" id="{2B563849-0C3C-41BE-A982-7F7769759412}"/>
              </a:ext>
            </a:extLst>
          </p:cNvPr>
          <p:cNvSpPr/>
          <p:nvPr userDrawn="1"/>
        </p:nvSpPr>
        <p:spPr>
          <a:xfrm>
            <a:off x="0" y="-18256"/>
            <a:ext cx="12192000" cy="776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0" name="Immagine 9">
            <a:extLst>
              <a:ext uri="{FF2B5EF4-FFF2-40B4-BE49-F238E27FC236}">
                <a16:creationId xmlns:a16="http://schemas.microsoft.com/office/drawing/2014/main" id="{71BA69B0-7F9B-4807-B70C-AC8B9C90B249}"/>
              </a:ext>
            </a:extLst>
          </p:cNvPr>
          <p:cNvPicPr>
            <a:picLocks noChangeAspect="1"/>
          </p:cNvPicPr>
          <p:nvPr userDrawn="1"/>
        </p:nvPicPr>
        <p:blipFill>
          <a:blip r:embed="rId2">
            <a:alphaModFix amt="51000"/>
          </a:blip>
          <a:stretch>
            <a:fillRect/>
          </a:stretch>
        </p:blipFill>
        <p:spPr>
          <a:xfrm>
            <a:off x="11107785" y="111942"/>
            <a:ext cx="937938" cy="468969"/>
          </a:xfrm>
          <a:prstGeom prst="rect">
            <a:avLst/>
          </a:prstGeom>
        </p:spPr>
      </p:pic>
      <p:pic>
        <p:nvPicPr>
          <p:cNvPr id="11" name="Immagine 10" descr="Immagine che contiene testo&#10;&#10;Descrizione generata automaticamente">
            <a:extLst>
              <a:ext uri="{FF2B5EF4-FFF2-40B4-BE49-F238E27FC236}">
                <a16:creationId xmlns:a16="http://schemas.microsoft.com/office/drawing/2014/main" id="{E5FBA8A2-32A3-4904-91A5-63D36F98A939}"/>
              </a:ext>
            </a:extLst>
          </p:cNvPr>
          <p:cNvPicPr>
            <a:picLocks noChangeAspect="1"/>
          </p:cNvPicPr>
          <p:nvPr userDrawn="1"/>
        </p:nvPicPr>
        <p:blipFill>
          <a:blip r:embed="rId3"/>
          <a:stretch>
            <a:fillRect/>
          </a:stretch>
        </p:blipFill>
        <p:spPr>
          <a:xfrm>
            <a:off x="126723" y="111943"/>
            <a:ext cx="1169374" cy="468968"/>
          </a:xfrm>
          <a:prstGeom prst="rect">
            <a:avLst/>
          </a:prstGeom>
        </p:spPr>
      </p:pic>
      <p:sp>
        <p:nvSpPr>
          <p:cNvPr id="12" name="Rettangolo 11">
            <a:extLst>
              <a:ext uri="{FF2B5EF4-FFF2-40B4-BE49-F238E27FC236}">
                <a16:creationId xmlns:a16="http://schemas.microsoft.com/office/drawing/2014/main" id="{03B9A992-AB31-4261-B8B2-C6F9FCFC4E84}"/>
              </a:ext>
            </a:extLst>
          </p:cNvPr>
          <p:cNvSpPr/>
          <p:nvPr userDrawn="1"/>
        </p:nvSpPr>
        <p:spPr>
          <a:xfrm>
            <a:off x="-13789" y="6081208"/>
            <a:ext cx="12192000" cy="77679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3630560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6E7C4D-F574-CB46-8D68-3A39FE421686}"/>
              </a:ext>
            </a:extLst>
          </p:cNvPr>
          <p:cNvSpPr>
            <a:spLocks noGrp="1"/>
          </p:cNvSpPr>
          <p:nvPr>
            <p:ph type="title"/>
          </p:nvPr>
        </p:nvSpPr>
        <p:spPr/>
        <p:txBody>
          <a:bodyPr/>
          <a:lstStyle/>
          <a:p>
            <a:r>
              <a:rPr lang="it-IT" dirty="0"/>
              <a:t>Fare clic per modificare lo stile del titolo dello schema</a:t>
            </a:r>
          </a:p>
        </p:txBody>
      </p:sp>
      <p:sp>
        <p:nvSpPr>
          <p:cNvPr id="3" name="Segnaposto contenuto 2">
            <a:extLst>
              <a:ext uri="{FF2B5EF4-FFF2-40B4-BE49-F238E27FC236}">
                <a16:creationId xmlns:a16="http://schemas.microsoft.com/office/drawing/2014/main" id="{AA4F4945-7965-C84E-9FDE-CAEB6C41650E}"/>
              </a:ext>
            </a:extLst>
          </p:cNvPr>
          <p:cNvSpPr>
            <a:spLocks noGrp="1"/>
          </p:cNvSpPr>
          <p:nvPr>
            <p:ph sz="half" idx="1"/>
          </p:nvPr>
        </p:nvSpPr>
        <p:spPr>
          <a:xfrm>
            <a:off x="1056640" y="2265679"/>
            <a:ext cx="4963160" cy="3801553"/>
          </a:xfrm>
        </p:spPr>
        <p:txBody>
          <a:bodyPr/>
          <a:lstStyle>
            <a:lvl1pPr>
              <a:buClr>
                <a:schemeClr val="tx2"/>
              </a:buClr>
              <a:defRPr/>
            </a:lvl1pPr>
            <a:lvl2pPr>
              <a:buClr>
                <a:schemeClr val="accent6"/>
              </a:buClr>
              <a:defRPr/>
            </a:lvl2pPr>
            <a:lvl3pPr>
              <a:buClr>
                <a:schemeClr val="accent3"/>
              </a:buClr>
              <a:defRPr/>
            </a:lvl3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Segnaposto contenuto 3">
            <a:extLst>
              <a:ext uri="{FF2B5EF4-FFF2-40B4-BE49-F238E27FC236}">
                <a16:creationId xmlns:a16="http://schemas.microsoft.com/office/drawing/2014/main" id="{FE9D48A8-3886-9C49-8F7A-F8FD105395A5}"/>
              </a:ext>
            </a:extLst>
          </p:cNvPr>
          <p:cNvSpPr>
            <a:spLocks noGrp="1"/>
          </p:cNvSpPr>
          <p:nvPr>
            <p:ph sz="half" idx="2"/>
          </p:nvPr>
        </p:nvSpPr>
        <p:spPr>
          <a:xfrm>
            <a:off x="6172200" y="2265680"/>
            <a:ext cx="4963160" cy="3801552"/>
          </a:xfrm>
        </p:spPr>
        <p:txBody>
          <a:bodyPr/>
          <a:lstStyle>
            <a:lvl1pPr>
              <a:buClr>
                <a:schemeClr val="tx2"/>
              </a:buClr>
              <a:defRPr/>
            </a:lvl1pPr>
            <a:lvl2pPr>
              <a:buClr>
                <a:schemeClr val="accent6"/>
              </a:buClr>
              <a:defRPr/>
            </a:lvl2pPr>
            <a:lvl3pPr>
              <a:buClr>
                <a:schemeClr val="accent3"/>
              </a:buClr>
              <a:defRPr/>
            </a:lvl3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7" name="Segnaposto numero diapositiva 6">
            <a:extLst>
              <a:ext uri="{FF2B5EF4-FFF2-40B4-BE49-F238E27FC236}">
                <a16:creationId xmlns:a16="http://schemas.microsoft.com/office/drawing/2014/main" id="{0F990174-2FFA-744F-BB7B-24E67F64036E}"/>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2997371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6BB6BF-3DE5-3348-904D-4C78A6573F3C}"/>
              </a:ext>
            </a:extLst>
          </p:cNvPr>
          <p:cNvSpPr>
            <a:spLocks noGrp="1"/>
          </p:cNvSpPr>
          <p:nvPr>
            <p:ph type="title"/>
          </p:nvPr>
        </p:nvSpPr>
        <p:spPr/>
        <p:txBody>
          <a:bodyPr/>
          <a:lstStyle/>
          <a:p>
            <a:r>
              <a:rPr lang="it-IT" dirty="0"/>
              <a:t>Fare clic per modificare lo stile del titolo dello schema</a:t>
            </a:r>
          </a:p>
        </p:txBody>
      </p:sp>
      <p:sp>
        <p:nvSpPr>
          <p:cNvPr id="5" name="Segnaposto numero diapositiva 4">
            <a:extLst>
              <a:ext uri="{FF2B5EF4-FFF2-40B4-BE49-F238E27FC236}">
                <a16:creationId xmlns:a16="http://schemas.microsoft.com/office/drawing/2014/main" id="{27E5C3F1-284E-3B49-80BD-1E7931E10751}"/>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3250542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C6724490-379A-5E42-8CA3-6A23E1E2B171}"/>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3457015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CCF789E-1F0D-2A46-9577-1863AA4676CE}"/>
              </a:ext>
            </a:extLst>
          </p:cNvPr>
          <p:cNvSpPr>
            <a:spLocks noGrp="1"/>
          </p:cNvSpPr>
          <p:nvPr>
            <p:ph type="title"/>
          </p:nvPr>
        </p:nvSpPr>
        <p:spPr>
          <a:xfrm>
            <a:off x="1056640" y="792480"/>
            <a:ext cx="3715385" cy="1264920"/>
          </a:xfrm>
        </p:spPr>
        <p:txBody>
          <a:bodyPr anchor="b"/>
          <a:lstStyle>
            <a:lvl1pPr>
              <a:defRPr sz="3200"/>
            </a:lvl1pPr>
          </a:lstStyle>
          <a:p>
            <a:r>
              <a:rPr lang="it-IT" dirty="0"/>
              <a:t>Fare clic per modificare lo stile del titolo dello schema</a:t>
            </a:r>
          </a:p>
        </p:txBody>
      </p:sp>
      <p:sp>
        <p:nvSpPr>
          <p:cNvPr id="3" name="Segnaposto contenuto 2">
            <a:extLst>
              <a:ext uri="{FF2B5EF4-FFF2-40B4-BE49-F238E27FC236}">
                <a16:creationId xmlns:a16="http://schemas.microsoft.com/office/drawing/2014/main" id="{16C541E5-3A36-104F-8BE4-B62BBB44D09F}"/>
              </a:ext>
            </a:extLst>
          </p:cNvPr>
          <p:cNvSpPr>
            <a:spLocks noGrp="1"/>
          </p:cNvSpPr>
          <p:nvPr>
            <p:ph idx="1"/>
          </p:nvPr>
        </p:nvSpPr>
        <p:spPr>
          <a:xfrm>
            <a:off x="5183188" y="792481"/>
            <a:ext cx="5952172" cy="507650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testo 3">
            <a:extLst>
              <a:ext uri="{FF2B5EF4-FFF2-40B4-BE49-F238E27FC236}">
                <a16:creationId xmlns:a16="http://schemas.microsoft.com/office/drawing/2014/main" id="{DAE8247C-8BA7-894B-A3F9-D3BAA87EBF2B}"/>
              </a:ext>
            </a:extLst>
          </p:cNvPr>
          <p:cNvSpPr>
            <a:spLocks noGrp="1"/>
          </p:cNvSpPr>
          <p:nvPr>
            <p:ph type="body" sz="half" idx="2"/>
          </p:nvPr>
        </p:nvSpPr>
        <p:spPr>
          <a:xfrm>
            <a:off x="1056640" y="2150918"/>
            <a:ext cx="3715385" cy="371807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gli stili del testo dello schema</a:t>
            </a:r>
          </a:p>
        </p:txBody>
      </p:sp>
      <p:sp>
        <p:nvSpPr>
          <p:cNvPr id="7" name="Segnaposto numero diapositiva 6">
            <a:extLst>
              <a:ext uri="{FF2B5EF4-FFF2-40B4-BE49-F238E27FC236}">
                <a16:creationId xmlns:a16="http://schemas.microsoft.com/office/drawing/2014/main" id="{DB84059C-258E-B84D-B03A-445AFC6A94DE}"/>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3730078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496A44-A88A-7A4B-BEB3-D39B639280AB}"/>
              </a:ext>
            </a:extLst>
          </p:cNvPr>
          <p:cNvSpPr>
            <a:spLocks noGrp="1"/>
          </p:cNvSpPr>
          <p:nvPr>
            <p:ph type="title"/>
          </p:nvPr>
        </p:nvSpPr>
        <p:spPr>
          <a:xfrm>
            <a:off x="839788" y="790767"/>
            <a:ext cx="3932237" cy="1266632"/>
          </a:xfrm>
        </p:spPr>
        <p:txBody>
          <a:bodyPr anchor="b"/>
          <a:lstStyle>
            <a:lvl1pPr>
              <a:defRPr sz="3200"/>
            </a:lvl1pPr>
          </a:lstStyle>
          <a:p>
            <a:r>
              <a:rPr lang="it-IT" dirty="0"/>
              <a:t>Fare clic per modificare lo stile del titolo dello schema</a:t>
            </a:r>
          </a:p>
        </p:txBody>
      </p:sp>
      <p:sp>
        <p:nvSpPr>
          <p:cNvPr id="3" name="Segnaposto immagine 2">
            <a:extLst>
              <a:ext uri="{FF2B5EF4-FFF2-40B4-BE49-F238E27FC236}">
                <a16:creationId xmlns:a16="http://schemas.microsoft.com/office/drawing/2014/main" id="{0F92FFA8-5476-894B-8D35-AB2A7C15643F}"/>
              </a:ext>
            </a:extLst>
          </p:cNvPr>
          <p:cNvSpPr>
            <a:spLocks noGrp="1"/>
          </p:cNvSpPr>
          <p:nvPr>
            <p:ph type="pic" idx="1"/>
          </p:nvPr>
        </p:nvSpPr>
        <p:spPr>
          <a:xfrm>
            <a:off x="5183188" y="790767"/>
            <a:ext cx="6172200" cy="507822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dirty="0"/>
              <a:t>Fare clic sull'icona per inserire un'immagine</a:t>
            </a:r>
          </a:p>
        </p:txBody>
      </p:sp>
      <p:sp>
        <p:nvSpPr>
          <p:cNvPr id="4" name="Segnaposto testo 3">
            <a:extLst>
              <a:ext uri="{FF2B5EF4-FFF2-40B4-BE49-F238E27FC236}">
                <a16:creationId xmlns:a16="http://schemas.microsoft.com/office/drawing/2014/main" id="{BD730D1B-8852-8641-85E5-9E6F2112CB4B}"/>
              </a:ext>
            </a:extLst>
          </p:cNvPr>
          <p:cNvSpPr>
            <a:spLocks noGrp="1"/>
          </p:cNvSpPr>
          <p:nvPr>
            <p:ph type="body" sz="half" idx="2"/>
          </p:nvPr>
        </p:nvSpPr>
        <p:spPr>
          <a:xfrm>
            <a:off x="839788" y="2161308"/>
            <a:ext cx="3932237" cy="370767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7" name="Segnaposto numero diapositiva 6">
            <a:extLst>
              <a:ext uri="{FF2B5EF4-FFF2-40B4-BE49-F238E27FC236}">
                <a16:creationId xmlns:a16="http://schemas.microsoft.com/office/drawing/2014/main" id="{6A691B96-26AF-0A42-A073-85E0BA057178}"/>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1187119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34D526-C482-D044-810A-6AF9FFC0E51C}"/>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37CED9D7-A50D-2640-9143-84F9CE332155}"/>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numero diapositiva 5">
            <a:extLst>
              <a:ext uri="{FF2B5EF4-FFF2-40B4-BE49-F238E27FC236}">
                <a16:creationId xmlns:a16="http://schemas.microsoft.com/office/drawing/2014/main" id="{85B598BA-E65E-9D4E-BFAF-277B1BC92CE5}"/>
              </a:ext>
            </a:extLst>
          </p:cNvPr>
          <p:cNvSpPr>
            <a:spLocks noGrp="1"/>
          </p:cNvSpPr>
          <p:nvPr>
            <p:ph type="sldNum" sz="quarter" idx="12"/>
          </p:nvPr>
        </p:nvSpPr>
        <p:spPr/>
        <p:txBody>
          <a:bodyPr/>
          <a:lstStyle/>
          <a:p>
            <a:fld id="{A87AA0D0-2F4D-AA4E-A2C0-E0264229DB77}" type="slidenum">
              <a:rPr lang="it-IT" smtClean="0"/>
              <a:t>‹N›</a:t>
            </a:fld>
            <a:endParaRPr lang="it-IT"/>
          </a:p>
        </p:txBody>
      </p:sp>
    </p:spTree>
    <p:extLst>
      <p:ext uri="{BB962C8B-B14F-4D97-AF65-F5344CB8AC3E}">
        <p14:creationId xmlns:p14="http://schemas.microsoft.com/office/powerpoint/2010/main" val="3333384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74F6A0C-82A6-C346-B6BC-555864501176}"/>
              </a:ext>
            </a:extLst>
          </p:cNvPr>
          <p:cNvSpPr>
            <a:spLocks noGrp="1"/>
          </p:cNvSpPr>
          <p:nvPr>
            <p:ph type="title"/>
          </p:nvPr>
        </p:nvSpPr>
        <p:spPr>
          <a:xfrm>
            <a:off x="1056640" y="790767"/>
            <a:ext cx="10051145" cy="1325563"/>
          </a:xfrm>
          <a:prstGeom prst="rect">
            <a:avLst/>
          </a:prstGeom>
        </p:spPr>
        <p:txBody>
          <a:bodyPr vert="horz" lIns="91440" tIns="45720" rIns="91440" bIns="45720" rtlCol="0" anchor="ctr">
            <a:normAutofit/>
          </a:bodyPr>
          <a:lstStyle/>
          <a:p>
            <a:r>
              <a:rPr lang="it-IT" dirty="0"/>
              <a:t>Fare clic per modificare lo stile del titolo dello schema</a:t>
            </a:r>
          </a:p>
        </p:txBody>
      </p:sp>
      <p:sp>
        <p:nvSpPr>
          <p:cNvPr id="3" name="Segnaposto testo 2">
            <a:extLst>
              <a:ext uri="{FF2B5EF4-FFF2-40B4-BE49-F238E27FC236}">
                <a16:creationId xmlns:a16="http://schemas.microsoft.com/office/drawing/2014/main" id="{AF18CF05-76CD-AD4E-90F1-C6BA5B18CB1C}"/>
              </a:ext>
            </a:extLst>
          </p:cNvPr>
          <p:cNvSpPr>
            <a:spLocks noGrp="1"/>
          </p:cNvSpPr>
          <p:nvPr>
            <p:ph type="body" idx="1"/>
          </p:nvPr>
        </p:nvSpPr>
        <p:spPr>
          <a:xfrm>
            <a:off x="1056640" y="2251267"/>
            <a:ext cx="10051145" cy="3906373"/>
          </a:xfrm>
          <a:prstGeom prst="rect">
            <a:avLst/>
          </a:prstGeom>
        </p:spPr>
        <p:txBody>
          <a:bodyPr vert="horz" lIns="91440" tIns="45720" rIns="91440" bIns="45720" rtlCol="0">
            <a:normAutofit/>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Segnaposto numero diapositiva 5">
            <a:extLst>
              <a:ext uri="{FF2B5EF4-FFF2-40B4-BE49-F238E27FC236}">
                <a16:creationId xmlns:a16="http://schemas.microsoft.com/office/drawing/2014/main" id="{1D86DA25-CEC5-E541-82B8-A0EFB00D7C54}"/>
              </a:ext>
            </a:extLst>
          </p:cNvPr>
          <p:cNvSpPr>
            <a:spLocks noGrp="1"/>
          </p:cNvSpPr>
          <p:nvPr>
            <p:ph type="sldNum" sz="quarter" idx="4"/>
          </p:nvPr>
        </p:nvSpPr>
        <p:spPr>
          <a:xfrm>
            <a:off x="5433840" y="6343014"/>
            <a:ext cx="1324320" cy="365125"/>
          </a:xfrm>
          <a:prstGeom prst="rect">
            <a:avLst/>
          </a:prstGeom>
        </p:spPr>
        <p:txBody>
          <a:bodyPr vert="horz" lIns="91440" tIns="45720" rIns="91440" bIns="45720" rtlCol="0" anchor="ctr"/>
          <a:lstStyle>
            <a:lvl1pPr algn="ctr">
              <a:defRPr sz="1200" b="0" i="1" baseline="0">
                <a:solidFill>
                  <a:schemeClr val="tx1">
                    <a:tint val="75000"/>
                  </a:schemeClr>
                </a:solidFill>
                <a:latin typeface="Times New Roman" panose="02020603050405020304" pitchFamily="18" charset="0"/>
              </a:defRPr>
            </a:lvl1pPr>
          </a:lstStyle>
          <a:p>
            <a:fld id="{A87AA0D0-2F4D-AA4E-A2C0-E0264229DB77}" type="slidenum">
              <a:rPr lang="it-IT" smtClean="0"/>
              <a:pPr/>
              <a:t>‹N›</a:t>
            </a:fld>
            <a:endParaRPr lang="it-IT" dirty="0"/>
          </a:p>
        </p:txBody>
      </p:sp>
      <p:pic>
        <p:nvPicPr>
          <p:cNvPr id="9" name="Immagine 8" descr="Immagine che contiene testo&#10;&#10;Descrizione generata automaticamente">
            <a:extLst>
              <a:ext uri="{FF2B5EF4-FFF2-40B4-BE49-F238E27FC236}">
                <a16:creationId xmlns:a16="http://schemas.microsoft.com/office/drawing/2014/main" id="{AF0A69D8-F72E-3A49-82DC-7243CC4ADC0C}"/>
              </a:ext>
            </a:extLst>
          </p:cNvPr>
          <p:cNvPicPr>
            <a:picLocks noChangeAspect="1"/>
          </p:cNvPicPr>
          <p:nvPr/>
        </p:nvPicPr>
        <p:blipFill rotWithShape="1">
          <a:blip r:embed="rId12"/>
          <a:srcRect l="15638" t="16940" r="15935" b="17560"/>
          <a:stretch/>
        </p:blipFill>
        <p:spPr>
          <a:xfrm>
            <a:off x="126723" y="6248400"/>
            <a:ext cx="579120" cy="554355"/>
          </a:xfrm>
          <a:prstGeom prst="rect">
            <a:avLst/>
          </a:prstGeom>
        </p:spPr>
      </p:pic>
      <p:pic>
        <p:nvPicPr>
          <p:cNvPr id="11" name="Immagine 10" descr="Immagine che contiene testo&#10;&#10;Descrizione generata automaticamente">
            <a:extLst>
              <a:ext uri="{FF2B5EF4-FFF2-40B4-BE49-F238E27FC236}">
                <a16:creationId xmlns:a16="http://schemas.microsoft.com/office/drawing/2014/main" id="{3E62A88D-0691-2249-8453-B4AD2F935402}"/>
              </a:ext>
            </a:extLst>
          </p:cNvPr>
          <p:cNvPicPr>
            <a:picLocks noChangeAspect="1"/>
          </p:cNvPicPr>
          <p:nvPr/>
        </p:nvPicPr>
        <p:blipFill rotWithShape="1">
          <a:blip r:embed="rId13"/>
          <a:srcRect l="12394" t="32246" r="12653" b="32641"/>
          <a:stretch/>
        </p:blipFill>
        <p:spPr>
          <a:xfrm>
            <a:off x="11411358" y="6377941"/>
            <a:ext cx="634365" cy="297180"/>
          </a:xfrm>
          <a:prstGeom prst="rect">
            <a:avLst/>
          </a:prstGeom>
        </p:spPr>
      </p:pic>
      <p:pic>
        <p:nvPicPr>
          <p:cNvPr id="16" name="Immagine 15">
            <a:extLst>
              <a:ext uri="{FF2B5EF4-FFF2-40B4-BE49-F238E27FC236}">
                <a16:creationId xmlns:a16="http://schemas.microsoft.com/office/drawing/2014/main" id="{38972413-1AF4-9444-A55C-CEF06CF661B3}"/>
              </a:ext>
            </a:extLst>
          </p:cNvPr>
          <p:cNvPicPr>
            <a:picLocks noChangeAspect="1"/>
          </p:cNvPicPr>
          <p:nvPr userDrawn="1"/>
        </p:nvPicPr>
        <p:blipFill>
          <a:blip r:embed="rId14">
            <a:alphaModFix amt="51000"/>
          </a:blip>
          <a:stretch>
            <a:fillRect/>
          </a:stretch>
        </p:blipFill>
        <p:spPr>
          <a:xfrm>
            <a:off x="11107785" y="111942"/>
            <a:ext cx="937938" cy="468969"/>
          </a:xfrm>
          <a:prstGeom prst="rect">
            <a:avLst/>
          </a:prstGeom>
        </p:spPr>
      </p:pic>
      <p:pic>
        <p:nvPicPr>
          <p:cNvPr id="8" name="Immagine 7" descr="Immagine che contiene testo&#10;&#10;Descrizione generata automaticamente">
            <a:extLst>
              <a:ext uri="{FF2B5EF4-FFF2-40B4-BE49-F238E27FC236}">
                <a16:creationId xmlns:a16="http://schemas.microsoft.com/office/drawing/2014/main" id="{E890E33D-658E-4995-B0FD-DE20FEC73EA8}"/>
              </a:ext>
            </a:extLst>
          </p:cNvPr>
          <p:cNvPicPr>
            <a:picLocks noChangeAspect="1"/>
          </p:cNvPicPr>
          <p:nvPr userDrawn="1"/>
        </p:nvPicPr>
        <p:blipFill>
          <a:blip r:embed="rId15"/>
          <a:stretch>
            <a:fillRect/>
          </a:stretch>
        </p:blipFill>
        <p:spPr>
          <a:xfrm>
            <a:off x="126723" y="111943"/>
            <a:ext cx="1169374" cy="468968"/>
          </a:xfrm>
          <a:prstGeom prst="rect">
            <a:avLst/>
          </a:prstGeom>
        </p:spPr>
      </p:pic>
    </p:spTree>
    <p:extLst>
      <p:ext uri="{BB962C8B-B14F-4D97-AF65-F5344CB8AC3E}">
        <p14:creationId xmlns:p14="http://schemas.microsoft.com/office/powerpoint/2010/main" val="272330456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6" r:id="rId5"/>
    <p:sldLayoutId id="2147483697" r:id="rId6"/>
    <p:sldLayoutId id="2147483698" r:id="rId7"/>
    <p:sldLayoutId id="2147483699" r:id="rId8"/>
    <p:sldLayoutId id="2147483700" r:id="rId9"/>
    <p:sldLayoutId id="2147483701" r:id="rId10"/>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mailto:Sofia.longhi@santannapisa.it"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hyperlink" Target="http://www.meslab.santannapisa.it/"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959C1DA0-42EF-4B7C-9228-AABA478CB04B}"/>
              </a:ext>
            </a:extLst>
          </p:cNvPr>
          <p:cNvSpPr>
            <a:spLocks noGrp="1"/>
          </p:cNvSpPr>
          <p:nvPr>
            <p:ph type="subTitle" idx="1"/>
          </p:nvPr>
        </p:nvSpPr>
        <p:spPr>
          <a:xfrm>
            <a:off x="1070427" y="5080461"/>
            <a:ext cx="10051145" cy="1529219"/>
          </a:xfrm>
        </p:spPr>
        <p:txBody>
          <a:bodyPr>
            <a:normAutofit/>
          </a:bodyPr>
          <a:lstStyle/>
          <a:p>
            <a:pPr marL="0" indent="0">
              <a:buNone/>
            </a:pPr>
            <a:r>
              <a:rPr lang="it-IT" sz="2000" i="0" dirty="0">
                <a:latin typeface="Avenir" panose="02000503020000020003"/>
              </a:rPr>
              <a:t>Sabina Nuti, Chiara Seghieri, Francesca Ferré, Sofia Longhi </a:t>
            </a:r>
            <a:endParaRPr lang="it-IT" sz="2000" dirty="0">
              <a:latin typeface="Avenir" panose="02000503020000020003"/>
            </a:endParaRPr>
          </a:p>
          <a:p>
            <a:pPr marL="0" indent="0">
              <a:buNone/>
            </a:pPr>
            <a:r>
              <a:rPr lang="it-IT" sz="1400" dirty="0">
                <a:latin typeface="Avenir" panose="02000503020000020003"/>
              </a:rPr>
              <a:t>Laboratorio Management e Sanità, Scuola Superiore Sant’Anna</a:t>
            </a:r>
          </a:p>
          <a:p>
            <a:pPr marL="0" indent="0">
              <a:buNone/>
            </a:pPr>
            <a:r>
              <a:rPr lang="it-IT" sz="1400" dirty="0">
                <a:latin typeface="Avenir" panose="02000503020000020003"/>
              </a:rPr>
              <a:t>15th </a:t>
            </a:r>
            <a:r>
              <a:rPr lang="it-IT" sz="1400" dirty="0" err="1">
                <a:latin typeface="Avenir" panose="02000503020000020003"/>
              </a:rPr>
              <a:t>September</a:t>
            </a:r>
            <a:r>
              <a:rPr lang="it-IT" sz="1400" dirty="0">
                <a:latin typeface="Avenir" panose="02000503020000020003"/>
              </a:rPr>
              <a:t> 2023 </a:t>
            </a:r>
          </a:p>
        </p:txBody>
      </p:sp>
      <p:pic>
        <p:nvPicPr>
          <p:cNvPr id="4" name="Immagine 3">
            <a:extLst>
              <a:ext uri="{FF2B5EF4-FFF2-40B4-BE49-F238E27FC236}">
                <a16:creationId xmlns:a16="http://schemas.microsoft.com/office/drawing/2014/main" id="{81E3E778-6194-8C62-4DBB-360CAFB0406E}"/>
              </a:ext>
            </a:extLst>
          </p:cNvPr>
          <p:cNvPicPr>
            <a:picLocks noChangeAspect="1"/>
          </p:cNvPicPr>
          <p:nvPr/>
        </p:nvPicPr>
        <p:blipFill>
          <a:blip r:embed="rId3"/>
          <a:stretch>
            <a:fillRect/>
          </a:stretch>
        </p:blipFill>
        <p:spPr>
          <a:xfrm>
            <a:off x="1733531" y="0"/>
            <a:ext cx="902922" cy="712833"/>
          </a:xfrm>
          <a:prstGeom prst="rect">
            <a:avLst/>
          </a:prstGeom>
        </p:spPr>
      </p:pic>
      <p:sp>
        <p:nvSpPr>
          <p:cNvPr id="7" name="CasellaDiTesto 6">
            <a:extLst>
              <a:ext uri="{FF2B5EF4-FFF2-40B4-BE49-F238E27FC236}">
                <a16:creationId xmlns:a16="http://schemas.microsoft.com/office/drawing/2014/main" id="{E80E3959-769E-EE7C-98CA-C29C9A17A0CD}"/>
              </a:ext>
            </a:extLst>
          </p:cNvPr>
          <p:cNvSpPr txBox="1"/>
          <p:nvPr/>
        </p:nvSpPr>
        <p:spPr>
          <a:xfrm>
            <a:off x="960148" y="2459504"/>
            <a:ext cx="10147636" cy="1938992"/>
          </a:xfrm>
          <a:prstGeom prst="rect">
            <a:avLst/>
          </a:prstGeom>
          <a:noFill/>
        </p:spPr>
        <p:txBody>
          <a:bodyPr wrap="square" rtlCol="0">
            <a:spAutoFit/>
          </a:bodyPr>
          <a:lstStyle/>
          <a:p>
            <a:r>
              <a:rPr lang="en-US" sz="4000" b="1" dirty="0">
                <a:latin typeface="Avenir"/>
              </a:rPr>
              <a:t>Multispecialty physician networks for chronic care: performance and cost assessment using data from Tuscany</a:t>
            </a:r>
            <a:endParaRPr lang="it-IT" sz="4000" b="1" dirty="0">
              <a:latin typeface="Avenir"/>
            </a:endParaRPr>
          </a:p>
        </p:txBody>
      </p:sp>
      <p:sp>
        <p:nvSpPr>
          <p:cNvPr id="9" name="CasellaDiTesto 8">
            <a:extLst>
              <a:ext uri="{FF2B5EF4-FFF2-40B4-BE49-F238E27FC236}">
                <a16:creationId xmlns:a16="http://schemas.microsoft.com/office/drawing/2014/main" id="{5C3CF25A-D0AF-5F00-1CD8-0C8C66A0DD83}"/>
              </a:ext>
            </a:extLst>
          </p:cNvPr>
          <p:cNvSpPr txBox="1"/>
          <p:nvPr/>
        </p:nvSpPr>
        <p:spPr>
          <a:xfrm>
            <a:off x="4800763" y="1353189"/>
            <a:ext cx="3875646" cy="369332"/>
          </a:xfrm>
          <a:prstGeom prst="rect">
            <a:avLst/>
          </a:prstGeom>
          <a:noFill/>
        </p:spPr>
        <p:txBody>
          <a:bodyPr wrap="square" rtlCol="0">
            <a:spAutoFit/>
          </a:bodyPr>
          <a:lstStyle/>
          <a:p>
            <a:r>
              <a:rPr lang="it-IT" b="1" dirty="0">
                <a:latin typeface="Avenir" panose="02000503020000020003"/>
              </a:rPr>
              <a:t>General session </a:t>
            </a:r>
          </a:p>
        </p:txBody>
      </p:sp>
    </p:spTree>
    <p:extLst>
      <p:ext uri="{BB962C8B-B14F-4D97-AF65-F5344CB8AC3E}">
        <p14:creationId xmlns:p14="http://schemas.microsoft.com/office/powerpoint/2010/main" val="4155873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E471C967-3BB9-3AAD-E6EF-54080831BF57}"/>
              </a:ext>
            </a:extLst>
          </p:cNvPr>
          <p:cNvPicPr>
            <a:picLocks noChangeAspect="1"/>
          </p:cNvPicPr>
          <p:nvPr/>
        </p:nvPicPr>
        <p:blipFill>
          <a:blip r:embed="rId3"/>
          <a:stretch>
            <a:fillRect/>
          </a:stretch>
        </p:blipFill>
        <p:spPr>
          <a:xfrm>
            <a:off x="0" y="1767181"/>
            <a:ext cx="12192000" cy="3657590"/>
          </a:xfrm>
          <a:prstGeom prst="rect">
            <a:avLst/>
          </a:prstGeom>
        </p:spPr>
      </p:pic>
      <p:sp>
        <p:nvSpPr>
          <p:cNvPr id="7" name="CasellaDiTesto 6">
            <a:extLst>
              <a:ext uri="{FF2B5EF4-FFF2-40B4-BE49-F238E27FC236}">
                <a16:creationId xmlns:a16="http://schemas.microsoft.com/office/drawing/2014/main" id="{4E2FF5A8-AB46-1741-013C-00D4F58C69CA}"/>
              </a:ext>
            </a:extLst>
          </p:cNvPr>
          <p:cNvSpPr txBox="1"/>
          <p:nvPr/>
        </p:nvSpPr>
        <p:spPr>
          <a:xfrm>
            <a:off x="10530272" y="1773605"/>
            <a:ext cx="1483895" cy="276999"/>
          </a:xfrm>
          <a:prstGeom prst="rect">
            <a:avLst/>
          </a:prstGeom>
          <a:noFill/>
        </p:spPr>
        <p:txBody>
          <a:bodyPr wrap="square" rtlCol="0">
            <a:spAutoFit/>
          </a:bodyPr>
          <a:lstStyle/>
          <a:p>
            <a:r>
              <a:rPr lang="it-IT" sz="1200" dirty="0"/>
              <a:t>Range [3.8. – 40]</a:t>
            </a:r>
            <a:endParaRPr lang="it-IT" dirty="0"/>
          </a:p>
        </p:txBody>
      </p:sp>
      <p:sp>
        <p:nvSpPr>
          <p:cNvPr id="4" name="CasellaDiTesto 3">
            <a:extLst>
              <a:ext uri="{FF2B5EF4-FFF2-40B4-BE49-F238E27FC236}">
                <a16:creationId xmlns:a16="http://schemas.microsoft.com/office/drawing/2014/main" id="{67BCECAA-8FF5-3E51-7198-224EE0D1219A}"/>
              </a:ext>
            </a:extLst>
          </p:cNvPr>
          <p:cNvSpPr txBox="1"/>
          <p:nvPr/>
        </p:nvSpPr>
        <p:spPr>
          <a:xfrm>
            <a:off x="2152321" y="602966"/>
            <a:ext cx="9861846" cy="313932"/>
          </a:xfrm>
          <a:prstGeom prst="rect">
            <a:avLst/>
          </a:prstGeom>
        </p:spPr>
        <p:txBody>
          <a:bodyPr vert="horz" lIns="91440" tIns="45720" rIns="91440" bIns="45720" rtlCol="0" anchor="ctr">
            <a:noAutofit/>
          </a:bodyPr>
          <a:lstStyle>
            <a:defPPr>
              <a:defRPr lang="it-IT"/>
            </a:defPPr>
            <a:lvl1pPr>
              <a:lnSpc>
                <a:spcPct val="90000"/>
              </a:lnSpc>
              <a:spcBef>
                <a:spcPct val="0"/>
              </a:spcBef>
              <a:buNone/>
              <a:defRPr sz="1600">
                <a:latin typeface="Avenir" pitchFamily="50" charset="0"/>
                <a:ea typeface="Tahoma" pitchFamily="34" charset="0"/>
                <a:cs typeface="Tahoma" pitchFamily="34" charset="0"/>
              </a:defRPr>
            </a:lvl1pPr>
          </a:lstStyle>
          <a:p>
            <a:r>
              <a:rPr lang="en-US" dirty="0"/>
              <a:t>% heart failure patients with urgent hospitalizations between 30 and 180 days after index hospitalization</a:t>
            </a:r>
            <a:endParaRPr lang="it-IT" dirty="0"/>
          </a:p>
        </p:txBody>
      </p:sp>
      <p:sp>
        <p:nvSpPr>
          <p:cNvPr id="5" name="Rettangolo 4">
            <a:extLst>
              <a:ext uri="{FF2B5EF4-FFF2-40B4-BE49-F238E27FC236}">
                <a16:creationId xmlns:a16="http://schemas.microsoft.com/office/drawing/2014/main" id="{B1D2733E-2208-46EF-BB7E-99D71B808CFD}"/>
              </a:ext>
            </a:extLst>
          </p:cNvPr>
          <p:cNvSpPr/>
          <p:nvPr/>
        </p:nvSpPr>
        <p:spPr>
          <a:xfrm>
            <a:off x="4593265" y="1773605"/>
            <a:ext cx="3211033" cy="4060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CasellaDiTesto 1">
            <a:extLst>
              <a:ext uri="{FF2B5EF4-FFF2-40B4-BE49-F238E27FC236}">
                <a16:creationId xmlns:a16="http://schemas.microsoft.com/office/drawing/2014/main" id="{746D6308-61E5-1EDF-EEE5-171AB311AB30}"/>
              </a:ext>
            </a:extLst>
          </p:cNvPr>
          <p:cNvSpPr txBox="1"/>
          <p:nvPr/>
        </p:nvSpPr>
        <p:spPr>
          <a:xfrm>
            <a:off x="591678" y="5512294"/>
            <a:ext cx="8003174" cy="646331"/>
          </a:xfrm>
          <a:prstGeom prst="rect">
            <a:avLst/>
          </a:prstGeom>
          <a:noFill/>
        </p:spPr>
        <p:txBody>
          <a:bodyPr wrap="square" rtlCol="0">
            <a:spAutoFit/>
          </a:bodyPr>
          <a:lstStyle/>
          <a:p>
            <a:endParaRPr lang="en-US" dirty="0">
              <a:latin typeface="Avenir Book" panose="02000503020000020003"/>
            </a:endParaRPr>
          </a:p>
          <a:p>
            <a:r>
              <a:rPr lang="en-US" dirty="0">
                <a:latin typeface="Avenir Book" panose="02000503020000020003"/>
              </a:rPr>
              <a:t>Here we have the networks</a:t>
            </a:r>
            <a:endParaRPr lang="it-IT" dirty="0">
              <a:latin typeface="Avenir Book" panose="02000503020000020003"/>
            </a:endParaRPr>
          </a:p>
        </p:txBody>
      </p:sp>
      <p:cxnSp>
        <p:nvCxnSpPr>
          <p:cNvPr id="8" name="Connettore 2 7">
            <a:extLst>
              <a:ext uri="{FF2B5EF4-FFF2-40B4-BE49-F238E27FC236}">
                <a16:creationId xmlns:a16="http://schemas.microsoft.com/office/drawing/2014/main" id="{2340185D-4CD3-C183-9E98-82FB9B65B528}"/>
              </a:ext>
            </a:extLst>
          </p:cNvPr>
          <p:cNvCxnSpPr>
            <a:cxnSpLocks/>
          </p:cNvCxnSpPr>
          <p:nvPr/>
        </p:nvCxnSpPr>
        <p:spPr>
          <a:xfrm flipV="1">
            <a:off x="2640777" y="5288977"/>
            <a:ext cx="269691" cy="5005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47F955AD-3519-DEC1-D644-02BCEC8BA155}"/>
              </a:ext>
            </a:extLst>
          </p:cNvPr>
          <p:cNvSpPr txBox="1"/>
          <p:nvPr/>
        </p:nvSpPr>
        <p:spPr>
          <a:xfrm rot="1815636">
            <a:off x="3426301" y="3901714"/>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rPr>
              <a:t>Preliminary results</a:t>
            </a:r>
          </a:p>
        </p:txBody>
      </p:sp>
      <p:sp>
        <p:nvSpPr>
          <p:cNvPr id="10" name="Titolo 1">
            <a:extLst>
              <a:ext uri="{FF2B5EF4-FFF2-40B4-BE49-F238E27FC236}">
                <a16:creationId xmlns:a16="http://schemas.microsoft.com/office/drawing/2014/main" id="{42478C3A-2EF9-E035-83B2-F9093DB85AD0}"/>
              </a:ext>
            </a:extLst>
          </p:cNvPr>
          <p:cNvSpPr txBox="1">
            <a:spLocks/>
          </p:cNvSpPr>
          <p:nvPr/>
        </p:nvSpPr>
        <p:spPr>
          <a:xfrm>
            <a:off x="2728339" y="387678"/>
            <a:ext cx="7582119" cy="31169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dirty="0">
                <a:latin typeface="Avenir" pitchFamily="50" charset="0"/>
                <a:ea typeface="Tahoma" pitchFamily="34" charset="0"/>
                <a:cs typeface="Tahoma" pitchFamily="34" charset="0"/>
              </a:rPr>
              <a:t>Measure performance </a:t>
            </a:r>
            <a:r>
              <a:rPr lang="it-IT" sz="1600" dirty="0" err="1">
                <a:latin typeface="Avenir" pitchFamily="50" charset="0"/>
                <a:ea typeface="Tahoma" pitchFamily="34" charset="0"/>
                <a:cs typeface="Tahoma" pitchFamily="34" charset="0"/>
              </a:rPr>
              <a:t>based</a:t>
            </a:r>
            <a:r>
              <a:rPr lang="it-IT" sz="1600" dirty="0">
                <a:latin typeface="Avenir" pitchFamily="50" charset="0"/>
                <a:ea typeface="Tahoma" pitchFamily="34" charset="0"/>
                <a:cs typeface="Tahoma" pitchFamily="34" charset="0"/>
              </a:rPr>
              <a:t> on </a:t>
            </a:r>
            <a:r>
              <a:rPr lang="en-US" sz="1600" dirty="0">
                <a:latin typeface="Avenir" pitchFamily="50" charset="0"/>
                <a:ea typeface="Tahoma" pitchFamily="34" charset="0"/>
                <a:cs typeface="Tahoma" pitchFamily="34" charset="0"/>
              </a:rPr>
              <a:t>Multispecialty Physician Networks (heart failure)</a:t>
            </a:r>
            <a:endParaRPr lang="it-IT" sz="1600" dirty="0">
              <a:latin typeface="Avenir" pitchFamily="50" charset="0"/>
              <a:ea typeface="Tahoma" pitchFamily="34" charset="0"/>
              <a:cs typeface="Tahoma" pitchFamily="34" charset="0"/>
            </a:endParaRPr>
          </a:p>
        </p:txBody>
      </p:sp>
    </p:spTree>
    <p:extLst>
      <p:ext uri="{BB962C8B-B14F-4D97-AF65-F5344CB8AC3E}">
        <p14:creationId xmlns:p14="http://schemas.microsoft.com/office/powerpoint/2010/main" val="1417504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500FDD9E-C6E4-5879-0B6B-6104E27F5158}"/>
              </a:ext>
            </a:extLst>
          </p:cNvPr>
          <p:cNvPicPr>
            <a:picLocks noChangeAspect="1"/>
          </p:cNvPicPr>
          <p:nvPr/>
        </p:nvPicPr>
        <p:blipFill>
          <a:blip r:embed="rId3"/>
          <a:stretch>
            <a:fillRect/>
          </a:stretch>
        </p:blipFill>
        <p:spPr>
          <a:xfrm>
            <a:off x="13856" y="3559540"/>
            <a:ext cx="12164287" cy="3263820"/>
          </a:xfrm>
          <a:prstGeom prst="rect">
            <a:avLst/>
          </a:prstGeom>
        </p:spPr>
      </p:pic>
      <p:pic>
        <p:nvPicPr>
          <p:cNvPr id="3" name="Immagine 2">
            <a:extLst>
              <a:ext uri="{FF2B5EF4-FFF2-40B4-BE49-F238E27FC236}">
                <a16:creationId xmlns:a16="http://schemas.microsoft.com/office/drawing/2014/main" id="{818CBA8C-255C-F657-3DFC-ABAD67220246}"/>
              </a:ext>
            </a:extLst>
          </p:cNvPr>
          <p:cNvPicPr>
            <a:picLocks noChangeAspect="1"/>
          </p:cNvPicPr>
          <p:nvPr/>
        </p:nvPicPr>
        <p:blipFill>
          <a:blip r:embed="rId4"/>
          <a:stretch>
            <a:fillRect/>
          </a:stretch>
        </p:blipFill>
        <p:spPr>
          <a:xfrm>
            <a:off x="74009" y="527145"/>
            <a:ext cx="12009959" cy="3089252"/>
          </a:xfrm>
          <a:prstGeom prst="rect">
            <a:avLst/>
          </a:prstGeom>
        </p:spPr>
      </p:pic>
      <p:sp>
        <p:nvSpPr>
          <p:cNvPr id="11" name="Rettangolo 10">
            <a:extLst>
              <a:ext uri="{FF2B5EF4-FFF2-40B4-BE49-F238E27FC236}">
                <a16:creationId xmlns:a16="http://schemas.microsoft.com/office/drawing/2014/main" id="{23746A8C-A604-3F29-4CF7-F60BB8DA52AD}"/>
              </a:ext>
            </a:extLst>
          </p:cNvPr>
          <p:cNvSpPr/>
          <p:nvPr/>
        </p:nvSpPr>
        <p:spPr>
          <a:xfrm>
            <a:off x="3761772" y="507451"/>
            <a:ext cx="4988689" cy="332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a:extLst>
              <a:ext uri="{FF2B5EF4-FFF2-40B4-BE49-F238E27FC236}">
                <a16:creationId xmlns:a16="http://schemas.microsoft.com/office/drawing/2014/main" id="{E326DB48-A83B-1D28-82F6-B92799389D8F}"/>
              </a:ext>
            </a:extLst>
          </p:cNvPr>
          <p:cNvSpPr/>
          <p:nvPr/>
        </p:nvSpPr>
        <p:spPr>
          <a:xfrm>
            <a:off x="3553427" y="507052"/>
            <a:ext cx="5197033" cy="300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a:extLst>
              <a:ext uri="{FF2B5EF4-FFF2-40B4-BE49-F238E27FC236}">
                <a16:creationId xmlns:a16="http://schemas.microsoft.com/office/drawing/2014/main" id="{77A0811B-F5C7-EB1B-29E4-167898864574}"/>
              </a:ext>
            </a:extLst>
          </p:cNvPr>
          <p:cNvSpPr txBox="1"/>
          <p:nvPr/>
        </p:nvSpPr>
        <p:spPr>
          <a:xfrm>
            <a:off x="4915367" y="620895"/>
            <a:ext cx="3835094" cy="276999"/>
          </a:xfrm>
          <a:prstGeom prst="rect">
            <a:avLst/>
          </a:prstGeom>
          <a:noFill/>
        </p:spPr>
        <p:txBody>
          <a:bodyPr wrap="square" rtlCol="0">
            <a:spAutoFit/>
          </a:bodyPr>
          <a:lstStyle/>
          <a:p>
            <a:r>
              <a:rPr lang="it-IT" sz="1200" b="1" dirty="0">
                <a:latin typeface="Avenir Book" panose="02000503020000020003"/>
              </a:rPr>
              <a:t>Network A -  13 (68%) </a:t>
            </a:r>
            <a:r>
              <a:rPr lang="it-IT" sz="1200" b="1" dirty="0" err="1">
                <a:latin typeface="Avenir Book" panose="02000503020000020003"/>
              </a:rPr>
              <a:t>GPs</a:t>
            </a:r>
            <a:r>
              <a:rPr lang="it-IT" sz="1200" b="1" dirty="0">
                <a:latin typeface="Avenir Book" panose="02000503020000020003"/>
              </a:rPr>
              <a:t> of AFT X - 226 patients </a:t>
            </a:r>
          </a:p>
        </p:txBody>
      </p:sp>
      <p:sp>
        <p:nvSpPr>
          <p:cNvPr id="16" name="Rettangolo 15">
            <a:extLst>
              <a:ext uri="{FF2B5EF4-FFF2-40B4-BE49-F238E27FC236}">
                <a16:creationId xmlns:a16="http://schemas.microsoft.com/office/drawing/2014/main" id="{8CEA832B-94C4-DE48-75FA-754C2CB11AA9}"/>
              </a:ext>
            </a:extLst>
          </p:cNvPr>
          <p:cNvSpPr/>
          <p:nvPr/>
        </p:nvSpPr>
        <p:spPr>
          <a:xfrm>
            <a:off x="4012951" y="3596703"/>
            <a:ext cx="4734907" cy="3632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a:extLst>
              <a:ext uri="{FF2B5EF4-FFF2-40B4-BE49-F238E27FC236}">
                <a16:creationId xmlns:a16="http://schemas.microsoft.com/office/drawing/2014/main" id="{FC5A8831-1A4A-2BF7-97A6-977D9A644266}"/>
              </a:ext>
            </a:extLst>
          </p:cNvPr>
          <p:cNvSpPr txBox="1"/>
          <p:nvPr/>
        </p:nvSpPr>
        <p:spPr>
          <a:xfrm>
            <a:off x="4860840" y="3611299"/>
            <a:ext cx="4155961" cy="276999"/>
          </a:xfrm>
          <a:prstGeom prst="rect">
            <a:avLst/>
          </a:prstGeom>
          <a:noFill/>
        </p:spPr>
        <p:txBody>
          <a:bodyPr wrap="square" rtlCol="0">
            <a:spAutoFit/>
          </a:bodyPr>
          <a:lstStyle/>
          <a:p>
            <a:r>
              <a:rPr lang="it-IT" sz="1200" b="1" dirty="0">
                <a:latin typeface="Avenir Book" panose="02000503020000020003"/>
              </a:rPr>
              <a:t>Network B -  2 (11%) </a:t>
            </a:r>
            <a:r>
              <a:rPr lang="it-IT" sz="1200" b="1" dirty="0" err="1">
                <a:latin typeface="Avenir Book" panose="02000503020000020003"/>
              </a:rPr>
              <a:t>GPs</a:t>
            </a:r>
            <a:r>
              <a:rPr lang="it-IT" sz="1200" b="1" dirty="0">
                <a:latin typeface="Avenir Book" panose="02000503020000020003"/>
              </a:rPr>
              <a:t> of </a:t>
            </a:r>
            <a:r>
              <a:rPr lang="it-IT" sz="1200" b="1" dirty="0" err="1">
                <a:latin typeface="Avenir Book" panose="02000503020000020003"/>
              </a:rPr>
              <a:t>of</a:t>
            </a:r>
            <a:r>
              <a:rPr lang="it-IT" sz="1200" b="1" dirty="0">
                <a:latin typeface="Avenir Book" panose="02000503020000020003"/>
              </a:rPr>
              <a:t> AFT X - 58 patients </a:t>
            </a:r>
          </a:p>
        </p:txBody>
      </p:sp>
      <p:sp>
        <p:nvSpPr>
          <p:cNvPr id="2" name="Rettangolo 1">
            <a:extLst>
              <a:ext uri="{FF2B5EF4-FFF2-40B4-BE49-F238E27FC236}">
                <a16:creationId xmlns:a16="http://schemas.microsoft.com/office/drawing/2014/main" id="{7E5ED035-BBDE-3190-4D83-0424C5A155A9}"/>
              </a:ext>
            </a:extLst>
          </p:cNvPr>
          <p:cNvSpPr/>
          <p:nvPr/>
        </p:nvSpPr>
        <p:spPr>
          <a:xfrm>
            <a:off x="3418974" y="839721"/>
            <a:ext cx="1132244" cy="2769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Rettangolo 3">
            <a:extLst>
              <a:ext uri="{FF2B5EF4-FFF2-40B4-BE49-F238E27FC236}">
                <a16:creationId xmlns:a16="http://schemas.microsoft.com/office/drawing/2014/main" id="{D5F2D661-9E90-D10F-AECD-DE76642ABAF6}"/>
              </a:ext>
            </a:extLst>
          </p:cNvPr>
          <p:cNvSpPr/>
          <p:nvPr/>
        </p:nvSpPr>
        <p:spPr>
          <a:xfrm>
            <a:off x="9054457" y="794465"/>
            <a:ext cx="1132244" cy="2769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2CDC0D2C-98B4-13B0-5DB4-0367CA5060BF}"/>
              </a:ext>
            </a:extLst>
          </p:cNvPr>
          <p:cNvSpPr/>
          <p:nvPr/>
        </p:nvSpPr>
        <p:spPr>
          <a:xfrm>
            <a:off x="3418974" y="3868820"/>
            <a:ext cx="1132244" cy="2769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6970D97A-0CF0-00A7-A8C4-638FBB086D63}"/>
              </a:ext>
            </a:extLst>
          </p:cNvPr>
          <p:cNvSpPr/>
          <p:nvPr/>
        </p:nvSpPr>
        <p:spPr>
          <a:xfrm>
            <a:off x="9369646" y="3830005"/>
            <a:ext cx="1132244" cy="2769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6A89BC30-3241-7920-C642-D4511BC81596}"/>
              </a:ext>
            </a:extLst>
          </p:cNvPr>
          <p:cNvSpPr txBox="1"/>
          <p:nvPr/>
        </p:nvSpPr>
        <p:spPr>
          <a:xfrm>
            <a:off x="3553427" y="839721"/>
            <a:ext cx="1301787" cy="307777"/>
          </a:xfrm>
          <a:prstGeom prst="rect">
            <a:avLst/>
          </a:prstGeom>
          <a:noFill/>
        </p:spPr>
        <p:txBody>
          <a:bodyPr wrap="square" rtlCol="0">
            <a:spAutoFit/>
          </a:bodyPr>
          <a:lstStyle/>
          <a:p>
            <a:r>
              <a:rPr lang="it-IT" sz="1400" dirty="0">
                <a:latin typeface="Avenir" panose="02000503020000020003"/>
              </a:rPr>
              <a:t>PROCESS</a:t>
            </a:r>
          </a:p>
        </p:txBody>
      </p:sp>
      <p:sp>
        <p:nvSpPr>
          <p:cNvPr id="14" name="CasellaDiTesto 13">
            <a:extLst>
              <a:ext uri="{FF2B5EF4-FFF2-40B4-BE49-F238E27FC236}">
                <a16:creationId xmlns:a16="http://schemas.microsoft.com/office/drawing/2014/main" id="{1C591A59-0F46-E556-6F23-C146951647D4}"/>
              </a:ext>
            </a:extLst>
          </p:cNvPr>
          <p:cNvSpPr txBox="1"/>
          <p:nvPr/>
        </p:nvSpPr>
        <p:spPr>
          <a:xfrm>
            <a:off x="3548166" y="3883199"/>
            <a:ext cx="1301787" cy="307777"/>
          </a:xfrm>
          <a:prstGeom prst="rect">
            <a:avLst/>
          </a:prstGeom>
          <a:noFill/>
        </p:spPr>
        <p:txBody>
          <a:bodyPr wrap="square" rtlCol="0">
            <a:spAutoFit/>
          </a:bodyPr>
          <a:lstStyle/>
          <a:p>
            <a:r>
              <a:rPr lang="it-IT" sz="1400" dirty="0">
                <a:latin typeface="Avenir" panose="02000503020000020003"/>
              </a:rPr>
              <a:t>PROCESS</a:t>
            </a:r>
          </a:p>
        </p:txBody>
      </p:sp>
      <p:sp>
        <p:nvSpPr>
          <p:cNvPr id="18" name="CasellaDiTesto 17">
            <a:extLst>
              <a:ext uri="{FF2B5EF4-FFF2-40B4-BE49-F238E27FC236}">
                <a16:creationId xmlns:a16="http://schemas.microsoft.com/office/drawing/2014/main" id="{D28C04F3-226D-B36B-4DB5-B861FBE9DCD6}"/>
              </a:ext>
            </a:extLst>
          </p:cNvPr>
          <p:cNvSpPr txBox="1"/>
          <p:nvPr/>
        </p:nvSpPr>
        <p:spPr>
          <a:xfrm>
            <a:off x="9284875" y="839720"/>
            <a:ext cx="1301787" cy="307777"/>
          </a:xfrm>
          <a:prstGeom prst="rect">
            <a:avLst/>
          </a:prstGeom>
          <a:noFill/>
        </p:spPr>
        <p:txBody>
          <a:bodyPr wrap="square" rtlCol="0">
            <a:spAutoFit/>
          </a:bodyPr>
          <a:lstStyle/>
          <a:p>
            <a:r>
              <a:rPr lang="it-IT" sz="1400" dirty="0">
                <a:latin typeface="Avenir" panose="02000503020000020003"/>
              </a:rPr>
              <a:t>OUTCOME</a:t>
            </a:r>
          </a:p>
        </p:txBody>
      </p:sp>
      <p:sp>
        <p:nvSpPr>
          <p:cNvPr id="19" name="CasellaDiTesto 18">
            <a:extLst>
              <a:ext uri="{FF2B5EF4-FFF2-40B4-BE49-F238E27FC236}">
                <a16:creationId xmlns:a16="http://schemas.microsoft.com/office/drawing/2014/main" id="{C70769EF-2FA1-A7CE-C290-256C7061497D}"/>
              </a:ext>
            </a:extLst>
          </p:cNvPr>
          <p:cNvSpPr txBox="1"/>
          <p:nvPr/>
        </p:nvSpPr>
        <p:spPr>
          <a:xfrm>
            <a:off x="9315537" y="3887807"/>
            <a:ext cx="1301787" cy="307777"/>
          </a:xfrm>
          <a:prstGeom prst="rect">
            <a:avLst/>
          </a:prstGeom>
          <a:noFill/>
        </p:spPr>
        <p:txBody>
          <a:bodyPr wrap="square" rtlCol="0">
            <a:spAutoFit/>
          </a:bodyPr>
          <a:lstStyle/>
          <a:p>
            <a:r>
              <a:rPr lang="it-IT" sz="1400" dirty="0">
                <a:latin typeface="Avenir" panose="02000503020000020003"/>
              </a:rPr>
              <a:t>OUTCOME</a:t>
            </a:r>
          </a:p>
        </p:txBody>
      </p:sp>
      <p:sp>
        <p:nvSpPr>
          <p:cNvPr id="20" name="Rettangolo 19">
            <a:extLst>
              <a:ext uri="{FF2B5EF4-FFF2-40B4-BE49-F238E27FC236}">
                <a16:creationId xmlns:a16="http://schemas.microsoft.com/office/drawing/2014/main" id="{4CE46427-2353-4AAB-A88A-529241B5263B}"/>
              </a:ext>
            </a:extLst>
          </p:cNvPr>
          <p:cNvSpPr/>
          <p:nvPr/>
        </p:nvSpPr>
        <p:spPr>
          <a:xfrm>
            <a:off x="74009" y="1485900"/>
            <a:ext cx="237718" cy="9767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05916A0A-EC10-AC03-D142-3629E8CC23D8}"/>
              </a:ext>
            </a:extLst>
          </p:cNvPr>
          <p:cNvSpPr txBox="1"/>
          <p:nvPr/>
        </p:nvSpPr>
        <p:spPr>
          <a:xfrm rot="16200000">
            <a:off x="-315339" y="1696610"/>
            <a:ext cx="1123741" cy="276999"/>
          </a:xfrm>
          <a:prstGeom prst="rect">
            <a:avLst/>
          </a:prstGeom>
          <a:noFill/>
        </p:spPr>
        <p:txBody>
          <a:bodyPr wrap="square" rtlCol="0">
            <a:spAutoFit/>
          </a:bodyPr>
          <a:lstStyle/>
          <a:p>
            <a:r>
              <a:rPr lang="it-IT" sz="1200" dirty="0">
                <a:latin typeface="Avenir" panose="02000503020000020003"/>
              </a:rPr>
              <a:t>Performance</a:t>
            </a:r>
          </a:p>
        </p:txBody>
      </p:sp>
      <p:sp>
        <p:nvSpPr>
          <p:cNvPr id="24" name="Rettangolo 23">
            <a:extLst>
              <a:ext uri="{FF2B5EF4-FFF2-40B4-BE49-F238E27FC236}">
                <a16:creationId xmlns:a16="http://schemas.microsoft.com/office/drawing/2014/main" id="{3CD32530-B43E-7991-83C3-011673ED0730}"/>
              </a:ext>
            </a:extLst>
          </p:cNvPr>
          <p:cNvSpPr/>
          <p:nvPr/>
        </p:nvSpPr>
        <p:spPr>
          <a:xfrm>
            <a:off x="74009" y="4519243"/>
            <a:ext cx="237718" cy="95058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asellaDiTesto 24">
            <a:extLst>
              <a:ext uri="{FF2B5EF4-FFF2-40B4-BE49-F238E27FC236}">
                <a16:creationId xmlns:a16="http://schemas.microsoft.com/office/drawing/2014/main" id="{5A9775C1-9C82-C2DD-21AB-EEED81291B7A}"/>
              </a:ext>
            </a:extLst>
          </p:cNvPr>
          <p:cNvSpPr txBox="1"/>
          <p:nvPr/>
        </p:nvSpPr>
        <p:spPr>
          <a:xfrm rot="16200000">
            <a:off x="-349362" y="4851908"/>
            <a:ext cx="1123741" cy="276999"/>
          </a:xfrm>
          <a:prstGeom prst="rect">
            <a:avLst/>
          </a:prstGeom>
          <a:noFill/>
        </p:spPr>
        <p:txBody>
          <a:bodyPr wrap="square" rtlCol="0">
            <a:spAutoFit/>
          </a:bodyPr>
          <a:lstStyle/>
          <a:p>
            <a:r>
              <a:rPr lang="it-IT" sz="1200" dirty="0">
                <a:latin typeface="Avenir" panose="02000503020000020003"/>
              </a:rPr>
              <a:t>Performance</a:t>
            </a:r>
          </a:p>
        </p:txBody>
      </p:sp>
      <p:sp>
        <p:nvSpPr>
          <p:cNvPr id="10" name="CasellaDiTesto 9">
            <a:extLst>
              <a:ext uri="{FF2B5EF4-FFF2-40B4-BE49-F238E27FC236}">
                <a16:creationId xmlns:a16="http://schemas.microsoft.com/office/drawing/2014/main" id="{B6E5A96F-5C3B-B77B-BD96-4BF19D552235}"/>
              </a:ext>
            </a:extLst>
          </p:cNvPr>
          <p:cNvSpPr txBox="1"/>
          <p:nvPr/>
        </p:nvSpPr>
        <p:spPr>
          <a:xfrm>
            <a:off x="100011" y="3336699"/>
            <a:ext cx="2209013" cy="646331"/>
          </a:xfrm>
          <a:prstGeom prst="rect">
            <a:avLst/>
          </a:prstGeom>
          <a:noFill/>
        </p:spPr>
        <p:txBody>
          <a:bodyPr wrap="square" rtlCol="0">
            <a:spAutoFit/>
          </a:bodyPr>
          <a:lstStyle/>
          <a:p>
            <a:r>
              <a:rPr lang="en-US" sz="1200" b="1" dirty="0">
                <a:latin typeface="Avenir "/>
              </a:rPr>
              <a:t>The remaining 4 (21%) GPs of </a:t>
            </a:r>
            <a:r>
              <a:rPr lang="it-IT" sz="1200" b="1" dirty="0">
                <a:latin typeface="Avenir Book" panose="02000503020000020003"/>
              </a:rPr>
              <a:t>of AFT </a:t>
            </a:r>
            <a:r>
              <a:rPr lang="en-US" sz="1200" b="1" dirty="0">
                <a:latin typeface="Avenir "/>
              </a:rPr>
              <a:t>X do not belong to a network</a:t>
            </a:r>
            <a:endParaRPr lang="it-IT" sz="1200" b="1" dirty="0">
              <a:latin typeface="Avenir "/>
            </a:endParaRPr>
          </a:p>
        </p:txBody>
      </p:sp>
      <p:sp>
        <p:nvSpPr>
          <p:cNvPr id="15" name="Titolo 1">
            <a:extLst>
              <a:ext uri="{FF2B5EF4-FFF2-40B4-BE49-F238E27FC236}">
                <a16:creationId xmlns:a16="http://schemas.microsoft.com/office/drawing/2014/main" id="{0E97AA89-0BB9-52A8-7414-2340D658E9AD}"/>
              </a:ext>
            </a:extLst>
          </p:cNvPr>
          <p:cNvSpPr>
            <a:spLocks noGrp="1"/>
          </p:cNvSpPr>
          <p:nvPr>
            <p:ph type="title"/>
          </p:nvPr>
        </p:nvSpPr>
        <p:spPr>
          <a:xfrm>
            <a:off x="3147760" y="119322"/>
            <a:ext cx="7582119" cy="311697"/>
          </a:xfrm>
        </p:spPr>
        <p:txBody>
          <a:bodyPr>
            <a:noAutofit/>
          </a:bodyPr>
          <a:lstStyle/>
          <a:p>
            <a:r>
              <a:rPr lang="en-US" sz="1600" dirty="0">
                <a:latin typeface="Avenir" pitchFamily="50" charset="0"/>
                <a:ea typeface="Tahoma" pitchFamily="34" charset="0"/>
                <a:cs typeface="Tahoma" pitchFamily="34" charset="0"/>
              </a:rPr>
              <a:t>Measure performance </a:t>
            </a:r>
            <a:r>
              <a:rPr lang="it-IT" sz="1600" dirty="0" err="1">
                <a:latin typeface="Avenir" pitchFamily="50" charset="0"/>
                <a:ea typeface="Tahoma" pitchFamily="34" charset="0"/>
                <a:cs typeface="Tahoma" pitchFamily="34" charset="0"/>
              </a:rPr>
              <a:t>based</a:t>
            </a:r>
            <a:r>
              <a:rPr lang="it-IT" sz="1600" dirty="0">
                <a:latin typeface="Avenir" pitchFamily="50" charset="0"/>
                <a:ea typeface="Tahoma" pitchFamily="34" charset="0"/>
                <a:cs typeface="Tahoma" pitchFamily="34" charset="0"/>
              </a:rPr>
              <a:t> on </a:t>
            </a:r>
            <a:r>
              <a:rPr lang="en-US" sz="1600" dirty="0">
                <a:latin typeface="Avenir" pitchFamily="50" charset="0"/>
                <a:ea typeface="Tahoma" pitchFamily="34" charset="0"/>
                <a:cs typeface="Tahoma" pitchFamily="34" charset="0"/>
              </a:rPr>
              <a:t>Multispecialty Physician Networks (heart failure)</a:t>
            </a:r>
            <a:endParaRPr lang="it-IT" sz="1600" dirty="0">
              <a:latin typeface="Avenir" pitchFamily="50" charset="0"/>
              <a:ea typeface="Tahoma" pitchFamily="34" charset="0"/>
              <a:cs typeface="Tahoma" pitchFamily="34" charset="0"/>
            </a:endParaRPr>
          </a:p>
        </p:txBody>
      </p:sp>
      <p:sp>
        <p:nvSpPr>
          <p:cNvPr id="21" name="CasellaDiTesto 20">
            <a:extLst>
              <a:ext uri="{FF2B5EF4-FFF2-40B4-BE49-F238E27FC236}">
                <a16:creationId xmlns:a16="http://schemas.microsoft.com/office/drawing/2014/main" id="{F37282AF-1482-3798-6ED9-A427A581E8DC}"/>
              </a:ext>
            </a:extLst>
          </p:cNvPr>
          <p:cNvSpPr txBox="1"/>
          <p:nvPr/>
        </p:nvSpPr>
        <p:spPr>
          <a:xfrm rot="1815636">
            <a:off x="3736215" y="3478244"/>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rPr>
              <a:t>Preliminary results</a:t>
            </a:r>
          </a:p>
        </p:txBody>
      </p:sp>
    </p:spTree>
    <p:extLst>
      <p:ext uri="{BB962C8B-B14F-4D97-AF65-F5344CB8AC3E}">
        <p14:creationId xmlns:p14="http://schemas.microsoft.com/office/powerpoint/2010/main" val="3359776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53B9BD3E-1595-A270-330A-26968224B7F7}"/>
              </a:ext>
            </a:extLst>
          </p:cNvPr>
          <p:cNvSpPr txBox="1">
            <a:spLocks/>
          </p:cNvSpPr>
          <p:nvPr/>
        </p:nvSpPr>
        <p:spPr>
          <a:xfrm>
            <a:off x="2945366" y="587546"/>
            <a:ext cx="6506366" cy="40226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1600" dirty="0">
                <a:solidFill>
                  <a:srgbClr val="C00000"/>
                </a:solidFill>
                <a:latin typeface="Avenir" pitchFamily="50" charset="0"/>
                <a:ea typeface="Tahoma" pitchFamily="34" charset="0"/>
                <a:cs typeface="Tahoma" pitchFamily="34" charset="0"/>
              </a:rPr>
              <a:t>Heart </a:t>
            </a:r>
            <a:r>
              <a:rPr lang="it-IT" sz="1600" dirty="0" err="1">
                <a:solidFill>
                  <a:srgbClr val="C00000"/>
                </a:solidFill>
                <a:latin typeface="Avenir" pitchFamily="50" charset="0"/>
                <a:ea typeface="Tahoma" pitchFamily="34" charset="0"/>
                <a:cs typeface="Tahoma" pitchFamily="34" charset="0"/>
              </a:rPr>
              <a:t>failure</a:t>
            </a:r>
            <a:r>
              <a:rPr lang="it-IT" sz="1600" dirty="0">
                <a:solidFill>
                  <a:srgbClr val="C00000"/>
                </a:solidFill>
                <a:latin typeface="Avenir" pitchFamily="50" charset="0"/>
                <a:ea typeface="Tahoma" pitchFamily="34" charset="0"/>
                <a:cs typeface="Tahoma" pitchFamily="34" charset="0"/>
              </a:rPr>
              <a:t> (</a:t>
            </a:r>
            <a:r>
              <a:rPr lang="it-IT" sz="1600" dirty="0" err="1">
                <a:solidFill>
                  <a:srgbClr val="C00000"/>
                </a:solidFill>
                <a:latin typeface="Avenir" pitchFamily="50" charset="0"/>
                <a:ea typeface="Tahoma" pitchFamily="34" charset="0"/>
                <a:cs typeface="Tahoma" pitchFamily="34" charset="0"/>
              </a:rPr>
              <a:t>medical</a:t>
            </a:r>
            <a:r>
              <a:rPr lang="it-IT" sz="1600" dirty="0">
                <a:solidFill>
                  <a:srgbClr val="C00000"/>
                </a:solidFill>
                <a:latin typeface="Avenir" pitchFamily="50" charset="0"/>
                <a:ea typeface="Tahoma" pitchFamily="34" charset="0"/>
                <a:cs typeface="Tahoma" pitchFamily="34" charset="0"/>
              </a:rPr>
              <a:t> </a:t>
            </a:r>
            <a:r>
              <a:rPr lang="it-IT" sz="1600" dirty="0" err="1">
                <a:solidFill>
                  <a:srgbClr val="C00000"/>
                </a:solidFill>
                <a:latin typeface="Avenir" pitchFamily="50" charset="0"/>
                <a:ea typeface="Tahoma" pitchFamily="34" charset="0"/>
                <a:cs typeface="Tahoma" pitchFamily="34" charset="0"/>
              </a:rPr>
              <a:t>adherence</a:t>
            </a:r>
            <a:r>
              <a:rPr lang="it-IT" sz="1600" dirty="0">
                <a:solidFill>
                  <a:srgbClr val="C00000"/>
                </a:solidFill>
                <a:latin typeface="Avenir" pitchFamily="50" charset="0"/>
                <a:ea typeface="Tahoma" pitchFamily="34" charset="0"/>
                <a:cs typeface="Tahoma" pitchFamily="34" charset="0"/>
              </a:rPr>
              <a:t>)</a:t>
            </a:r>
          </a:p>
        </p:txBody>
      </p:sp>
      <p:sp>
        <p:nvSpPr>
          <p:cNvPr id="9" name="CasellaDiTesto 8">
            <a:extLst>
              <a:ext uri="{FF2B5EF4-FFF2-40B4-BE49-F238E27FC236}">
                <a16:creationId xmlns:a16="http://schemas.microsoft.com/office/drawing/2014/main" id="{B3C718B1-D682-CAD5-7408-FF1CD610E366}"/>
              </a:ext>
            </a:extLst>
          </p:cNvPr>
          <p:cNvSpPr txBox="1"/>
          <p:nvPr/>
        </p:nvSpPr>
        <p:spPr>
          <a:xfrm>
            <a:off x="7169440" y="4405999"/>
            <a:ext cx="4114808" cy="1223412"/>
          </a:xfrm>
          <a:prstGeom prst="rect">
            <a:avLst/>
          </a:prstGeom>
          <a:noFill/>
        </p:spPr>
        <p:txBody>
          <a:bodyPr wrap="square" rtlCol="0">
            <a:spAutoFit/>
          </a:bodyPr>
          <a:lstStyle/>
          <a:p>
            <a:pPr algn="just"/>
            <a:endParaRPr lang="en-US" sz="1050" dirty="0">
              <a:latin typeface="Avenir Book" panose="02000503020000020003"/>
            </a:endParaRPr>
          </a:p>
          <a:p>
            <a:pPr algn="just"/>
            <a:r>
              <a:rPr lang="en-GB" sz="1050" dirty="0">
                <a:latin typeface="Avenir Book" panose="02000503020000020003"/>
              </a:rPr>
              <a:t>Percentage</a:t>
            </a:r>
            <a:r>
              <a:rPr lang="en-US" sz="1050" dirty="0">
                <a:latin typeface="Avenir Book" panose="02000503020000020003"/>
              </a:rPr>
              <a:t> of patients with heart failure (adjusted for age, sex, comorbidities) belonging to a specific AFT* with at least two intakes of beta blockers during the year (upward trend).  </a:t>
            </a:r>
          </a:p>
          <a:p>
            <a:pPr algn="just"/>
            <a:r>
              <a:rPr lang="en-US" sz="1050" dirty="0">
                <a:latin typeface="Avenir Book" panose="02000503020000020003"/>
              </a:rPr>
              <a:t>Mann Whitney U test p-value &lt;0.0001</a:t>
            </a:r>
          </a:p>
          <a:p>
            <a:pPr algn="just"/>
            <a:endParaRPr lang="en-US" sz="1050" dirty="0">
              <a:latin typeface="Avenir Book" panose="02000503020000020003"/>
            </a:endParaRPr>
          </a:p>
          <a:p>
            <a:pPr algn="just"/>
            <a:r>
              <a:rPr lang="en-US" sz="1050" dirty="0">
                <a:latin typeface="Avenir Book" panose="02000503020000020003"/>
              </a:rPr>
              <a:t> </a:t>
            </a:r>
          </a:p>
        </p:txBody>
      </p:sp>
      <p:pic>
        <p:nvPicPr>
          <p:cNvPr id="10" name="Immagine 9">
            <a:extLst>
              <a:ext uri="{FF2B5EF4-FFF2-40B4-BE49-F238E27FC236}">
                <a16:creationId xmlns:a16="http://schemas.microsoft.com/office/drawing/2014/main" id="{7A8B134B-DF51-813C-0AB1-4B96A29BAB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84974" y="1632027"/>
            <a:ext cx="3975234" cy="2650156"/>
          </a:xfrm>
          <a:prstGeom prst="rect">
            <a:avLst/>
          </a:prstGeom>
          <a:noFill/>
          <a:ln>
            <a:noFill/>
          </a:ln>
        </p:spPr>
      </p:pic>
      <p:pic>
        <p:nvPicPr>
          <p:cNvPr id="11" name="Immagine 10">
            <a:extLst>
              <a:ext uri="{FF2B5EF4-FFF2-40B4-BE49-F238E27FC236}">
                <a16:creationId xmlns:a16="http://schemas.microsoft.com/office/drawing/2014/main" id="{C0FBE364-B978-F83D-9B58-C93016F8731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3959" y="1645953"/>
            <a:ext cx="3647269" cy="2431513"/>
          </a:xfrm>
          <a:prstGeom prst="rect">
            <a:avLst/>
          </a:prstGeom>
          <a:noFill/>
          <a:ln>
            <a:noFill/>
          </a:ln>
        </p:spPr>
      </p:pic>
      <p:sp>
        <p:nvSpPr>
          <p:cNvPr id="14" name="CasellaDiTesto 13">
            <a:extLst>
              <a:ext uri="{FF2B5EF4-FFF2-40B4-BE49-F238E27FC236}">
                <a16:creationId xmlns:a16="http://schemas.microsoft.com/office/drawing/2014/main" id="{3625AFB8-AF7B-0233-3F36-4EC670AFAD04}"/>
              </a:ext>
            </a:extLst>
          </p:cNvPr>
          <p:cNvSpPr txBox="1"/>
          <p:nvPr/>
        </p:nvSpPr>
        <p:spPr>
          <a:xfrm>
            <a:off x="1087395" y="4405999"/>
            <a:ext cx="4114808" cy="1061829"/>
          </a:xfrm>
          <a:prstGeom prst="rect">
            <a:avLst/>
          </a:prstGeom>
          <a:noFill/>
        </p:spPr>
        <p:txBody>
          <a:bodyPr wrap="square" rtlCol="0">
            <a:spAutoFit/>
          </a:bodyPr>
          <a:lstStyle/>
          <a:p>
            <a:pPr algn="just"/>
            <a:endParaRPr lang="en-US" sz="1050" dirty="0">
              <a:latin typeface="Avenir Book" panose="02000503020000020003"/>
            </a:endParaRPr>
          </a:p>
          <a:p>
            <a:pPr algn="just"/>
            <a:r>
              <a:rPr lang="en-GB" sz="1050" dirty="0">
                <a:latin typeface="Avenir Book" panose="02000503020000020003"/>
              </a:rPr>
              <a:t>Percentage of patients with heart failure (adjusted for age, sex, comorbidities) belonging to a specific AFT* with two or more </a:t>
            </a:r>
            <a:r>
              <a:rPr lang="en-GB" sz="1050" dirty="0" err="1">
                <a:latin typeface="Avenir Book" panose="02000503020000020003"/>
              </a:rPr>
              <a:t>antialdosteronics</a:t>
            </a:r>
            <a:r>
              <a:rPr lang="en-GB" sz="1050" dirty="0">
                <a:latin typeface="Avenir Book" panose="02000503020000020003"/>
              </a:rPr>
              <a:t> intake in a year (upward trend). </a:t>
            </a:r>
          </a:p>
          <a:p>
            <a:pPr algn="just"/>
            <a:r>
              <a:rPr lang="en-GB" sz="1050" dirty="0">
                <a:latin typeface="Avenir Book" panose="02000503020000020003"/>
              </a:rPr>
              <a:t>Mann Whitney U test p-value &lt;0.0001</a:t>
            </a:r>
            <a:endParaRPr lang="en-US" sz="1050" dirty="0">
              <a:latin typeface="Avenir Book" panose="02000503020000020003"/>
            </a:endParaRPr>
          </a:p>
          <a:p>
            <a:pPr algn="just"/>
            <a:r>
              <a:rPr lang="en-US" sz="1050" dirty="0">
                <a:latin typeface="Avenir Book" panose="02000503020000020003"/>
              </a:rPr>
              <a:t> </a:t>
            </a:r>
          </a:p>
        </p:txBody>
      </p:sp>
      <p:sp>
        <p:nvSpPr>
          <p:cNvPr id="6" name="CasellaDiTesto 5">
            <a:extLst>
              <a:ext uri="{FF2B5EF4-FFF2-40B4-BE49-F238E27FC236}">
                <a16:creationId xmlns:a16="http://schemas.microsoft.com/office/drawing/2014/main" id="{F3B15252-EE1D-C485-B6AA-B4CED1E0E600}"/>
              </a:ext>
            </a:extLst>
          </p:cNvPr>
          <p:cNvSpPr txBox="1"/>
          <p:nvPr/>
        </p:nvSpPr>
        <p:spPr>
          <a:xfrm rot="1815636">
            <a:off x="4457155" y="3065999"/>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rPr>
              <a:t>Preliminary results</a:t>
            </a:r>
          </a:p>
        </p:txBody>
      </p:sp>
      <p:sp>
        <p:nvSpPr>
          <p:cNvPr id="15" name="CasellaDiTesto 14">
            <a:extLst>
              <a:ext uri="{FF2B5EF4-FFF2-40B4-BE49-F238E27FC236}">
                <a16:creationId xmlns:a16="http://schemas.microsoft.com/office/drawing/2014/main" id="{98EA3F1D-D6D7-CCC7-A64B-96D02475AC59}"/>
              </a:ext>
            </a:extLst>
          </p:cNvPr>
          <p:cNvSpPr txBox="1"/>
          <p:nvPr/>
        </p:nvSpPr>
        <p:spPr>
          <a:xfrm>
            <a:off x="1029863" y="6384202"/>
            <a:ext cx="9105449" cy="276999"/>
          </a:xfrm>
          <a:prstGeom prst="rect">
            <a:avLst/>
          </a:prstGeom>
          <a:noFill/>
        </p:spPr>
        <p:txBody>
          <a:bodyPr wrap="square" rtlCol="0">
            <a:spAutoFit/>
          </a:bodyPr>
          <a:lstStyle/>
          <a:p>
            <a:r>
              <a:rPr lang="en-GB" sz="1200" dirty="0">
                <a:latin typeface="Calibri" panose="020F0502020204030204" pitchFamily="34" charset="0"/>
                <a:cs typeface="Times New Roman" panose="02020603050405020304" pitchFamily="18" charset="0"/>
              </a:rPr>
              <a:t>*AFT: </a:t>
            </a:r>
            <a:r>
              <a:rPr lang="en-GB" sz="1200" dirty="0">
                <a:effectLst/>
                <a:latin typeface="Calibri" panose="020F0502020204030204" pitchFamily="34" charset="0"/>
                <a:ea typeface="Times New Roman" panose="02020603050405020304" pitchFamily="18" charset="0"/>
                <a:cs typeface="Times New Roman" panose="02020603050405020304" pitchFamily="18" charset="0"/>
              </a:rPr>
              <a:t>Territorial Functional Aggregations</a:t>
            </a:r>
            <a:endParaRPr lang="it-IT" dirty="0"/>
          </a:p>
        </p:txBody>
      </p:sp>
      <p:sp>
        <p:nvSpPr>
          <p:cNvPr id="2" name="Titolo 4">
            <a:extLst>
              <a:ext uri="{FF2B5EF4-FFF2-40B4-BE49-F238E27FC236}">
                <a16:creationId xmlns:a16="http://schemas.microsoft.com/office/drawing/2014/main" id="{8882EAFA-0FC9-1AF6-4C10-B104E6A945F2}"/>
              </a:ext>
            </a:extLst>
          </p:cNvPr>
          <p:cNvSpPr txBox="1">
            <a:spLocks/>
          </p:cNvSpPr>
          <p:nvPr/>
        </p:nvSpPr>
        <p:spPr>
          <a:xfrm>
            <a:off x="2343118" y="327534"/>
            <a:ext cx="7971760" cy="30169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2200" b="1" dirty="0">
                <a:solidFill>
                  <a:srgbClr val="C00000"/>
                </a:solidFill>
                <a:latin typeface="Avenir" pitchFamily="50" charset="0"/>
                <a:ea typeface="Tahoma" pitchFamily="34" charset="0"/>
                <a:cs typeface="Tahoma" pitchFamily="34" charset="0"/>
              </a:rPr>
              <a:t>Does </a:t>
            </a:r>
            <a:r>
              <a:rPr lang="it-IT" sz="2200" b="1" dirty="0" err="1">
                <a:solidFill>
                  <a:srgbClr val="C00000"/>
                </a:solidFill>
                <a:latin typeface="Avenir" pitchFamily="50" charset="0"/>
                <a:ea typeface="Tahoma" pitchFamily="34" charset="0"/>
                <a:cs typeface="Tahoma" pitchFamily="34" charset="0"/>
              </a:rPr>
              <a:t>belonging</a:t>
            </a:r>
            <a:r>
              <a:rPr lang="it-IT" sz="2200" b="1" dirty="0">
                <a:solidFill>
                  <a:srgbClr val="C00000"/>
                </a:solidFill>
                <a:latin typeface="Avenir" pitchFamily="50" charset="0"/>
                <a:ea typeface="Tahoma" pitchFamily="34" charset="0"/>
                <a:cs typeface="Tahoma" pitchFamily="34" charset="0"/>
              </a:rPr>
              <a:t> to a «strong» network make the difference? </a:t>
            </a:r>
          </a:p>
        </p:txBody>
      </p:sp>
    </p:spTree>
    <p:extLst>
      <p:ext uri="{BB962C8B-B14F-4D97-AF65-F5344CB8AC3E}">
        <p14:creationId xmlns:p14="http://schemas.microsoft.com/office/powerpoint/2010/main" val="3098209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7337C20D-FE18-FB85-6B5C-8FAE41DA4731}"/>
              </a:ext>
            </a:extLst>
          </p:cNvPr>
          <p:cNvSpPr>
            <a:spLocks noGrp="1"/>
          </p:cNvSpPr>
          <p:nvPr>
            <p:ph type="sldNum" sz="quarter" idx="12"/>
          </p:nvPr>
        </p:nvSpPr>
        <p:spPr/>
        <p:txBody>
          <a:bodyPr/>
          <a:lstStyle/>
          <a:p>
            <a:fld id="{A87AA0D0-2F4D-AA4E-A2C0-E0264229DB77}" type="slidenum">
              <a:rPr lang="it-IT" smtClean="0"/>
              <a:t>12</a:t>
            </a:fld>
            <a:endParaRPr lang="it-IT"/>
          </a:p>
        </p:txBody>
      </p:sp>
      <p:sp>
        <p:nvSpPr>
          <p:cNvPr id="6" name="Titolo 4">
            <a:extLst>
              <a:ext uri="{FF2B5EF4-FFF2-40B4-BE49-F238E27FC236}">
                <a16:creationId xmlns:a16="http://schemas.microsoft.com/office/drawing/2014/main" id="{D1467100-9668-EB12-1EAA-378142395E72}"/>
              </a:ext>
            </a:extLst>
          </p:cNvPr>
          <p:cNvSpPr txBox="1">
            <a:spLocks/>
          </p:cNvSpPr>
          <p:nvPr/>
        </p:nvSpPr>
        <p:spPr>
          <a:xfrm>
            <a:off x="2945366" y="700491"/>
            <a:ext cx="6506366" cy="40226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2200" b="1" dirty="0">
                <a:solidFill>
                  <a:schemeClr val="accent1"/>
                </a:solidFill>
                <a:latin typeface="Avenir" pitchFamily="50" charset="0"/>
                <a:ea typeface="Tahoma" pitchFamily="34" charset="0"/>
                <a:cs typeface="Tahoma" pitchFamily="34" charset="0"/>
              </a:rPr>
              <a:t>Heart </a:t>
            </a:r>
            <a:r>
              <a:rPr lang="it-IT" sz="2200" b="1" dirty="0" err="1">
                <a:solidFill>
                  <a:schemeClr val="accent1"/>
                </a:solidFill>
                <a:latin typeface="Avenir" pitchFamily="50" charset="0"/>
                <a:ea typeface="Tahoma" pitchFamily="34" charset="0"/>
                <a:cs typeface="Tahoma" pitchFamily="34" charset="0"/>
              </a:rPr>
              <a:t>failure</a:t>
            </a:r>
            <a:r>
              <a:rPr lang="it-IT" sz="2200" b="1" dirty="0">
                <a:solidFill>
                  <a:schemeClr val="accent1"/>
                </a:solidFill>
                <a:latin typeface="Avenir" pitchFamily="50" charset="0"/>
                <a:ea typeface="Tahoma" pitchFamily="34" charset="0"/>
                <a:cs typeface="Tahoma" pitchFamily="34" charset="0"/>
              </a:rPr>
              <a:t> (</a:t>
            </a:r>
            <a:r>
              <a:rPr lang="it-IT" sz="2200" b="1" dirty="0" err="1">
                <a:solidFill>
                  <a:schemeClr val="accent1"/>
                </a:solidFill>
                <a:latin typeface="Avenir" pitchFamily="50" charset="0"/>
                <a:ea typeface="Tahoma" pitchFamily="34" charset="0"/>
                <a:cs typeface="Tahoma" pitchFamily="34" charset="0"/>
              </a:rPr>
              <a:t>outcome</a:t>
            </a:r>
            <a:r>
              <a:rPr lang="it-IT" sz="2200" b="1" dirty="0">
                <a:solidFill>
                  <a:schemeClr val="accent1"/>
                </a:solidFill>
                <a:latin typeface="Avenir" pitchFamily="50" charset="0"/>
                <a:ea typeface="Tahoma" pitchFamily="34" charset="0"/>
                <a:cs typeface="Tahoma" pitchFamily="34" charset="0"/>
              </a:rPr>
              <a:t>)</a:t>
            </a:r>
          </a:p>
        </p:txBody>
      </p:sp>
      <p:pic>
        <p:nvPicPr>
          <p:cNvPr id="8" name="Immagine 7">
            <a:extLst>
              <a:ext uri="{FF2B5EF4-FFF2-40B4-BE49-F238E27FC236}">
                <a16:creationId xmlns:a16="http://schemas.microsoft.com/office/drawing/2014/main" id="{E4EDF5DA-4732-2A4F-09DD-A7F2241276E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6170" y="1607576"/>
            <a:ext cx="3387725" cy="2258483"/>
          </a:xfrm>
          <a:prstGeom prst="rect">
            <a:avLst/>
          </a:prstGeom>
          <a:noFill/>
          <a:ln>
            <a:noFill/>
          </a:ln>
        </p:spPr>
      </p:pic>
      <p:pic>
        <p:nvPicPr>
          <p:cNvPr id="9" name="Immagine 8">
            <a:extLst>
              <a:ext uri="{FF2B5EF4-FFF2-40B4-BE49-F238E27FC236}">
                <a16:creationId xmlns:a16="http://schemas.microsoft.com/office/drawing/2014/main" id="{00F499FB-82D0-A405-3F10-97011CAB11E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4574" y="1700310"/>
            <a:ext cx="3387725" cy="2258483"/>
          </a:xfrm>
          <a:prstGeom prst="rect">
            <a:avLst/>
          </a:prstGeom>
          <a:noFill/>
          <a:ln>
            <a:noFill/>
          </a:ln>
        </p:spPr>
      </p:pic>
      <p:sp>
        <p:nvSpPr>
          <p:cNvPr id="11" name="CasellaDiTesto 10">
            <a:extLst>
              <a:ext uri="{FF2B5EF4-FFF2-40B4-BE49-F238E27FC236}">
                <a16:creationId xmlns:a16="http://schemas.microsoft.com/office/drawing/2014/main" id="{DDD3AFA8-4A17-B4CE-20F9-123A5556A4A3}"/>
              </a:ext>
            </a:extLst>
          </p:cNvPr>
          <p:cNvSpPr txBox="1"/>
          <p:nvPr/>
        </p:nvSpPr>
        <p:spPr>
          <a:xfrm>
            <a:off x="1563180" y="4209674"/>
            <a:ext cx="3387725" cy="948016"/>
          </a:xfrm>
          <a:prstGeom prst="rect">
            <a:avLst/>
          </a:prstGeom>
          <a:noFill/>
        </p:spPr>
        <p:txBody>
          <a:bodyPr wrap="square">
            <a:spAutoFit/>
          </a:bodyPr>
          <a:lstStyle/>
          <a:p>
            <a:pPr algn="just">
              <a:lnSpc>
                <a:spcPct val="107000"/>
              </a:lnSpc>
              <a:spcAft>
                <a:spcPts val="800"/>
              </a:spcAft>
            </a:pPr>
            <a:r>
              <a:rPr lang="en-GB" sz="1050" dirty="0">
                <a:latin typeface="Avenir Book" panose="02000503020000020003"/>
              </a:rPr>
              <a:t>Percentage of patients with heart failure (adjusted for age, sex, comorbidities) belonging to a specific AFT with unplanned readmissions between 30 and 180 days after hospital discharge index (downward trend). Mann Whitney U test p-value = 0.12</a:t>
            </a:r>
            <a:endParaRPr lang="it-IT" sz="1050" dirty="0">
              <a:latin typeface="Avenir Book" panose="02000503020000020003"/>
            </a:endParaRPr>
          </a:p>
        </p:txBody>
      </p:sp>
      <p:sp>
        <p:nvSpPr>
          <p:cNvPr id="15" name="CasellaDiTesto 14">
            <a:extLst>
              <a:ext uri="{FF2B5EF4-FFF2-40B4-BE49-F238E27FC236}">
                <a16:creationId xmlns:a16="http://schemas.microsoft.com/office/drawing/2014/main" id="{4C2459A6-1623-1A32-8129-6671C8F362EF}"/>
              </a:ext>
            </a:extLst>
          </p:cNvPr>
          <p:cNvSpPr txBox="1"/>
          <p:nvPr/>
        </p:nvSpPr>
        <p:spPr>
          <a:xfrm>
            <a:off x="7409704" y="4176609"/>
            <a:ext cx="3606800" cy="775149"/>
          </a:xfrm>
          <a:prstGeom prst="rect">
            <a:avLst/>
          </a:prstGeom>
          <a:noFill/>
        </p:spPr>
        <p:txBody>
          <a:bodyPr wrap="square">
            <a:spAutoFit/>
          </a:bodyPr>
          <a:lstStyle/>
          <a:p>
            <a:pPr algn="just">
              <a:lnSpc>
                <a:spcPct val="107000"/>
              </a:lnSpc>
              <a:spcAft>
                <a:spcPts val="800"/>
              </a:spcAft>
            </a:pPr>
            <a:r>
              <a:rPr lang="en-GB" sz="1050" dirty="0">
                <a:latin typeface="Avenir Book" panose="02000503020000020003"/>
              </a:rPr>
              <a:t>Percentage of patients with heart failure (adjusted for age, sex, comorbidities) belonging to a specific AFT who died between 30 and 180 days after hospital discharge index (downward trend). Mann Whitney U test p-value = 0.89</a:t>
            </a:r>
            <a:endParaRPr lang="it-IT" sz="1050" dirty="0">
              <a:latin typeface="Avenir Book" panose="02000503020000020003"/>
            </a:endParaRPr>
          </a:p>
        </p:txBody>
      </p:sp>
      <p:sp>
        <p:nvSpPr>
          <p:cNvPr id="16" name="CasellaDiTesto 15">
            <a:extLst>
              <a:ext uri="{FF2B5EF4-FFF2-40B4-BE49-F238E27FC236}">
                <a16:creationId xmlns:a16="http://schemas.microsoft.com/office/drawing/2014/main" id="{62D39DD4-2448-F7AB-FD13-2C3ABE9268C0}"/>
              </a:ext>
            </a:extLst>
          </p:cNvPr>
          <p:cNvSpPr txBox="1"/>
          <p:nvPr/>
        </p:nvSpPr>
        <p:spPr>
          <a:xfrm rot="1815636">
            <a:off x="3924121" y="3128916"/>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rPr>
              <a:t>Preliminary results</a:t>
            </a:r>
          </a:p>
        </p:txBody>
      </p:sp>
    </p:spTree>
    <p:extLst>
      <p:ext uri="{BB962C8B-B14F-4D97-AF65-F5344CB8AC3E}">
        <p14:creationId xmlns:p14="http://schemas.microsoft.com/office/powerpoint/2010/main" val="3303637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A5A815CA-2BA1-D864-69DC-EF3CC922F4D1}"/>
              </a:ext>
            </a:extLst>
          </p:cNvPr>
          <p:cNvSpPr txBox="1"/>
          <p:nvPr/>
        </p:nvSpPr>
        <p:spPr>
          <a:xfrm>
            <a:off x="7192608" y="4906077"/>
            <a:ext cx="3585419" cy="738664"/>
          </a:xfrm>
          <a:prstGeom prst="rect">
            <a:avLst/>
          </a:prstGeom>
          <a:noFill/>
        </p:spPr>
        <p:txBody>
          <a:bodyPr wrap="square" rtlCol="0">
            <a:spAutoFit/>
          </a:bodyPr>
          <a:lstStyle/>
          <a:p>
            <a:pPr algn="just"/>
            <a:r>
              <a:rPr lang="en-US" sz="1050" dirty="0">
                <a:latin typeface="Avenir Book" panose="02000503020000020003"/>
              </a:rPr>
              <a:t>Percentage of patients with heart failure (adjusted for age, sex, comorbidities) belonging to a specific AFT* with at least one echocardiogram in one year (upward trend).</a:t>
            </a:r>
          </a:p>
          <a:p>
            <a:pPr algn="just"/>
            <a:r>
              <a:rPr lang="en-US" sz="1050" dirty="0">
                <a:latin typeface="Avenir Book" panose="02000503020000020003"/>
              </a:rPr>
              <a:t>Mann Whitney U test p-value &lt;0.0001</a:t>
            </a:r>
            <a:endParaRPr lang="it-IT" sz="1050" dirty="0">
              <a:latin typeface="Avenir Book" panose="02000503020000020003"/>
            </a:endParaRPr>
          </a:p>
        </p:txBody>
      </p:sp>
      <p:pic>
        <p:nvPicPr>
          <p:cNvPr id="9" name="Immagine 8">
            <a:extLst>
              <a:ext uri="{FF2B5EF4-FFF2-40B4-BE49-F238E27FC236}">
                <a16:creationId xmlns:a16="http://schemas.microsoft.com/office/drawing/2014/main" id="{8347BB7E-0617-709A-AFE5-557A960C79B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16740" y="2141557"/>
            <a:ext cx="3816009" cy="2544006"/>
          </a:xfrm>
          <a:prstGeom prst="rect">
            <a:avLst/>
          </a:prstGeom>
          <a:noFill/>
          <a:ln>
            <a:noFill/>
          </a:ln>
        </p:spPr>
      </p:pic>
      <p:sp>
        <p:nvSpPr>
          <p:cNvPr id="10" name="Titolo 4">
            <a:extLst>
              <a:ext uri="{FF2B5EF4-FFF2-40B4-BE49-F238E27FC236}">
                <a16:creationId xmlns:a16="http://schemas.microsoft.com/office/drawing/2014/main" id="{570AE833-ADD6-7AE4-CA7B-A642DD679A94}"/>
              </a:ext>
            </a:extLst>
          </p:cNvPr>
          <p:cNvSpPr txBox="1">
            <a:spLocks/>
          </p:cNvSpPr>
          <p:nvPr/>
        </p:nvSpPr>
        <p:spPr>
          <a:xfrm>
            <a:off x="2945366" y="654169"/>
            <a:ext cx="6506366" cy="40226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2200" b="1" dirty="0">
                <a:solidFill>
                  <a:srgbClr val="C00000"/>
                </a:solidFill>
                <a:latin typeface="Avenir" pitchFamily="50" charset="0"/>
                <a:ea typeface="Tahoma" pitchFamily="34" charset="0"/>
                <a:cs typeface="Tahoma" pitchFamily="34" charset="0"/>
              </a:rPr>
              <a:t>Heart </a:t>
            </a:r>
            <a:r>
              <a:rPr lang="it-IT" sz="2200" b="1" dirty="0" err="1">
                <a:solidFill>
                  <a:srgbClr val="C00000"/>
                </a:solidFill>
                <a:latin typeface="Avenir" pitchFamily="50" charset="0"/>
                <a:ea typeface="Tahoma" pitchFamily="34" charset="0"/>
                <a:cs typeface="Tahoma" pitchFamily="34" charset="0"/>
              </a:rPr>
              <a:t>failure</a:t>
            </a:r>
            <a:r>
              <a:rPr lang="it-IT" sz="2200" b="1" dirty="0">
                <a:solidFill>
                  <a:srgbClr val="C00000"/>
                </a:solidFill>
                <a:latin typeface="Avenir" pitchFamily="50" charset="0"/>
                <a:ea typeface="Tahoma" pitchFamily="34" charset="0"/>
                <a:cs typeface="Tahoma" pitchFamily="34" charset="0"/>
              </a:rPr>
              <a:t> (</a:t>
            </a:r>
            <a:r>
              <a:rPr lang="it-IT" sz="2200" b="1" dirty="0" err="1">
                <a:solidFill>
                  <a:srgbClr val="C00000"/>
                </a:solidFill>
                <a:latin typeface="Avenir" pitchFamily="50" charset="0"/>
                <a:ea typeface="Tahoma" pitchFamily="34" charset="0"/>
                <a:cs typeface="Tahoma" pitchFamily="34" charset="0"/>
              </a:rPr>
              <a:t>medical</a:t>
            </a:r>
            <a:r>
              <a:rPr lang="it-IT" sz="2200" b="1" dirty="0">
                <a:solidFill>
                  <a:srgbClr val="C00000"/>
                </a:solidFill>
                <a:latin typeface="Avenir" pitchFamily="50" charset="0"/>
                <a:ea typeface="Tahoma" pitchFamily="34" charset="0"/>
                <a:cs typeface="Tahoma" pitchFamily="34" charset="0"/>
              </a:rPr>
              <a:t> </a:t>
            </a:r>
            <a:r>
              <a:rPr lang="it-IT" sz="2200" b="1" dirty="0" err="1">
                <a:solidFill>
                  <a:srgbClr val="C00000"/>
                </a:solidFill>
                <a:latin typeface="Avenir" pitchFamily="50" charset="0"/>
                <a:ea typeface="Tahoma" pitchFamily="34" charset="0"/>
                <a:cs typeface="Tahoma" pitchFamily="34" charset="0"/>
              </a:rPr>
              <a:t>adherence</a:t>
            </a:r>
            <a:r>
              <a:rPr lang="it-IT" sz="2200" b="1" dirty="0">
                <a:solidFill>
                  <a:srgbClr val="C00000"/>
                </a:solidFill>
                <a:latin typeface="Avenir" pitchFamily="50" charset="0"/>
                <a:ea typeface="Tahoma" pitchFamily="34" charset="0"/>
                <a:cs typeface="Tahoma" pitchFamily="34" charset="0"/>
              </a:rPr>
              <a:t>: 2/2)</a:t>
            </a:r>
          </a:p>
        </p:txBody>
      </p:sp>
      <p:sp>
        <p:nvSpPr>
          <p:cNvPr id="13" name="CasellaDiTesto 12">
            <a:extLst>
              <a:ext uri="{FF2B5EF4-FFF2-40B4-BE49-F238E27FC236}">
                <a16:creationId xmlns:a16="http://schemas.microsoft.com/office/drawing/2014/main" id="{9B130CC4-69A8-3DEF-10E1-29AD2C6ADE0F}"/>
              </a:ext>
            </a:extLst>
          </p:cNvPr>
          <p:cNvSpPr txBox="1"/>
          <p:nvPr/>
        </p:nvSpPr>
        <p:spPr>
          <a:xfrm>
            <a:off x="1047804" y="6291489"/>
            <a:ext cx="9105449" cy="276999"/>
          </a:xfrm>
          <a:prstGeom prst="rect">
            <a:avLst/>
          </a:prstGeom>
          <a:noFill/>
        </p:spPr>
        <p:txBody>
          <a:bodyPr wrap="square" rtlCol="0">
            <a:spAutoFit/>
          </a:bodyPr>
          <a:lstStyle/>
          <a:p>
            <a:r>
              <a:rPr lang="en-GB" sz="1200" dirty="0">
                <a:latin typeface="Calibri" panose="020F0502020204030204" pitchFamily="34" charset="0"/>
                <a:cs typeface="Times New Roman" panose="02020603050405020304" pitchFamily="18" charset="0"/>
              </a:rPr>
              <a:t>*AFT: </a:t>
            </a:r>
            <a:r>
              <a:rPr lang="en-GB" sz="1200" dirty="0">
                <a:effectLst/>
                <a:latin typeface="Calibri" panose="020F0502020204030204" pitchFamily="34" charset="0"/>
                <a:ea typeface="Times New Roman" panose="02020603050405020304" pitchFamily="18" charset="0"/>
                <a:cs typeface="Times New Roman" panose="02020603050405020304" pitchFamily="18" charset="0"/>
              </a:rPr>
              <a:t>Territorial Functional Aggregations</a:t>
            </a:r>
            <a:endParaRPr lang="it-IT" dirty="0"/>
          </a:p>
        </p:txBody>
      </p:sp>
      <p:sp>
        <p:nvSpPr>
          <p:cNvPr id="14" name="CasellaDiTesto 13">
            <a:extLst>
              <a:ext uri="{FF2B5EF4-FFF2-40B4-BE49-F238E27FC236}">
                <a16:creationId xmlns:a16="http://schemas.microsoft.com/office/drawing/2014/main" id="{D95939D0-9B38-B101-E594-F0C7A3478AAA}"/>
              </a:ext>
            </a:extLst>
          </p:cNvPr>
          <p:cNvSpPr txBox="1"/>
          <p:nvPr/>
        </p:nvSpPr>
        <p:spPr>
          <a:xfrm>
            <a:off x="1140812" y="4993418"/>
            <a:ext cx="4114808" cy="738664"/>
          </a:xfrm>
          <a:prstGeom prst="rect">
            <a:avLst/>
          </a:prstGeom>
          <a:noFill/>
        </p:spPr>
        <p:txBody>
          <a:bodyPr wrap="square" rtlCol="0">
            <a:spAutoFit/>
          </a:bodyPr>
          <a:lstStyle/>
          <a:p>
            <a:pPr algn="just"/>
            <a:r>
              <a:rPr lang="en-US" sz="1050" dirty="0">
                <a:latin typeface="Avenir Book" panose="02000503020000020003"/>
              </a:rPr>
              <a:t>Percentage of patients with heart failure (adjusted for age, sex, comorbidities) belonging to a specific AFT* with at least one follow-up cardiology visit in one year (upward trend). </a:t>
            </a:r>
          </a:p>
          <a:p>
            <a:pPr algn="just"/>
            <a:r>
              <a:rPr lang="en-US" sz="1050" dirty="0">
                <a:latin typeface="Avenir Book" panose="02000503020000020003"/>
              </a:rPr>
              <a:t>Mann Whitney U test p-value &lt;0.0001</a:t>
            </a:r>
            <a:endParaRPr lang="it-IT" sz="1050" dirty="0">
              <a:latin typeface="Avenir Book" panose="02000503020000020003"/>
            </a:endParaRPr>
          </a:p>
        </p:txBody>
      </p:sp>
      <p:pic>
        <p:nvPicPr>
          <p:cNvPr id="15" name="Immagine 14">
            <a:extLst>
              <a:ext uri="{FF2B5EF4-FFF2-40B4-BE49-F238E27FC236}">
                <a16:creationId xmlns:a16="http://schemas.microsoft.com/office/drawing/2014/main" id="{1F11ECE2-BD0A-11F4-3FBA-DCB0823C6B1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7804" y="2141557"/>
            <a:ext cx="3974665" cy="2649777"/>
          </a:xfrm>
          <a:prstGeom prst="rect">
            <a:avLst/>
          </a:prstGeom>
          <a:noFill/>
          <a:ln>
            <a:noFill/>
          </a:ln>
        </p:spPr>
      </p:pic>
      <p:sp>
        <p:nvSpPr>
          <p:cNvPr id="12" name="CasellaDiTesto 11">
            <a:extLst>
              <a:ext uri="{FF2B5EF4-FFF2-40B4-BE49-F238E27FC236}">
                <a16:creationId xmlns:a16="http://schemas.microsoft.com/office/drawing/2014/main" id="{4D1B8F8A-8271-E8AF-7388-0283DD006D5B}"/>
              </a:ext>
            </a:extLst>
          </p:cNvPr>
          <p:cNvSpPr txBox="1"/>
          <p:nvPr/>
        </p:nvSpPr>
        <p:spPr>
          <a:xfrm rot="1815636">
            <a:off x="3799130" y="3625068"/>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rPr>
              <a:t>Preliminary results</a:t>
            </a:r>
          </a:p>
        </p:txBody>
      </p:sp>
    </p:spTree>
    <p:extLst>
      <p:ext uri="{BB962C8B-B14F-4D97-AF65-F5344CB8AC3E}">
        <p14:creationId xmlns:p14="http://schemas.microsoft.com/office/powerpoint/2010/main" val="2400926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BD6601-1527-B27F-D4EB-1F34C235703A}"/>
              </a:ext>
            </a:extLst>
          </p:cNvPr>
          <p:cNvSpPr>
            <a:spLocks noGrp="1"/>
          </p:cNvSpPr>
          <p:nvPr>
            <p:ph type="title"/>
          </p:nvPr>
        </p:nvSpPr>
        <p:spPr>
          <a:xfrm>
            <a:off x="874568" y="100900"/>
            <a:ext cx="10442864" cy="731138"/>
          </a:xfrm>
        </p:spPr>
        <p:txBody>
          <a:bodyPr>
            <a:noAutofit/>
          </a:bodyPr>
          <a:lstStyle/>
          <a:p>
            <a:pPr algn="ctr"/>
            <a:r>
              <a:rPr lang="en-US" sz="2200" b="1" dirty="0">
                <a:solidFill>
                  <a:srgbClr val="C00000"/>
                </a:solidFill>
                <a:latin typeface="Avenir" pitchFamily="50" charset="0"/>
                <a:ea typeface="Tahoma" pitchFamily="34" charset="0"/>
                <a:cs typeface="Tahoma" pitchFamily="34" charset="0"/>
              </a:rPr>
              <a:t>Where do professional networks rank themselves </a:t>
            </a:r>
            <a:br>
              <a:rPr lang="en-US" sz="2200" b="1" dirty="0">
                <a:solidFill>
                  <a:srgbClr val="C00000"/>
                </a:solidFill>
                <a:latin typeface="Avenir" pitchFamily="50" charset="0"/>
                <a:ea typeface="Tahoma" pitchFamily="34" charset="0"/>
                <a:cs typeface="Tahoma" pitchFamily="34" charset="0"/>
              </a:rPr>
            </a:br>
            <a:r>
              <a:rPr lang="en-US" sz="2200" b="1" dirty="0">
                <a:solidFill>
                  <a:srgbClr val="C00000"/>
                </a:solidFill>
                <a:latin typeface="Avenir" pitchFamily="50" charset="0"/>
                <a:ea typeface="Tahoma" pitchFamily="34" charset="0"/>
                <a:cs typeface="Tahoma" pitchFamily="34" charset="0"/>
              </a:rPr>
              <a:t>in the cost-performance relationship?</a:t>
            </a:r>
            <a:endParaRPr lang="it-IT" sz="2200" b="1" dirty="0">
              <a:solidFill>
                <a:srgbClr val="C00000"/>
              </a:solidFill>
              <a:latin typeface="Avenir" pitchFamily="50" charset="0"/>
              <a:ea typeface="Tahoma" pitchFamily="34" charset="0"/>
              <a:cs typeface="Tahoma" pitchFamily="34" charset="0"/>
            </a:endParaRPr>
          </a:p>
        </p:txBody>
      </p:sp>
      <p:cxnSp>
        <p:nvCxnSpPr>
          <p:cNvPr id="9" name="Connettore diritto 8">
            <a:extLst>
              <a:ext uri="{FF2B5EF4-FFF2-40B4-BE49-F238E27FC236}">
                <a16:creationId xmlns:a16="http://schemas.microsoft.com/office/drawing/2014/main" id="{92579FAA-B8A5-03F5-7A06-28DE42DAA33A}"/>
              </a:ext>
            </a:extLst>
          </p:cNvPr>
          <p:cNvCxnSpPr>
            <a:cxnSpLocks/>
          </p:cNvCxnSpPr>
          <p:nvPr/>
        </p:nvCxnSpPr>
        <p:spPr>
          <a:xfrm>
            <a:off x="5127477" y="1570084"/>
            <a:ext cx="1" cy="3886199"/>
          </a:xfrm>
          <a:prstGeom prst="line">
            <a:avLst/>
          </a:prstGeom>
          <a:ln w="25400">
            <a:prstDash val="dash"/>
          </a:ln>
        </p:spPr>
        <p:style>
          <a:lnRef idx="1">
            <a:schemeClr val="accent2"/>
          </a:lnRef>
          <a:fillRef idx="0">
            <a:schemeClr val="accent2"/>
          </a:fillRef>
          <a:effectRef idx="0">
            <a:schemeClr val="accent2"/>
          </a:effectRef>
          <a:fontRef idx="minor">
            <a:schemeClr val="tx1"/>
          </a:fontRef>
        </p:style>
      </p:cxnSp>
      <p:cxnSp>
        <p:nvCxnSpPr>
          <p:cNvPr id="10" name="Connettore diritto 9">
            <a:extLst>
              <a:ext uri="{FF2B5EF4-FFF2-40B4-BE49-F238E27FC236}">
                <a16:creationId xmlns:a16="http://schemas.microsoft.com/office/drawing/2014/main" id="{49A04173-55B2-F1CD-FA58-2CC83F6C5D9C}"/>
              </a:ext>
            </a:extLst>
          </p:cNvPr>
          <p:cNvCxnSpPr>
            <a:cxnSpLocks/>
            <a:endCxn id="34" idx="1"/>
          </p:cNvCxnSpPr>
          <p:nvPr/>
        </p:nvCxnSpPr>
        <p:spPr>
          <a:xfrm>
            <a:off x="2833260" y="3517980"/>
            <a:ext cx="5482709" cy="15478"/>
          </a:xfrm>
          <a:prstGeom prst="line">
            <a:avLst/>
          </a:prstGeom>
          <a:ln w="25400">
            <a:prstDash val="dash"/>
          </a:ln>
        </p:spPr>
        <p:style>
          <a:lnRef idx="1">
            <a:schemeClr val="accent2"/>
          </a:lnRef>
          <a:fillRef idx="0">
            <a:schemeClr val="accent2"/>
          </a:fillRef>
          <a:effectRef idx="0">
            <a:schemeClr val="accent2"/>
          </a:effectRef>
          <a:fontRef idx="minor">
            <a:schemeClr val="tx1"/>
          </a:fontRef>
        </p:style>
      </p:cxnSp>
      <p:cxnSp>
        <p:nvCxnSpPr>
          <p:cNvPr id="15" name="Connettore diritto 14">
            <a:extLst>
              <a:ext uri="{FF2B5EF4-FFF2-40B4-BE49-F238E27FC236}">
                <a16:creationId xmlns:a16="http://schemas.microsoft.com/office/drawing/2014/main" id="{7B58231C-F325-6290-B3E9-12E377796B94}"/>
              </a:ext>
            </a:extLst>
          </p:cNvPr>
          <p:cNvCxnSpPr>
            <a:cxnSpLocks/>
          </p:cNvCxnSpPr>
          <p:nvPr/>
        </p:nvCxnSpPr>
        <p:spPr>
          <a:xfrm flipH="1">
            <a:off x="2851003" y="5456283"/>
            <a:ext cx="5505451"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id="{9FF995DA-ECA4-66DB-2181-B9BD8D66148F}"/>
              </a:ext>
            </a:extLst>
          </p:cNvPr>
          <p:cNvCxnSpPr>
            <a:cxnSpLocks/>
          </p:cNvCxnSpPr>
          <p:nvPr/>
        </p:nvCxnSpPr>
        <p:spPr>
          <a:xfrm>
            <a:off x="2851003" y="1570084"/>
            <a:ext cx="0" cy="3900486"/>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CasellaDiTesto 23">
            <a:extLst>
              <a:ext uri="{FF2B5EF4-FFF2-40B4-BE49-F238E27FC236}">
                <a16:creationId xmlns:a16="http://schemas.microsoft.com/office/drawing/2014/main" id="{9FB79D17-7168-00CE-D311-33B11DC11F08}"/>
              </a:ext>
            </a:extLst>
          </p:cNvPr>
          <p:cNvSpPr txBox="1"/>
          <p:nvPr/>
        </p:nvSpPr>
        <p:spPr>
          <a:xfrm>
            <a:off x="3135728" y="4439635"/>
            <a:ext cx="1507888" cy="523220"/>
          </a:xfrm>
          <a:prstGeom prst="rect">
            <a:avLst/>
          </a:prstGeom>
          <a:noFill/>
        </p:spPr>
        <p:txBody>
          <a:bodyPr wrap="square" rtlCol="0">
            <a:spAutoFit/>
          </a:bodyPr>
          <a:lstStyle/>
          <a:p>
            <a:pPr algn="ctr"/>
            <a:r>
              <a:rPr lang="en-US" sz="1400" dirty="0">
                <a:solidFill>
                  <a:schemeClr val="accent5">
                    <a:lumMod val="50000"/>
                  </a:schemeClr>
                </a:solidFill>
                <a:latin typeface="Avenir "/>
              </a:rPr>
              <a:t>high level of care and low cost</a:t>
            </a:r>
            <a:r>
              <a:rPr lang="it-IT" sz="1400" dirty="0">
                <a:solidFill>
                  <a:schemeClr val="accent5">
                    <a:lumMod val="50000"/>
                  </a:schemeClr>
                </a:solidFill>
                <a:latin typeface="Avenir "/>
              </a:rPr>
              <a:t> </a:t>
            </a:r>
          </a:p>
        </p:txBody>
      </p:sp>
      <p:sp>
        <p:nvSpPr>
          <p:cNvPr id="25" name="CasellaDiTesto 24">
            <a:extLst>
              <a:ext uri="{FF2B5EF4-FFF2-40B4-BE49-F238E27FC236}">
                <a16:creationId xmlns:a16="http://schemas.microsoft.com/office/drawing/2014/main" id="{28FE65AF-996B-71B7-D308-35C5133B58B7}"/>
              </a:ext>
            </a:extLst>
          </p:cNvPr>
          <p:cNvSpPr txBox="1"/>
          <p:nvPr/>
        </p:nvSpPr>
        <p:spPr>
          <a:xfrm>
            <a:off x="5814398" y="2454605"/>
            <a:ext cx="1871968" cy="523220"/>
          </a:xfrm>
          <a:prstGeom prst="rect">
            <a:avLst/>
          </a:prstGeom>
          <a:noFill/>
        </p:spPr>
        <p:txBody>
          <a:bodyPr wrap="square" rtlCol="0">
            <a:spAutoFit/>
          </a:bodyPr>
          <a:lstStyle/>
          <a:p>
            <a:pPr algn="ctr"/>
            <a:r>
              <a:rPr lang="en-US" sz="1400" dirty="0">
                <a:solidFill>
                  <a:srgbClr val="FF0000"/>
                </a:solidFill>
                <a:latin typeface="Avenir "/>
              </a:rPr>
              <a:t>low level of care and high costs</a:t>
            </a:r>
            <a:endParaRPr lang="it-IT" sz="1400" dirty="0">
              <a:solidFill>
                <a:srgbClr val="FF0000"/>
              </a:solidFill>
              <a:latin typeface="Avenir "/>
            </a:endParaRPr>
          </a:p>
        </p:txBody>
      </p:sp>
      <p:sp>
        <p:nvSpPr>
          <p:cNvPr id="26" name="CasellaDiTesto 25">
            <a:extLst>
              <a:ext uri="{FF2B5EF4-FFF2-40B4-BE49-F238E27FC236}">
                <a16:creationId xmlns:a16="http://schemas.microsoft.com/office/drawing/2014/main" id="{DBFFF6B9-AA07-F512-42B3-21AD9D7280E7}"/>
              </a:ext>
            </a:extLst>
          </p:cNvPr>
          <p:cNvSpPr txBox="1"/>
          <p:nvPr/>
        </p:nvSpPr>
        <p:spPr>
          <a:xfrm rot="16200000">
            <a:off x="1369514" y="3087409"/>
            <a:ext cx="2619375" cy="276999"/>
          </a:xfrm>
          <a:prstGeom prst="rect">
            <a:avLst/>
          </a:prstGeom>
          <a:noFill/>
        </p:spPr>
        <p:txBody>
          <a:bodyPr wrap="square" rtlCol="0">
            <a:spAutoFit/>
          </a:bodyPr>
          <a:lstStyle/>
          <a:p>
            <a:r>
              <a:rPr lang="it-IT" sz="1200" dirty="0">
                <a:latin typeface="Avenir "/>
              </a:rPr>
              <a:t>MEDIAN COST PER PATIENT</a:t>
            </a:r>
          </a:p>
        </p:txBody>
      </p:sp>
      <p:sp>
        <p:nvSpPr>
          <p:cNvPr id="27" name="CasellaDiTesto 26">
            <a:extLst>
              <a:ext uri="{FF2B5EF4-FFF2-40B4-BE49-F238E27FC236}">
                <a16:creationId xmlns:a16="http://schemas.microsoft.com/office/drawing/2014/main" id="{F6961EC6-3979-8A3A-CD71-DB1CD917BEE7}"/>
              </a:ext>
            </a:extLst>
          </p:cNvPr>
          <p:cNvSpPr txBox="1"/>
          <p:nvPr/>
        </p:nvSpPr>
        <p:spPr>
          <a:xfrm>
            <a:off x="2828812" y="5550533"/>
            <a:ext cx="7595161" cy="276999"/>
          </a:xfrm>
          <a:prstGeom prst="rect">
            <a:avLst/>
          </a:prstGeom>
          <a:noFill/>
        </p:spPr>
        <p:txBody>
          <a:bodyPr wrap="square" rtlCol="0">
            <a:spAutoFit/>
          </a:bodyPr>
          <a:lstStyle/>
          <a:p>
            <a:r>
              <a:rPr lang="en-US" sz="1200" dirty="0">
                <a:latin typeface="Avenir "/>
              </a:rPr>
              <a:t>NETWORK POSITIONING WITH RESPECT TO AVERAGE PERFORMANCE INDICATORS (PROCESS AND OUTCOME)</a:t>
            </a:r>
            <a:r>
              <a:rPr lang="it-IT" sz="1200" dirty="0">
                <a:latin typeface="Avenir "/>
              </a:rPr>
              <a:t>)</a:t>
            </a:r>
          </a:p>
        </p:txBody>
      </p:sp>
      <p:sp>
        <p:nvSpPr>
          <p:cNvPr id="33" name="CasellaDiTesto 32">
            <a:extLst>
              <a:ext uri="{FF2B5EF4-FFF2-40B4-BE49-F238E27FC236}">
                <a16:creationId xmlns:a16="http://schemas.microsoft.com/office/drawing/2014/main" id="{EF6F0D7E-BFAA-4825-1563-838086D7B12E}"/>
              </a:ext>
            </a:extLst>
          </p:cNvPr>
          <p:cNvSpPr txBox="1"/>
          <p:nvPr/>
        </p:nvSpPr>
        <p:spPr>
          <a:xfrm>
            <a:off x="3889672" y="1070726"/>
            <a:ext cx="2477085" cy="473248"/>
          </a:xfrm>
          <a:prstGeom prst="rect">
            <a:avLst/>
          </a:prstGeom>
          <a:noFill/>
        </p:spPr>
        <p:txBody>
          <a:bodyPr wrap="square" rtlCol="0">
            <a:spAutoFit/>
          </a:bodyPr>
          <a:lstStyle/>
          <a:p>
            <a:pPr algn="ctr"/>
            <a:r>
              <a:rPr lang="it-IT" sz="1200" dirty="0"/>
              <a:t>MEDIAN RANKING BETWEEN NETWORKS</a:t>
            </a:r>
          </a:p>
        </p:txBody>
      </p:sp>
      <p:sp>
        <p:nvSpPr>
          <p:cNvPr id="34" name="CasellaDiTesto 33">
            <a:extLst>
              <a:ext uri="{FF2B5EF4-FFF2-40B4-BE49-F238E27FC236}">
                <a16:creationId xmlns:a16="http://schemas.microsoft.com/office/drawing/2014/main" id="{615EE71E-94D7-CE8D-7C3E-E5DB2E8A1FEF}"/>
              </a:ext>
            </a:extLst>
          </p:cNvPr>
          <p:cNvSpPr txBox="1"/>
          <p:nvPr/>
        </p:nvSpPr>
        <p:spPr>
          <a:xfrm>
            <a:off x="8315969" y="3394958"/>
            <a:ext cx="2906212" cy="276999"/>
          </a:xfrm>
          <a:prstGeom prst="rect">
            <a:avLst/>
          </a:prstGeom>
          <a:noFill/>
        </p:spPr>
        <p:txBody>
          <a:bodyPr wrap="square" rtlCol="0">
            <a:spAutoFit/>
          </a:bodyPr>
          <a:lstStyle/>
          <a:p>
            <a:r>
              <a:rPr lang="it-IT" sz="1200" dirty="0">
                <a:latin typeface="Avenir"/>
              </a:rPr>
              <a:t>MEDIAN COSTS BETWEEN NETWORK</a:t>
            </a:r>
          </a:p>
        </p:txBody>
      </p:sp>
      <p:sp>
        <p:nvSpPr>
          <p:cNvPr id="39" name="CasellaDiTesto 38">
            <a:extLst>
              <a:ext uri="{FF2B5EF4-FFF2-40B4-BE49-F238E27FC236}">
                <a16:creationId xmlns:a16="http://schemas.microsoft.com/office/drawing/2014/main" id="{97AE3588-4348-83E1-B271-6AE5D76461FF}"/>
              </a:ext>
            </a:extLst>
          </p:cNvPr>
          <p:cNvSpPr txBox="1"/>
          <p:nvPr/>
        </p:nvSpPr>
        <p:spPr>
          <a:xfrm>
            <a:off x="5977824" y="4416451"/>
            <a:ext cx="2355887" cy="523220"/>
          </a:xfrm>
          <a:prstGeom prst="rect">
            <a:avLst/>
          </a:prstGeom>
          <a:noFill/>
        </p:spPr>
        <p:txBody>
          <a:bodyPr wrap="square" rtlCol="0">
            <a:spAutoFit/>
          </a:bodyPr>
          <a:lstStyle/>
          <a:p>
            <a:r>
              <a:rPr lang="en-US" sz="1400" dirty="0">
                <a:latin typeface="Avenir "/>
                <a:ea typeface="Calibri" panose="020F0502020204030204" pitchFamily="34" charset="0"/>
                <a:cs typeface="Times New Roman" panose="02020603050405020304" pitchFamily="18" charset="0"/>
              </a:rPr>
              <a:t>low level of care (outcome and process quality)</a:t>
            </a:r>
            <a:endParaRPr lang="it-IT" dirty="0">
              <a:latin typeface="Avenir "/>
            </a:endParaRPr>
          </a:p>
        </p:txBody>
      </p:sp>
      <p:sp>
        <p:nvSpPr>
          <p:cNvPr id="41" name="CasellaDiTesto 40">
            <a:extLst>
              <a:ext uri="{FF2B5EF4-FFF2-40B4-BE49-F238E27FC236}">
                <a16:creationId xmlns:a16="http://schemas.microsoft.com/office/drawing/2014/main" id="{C6271B19-F030-3F68-01AD-A187EF44C193}"/>
              </a:ext>
            </a:extLst>
          </p:cNvPr>
          <p:cNvSpPr txBox="1"/>
          <p:nvPr/>
        </p:nvSpPr>
        <p:spPr>
          <a:xfrm>
            <a:off x="3121028" y="2458809"/>
            <a:ext cx="1721725" cy="523220"/>
          </a:xfrm>
          <a:prstGeom prst="rect">
            <a:avLst/>
          </a:prstGeom>
          <a:noFill/>
        </p:spPr>
        <p:txBody>
          <a:bodyPr wrap="square" rtlCol="0">
            <a:spAutoFit/>
          </a:bodyPr>
          <a:lstStyle/>
          <a:p>
            <a:r>
              <a:rPr lang="en-US" sz="1400" dirty="0">
                <a:latin typeface="Avenir "/>
                <a:ea typeface="Calibri" panose="020F0502020204030204" pitchFamily="34" charset="0"/>
                <a:cs typeface="Times New Roman" panose="02020603050405020304" pitchFamily="18" charset="0"/>
              </a:rPr>
              <a:t>high level of care and high costs</a:t>
            </a:r>
            <a:endParaRPr lang="it-IT" dirty="0">
              <a:latin typeface="Avenir "/>
            </a:endParaRPr>
          </a:p>
        </p:txBody>
      </p:sp>
      <p:sp>
        <p:nvSpPr>
          <p:cNvPr id="3" name="CasellaDiTesto 2">
            <a:extLst>
              <a:ext uri="{FF2B5EF4-FFF2-40B4-BE49-F238E27FC236}">
                <a16:creationId xmlns:a16="http://schemas.microsoft.com/office/drawing/2014/main" id="{8E2804B8-43D6-FE2C-F69C-168E4DB6514F}"/>
              </a:ext>
            </a:extLst>
          </p:cNvPr>
          <p:cNvSpPr txBox="1"/>
          <p:nvPr/>
        </p:nvSpPr>
        <p:spPr>
          <a:xfrm>
            <a:off x="2324627" y="1465582"/>
            <a:ext cx="809461" cy="307777"/>
          </a:xfrm>
          <a:prstGeom prst="rect">
            <a:avLst/>
          </a:prstGeom>
          <a:noFill/>
        </p:spPr>
        <p:txBody>
          <a:bodyPr wrap="square" rtlCol="0">
            <a:spAutoFit/>
          </a:bodyPr>
          <a:lstStyle/>
          <a:p>
            <a:r>
              <a:rPr lang="en-GB" sz="1400" dirty="0">
                <a:latin typeface="Avenir "/>
              </a:rPr>
              <a:t>HIGH</a:t>
            </a:r>
            <a:endParaRPr lang="en-GB" sz="1600" dirty="0">
              <a:latin typeface="Avenir "/>
            </a:endParaRPr>
          </a:p>
        </p:txBody>
      </p:sp>
      <p:sp>
        <p:nvSpPr>
          <p:cNvPr id="7" name="CasellaDiTesto 6">
            <a:extLst>
              <a:ext uri="{FF2B5EF4-FFF2-40B4-BE49-F238E27FC236}">
                <a16:creationId xmlns:a16="http://schemas.microsoft.com/office/drawing/2014/main" id="{66C904D7-8B51-2251-4477-AA86EFBB7536}"/>
              </a:ext>
            </a:extLst>
          </p:cNvPr>
          <p:cNvSpPr txBox="1"/>
          <p:nvPr/>
        </p:nvSpPr>
        <p:spPr>
          <a:xfrm>
            <a:off x="2353589" y="5215743"/>
            <a:ext cx="824946" cy="307777"/>
          </a:xfrm>
          <a:prstGeom prst="rect">
            <a:avLst/>
          </a:prstGeom>
          <a:noFill/>
        </p:spPr>
        <p:txBody>
          <a:bodyPr wrap="square" rtlCol="0">
            <a:spAutoFit/>
          </a:bodyPr>
          <a:lstStyle/>
          <a:p>
            <a:r>
              <a:rPr lang="en-GB" sz="1400" dirty="0">
                <a:latin typeface="Avenir "/>
              </a:rPr>
              <a:t>LOW</a:t>
            </a:r>
            <a:endParaRPr lang="en-GB" dirty="0">
              <a:latin typeface="Avenir "/>
            </a:endParaRPr>
          </a:p>
        </p:txBody>
      </p:sp>
      <p:sp>
        <p:nvSpPr>
          <p:cNvPr id="8" name="CasellaDiTesto 7">
            <a:extLst>
              <a:ext uri="{FF2B5EF4-FFF2-40B4-BE49-F238E27FC236}">
                <a16:creationId xmlns:a16="http://schemas.microsoft.com/office/drawing/2014/main" id="{A693D4B4-F4B4-8CE1-5821-E774816C9841}"/>
              </a:ext>
            </a:extLst>
          </p:cNvPr>
          <p:cNvSpPr txBox="1"/>
          <p:nvPr/>
        </p:nvSpPr>
        <p:spPr>
          <a:xfrm>
            <a:off x="2828812" y="5924532"/>
            <a:ext cx="1553447" cy="307777"/>
          </a:xfrm>
          <a:prstGeom prst="rect">
            <a:avLst/>
          </a:prstGeom>
          <a:noFill/>
        </p:spPr>
        <p:txBody>
          <a:bodyPr wrap="square" rtlCol="0">
            <a:spAutoFit/>
          </a:bodyPr>
          <a:lstStyle/>
          <a:p>
            <a:r>
              <a:rPr lang="en-GB" sz="1400" dirty="0">
                <a:latin typeface="Avenir "/>
              </a:rPr>
              <a:t>BEST</a:t>
            </a:r>
          </a:p>
        </p:txBody>
      </p:sp>
      <p:sp>
        <p:nvSpPr>
          <p:cNvPr id="11" name="CasellaDiTesto 10">
            <a:extLst>
              <a:ext uri="{FF2B5EF4-FFF2-40B4-BE49-F238E27FC236}">
                <a16:creationId xmlns:a16="http://schemas.microsoft.com/office/drawing/2014/main" id="{085B3D03-9EEC-9A42-0497-857DA42B7942}"/>
              </a:ext>
            </a:extLst>
          </p:cNvPr>
          <p:cNvSpPr txBox="1"/>
          <p:nvPr/>
        </p:nvSpPr>
        <p:spPr>
          <a:xfrm>
            <a:off x="7809741" y="5921781"/>
            <a:ext cx="1553447" cy="307777"/>
          </a:xfrm>
          <a:prstGeom prst="rect">
            <a:avLst/>
          </a:prstGeom>
          <a:noFill/>
        </p:spPr>
        <p:txBody>
          <a:bodyPr wrap="square" rtlCol="0">
            <a:spAutoFit/>
          </a:bodyPr>
          <a:lstStyle/>
          <a:p>
            <a:r>
              <a:rPr lang="en-GB" sz="1400" dirty="0">
                <a:latin typeface="Avenir "/>
              </a:rPr>
              <a:t>WORST</a:t>
            </a:r>
            <a:endParaRPr lang="en-GB" dirty="0">
              <a:latin typeface="Avenir "/>
            </a:endParaRPr>
          </a:p>
        </p:txBody>
      </p:sp>
      <p:sp>
        <p:nvSpPr>
          <p:cNvPr id="12" name="CasellaDiTesto 11">
            <a:extLst>
              <a:ext uri="{FF2B5EF4-FFF2-40B4-BE49-F238E27FC236}">
                <a16:creationId xmlns:a16="http://schemas.microsoft.com/office/drawing/2014/main" id="{36B8663F-291D-760A-05FB-616F0A9D5864}"/>
              </a:ext>
            </a:extLst>
          </p:cNvPr>
          <p:cNvSpPr txBox="1"/>
          <p:nvPr/>
        </p:nvSpPr>
        <p:spPr>
          <a:xfrm>
            <a:off x="3689509" y="3897072"/>
            <a:ext cx="852237" cy="584775"/>
          </a:xfrm>
          <a:prstGeom prst="rect">
            <a:avLst/>
          </a:prstGeom>
          <a:noFill/>
        </p:spPr>
        <p:txBody>
          <a:bodyPr wrap="square" rtlCol="0">
            <a:spAutoFit/>
          </a:bodyPr>
          <a:lstStyle/>
          <a:p>
            <a:r>
              <a:rPr lang="it-IT" sz="3200" b="1" dirty="0">
                <a:solidFill>
                  <a:schemeClr val="tx2">
                    <a:lumMod val="75000"/>
                  </a:schemeClr>
                </a:solidFill>
              </a:rPr>
              <a:t>A</a:t>
            </a:r>
          </a:p>
        </p:txBody>
      </p:sp>
      <p:sp>
        <p:nvSpPr>
          <p:cNvPr id="13" name="CasellaDiTesto 12">
            <a:extLst>
              <a:ext uri="{FF2B5EF4-FFF2-40B4-BE49-F238E27FC236}">
                <a16:creationId xmlns:a16="http://schemas.microsoft.com/office/drawing/2014/main" id="{C7F1E677-DA63-F564-88BD-EB142E0234AB}"/>
              </a:ext>
            </a:extLst>
          </p:cNvPr>
          <p:cNvSpPr txBox="1"/>
          <p:nvPr/>
        </p:nvSpPr>
        <p:spPr>
          <a:xfrm>
            <a:off x="6392100" y="3904707"/>
            <a:ext cx="852237" cy="584775"/>
          </a:xfrm>
          <a:prstGeom prst="rect">
            <a:avLst/>
          </a:prstGeom>
          <a:noFill/>
        </p:spPr>
        <p:txBody>
          <a:bodyPr wrap="square" rtlCol="0">
            <a:spAutoFit/>
          </a:bodyPr>
          <a:lstStyle/>
          <a:p>
            <a:r>
              <a:rPr lang="it-IT" sz="3200" b="1" dirty="0">
                <a:solidFill>
                  <a:schemeClr val="tx2">
                    <a:lumMod val="75000"/>
                  </a:schemeClr>
                </a:solidFill>
              </a:rPr>
              <a:t>B</a:t>
            </a:r>
          </a:p>
        </p:txBody>
      </p:sp>
      <p:sp>
        <p:nvSpPr>
          <p:cNvPr id="14" name="CasellaDiTesto 13">
            <a:extLst>
              <a:ext uri="{FF2B5EF4-FFF2-40B4-BE49-F238E27FC236}">
                <a16:creationId xmlns:a16="http://schemas.microsoft.com/office/drawing/2014/main" id="{3740B280-4EED-9F9B-0D72-8E005A615597}"/>
              </a:ext>
            </a:extLst>
          </p:cNvPr>
          <p:cNvSpPr txBox="1"/>
          <p:nvPr/>
        </p:nvSpPr>
        <p:spPr>
          <a:xfrm>
            <a:off x="3601883" y="1916221"/>
            <a:ext cx="852237" cy="584775"/>
          </a:xfrm>
          <a:prstGeom prst="rect">
            <a:avLst/>
          </a:prstGeom>
          <a:noFill/>
        </p:spPr>
        <p:txBody>
          <a:bodyPr wrap="square" rtlCol="0">
            <a:spAutoFit/>
          </a:bodyPr>
          <a:lstStyle/>
          <a:p>
            <a:r>
              <a:rPr lang="it-IT" sz="3200" b="1" dirty="0">
                <a:solidFill>
                  <a:schemeClr val="tx2">
                    <a:lumMod val="75000"/>
                  </a:schemeClr>
                </a:solidFill>
              </a:rPr>
              <a:t>C</a:t>
            </a:r>
          </a:p>
        </p:txBody>
      </p:sp>
      <p:sp>
        <p:nvSpPr>
          <p:cNvPr id="17" name="CasellaDiTesto 16">
            <a:extLst>
              <a:ext uri="{FF2B5EF4-FFF2-40B4-BE49-F238E27FC236}">
                <a16:creationId xmlns:a16="http://schemas.microsoft.com/office/drawing/2014/main" id="{C8595772-564E-D1D5-833A-12F61A6B37DD}"/>
              </a:ext>
            </a:extLst>
          </p:cNvPr>
          <p:cNvSpPr txBox="1"/>
          <p:nvPr/>
        </p:nvSpPr>
        <p:spPr>
          <a:xfrm>
            <a:off x="6377603" y="1997198"/>
            <a:ext cx="852237" cy="584775"/>
          </a:xfrm>
          <a:prstGeom prst="rect">
            <a:avLst/>
          </a:prstGeom>
          <a:noFill/>
        </p:spPr>
        <p:txBody>
          <a:bodyPr wrap="square" rtlCol="0">
            <a:spAutoFit/>
          </a:bodyPr>
          <a:lstStyle/>
          <a:p>
            <a:r>
              <a:rPr lang="it-IT" sz="3200" b="1" dirty="0">
                <a:solidFill>
                  <a:schemeClr val="tx2">
                    <a:lumMod val="75000"/>
                  </a:schemeClr>
                </a:solidFill>
              </a:rPr>
              <a:t>D</a:t>
            </a:r>
          </a:p>
        </p:txBody>
      </p:sp>
    </p:spTree>
    <p:extLst>
      <p:ext uri="{BB962C8B-B14F-4D97-AF65-F5344CB8AC3E}">
        <p14:creationId xmlns:p14="http://schemas.microsoft.com/office/powerpoint/2010/main" val="3385099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3B3B8378-CD52-5140-3009-9B11C7F29AC5}"/>
              </a:ext>
            </a:extLst>
          </p:cNvPr>
          <p:cNvPicPr>
            <a:picLocks noChangeAspect="1"/>
          </p:cNvPicPr>
          <p:nvPr/>
        </p:nvPicPr>
        <p:blipFill>
          <a:blip r:embed="rId3"/>
          <a:stretch>
            <a:fillRect/>
          </a:stretch>
        </p:blipFill>
        <p:spPr>
          <a:xfrm>
            <a:off x="135820" y="413715"/>
            <a:ext cx="6956210" cy="6128420"/>
          </a:xfrm>
          <a:prstGeom prst="rect">
            <a:avLst/>
          </a:prstGeom>
        </p:spPr>
      </p:pic>
      <p:sp>
        <p:nvSpPr>
          <p:cNvPr id="4" name="CasellaDiTesto 3">
            <a:extLst>
              <a:ext uri="{FF2B5EF4-FFF2-40B4-BE49-F238E27FC236}">
                <a16:creationId xmlns:a16="http://schemas.microsoft.com/office/drawing/2014/main" id="{1C880C8A-2E79-C9CF-3032-A1B0BE600B8A}"/>
              </a:ext>
            </a:extLst>
          </p:cNvPr>
          <p:cNvSpPr txBox="1"/>
          <p:nvPr/>
        </p:nvSpPr>
        <p:spPr>
          <a:xfrm>
            <a:off x="2860745" y="6544445"/>
            <a:ext cx="3161525" cy="246221"/>
          </a:xfrm>
          <a:prstGeom prst="rect">
            <a:avLst/>
          </a:prstGeom>
          <a:noFill/>
        </p:spPr>
        <p:txBody>
          <a:bodyPr wrap="square" rtlCol="0">
            <a:spAutoFit/>
          </a:bodyPr>
          <a:lstStyle/>
          <a:p>
            <a:r>
              <a:rPr lang="it-IT" sz="1000" dirty="0"/>
              <a:t>range </a:t>
            </a:r>
            <a:r>
              <a:rPr lang="it-IT" sz="1000" dirty="0" err="1"/>
              <a:t>variability</a:t>
            </a:r>
            <a:r>
              <a:rPr lang="it-IT" sz="1000" dirty="0"/>
              <a:t> [0.2- 0.9]</a:t>
            </a:r>
          </a:p>
        </p:txBody>
      </p:sp>
      <p:sp>
        <p:nvSpPr>
          <p:cNvPr id="5" name="CasellaDiTesto 4">
            <a:extLst>
              <a:ext uri="{FF2B5EF4-FFF2-40B4-BE49-F238E27FC236}">
                <a16:creationId xmlns:a16="http://schemas.microsoft.com/office/drawing/2014/main" id="{08D105A6-CFAE-9E66-32F7-B882C018F297}"/>
              </a:ext>
            </a:extLst>
          </p:cNvPr>
          <p:cNvSpPr txBox="1"/>
          <p:nvPr/>
        </p:nvSpPr>
        <p:spPr>
          <a:xfrm>
            <a:off x="7324246" y="1031100"/>
            <a:ext cx="4166754" cy="4647426"/>
          </a:xfrm>
          <a:prstGeom prst="rect">
            <a:avLst/>
          </a:prstGeom>
          <a:noFill/>
        </p:spPr>
        <p:txBody>
          <a:bodyPr wrap="square" rtlCol="0">
            <a:spAutoFit/>
          </a:bodyPr>
          <a:lstStyle/>
          <a:p>
            <a:pPr algn="just"/>
            <a:r>
              <a:rPr lang="en-US" sz="1600" b="1" dirty="0">
                <a:latin typeface="Avenir "/>
              </a:rPr>
              <a:t>HOW TO INTERPRET THE GRAPH:</a:t>
            </a:r>
          </a:p>
          <a:p>
            <a:pPr algn="just"/>
            <a:endParaRPr lang="it-IT" sz="1600" b="1" dirty="0">
              <a:latin typeface="Avenir "/>
            </a:endParaRPr>
          </a:p>
          <a:p>
            <a:pPr algn="just"/>
            <a:r>
              <a:rPr lang="en-US" sz="1600" b="1" dirty="0">
                <a:latin typeface="Avenir "/>
              </a:rPr>
              <a:t>Bubble size =</a:t>
            </a:r>
            <a:r>
              <a:rPr lang="en-US" sz="1600" dirty="0">
                <a:latin typeface="Avenir "/>
              </a:rPr>
              <a:t> number of patients</a:t>
            </a:r>
          </a:p>
          <a:p>
            <a:pPr algn="just"/>
            <a:endParaRPr lang="en-US" sz="1600" dirty="0">
              <a:latin typeface="Avenir "/>
            </a:endParaRPr>
          </a:p>
          <a:p>
            <a:pPr algn="just"/>
            <a:r>
              <a:rPr lang="en-US" sz="1600" b="1" dirty="0">
                <a:effectLst/>
                <a:latin typeface="Avenir "/>
                <a:ea typeface="Times New Roman" panose="02020603050405020304" pitchFamily="18" charset="0"/>
              </a:rPr>
              <a:t>Color =</a:t>
            </a:r>
            <a:r>
              <a:rPr lang="en-US" sz="1600" dirty="0">
                <a:effectLst/>
                <a:latin typeface="Avenir "/>
                <a:ea typeface="Times New Roman" panose="02020603050405020304" pitchFamily="18" charset="0"/>
              </a:rPr>
              <a:t> variability among performance indicators(threshold determined by the 25th percentile)</a:t>
            </a:r>
          </a:p>
          <a:p>
            <a:pPr algn="just"/>
            <a:endParaRPr lang="en-US" sz="1600" dirty="0">
              <a:effectLst/>
              <a:latin typeface="Avenir "/>
              <a:ea typeface="Times New Roman" panose="02020603050405020304" pitchFamily="18" charset="0"/>
            </a:endParaRPr>
          </a:p>
          <a:p>
            <a:pPr algn="just">
              <a:lnSpc>
                <a:spcPct val="150000"/>
              </a:lnSpc>
            </a:pPr>
            <a:r>
              <a:rPr lang="it-IT" sz="1600" b="1" dirty="0">
                <a:latin typeface="Avenir "/>
              </a:rPr>
              <a:t>Blue </a:t>
            </a:r>
            <a:r>
              <a:rPr lang="it-IT" sz="1600" b="1" dirty="0" err="1">
                <a:latin typeface="Avenir "/>
              </a:rPr>
              <a:t>bubble</a:t>
            </a:r>
            <a:r>
              <a:rPr lang="it-IT" sz="1600" b="1" dirty="0">
                <a:latin typeface="Avenir "/>
              </a:rPr>
              <a:t>= </a:t>
            </a:r>
            <a:r>
              <a:rPr lang="it-IT" sz="1600" dirty="0">
                <a:latin typeface="Avenir "/>
              </a:rPr>
              <a:t>low </a:t>
            </a:r>
            <a:r>
              <a:rPr lang="it-IT" sz="1600" dirty="0" err="1">
                <a:latin typeface="Avenir "/>
              </a:rPr>
              <a:t>variability</a:t>
            </a:r>
            <a:endParaRPr lang="it-IT" sz="1600" dirty="0">
              <a:latin typeface="Avenir "/>
            </a:endParaRPr>
          </a:p>
          <a:p>
            <a:pPr algn="just"/>
            <a:endParaRPr lang="it-IT" sz="1600" dirty="0">
              <a:latin typeface="Avenir "/>
            </a:endParaRPr>
          </a:p>
          <a:p>
            <a:pPr algn="just"/>
            <a:r>
              <a:rPr lang="it-IT" sz="1600" b="1" dirty="0">
                <a:latin typeface="Avenir "/>
              </a:rPr>
              <a:t>Red </a:t>
            </a:r>
            <a:r>
              <a:rPr lang="it-IT" sz="1600" b="1" dirty="0" err="1">
                <a:latin typeface="Avenir "/>
              </a:rPr>
              <a:t>bubble</a:t>
            </a:r>
            <a:r>
              <a:rPr lang="it-IT" sz="1600" b="1" dirty="0">
                <a:latin typeface="Avenir "/>
              </a:rPr>
              <a:t> = </a:t>
            </a:r>
            <a:r>
              <a:rPr lang="it-IT" sz="1600" dirty="0">
                <a:latin typeface="Avenir "/>
              </a:rPr>
              <a:t>high </a:t>
            </a:r>
            <a:r>
              <a:rPr lang="it-IT" sz="1600" dirty="0" err="1">
                <a:latin typeface="Avenir "/>
              </a:rPr>
              <a:t>variability</a:t>
            </a:r>
            <a:endParaRPr lang="it-IT" sz="1600" dirty="0">
              <a:latin typeface="Avenir "/>
            </a:endParaRPr>
          </a:p>
          <a:p>
            <a:pPr algn="just"/>
            <a:endParaRPr lang="it-IT" sz="1600" dirty="0">
              <a:latin typeface="Avenir "/>
            </a:endParaRPr>
          </a:p>
          <a:p>
            <a:pPr algn="just"/>
            <a:r>
              <a:rPr lang="en-US" sz="1600" b="1" dirty="0">
                <a:latin typeface="Avenir "/>
              </a:rPr>
              <a:t>Ranking= </a:t>
            </a:r>
            <a:r>
              <a:rPr lang="en-US" sz="1600" dirty="0">
                <a:latin typeface="Avenir "/>
              </a:rPr>
              <a:t>average ranking of the network among its process indicators, year 2021</a:t>
            </a:r>
          </a:p>
          <a:p>
            <a:pPr algn="just"/>
            <a:endParaRPr lang="en-US" sz="1600" dirty="0">
              <a:latin typeface="Avenir "/>
            </a:endParaRPr>
          </a:p>
          <a:p>
            <a:pPr algn="just"/>
            <a:r>
              <a:rPr lang="en-US" sz="1600" b="1" dirty="0">
                <a:latin typeface="Avenir "/>
              </a:rPr>
              <a:t>Median costs= </a:t>
            </a:r>
            <a:r>
              <a:rPr lang="en-US" sz="1600" dirty="0">
                <a:latin typeface="Avenir "/>
              </a:rPr>
              <a:t>total median costs per patient (drugs + hospitalizations + outpatient services), year 2021</a:t>
            </a:r>
            <a:endParaRPr lang="it-IT" sz="1600" dirty="0">
              <a:latin typeface="Avenir "/>
            </a:endParaRPr>
          </a:p>
        </p:txBody>
      </p:sp>
      <p:sp>
        <p:nvSpPr>
          <p:cNvPr id="10" name="Rettangolo 9">
            <a:extLst>
              <a:ext uri="{FF2B5EF4-FFF2-40B4-BE49-F238E27FC236}">
                <a16:creationId xmlns:a16="http://schemas.microsoft.com/office/drawing/2014/main" id="{B6C94F22-07B5-5715-D3A1-70D0AC7E70A5}"/>
              </a:ext>
            </a:extLst>
          </p:cNvPr>
          <p:cNvSpPr/>
          <p:nvPr/>
        </p:nvSpPr>
        <p:spPr>
          <a:xfrm>
            <a:off x="3232311" y="6286438"/>
            <a:ext cx="103909" cy="727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95D803DC-FE3D-6850-8EDA-BA893F29DD54}"/>
              </a:ext>
            </a:extLst>
          </p:cNvPr>
          <p:cNvSpPr/>
          <p:nvPr/>
        </p:nvSpPr>
        <p:spPr>
          <a:xfrm>
            <a:off x="2721644" y="6172803"/>
            <a:ext cx="708094" cy="2616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81B64363-63BD-CE72-87C4-13A244BA7490}"/>
              </a:ext>
            </a:extLst>
          </p:cNvPr>
          <p:cNvSpPr/>
          <p:nvPr/>
        </p:nvSpPr>
        <p:spPr>
          <a:xfrm>
            <a:off x="4177803" y="6169540"/>
            <a:ext cx="358267" cy="2616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a:extLst>
              <a:ext uri="{FF2B5EF4-FFF2-40B4-BE49-F238E27FC236}">
                <a16:creationId xmlns:a16="http://schemas.microsoft.com/office/drawing/2014/main" id="{8C5B78EE-E4A1-EFCF-DF26-40C8A6BE75CB}"/>
              </a:ext>
            </a:extLst>
          </p:cNvPr>
          <p:cNvSpPr/>
          <p:nvPr/>
        </p:nvSpPr>
        <p:spPr>
          <a:xfrm>
            <a:off x="3489341" y="6231766"/>
            <a:ext cx="748065" cy="45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a:extLst>
              <a:ext uri="{FF2B5EF4-FFF2-40B4-BE49-F238E27FC236}">
                <a16:creationId xmlns:a16="http://schemas.microsoft.com/office/drawing/2014/main" id="{78977256-EAEE-BF7C-9B38-F6E068AEBCD9}"/>
              </a:ext>
            </a:extLst>
          </p:cNvPr>
          <p:cNvSpPr/>
          <p:nvPr/>
        </p:nvSpPr>
        <p:spPr>
          <a:xfrm>
            <a:off x="3507461" y="6385431"/>
            <a:ext cx="748065" cy="45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a16="http://schemas.microsoft.com/office/drawing/2014/main" id="{54DE2A08-C099-FFDB-EF6C-BD4CDA3BCF43}"/>
              </a:ext>
            </a:extLst>
          </p:cNvPr>
          <p:cNvSpPr/>
          <p:nvPr/>
        </p:nvSpPr>
        <p:spPr>
          <a:xfrm>
            <a:off x="3668729" y="6254625"/>
            <a:ext cx="271676" cy="17652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CasellaDiTesto 15">
            <a:extLst>
              <a:ext uri="{FF2B5EF4-FFF2-40B4-BE49-F238E27FC236}">
                <a16:creationId xmlns:a16="http://schemas.microsoft.com/office/drawing/2014/main" id="{3809A2A2-141B-4333-D43E-7988ED160085}"/>
              </a:ext>
            </a:extLst>
          </p:cNvPr>
          <p:cNvSpPr txBox="1"/>
          <p:nvPr/>
        </p:nvSpPr>
        <p:spPr>
          <a:xfrm>
            <a:off x="3587167" y="6219776"/>
            <a:ext cx="688208" cy="246221"/>
          </a:xfrm>
          <a:prstGeom prst="rect">
            <a:avLst/>
          </a:prstGeom>
          <a:noFill/>
        </p:spPr>
        <p:txBody>
          <a:bodyPr wrap="square" rtlCol="0">
            <a:spAutoFit/>
          </a:bodyPr>
          <a:lstStyle/>
          <a:p>
            <a:r>
              <a:rPr lang="it-IT" sz="1000" dirty="0"/>
              <a:t>low</a:t>
            </a:r>
          </a:p>
        </p:txBody>
      </p:sp>
      <p:sp>
        <p:nvSpPr>
          <p:cNvPr id="17" name="CasellaDiTesto 16">
            <a:extLst>
              <a:ext uri="{FF2B5EF4-FFF2-40B4-BE49-F238E27FC236}">
                <a16:creationId xmlns:a16="http://schemas.microsoft.com/office/drawing/2014/main" id="{78203CE8-BD80-A784-615A-46939EC15555}"/>
              </a:ext>
            </a:extLst>
          </p:cNvPr>
          <p:cNvSpPr txBox="1"/>
          <p:nvPr/>
        </p:nvSpPr>
        <p:spPr>
          <a:xfrm>
            <a:off x="4142703" y="6217899"/>
            <a:ext cx="688208" cy="246221"/>
          </a:xfrm>
          <a:prstGeom prst="rect">
            <a:avLst/>
          </a:prstGeom>
          <a:noFill/>
        </p:spPr>
        <p:txBody>
          <a:bodyPr wrap="square" rtlCol="0">
            <a:spAutoFit/>
          </a:bodyPr>
          <a:lstStyle/>
          <a:p>
            <a:r>
              <a:rPr lang="it-IT" sz="1000" dirty="0"/>
              <a:t>high</a:t>
            </a:r>
          </a:p>
        </p:txBody>
      </p:sp>
      <p:sp>
        <p:nvSpPr>
          <p:cNvPr id="18" name="CasellaDiTesto 17">
            <a:extLst>
              <a:ext uri="{FF2B5EF4-FFF2-40B4-BE49-F238E27FC236}">
                <a16:creationId xmlns:a16="http://schemas.microsoft.com/office/drawing/2014/main" id="{C8694463-6CF4-45C2-3D0B-BBB1354E3887}"/>
              </a:ext>
            </a:extLst>
          </p:cNvPr>
          <p:cNvSpPr txBox="1"/>
          <p:nvPr/>
        </p:nvSpPr>
        <p:spPr>
          <a:xfrm>
            <a:off x="2745858" y="6199695"/>
            <a:ext cx="748065" cy="246221"/>
          </a:xfrm>
          <a:prstGeom prst="rect">
            <a:avLst/>
          </a:prstGeom>
          <a:noFill/>
        </p:spPr>
        <p:txBody>
          <a:bodyPr wrap="square" rtlCol="0">
            <a:spAutoFit/>
          </a:bodyPr>
          <a:lstStyle/>
          <a:p>
            <a:r>
              <a:rPr lang="it-IT" sz="1000" dirty="0" err="1"/>
              <a:t>variability</a:t>
            </a:r>
            <a:endParaRPr lang="it-IT" sz="1000" dirty="0"/>
          </a:p>
        </p:txBody>
      </p:sp>
      <p:sp>
        <p:nvSpPr>
          <p:cNvPr id="19" name="Rettangolo 18">
            <a:extLst>
              <a:ext uri="{FF2B5EF4-FFF2-40B4-BE49-F238E27FC236}">
                <a16:creationId xmlns:a16="http://schemas.microsoft.com/office/drawing/2014/main" id="{FAEF2BDD-D3C2-6F1B-95CF-45B2C9B8023D}"/>
              </a:ext>
            </a:extLst>
          </p:cNvPr>
          <p:cNvSpPr/>
          <p:nvPr/>
        </p:nvSpPr>
        <p:spPr>
          <a:xfrm>
            <a:off x="3054909" y="5929887"/>
            <a:ext cx="1302028" cy="226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CasellaDiTesto 20">
            <a:extLst>
              <a:ext uri="{FF2B5EF4-FFF2-40B4-BE49-F238E27FC236}">
                <a16:creationId xmlns:a16="http://schemas.microsoft.com/office/drawing/2014/main" id="{C698F8D4-4A20-A31F-9350-2D2BC119048B}"/>
              </a:ext>
            </a:extLst>
          </p:cNvPr>
          <p:cNvSpPr txBox="1"/>
          <p:nvPr/>
        </p:nvSpPr>
        <p:spPr>
          <a:xfrm>
            <a:off x="3319620" y="5935935"/>
            <a:ext cx="748065" cy="246221"/>
          </a:xfrm>
          <a:prstGeom prst="rect">
            <a:avLst/>
          </a:prstGeom>
          <a:noFill/>
        </p:spPr>
        <p:txBody>
          <a:bodyPr wrap="square" rtlCol="0">
            <a:spAutoFit/>
          </a:bodyPr>
          <a:lstStyle/>
          <a:p>
            <a:r>
              <a:rPr lang="it-IT" sz="1000" dirty="0"/>
              <a:t>Ranking</a:t>
            </a:r>
          </a:p>
        </p:txBody>
      </p:sp>
      <p:sp>
        <p:nvSpPr>
          <p:cNvPr id="23" name="Rettangolo 22">
            <a:extLst>
              <a:ext uri="{FF2B5EF4-FFF2-40B4-BE49-F238E27FC236}">
                <a16:creationId xmlns:a16="http://schemas.microsoft.com/office/drawing/2014/main" id="{65D22F7A-CAF9-C053-DC42-AB9D43B5656A}"/>
              </a:ext>
            </a:extLst>
          </p:cNvPr>
          <p:cNvSpPr/>
          <p:nvPr/>
        </p:nvSpPr>
        <p:spPr>
          <a:xfrm>
            <a:off x="238254" y="2899002"/>
            <a:ext cx="271639" cy="8104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CasellaDiTesto 21">
            <a:extLst>
              <a:ext uri="{FF2B5EF4-FFF2-40B4-BE49-F238E27FC236}">
                <a16:creationId xmlns:a16="http://schemas.microsoft.com/office/drawing/2014/main" id="{70785801-1AD9-3DCD-FD96-8F202C4226B6}"/>
              </a:ext>
            </a:extLst>
          </p:cNvPr>
          <p:cNvSpPr txBox="1"/>
          <p:nvPr/>
        </p:nvSpPr>
        <p:spPr>
          <a:xfrm rot="16200000">
            <a:off x="-113026" y="3466759"/>
            <a:ext cx="904267" cy="246221"/>
          </a:xfrm>
          <a:prstGeom prst="rect">
            <a:avLst/>
          </a:prstGeom>
          <a:noFill/>
        </p:spPr>
        <p:txBody>
          <a:bodyPr wrap="square" rtlCol="0">
            <a:spAutoFit/>
          </a:bodyPr>
          <a:lstStyle/>
          <a:p>
            <a:r>
              <a:rPr lang="it-IT" sz="1000" dirty="0" err="1"/>
              <a:t>Median</a:t>
            </a:r>
            <a:r>
              <a:rPr lang="it-IT" sz="1000" dirty="0"/>
              <a:t> costs</a:t>
            </a:r>
          </a:p>
        </p:txBody>
      </p:sp>
      <p:sp>
        <p:nvSpPr>
          <p:cNvPr id="25" name="Rettangolo 24">
            <a:extLst>
              <a:ext uri="{FF2B5EF4-FFF2-40B4-BE49-F238E27FC236}">
                <a16:creationId xmlns:a16="http://schemas.microsoft.com/office/drawing/2014/main" id="{E25E026E-5581-2209-C2C7-021F0BB706F5}"/>
              </a:ext>
            </a:extLst>
          </p:cNvPr>
          <p:cNvSpPr/>
          <p:nvPr/>
        </p:nvSpPr>
        <p:spPr>
          <a:xfrm>
            <a:off x="2868629" y="841602"/>
            <a:ext cx="1667441" cy="10974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1E21B386-45B7-20A9-65E9-4A606FAF2ED2}"/>
              </a:ext>
            </a:extLst>
          </p:cNvPr>
          <p:cNvSpPr txBox="1"/>
          <p:nvPr/>
        </p:nvSpPr>
        <p:spPr>
          <a:xfrm>
            <a:off x="3100845" y="730400"/>
            <a:ext cx="1358891" cy="246221"/>
          </a:xfrm>
          <a:prstGeom prst="rect">
            <a:avLst/>
          </a:prstGeom>
          <a:noFill/>
        </p:spPr>
        <p:txBody>
          <a:bodyPr wrap="square" rtlCol="0">
            <a:spAutoFit/>
          </a:bodyPr>
          <a:lstStyle/>
          <a:p>
            <a:r>
              <a:rPr lang="it-IT" sz="1000" dirty="0" err="1"/>
              <a:t>Average</a:t>
            </a:r>
            <a:r>
              <a:rPr lang="it-IT" sz="1000" dirty="0"/>
              <a:t> ranking</a:t>
            </a:r>
          </a:p>
        </p:txBody>
      </p:sp>
      <p:sp>
        <p:nvSpPr>
          <p:cNvPr id="26" name="Rettangolo 25">
            <a:extLst>
              <a:ext uri="{FF2B5EF4-FFF2-40B4-BE49-F238E27FC236}">
                <a16:creationId xmlns:a16="http://schemas.microsoft.com/office/drawing/2014/main" id="{E99F352E-A9A8-B124-3DEC-0F4400D3EB7A}"/>
              </a:ext>
            </a:extLst>
          </p:cNvPr>
          <p:cNvSpPr/>
          <p:nvPr/>
        </p:nvSpPr>
        <p:spPr>
          <a:xfrm>
            <a:off x="6333081" y="3595192"/>
            <a:ext cx="758949" cy="28055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asellaDiTesto 26">
            <a:extLst>
              <a:ext uri="{FF2B5EF4-FFF2-40B4-BE49-F238E27FC236}">
                <a16:creationId xmlns:a16="http://schemas.microsoft.com/office/drawing/2014/main" id="{AC8447A8-4468-7FE8-0747-3C3815967F61}"/>
              </a:ext>
            </a:extLst>
          </p:cNvPr>
          <p:cNvSpPr txBox="1"/>
          <p:nvPr/>
        </p:nvSpPr>
        <p:spPr>
          <a:xfrm rot="16200000">
            <a:off x="5711991" y="3354814"/>
            <a:ext cx="1654772" cy="246221"/>
          </a:xfrm>
          <a:prstGeom prst="rect">
            <a:avLst/>
          </a:prstGeom>
          <a:noFill/>
        </p:spPr>
        <p:txBody>
          <a:bodyPr wrap="square" rtlCol="0">
            <a:spAutoFit/>
          </a:bodyPr>
          <a:lstStyle/>
          <a:p>
            <a:r>
              <a:rPr lang="it-IT" sz="1000" dirty="0" err="1"/>
              <a:t>Median</a:t>
            </a:r>
            <a:r>
              <a:rPr lang="it-IT" sz="1000" dirty="0"/>
              <a:t> of </a:t>
            </a:r>
            <a:r>
              <a:rPr lang="it-IT" sz="1000" dirty="0" err="1"/>
              <a:t>median</a:t>
            </a:r>
            <a:r>
              <a:rPr lang="it-IT" sz="1000" dirty="0"/>
              <a:t> costs</a:t>
            </a:r>
          </a:p>
        </p:txBody>
      </p:sp>
      <p:sp>
        <p:nvSpPr>
          <p:cNvPr id="30" name="Rettangolo 29">
            <a:extLst>
              <a:ext uri="{FF2B5EF4-FFF2-40B4-BE49-F238E27FC236}">
                <a16:creationId xmlns:a16="http://schemas.microsoft.com/office/drawing/2014/main" id="{77FE9C35-2CD1-E359-55DD-6A76C6B8558A}"/>
              </a:ext>
            </a:extLst>
          </p:cNvPr>
          <p:cNvSpPr/>
          <p:nvPr/>
        </p:nvSpPr>
        <p:spPr>
          <a:xfrm>
            <a:off x="374073" y="529874"/>
            <a:ext cx="6288415" cy="23371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CasellaDiTesto 30">
            <a:extLst>
              <a:ext uri="{FF2B5EF4-FFF2-40B4-BE49-F238E27FC236}">
                <a16:creationId xmlns:a16="http://schemas.microsoft.com/office/drawing/2014/main" id="{3A3A1F54-C029-4A08-5E0E-9996B1496B35}"/>
              </a:ext>
            </a:extLst>
          </p:cNvPr>
          <p:cNvSpPr txBox="1"/>
          <p:nvPr/>
        </p:nvSpPr>
        <p:spPr>
          <a:xfrm>
            <a:off x="9141402" y="6681355"/>
            <a:ext cx="184731" cy="369332"/>
          </a:xfrm>
          <a:prstGeom prst="rect">
            <a:avLst/>
          </a:prstGeom>
          <a:noFill/>
        </p:spPr>
        <p:txBody>
          <a:bodyPr wrap="none" rtlCol="0">
            <a:spAutoFit/>
          </a:bodyPr>
          <a:lstStyle/>
          <a:p>
            <a:endParaRPr lang="it-IT" dirty="0"/>
          </a:p>
        </p:txBody>
      </p:sp>
      <p:sp>
        <p:nvSpPr>
          <p:cNvPr id="32" name="Rettangolo 31">
            <a:extLst>
              <a:ext uri="{FF2B5EF4-FFF2-40B4-BE49-F238E27FC236}">
                <a16:creationId xmlns:a16="http://schemas.microsoft.com/office/drawing/2014/main" id="{D56D683A-4D83-EADC-BE96-FD4490F35BAB}"/>
              </a:ext>
            </a:extLst>
          </p:cNvPr>
          <p:cNvSpPr/>
          <p:nvPr/>
        </p:nvSpPr>
        <p:spPr>
          <a:xfrm>
            <a:off x="0" y="6431150"/>
            <a:ext cx="893618" cy="349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Rettangolo 32">
            <a:extLst>
              <a:ext uri="{FF2B5EF4-FFF2-40B4-BE49-F238E27FC236}">
                <a16:creationId xmlns:a16="http://schemas.microsoft.com/office/drawing/2014/main" id="{C825ACEB-AE35-FA62-86F3-7D7719C64547}"/>
              </a:ext>
            </a:extLst>
          </p:cNvPr>
          <p:cNvSpPr/>
          <p:nvPr/>
        </p:nvSpPr>
        <p:spPr>
          <a:xfrm>
            <a:off x="0" y="77131"/>
            <a:ext cx="1818409" cy="5123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CasellaDiTesto 33">
            <a:extLst>
              <a:ext uri="{FF2B5EF4-FFF2-40B4-BE49-F238E27FC236}">
                <a16:creationId xmlns:a16="http://schemas.microsoft.com/office/drawing/2014/main" id="{B8C6FB02-177C-5132-45E4-A87A495827F9}"/>
              </a:ext>
            </a:extLst>
          </p:cNvPr>
          <p:cNvSpPr txBox="1"/>
          <p:nvPr/>
        </p:nvSpPr>
        <p:spPr>
          <a:xfrm>
            <a:off x="1195529" y="125440"/>
            <a:ext cx="10275104" cy="430887"/>
          </a:xfrm>
          <a:prstGeom prst="rect">
            <a:avLst/>
          </a:prstGeom>
          <a:noFill/>
        </p:spPr>
        <p:txBody>
          <a:bodyPr wrap="square" rtlCol="0">
            <a:spAutoFit/>
          </a:bodyPr>
          <a:lstStyle/>
          <a:p>
            <a:r>
              <a:rPr lang="en-US" sz="2200" b="1" dirty="0">
                <a:solidFill>
                  <a:srgbClr val="C00000"/>
                </a:solidFill>
                <a:latin typeface="Avenir" pitchFamily="50" charset="0"/>
                <a:ea typeface="Tahoma" pitchFamily="34" charset="0"/>
                <a:cs typeface="Tahoma" pitchFamily="34" charset="0"/>
              </a:rPr>
              <a:t>Median annual costs and average ranking of medical adherence (hearth failure)</a:t>
            </a:r>
            <a:endParaRPr lang="it-IT" sz="2200" b="1" dirty="0">
              <a:solidFill>
                <a:srgbClr val="C00000"/>
              </a:solidFill>
              <a:latin typeface="Avenir" pitchFamily="50" charset="0"/>
              <a:ea typeface="Tahoma" pitchFamily="34" charset="0"/>
              <a:cs typeface="Tahoma" pitchFamily="34" charset="0"/>
            </a:endParaRPr>
          </a:p>
        </p:txBody>
      </p:sp>
      <p:sp>
        <p:nvSpPr>
          <p:cNvPr id="2" name="CasellaDiTesto 1">
            <a:extLst>
              <a:ext uri="{FF2B5EF4-FFF2-40B4-BE49-F238E27FC236}">
                <a16:creationId xmlns:a16="http://schemas.microsoft.com/office/drawing/2014/main" id="{0978626A-E942-73A5-EAFE-FC3FC0B0856C}"/>
              </a:ext>
            </a:extLst>
          </p:cNvPr>
          <p:cNvSpPr txBox="1"/>
          <p:nvPr/>
        </p:nvSpPr>
        <p:spPr>
          <a:xfrm rot="1815636">
            <a:off x="1050487" y="3416608"/>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rPr>
              <a:t>Preliminary results</a:t>
            </a:r>
          </a:p>
        </p:txBody>
      </p:sp>
    </p:spTree>
    <p:extLst>
      <p:ext uri="{BB962C8B-B14F-4D97-AF65-F5344CB8AC3E}">
        <p14:creationId xmlns:p14="http://schemas.microsoft.com/office/powerpoint/2010/main" val="179357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8F67EFA6-F1A3-2E6E-7EE2-3EE1D8B745F6}"/>
              </a:ext>
            </a:extLst>
          </p:cNvPr>
          <p:cNvPicPr>
            <a:picLocks noChangeAspect="1"/>
          </p:cNvPicPr>
          <p:nvPr/>
        </p:nvPicPr>
        <p:blipFill>
          <a:blip r:embed="rId2"/>
          <a:stretch>
            <a:fillRect/>
          </a:stretch>
        </p:blipFill>
        <p:spPr>
          <a:xfrm>
            <a:off x="250948" y="595872"/>
            <a:ext cx="6758159" cy="5953937"/>
          </a:xfrm>
          <a:prstGeom prst="rect">
            <a:avLst/>
          </a:prstGeom>
        </p:spPr>
      </p:pic>
      <p:sp>
        <p:nvSpPr>
          <p:cNvPr id="4" name="CasellaDiTesto 3">
            <a:extLst>
              <a:ext uri="{FF2B5EF4-FFF2-40B4-BE49-F238E27FC236}">
                <a16:creationId xmlns:a16="http://schemas.microsoft.com/office/drawing/2014/main" id="{1C880C8A-2E79-C9CF-3032-A1B0BE600B8A}"/>
              </a:ext>
            </a:extLst>
          </p:cNvPr>
          <p:cNvSpPr txBox="1"/>
          <p:nvPr/>
        </p:nvSpPr>
        <p:spPr>
          <a:xfrm>
            <a:off x="2860745" y="6544445"/>
            <a:ext cx="3161525" cy="246221"/>
          </a:xfrm>
          <a:prstGeom prst="rect">
            <a:avLst/>
          </a:prstGeom>
          <a:noFill/>
        </p:spPr>
        <p:txBody>
          <a:bodyPr wrap="square" rtlCol="0">
            <a:spAutoFit/>
          </a:bodyPr>
          <a:lstStyle/>
          <a:p>
            <a:r>
              <a:rPr lang="it-IT" sz="1000" dirty="0"/>
              <a:t>range </a:t>
            </a:r>
            <a:r>
              <a:rPr lang="it-IT" sz="1000" dirty="0" err="1"/>
              <a:t>variability</a:t>
            </a:r>
            <a:r>
              <a:rPr lang="it-IT" sz="1000" dirty="0"/>
              <a:t> [0.11- 0.81]</a:t>
            </a:r>
          </a:p>
        </p:txBody>
      </p:sp>
      <p:sp>
        <p:nvSpPr>
          <p:cNvPr id="5" name="CasellaDiTesto 4">
            <a:extLst>
              <a:ext uri="{FF2B5EF4-FFF2-40B4-BE49-F238E27FC236}">
                <a16:creationId xmlns:a16="http://schemas.microsoft.com/office/drawing/2014/main" id="{08D105A6-CFAE-9E66-32F7-B882C018F297}"/>
              </a:ext>
            </a:extLst>
          </p:cNvPr>
          <p:cNvSpPr txBox="1"/>
          <p:nvPr/>
        </p:nvSpPr>
        <p:spPr>
          <a:xfrm>
            <a:off x="7357658" y="1385778"/>
            <a:ext cx="4166754" cy="4647426"/>
          </a:xfrm>
          <a:prstGeom prst="rect">
            <a:avLst/>
          </a:prstGeom>
          <a:noFill/>
        </p:spPr>
        <p:txBody>
          <a:bodyPr wrap="square" rtlCol="0">
            <a:spAutoFit/>
          </a:bodyPr>
          <a:lstStyle/>
          <a:p>
            <a:pPr algn="just"/>
            <a:r>
              <a:rPr lang="en-US" sz="1600" b="1" dirty="0">
                <a:latin typeface="Avenir "/>
              </a:rPr>
              <a:t>HOW TO INTERPRET THE GRAPH:</a:t>
            </a:r>
          </a:p>
          <a:p>
            <a:pPr algn="just"/>
            <a:endParaRPr lang="it-IT" sz="1600" b="1" dirty="0">
              <a:latin typeface="Avenir "/>
            </a:endParaRPr>
          </a:p>
          <a:p>
            <a:pPr algn="just"/>
            <a:r>
              <a:rPr lang="en-US" sz="1600" b="1" dirty="0">
                <a:latin typeface="Avenir "/>
              </a:rPr>
              <a:t>Bubble size =</a:t>
            </a:r>
            <a:r>
              <a:rPr lang="en-US" sz="1600" dirty="0">
                <a:latin typeface="Avenir "/>
              </a:rPr>
              <a:t> number of patients</a:t>
            </a:r>
          </a:p>
          <a:p>
            <a:pPr algn="just"/>
            <a:endParaRPr lang="en-US" sz="1600" dirty="0">
              <a:latin typeface="Avenir "/>
            </a:endParaRPr>
          </a:p>
          <a:p>
            <a:pPr algn="just"/>
            <a:r>
              <a:rPr lang="en-US" sz="1600" b="1" dirty="0">
                <a:effectLst/>
                <a:latin typeface="Avenir "/>
                <a:ea typeface="Times New Roman" panose="02020603050405020304" pitchFamily="18" charset="0"/>
              </a:rPr>
              <a:t>Color =</a:t>
            </a:r>
            <a:r>
              <a:rPr lang="en-US" sz="1600" dirty="0">
                <a:effectLst/>
                <a:latin typeface="Avenir "/>
                <a:ea typeface="Times New Roman" panose="02020603050405020304" pitchFamily="18" charset="0"/>
              </a:rPr>
              <a:t> variability among performance indicators(threshold determined by the 25th percentile)</a:t>
            </a:r>
          </a:p>
          <a:p>
            <a:pPr algn="just"/>
            <a:endParaRPr lang="en-US" sz="1600" dirty="0">
              <a:effectLst/>
              <a:latin typeface="Avenir "/>
              <a:ea typeface="Times New Roman" panose="02020603050405020304" pitchFamily="18" charset="0"/>
            </a:endParaRPr>
          </a:p>
          <a:p>
            <a:pPr algn="just">
              <a:lnSpc>
                <a:spcPct val="150000"/>
              </a:lnSpc>
            </a:pPr>
            <a:r>
              <a:rPr lang="it-IT" sz="1600" b="1" dirty="0">
                <a:latin typeface="Avenir "/>
              </a:rPr>
              <a:t>Blue </a:t>
            </a:r>
            <a:r>
              <a:rPr lang="it-IT" sz="1600" b="1" dirty="0" err="1">
                <a:latin typeface="Avenir "/>
              </a:rPr>
              <a:t>bubble</a:t>
            </a:r>
            <a:r>
              <a:rPr lang="it-IT" sz="1600" b="1" dirty="0">
                <a:latin typeface="Avenir "/>
              </a:rPr>
              <a:t>= </a:t>
            </a:r>
            <a:r>
              <a:rPr lang="it-IT" sz="1600" dirty="0">
                <a:latin typeface="Avenir "/>
              </a:rPr>
              <a:t>low </a:t>
            </a:r>
            <a:r>
              <a:rPr lang="it-IT" sz="1600" dirty="0" err="1">
                <a:latin typeface="Avenir "/>
              </a:rPr>
              <a:t>variability</a:t>
            </a:r>
            <a:endParaRPr lang="it-IT" sz="1600" dirty="0">
              <a:latin typeface="Avenir "/>
            </a:endParaRPr>
          </a:p>
          <a:p>
            <a:pPr algn="just"/>
            <a:endParaRPr lang="it-IT" sz="1600" dirty="0">
              <a:latin typeface="Avenir "/>
            </a:endParaRPr>
          </a:p>
          <a:p>
            <a:pPr algn="just"/>
            <a:r>
              <a:rPr lang="it-IT" sz="1600" b="1" dirty="0">
                <a:latin typeface="Avenir "/>
              </a:rPr>
              <a:t>Red </a:t>
            </a:r>
            <a:r>
              <a:rPr lang="it-IT" sz="1600" b="1" dirty="0" err="1">
                <a:latin typeface="Avenir "/>
              </a:rPr>
              <a:t>bubble</a:t>
            </a:r>
            <a:r>
              <a:rPr lang="it-IT" sz="1600" b="1" dirty="0">
                <a:latin typeface="Avenir "/>
              </a:rPr>
              <a:t> = </a:t>
            </a:r>
            <a:r>
              <a:rPr lang="it-IT" sz="1600" dirty="0">
                <a:latin typeface="Avenir "/>
              </a:rPr>
              <a:t>high </a:t>
            </a:r>
            <a:r>
              <a:rPr lang="it-IT" sz="1600" dirty="0" err="1">
                <a:latin typeface="Avenir "/>
              </a:rPr>
              <a:t>variability</a:t>
            </a:r>
            <a:endParaRPr lang="it-IT" sz="1600" dirty="0">
              <a:latin typeface="Avenir "/>
            </a:endParaRPr>
          </a:p>
          <a:p>
            <a:pPr algn="just"/>
            <a:endParaRPr lang="it-IT" sz="1600" dirty="0">
              <a:latin typeface="Avenir "/>
            </a:endParaRPr>
          </a:p>
          <a:p>
            <a:pPr algn="just"/>
            <a:r>
              <a:rPr lang="en-US" sz="1600" b="1" dirty="0">
                <a:latin typeface="Avenir "/>
              </a:rPr>
              <a:t>Ranking= </a:t>
            </a:r>
            <a:r>
              <a:rPr lang="en-US" sz="1600" dirty="0">
                <a:latin typeface="Avenir "/>
              </a:rPr>
              <a:t>average ranking of the network among its outcome indicators, year 2021</a:t>
            </a:r>
          </a:p>
          <a:p>
            <a:pPr algn="just"/>
            <a:endParaRPr lang="en-US" sz="1600" dirty="0">
              <a:latin typeface="Avenir "/>
            </a:endParaRPr>
          </a:p>
          <a:p>
            <a:pPr algn="just"/>
            <a:r>
              <a:rPr lang="en-US" sz="1600" b="1" dirty="0">
                <a:latin typeface="Avenir "/>
              </a:rPr>
              <a:t>Median costs= </a:t>
            </a:r>
            <a:r>
              <a:rPr lang="en-US" sz="1600" dirty="0">
                <a:latin typeface="Avenir "/>
              </a:rPr>
              <a:t>total median costs per patient (drugs + hospitalizations + outpatient services), year 2021</a:t>
            </a:r>
            <a:endParaRPr lang="it-IT" sz="1600" dirty="0">
              <a:latin typeface="Avenir "/>
            </a:endParaRPr>
          </a:p>
        </p:txBody>
      </p:sp>
      <p:sp>
        <p:nvSpPr>
          <p:cNvPr id="10" name="Rettangolo 9">
            <a:extLst>
              <a:ext uri="{FF2B5EF4-FFF2-40B4-BE49-F238E27FC236}">
                <a16:creationId xmlns:a16="http://schemas.microsoft.com/office/drawing/2014/main" id="{B6C94F22-07B5-5715-D3A1-70D0AC7E70A5}"/>
              </a:ext>
            </a:extLst>
          </p:cNvPr>
          <p:cNvSpPr/>
          <p:nvPr/>
        </p:nvSpPr>
        <p:spPr>
          <a:xfrm>
            <a:off x="3232311" y="6286438"/>
            <a:ext cx="103909" cy="727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95D803DC-FE3D-6850-8EDA-BA893F29DD54}"/>
              </a:ext>
            </a:extLst>
          </p:cNvPr>
          <p:cNvSpPr/>
          <p:nvPr/>
        </p:nvSpPr>
        <p:spPr>
          <a:xfrm>
            <a:off x="2721644" y="6172803"/>
            <a:ext cx="708094" cy="2616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81B64363-63BD-CE72-87C4-13A244BA7490}"/>
              </a:ext>
            </a:extLst>
          </p:cNvPr>
          <p:cNvSpPr/>
          <p:nvPr/>
        </p:nvSpPr>
        <p:spPr>
          <a:xfrm>
            <a:off x="4177803" y="6169540"/>
            <a:ext cx="358267" cy="2616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a:extLst>
              <a:ext uri="{FF2B5EF4-FFF2-40B4-BE49-F238E27FC236}">
                <a16:creationId xmlns:a16="http://schemas.microsoft.com/office/drawing/2014/main" id="{8C5B78EE-E4A1-EFCF-DF26-40C8A6BE75CB}"/>
              </a:ext>
            </a:extLst>
          </p:cNvPr>
          <p:cNvSpPr/>
          <p:nvPr/>
        </p:nvSpPr>
        <p:spPr>
          <a:xfrm>
            <a:off x="3489341" y="6231766"/>
            <a:ext cx="748065" cy="45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a:extLst>
              <a:ext uri="{FF2B5EF4-FFF2-40B4-BE49-F238E27FC236}">
                <a16:creationId xmlns:a16="http://schemas.microsoft.com/office/drawing/2014/main" id="{78977256-EAEE-BF7C-9B38-F6E068AEBCD9}"/>
              </a:ext>
            </a:extLst>
          </p:cNvPr>
          <p:cNvSpPr/>
          <p:nvPr/>
        </p:nvSpPr>
        <p:spPr>
          <a:xfrm>
            <a:off x="3507461" y="6385431"/>
            <a:ext cx="748065" cy="45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a16="http://schemas.microsoft.com/office/drawing/2014/main" id="{54DE2A08-C099-FFDB-EF6C-BD4CDA3BCF43}"/>
              </a:ext>
            </a:extLst>
          </p:cNvPr>
          <p:cNvSpPr/>
          <p:nvPr/>
        </p:nvSpPr>
        <p:spPr>
          <a:xfrm>
            <a:off x="3668729" y="6254625"/>
            <a:ext cx="271676" cy="17652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CasellaDiTesto 15">
            <a:extLst>
              <a:ext uri="{FF2B5EF4-FFF2-40B4-BE49-F238E27FC236}">
                <a16:creationId xmlns:a16="http://schemas.microsoft.com/office/drawing/2014/main" id="{3809A2A2-141B-4333-D43E-7988ED160085}"/>
              </a:ext>
            </a:extLst>
          </p:cNvPr>
          <p:cNvSpPr txBox="1"/>
          <p:nvPr/>
        </p:nvSpPr>
        <p:spPr>
          <a:xfrm>
            <a:off x="3587167" y="6219776"/>
            <a:ext cx="688208" cy="246221"/>
          </a:xfrm>
          <a:prstGeom prst="rect">
            <a:avLst/>
          </a:prstGeom>
          <a:noFill/>
        </p:spPr>
        <p:txBody>
          <a:bodyPr wrap="square" rtlCol="0">
            <a:spAutoFit/>
          </a:bodyPr>
          <a:lstStyle/>
          <a:p>
            <a:r>
              <a:rPr lang="it-IT" sz="1000" dirty="0"/>
              <a:t>low</a:t>
            </a:r>
          </a:p>
        </p:txBody>
      </p:sp>
      <p:sp>
        <p:nvSpPr>
          <p:cNvPr id="17" name="CasellaDiTesto 16">
            <a:extLst>
              <a:ext uri="{FF2B5EF4-FFF2-40B4-BE49-F238E27FC236}">
                <a16:creationId xmlns:a16="http://schemas.microsoft.com/office/drawing/2014/main" id="{78203CE8-BD80-A784-615A-46939EC15555}"/>
              </a:ext>
            </a:extLst>
          </p:cNvPr>
          <p:cNvSpPr txBox="1"/>
          <p:nvPr/>
        </p:nvSpPr>
        <p:spPr>
          <a:xfrm>
            <a:off x="4142703" y="6217899"/>
            <a:ext cx="688208" cy="246221"/>
          </a:xfrm>
          <a:prstGeom prst="rect">
            <a:avLst/>
          </a:prstGeom>
          <a:noFill/>
        </p:spPr>
        <p:txBody>
          <a:bodyPr wrap="square" rtlCol="0">
            <a:spAutoFit/>
          </a:bodyPr>
          <a:lstStyle/>
          <a:p>
            <a:r>
              <a:rPr lang="it-IT" sz="1000" dirty="0"/>
              <a:t>high</a:t>
            </a:r>
          </a:p>
        </p:txBody>
      </p:sp>
      <p:sp>
        <p:nvSpPr>
          <p:cNvPr id="18" name="CasellaDiTesto 17">
            <a:extLst>
              <a:ext uri="{FF2B5EF4-FFF2-40B4-BE49-F238E27FC236}">
                <a16:creationId xmlns:a16="http://schemas.microsoft.com/office/drawing/2014/main" id="{C8694463-6CF4-45C2-3D0B-BBB1354E3887}"/>
              </a:ext>
            </a:extLst>
          </p:cNvPr>
          <p:cNvSpPr txBox="1"/>
          <p:nvPr/>
        </p:nvSpPr>
        <p:spPr>
          <a:xfrm>
            <a:off x="2745858" y="6199695"/>
            <a:ext cx="748065" cy="246221"/>
          </a:xfrm>
          <a:prstGeom prst="rect">
            <a:avLst/>
          </a:prstGeom>
          <a:noFill/>
        </p:spPr>
        <p:txBody>
          <a:bodyPr wrap="square" rtlCol="0">
            <a:spAutoFit/>
          </a:bodyPr>
          <a:lstStyle/>
          <a:p>
            <a:r>
              <a:rPr lang="it-IT" sz="1000" dirty="0" err="1"/>
              <a:t>variability</a:t>
            </a:r>
            <a:endParaRPr lang="it-IT" sz="1000" dirty="0"/>
          </a:p>
        </p:txBody>
      </p:sp>
      <p:sp>
        <p:nvSpPr>
          <p:cNvPr id="19" name="Rettangolo 18">
            <a:extLst>
              <a:ext uri="{FF2B5EF4-FFF2-40B4-BE49-F238E27FC236}">
                <a16:creationId xmlns:a16="http://schemas.microsoft.com/office/drawing/2014/main" id="{FAEF2BDD-D3C2-6F1B-95CF-45B2C9B8023D}"/>
              </a:ext>
            </a:extLst>
          </p:cNvPr>
          <p:cNvSpPr/>
          <p:nvPr/>
        </p:nvSpPr>
        <p:spPr>
          <a:xfrm>
            <a:off x="3054909" y="5929887"/>
            <a:ext cx="1302028" cy="226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CasellaDiTesto 20">
            <a:extLst>
              <a:ext uri="{FF2B5EF4-FFF2-40B4-BE49-F238E27FC236}">
                <a16:creationId xmlns:a16="http://schemas.microsoft.com/office/drawing/2014/main" id="{C698F8D4-4A20-A31F-9350-2D2BC119048B}"/>
              </a:ext>
            </a:extLst>
          </p:cNvPr>
          <p:cNvSpPr txBox="1"/>
          <p:nvPr/>
        </p:nvSpPr>
        <p:spPr>
          <a:xfrm>
            <a:off x="3319620" y="5935935"/>
            <a:ext cx="748065" cy="246221"/>
          </a:xfrm>
          <a:prstGeom prst="rect">
            <a:avLst/>
          </a:prstGeom>
          <a:noFill/>
        </p:spPr>
        <p:txBody>
          <a:bodyPr wrap="square" rtlCol="0">
            <a:spAutoFit/>
          </a:bodyPr>
          <a:lstStyle/>
          <a:p>
            <a:r>
              <a:rPr lang="it-IT" sz="1000" dirty="0"/>
              <a:t>Ranking</a:t>
            </a:r>
          </a:p>
        </p:txBody>
      </p:sp>
      <p:sp>
        <p:nvSpPr>
          <p:cNvPr id="23" name="Rettangolo 22">
            <a:extLst>
              <a:ext uri="{FF2B5EF4-FFF2-40B4-BE49-F238E27FC236}">
                <a16:creationId xmlns:a16="http://schemas.microsoft.com/office/drawing/2014/main" id="{65D22F7A-CAF9-C053-DC42-AB9D43B5656A}"/>
              </a:ext>
            </a:extLst>
          </p:cNvPr>
          <p:cNvSpPr/>
          <p:nvPr/>
        </p:nvSpPr>
        <p:spPr>
          <a:xfrm>
            <a:off x="374073" y="2888308"/>
            <a:ext cx="271639" cy="11208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CasellaDiTesto 21">
            <a:extLst>
              <a:ext uri="{FF2B5EF4-FFF2-40B4-BE49-F238E27FC236}">
                <a16:creationId xmlns:a16="http://schemas.microsoft.com/office/drawing/2014/main" id="{70785801-1AD9-3DCD-FD96-8F202C4226B6}"/>
              </a:ext>
            </a:extLst>
          </p:cNvPr>
          <p:cNvSpPr txBox="1"/>
          <p:nvPr/>
        </p:nvSpPr>
        <p:spPr>
          <a:xfrm rot="16200000">
            <a:off x="57758" y="3619777"/>
            <a:ext cx="904267" cy="246221"/>
          </a:xfrm>
          <a:prstGeom prst="rect">
            <a:avLst/>
          </a:prstGeom>
          <a:noFill/>
        </p:spPr>
        <p:txBody>
          <a:bodyPr wrap="square" rtlCol="0">
            <a:spAutoFit/>
          </a:bodyPr>
          <a:lstStyle/>
          <a:p>
            <a:r>
              <a:rPr lang="it-IT" sz="1000" dirty="0" err="1"/>
              <a:t>Median</a:t>
            </a:r>
            <a:r>
              <a:rPr lang="it-IT" sz="1000" dirty="0"/>
              <a:t> costs</a:t>
            </a:r>
          </a:p>
        </p:txBody>
      </p:sp>
      <p:sp>
        <p:nvSpPr>
          <p:cNvPr id="25" name="Rettangolo 24">
            <a:extLst>
              <a:ext uri="{FF2B5EF4-FFF2-40B4-BE49-F238E27FC236}">
                <a16:creationId xmlns:a16="http://schemas.microsoft.com/office/drawing/2014/main" id="{E25E026E-5581-2209-C2C7-021F0BB706F5}"/>
              </a:ext>
            </a:extLst>
          </p:cNvPr>
          <p:cNvSpPr/>
          <p:nvPr/>
        </p:nvSpPr>
        <p:spPr>
          <a:xfrm>
            <a:off x="3119890" y="1020011"/>
            <a:ext cx="1667441" cy="10974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Rettangolo 25">
            <a:extLst>
              <a:ext uri="{FF2B5EF4-FFF2-40B4-BE49-F238E27FC236}">
                <a16:creationId xmlns:a16="http://schemas.microsoft.com/office/drawing/2014/main" id="{E99F352E-A9A8-B124-3DEC-0F4400D3EB7A}"/>
              </a:ext>
            </a:extLst>
          </p:cNvPr>
          <p:cNvSpPr/>
          <p:nvPr/>
        </p:nvSpPr>
        <p:spPr>
          <a:xfrm>
            <a:off x="6296621" y="3602611"/>
            <a:ext cx="758949" cy="28055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asellaDiTesto 26">
            <a:extLst>
              <a:ext uri="{FF2B5EF4-FFF2-40B4-BE49-F238E27FC236}">
                <a16:creationId xmlns:a16="http://schemas.microsoft.com/office/drawing/2014/main" id="{AC8447A8-4468-7FE8-0747-3C3815967F61}"/>
              </a:ext>
            </a:extLst>
          </p:cNvPr>
          <p:cNvSpPr txBox="1"/>
          <p:nvPr/>
        </p:nvSpPr>
        <p:spPr>
          <a:xfrm rot="16200000">
            <a:off x="5732801" y="3586381"/>
            <a:ext cx="1654772" cy="246221"/>
          </a:xfrm>
          <a:prstGeom prst="rect">
            <a:avLst/>
          </a:prstGeom>
          <a:noFill/>
        </p:spPr>
        <p:txBody>
          <a:bodyPr wrap="square" rtlCol="0">
            <a:spAutoFit/>
          </a:bodyPr>
          <a:lstStyle/>
          <a:p>
            <a:r>
              <a:rPr lang="it-IT" sz="1000" dirty="0" err="1"/>
              <a:t>Median</a:t>
            </a:r>
            <a:r>
              <a:rPr lang="it-IT" sz="1000" dirty="0"/>
              <a:t> of </a:t>
            </a:r>
            <a:r>
              <a:rPr lang="it-IT" sz="1000" dirty="0" err="1"/>
              <a:t>median</a:t>
            </a:r>
            <a:r>
              <a:rPr lang="it-IT" sz="1000" dirty="0"/>
              <a:t> costs</a:t>
            </a:r>
          </a:p>
        </p:txBody>
      </p:sp>
      <p:sp>
        <p:nvSpPr>
          <p:cNvPr id="30" name="Rettangolo 29">
            <a:extLst>
              <a:ext uri="{FF2B5EF4-FFF2-40B4-BE49-F238E27FC236}">
                <a16:creationId xmlns:a16="http://schemas.microsoft.com/office/drawing/2014/main" id="{77FE9C35-2CD1-E359-55DD-6A76C6B8558A}"/>
              </a:ext>
            </a:extLst>
          </p:cNvPr>
          <p:cNvSpPr/>
          <p:nvPr/>
        </p:nvSpPr>
        <p:spPr>
          <a:xfrm>
            <a:off x="374073" y="529874"/>
            <a:ext cx="6288415" cy="23371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CasellaDiTesto 30">
            <a:extLst>
              <a:ext uri="{FF2B5EF4-FFF2-40B4-BE49-F238E27FC236}">
                <a16:creationId xmlns:a16="http://schemas.microsoft.com/office/drawing/2014/main" id="{3A3A1F54-C029-4A08-5E0E-9996B1496B35}"/>
              </a:ext>
            </a:extLst>
          </p:cNvPr>
          <p:cNvSpPr txBox="1"/>
          <p:nvPr/>
        </p:nvSpPr>
        <p:spPr>
          <a:xfrm>
            <a:off x="9141402" y="6681355"/>
            <a:ext cx="184731" cy="369332"/>
          </a:xfrm>
          <a:prstGeom prst="rect">
            <a:avLst/>
          </a:prstGeom>
          <a:noFill/>
        </p:spPr>
        <p:txBody>
          <a:bodyPr wrap="none" rtlCol="0">
            <a:spAutoFit/>
          </a:bodyPr>
          <a:lstStyle/>
          <a:p>
            <a:endParaRPr lang="it-IT" dirty="0"/>
          </a:p>
        </p:txBody>
      </p:sp>
      <p:sp>
        <p:nvSpPr>
          <p:cNvPr id="32" name="Rettangolo 31">
            <a:extLst>
              <a:ext uri="{FF2B5EF4-FFF2-40B4-BE49-F238E27FC236}">
                <a16:creationId xmlns:a16="http://schemas.microsoft.com/office/drawing/2014/main" id="{D56D683A-4D83-EADC-BE96-FD4490F35BAB}"/>
              </a:ext>
            </a:extLst>
          </p:cNvPr>
          <p:cNvSpPr/>
          <p:nvPr/>
        </p:nvSpPr>
        <p:spPr>
          <a:xfrm>
            <a:off x="0" y="6156528"/>
            <a:ext cx="893618" cy="62434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Rettangolo 32">
            <a:extLst>
              <a:ext uri="{FF2B5EF4-FFF2-40B4-BE49-F238E27FC236}">
                <a16:creationId xmlns:a16="http://schemas.microsoft.com/office/drawing/2014/main" id="{C825ACEB-AE35-FA62-86F3-7D7719C64547}"/>
              </a:ext>
            </a:extLst>
          </p:cNvPr>
          <p:cNvSpPr/>
          <p:nvPr/>
        </p:nvSpPr>
        <p:spPr>
          <a:xfrm>
            <a:off x="0" y="77131"/>
            <a:ext cx="1818409" cy="5123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CasellaDiTesto 33">
            <a:extLst>
              <a:ext uri="{FF2B5EF4-FFF2-40B4-BE49-F238E27FC236}">
                <a16:creationId xmlns:a16="http://schemas.microsoft.com/office/drawing/2014/main" id="{B8C6FB02-177C-5132-45E4-A87A495827F9}"/>
              </a:ext>
            </a:extLst>
          </p:cNvPr>
          <p:cNvSpPr txBox="1"/>
          <p:nvPr/>
        </p:nvSpPr>
        <p:spPr>
          <a:xfrm>
            <a:off x="126196" y="163647"/>
            <a:ext cx="8461480" cy="430887"/>
          </a:xfrm>
          <a:prstGeom prst="rect">
            <a:avLst/>
          </a:prstGeom>
          <a:noFill/>
        </p:spPr>
        <p:txBody>
          <a:bodyPr wrap="square" rtlCol="0">
            <a:spAutoFit/>
          </a:bodyPr>
          <a:lstStyle/>
          <a:p>
            <a:r>
              <a:rPr lang="en-US" sz="2200" b="1" dirty="0">
                <a:solidFill>
                  <a:srgbClr val="C00000"/>
                </a:solidFill>
                <a:latin typeface="Avenir" pitchFamily="50" charset="0"/>
                <a:ea typeface="Tahoma" pitchFamily="34" charset="0"/>
                <a:cs typeface="Tahoma" pitchFamily="34" charset="0"/>
              </a:rPr>
              <a:t>Heart failure: median annual costs and average ranking of outcome</a:t>
            </a:r>
            <a:endParaRPr lang="it-IT" sz="2200" b="1" dirty="0">
              <a:solidFill>
                <a:srgbClr val="C00000"/>
              </a:solidFill>
              <a:latin typeface="Avenir" pitchFamily="50" charset="0"/>
              <a:ea typeface="Tahoma" pitchFamily="34" charset="0"/>
              <a:cs typeface="Tahoma" pitchFamily="34" charset="0"/>
            </a:endParaRPr>
          </a:p>
        </p:txBody>
      </p:sp>
      <p:sp>
        <p:nvSpPr>
          <p:cNvPr id="6" name="Rettangolo 5">
            <a:extLst>
              <a:ext uri="{FF2B5EF4-FFF2-40B4-BE49-F238E27FC236}">
                <a16:creationId xmlns:a16="http://schemas.microsoft.com/office/drawing/2014/main" id="{C5E626F1-7DDA-6427-AAB0-9A2B03881ABB}"/>
              </a:ext>
            </a:extLst>
          </p:cNvPr>
          <p:cNvSpPr/>
          <p:nvPr/>
        </p:nvSpPr>
        <p:spPr>
          <a:xfrm>
            <a:off x="701000" y="707829"/>
            <a:ext cx="5961488" cy="24622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98BDA1F3-D321-E90B-B631-71FFDB019035}"/>
              </a:ext>
            </a:extLst>
          </p:cNvPr>
          <p:cNvSpPr/>
          <p:nvPr/>
        </p:nvSpPr>
        <p:spPr>
          <a:xfrm>
            <a:off x="526473" y="682274"/>
            <a:ext cx="6288415" cy="23371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a:extLst>
              <a:ext uri="{FF2B5EF4-FFF2-40B4-BE49-F238E27FC236}">
                <a16:creationId xmlns:a16="http://schemas.microsoft.com/office/drawing/2014/main" id="{306498D7-E226-5792-9590-A96004042C5C}"/>
              </a:ext>
            </a:extLst>
          </p:cNvPr>
          <p:cNvSpPr txBox="1"/>
          <p:nvPr/>
        </p:nvSpPr>
        <p:spPr>
          <a:xfrm>
            <a:off x="3388239" y="835421"/>
            <a:ext cx="1358891" cy="246221"/>
          </a:xfrm>
          <a:prstGeom prst="rect">
            <a:avLst/>
          </a:prstGeom>
          <a:noFill/>
        </p:spPr>
        <p:txBody>
          <a:bodyPr wrap="square" rtlCol="0">
            <a:spAutoFit/>
          </a:bodyPr>
          <a:lstStyle/>
          <a:p>
            <a:r>
              <a:rPr lang="it-IT" sz="1000" dirty="0" err="1"/>
              <a:t>Average</a:t>
            </a:r>
            <a:r>
              <a:rPr lang="it-IT" sz="1000" dirty="0"/>
              <a:t> ranking</a:t>
            </a:r>
          </a:p>
        </p:txBody>
      </p:sp>
    </p:spTree>
    <p:extLst>
      <p:ext uri="{BB962C8B-B14F-4D97-AF65-F5344CB8AC3E}">
        <p14:creationId xmlns:p14="http://schemas.microsoft.com/office/powerpoint/2010/main" val="1778585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10C5DA96-93C8-404F-4E20-6122B31DE057}"/>
              </a:ext>
            </a:extLst>
          </p:cNvPr>
          <p:cNvSpPr>
            <a:spLocks noGrp="1"/>
          </p:cNvSpPr>
          <p:nvPr>
            <p:ph type="sldNum" sz="quarter" idx="12"/>
          </p:nvPr>
        </p:nvSpPr>
        <p:spPr/>
        <p:txBody>
          <a:bodyPr/>
          <a:lstStyle/>
          <a:p>
            <a:fld id="{A87AA0D0-2F4D-AA4E-A2C0-E0264229DB77}" type="slidenum">
              <a:rPr lang="it-IT" smtClean="0"/>
              <a:t>17</a:t>
            </a:fld>
            <a:endParaRPr lang="it-IT"/>
          </a:p>
        </p:txBody>
      </p:sp>
      <p:sp>
        <p:nvSpPr>
          <p:cNvPr id="6" name="CasellaDiTesto 5">
            <a:extLst>
              <a:ext uri="{FF2B5EF4-FFF2-40B4-BE49-F238E27FC236}">
                <a16:creationId xmlns:a16="http://schemas.microsoft.com/office/drawing/2014/main" id="{A20A1B53-6C4C-0FD9-737E-5826736D8131}"/>
              </a:ext>
            </a:extLst>
          </p:cNvPr>
          <p:cNvSpPr txBox="1"/>
          <p:nvPr/>
        </p:nvSpPr>
        <p:spPr>
          <a:xfrm>
            <a:off x="1626549" y="1428491"/>
            <a:ext cx="8938902" cy="4093428"/>
          </a:xfrm>
          <a:prstGeom prst="rect">
            <a:avLst/>
          </a:prstGeom>
          <a:noFill/>
        </p:spPr>
        <p:txBody>
          <a:bodyPr wrap="square" rtlCol="0">
            <a:spAutoFit/>
          </a:bodyPr>
          <a:lstStyle/>
          <a:p>
            <a:pPr algn="just"/>
            <a:endParaRPr lang="en-GB" dirty="0">
              <a:effectLst/>
              <a:latin typeface="Avenir Book" panose="02000503020000020003"/>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GB" dirty="0">
                <a:effectLst/>
                <a:latin typeface="Avenir Book" panose="02000503020000020003"/>
                <a:ea typeface="Calibri" panose="020F0502020204030204" pitchFamily="34" charset="0"/>
                <a:cs typeface="Calibri" panose="020F0502020204030204" pitchFamily="34" charset="0"/>
              </a:rPr>
              <a:t>Patients informally associated with a strong network </a:t>
            </a:r>
            <a:r>
              <a:rPr lang="en-GB" dirty="0">
                <a:latin typeface="Avenir Book" panose="02000503020000020003"/>
                <a:ea typeface="Calibri" panose="020F0502020204030204" pitchFamily="34" charset="0"/>
                <a:cs typeface="Calibri" panose="020F0502020204030204" pitchFamily="34" charset="0"/>
              </a:rPr>
              <a:t>a</a:t>
            </a:r>
            <a:r>
              <a:rPr lang="en-GB" dirty="0">
                <a:effectLst/>
                <a:latin typeface="Avenir Book" panose="02000503020000020003"/>
                <a:ea typeface="Calibri" panose="020F0502020204030204" pitchFamily="34" charset="0"/>
                <a:cs typeface="Calibri" panose="020F0502020204030204" pitchFamily="34" charset="0"/>
              </a:rPr>
              <a:t>re likely to outperform in terms of medical adherence for all three chronic conditions.</a:t>
            </a:r>
          </a:p>
          <a:p>
            <a:pPr marL="742950" lvl="1" indent="-285750" algn="just">
              <a:buFontTx/>
              <a:buChar char="-"/>
            </a:pPr>
            <a:endParaRPr lang="en-GB" dirty="0">
              <a:latin typeface="Avenir Book" panose="02000503020000020003"/>
              <a:cs typeface="Calibri" panose="020F0502020204030204" pitchFamily="34" charset="0"/>
            </a:endParaRPr>
          </a:p>
          <a:p>
            <a:pPr marL="285750" indent="-285750" algn="just">
              <a:buFont typeface="Arial" panose="020B0604020202020204" pitchFamily="34" charset="0"/>
              <a:buChar char="•"/>
            </a:pPr>
            <a:r>
              <a:rPr lang="en-US" dirty="0" err="1">
                <a:latin typeface="Avenir Book" panose="02000503020000020003"/>
                <a:cs typeface="Calibri" panose="020F0502020204030204" pitchFamily="34" charset="0"/>
              </a:rPr>
              <a:t>Nontheless</a:t>
            </a:r>
            <a:r>
              <a:rPr lang="en-US" dirty="0">
                <a:latin typeface="Avenir Book" panose="02000503020000020003"/>
                <a:cs typeface="Calibri" panose="020F0502020204030204" pitchFamily="34" charset="0"/>
              </a:rPr>
              <a:t> there is still wide variation among strong linkage networks. We need to ensure equity of care.</a:t>
            </a:r>
          </a:p>
          <a:p>
            <a:pPr algn="just"/>
            <a:endParaRPr lang="en-US" dirty="0">
              <a:latin typeface="Avenir Book" panose="02000503020000020003"/>
              <a:cs typeface="Calibri" panose="020F0502020204030204" pitchFamily="34" charset="0"/>
            </a:endParaRPr>
          </a:p>
          <a:p>
            <a:pPr marL="285750" indent="-285750" algn="just">
              <a:buFont typeface="Arial" panose="020B0604020202020204" pitchFamily="34" charset="0"/>
              <a:buChar char="•"/>
            </a:pPr>
            <a:r>
              <a:rPr lang="en-GB" dirty="0">
                <a:latin typeface="Avenir Book" panose="02000503020000020003"/>
                <a:cs typeface="Calibri" panose="020F0502020204030204" pitchFamily="34" charset="0"/>
              </a:rPr>
              <a:t>The results confirm also variation in terms of costs relationship both within and across network. </a:t>
            </a:r>
            <a:endParaRPr lang="en-US" dirty="0">
              <a:latin typeface="Avenir Book" panose="02000503020000020003"/>
              <a:cs typeface="Calibri" panose="020F0502020204030204" pitchFamily="34" charset="0"/>
            </a:endParaRPr>
          </a:p>
          <a:p>
            <a:pPr marL="285750" indent="-285750" algn="just">
              <a:buFont typeface="Arial" panose="020B0604020202020204" pitchFamily="34" charset="0"/>
              <a:buChar char="•"/>
            </a:pPr>
            <a:endParaRPr lang="en-US" sz="1600" dirty="0">
              <a:latin typeface="Avenir Book" panose="02000503020000020003"/>
              <a:cs typeface="Calibri" panose="020F0502020204030204" pitchFamily="34" charset="0"/>
            </a:endParaRPr>
          </a:p>
          <a:p>
            <a:pPr marL="285750" indent="-285750" algn="just">
              <a:buFont typeface="Arial" panose="020B0604020202020204" pitchFamily="34" charset="0"/>
              <a:buChar char="•"/>
            </a:pPr>
            <a:endParaRPr lang="en-US" sz="1600" dirty="0">
              <a:latin typeface="Avenir Book" panose="02000503020000020003"/>
              <a:cs typeface="Calibri" panose="020F0502020204030204" pitchFamily="34" charset="0"/>
            </a:endParaRPr>
          </a:p>
          <a:p>
            <a:pPr marL="285750" indent="-285750" algn="just">
              <a:buFont typeface="Arial" panose="020B0604020202020204" pitchFamily="34" charset="0"/>
              <a:buChar char="•"/>
            </a:pPr>
            <a:endParaRPr lang="en-US" sz="1600" dirty="0">
              <a:latin typeface="Avenir Book" panose="02000503020000020003"/>
              <a:cs typeface="Calibri" panose="020F0502020204030204" pitchFamily="34" charset="0"/>
            </a:endParaRPr>
          </a:p>
          <a:p>
            <a:pPr marL="285750" indent="-285750" algn="just">
              <a:buFont typeface="Arial" panose="020B0604020202020204" pitchFamily="34" charset="0"/>
              <a:buChar char="•"/>
            </a:pPr>
            <a:endParaRPr lang="en-US" sz="1600" dirty="0">
              <a:solidFill>
                <a:srgbClr val="FF0000"/>
              </a:solidFill>
              <a:latin typeface="Avenir Book" panose="02000503020000020003"/>
            </a:endParaRPr>
          </a:p>
          <a:p>
            <a:pPr marL="285750" indent="-285750" algn="just">
              <a:buFont typeface="Arial" panose="020B0604020202020204" pitchFamily="34" charset="0"/>
              <a:buChar char="•"/>
            </a:pPr>
            <a:endParaRPr lang="en-US" sz="1600" dirty="0">
              <a:latin typeface="Avenir Book" panose="02000503020000020003"/>
            </a:endParaRPr>
          </a:p>
          <a:p>
            <a:endParaRPr lang="it-IT" dirty="0"/>
          </a:p>
        </p:txBody>
      </p:sp>
      <p:sp>
        <p:nvSpPr>
          <p:cNvPr id="7" name="Titolo 4">
            <a:extLst>
              <a:ext uri="{FF2B5EF4-FFF2-40B4-BE49-F238E27FC236}">
                <a16:creationId xmlns:a16="http://schemas.microsoft.com/office/drawing/2014/main" id="{855A8F88-F9FE-F136-DBFC-682E8C51748C}"/>
              </a:ext>
            </a:extLst>
          </p:cNvPr>
          <p:cNvSpPr txBox="1">
            <a:spLocks/>
          </p:cNvSpPr>
          <p:nvPr/>
        </p:nvSpPr>
        <p:spPr>
          <a:xfrm>
            <a:off x="2625305" y="574982"/>
            <a:ext cx="6506366" cy="504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2200" b="1" dirty="0" err="1">
                <a:solidFill>
                  <a:srgbClr val="C00000"/>
                </a:solidFill>
                <a:latin typeface="Avenir" pitchFamily="50" charset="0"/>
                <a:ea typeface="Tahoma" pitchFamily="34" charset="0"/>
                <a:cs typeface="Tahoma" pitchFamily="34" charset="0"/>
              </a:rPr>
              <a:t>Main</a:t>
            </a:r>
            <a:r>
              <a:rPr lang="it-IT" sz="2200" b="1" dirty="0">
                <a:solidFill>
                  <a:srgbClr val="C00000"/>
                </a:solidFill>
                <a:latin typeface="Avenir" pitchFamily="50" charset="0"/>
                <a:ea typeface="Tahoma" pitchFamily="34" charset="0"/>
                <a:cs typeface="Tahoma" pitchFamily="34" charset="0"/>
              </a:rPr>
              <a:t> </a:t>
            </a:r>
            <a:r>
              <a:rPr lang="en-GB" sz="2200" b="1" dirty="0">
                <a:solidFill>
                  <a:srgbClr val="C00000"/>
                </a:solidFill>
                <a:latin typeface="Avenir" pitchFamily="50" charset="0"/>
                <a:ea typeface="Tahoma" pitchFamily="34" charset="0"/>
                <a:cs typeface="Tahoma" pitchFamily="34" charset="0"/>
              </a:rPr>
              <a:t>findings</a:t>
            </a:r>
            <a:endParaRPr lang="it-IT" sz="2200" b="1" dirty="0">
              <a:solidFill>
                <a:srgbClr val="C00000"/>
              </a:solidFill>
              <a:latin typeface="Avenir" pitchFamily="50" charset="0"/>
              <a:ea typeface="Tahoma" pitchFamily="34" charset="0"/>
              <a:cs typeface="Tahoma" pitchFamily="34" charset="0"/>
            </a:endParaRPr>
          </a:p>
        </p:txBody>
      </p:sp>
    </p:spTree>
    <p:extLst>
      <p:ext uri="{BB962C8B-B14F-4D97-AF65-F5344CB8AC3E}">
        <p14:creationId xmlns:p14="http://schemas.microsoft.com/office/powerpoint/2010/main" val="2276146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A99700B-2585-E8C0-8F53-AEB065E4AEF0}"/>
              </a:ext>
            </a:extLst>
          </p:cNvPr>
          <p:cNvSpPr>
            <a:spLocks noGrp="1"/>
          </p:cNvSpPr>
          <p:nvPr>
            <p:ph type="sldNum" sz="quarter" idx="12"/>
          </p:nvPr>
        </p:nvSpPr>
        <p:spPr/>
        <p:txBody>
          <a:bodyPr/>
          <a:lstStyle/>
          <a:p>
            <a:fld id="{A87AA0D0-2F4D-AA4E-A2C0-E0264229DB77}" type="slidenum">
              <a:rPr lang="it-IT" smtClean="0"/>
              <a:t>18</a:t>
            </a:fld>
            <a:endParaRPr lang="it-IT"/>
          </a:p>
        </p:txBody>
      </p:sp>
      <p:sp>
        <p:nvSpPr>
          <p:cNvPr id="7" name="CasellaDiTesto 6">
            <a:extLst>
              <a:ext uri="{FF2B5EF4-FFF2-40B4-BE49-F238E27FC236}">
                <a16:creationId xmlns:a16="http://schemas.microsoft.com/office/drawing/2014/main" id="{0819468A-F367-A437-B5D4-CCFFB3957F66}"/>
              </a:ext>
            </a:extLst>
          </p:cNvPr>
          <p:cNvSpPr txBox="1"/>
          <p:nvPr/>
        </p:nvSpPr>
        <p:spPr>
          <a:xfrm>
            <a:off x="3049089" y="425234"/>
            <a:ext cx="6093822" cy="430887"/>
          </a:xfrm>
          <a:prstGeom prst="rect">
            <a:avLst/>
          </a:prstGeom>
          <a:noFill/>
        </p:spPr>
        <p:txBody>
          <a:bodyPr wrap="square">
            <a:spAutoFit/>
          </a:bodyPr>
          <a:lstStyle/>
          <a:p>
            <a:pPr algn="ctr"/>
            <a:r>
              <a:rPr lang="en-GB" sz="2200" b="1" dirty="0">
                <a:solidFill>
                  <a:srgbClr val="C00000"/>
                </a:solidFill>
                <a:latin typeface="Avenir" pitchFamily="50" charset="0"/>
                <a:ea typeface="Tahoma" pitchFamily="34" charset="0"/>
                <a:cs typeface="Tahoma" pitchFamily="34" charset="0"/>
              </a:rPr>
              <a:t>Limitations </a:t>
            </a:r>
            <a:endParaRPr lang="it-IT" sz="2200" b="1" dirty="0">
              <a:solidFill>
                <a:srgbClr val="C00000"/>
              </a:solidFill>
              <a:latin typeface="Avenir" pitchFamily="50" charset="0"/>
              <a:ea typeface="Tahoma" pitchFamily="34" charset="0"/>
              <a:cs typeface="Tahoma" pitchFamily="34" charset="0"/>
            </a:endParaRPr>
          </a:p>
        </p:txBody>
      </p:sp>
      <p:sp>
        <p:nvSpPr>
          <p:cNvPr id="9" name="CasellaDiTesto 8">
            <a:extLst>
              <a:ext uri="{FF2B5EF4-FFF2-40B4-BE49-F238E27FC236}">
                <a16:creationId xmlns:a16="http://schemas.microsoft.com/office/drawing/2014/main" id="{1D8FCD29-70CE-73A4-9934-7477351B4127}"/>
              </a:ext>
            </a:extLst>
          </p:cNvPr>
          <p:cNvSpPr txBox="1"/>
          <p:nvPr/>
        </p:nvSpPr>
        <p:spPr>
          <a:xfrm>
            <a:off x="2093322" y="1654747"/>
            <a:ext cx="8526779" cy="2585323"/>
          </a:xfrm>
          <a:prstGeom prst="rect">
            <a:avLst/>
          </a:prstGeom>
          <a:noFill/>
        </p:spPr>
        <p:txBody>
          <a:bodyPr wrap="square">
            <a:spAutoFit/>
          </a:bodyPr>
          <a:lstStyle/>
          <a:p>
            <a:pPr algn="just"/>
            <a:endParaRPr lang="it-IT" sz="1800" b="1" u="sng" dirty="0">
              <a:effectLst/>
              <a:latin typeface="Avenir Book" panose="02000503020000020003"/>
              <a:ea typeface="Calibri" panose="020F0502020204030204" pitchFamily="34" charset="0"/>
            </a:endParaRPr>
          </a:p>
          <a:p>
            <a:pPr marL="285750" indent="-285750" algn="just">
              <a:buFont typeface="Arial" panose="020B0604020202020204" pitchFamily="34" charset="0"/>
              <a:buChar char="•"/>
            </a:pPr>
            <a:r>
              <a:rPr lang="en-US" sz="1800" dirty="0">
                <a:latin typeface="Avenir Book" panose="02000503020000020003"/>
              </a:rPr>
              <a:t>Specialists identification with ours administrative data is not possible. We therefore use the health facility as a proxy, in which the same specialists tend to always operate.</a:t>
            </a:r>
          </a:p>
          <a:p>
            <a:pPr marL="285750" indent="-285750" algn="just">
              <a:buFont typeface="Arial" panose="020B0604020202020204" pitchFamily="34" charset="0"/>
              <a:buChar char="•"/>
            </a:pPr>
            <a:endParaRPr lang="en-US" sz="1800" dirty="0">
              <a:latin typeface="Avenir Book" panose="02000503020000020003"/>
            </a:endParaRPr>
          </a:p>
          <a:p>
            <a:pPr marL="285750" indent="-285750" algn="just">
              <a:buFont typeface="Arial" panose="020B0604020202020204" pitchFamily="34" charset="0"/>
              <a:buChar char="•"/>
            </a:pPr>
            <a:r>
              <a:rPr lang="en-US" sz="1800" dirty="0">
                <a:latin typeface="Avenir Book" panose="02000503020000020003"/>
              </a:rPr>
              <a:t>The </a:t>
            </a:r>
            <a:r>
              <a:rPr lang="en-US" sz="1800" dirty="0" err="1">
                <a:latin typeface="Avenir Book" panose="02000503020000020003"/>
              </a:rPr>
              <a:t>prevalences</a:t>
            </a:r>
            <a:r>
              <a:rPr lang="en-US" sz="1800" dirty="0">
                <a:latin typeface="Avenir Book" panose="02000503020000020003"/>
              </a:rPr>
              <a:t> are obtained from administrative data, therefore chronic patients not accessing to any health services might not be identified (possible underestimation of the data).</a:t>
            </a:r>
          </a:p>
          <a:p>
            <a:pPr algn="just"/>
            <a:endParaRPr lang="en-US" sz="1800" dirty="0">
              <a:latin typeface="Avenir Book" panose="02000503020000020003"/>
            </a:endParaRPr>
          </a:p>
          <a:p>
            <a:pPr marL="285750" indent="-285750" algn="just">
              <a:buFont typeface="Arial" panose="020B0604020202020204" pitchFamily="34" charset="0"/>
              <a:buChar char="•"/>
            </a:pPr>
            <a:r>
              <a:rPr lang="en-US" sz="1800" dirty="0">
                <a:latin typeface="Avenir Book" panose="02000503020000020003"/>
              </a:rPr>
              <a:t>We have no information about private </a:t>
            </a:r>
            <a:r>
              <a:rPr lang="en-US" dirty="0">
                <a:latin typeface="Avenir Book" panose="02000503020000020003"/>
              </a:rPr>
              <a:t>care</a:t>
            </a:r>
            <a:r>
              <a:rPr lang="en-US" sz="1800" dirty="0">
                <a:latin typeface="Avenir Book" panose="02000503020000020003"/>
              </a:rPr>
              <a:t>.</a:t>
            </a:r>
          </a:p>
        </p:txBody>
      </p:sp>
    </p:spTree>
    <p:extLst>
      <p:ext uri="{BB962C8B-B14F-4D97-AF65-F5344CB8AC3E}">
        <p14:creationId xmlns:p14="http://schemas.microsoft.com/office/powerpoint/2010/main" val="4290156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rotWithShape="1">
          <a:blip r:embed="rId3"/>
          <a:srcRect l="22326" t="41183" r="57093" b="33903"/>
          <a:stretch/>
        </p:blipFill>
        <p:spPr>
          <a:xfrm>
            <a:off x="2936586" y="1142747"/>
            <a:ext cx="6707447" cy="4376895"/>
          </a:xfrm>
          <a:prstGeom prst="rect">
            <a:avLst/>
          </a:prstGeom>
        </p:spPr>
      </p:pic>
      <p:sp>
        <p:nvSpPr>
          <p:cNvPr id="7" name="Rettangolo 6"/>
          <p:cNvSpPr/>
          <p:nvPr/>
        </p:nvSpPr>
        <p:spPr>
          <a:xfrm>
            <a:off x="2936586" y="5525355"/>
            <a:ext cx="5740767" cy="207749"/>
          </a:xfrm>
          <a:prstGeom prst="rect">
            <a:avLst/>
          </a:prstGeom>
        </p:spPr>
        <p:txBody>
          <a:bodyPr wrap="square">
            <a:spAutoFit/>
          </a:bodyPr>
          <a:lstStyle/>
          <a:p>
            <a:r>
              <a:rPr lang="en-GB" sz="750" i="1" dirty="0">
                <a:latin typeface="Avenir" panose="02000503020000020003"/>
              </a:rPr>
              <a:t>Source: </a:t>
            </a:r>
            <a:r>
              <a:rPr lang="en-US" sz="750" i="1" dirty="0">
                <a:latin typeface="Avenir" panose="02000503020000020003"/>
              </a:rPr>
              <a:t>State of Health in the EU · Italy · Country Health Profile 2019 </a:t>
            </a:r>
            <a:endParaRPr lang="en-GB" sz="750" i="1" dirty="0">
              <a:latin typeface="Avenir" panose="02000503020000020003"/>
            </a:endParaRPr>
          </a:p>
        </p:txBody>
      </p:sp>
      <p:sp>
        <p:nvSpPr>
          <p:cNvPr id="26" name="Segnaposto numero diapositiva 4"/>
          <p:cNvSpPr>
            <a:spLocks noGrp="1"/>
          </p:cNvSpPr>
          <p:nvPr>
            <p:ph type="sldNum" sz="quarter" idx="12"/>
          </p:nvPr>
        </p:nvSpPr>
        <p:spPr>
          <a:xfrm>
            <a:off x="6457950" y="6356351"/>
            <a:ext cx="2057400" cy="365125"/>
          </a:xfrm>
          <a:prstGeom prst="rect">
            <a:avLst/>
          </a:prstGeom>
        </p:spPr>
        <p:txBody>
          <a:bodyPr vert="horz" lIns="91440" tIns="45720" rIns="91440" bIns="45720" rtlCol="0" anchor="ctr"/>
          <a:lstStyle>
            <a:defPPr>
              <a:defRPr lang="it-IT"/>
            </a:defPPr>
            <a:lvl1pPr marL="0" algn="r" defTabSz="914400" rtl="0" eaLnBrk="1" latinLnBrk="0" hangingPunct="1">
              <a:defRPr sz="1200" b="0" i="0" kern="1200">
                <a:solidFill>
                  <a:schemeClr val="tx1">
                    <a:tint val="75000"/>
                  </a:schemeClr>
                </a:solidFill>
                <a:latin typeface="Avenir Light" panose="020B04020202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fld id="{48F63A3B-78C7-47BE-AE5E-E10140E04643}" type="slidenum">
              <a:rPr lang="it-IT" smtClean="0"/>
              <a:pPr rtl="0"/>
              <a:t>1</a:t>
            </a:fld>
            <a:endParaRPr lang="it-IT" noProof="1"/>
          </a:p>
        </p:txBody>
      </p:sp>
      <p:sp>
        <p:nvSpPr>
          <p:cNvPr id="5" name="CasellaDiTesto 4">
            <a:extLst>
              <a:ext uri="{FF2B5EF4-FFF2-40B4-BE49-F238E27FC236}">
                <a16:creationId xmlns:a16="http://schemas.microsoft.com/office/drawing/2014/main" id="{FA571B53-C015-7B9F-4548-7E6B7E64AABA}"/>
              </a:ext>
            </a:extLst>
          </p:cNvPr>
          <p:cNvSpPr txBox="1"/>
          <p:nvPr/>
        </p:nvSpPr>
        <p:spPr>
          <a:xfrm>
            <a:off x="2972859" y="5852471"/>
            <a:ext cx="4301094" cy="415498"/>
          </a:xfrm>
          <a:prstGeom prst="rect">
            <a:avLst/>
          </a:prstGeom>
          <a:noFill/>
        </p:spPr>
        <p:txBody>
          <a:bodyPr wrap="square" rtlCol="0">
            <a:spAutoFit/>
          </a:bodyPr>
          <a:lstStyle/>
          <a:p>
            <a:r>
              <a:rPr lang="en-GB" sz="1050" baseline="30000" dirty="0"/>
              <a:t>1</a:t>
            </a:r>
            <a:r>
              <a:rPr lang="en-GB" sz="1050" b="0" i="1" u="none" strike="noStrike" kern="1200" baseline="0" dirty="0">
                <a:solidFill>
                  <a:schemeClr val="tx1"/>
                </a:solidFill>
                <a:latin typeface="+mn-lt"/>
                <a:ea typeface="+mn-ea"/>
                <a:cs typeface="+mn-cs"/>
              </a:rPr>
              <a:t> </a:t>
            </a:r>
            <a:r>
              <a:rPr lang="en-GB" sz="1050" b="0" i="1" u="none" strike="noStrike" kern="1200" baseline="0" dirty="0">
                <a:solidFill>
                  <a:schemeClr val="tx1"/>
                </a:solidFill>
                <a:latin typeface="Avenir" panose="02000503020000020003"/>
              </a:rPr>
              <a:t>Chronic diseases include: heart attack, stroke, diabetes, Parkinson disease, Alzheimer’s disease and rheumatoid arthritis or osteoarthritis</a:t>
            </a:r>
            <a:r>
              <a:rPr lang="en-GB" sz="1050" dirty="0">
                <a:latin typeface="Avenir" panose="02000503020000020003"/>
              </a:rPr>
              <a:t> </a:t>
            </a:r>
          </a:p>
        </p:txBody>
      </p:sp>
      <p:sp>
        <p:nvSpPr>
          <p:cNvPr id="4" name="Titolo 1">
            <a:extLst>
              <a:ext uri="{FF2B5EF4-FFF2-40B4-BE49-F238E27FC236}">
                <a16:creationId xmlns:a16="http://schemas.microsoft.com/office/drawing/2014/main" id="{1A0C8706-8AA1-365F-2474-7384521DFC1D}"/>
              </a:ext>
            </a:extLst>
          </p:cNvPr>
          <p:cNvSpPr txBox="1">
            <a:spLocks/>
          </p:cNvSpPr>
          <p:nvPr/>
        </p:nvSpPr>
        <p:spPr>
          <a:xfrm>
            <a:off x="4665827" y="29208"/>
            <a:ext cx="2282283"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r>
              <a:rPr lang="en-GB" sz="2200" b="1" dirty="0">
                <a:solidFill>
                  <a:srgbClr val="C00000"/>
                </a:solidFill>
                <a:latin typeface="Avenir" panose="02000503020000020003"/>
              </a:rPr>
              <a:t>Chronic diseases</a:t>
            </a:r>
          </a:p>
        </p:txBody>
      </p:sp>
    </p:spTree>
    <p:extLst>
      <p:ext uri="{BB962C8B-B14F-4D97-AF65-F5344CB8AC3E}">
        <p14:creationId xmlns:p14="http://schemas.microsoft.com/office/powerpoint/2010/main" val="2744653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66528160-A8F1-A90B-DD74-44513C01ED62}"/>
              </a:ext>
            </a:extLst>
          </p:cNvPr>
          <p:cNvSpPr>
            <a:spLocks noGrp="1"/>
          </p:cNvSpPr>
          <p:nvPr>
            <p:ph type="sldNum" sz="quarter" idx="12"/>
          </p:nvPr>
        </p:nvSpPr>
        <p:spPr/>
        <p:txBody>
          <a:bodyPr/>
          <a:lstStyle/>
          <a:p>
            <a:fld id="{A87AA0D0-2F4D-AA4E-A2C0-E0264229DB77}" type="slidenum">
              <a:rPr lang="it-IT" smtClean="0"/>
              <a:t>19</a:t>
            </a:fld>
            <a:endParaRPr lang="it-IT"/>
          </a:p>
        </p:txBody>
      </p:sp>
      <p:sp>
        <p:nvSpPr>
          <p:cNvPr id="6" name="Titolo 4">
            <a:extLst>
              <a:ext uri="{FF2B5EF4-FFF2-40B4-BE49-F238E27FC236}">
                <a16:creationId xmlns:a16="http://schemas.microsoft.com/office/drawing/2014/main" id="{418E00EA-4FD5-BAE8-8930-83AD56EF2243}"/>
              </a:ext>
            </a:extLst>
          </p:cNvPr>
          <p:cNvSpPr txBox="1">
            <a:spLocks/>
          </p:cNvSpPr>
          <p:nvPr/>
        </p:nvSpPr>
        <p:spPr>
          <a:xfrm>
            <a:off x="2473923" y="393106"/>
            <a:ext cx="6506366" cy="3651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it-IT" sz="2200" b="1" dirty="0">
              <a:solidFill>
                <a:srgbClr val="C00000"/>
              </a:solidFill>
              <a:latin typeface="Avenir" pitchFamily="50" charset="0"/>
              <a:ea typeface="Tahoma" pitchFamily="34" charset="0"/>
              <a:cs typeface="Tahoma" pitchFamily="34" charset="0"/>
            </a:endParaRPr>
          </a:p>
          <a:p>
            <a:pPr algn="ctr"/>
            <a:endParaRPr lang="it-IT" sz="2200" b="1" dirty="0">
              <a:solidFill>
                <a:srgbClr val="C00000"/>
              </a:solidFill>
              <a:latin typeface="Avenir" pitchFamily="50" charset="0"/>
              <a:ea typeface="Tahoma" pitchFamily="34" charset="0"/>
              <a:cs typeface="Tahoma" pitchFamily="34" charset="0"/>
            </a:endParaRPr>
          </a:p>
          <a:p>
            <a:pPr algn="ctr"/>
            <a:r>
              <a:rPr lang="it-IT" sz="2200" b="1" dirty="0">
                <a:solidFill>
                  <a:srgbClr val="C00000"/>
                </a:solidFill>
                <a:latin typeface="Avenir" pitchFamily="50" charset="0"/>
                <a:ea typeface="Tahoma" pitchFamily="34" charset="0"/>
                <a:cs typeface="Tahoma" pitchFamily="34" charset="0"/>
              </a:rPr>
              <a:t>C</a:t>
            </a:r>
            <a:r>
              <a:rPr lang="en-GB" sz="2200" b="1" dirty="0" err="1">
                <a:solidFill>
                  <a:srgbClr val="C00000"/>
                </a:solidFill>
                <a:latin typeface="Avenir" pitchFamily="50" charset="0"/>
                <a:ea typeface="Tahoma" pitchFamily="34" charset="0"/>
                <a:cs typeface="Tahoma" pitchFamily="34" charset="0"/>
              </a:rPr>
              <a:t>onclusion</a:t>
            </a:r>
            <a:r>
              <a:rPr lang="en-GB" sz="2200" b="1" dirty="0">
                <a:solidFill>
                  <a:srgbClr val="C00000"/>
                </a:solidFill>
                <a:latin typeface="Avenir" pitchFamily="50" charset="0"/>
                <a:ea typeface="Tahoma" pitchFamily="34" charset="0"/>
                <a:cs typeface="Tahoma" pitchFamily="34" charset="0"/>
              </a:rPr>
              <a:t> &amp; future research</a:t>
            </a:r>
            <a:endParaRPr lang="it-IT" sz="2200" b="1" dirty="0">
              <a:solidFill>
                <a:srgbClr val="C00000"/>
              </a:solidFill>
              <a:latin typeface="Avenir" pitchFamily="50" charset="0"/>
              <a:ea typeface="Tahoma" pitchFamily="34" charset="0"/>
              <a:cs typeface="Tahoma" pitchFamily="34" charset="0"/>
            </a:endParaRPr>
          </a:p>
          <a:p>
            <a:pPr algn="ctr"/>
            <a:endParaRPr lang="it-IT" sz="2200" b="1" dirty="0">
              <a:latin typeface="Avenir" pitchFamily="50" charset="0"/>
              <a:ea typeface="Tahoma" pitchFamily="34" charset="0"/>
              <a:cs typeface="Tahoma" pitchFamily="34" charset="0"/>
            </a:endParaRPr>
          </a:p>
          <a:p>
            <a:pPr algn="ctr"/>
            <a:endParaRPr lang="it-IT" sz="2200" b="1" dirty="0">
              <a:solidFill>
                <a:srgbClr val="C00000"/>
              </a:solidFill>
              <a:latin typeface="Avenir" pitchFamily="50" charset="0"/>
              <a:ea typeface="Tahoma" pitchFamily="34" charset="0"/>
              <a:cs typeface="Tahoma" pitchFamily="34" charset="0"/>
            </a:endParaRPr>
          </a:p>
        </p:txBody>
      </p:sp>
      <p:sp>
        <p:nvSpPr>
          <p:cNvPr id="7" name="CasellaDiTesto 6">
            <a:extLst>
              <a:ext uri="{FF2B5EF4-FFF2-40B4-BE49-F238E27FC236}">
                <a16:creationId xmlns:a16="http://schemas.microsoft.com/office/drawing/2014/main" id="{3743283E-1176-1F68-F2BD-384885EA08AF}"/>
              </a:ext>
            </a:extLst>
          </p:cNvPr>
          <p:cNvSpPr txBox="1"/>
          <p:nvPr/>
        </p:nvSpPr>
        <p:spPr>
          <a:xfrm>
            <a:off x="2023929" y="758231"/>
            <a:ext cx="8144142" cy="5016758"/>
          </a:xfrm>
          <a:prstGeom prst="rect">
            <a:avLst/>
          </a:prstGeom>
          <a:noFill/>
        </p:spPr>
        <p:txBody>
          <a:bodyPr wrap="square" rtlCol="0">
            <a:spAutoFit/>
          </a:bodyPr>
          <a:lstStyle/>
          <a:p>
            <a:r>
              <a:rPr lang="en-GB" sz="1600" dirty="0">
                <a:effectLst/>
                <a:latin typeface="Calibri" panose="020F0502020204030204" pitchFamily="34" charset="0"/>
                <a:ea typeface="Times New Roman" panose="02020603050405020304" pitchFamily="18" charset="0"/>
                <a:cs typeface="Times New Roman" panose="02020603050405020304" pitchFamily="18" charset="0"/>
              </a:rPr>
              <a:t> </a:t>
            </a:r>
          </a:p>
          <a:p>
            <a:r>
              <a:rPr lang="en-GB" sz="1600" b="1" u="sng" dirty="0">
                <a:latin typeface="Avenir Book"/>
              </a:rPr>
              <a:t>Conclusion</a:t>
            </a:r>
          </a:p>
          <a:p>
            <a:endParaRPr lang="en-GB" sz="1600" dirty="0">
              <a:latin typeface="Avenir Book"/>
              <a:ea typeface="Calibri" panose="020F0502020204030204" pitchFamily="34" charset="0"/>
              <a:cs typeface="Times New Roman" panose="02020603050405020304" pitchFamily="18" charset="0"/>
            </a:endParaRPr>
          </a:p>
          <a:p>
            <a:r>
              <a:rPr lang="en-GB" sz="1600" dirty="0">
                <a:effectLst/>
                <a:latin typeface="Avenir Book"/>
                <a:ea typeface="Calibri" panose="020F0502020204030204" pitchFamily="34" charset="0"/>
                <a:cs typeface="Calibri" panose="020F0502020204030204" pitchFamily="34" charset="0"/>
              </a:rPr>
              <a:t>The study shows </a:t>
            </a:r>
            <a:r>
              <a:rPr lang="en-GB" sz="1600" b="1" dirty="0">
                <a:effectLst/>
                <a:latin typeface="Avenir Book"/>
                <a:ea typeface="Calibri" panose="020F0502020204030204" pitchFamily="34" charset="0"/>
                <a:cs typeface="Calibri" panose="020F0502020204030204" pitchFamily="34" charset="0"/>
              </a:rPr>
              <a:t>different performance </a:t>
            </a:r>
            <a:r>
              <a:rPr lang="en-GB" sz="1600" dirty="0">
                <a:effectLst/>
                <a:latin typeface="Avenir Book"/>
                <a:ea typeface="Calibri" panose="020F0502020204030204" pitchFamily="34" charset="0"/>
                <a:cs typeface="Calibri" panose="020F0502020204030204" pitchFamily="34" charset="0"/>
              </a:rPr>
              <a:t>in terms of </a:t>
            </a:r>
            <a:r>
              <a:rPr lang="en-GB" sz="1600" b="1" dirty="0">
                <a:effectLst/>
                <a:latin typeface="Avenir Book"/>
                <a:ea typeface="Calibri" panose="020F0502020204030204" pitchFamily="34" charset="0"/>
                <a:cs typeface="Calibri" panose="020F0502020204030204" pitchFamily="34" charset="0"/>
              </a:rPr>
              <a:t>processes</a:t>
            </a:r>
            <a:r>
              <a:rPr lang="en-GB" sz="1600" dirty="0">
                <a:effectLst/>
                <a:latin typeface="Avenir Book"/>
                <a:ea typeface="Calibri" panose="020F0502020204030204" pitchFamily="34" charset="0"/>
                <a:cs typeface="Calibri" panose="020F0502020204030204" pitchFamily="34" charset="0"/>
              </a:rPr>
              <a:t> and clinical </a:t>
            </a:r>
            <a:r>
              <a:rPr lang="en-GB" sz="1600" b="1" dirty="0">
                <a:effectLst/>
                <a:latin typeface="Avenir Book"/>
                <a:ea typeface="Calibri" panose="020F0502020204030204" pitchFamily="34" charset="0"/>
                <a:cs typeface="Calibri" panose="020F0502020204030204" pitchFamily="34" charset="0"/>
              </a:rPr>
              <a:t>outcomes</a:t>
            </a:r>
            <a:r>
              <a:rPr lang="en-GB" sz="1600" dirty="0">
                <a:effectLst/>
                <a:latin typeface="Avenir Book"/>
                <a:ea typeface="Calibri" panose="020F0502020204030204" pitchFamily="34" charset="0"/>
                <a:cs typeface="Calibri" panose="020F0502020204030204" pitchFamily="34" charset="0"/>
              </a:rPr>
              <a:t> for patients belonging to </a:t>
            </a:r>
            <a:r>
              <a:rPr lang="en-GB" sz="1600" b="1" dirty="0">
                <a:effectLst/>
                <a:latin typeface="Avenir Book"/>
                <a:ea typeface="Calibri" panose="020F0502020204030204" pitchFamily="34" charset="0"/>
                <a:cs typeface="Calibri" panose="020F0502020204030204" pitchFamily="34" charset="0"/>
              </a:rPr>
              <a:t>strong-linkage networks compared to the others</a:t>
            </a:r>
            <a:r>
              <a:rPr lang="en-GB" sz="1600" dirty="0">
                <a:effectLst/>
                <a:latin typeface="Avenir Book"/>
                <a:ea typeface="Calibri" panose="020F0502020204030204" pitchFamily="34" charset="0"/>
                <a:cs typeface="Calibri" panose="020F0502020204030204" pitchFamily="34" charset="0"/>
              </a:rPr>
              <a:t>.</a:t>
            </a:r>
          </a:p>
          <a:p>
            <a:endParaRPr lang="en-GB" sz="1600" dirty="0">
              <a:latin typeface="Avenir Book"/>
              <a:cs typeface="Calibri" panose="020F0502020204030204" pitchFamily="34" charset="0"/>
            </a:endParaRPr>
          </a:p>
          <a:p>
            <a:endParaRPr lang="en-GB" sz="1600" dirty="0">
              <a:latin typeface="Avenir Book"/>
              <a:cs typeface="Times New Roman" panose="02020603050405020304" pitchFamily="18" charset="0"/>
            </a:endParaRPr>
          </a:p>
          <a:p>
            <a:endParaRPr lang="en-GB" sz="1600" dirty="0">
              <a:latin typeface="Avenir Book"/>
              <a:cs typeface="Times New Roman" panose="02020603050405020304" pitchFamily="18" charset="0"/>
            </a:endParaRPr>
          </a:p>
          <a:p>
            <a:endParaRPr lang="en-GB" sz="1600" dirty="0">
              <a:latin typeface="Avenir Book"/>
              <a:cs typeface="Times New Roman" panose="02020603050405020304" pitchFamily="18" charset="0"/>
            </a:endParaRPr>
          </a:p>
          <a:p>
            <a:r>
              <a:rPr lang="en-GB" sz="1600" dirty="0">
                <a:latin typeface="Avenir Book"/>
                <a:ea typeface="Calibri" panose="020F0502020204030204" pitchFamily="34" charset="0"/>
              </a:rPr>
              <a:t>P</a:t>
            </a:r>
            <a:r>
              <a:rPr lang="en-GB" sz="1600" dirty="0">
                <a:effectLst/>
                <a:latin typeface="Avenir Book"/>
                <a:ea typeface="Calibri" panose="020F0502020204030204" pitchFamily="34" charset="0"/>
              </a:rPr>
              <a:t>atients managed by strong referral networks tend to receive</a:t>
            </a:r>
            <a:r>
              <a:rPr lang="en-GB" sz="1600" b="1" dirty="0">
                <a:effectLst/>
                <a:latin typeface="Avenir Book"/>
                <a:ea typeface="Calibri" panose="020F0502020204030204" pitchFamily="34" charset="0"/>
              </a:rPr>
              <a:t> greater attention in disease management</a:t>
            </a:r>
            <a:r>
              <a:rPr lang="en-GB" sz="1600" dirty="0">
                <a:effectLst/>
                <a:latin typeface="Avenir Book"/>
                <a:ea typeface="Calibri" panose="020F0502020204030204" pitchFamily="34" charset="0"/>
              </a:rPr>
              <a:t> and are followed by multi-professional teams with </a:t>
            </a:r>
            <a:r>
              <a:rPr lang="en-GB" sz="1600" b="1" dirty="0">
                <a:effectLst/>
                <a:latin typeface="Avenir Book"/>
                <a:ea typeface="Calibri" panose="020F0502020204030204" pitchFamily="34" charset="0"/>
              </a:rPr>
              <a:t>higher adherence to clinical guidelines</a:t>
            </a:r>
            <a:r>
              <a:rPr lang="en-GB" sz="1600" dirty="0">
                <a:effectLst/>
                <a:latin typeface="Avenir Book"/>
                <a:ea typeface="Calibri" panose="020F0502020204030204" pitchFamily="34" charset="0"/>
              </a:rPr>
              <a:t>. </a:t>
            </a:r>
          </a:p>
          <a:p>
            <a:endParaRPr lang="en-GB" sz="1600" dirty="0">
              <a:latin typeface="Avenir Book"/>
              <a:ea typeface="Calibri" panose="020F0502020204030204" pitchFamily="34" charset="0"/>
            </a:endParaRPr>
          </a:p>
          <a:p>
            <a:endParaRPr lang="en-GB" sz="1600" dirty="0">
              <a:effectLst/>
              <a:latin typeface="Avenir Book"/>
              <a:ea typeface="Calibri" panose="020F0502020204030204" pitchFamily="34" charset="0"/>
            </a:endParaRPr>
          </a:p>
          <a:p>
            <a:endParaRPr lang="en-GB" sz="1600" dirty="0">
              <a:latin typeface="Avenir Book"/>
              <a:ea typeface="Calibri" panose="020F0502020204030204" pitchFamily="34" charset="0"/>
            </a:endParaRPr>
          </a:p>
          <a:p>
            <a:endParaRPr lang="en-GB" sz="1600" dirty="0">
              <a:latin typeface="Avenir Book"/>
            </a:endParaRPr>
          </a:p>
          <a:p>
            <a:r>
              <a:rPr lang="en-GB" sz="1600" b="1" u="sng" dirty="0">
                <a:latin typeface="Avenir Book"/>
              </a:rPr>
              <a:t>Future research</a:t>
            </a:r>
          </a:p>
          <a:p>
            <a:endParaRPr lang="en-US" sz="1600" dirty="0">
              <a:latin typeface="Avenir Book"/>
            </a:endParaRPr>
          </a:p>
          <a:p>
            <a:r>
              <a:rPr lang="en-US" sz="1600" dirty="0">
                <a:latin typeface="Avenir Book"/>
              </a:rPr>
              <a:t>Identify governance tools that make healthcare professionals responsible also in terms of care spending of their chronic patients</a:t>
            </a:r>
            <a:endParaRPr lang="it-IT" sz="1600" dirty="0">
              <a:latin typeface="Avenir Book"/>
            </a:endParaRPr>
          </a:p>
        </p:txBody>
      </p:sp>
      <p:sp>
        <p:nvSpPr>
          <p:cNvPr id="8" name="Freccia in giù 7">
            <a:extLst>
              <a:ext uri="{FF2B5EF4-FFF2-40B4-BE49-F238E27FC236}">
                <a16:creationId xmlns:a16="http://schemas.microsoft.com/office/drawing/2014/main" id="{42628B58-3E9C-2871-E4D4-9490B99B824A}"/>
              </a:ext>
            </a:extLst>
          </p:cNvPr>
          <p:cNvSpPr/>
          <p:nvPr/>
        </p:nvSpPr>
        <p:spPr>
          <a:xfrm>
            <a:off x="5986070" y="2451552"/>
            <a:ext cx="188007" cy="2307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82559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669D787B-FC60-F749-A18B-1984F2D05FFC}"/>
              </a:ext>
            </a:extLst>
          </p:cNvPr>
          <p:cNvSpPr>
            <a:spLocks noChangeArrowheads="1"/>
          </p:cNvSpPr>
          <p:nvPr/>
        </p:nvSpPr>
        <p:spPr bwMode="auto">
          <a:xfrm>
            <a:off x="1991544" y="1772816"/>
            <a:ext cx="6840760" cy="3339376"/>
          </a:xfrm>
          <a:prstGeom prst="rect">
            <a:avLst/>
          </a:prstGeom>
          <a:noFill/>
          <a:ln w="9525">
            <a:noFill/>
            <a:miter lim="800000"/>
            <a:headEnd/>
            <a:tailEnd/>
          </a:ln>
        </p:spPr>
        <p:txBody>
          <a:bodyPr wrap="square">
            <a:spAutoFit/>
          </a:bodyPr>
          <a:lstStyle/>
          <a:p>
            <a:pPr algn="ctr"/>
            <a:r>
              <a:rPr lang="it-IT" sz="2200" b="1" dirty="0">
                <a:solidFill>
                  <a:srgbClr val="C00000"/>
                </a:solidFill>
                <a:latin typeface="Avenir" pitchFamily="50" charset="0"/>
                <a:ea typeface="Tahoma" pitchFamily="34" charset="0"/>
                <a:cs typeface="Tahoma" pitchFamily="34" charset="0"/>
              </a:rPr>
              <a:t>Thank </a:t>
            </a:r>
            <a:r>
              <a:rPr lang="it-IT" sz="2200" b="1" dirty="0" err="1">
                <a:solidFill>
                  <a:srgbClr val="C00000"/>
                </a:solidFill>
                <a:latin typeface="Avenir" pitchFamily="50" charset="0"/>
                <a:ea typeface="Tahoma" pitchFamily="34" charset="0"/>
                <a:cs typeface="Tahoma" pitchFamily="34" charset="0"/>
              </a:rPr>
              <a:t>you</a:t>
            </a:r>
            <a:endParaRPr lang="it-IT" sz="2200" b="1" dirty="0">
              <a:solidFill>
                <a:srgbClr val="C00000"/>
              </a:solidFill>
              <a:latin typeface="Avenir" pitchFamily="50" charset="0"/>
              <a:ea typeface="Tahoma" pitchFamily="34" charset="0"/>
              <a:cs typeface="Tahoma" pitchFamily="34" charset="0"/>
            </a:endParaRPr>
          </a:p>
          <a:p>
            <a:endParaRPr lang="en-GB" altLang="it-IT" sz="1600" dirty="0">
              <a:latin typeface="Avenir "/>
              <a:ea typeface="Tahoma" panose="020B0604030504040204" pitchFamily="34" charset="0"/>
              <a:cs typeface="Tahoma" panose="020B0604030504040204" pitchFamily="34" charset="0"/>
            </a:endParaRPr>
          </a:p>
          <a:p>
            <a:endParaRPr lang="en-GB" altLang="it-IT" sz="1600" dirty="0">
              <a:latin typeface="Avenir "/>
              <a:ea typeface="Tahoma" panose="020B0604030504040204" pitchFamily="34" charset="0"/>
              <a:cs typeface="Tahoma" panose="020B0604030504040204" pitchFamily="34" charset="0"/>
            </a:endParaRPr>
          </a:p>
          <a:p>
            <a:r>
              <a:rPr lang="en-GB" altLang="it-IT" sz="1600" dirty="0">
                <a:latin typeface="Avenir "/>
                <a:ea typeface="Tahoma" panose="020B0604030504040204" pitchFamily="34" charset="0"/>
                <a:cs typeface="Tahoma" panose="020B0604030504040204" pitchFamily="34" charset="0"/>
              </a:rPr>
              <a:t>Sofia Longhi</a:t>
            </a:r>
          </a:p>
          <a:p>
            <a:r>
              <a:rPr lang="en-GB" altLang="it-IT" sz="1600" dirty="0">
                <a:latin typeface="Avenir "/>
                <a:ea typeface="Tahoma" panose="020B0604030504040204" pitchFamily="34" charset="0"/>
                <a:cs typeface="Tahoma" panose="020B0604030504040204" pitchFamily="34" charset="0"/>
                <a:hlinkClick r:id="rId3"/>
              </a:rPr>
              <a:t>Sofia.longhi@santannapisa.it</a:t>
            </a:r>
            <a:endParaRPr lang="en-GB" altLang="it-IT" sz="1600" dirty="0">
              <a:latin typeface="Avenir "/>
              <a:ea typeface="Tahoma" panose="020B0604030504040204" pitchFamily="34" charset="0"/>
              <a:cs typeface="Tahoma" panose="020B0604030504040204" pitchFamily="34" charset="0"/>
            </a:endParaRPr>
          </a:p>
          <a:p>
            <a:endParaRPr lang="en-GB" altLang="it-IT" sz="1600" dirty="0">
              <a:latin typeface="Avenir "/>
              <a:ea typeface="Tahoma" panose="020B0604030504040204" pitchFamily="34" charset="0"/>
              <a:cs typeface="Tahoma" panose="020B0604030504040204" pitchFamily="34" charset="0"/>
            </a:endParaRPr>
          </a:p>
          <a:p>
            <a:pPr>
              <a:spcBef>
                <a:spcPts val="600"/>
              </a:spcBef>
            </a:pPr>
            <a:r>
              <a:rPr lang="en-GB" altLang="it-IT" sz="1600" dirty="0" err="1">
                <a:latin typeface="Avenir "/>
                <a:ea typeface="Tahoma" panose="020B0604030504040204" pitchFamily="34" charset="0"/>
                <a:cs typeface="Tahoma" panose="020B0604030504040204" pitchFamily="34" charset="0"/>
              </a:rPr>
              <a:t>Laboratorio</a:t>
            </a:r>
            <a:r>
              <a:rPr lang="en-GB" altLang="it-IT" sz="1600" dirty="0">
                <a:latin typeface="Avenir "/>
                <a:ea typeface="Tahoma" panose="020B0604030504040204" pitchFamily="34" charset="0"/>
                <a:cs typeface="Tahoma" panose="020B0604030504040204" pitchFamily="34" charset="0"/>
              </a:rPr>
              <a:t> Management e </a:t>
            </a:r>
            <a:r>
              <a:rPr lang="en-GB" altLang="it-IT" sz="1600" dirty="0" err="1">
                <a:latin typeface="Avenir "/>
                <a:ea typeface="Tahoma" panose="020B0604030504040204" pitchFamily="34" charset="0"/>
                <a:cs typeface="Tahoma" panose="020B0604030504040204" pitchFamily="34" charset="0"/>
              </a:rPr>
              <a:t>Sanità</a:t>
            </a:r>
            <a:r>
              <a:rPr lang="en-GB" altLang="it-IT" sz="1600" dirty="0">
                <a:latin typeface="Avenir "/>
                <a:ea typeface="Tahoma" panose="020B0604030504040204" pitchFamily="34" charset="0"/>
                <a:cs typeface="Tahoma" panose="020B0604030504040204" pitchFamily="34" charset="0"/>
              </a:rPr>
              <a:t> - </a:t>
            </a:r>
            <a:r>
              <a:rPr lang="en-GB" altLang="it-IT" sz="1600" dirty="0" err="1">
                <a:latin typeface="Avenir "/>
                <a:ea typeface="Tahoma" panose="020B0604030504040204" pitchFamily="34" charset="0"/>
                <a:cs typeface="Tahoma" panose="020B0604030504040204" pitchFamily="34" charset="0"/>
              </a:rPr>
              <a:t>MeS</a:t>
            </a:r>
            <a:endParaRPr lang="en-GB" altLang="it-IT" sz="1600" dirty="0">
              <a:latin typeface="Avenir "/>
              <a:ea typeface="Tahoma" panose="020B0604030504040204" pitchFamily="34" charset="0"/>
              <a:cs typeface="Tahoma" panose="020B0604030504040204" pitchFamily="34" charset="0"/>
            </a:endParaRPr>
          </a:p>
          <a:p>
            <a:r>
              <a:rPr lang="it-IT" sz="1600" dirty="0">
                <a:latin typeface="Avenir "/>
                <a:ea typeface="Tahoma" panose="020B0604030504040204" pitchFamily="34" charset="0"/>
                <a:cs typeface="Tahoma" panose="020B0604030504040204" pitchFamily="34" charset="0"/>
              </a:rPr>
              <a:t>Istituto di Management e Dipartimento </a:t>
            </a:r>
            <a:r>
              <a:rPr lang="it-IT" sz="1600" dirty="0" err="1">
                <a:latin typeface="Avenir "/>
                <a:ea typeface="Tahoma" panose="020B0604030504040204" pitchFamily="34" charset="0"/>
                <a:cs typeface="Tahoma" panose="020B0604030504040204" pitchFamily="34" charset="0"/>
              </a:rPr>
              <a:t>EMbeDS</a:t>
            </a:r>
            <a:endParaRPr lang="it-IT" sz="1600" dirty="0">
              <a:latin typeface="Avenir "/>
              <a:ea typeface="Tahoma" panose="020B0604030504040204" pitchFamily="34" charset="0"/>
              <a:cs typeface="Tahoma" panose="020B0604030504040204" pitchFamily="34" charset="0"/>
            </a:endParaRPr>
          </a:p>
          <a:p>
            <a:r>
              <a:rPr lang="it-IT" sz="1600" dirty="0">
                <a:latin typeface="Avenir "/>
                <a:ea typeface="Tahoma" panose="020B0604030504040204" pitchFamily="34" charset="0"/>
                <a:cs typeface="Tahoma" panose="020B0604030504040204" pitchFamily="34" charset="0"/>
              </a:rPr>
              <a:t>Scuola Superiore Sant'Anna</a:t>
            </a:r>
          </a:p>
          <a:p>
            <a:r>
              <a:rPr lang="it-IT" sz="1600" dirty="0">
                <a:latin typeface="Avenir "/>
                <a:ea typeface="Tahoma" panose="020B0604030504040204" pitchFamily="34" charset="0"/>
                <a:cs typeface="Tahoma" panose="020B0604030504040204" pitchFamily="34" charset="0"/>
              </a:rPr>
              <a:t>Via S. Zeno, 2 - 56127 Pisa (Italy)</a:t>
            </a:r>
          </a:p>
          <a:p>
            <a:r>
              <a:rPr lang="it-IT" sz="1600" dirty="0">
                <a:latin typeface="Avenir "/>
                <a:ea typeface="Tahoma" panose="020B0604030504040204" pitchFamily="34" charset="0"/>
                <a:cs typeface="Tahoma" panose="020B0604030504040204" pitchFamily="34" charset="0"/>
                <a:hlinkClick r:id="rId4"/>
              </a:rPr>
              <a:t>www.meslab.santannapisa.it</a:t>
            </a:r>
            <a:endParaRPr lang="it-IT" sz="1600" dirty="0">
              <a:latin typeface="Avenir "/>
              <a:ea typeface="Tahoma" panose="020B0604030504040204" pitchFamily="34" charset="0"/>
              <a:cs typeface="Tahoma" panose="020B0604030504040204" pitchFamily="34" charset="0"/>
            </a:endParaRPr>
          </a:p>
          <a:p>
            <a:endParaRPr lang="en-GB" altLang="it-IT" sz="2400" dirty="0">
              <a:latin typeface="Tahoma" panose="020B0604030504040204" pitchFamily="34" charset="0"/>
              <a:ea typeface="Tahoma" panose="020B0604030504040204" pitchFamily="34" charset="0"/>
              <a:cs typeface="Tahoma" panose="020B0604030504040204" pitchFamily="34" charset="0"/>
            </a:endParaRPr>
          </a:p>
        </p:txBody>
      </p:sp>
      <p:pic>
        <p:nvPicPr>
          <p:cNvPr id="3" name="Immagine 2">
            <a:extLst>
              <a:ext uri="{FF2B5EF4-FFF2-40B4-BE49-F238E27FC236}">
                <a16:creationId xmlns:a16="http://schemas.microsoft.com/office/drawing/2014/main" id="{4406E82A-1D0E-46A7-B7FE-0CC61B136F9A}"/>
              </a:ext>
            </a:extLst>
          </p:cNvPr>
          <p:cNvPicPr>
            <a:picLocks noChangeAspect="1"/>
          </p:cNvPicPr>
          <p:nvPr/>
        </p:nvPicPr>
        <p:blipFill rotWithShape="1">
          <a:blip r:embed="rId5"/>
          <a:srcRect l="16290" t="11176" r="50417" b="39020"/>
          <a:stretch/>
        </p:blipFill>
        <p:spPr>
          <a:xfrm>
            <a:off x="7334845" y="3659173"/>
            <a:ext cx="2994918" cy="2380032"/>
          </a:xfrm>
          <a:prstGeom prst="rect">
            <a:avLst/>
          </a:prstGeom>
        </p:spPr>
      </p:pic>
    </p:spTree>
    <p:extLst>
      <p:ext uri="{BB962C8B-B14F-4D97-AF65-F5344CB8AC3E}">
        <p14:creationId xmlns:p14="http://schemas.microsoft.com/office/powerpoint/2010/main" val="1620988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egnaposto contenuto 5">
            <a:extLst>
              <a:ext uri="{FF2B5EF4-FFF2-40B4-BE49-F238E27FC236}">
                <a16:creationId xmlns:a16="http://schemas.microsoft.com/office/drawing/2014/main" id="{BED6BCF0-C9E8-BAF9-746D-F0A93C9D144F}"/>
              </a:ext>
            </a:extLst>
          </p:cNvPr>
          <p:cNvSpPr>
            <a:spLocks noGrp="1"/>
          </p:cNvSpPr>
          <p:nvPr>
            <p:ph sz="half" idx="1"/>
          </p:nvPr>
        </p:nvSpPr>
        <p:spPr>
          <a:xfrm>
            <a:off x="75913" y="1248061"/>
            <a:ext cx="4963160" cy="4792346"/>
          </a:xfrm>
        </p:spPr>
        <p:txBody>
          <a:bodyPr>
            <a:normAutofit fontScale="92500"/>
          </a:bodyPr>
          <a:lstStyle/>
          <a:p>
            <a:pPr marL="514350" indent="-514350" algn="just">
              <a:buFont typeface="+mj-lt"/>
              <a:buAutoNum type="arabicPeriod"/>
            </a:pPr>
            <a:endParaRPr lang="it-IT" sz="1900" dirty="0"/>
          </a:p>
          <a:p>
            <a:pPr marL="457200" indent="-457200" algn="just">
              <a:buFont typeface="+mj-lt"/>
              <a:buAutoNum type="arabicPeriod"/>
            </a:pPr>
            <a:r>
              <a:rPr lang="en-US" sz="1600" dirty="0">
                <a:latin typeface="Avenir Book" panose="02000503020000020003" pitchFamily="2" charset="0"/>
                <a:ea typeface="Tahoma" panose="020B0604030504040204" pitchFamily="34" charset="0"/>
                <a:cs typeface="Tahoma" panose="020B0604030504040204" pitchFamily="34" charset="0"/>
              </a:rPr>
              <a:t>Each GP (registry on 31/12/2020) is associated with his patients with the considered pathology</a:t>
            </a:r>
          </a:p>
          <a:p>
            <a:pPr marL="457200" indent="-457200" algn="just">
              <a:buFont typeface="+mj-lt"/>
              <a:buAutoNum type="arabicPeriod"/>
            </a:pPr>
            <a:endParaRPr lang="en-US" sz="1600" dirty="0">
              <a:latin typeface="Avenir Book" panose="02000503020000020003" pitchFamily="2" charset="0"/>
              <a:ea typeface="Tahoma" panose="020B0604030504040204" pitchFamily="34" charset="0"/>
              <a:cs typeface="Tahoma" panose="020B0604030504040204" pitchFamily="34" charset="0"/>
            </a:endParaRPr>
          </a:p>
          <a:p>
            <a:pPr marL="457200" indent="-457200" algn="just">
              <a:buFont typeface="+mj-lt"/>
              <a:buAutoNum type="arabicPeriod"/>
            </a:pPr>
            <a:r>
              <a:rPr lang="en-US" sz="1600" dirty="0">
                <a:latin typeface="Avenir Book" panose="02000503020000020003" pitchFamily="2" charset="0"/>
                <a:ea typeface="Tahoma" panose="020B0604030504040204" pitchFamily="34" charset="0"/>
                <a:cs typeface="Tahoma" panose="020B0604030504040204" pitchFamily="34" charset="0"/>
              </a:rPr>
              <a:t>For each pathology the observations are divided into 3 groups:</a:t>
            </a:r>
          </a:p>
          <a:p>
            <a:pPr marL="457200" indent="-457200" algn="just">
              <a:buFont typeface="+mj-lt"/>
              <a:buAutoNum type="arabicPeriod"/>
            </a:pPr>
            <a:endParaRPr lang="en-US" sz="1600" dirty="0">
              <a:latin typeface="Avenir Book" panose="02000503020000020003" pitchFamily="2" charset="0"/>
              <a:ea typeface="Tahoma" panose="020B0604030504040204" pitchFamily="34" charset="0"/>
              <a:cs typeface="Tahoma" panose="020B0604030504040204" pitchFamily="34" charset="0"/>
            </a:endParaRPr>
          </a:p>
          <a:p>
            <a:pPr lvl="1" algn="just"/>
            <a:r>
              <a:rPr lang="en-US" sz="1600" dirty="0">
                <a:latin typeface="Avenir Book" panose="02000503020000020003" pitchFamily="2" charset="0"/>
                <a:ea typeface="Tahoma" panose="020B0604030504040204" pitchFamily="34" charset="0"/>
                <a:cs typeface="Tahoma" panose="020B0604030504040204" pitchFamily="34" charset="0"/>
              </a:rPr>
              <a:t>patients who appear only in the hospitalizations’ flow with hospitalizations for the pathology in question (period 2018-2020)</a:t>
            </a:r>
          </a:p>
          <a:p>
            <a:pPr lvl="1" algn="just"/>
            <a:r>
              <a:rPr lang="en-US" sz="1600" dirty="0">
                <a:latin typeface="Avenir Book" panose="02000503020000020003" pitchFamily="2" charset="0"/>
                <a:ea typeface="Tahoma" panose="020B0604030504040204" pitchFamily="34" charset="0"/>
                <a:cs typeface="Tahoma" panose="020B0604030504040204" pitchFamily="34" charset="0"/>
              </a:rPr>
              <a:t>patients who appear only in the outpatient services’ flow for the first visit or follow-up visit or </a:t>
            </a:r>
            <a:r>
              <a:rPr lang="en-US" sz="1600" dirty="0" err="1">
                <a:latin typeface="Avenir Book" panose="02000503020000020003" pitchFamily="2" charset="0"/>
                <a:ea typeface="Tahoma" panose="020B0604030504040204" pitchFamily="34" charset="0"/>
                <a:cs typeface="Tahoma" panose="020B0604030504040204" pitchFamily="34" charset="0"/>
              </a:rPr>
              <a:t>televisit</a:t>
            </a:r>
            <a:r>
              <a:rPr lang="en-US" sz="1600" dirty="0">
                <a:latin typeface="Avenir Book" panose="02000503020000020003" pitchFamily="2" charset="0"/>
                <a:ea typeface="Tahoma" panose="020B0604030504040204" pitchFamily="34" charset="0"/>
                <a:cs typeface="Tahoma" panose="020B0604030504040204" pitchFamily="34" charset="0"/>
              </a:rPr>
              <a:t> for the pathology in question (period 2018-2020)</a:t>
            </a:r>
          </a:p>
          <a:p>
            <a:pPr lvl="1" algn="just"/>
            <a:r>
              <a:rPr lang="en-US" sz="1600" dirty="0">
                <a:latin typeface="Avenir Book" panose="02000503020000020003" pitchFamily="2" charset="0"/>
                <a:ea typeface="Tahoma" panose="020B0604030504040204" pitchFamily="34" charset="0"/>
                <a:cs typeface="Tahoma" panose="020B0604030504040204" pitchFamily="34" charset="0"/>
              </a:rPr>
              <a:t>patients appearing in both flows (period 2018-2020)</a:t>
            </a:r>
          </a:p>
          <a:p>
            <a:pPr marL="514350" indent="-514350" algn="just">
              <a:buFont typeface="+mj-lt"/>
              <a:buAutoNum type="arabicPeriod"/>
            </a:pPr>
            <a:endParaRPr lang="en-US" sz="1600" dirty="0">
              <a:latin typeface="Avenir Book" panose="02000503020000020003" pitchFamily="2" charset="0"/>
              <a:ea typeface="Tahoma" panose="020B0604030504040204" pitchFamily="34" charset="0"/>
              <a:cs typeface="Tahoma" panose="020B0604030504040204" pitchFamily="34" charset="0"/>
            </a:endParaRPr>
          </a:p>
          <a:p>
            <a:pPr marL="457200" indent="-457200" algn="just">
              <a:buFont typeface="+mj-lt"/>
              <a:buAutoNum type="arabicPeriod"/>
            </a:pPr>
            <a:r>
              <a:rPr lang="en-US" sz="1600" dirty="0">
                <a:latin typeface="Avenir Book" panose="02000503020000020003" pitchFamily="2" charset="0"/>
                <a:ea typeface="Tahoma" panose="020B0604030504040204" pitchFamily="34" charset="0"/>
                <a:cs typeface="Tahoma" panose="020B0604030504040204" pitchFamily="34" charset="0"/>
              </a:rPr>
              <a:t>It is observed where more frequently GPs’ patients are hospitalized or perform outpatient services and a weight is attributed based on the frequency</a:t>
            </a:r>
            <a:endParaRPr lang="it-IT" sz="1600" dirty="0">
              <a:latin typeface="Avenir Book" panose="02000503020000020003" pitchFamily="2" charset="0"/>
              <a:ea typeface="Tahoma" panose="020B0604030504040204" pitchFamily="34" charset="0"/>
              <a:cs typeface="Tahoma" panose="020B0604030504040204" pitchFamily="34" charset="0"/>
            </a:endParaRPr>
          </a:p>
        </p:txBody>
      </p:sp>
      <p:sp>
        <p:nvSpPr>
          <p:cNvPr id="9" name="Rettangolo 8">
            <a:extLst>
              <a:ext uri="{FF2B5EF4-FFF2-40B4-BE49-F238E27FC236}">
                <a16:creationId xmlns:a16="http://schemas.microsoft.com/office/drawing/2014/main" id="{2C245863-FAA3-FD55-8906-A15B41202D49}"/>
              </a:ext>
            </a:extLst>
          </p:cNvPr>
          <p:cNvSpPr/>
          <p:nvPr/>
        </p:nvSpPr>
        <p:spPr>
          <a:xfrm>
            <a:off x="9321441" y="1691543"/>
            <a:ext cx="612000" cy="464343"/>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Triangolo isoscele 9">
            <a:extLst>
              <a:ext uri="{FF2B5EF4-FFF2-40B4-BE49-F238E27FC236}">
                <a16:creationId xmlns:a16="http://schemas.microsoft.com/office/drawing/2014/main" id="{FD16DDE1-7395-C983-93E2-1C0D23361302}"/>
              </a:ext>
            </a:extLst>
          </p:cNvPr>
          <p:cNvSpPr/>
          <p:nvPr/>
        </p:nvSpPr>
        <p:spPr>
          <a:xfrm>
            <a:off x="9259672" y="1227200"/>
            <a:ext cx="742949" cy="464343"/>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C3C0FFF5-2C1B-5358-A9CA-BBE85970A94D}"/>
              </a:ext>
            </a:extLst>
          </p:cNvPr>
          <p:cNvSpPr txBox="1"/>
          <p:nvPr/>
        </p:nvSpPr>
        <p:spPr>
          <a:xfrm>
            <a:off x="9478601" y="1736545"/>
            <a:ext cx="337822" cy="369332"/>
          </a:xfrm>
          <a:prstGeom prst="rect">
            <a:avLst/>
          </a:prstGeom>
          <a:noFill/>
        </p:spPr>
        <p:txBody>
          <a:bodyPr wrap="square" rtlCol="0">
            <a:spAutoFit/>
          </a:bodyPr>
          <a:lstStyle/>
          <a:p>
            <a:r>
              <a:rPr lang="it-IT" b="1" dirty="0"/>
              <a:t>A</a:t>
            </a:r>
          </a:p>
        </p:txBody>
      </p:sp>
      <p:sp>
        <p:nvSpPr>
          <p:cNvPr id="14" name="Rettangolo 13">
            <a:extLst>
              <a:ext uri="{FF2B5EF4-FFF2-40B4-BE49-F238E27FC236}">
                <a16:creationId xmlns:a16="http://schemas.microsoft.com/office/drawing/2014/main" id="{2D57E90C-73EA-7F9A-C24E-591F517837BB}"/>
              </a:ext>
            </a:extLst>
          </p:cNvPr>
          <p:cNvSpPr/>
          <p:nvPr/>
        </p:nvSpPr>
        <p:spPr>
          <a:xfrm>
            <a:off x="9321441" y="2920268"/>
            <a:ext cx="612000" cy="464343"/>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Triangolo isoscele 14">
            <a:extLst>
              <a:ext uri="{FF2B5EF4-FFF2-40B4-BE49-F238E27FC236}">
                <a16:creationId xmlns:a16="http://schemas.microsoft.com/office/drawing/2014/main" id="{C1B55FA1-77B0-2415-9839-A48CEC973F96}"/>
              </a:ext>
            </a:extLst>
          </p:cNvPr>
          <p:cNvSpPr/>
          <p:nvPr/>
        </p:nvSpPr>
        <p:spPr>
          <a:xfrm>
            <a:off x="9254766" y="2455925"/>
            <a:ext cx="742949" cy="464343"/>
          </a:xfrm>
          <a:prstGeom prst="triangl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ED575324-EFD6-4DA8-4F5C-AC70704BC9F2}"/>
              </a:ext>
            </a:extLst>
          </p:cNvPr>
          <p:cNvSpPr/>
          <p:nvPr/>
        </p:nvSpPr>
        <p:spPr>
          <a:xfrm>
            <a:off x="9318197" y="4169232"/>
            <a:ext cx="612000" cy="46434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t-IT"/>
          </a:p>
        </p:txBody>
      </p:sp>
      <p:sp>
        <p:nvSpPr>
          <p:cNvPr id="18" name="Triangolo isoscele 17">
            <a:extLst>
              <a:ext uri="{FF2B5EF4-FFF2-40B4-BE49-F238E27FC236}">
                <a16:creationId xmlns:a16="http://schemas.microsoft.com/office/drawing/2014/main" id="{176C305B-D287-FEF6-4C0A-75E26CAB689F}"/>
              </a:ext>
            </a:extLst>
          </p:cNvPr>
          <p:cNvSpPr/>
          <p:nvPr/>
        </p:nvSpPr>
        <p:spPr>
          <a:xfrm>
            <a:off x="9251522" y="3704889"/>
            <a:ext cx="742949" cy="464343"/>
          </a:xfrm>
          <a:prstGeom prst="triangl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t-IT"/>
          </a:p>
        </p:txBody>
      </p:sp>
      <p:sp>
        <p:nvSpPr>
          <p:cNvPr id="19" name="CasellaDiTesto 18">
            <a:extLst>
              <a:ext uri="{FF2B5EF4-FFF2-40B4-BE49-F238E27FC236}">
                <a16:creationId xmlns:a16="http://schemas.microsoft.com/office/drawing/2014/main" id="{6688B246-754F-D625-497B-8CEF50344BAD}"/>
              </a:ext>
            </a:extLst>
          </p:cNvPr>
          <p:cNvSpPr txBox="1"/>
          <p:nvPr/>
        </p:nvSpPr>
        <p:spPr>
          <a:xfrm>
            <a:off x="9482342" y="2978485"/>
            <a:ext cx="337822" cy="369332"/>
          </a:xfrm>
          <a:prstGeom prst="rect">
            <a:avLst/>
          </a:prstGeom>
          <a:noFill/>
        </p:spPr>
        <p:txBody>
          <a:bodyPr wrap="square" rtlCol="0">
            <a:spAutoFit/>
          </a:bodyPr>
          <a:lstStyle/>
          <a:p>
            <a:r>
              <a:rPr lang="it-IT" b="1" dirty="0"/>
              <a:t>B</a:t>
            </a:r>
          </a:p>
        </p:txBody>
      </p:sp>
      <p:sp>
        <p:nvSpPr>
          <p:cNvPr id="20" name="CasellaDiTesto 19">
            <a:extLst>
              <a:ext uri="{FF2B5EF4-FFF2-40B4-BE49-F238E27FC236}">
                <a16:creationId xmlns:a16="http://schemas.microsoft.com/office/drawing/2014/main" id="{416CBB4A-7C43-453C-49C9-FFA6951922E7}"/>
              </a:ext>
            </a:extLst>
          </p:cNvPr>
          <p:cNvSpPr txBox="1"/>
          <p:nvPr/>
        </p:nvSpPr>
        <p:spPr>
          <a:xfrm>
            <a:off x="9479098" y="4211850"/>
            <a:ext cx="337822" cy="369332"/>
          </a:xfrm>
          <a:prstGeom prst="rect">
            <a:avLst/>
          </a:prstGeom>
          <a:noFill/>
        </p:spPr>
        <p:txBody>
          <a:bodyPr wrap="square" rtlCol="0">
            <a:spAutoFit/>
          </a:bodyPr>
          <a:lstStyle/>
          <a:p>
            <a:pPr algn="just"/>
            <a:r>
              <a:rPr lang="it-IT" b="1" dirty="0"/>
              <a:t>C</a:t>
            </a:r>
          </a:p>
        </p:txBody>
      </p:sp>
      <p:cxnSp>
        <p:nvCxnSpPr>
          <p:cNvPr id="34" name="Connettore 2 33">
            <a:extLst>
              <a:ext uri="{FF2B5EF4-FFF2-40B4-BE49-F238E27FC236}">
                <a16:creationId xmlns:a16="http://schemas.microsoft.com/office/drawing/2014/main" id="{A20CB73D-6E73-196D-03D8-ED6CBCAC01EB}"/>
              </a:ext>
            </a:extLst>
          </p:cNvPr>
          <p:cNvCxnSpPr>
            <a:cxnSpLocks/>
          </p:cNvCxnSpPr>
          <p:nvPr/>
        </p:nvCxnSpPr>
        <p:spPr>
          <a:xfrm>
            <a:off x="7264806" y="1975349"/>
            <a:ext cx="18409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ttore 2 37">
            <a:extLst>
              <a:ext uri="{FF2B5EF4-FFF2-40B4-BE49-F238E27FC236}">
                <a16:creationId xmlns:a16="http://schemas.microsoft.com/office/drawing/2014/main" id="{CF9974E7-74F9-D31C-A5BC-0AB32A7C7389}"/>
              </a:ext>
            </a:extLst>
          </p:cNvPr>
          <p:cNvCxnSpPr>
            <a:cxnSpLocks/>
          </p:cNvCxnSpPr>
          <p:nvPr/>
        </p:nvCxnSpPr>
        <p:spPr>
          <a:xfrm flipV="1">
            <a:off x="7361330" y="3034999"/>
            <a:ext cx="1648006" cy="2563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ttore 2 39">
            <a:extLst>
              <a:ext uri="{FF2B5EF4-FFF2-40B4-BE49-F238E27FC236}">
                <a16:creationId xmlns:a16="http://schemas.microsoft.com/office/drawing/2014/main" id="{BFA04D92-1354-D9C4-788C-39DAAF0D95EF}"/>
              </a:ext>
            </a:extLst>
          </p:cNvPr>
          <p:cNvCxnSpPr>
            <a:cxnSpLocks/>
          </p:cNvCxnSpPr>
          <p:nvPr/>
        </p:nvCxnSpPr>
        <p:spPr>
          <a:xfrm>
            <a:off x="7349851" y="3488445"/>
            <a:ext cx="1583285" cy="495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Smile 41">
            <a:extLst>
              <a:ext uri="{FF2B5EF4-FFF2-40B4-BE49-F238E27FC236}">
                <a16:creationId xmlns:a16="http://schemas.microsoft.com/office/drawing/2014/main" id="{31753904-A873-C6A4-A7F9-4A38CF7E609C}"/>
              </a:ext>
            </a:extLst>
          </p:cNvPr>
          <p:cNvSpPr/>
          <p:nvPr/>
        </p:nvSpPr>
        <p:spPr>
          <a:xfrm>
            <a:off x="6774613" y="2959803"/>
            <a:ext cx="247650" cy="247650"/>
          </a:xfrm>
          <a:prstGeom prst="smileyFac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3" name="Connettore diritto 42">
            <a:extLst>
              <a:ext uri="{FF2B5EF4-FFF2-40B4-BE49-F238E27FC236}">
                <a16:creationId xmlns:a16="http://schemas.microsoft.com/office/drawing/2014/main" id="{85C0CF88-9156-64FA-A94F-F5EB04FB5FAC}"/>
              </a:ext>
            </a:extLst>
          </p:cNvPr>
          <p:cNvCxnSpPr>
            <a:cxnSpLocks/>
            <a:stCxn id="42" idx="4"/>
          </p:cNvCxnSpPr>
          <p:nvPr/>
        </p:nvCxnSpPr>
        <p:spPr>
          <a:xfrm>
            <a:off x="6898438" y="3207453"/>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nettore diritto 43">
            <a:extLst>
              <a:ext uri="{FF2B5EF4-FFF2-40B4-BE49-F238E27FC236}">
                <a16:creationId xmlns:a16="http://schemas.microsoft.com/office/drawing/2014/main" id="{D19CC9D1-53BC-7BB0-9909-0A02AF866DB9}"/>
              </a:ext>
            </a:extLst>
          </p:cNvPr>
          <p:cNvCxnSpPr/>
          <p:nvPr/>
        </p:nvCxnSpPr>
        <p:spPr>
          <a:xfrm flipH="1">
            <a:off x="6774613" y="3477725"/>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nettore diritto 44">
            <a:extLst>
              <a:ext uri="{FF2B5EF4-FFF2-40B4-BE49-F238E27FC236}">
                <a16:creationId xmlns:a16="http://schemas.microsoft.com/office/drawing/2014/main" id="{F045E1CE-F9E2-7AFA-4356-A9EB109FA3C4}"/>
              </a:ext>
            </a:extLst>
          </p:cNvPr>
          <p:cNvCxnSpPr>
            <a:cxnSpLocks/>
          </p:cNvCxnSpPr>
          <p:nvPr/>
        </p:nvCxnSpPr>
        <p:spPr>
          <a:xfrm>
            <a:off x="6907963" y="3488445"/>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ttore diritto 45">
            <a:extLst>
              <a:ext uri="{FF2B5EF4-FFF2-40B4-BE49-F238E27FC236}">
                <a16:creationId xmlns:a16="http://schemas.microsoft.com/office/drawing/2014/main" id="{4DCC96E7-B18F-2EC8-9A3C-663E823E337E}"/>
              </a:ext>
            </a:extLst>
          </p:cNvPr>
          <p:cNvCxnSpPr>
            <a:cxnSpLocks/>
          </p:cNvCxnSpPr>
          <p:nvPr/>
        </p:nvCxnSpPr>
        <p:spPr>
          <a:xfrm flipV="1">
            <a:off x="6836525" y="3342589"/>
            <a:ext cx="133350" cy="5357"/>
          </a:xfrm>
          <a:prstGeom prst="line">
            <a:avLst/>
          </a:prstGeom>
        </p:spPr>
        <p:style>
          <a:lnRef idx="1">
            <a:schemeClr val="accent1"/>
          </a:lnRef>
          <a:fillRef idx="0">
            <a:schemeClr val="accent1"/>
          </a:fillRef>
          <a:effectRef idx="0">
            <a:schemeClr val="accent1"/>
          </a:effectRef>
          <a:fontRef idx="minor">
            <a:schemeClr val="tx1"/>
          </a:fontRef>
        </p:style>
      </p:cxnSp>
      <p:sp>
        <p:nvSpPr>
          <p:cNvPr id="53" name="CasellaDiTesto 52">
            <a:extLst>
              <a:ext uri="{FF2B5EF4-FFF2-40B4-BE49-F238E27FC236}">
                <a16:creationId xmlns:a16="http://schemas.microsoft.com/office/drawing/2014/main" id="{B16E3A59-8685-AB9E-826E-91E5AF9F92F1}"/>
              </a:ext>
            </a:extLst>
          </p:cNvPr>
          <p:cNvSpPr txBox="1"/>
          <p:nvPr/>
        </p:nvSpPr>
        <p:spPr>
          <a:xfrm>
            <a:off x="7752035" y="1612720"/>
            <a:ext cx="923925" cy="369332"/>
          </a:xfrm>
          <a:prstGeom prst="rect">
            <a:avLst/>
          </a:prstGeom>
          <a:noFill/>
        </p:spPr>
        <p:txBody>
          <a:bodyPr wrap="square" rtlCol="0">
            <a:spAutoFit/>
          </a:bodyPr>
          <a:lstStyle/>
          <a:p>
            <a:r>
              <a:rPr lang="it-IT" dirty="0"/>
              <a:t>100 %</a:t>
            </a:r>
          </a:p>
        </p:txBody>
      </p:sp>
      <p:sp>
        <p:nvSpPr>
          <p:cNvPr id="54" name="CasellaDiTesto 53">
            <a:extLst>
              <a:ext uri="{FF2B5EF4-FFF2-40B4-BE49-F238E27FC236}">
                <a16:creationId xmlns:a16="http://schemas.microsoft.com/office/drawing/2014/main" id="{63FDBC14-9962-6E4C-1989-EE77D285691C}"/>
              </a:ext>
            </a:extLst>
          </p:cNvPr>
          <p:cNvSpPr txBox="1"/>
          <p:nvPr/>
        </p:nvSpPr>
        <p:spPr>
          <a:xfrm rot="21062936">
            <a:off x="7879033" y="2829309"/>
            <a:ext cx="772901" cy="369332"/>
          </a:xfrm>
          <a:prstGeom prst="rect">
            <a:avLst/>
          </a:prstGeom>
          <a:noFill/>
        </p:spPr>
        <p:txBody>
          <a:bodyPr wrap="square" rtlCol="0">
            <a:spAutoFit/>
          </a:bodyPr>
          <a:lstStyle/>
          <a:p>
            <a:r>
              <a:rPr lang="it-IT" dirty="0"/>
              <a:t>20 %</a:t>
            </a:r>
          </a:p>
        </p:txBody>
      </p:sp>
      <p:sp>
        <p:nvSpPr>
          <p:cNvPr id="55" name="CasellaDiTesto 54">
            <a:extLst>
              <a:ext uri="{FF2B5EF4-FFF2-40B4-BE49-F238E27FC236}">
                <a16:creationId xmlns:a16="http://schemas.microsoft.com/office/drawing/2014/main" id="{A1C7E062-42CB-2C93-8D39-90AB10626A90}"/>
              </a:ext>
            </a:extLst>
          </p:cNvPr>
          <p:cNvSpPr txBox="1"/>
          <p:nvPr/>
        </p:nvSpPr>
        <p:spPr>
          <a:xfrm rot="1021198">
            <a:off x="7890041" y="3452973"/>
            <a:ext cx="772901" cy="369332"/>
          </a:xfrm>
          <a:prstGeom prst="rect">
            <a:avLst/>
          </a:prstGeom>
          <a:noFill/>
        </p:spPr>
        <p:txBody>
          <a:bodyPr wrap="square" rtlCol="0">
            <a:spAutoFit/>
          </a:bodyPr>
          <a:lstStyle/>
          <a:p>
            <a:r>
              <a:rPr lang="it-IT" dirty="0"/>
              <a:t>80 %</a:t>
            </a:r>
          </a:p>
        </p:txBody>
      </p:sp>
      <p:pic>
        <p:nvPicPr>
          <p:cNvPr id="61" name="Immagine 60">
            <a:extLst>
              <a:ext uri="{FF2B5EF4-FFF2-40B4-BE49-F238E27FC236}">
                <a16:creationId xmlns:a16="http://schemas.microsoft.com/office/drawing/2014/main" id="{406A1828-A29E-4A36-32E8-64AFFD86CE56}"/>
              </a:ext>
            </a:extLst>
          </p:cNvPr>
          <p:cNvPicPr>
            <a:picLocks noChangeAspect="1"/>
          </p:cNvPicPr>
          <p:nvPr/>
        </p:nvPicPr>
        <p:blipFill>
          <a:blip r:embed="rId3"/>
          <a:stretch>
            <a:fillRect/>
          </a:stretch>
        </p:blipFill>
        <p:spPr>
          <a:xfrm>
            <a:off x="10232169" y="5438144"/>
            <a:ext cx="296024" cy="304629"/>
          </a:xfrm>
          <a:prstGeom prst="rect">
            <a:avLst/>
          </a:prstGeom>
        </p:spPr>
      </p:pic>
      <p:pic>
        <p:nvPicPr>
          <p:cNvPr id="62" name="Immagine 61">
            <a:extLst>
              <a:ext uri="{FF2B5EF4-FFF2-40B4-BE49-F238E27FC236}">
                <a16:creationId xmlns:a16="http://schemas.microsoft.com/office/drawing/2014/main" id="{41670B0F-E62F-958A-9791-EEE51917CEA1}"/>
              </a:ext>
            </a:extLst>
          </p:cNvPr>
          <p:cNvPicPr>
            <a:picLocks noChangeAspect="1"/>
          </p:cNvPicPr>
          <p:nvPr/>
        </p:nvPicPr>
        <p:blipFill>
          <a:blip r:embed="rId4"/>
          <a:stretch>
            <a:fillRect/>
          </a:stretch>
        </p:blipFill>
        <p:spPr>
          <a:xfrm>
            <a:off x="10085207" y="4171423"/>
            <a:ext cx="368905" cy="279681"/>
          </a:xfrm>
          <a:prstGeom prst="rect">
            <a:avLst/>
          </a:prstGeom>
        </p:spPr>
      </p:pic>
      <p:pic>
        <p:nvPicPr>
          <p:cNvPr id="64" name="Immagine 63">
            <a:extLst>
              <a:ext uri="{FF2B5EF4-FFF2-40B4-BE49-F238E27FC236}">
                <a16:creationId xmlns:a16="http://schemas.microsoft.com/office/drawing/2014/main" id="{164D77CA-0C52-A3CC-E0EC-10A7D865EC8A}"/>
              </a:ext>
            </a:extLst>
          </p:cNvPr>
          <p:cNvPicPr>
            <a:picLocks noChangeAspect="1"/>
          </p:cNvPicPr>
          <p:nvPr/>
        </p:nvPicPr>
        <p:blipFill>
          <a:blip r:embed="rId5"/>
          <a:stretch>
            <a:fillRect/>
          </a:stretch>
        </p:blipFill>
        <p:spPr>
          <a:xfrm>
            <a:off x="5003049" y="3403430"/>
            <a:ext cx="742949" cy="786108"/>
          </a:xfrm>
          <a:prstGeom prst="rect">
            <a:avLst/>
          </a:prstGeom>
        </p:spPr>
      </p:pic>
      <p:cxnSp>
        <p:nvCxnSpPr>
          <p:cNvPr id="66" name="Connettore 2 65">
            <a:extLst>
              <a:ext uri="{FF2B5EF4-FFF2-40B4-BE49-F238E27FC236}">
                <a16:creationId xmlns:a16="http://schemas.microsoft.com/office/drawing/2014/main" id="{5AF6BFF2-1429-9E96-4664-403E3D6C2342}"/>
              </a:ext>
            </a:extLst>
          </p:cNvPr>
          <p:cNvCxnSpPr>
            <a:cxnSpLocks/>
          </p:cNvCxnSpPr>
          <p:nvPr/>
        </p:nvCxnSpPr>
        <p:spPr>
          <a:xfrm flipV="1">
            <a:off x="5616429" y="2166718"/>
            <a:ext cx="774111" cy="1185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nettore 2 66">
            <a:extLst>
              <a:ext uri="{FF2B5EF4-FFF2-40B4-BE49-F238E27FC236}">
                <a16:creationId xmlns:a16="http://schemas.microsoft.com/office/drawing/2014/main" id="{291DC6FE-E241-AE22-AD4E-FB4D815E062F}"/>
              </a:ext>
            </a:extLst>
          </p:cNvPr>
          <p:cNvCxnSpPr>
            <a:cxnSpLocks/>
          </p:cNvCxnSpPr>
          <p:nvPr/>
        </p:nvCxnSpPr>
        <p:spPr>
          <a:xfrm flipV="1">
            <a:off x="5765130" y="3352144"/>
            <a:ext cx="879538" cy="4668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Rettangolo 78">
            <a:extLst>
              <a:ext uri="{FF2B5EF4-FFF2-40B4-BE49-F238E27FC236}">
                <a16:creationId xmlns:a16="http://schemas.microsoft.com/office/drawing/2014/main" id="{57325317-5A04-D129-C88F-DD2F78C8FA2F}"/>
              </a:ext>
            </a:extLst>
          </p:cNvPr>
          <p:cNvSpPr/>
          <p:nvPr/>
        </p:nvSpPr>
        <p:spPr>
          <a:xfrm>
            <a:off x="9348995" y="5397957"/>
            <a:ext cx="612000" cy="464343"/>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0" name="Triangolo isoscele 79">
            <a:extLst>
              <a:ext uri="{FF2B5EF4-FFF2-40B4-BE49-F238E27FC236}">
                <a16:creationId xmlns:a16="http://schemas.microsoft.com/office/drawing/2014/main" id="{E79B70B8-8376-E689-3DEA-17917A03DBBA}"/>
              </a:ext>
            </a:extLst>
          </p:cNvPr>
          <p:cNvSpPr/>
          <p:nvPr/>
        </p:nvSpPr>
        <p:spPr>
          <a:xfrm>
            <a:off x="9282320" y="4933614"/>
            <a:ext cx="742949" cy="464343"/>
          </a:xfrm>
          <a:prstGeom prst="triangl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1" name="CasellaDiTesto 80">
            <a:extLst>
              <a:ext uri="{FF2B5EF4-FFF2-40B4-BE49-F238E27FC236}">
                <a16:creationId xmlns:a16="http://schemas.microsoft.com/office/drawing/2014/main" id="{AB3C8C43-397F-395B-C578-412A51AFDB1D}"/>
              </a:ext>
            </a:extLst>
          </p:cNvPr>
          <p:cNvSpPr txBox="1"/>
          <p:nvPr/>
        </p:nvSpPr>
        <p:spPr>
          <a:xfrm>
            <a:off x="9509896" y="5440575"/>
            <a:ext cx="337822" cy="369332"/>
          </a:xfrm>
          <a:prstGeom prst="rect">
            <a:avLst/>
          </a:prstGeom>
          <a:noFill/>
        </p:spPr>
        <p:txBody>
          <a:bodyPr wrap="square" rtlCol="0">
            <a:spAutoFit/>
          </a:bodyPr>
          <a:lstStyle/>
          <a:p>
            <a:r>
              <a:rPr lang="it-IT" b="1" dirty="0"/>
              <a:t>D</a:t>
            </a:r>
          </a:p>
        </p:txBody>
      </p:sp>
      <p:cxnSp>
        <p:nvCxnSpPr>
          <p:cNvPr id="83" name="Connettore 2 82">
            <a:extLst>
              <a:ext uri="{FF2B5EF4-FFF2-40B4-BE49-F238E27FC236}">
                <a16:creationId xmlns:a16="http://schemas.microsoft.com/office/drawing/2014/main" id="{1548B859-96FC-8808-CB41-57B9538887F2}"/>
              </a:ext>
            </a:extLst>
          </p:cNvPr>
          <p:cNvCxnSpPr>
            <a:cxnSpLocks/>
          </p:cNvCxnSpPr>
          <p:nvPr/>
        </p:nvCxnSpPr>
        <p:spPr>
          <a:xfrm>
            <a:off x="7279694" y="4402784"/>
            <a:ext cx="1783686" cy="48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6" name="Connettore 2 85">
            <a:extLst>
              <a:ext uri="{FF2B5EF4-FFF2-40B4-BE49-F238E27FC236}">
                <a16:creationId xmlns:a16="http://schemas.microsoft.com/office/drawing/2014/main" id="{90E36953-901D-2AEA-3CAC-BF098801D282}"/>
              </a:ext>
            </a:extLst>
          </p:cNvPr>
          <p:cNvCxnSpPr>
            <a:cxnSpLocks/>
          </p:cNvCxnSpPr>
          <p:nvPr/>
        </p:nvCxnSpPr>
        <p:spPr>
          <a:xfrm flipV="1">
            <a:off x="7252363" y="5809907"/>
            <a:ext cx="1833152" cy="10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9" name="Connettore 2 88">
            <a:extLst>
              <a:ext uri="{FF2B5EF4-FFF2-40B4-BE49-F238E27FC236}">
                <a16:creationId xmlns:a16="http://schemas.microsoft.com/office/drawing/2014/main" id="{529DD36B-BD5A-0CA0-1B7B-5AEDE6ACF2DC}"/>
              </a:ext>
            </a:extLst>
          </p:cNvPr>
          <p:cNvCxnSpPr>
            <a:cxnSpLocks/>
          </p:cNvCxnSpPr>
          <p:nvPr/>
        </p:nvCxnSpPr>
        <p:spPr>
          <a:xfrm>
            <a:off x="5721242" y="3990120"/>
            <a:ext cx="900326" cy="5246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9" name="CasellaDiTesto 108">
            <a:extLst>
              <a:ext uri="{FF2B5EF4-FFF2-40B4-BE49-F238E27FC236}">
                <a16:creationId xmlns:a16="http://schemas.microsoft.com/office/drawing/2014/main" id="{AD6A3ED2-C31A-34B7-A937-F28B1A8EB7AC}"/>
              </a:ext>
            </a:extLst>
          </p:cNvPr>
          <p:cNvSpPr txBox="1"/>
          <p:nvPr/>
        </p:nvSpPr>
        <p:spPr>
          <a:xfrm>
            <a:off x="7834020" y="4086535"/>
            <a:ext cx="900326" cy="369332"/>
          </a:xfrm>
          <a:prstGeom prst="rect">
            <a:avLst/>
          </a:prstGeom>
          <a:noFill/>
        </p:spPr>
        <p:txBody>
          <a:bodyPr wrap="square" rtlCol="0">
            <a:spAutoFit/>
          </a:bodyPr>
          <a:lstStyle/>
          <a:p>
            <a:r>
              <a:rPr lang="it-IT" dirty="0"/>
              <a:t>100 %</a:t>
            </a:r>
          </a:p>
        </p:txBody>
      </p:sp>
      <p:sp>
        <p:nvSpPr>
          <p:cNvPr id="110" name="CasellaDiTesto 109">
            <a:extLst>
              <a:ext uri="{FF2B5EF4-FFF2-40B4-BE49-F238E27FC236}">
                <a16:creationId xmlns:a16="http://schemas.microsoft.com/office/drawing/2014/main" id="{98D4A2CD-573B-BF05-0760-E29A8BF98E44}"/>
              </a:ext>
            </a:extLst>
          </p:cNvPr>
          <p:cNvSpPr txBox="1"/>
          <p:nvPr/>
        </p:nvSpPr>
        <p:spPr>
          <a:xfrm>
            <a:off x="7727173" y="5525726"/>
            <a:ext cx="772901" cy="369332"/>
          </a:xfrm>
          <a:prstGeom prst="rect">
            <a:avLst/>
          </a:prstGeom>
          <a:noFill/>
        </p:spPr>
        <p:txBody>
          <a:bodyPr wrap="square" rtlCol="0">
            <a:spAutoFit/>
          </a:bodyPr>
          <a:lstStyle/>
          <a:p>
            <a:r>
              <a:rPr lang="it-IT" dirty="0"/>
              <a:t>10 %</a:t>
            </a:r>
          </a:p>
        </p:txBody>
      </p:sp>
      <p:sp>
        <p:nvSpPr>
          <p:cNvPr id="120" name="Smile 119">
            <a:extLst>
              <a:ext uri="{FF2B5EF4-FFF2-40B4-BE49-F238E27FC236}">
                <a16:creationId xmlns:a16="http://schemas.microsoft.com/office/drawing/2014/main" id="{68D5526E-7697-889C-7FAC-D2B3AED1B271}"/>
              </a:ext>
            </a:extLst>
          </p:cNvPr>
          <p:cNvSpPr/>
          <p:nvPr/>
        </p:nvSpPr>
        <p:spPr>
          <a:xfrm>
            <a:off x="6717462" y="1652680"/>
            <a:ext cx="247650" cy="247650"/>
          </a:xfrm>
          <a:prstGeom prst="smileyFace">
            <a:avLst/>
          </a:prstGeom>
          <a:solidFill>
            <a:schemeClr val="accent6">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1" name="Connettore diritto 120">
            <a:extLst>
              <a:ext uri="{FF2B5EF4-FFF2-40B4-BE49-F238E27FC236}">
                <a16:creationId xmlns:a16="http://schemas.microsoft.com/office/drawing/2014/main" id="{CB825C2A-1BB0-4156-7849-A01964D39148}"/>
              </a:ext>
            </a:extLst>
          </p:cNvPr>
          <p:cNvCxnSpPr>
            <a:cxnSpLocks/>
            <a:stCxn id="120" idx="4"/>
          </p:cNvCxnSpPr>
          <p:nvPr/>
        </p:nvCxnSpPr>
        <p:spPr>
          <a:xfrm>
            <a:off x="6841287" y="1900330"/>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Connettore diritto 121">
            <a:extLst>
              <a:ext uri="{FF2B5EF4-FFF2-40B4-BE49-F238E27FC236}">
                <a16:creationId xmlns:a16="http://schemas.microsoft.com/office/drawing/2014/main" id="{281077DA-FE82-C6F5-60C6-3291AC97AD19}"/>
              </a:ext>
            </a:extLst>
          </p:cNvPr>
          <p:cNvCxnSpPr/>
          <p:nvPr/>
        </p:nvCxnSpPr>
        <p:spPr>
          <a:xfrm flipH="1">
            <a:off x="6717462" y="2170602"/>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Connettore diritto 122">
            <a:extLst>
              <a:ext uri="{FF2B5EF4-FFF2-40B4-BE49-F238E27FC236}">
                <a16:creationId xmlns:a16="http://schemas.microsoft.com/office/drawing/2014/main" id="{E114A316-6163-32C7-FE74-2761018DED42}"/>
              </a:ext>
            </a:extLst>
          </p:cNvPr>
          <p:cNvCxnSpPr>
            <a:cxnSpLocks/>
          </p:cNvCxnSpPr>
          <p:nvPr/>
        </p:nvCxnSpPr>
        <p:spPr>
          <a:xfrm>
            <a:off x="6850812" y="2181322"/>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Connettore diritto 123">
            <a:extLst>
              <a:ext uri="{FF2B5EF4-FFF2-40B4-BE49-F238E27FC236}">
                <a16:creationId xmlns:a16="http://schemas.microsoft.com/office/drawing/2014/main" id="{B0E31BA6-563B-6216-1ED4-B6BD707B4A18}"/>
              </a:ext>
            </a:extLst>
          </p:cNvPr>
          <p:cNvCxnSpPr>
            <a:cxnSpLocks/>
          </p:cNvCxnSpPr>
          <p:nvPr/>
        </p:nvCxnSpPr>
        <p:spPr>
          <a:xfrm flipV="1">
            <a:off x="6779374" y="2035466"/>
            <a:ext cx="133350" cy="5357"/>
          </a:xfrm>
          <a:prstGeom prst="line">
            <a:avLst/>
          </a:prstGeom>
        </p:spPr>
        <p:style>
          <a:lnRef idx="1">
            <a:schemeClr val="accent1"/>
          </a:lnRef>
          <a:fillRef idx="0">
            <a:schemeClr val="accent1"/>
          </a:fillRef>
          <a:effectRef idx="0">
            <a:schemeClr val="accent1"/>
          </a:effectRef>
          <a:fontRef idx="minor">
            <a:schemeClr val="tx1"/>
          </a:fontRef>
        </p:style>
      </p:cxnSp>
      <p:sp>
        <p:nvSpPr>
          <p:cNvPr id="125" name="Smile 124">
            <a:extLst>
              <a:ext uri="{FF2B5EF4-FFF2-40B4-BE49-F238E27FC236}">
                <a16:creationId xmlns:a16="http://schemas.microsoft.com/office/drawing/2014/main" id="{FCA47597-D464-C22E-450A-445A35CD9AFC}"/>
              </a:ext>
            </a:extLst>
          </p:cNvPr>
          <p:cNvSpPr/>
          <p:nvPr/>
        </p:nvSpPr>
        <p:spPr>
          <a:xfrm>
            <a:off x="6824762" y="4091690"/>
            <a:ext cx="247650" cy="247650"/>
          </a:xfrm>
          <a:prstGeom prst="smileyFac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6" name="Connettore diritto 125">
            <a:extLst>
              <a:ext uri="{FF2B5EF4-FFF2-40B4-BE49-F238E27FC236}">
                <a16:creationId xmlns:a16="http://schemas.microsoft.com/office/drawing/2014/main" id="{E03E7F19-ED80-5B5E-24C8-FE8BF8706BFD}"/>
              </a:ext>
            </a:extLst>
          </p:cNvPr>
          <p:cNvCxnSpPr>
            <a:cxnSpLocks/>
            <a:stCxn id="125" idx="4"/>
          </p:cNvCxnSpPr>
          <p:nvPr/>
        </p:nvCxnSpPr>
        <p:spPr>
          <a:xfrm>
            <a:off x="6948587" y="4339340"/>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Connettore diritto 126">
            <a:extLst>
              <a:ext uri="{FF2B5EF4-FFF2-40B4-BE49-F238E27FC236}">
                <a16:creationId xmlns:a16="http://schemas.microsoft.com/office/drawing/2014/main" id="{4C5511D3-CA2B-3325-0514-D73815E10346}"/>
              </a:ext>
            </a:extLst>
          </p:cNvPr>
          <p:cNvCxnSpPr/>
          <p:nvPr/>
        </p:nvCxnSpPr>
        <p:spPr>
          <a:xfrm flipH="1">
            <a:off x="6824762" y="4609612"/>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Connettore diritto 127">
            <a:extLst>
              <a:ext uri="{FF2B5EF4-FFF2-40B4-BE49-F238E27FC236}">
                <a16:creationId xmlns:a16="http://schemas.microsoft.com/office/drawing/2014/main" id="{B36A05EB-EE7B-0A38-AEE6-C892B091C43F}"/>
              </a:ext>
            </a:extLst>
          </p:cNvPr>
          <p:cNvCxnSpPr>
            <a:cxnSpLocks/>
          </p:cNvCxnSpPr>
          <p:nvPr/>
        </p:nvCxnSpPr>
        <p:spPr>
          <a:xfrm>
            <a:off x="6958112" y="4620332"/>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Connettore diritto 128">
            <a:extLst>
              <a:ext uri="{FF2B5EF4-FFF2-40B4-BE49-F238E27FC236}">
                <a16:creationId xmlns:a16="http://schemas.microsoft.com/office/drawing/2014/main" id="{62BCAD64-25E9-78BF-31DA-7346B67FC692}"/>
              </a:ext>
            </a:extLst>
          </p:cNvPr>
          <p:cNvCxnSpPr>
            <a:cxnSpLocks/>
          </p:cNvCxnSpPr>
          <p:nvPr/>
        </p:nvCxnSpPr>
        <p:spPr>
          <a:xfrm flipV="1">
            <a:off x="6886674" y="4474476"/>
            <a:ext cx="133350" cy="5357"/>
          </a:xfrm>
          <a:prstGeom prst="line">
            <a:avLst/>
          </a:prstGeom>
        </p:spPr>
        <p:style>
          <a:lnRef idx="1">
            <a:schemeClr val="accent1"/>
          </a:lnRef>
          <a:fillRef idx="0">
            <a:schemeClr val="accent1"/>
          </a:fillRef>
          <a:effectRef idx="0">
            <a:schemeClr val="accent1"/>
          </a:effectRef>
          <a:fontRef idx="minor">
            <a:schemeClr val="tx1"/>
          </a:fontRef>
        </p:style>
      </p:cxnSp>
      <p:sp>
        <p:nvSpPr>
          <p:cNvPr id="139" name="Smile 138">
            <a:extLst>
              <a:ext uri="{FF2B5EF4-FFF2-40B4-BE49-F238E27FC236}">
                <a16:creationId xmlns:a16="http://schemas.microsoft.com/office/drawing/2014/main" id="{8165F2A9-BF2A-1626-52CF-B525742B09F1}"/>
              </a:ext>
            </a:extLst>
          </p:cNvPr>
          <p:cNvSpPr/>
          <p:nvPr/>
        </p:nvSpPr>
        <p:spPr>
          <a:xfrm>
            <a:off x="6834287" y="5278076"/>
            <a:ext cx="247650" cy="247650"/>
          </a:xfrm>
          <a:prstGeom prst="smileyFac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0" name="Connettore diritto 139">
            <a:extLst>
              <a:ext uri="{FF2B5EF4-FFF2-40B4-BE49-F238E27FC236}">
                <a16:creationId xmlns:a16="http://schemas.microsoft.com/office/drawing/2014/main" id="{7B5B6406-B2F0-38E0-A3C2-64D0CD86C16F}"/>
              </a:ext>
            </a:extLst>
          </p:cNvPr>
          <p:cNvCxnSpPr>
            <a:cxnSpLocks/>
            <a:stCxn id="139" idx="4"/>
          </p:cNvCxnSpPr>
          <p:nvPr/>
        </p:nvCxnSpPr>
        <p:spPr>
          <a:xfrm>
            <a:off x="6958112" y="5525726"/>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1" name="Connettore diritto 140">
            <a:extLst>
              <a:ext uri="{FF2B5EF4-FFF2-40B4-BE49-F238E27FC236}">
                <a16:creationId xmlns:a16="http://schemas.microsoft.com/office/drawing/2014/main" id="{B3C95CE2-7D05-960E-515B-8A6EF8EFBB7C}"/>
              </a:ext>
            </a:extLst>
          </p:cNvPr>
          <p:cNvCxnSpPr/>
          <p:nvPr/>
        </p:nvCxnSpPr>
        <p:spPr>
          <a:xfrm flipH="1">
            <a:off x="6834287" y="5795998"/>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2" name="Connettore diritto 141">
            <a:extLst>
              <a:ext uri="{FF2B5EF4-FFF2-40B4-BE49-F238E27FC236}">
                <a16:creationId xmlns:a16="http://schemas.microsoft.com/office/drawing/2014/main" id="{CD321D18-14CE-9F3A-4FF4-710471AD71F8}"/>
              </a:ext>
            </a:extLst>
          </p:cNvPr>
          <p:cNvCxnSpPr>
            <a:cxnSpLocks/>
          </p:cNvCxnSpPr>
          <p:nvPr/>
        </p:nvCxnSpPr>
        <p:spPr>
          <a:xfrm>
            <a:off x="6967637" y="5806718"/>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3" name="Connettore diritto 142">
            <a:extLst>
              <a:ext uri="{FF2B5EF4-FFF2-40B4-BE49-F238E27FC236}">
                <a16:creationId xmlns:a16="http://schemas.microsoft.com/office/drawing/2014/main" id="{09535E22-66DF-AD08-BE04-DAABFF692032}"/>
              </a:ext>
            </a:extLst>
          </p:cNvPr>
          <p:cNvCxnSpPr>
            <a:cxnSpLocks/>
          </p:cNvCxnSpPr>
          <p:nvPr/>
        </p:nvCxnSpPr>
        <p:spPr>
          <a:xfrm flipV="1">
            <a:off x="6896199" y="5660862"/>
            <a:ext cx="133350" cy="53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5" name="Connettore 2 144">
            <a:extLst>
              <a:ext uri="{FF2B5EF4-FFF2-40B4-BE49-F238E27FC236}">
                <a16:creationId xmlns:a16="http://schemas.microsoft.com/office/drawing/2014/main" id="{A19F8B65-CFE5-1E41-9CC6-F6100E87290A}"/>
              </a:ext>
            </a:extLst>
          </p:cNvPr>
          <p:cNvCxnSpPr>
            <a:cxnSpLocks/>
          </p:cNvCxnSpPr>
          <p:nvPr/>
        </p:nvCxnSpPr>
        <p:spPr>
          <a:xfrm flipV="1">
            <a:off x="7344827" y="4711898"/>
            <a:ext cx="1620885" cy="8785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8" name="CasellaDiTesto 147">
            <a:extLst>
              <a:ext uri="{FF2B5EF4-FFF2-40B4-BE49-F238E27FC236}">
                <a16:creationId xmlns:a16="http://schemas.microsoft.com/office/drawing/2014/main" id="{9B17D8BD-88C8-D176-B6AB-6A15DE98E572}"/>
              </a:ext>
            </a:extLst>
          </p:cNvPr>
          <p:cNvSpPr txBox="1"/>
          <p:nvPr/>
        </p:nvSpPr>
        <p:spPr>
          <a:xfrm rot="19846217">
            <a:off x="7596753" y="4899927"/>
            <a:ext cx="772901" cy="369332"/>
          </a:xfrm>
          <a:prstGeom prst="rect">
            <a:avLst/>
          </a:prstGeom>
          <a:noFill/>
        </p:spPr>
        <p:txBody>
          <a:bodyPr wrap="square" rtlCol="0">
            <a:spAutoFit/>
          </a:bodyPr>
          <a:lstStyle/>
          <a:p>
            <a:r>
              <a:rPr lang="it-IT" dirty="0"/>
              <a:t>90 %</a:t>
            </a:r>
          </a:p>
        </p:txBody>
      </p:sp>
      <p:cxnSp>
        <p:nvCxnSpPr>
          <p:cNvPr id="149" name="Connettore 2 148">
            <a:extLst>
              <a:ext uri="{FF2B5EF4-FFF2-40B4-BE49-F238E27FC236}">
                <a16:creationId xmlns:a16="http://schemas.microsoft.com/office/drawing/2014/main" id="{37FA2B9B-EEB9-4B50-F179-BDD02CD56419}"/>
              </a:ext>
            </a:extLst>
          </p:cNvPr>
          <p:cNvCxnSpPr>
            <a:cxnSpLocks/>
          </p:cNvCxnSpPr>
          <p:nvPr/>
        </p:nvCxnSpPr>
        <p:spPr>
          <a:xfrm>
            <a:off x="5451920" y="4275236"/>
            <a:ext cx="1162201" cy="12928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1" name="Immagine 150">
            <a:extLst>
              <a:ext uri="{FF2B5EF4-FFF2-40B4-BE49-F238E27FC236}">
                <a16:creationId xmlns:a16="http://schemas.microsoft.com/office/drawing/2014/main" id="{67228218-17C6-39BB-A8A7-EA6DF9EE4F00}"/>
              </a:ext>
            </a:extLst>
          </p:cNvPr>
          <p:cNvPicPr>
            <a:picLocks noChangeAspect="1"/>
          </p:cNvPicPr>
          <p:nvPr/>
        </p:nvPicPr>
        <p:blipFill>
          <a:blip r:embed="rId3"/>
          <a:stretch>
            <a:fillRect/>
          </a:stretch>
        </p:blipFill>
        <p:spPr>
          <a:xfrm>
            <a:off x="10177669" y="2882684"/>
            <a:ext cx="296024" cy="304629"/>
          </a:xfrm>
          <a:prstGeom prst="rect">
            <a:avLst/>
          </a:prstGeom>
        </p:spPr>
      </p:pic>
      <p:pic>
        <p:nvPicPr>
          <p:cNvPr id="152" name="Immagine 151">
            <a:extLst>
              <a:ext uri="{FF2B5EF4-FFF2-40B4-BE49-F238E27FC236}">
                <a16:creationId xmlns:a16="http://schemas.microsoft.com/office/drawing/2014/main" id="{7E418FA4-8477-C9C0-DA87-FA63F2DBC7FB}"/>
              </a:ext>
            </a:extLst>
          </p:cNvPr>
          <p:cNvPicPr>
            <a:picLocks noChangeAspect="1"/>
          </p:cNvPicPr>
          <p:nvPr/>
        </p:nvPicPr>
        <p:blipFill>
          <a:blip r:embed="rId3"/>
          <a:stretch>
            <a:fillRect/>
          </a:stretch>
        </p:blipFill>
        <p:spPr>
          <a:xfrm>
            <a:off x="10149156" y="1736545"/>
            <a:ext cx="296024" cy="304629"/>
          </a:xfrm>
          <a:prstGeom prst="rect">
            <a:avLst/>
          </a:prstGeom>
        </p:spPr>
      </p:pic>
      <p:sp>
        <p:nvSpPr>
          <p:cNvPr id="154" name="CasellaDiTesto 153">
            <a:extLst>
              <a:ext uri="{FF2B5EF4-FFF2-40B4-BE49-F238E27FC236}">
                <a16:creationId xmlns:a16="http://schemas.microsoft.com/office/drawing/2014/main" id="{8E963BD3-2804-3203-6DE5-355D0E49545D}"/>
              </a:ext>
            </a:extLst>
          </p:cNvPr>
          <p:cNvSpPr txBox="1"/>
          <p:nvPr/>
        </p:nvSpPr>
        <p:spPr>
          <a:xfrm>
            <a:off x="10623872" y="1468014"/>
            <a:ext cx="590310" cy="369332"/>
          </a:xfrm>
          <a:prstGeom prst="rect">
            <a:avLst/>
          </a:prstGeom>
          <a:noFill/>
        </p:spPr>
        <p:txBody>
          <a:bodyPr wrap="square" rtlCol="0">
            <a:spAutoFit/>
          </a:bodyPr>
          <a:lstStyle/>
          <a:p>
            <a:r>
              <a:rPr lang="it-IT" dirty="0"/>
              <a:t>100</a:t>
            </a:r>
          </a:p>
        </p:txBody>
      </p:sp>
      <p:cxnSp>
        <p:nvCxnSpPr>
          <p:cNvPr id="156" name="Connettore diritto 155">
            <a:extLst>
              <a:ext uri="{FF2B5EF4-FFF2-40B4-BE49-F238E27FC236}">
                <a16:creationId xmlns:a16="http://schemas.microsoft.com/office/drawing/2014/main" id="{3935C442-9218-43FB-2CEC-2E217582A906}"/>
              </a:ext>
            </a:extLst>
          </p:cNvPr>
          <p:cNvCxnSpPr>
            <a:cxnSpLocks/>
            <a:stCxn id="160" idx="1"/>
          </p:cNvCxnSpPr>
          <p:nvPr/>
        </p:nvCxnSpPr>
        <p:spPr>
          <a:xfrm flipH="1">
            <a:off x="10660895" y="1807460"/>
            <a:ext cx="473847" cy="0"/>
          </a:xfrm>
          <a:prstGeom prst="line">
            <a:avLst/>
          </a:prstGeom>
        </p:spPr>
        <p:style>
          <a:lnRef idx="1">
            <a:schemeClr val="accent1"/>
          </a:lnRef>
          <a:fillRef idx="0">
            <a:schemeClr val="accent1"/>
          </a:fillRef>
          <a:effectRef idx="0">
            <a:schemeClr val="accent1"/>
          </a:effectRef>
          <a:fontRef idx="minor">
            <a:schemeClr val="tx1"/>
          </a:fontRef>
        </p:style>
      </p:cxnSp>
      <p:sp>
        <p:nvSpPr>
          <p:cNvPr id="158" name="CasellaDiTesto 157">
            <a:extLst>
              <a:ext uri="{FF2B5EF4-FFF2-40B4-BE49-F238E27FC236}">
                <a16:creationId xmlns:a16="http://schemas.microsoft.com/office/drawing/2014/main" id="{771B2EF2-36B3-2573-64CB-B5220B89C12E}"/>
              </a:ext>
            </a:extLst>
          </p:cNvPr>
          <p:cNvSpPr txBox="1"/>
          <p:nvPr/>
        </p:nvSpPr>
        <p:spPr>
          <a:xfrm>
            <a:off x="10615610" y="1757892"/>
            <a:ext cx="627781" cy="369332"/>
          </a:xfrm>
          <a:prstGeom prst="rect">
            <a:avLst/>
          </a:prstGeom>
          <a:noFill/>
        </p:spPr>
        <p:txBody>
          <a:bodyPr wrap="square" rtlCol="0">
            <a:spAutoFit/>
          </a:bodyPr>
          <a:lstStyle/>
          <a:p>
            <a:r>
              <a:rPr lang="it-IT" dirty="0"/>
              <a:t>400</a:t>
            </a:r>
          </a:p>
        </p:txBody>
      </p:sp>
      <p:sp>
        <p:nvSpPr>
          <p:cNvPr id="160" name="CasellaDiTesto 159">
            <a:extLst>
              <a:ext uri="{FF2B5EF4-FFF2-40B4-BE49-F238E27FC236}">
                <a16:creationId xmlns:a16="http://schemas.microsoft.com/office/drawing/2014/main" id="{E9A47C89-44C8-F8EE-F80B-56BB7A0E5A7B}"/>
              </a:ext>
            </a:extLst>
          </p:cNvPr>
          <p:cNvSpPr txBox="1"/>
          <p:nvPr/>
        </p:nvSpPr>
        <p:spPr>
          <a:xfrm>
            <a:off x="11134742" y="1622794"/>
            <a:ext cx="268833" cy="369332"/>
          </a:xfrm>
          <a:prstGeom prst="rect">
            <a:avLst/>
          </a:prstGeom>
          <a:noFill/>
        </p:spPr>
        <p:txBody>
          <a:bodyPr wrap="square" rtlCol="0">
            <a:spAutoFit/>
          </a:bodyPr>
          <a:lstStyle/>
          <a:p>
            <a:r>
              <a:rPr lang="it-IT" dirty="0"/>
              <a:t>=</a:t>
            </a:r>
          </a:p>
        </p:txBody>
      </p:sp>
      <p:sp>
        <p:nvSpPr>
          <p:cNvPr id="163" name="CasellaDiTesto 162">
            <a:extLst>
              <a:ext uri="{FF2B5EF4-FFF2-40B4-BE49-F238E27FC236}">
                <a16:creationId xmlns:a16="http://schemas.microsoft.com/office/drawing/2014/main" id="{347D8BE4-5DFB-A494-FAB5-C0A3470D2D1A}"/>
              </a:ext>
            </a:extLst>
          </p:cNvPr>
          <p:cNvSpPr txBox="1"/>
          <p:nvPr/>
        </p:nvSpPr>
        <p:spPr>
          <a:xfrm>
            <a:off x="11391707" y="1592425"/>
            <a:ext cx="694902" cy="369332"/>
          </a:xfrm>
          <a:prstGeom prst="rect">
            <a:avLst/>
          </a:prstGeom>
          <a:noFill/>
        </p:spPr>
        <p:txBody>
          <a:bodyPr wrap="square" rtlCol="0">
            <a:spAutoFit/>
          </a:bodyPr>
          <a:lstStyle/>
          <a:p>
            <a:r>
              <a:rPr lang="it-IT" dirty="0"/>
              <a:t>25 %</a:t>
            </a:r>
          </a:p>
        </p:txBody>
      </p:sp>
      <p:sp>
        <p:nvSpPr>
          <p:cNvPr id="168" name="CasellaDiTesto 167">
            <a:extLst>
              <a:ext uri="{FF2B5EF4-FFF2-40B4-BE49-F238E27FC236}">
                <a16:creationId xmlns:a16="http://schemas.microsoft.com/office/drawing/2014/main" id="{51983AC3-34E5-A71C-FDCF-E63F0BA79D82}"/>
              </a:ext>
            </a:extLst>
          </p:cNvPr>
          <p:cNvSpPr txBox="1"/>
          <p:nvPr/>
        </p:nvSpPr>
        <p:spPr>
          <a:xfrm>
            <a:off x="10598746" y="2782620"/>
            <a:ext cx="590310" cy="369332"/>
          </a:xfrm>
          <a:prstGeom prst="rect">
            <a:avLst/>
          </a:prstGeom>
          <a:noFill/>
        </p:spPr>
        <p:txBody>
          <a:bodyPr wrap="square" rtlCol="0">
            <a:spAutoFit/>
          </a:bodyPr>
          <a:lstStyle/>
          <a:p>
            <a:r>
              <a:rPr lang="it-IT" dirty="0"/>
              <a:t>20</a:t>
            </a:r>
          </a:p>
        </p:txBody>
      </p:sp>
      <p:cxnSp>
        <p:nvCxnSpPr>
          <p:cNvPr id="169" name="Connettore diritto 168">
            <a:extLst>
              <a:ext uri="{FF2B5EF4-FFF2-40B4-BE49-F238E27FC236}">
                <a16:creationId xmlns:a16="http://schemas.microsoft.com/office/drawing/2014/main" id="{2090526A-B17C-E8D5-ABFF-9EC296EBB629}"/>
              </a:ext>
            </a:extLst>
          </p:cNvPr>
          <p:cNvCxnSpPr>
            <a:cxnSpLocks/>
            <a:stCxn id="171" idx="1"/>
          </p:cNvCxnSpPr>
          <p:nvPr/>
        </p:nvCxnSpPr>
        <p:spPr>
          <a:xfrm flipH="1">
            <a:off x="10635769" y="3122066"/>
            <a:ext cx="473847" cy="0"/>
          </a:xfrm>
          <a:prstGeom prst="line">
            <a:avLst/>
          </a:prstGeom>
        </p:spPr>
        <p:style>
          <a:lnRef idx="1">
            <a:schemeClr val="accent1"/>
          </a:lnRef>
          <a:fillRef idx="0">
            <a:schemeClr val="accent1"/>
          </a:fillRef>
          <a:effectRef idx="0">
            <a:schemeClr val="accent1"/>
          </a:effectRef>
          <a:fontRef idx="minor">
            <a:schemeClr val="tx1"/>
          </a:fontRef>
        </p:style>
      </p:cxnSp>
      <p:sp>
        <p:nvSpPr>
          <p:cNvPr id="170" name="CasellaDiTesto 169">
            <a:extLst>
              <a:ext uri="{FF2B5EF4-FFF2-40B4-BE49-F238E27FC236}">
                <a16:creationId xmlns:a16="http://schemas.microsoft.com/office/drawing/2014/main" id="{1DBFF6BF-D636-8363-76A8-1E51EBADA13B}"/>
              </a:ext>
            </a:extLst>
          </p:cNvPr>
          <p:cNvSpPr txBox="1"/>
          <p:nvPr/>
        </p:nvSpPr>
        <p:spPr>
          <a:xfrm>
            <a:off x="10590484" y="3072498"/>
            <a:ext cx="627781" cy="369332"/>
          </a:xfrm>
          <a:prstGeom prst="rect">
            <a:avLst/>
          </a:prstGeom>
          <a:noFill/>
        </p:spPr>
        <p:txBody>
          <a:bodyPr wrap="square" rtlCol="0">
            <a:spAutoFit/>
          </a:bodyPr>
          <a:lstStyle/>
          <a:p>
            <a:r>
              <a:rPr lang="it-IT" dirty="0"/>
              <a:t>400</a:t>
            </a:r>
          </a:p>
        </p:txBody>
      </p:sp>
      <p:sp>
        <p:nvSpPr>
          <p:cNvPr id="171" name="CasellaDiTesto 170">
            <a:extLst>
              <a:ext uri="{FF2B5EF4-FFF2-40B4-BE49-F238E27FC236}">
                <a16:creationId xmlns:a16="http://schemas.microsoft.com/office/drawing/2014/main" id="{4CEEC6C7-5066-2C88-6D16-E28B67F3825C}"/>
              </a:ext>
            </a:extLst>
          </p:cNvPr>
          <p:cNvSpPr txBox="1"/>
          <p:nvPr/>
        </p:nvSpPr>
        <p:spPr>
          <a:xfrm>
            <a:off x="11109616" y="2937400"/>
            <a:ext cx="268833" cy="369332"/>
          </a:xfrm>
          <a:prstGeom prst="rect">
            <a:avLst/>
          </a:prstGeom>
          <a:noFill/>
        </p:spPr>
        <p:txBody>
          <a:bodyPr wrap="square" rtlCol="0">
            <a:spAutoFit/>
          </a:bodyPr>
          <a:lstStyle/>
          <a:p>
            <a:r>
              <a:rPr lang="it-IT" dirty="0"/>
              <a:t>=</a:t>
            </a:r>
          </a:p>
        </p:txBody>
      </p:sp>
      <p:sp>
        <p:nvSpPr>
          <p:cNvPr id="172" name="CasellaDiTesto 171">
            <a:extLst>
              <a:ext uri="{FF2B5EF4-FFF2-40B4-BE49-F238E27FC236}">
                <a16:creationId xmlns:a16="http://schemas.microsoft.com/office/drawing/2014/main" id="{1709578A-1E6E-7BD5-7604-4DEF83402AC5}"/>
              </a:ext>
            </a:extLst>
          </p:cNvPr>
          <p:cNvSpPr txBox="1"/>
          <p:nvPr/>
        </p:nvSpPr>
        <p:spPr>
          <a:xfrm>
            <a:off x="11366582" y="2907031"/>
            <a:ext cx="697288" cy="369332"/>
          </a:xfrm>
          <a:prstGeom prst="rect">
            <a:avLst/>
          </a:prstGeom>
          <a:noFill/>
        </p:spPr>
        <p:txBody>
          <a:bodyPr wrap="square" rtlCol="0">
            <a:spAutoFit/>
          </a:bodyPr>
          <a:lstStyle/>
          <a:p>
            <a:r>
              <a:rPr lang="it-IT" dirty="0"/>
              <a:t>5 %</a:t>
            </a:r>
          </a:p>
        </p:txBody>
      </p:sp>
      <p:sp>
        <p:nvSpPr>
          <p:cNvPr id="173" name="CasellaDiTesto 172">
            <a:extLst>
              <a:ext uri="{FF2B5EF4-FFF2-40B4-BE49-F238E27FC236}">
                <a16:creationId xmlns:a16="http://schemas.microsoft.com/office/drawing/2014/main" id="{13299734-EEED-B816-776B-D1A9F9895BC1}"/>
              </a:ext>
            </a:extLst>
          </p:cNvPr>
          <p:cNvSpPr txBox="1"/>
          <p:nvPr/>
        </p:nvSpPr>
        <p:spPr>
          <a:xfrm>
            <a:off x="10573620" y="4021044"/>
            <a:ext cx="590310" cy="369332"/>
          </a:xfrm>
          <a:prstGeom prst="rect">
            <a:avLst/>
          </a:prstGeom>
          <a:noFill/>
        </p:spPr>
        <p:txBody>
          <a:bodyPr wrap="square" rtlCol="0">
            <a:spAutoFit/>
          </a:bodyPr>
          <a:lstStyle/>
          <a:p>
            <a:r>
              <a:rPr lang="it-IT" dirty="0"/>
              <a:t>270</a:t>
            </a:r>
          </a:p>
        </p:txBody>
      </p:sp>
      <p:cxnSp>
        <p:nvCxnSpPr>
          <p:cNvPr id="174" name="Connettore diritto 173">
            <a:extLst>
              <a:ext uri="{FF2B5EF4-FFF2-40B4-BE49-F238E27FC236}">
                <a16:creationId xmlns:a16="http://schemas.microsoft.com/office/drawing/2014/main" id="{9F8EFEE9-3029-9F89-D62D-00427573DB74}"/>
              </a:ext>
            </a:extLst>
          </p:cNvPr>
          <p:cNvCxnSpPr>
            <a:cxnSpLocks/>
            <a:stCxn id="176" idx="1"/>
          </p:cNvCxnSpPr>
          <p:nvPr/>
        </p:nvCxnSpPr>
        <p:spPr>
          <a:xfrm flipH="1">
            <a:off x="10610643" y="4360490"/>
            <a:ext cx="473847" cy="0"/>
          </a:xfrm>
          <a:prstGeom prst="line">
            <a:avLst/>
          </a:prstGeom>
        </p:spPr>
        <p:style>
          <a:lnRef idx="1">
            <a:schemeClr val="accent1"/>
          </a:lnRef>
          <a:fillRef idx="0">
            <a:schemeClr val="accent1"/>
          </a:fillRef>
          <a:effectRef idx="0">
            <a:schemeClr val="accent1"/>
          </a:effectRef>
          <a:fontRef idx="minor">
            <a:schemeClr val="tx1"/>
          </a:fontRef>
        </p:style>
      </p:cxnSp>
      <p:sp>
        <p:nvSpPr>
          <p:cNvPr id="175" name="CasellaDiTesto 174">
            <a:extLst>
              <a:ext uri="{FF2B5EF4-FFF2-40B4-BE49-F238E27FC236}">
                <a16:creationId xmlns:a16="http://schemas.microsoft.com/office/drawing/2014/main" id="{1184FF09-F4CB-EE1D-7DB9-506AF1183F59}"/>
              </a:ext>
            </a:extLst>
          </p:cNvPr>
          <p:cNvSpPr txBox="1"/>
          <p:nvPr/>
        </p:nvSpPr>
        <p:spPr>
          <a:xfrm>
            <a:off x="10565358" y="4310922"/>
            <a:ext cx="627781" cy="369332"/>
          </a:xfrm>
          <a:prstGeom prst="rect">
            <a:avLst/>
          </a:prstGeom>
          <a:noFill/>
        </p:spPr>
        <p:txBody>
          <a:bodyPr wrap="square" rtlCol="0">
            <a:spAutoFit/>
          </a:bodyPr>
          <a:lstStyle/>
          <a:p>
            <a:r>
              <a:rPr lang="it-IT" dirty="0"/>
              <a:t>400</a:t>
            </a:r>
          </a:p>
        </p:txBody>
      </p:sp>
      <p:sp>
        <p:nvSpPr>
          <p:cNvPr id="176" name="CasellaDiTesto 175">
            <a:extLst>
              <a:ext uri="{FF2B5EF4-FFF2-40B4-BE49-F238E27FC236}">
                <a16:creationId xmlns:a16="http://schemas.microsoft.com/office/drawing/2014/main" id="{729263E3-42D1-E826-B2B1-8C6BC4799837}"/>
              </a:ext>
            </a:extLst>
          </p:cNvPr>
          <p:cNvSpPr txBox="1"/>
          <p:nvPr/>
        </p:nvSpPr>
        <p:spPr>
          <a:xfrm>
            <a:off x="11084490" y="4175824"/>
            <a:ext cx="268833" cy="369332"/>
          </a:xfrm>
          <a:prstGeom prst="rect">
            <a:avLst/>
          </a:prstGeom>
          <a:noFill/>
        </p:spPr>
        <p:txBody>
          <a:bodyPr wrap="square" rtlCol="0">
            <a:spAutoFit/>
          </a:bodyPr>
          <a:lstStyle/>
          <a:p>
            <a:r>
              <a:rPr lang="it-IT" dirty="0"/>
              <a:t>=</a:t>
            </a:r>
          </a:p>
        </p:txBody>
      </p:sp>
      <p:sp>
        <p:nvSpPr>
          <p:cNvPr id="177" name="CasellaDiTesto 176">
            <a:extLst>
              <a:ext uri="{FF2B5EF4-FFF2-40B4-BE49-F238E27FC236}">
                <a16:creationId xmlns:a16="http://schemas.microsoft.com/office/drawing/2014/main" id="{B1401519-A6E9-7288-FEBB-A43EDCFB2133}"/>
              </a:ext>
            </a:extLst>
          </p:cNvPr>
          <p:cNvSpPr txBox="1"/>
          <p:nvPr/>
        </p:nvSpPr>
        <p:spPr>
          <a:xfrm>
            <a:off x="11255258" y="4154674"/>
            <a:ext cx="936742" cy="369332"/>
          </a:xfrm>
          <a:prstGeom prst="rect">
            <a:avLst/>
          </a:prstGeom>
          <a:noFill/>
        </p:spPr>
        <p:txBody>
          <a:bodyPr wrap="square" rtlCol="0">
            <a:spAutoFit/>
          </a:bodyPr>
          <a:lstStyle/>
          <a:p>
            <a:r>
              <a:rPr lang="it-IT" b="1" dirty="0"/>
              <a:t>67,5 %</a:t>
            </a:r>
          </a:p>
        </p:txBody>
      </p:sp>
      <p:sp>
        <p:nvSpPr>
          <p:cNvPr id="178" name="CasellaDiTesto 177">
            <a:extLst>
              <a:ext uri="{FF2B5EF4-FFF2-40B4-BE49-F238E27FC236}">
                <a16:creationId xmlns:a16="http://schemas.microsoft.com/office/drawing/2014/main" id="{5540988C-12DA-4AAB-0612-1D9E23511738}"/>
              </a:ext>
            </a:extLst>
          </p:cNvPr>
          <p:cNvSpPr txBox="1"/>
          <p:nvPr/>
        </p:nvSpPr>
        <p:spPr>
          <a:xfrm>
            <a:off x="10635739" y="5281382"/>
            <a:ext cx="590310" cy="369332"/>
          </a:xfrm>
          <a:prstGeom prst="rect">
            <a:avLst/>
          </a:prstGeom>
          <a:noFill/>
        </p:spPr>
        <p:txBody>
          <a:bodyPr wrap="square" rtlCol="0">
            <a:spAutoFit/>
          </a:bodyPr>
          <a:lstStyle/>
          <a:p>
            <a:r>
              <a:rPr lang="it-IT" dirty="0"/>
              <a:t>10</a:t>
            </a:r>
          </a:p>
        </p:txBody>
      </p:sp>
      <p:cxnSp>
        <p:nvCxnSpPr>
          <p:cNvPr id="179" name="Connettore diritto 178">
            <a:extLst>
              <a:ext uri="{FF2B5EF4-FFF2-40B4-BE49-F238E27FC236}">
                <a16:creationId xmlns:a16="http://schemas.microsoft.com/office/drawing/2014/main" id="{5BAAA042-2CD9-04FF-C7A8-8EAD2BECF6AE}"/>
              </a:ext>
            </a:extLst>
          </p:cNvPr>
          <p:cNvCxnSpPr>
            <a:cxnSpLocks/>
            <a:stCxn id="181" idx="1"/>
          </p:cNvCxnSpPr>
          <p:nvPr/>
        </p:nvCxnSpPr>
        <p:spPr>
          <a:xfrm flipH="1">
            <a:off x="10672762" y="5620828"/>
            <a:ext cx="473847" cy="0"/>
          </a:xfrm>
          <a:prstGeom prst="line">
            <a:avLst/>
          </a:prstGeom>
        </p:spPr>
        <p:style>
          <a:lnRef idx="1">
            <a:schemeClr val="accent1"/>
          </a:lnRef>
          <a:fillRef idx="0">
            <a:schemeClr val="accent1"/>
          </a:fillRef>
          <a:effectRef idx="0">
            <a:schemeClr val="accent1"/>
          </a:effectRef>
          <a:fontRef idx="minor">
            <a:schemeClr val="tx1"/>
          </a:fontRef>
        </p:style>
      </p:cxnSp>
      <p:sp>
        <p:nvSpPr>
          <p:cNvPr id="180" name="CasellaDiTesto 179">
            <a:extLst>
              <a:ext uri="{FF2B5EF4-FFF2-40B4-BE49-F238E27FC236}">
                <a16:creationId xmlns:a16="http://schemas.microsoft.com/office/drawing/2014/main" id="{336B171F-F47D-3ABD-C5EE-8987E2DAAA21}"/>
              </a:ext>
            </a:extLst>
          </p:cNvPr>
          <p:cNvSpPr txBox="1"/>
          <p:nvPr/>
        </p:nvSpPr>
        <p:spPr>
          <a:xfrm>
            <a:off x="10627477" y="5571260"/>
            <a:ext cx="627781" cy="369332"/>
          </a:xfrm>
          <a:prstGeom prst="rect">
            <a:avLst/>
          </a:prstGeom>
          <a:noFill/>
        </p:spPr>
        <p:txBody>
          <a:bodyPr wrap="square" rtlCol="0">
            <a:spAutoFit/>
          </a:bodyPr>
          <a:lstStyle/>
          <a:p>
            <a:r>
              <a:rPr lang="it-IT" dirty="0"/>
              <a:t>400</a:t>
            </a:r>
          </a:p>
        </p:txBody>
      </p:sp>
      <p:sp>
        <p:nvSpPr>
          <p:cNvPr id="181" name="CasellaDiTesto 180">
            <a:extLst>
              <a:ext uri="{FF2B5EF4-FFF2-40B4-BE49-F238E27FC236}">
                <a16:creationId xmlns:a16="http://schemas.microsoft.com/office/drawing/2014/main" id="{2BEAD1AC-46CC-7D69-21F3-ECE20C33F7D2}"/>
              </a:ext>
            </a:extLst>
          </p:cNvPr>
          <p:cNvSpPr txBox="1"/>
          <p:nvPr/>
        </p:nvSpPr>
        <p:spPr>
          <a:xfrm>
            <a:off x="11146609" y="5436162"/>
            <a:ext cx="268833" cy="369332"/>
          </a:xfrm>
          <a:prstGeom prst="rect">
            <a:avLst/>
          </a:prstGeom>
          <a:noFill/>
        </p:spPr>
        <p:txBody>
          <a:bodyPr wrap="square" rtlCol="0">
            <a:spAutoFit/>
          </a:bodyPr>
          <a:lstStyle/>
          <a:p>
            <a:r>
              <a:rPr lang="it-IT" dirty="0"/>
              <a:t>=</a:t>
            </a:r>
          </a:p>
        </p:txBody>
      </p:sp>
      <p:sp>
        <p:nvSpPr>
          <p:cNvPr id="182" name="CasellaDiTesto 181">
            <a:extLst>
              <a:ext uri="{FF2B5EF4-FFF2-40B4-BE49-F238E27FC236}">
                <a16:creationId xmlns:a16="http://schemas.microsoft.com/office/drawing/2014/main" id="{94EBC84B-EB0F-8FA7-3B63-09EDA8F1A48D}"/>
              </a:ext>
            </a:extLst>
          </p:cNvPr>
          <p:cNvSpPr txBox="1"/>
          <p:nvPr/>
        </p:nvSpPr>
        <p:spPr>
          <a:xfrm>
            <a:off x="11333595" y="5405793"/>
            <a:ext cx="753014" cy="369332"/>
          </a:xfrm>
          <a:prstGeom prst="rect">
            <a:avLst/>
          </a:prstGeom>
          <a:noFill/>
        </p:spPr>
        <p:txBody>
          <a:bodyPr wrap="square" rtlCol="0">
            <a:spAutoFit/>
          </a:bodyPr>
          <a:lstStyle/>
          <a:p>
            <a:r>
              <a:rPr lang="it-IT" dirty="0"/>
              <a:t>2,5 %</a:t>
            </a:r>
          </a:p>
        </p:txBody>
      </p:sp>
      <p:sp>
        <p:nvSpPr>
          <p:cNvPr id="2" name="CasellaDiTesto 1">
            <a:extLst>
              <a:ext uri="{FF2B5EF4-FFF2-40B4-BE49-F238E27FC236}">
                <a16:creationId xmlns:a16="http://schemas.microsoft.com/office/drawing/2014/main" id="{12292F59-2628-75DD-7C26-EC135FF7EC5A}"/>
              </a:ext>
            </a:extLst>
          </p:cNvPr>
          <p:cNvSpPr txBox="1"/>
          <p:nvPr/>
        </p:nvSpPr>
        <p:spPr>
          <a:xfrm>
            <a:off x="10919027" y="807959"/>
            <a:ext cx="1504981" cy="369332"/>
          </a:xfrm>
          <a:prstGeom prst="rect">
            <a:avLst/>
          </a:prstGeom>
          <a:noFill/>
        </p:spPr>
        <p:txBody>
          <a:bodyPr wrap="square" rtlCol="0">
            <a:spAutoFit/>
          </a:bodyPr>
          <a:lstStyle/>
          <a:p>
            <a:r>
              <a:rPr lang="it-IT" b="1" dirty="0"/>
              <a:t>WEIGHTS</a:t>
            </a:r>
          </a:p>
        </p:txBody>
      </p:sp>
      <p:sp>
        <p:nvSpPr>
          <p:cNvPr id="7" name="Croce 6">
            <a:extLst>
              <a:ext uri="{FF2B5EF4-FFF2-40B4-BE49-F238E27FC236}">
                <a16:creationId xmlns:a16="http://schemas.microsoft.com/office/drawing/2014/main" id="{19B3E7F5-9C63-336F-1457-B30C3A165C19}"/>
              </a:ext>
            </a:extLst>
          </p:cNvPr>
          <p:cNvSpPr>
            <a:spLocks noChangeAspect="1"/>
          </p:cNvSpPr>
          <p:nvPr/>
        </p:nvSpPr>
        <p:spPr>
          <a:xfrm>
            <a:off x="9511252" y="1399917"/>
            <a:ext cx="239787" cy="24879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roce 24">
            <a:extLst>
              <a:ext uri="{FF2B5EF4-FFF2-40B4-BE49-F238E27FC236}">
                <a16:creationId xmlns:a16="http://schemas.microsoft.com/office/drawing/2014/main" id="{A5D8E374-29C5-EA54-9DB9-FEC427C0E358}"/>
              </a:ext>
            </a:extLst>
          </p:cNvPr>
          <p:cNvSpPr>
            <a:spLocks noChangeAspect="1"/>
          </p:cNvSpPr>
          <p:nvPr/>
        </p:nvSpPr>
        <p:spPr>
          <a:xfrm>
            <a:off x="9511252" y="2632475"/>
            <a:ext cx="239787" cy="24879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Croce 25">
            <a:extLst>
              <a:ext uri="{FF2B5EF4-FFF2-40B4-BE49-F238E27FC236}">
                <a16:creationId xmlns:a16="http://schemas.microsoft.com/office/drawing/2014/main" id="{816FB902-F161-7DA9-6630-F5F2D68C15A6}"/>
              </a:ext>
            </a:extLst>
          </p:cNvPr>
          <p:cNvSpPr>
            <a:spLocks noChangeAspect="1"/>
          </p:cNvSpPr>
          <p:nvPr/>
        </p:nvSpPr>
        <p:spPr>
          <a:xfrm>
            <a:off x="9517554" y="3887864"/>
            <a:ext cx="222981" cy="231359"/>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roce 26">
            <a:extLst>
              <a:ext uri="{FF2B5EF4-FFF2-40B4-BE49-F238E27FC236}">
                <a16:creationId xmlns:a16="http://schemas.microsoft.com/office/drawing/2014/main" id="{6427922F-B84C-7473-A845-3EA8E438AAB6}"/>
              </a:ext>
            </a:extLst>
          </p:cNvPr>
          <p:cNvSpPr>
            <a:spLocks noChangeAspect="1"/>
          </p:cNvSpPr>
          <p:nvPr/>
        </p:nvSpPr>
        <p:spPr>
          <a:xfrm>
            <a:off x="9558463" y="5115201"/>
            <a:ext cx="222981" cy="231359"/>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Titolo 4">
            <a:extLst>
              <a:ext uri="{FF2B5EF4-FFF2-40B4-BE49-F238E27FC236}">
                <a16:creationId xmlns:a16="http://schemas.microsoft.com/office/drawing/2014/main" id="{A213D023-2723-BD5B-5931-34E575658BBF}"/>
              </a:ext>
            </a:extLst>
          </p:cNvPr>
          <p:cNvSpPr>
            <a:spLocks noGrp="1"/>
          </p:cNvSpPr>
          <p:nvPr>
            <p:ph type="title"/>
          </p:nvPr>
        </p:nvSpPr>
        <p:spPr>
          <a:xfrm>
            <a:off x="2248127" y="153695"/>
            <a:ext cx="7345596" cy="582575"/>
          </a:xfrm>
        </p:spPr>
        <p:txBody>
          <a:bodyPr vert="horz" lIns="91440" tIns="45720" rIns="91440" bIns="45720" rtlCol="0" anchor="ctr">
            <a:normAutofit/>
          </a:bodyPr>
          <a:lstStyle/>
          <a:p>
            <a:pPr algn="ctr">
              <a:lnSpc>
                <a:spcPct val="110000"/>
              </a:lnSpc>
            </a:pPr>
            <a:r>
              <a:rPr lang="it-IT" sz="2800" b="1" dirty="0">
                <a:solidFill>
                  <a:srgbClr val="C00000"/>
                </a:solidFill>
                <a:latin typeface="Avenir" pitchFamily="50" charset="0"/>
                <a:ea typeface="Tahoma" pitchFamily="34" charset="0"/>
                <a:cs typeface="Tahoma" pitchFamily="34" charset="0"/>
              </a:rPr>
              <a:t>Network </a:t>
            </a:r>
            <a:r>
              <a:rPr lang="it-IT" sz="2800" b="1" dirty="0" err="1">
                <a:solidFill>
                  <a:srgbClr val="C00000"/>
                </a:solidFill>
                <a:latin typeface="Avenir" pitchFamily="50" charset="0"/>
                <a:ea typeface="Tahoma" pitchFamily="34" charset="0"/>
                <a:cs typeface="Tahoma" pitchFamily="34" charset="0"/>
              </a:rPr>
              <a:t>creation</a:t>
            </a:r>
            <a:r>
              <a:rPr lang="it-IT" sz="2800" b="1" dirty="0">
                <a:solidFill>
                  <a:srgbClr val="C00000"/>
                </a:solidFill>
                <a:latin typeface="Avenir" pitchFamily="50" charset="0"/>
                <a:ea typeface="Tahoma" pitchFamily="34" charset="0"/>
                <a:cs typeface="Tahoma" pitchFamily="34" charset="0"/>
              </a:rPr>
              <a:t> </a:t>
            </a:r>
          </a:p>
        </p:txBody>
      </p:sp>
    </p:spTree>
    <p:extLst>
      <p:ext uri="{BB962C8B-B14F-4D97-AF65-F5344CB8AC3E}">
        <p14:creationId xmlns:p14="http://schemas.microsoft.com/office/powerpoint/2010/main" val="1789417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par>
                                <p:cTn id="9" presetID="12" presetClass="entr" presetSubtype="4"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p:tgtEl>
                                          <p:spTgt spid="43"/>
                                        </p:tgtEl>
                                        <p:attrNameLst>
                                          <p:attrName>ppt_y</p:attrName>
                                        </p:attrNameLst>
                                      </p:cBhvr>
                                      <p:tavLst>
                                        <p:tav tm="0">
                                          <p:val>
                                            <p:strVal val="#ppt_y+#ppt_h*1.125000"/>
                                          </p:val>
                                        </p:tav>
                                        <p:tav tm="100000">
                                          <p:val>
                                            <p:strVal val="#ppt_y"/>
                                          </p:val>
                                        </p:tav>
                                      </p:tavLst>
                                    </p:anim>
                                    <p:animEffect transition="in" filter="wipe(up)">
                                      <p:cBhvr>
                                        <p:cTn id="12" dur="500"/>
                                        <p:tgtEl>
                                          <p:spTgt spid="43"/>
                                        </p:tgtEl>
                                      </p:cBhvr>
                                    </p:animEffect>
                                  </p:childTnLst>
                                </p:cTn>
                              </p:par>
                              <p:par>
                                <p:cTn id="13" presetID="12" presetClass="entr" presetSubtype="4"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p:tgtEl>
                                          <p:spTgt spid="44"/>
                                        </p:tgtEl>
                                        <p:attrNameLst>
                                          <p:attrName>ppt_y</p:attrName>
                                        </p:attrNameLst>
                                      </p:cBhvr>
                                      <p:tavLst>
                                        <p:tav tm="0">
                                          <p:val>
                                            <p:strVal val="#ppt_y+#ppt_h*1.125000"/>
                                          </p:val>
                                        </p:tav>
                                        <p:tav tm="100000">
                                          <p:val>
                                            <p:strVal val="#ppt_y"/>
                                          </p:val>
                                        </p:tav>
                                      </p:tavLst>
                                    </p:anim>
                                    <p:animEffect transition="in" filter="wipe(up)">
                                      <p:cBhvr>
                                        <p:cTn id="16" dur="500"/>
                                        <p:tgtEl>
                                          <p:spTgt spid="44"/>
                                        </p:tgtEl>
                                      </p:cBhvr>
                                    </p:animEffect>
                                  </p:childTnLst>
                                </p:cTn>
                              </p:par>
                              <p:par>
                                <p:cTn id="17" presetID="12" presetClass="entr" presetSubtype="4"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p:tgtEl>
                                          <p:spTgt spid="45"/>
                                        </p:tgtEl>
                                        <p:attrNameLst>
                                          <p:attrName>ppt_y</p:attrName>
                                        </p:attrNameLst>
                                      </p:cBhvr>
                                      <p:tavLst>
                                        <p:tav tm="0">
                                          <p:val>
                                            <p:strVal val="#ppt_y+#ppt_h*1.125000"/>
                                          </p:val>
                                        </p:tav>
                                        <p:tav tm="100000">
                                          <p:val>
                                            <p:strVal val="#ppt_y"/>
                                          </p:val>
                                        </p:tav>
                                      </p:tavLst>
                                    </p:anim>
                                    <p:animEffect transition="in" filter="wipe(up)">
                                      <p:cBhvr>
                                        <p:cTn id="20" dur="500"/>
                                        <p:tgtEl>
                                          <p:spTgt spid="45"/>
                                        </p:tgtEl>
                                      </p:cBhvr>
                                    </p:animEffect>
                                  </p:childTnLst>
                                </p:cTn>
                              </p:par>
                              <p:par>
                                <p:cTn id="21" presetID="12" presetClass="entr" presetSubtype="4"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p:tgtEl>
                                          <p:spTgt spid="46"/>
                                        </p:tgtEl>
                                        <p:attrNameLst>
                                          <p:attrName>ppt_y</p:attrName>
                                        </p:attrNameLst>
                                      </p:cBhvr>
                                      <p:tavLst>
                                        <p:tav tm="0">
                                          <p:val>
                                            <p:strVal val="#ppt_y+#ppt_h*1.125000"/>
                                          </p:val>
                                        </p:tav>
                                        <p:tav tm="100000">
                                          <p:val>
                                            <p:strVal val="#ppt_y"/>
                                          </p:val>
                                        </p:tav>
                                      </p:tavLst>
                                    </p:anim>
                                    <p:animEffect transition="in" filter="wipe(up)">
                                      <p:cBhvr>
                                        <p:cTn id="24" dur="500"/>
                                        <p:tgtEl>
                                          <p:spTgt spid="46"/>
                                        </p:tgtEl>
                                      </p:cBhvr>
                                    </p:animEffect>
                                  </p:childTnLst>
                                </p:cTn>
                              </p:par>
                              <p:par>
                                <p:cTn id="25" presetID="12" presetClass="entr" presetSubtype="4" fill="hold" nodeType="with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p:tgtEl>
                                          <p:spTgt spid="64"/>
                                        </p:tgtEl>
                                        <p:attrNameLst>
                                          <p:attrName>ppt_y</p:attrName>
                                        </p:attrNameLst>
                                      </p:cBhvr>
                                      <p:tavLst>
                                        <p:tav tm="0">
                                          <p:val>
                                            <p:strVal val="#ppt_y+#ppt_h*1.125000"/>
                                          </p:val>
                                        </p:tav>
                                        <p:tav tm="100000">
                                          <p:val>
                                            <p:strVal val="#ppt_y"/>
                                          </p:val>
                                        </p:tav>
                                      </p:tavLst>
                                    </p:anim>
                                    <p:animEffect transition="in" filter="wipe(up)">
                                      <p:cBhvr>
                                        <p:cTn id="28" dur="500"/>
                                        <p:tgtEl>
                                          <p:spTgt spid="64"/>
                                        </p:tgtEl>
                                      </p:cBhvr>
                                    </p:animEffect>
                                  </p:childTnLst>
                                </p:cTn>
                              </p:par>
                              <p:par>
                                <p:cTn id="29" presetID="12" presetClass="entr" presetSubtype="4"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p:tgtEl>
                                          <p:spTgt spid="66"/>
                                        </p:tgtEl>
                                        <p:attrNameLst>
                                          <p:attrName>ppt_y</p:attrName>
                                        </p:attrNameLst>
                                      </p:cBhvr>
                                      <p:tavLst>
                                        <p:tav tm="0">
                                          <p:val>
                                            <p:strVal val="#ppt_y+#ppt_h*1.125000"/>
                                          </p:val>
                                        </p:tav>
                                        <p:tav tm="100000">
                                          <p:val>
                                            <p:strVal val="#ppt_y"/>
                                          </p:val>
                                        </p:tav>
                                      </p:tavLst>
                                    </p:anim>
                                    <p:animEffect transition="in" filter="wipe(up)">
                                      <p:cBhvr>
                                        <p:cTn id="32" dur="500"/>
                                        <p:tgtEl>
                                          <p:spTgt spid="66"/>
                                        </p:tgtEl>
                                      </p:cBhvr>
                                    </p:animEffect>
                                  </p:childTnLst>
                                </p:cTn>
                              </p:par>
                              <p:par>
                                <p:cTn id="33" presetID="12" presetClass="entr" presetSubtype="4" fill="hold" nodeType="with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p:tgtEl>
                                          <p:spTgt spid="67"/>
                                        </p:tgtEl>
                                        <p:attrNameLst>
                                          <p:attrName>ppt_y</p:attrName>
                                        </p:attrNameLst>
                                      </p:cBhvr>
                                      <p:tavLst>
                                        <p:tav tm="0">
                                          <p:val>
                                            <p:strVal val="#ppt_y+#ppt_h*1.125000"/>
                                          </p:val>
                                        </p:tav>
                                        <p:tav tm="100000">
                                          <p:val>
                                            <p:strVal val="#ppt_y"/>
                                          </p:val>
                                        </p:tav>
                                      </p:tavLst>
                                    </p:anim>
                                    <p:animEffect transition="in" filter="wipe(up)">
                                      <p:cBhvr>
                                        <p:cTn id="36" dur="500"/>
                                        <p:tgtEl>
                                          <p:spTgt spid="67"/>
                                        </p:tgtEl>
                                      </p:cBhvr>
                                    </p:animEffect>
                                  </p:childTnLst>
                                </p:cTn>
                              </p:par>
                              <p:par>
                                <p:cTn id="37" presetID="12" presetClass="entr" presetSubtype="4" fill="hold" nodeType="withEffect">
                                  <p:stCondLst>
                                    <p:cond delay="0"/>
                                  </p:stCondLst>
                                  <p:childTnLst>
                                    <p:set>
                                      <p:cBhvr>
                                        <p:cTn id="38" dur="1" fill="hold">
                                          <p:stCondLst>
                                            <p:cond delay="0"/>
                                          </p:stCondLst>
                                        </p:cTn>
                                        <p:tgtEl>
                                          <p:spTgt spid="89"/>
                                        </p:tgtEl>
                                        <p:attrNameLst>
                                          <p:attrName>style.visibility</p:attrName>
                                        </p:attrNameLst>
                                      </p:cBhvr>
                                      <p:to>
                                        <p:strVal val="visible"/>
                                      </p:to>
                                    </p:set>
                                    <p:anim calcmode="lin" valueType="num">
                                      <p:cBhvr additive="base">
                                        <p:cTn id="39" dur="500"/>
                                        <p:tgtEl>
                                          <p:spTgt spid="89"/>
                                        </p:tgtEl>
                                        <p:attrNameLst>
                                          <p:attrName>ppt_y</p:attrName>
                                        </p:attrNameLst>
                                      </p:cBhvr>
                                      <p:tavLst>
                                        <p:tav tm="0">
                                          <p:val>
                                            <p:strVal val="#ppt_y+#ppt_h*1.125000"/>
                                          </p:val>
                                        </p:tav>
                                        <p:tav tm="100000">
                                          <p:val>
                                            <p:strVal val="#ppt_y"/>
                                          </p:val>
                                        </p:tav>
                                      </p:tavLst>
                                    </p:anim>
                                    <p:animEffect transition="in" filter="wipe(up)">
                                      <p:cBhvr>
                                        <p:cTn id="40" dur="500"/>
                                        <p:tgtEl>
                                          <p:spTgt spid="89"/>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120"/>
                                        </p:tgtEl>
                                        <p:attrNameLst>
                                          <p:attrName>style.visibility</p:attrName>
                                        </p:attrNameLst>
                                      </p:cBhvr>
                                      <p:to>
                                        <p:strVal val="visible"/>
                                      </p:to>
                                    </p:set>
                                    <p:anim calcmode="lin" valueType="num">
                                      <p:cBhvr additive="base">
                                        <p:cTn id="43" dur="500"/>
                                        <p:tgtEl>
                                          <p:spTgt spid="120"/>
                                        </p:tgtEl>
                                        <p:attrNameLst>
                                          <p:attrName>ppt_y</p:attrName>
                                        </p:attrNameLst>
                                      </p:cBhvr>
                                      <p:tavLst>
                                        <p:tav tm="0">
                                          <p:val>
                                            <p:strVal val="#ppt_y+#ppt_h*1.125000"/>
                                          </p:val>
                                        </p:tav>
                                        <p:tav tm="100000">
                                          <p:val>
                                            <p:strVal val="#ppt_y"/>
                                          </p:val>
                                        </p:tav>
                                      </p:tavLst>
                                    </p:anim>
                                    <p:animEffect transition="in" filter="wipe(up)">
                                      <p:cBhvr>
                                        <p:cTn id="44" dur="500"/>
                                        <p:tgtEl>
                                          <p:spTgt spid="120"/>
                                        </p:tgtEl>
                                      </p:cBhvr>
                                    </p:animEffect>
                                  </p:childTnLst>
                                </p:cTn>
                              </p:par>
                              <p:par>
                                <p:cTn id="45" presetID="12" presetClass="entr" presetSubtype="4" fill="hold" nodeType="withEffect">
                                  <p:stCondLst>
                                    <p:cond delay="0"/>
                                  </p:stCondLst>
                                  <p:childTnLst>
                                    <p:set>
                                      <p:cBhvr>
                                        <p:cTn id="46" dur="1" fill="hold">
                                          <p:stCondLst>
                                            <p:cond delay="0"/>
                                          </p:stCondLst>
                                        </p:cTn>
                                        <p:tgtEl>
                                          <p:spTgt spid="121"/>
                                        </p:tgtEl>
                                        <p:attrNameLst>
                                          <p:attrName>style.visibility</p:attrName>
                                        </p:attrNameLst>
                                      </p:cBhvr>
                                      <p:to>
                                        <p:strVal val="visible"/>
                                      </p:to>
                                    </p:set>
                                    <p:anim calcmode="lin" valueType="num">
                                      <p:cBhvr additive="base">
                                        <p:cTn id="47" dur="500"/>
                                        <p:tgtEl>
                                          <p:spTgt spid="121"/>
                                        </p:tgtEl>
                                        <p:attrNameLst>
                                          <p:attrName>ppt_y</p:attrName>
                                        </p:attrNameLst>
                                      </p:cBhvr>
                                      <p:tavLst>
                                        <p:tav tm="0">
                                          <p:val>
                                            <p:strVal val="#ppt_y+#ppt_h*1.125000"/>
                                          </p:val>
                                        </p:tav>
                                        <p:tav tm="100000">
                                          <p:val>
                                            <p:strVal val="#ppt_y"/>
                                          </p:val>
                                        </p:tav>
                                      </p:tavLst>
                                    </p:anim>
                                    <p:animEffect transition="in" filter="wipe(up)">
                                      <p:cBhvr>
                                        <p:cTn id="48" dur="500"/>
                                        <p:tgtEl>
                                          <p:spTgt spid="121"/>
                                        </p:tgtEl>
                                      </p:cBhvr>
                                    </p:animEffect>
                                  </p:childTnLst>
                                </p:cTn>
                              </p:par>
                              <p:par>
                                <p:cTn id="49" presetID="12" presetClass="entr" presetSubtype="4" fill="hold" nodeType="withEffect">
                                  <p:stCondLst>
                                    <p:cond delay="0"/>
                                  </p:stCondLst>
                                  <p:childTnLst>
                                    <p:set>
                                      <p:cBhvr>
                                        <p:cTn id="50" dur="1" fill="hold">
                                          <p:stCondLst>
                                            <p:cond delay="0"/>
                                          </p:stCondLst>
                                        </p:cTn>
                                        <p:tgtEl>
                                          <p:spTgt spid="122"/>
                                        </p:tgtEl>
                                        <p:attrNameLst>
                                          <p:attrName>style.visibility</p:attrName>
                                        </p:attrNameLst>
                                      </p:cBhvr>
                                      <p:to>
                                        <p:strVal val="visible"/>
                                      </p:to>
                                    </p:set>
                                    <p:anim calcmode="lin" valueType="num">
                                      <p:cBhvr additive="base">
                                        <p:cTn id="51" dur="500"/>
                                        <p:tgtEl>
                                          <p:spTgt spid="122"/>
                                        </p:tgtEl>
                                        <p:attrNameLst>
                                          <p:attrName>ppt_y</p:attrName>
                                        </p:attrNameLst>
                                      </p:cBhvr>
                                      <p:tavLst>
                                        <p:tav tm="0">
                                          <p:val>
                                            <p:strVal val="#ppt_y+#ppt_h*1.125000"/>
                                          </p:val>
                                        </p:tav>
                                        <p:tav tm="100000">
                                          <p:val>
                                            <p:strVal val="#ppt_y"/>
                                          </p:val>
                                        </p:tav>
                                      </p:tavLst>
                                    </p:anim>
                                    <p:animEffect transition="in" filter="wipe(up)">
                                      <p:cBhvr>
                                        <p:cTn id="52" dur="500"/>
                                        <p:tgtEl>
                                          <p:spTgt spid="122"/>
                                        </p:tgtEl>
                                      </p:cBhvr>
                                    </p:animEffect>
                                  </p:childTnLst>
                                </p:cTn>
                              </p:par>
                              <p:par>
                                <p:cTn id="53" presetID="12" presetClass="entr" presetSubtype="4" fill="hold" nodeType="withEffect">
                                  <p:stCondLst>
                                    <p:cond delay="0"/>
                                  </p:stCondLst>
                                  <p:childTnLst>
                                    <p:set>
                                      <p:cBhvr>
                                        <p:cTn id="54" dur="1" fill="hold">
                                          <p:stCondLst>
                                            <p:cond delay="0"/>
                                          </p:stCondLst>
                                        </p:cTn>
                                        <p:tgtEl>
                                          <p:spTgt spid="123"/>
                                        </p:tgtEl>
                                        <p:attrNameLst>
                                          <p:attrName>style.visibility</p:attrName>
                                        </p:attrNameLst>
                                      </p:cBhvr>
                                      <p:to>
                                        <p:strVal val="visible"/>
                                      </p:to>
                                    </p:set>
                                    <p:anim calcmode="lin" valueType="num">
                                      <p:cBhvr additive="base">
                                        <p:cTn id="55" dur="500"/>
                                        <p:tgtEl>
                                          <p:spTgt spid="123"/>
                                        </p:tgtEl>
                                        <p:attrNameLst>
                                          <p:attrName>ppt_y</p:attrName>
                                        </p:attrNameLst>
                                      </p:cBhvr>
                                      <p:tavLst>
                                        <p:tav tm="0">
                                          <p:val>
                                            <p:strVal val="#ppt_y+#ppt_h*1.125000"/>
                                          </p:val>
                                        </p:tav>
                                        <p:tav tm="100000">
                                          <p:val>
                                            <p:strVal val="#ppt_y"/>
                                          </p:val>
                                        </p:tav>
                                      </p:tavLst>
                                    </p:anim>
                                    <p:animEffect transition="in" filter="wipe(up)">
                                      <p:cBhvr>
                                        <p:cTn id="56" dur="500"/>
                                        <p:tgtEl>
                                          <p:spTgt spid="123"/>
                                        </p:tgtEl>
                                      </p:cBhvr>
                                    </p:animEffect>
                                  </p:childTnLst>
                                </p:cTn>
                              </p:par>
                              <p:par>
                                <p:cTn id="57" presetID="12" presetClass="entr" presetSubtype="4" fill="hold" nodeType="withEffect">
                                  <p:stCondLst>
                                    <p:cond delay="0"/>
                                  </p:stCondLst>
                                  <p:childTnLst>
                                    <p:set>
                                      <p:cBhvr>
                                        <p:cTn id="58" dur="1" fill="hold">
                                          <p:stCondLst>
                                            <p:cond delay="0"/>
                                          </p:stCondLst>
                                        </p:cTn>
                                        <p:tgtEl>
                                          <p:spTgt spid="124"/>
                                        </p:tgtEl>
                                        <p:attrNameLst>
                                          <p:attrName>style.visibility</p:attrName>
                                        </p:attrNameLst>
                                      </p:cBhvr>
                                      <p:to>
                                        <p:strVal val="visible"/>
                                      </p:to>
                                    </p:set>
                                    <p:anim calcmode="lin" valueType="num">
                                      <p:cBhvr additive="base">
                                        <p:cTn id="59" dur="500"/>
                                        <p:tgtEl>
                                          <p:spTgt spid="124"/>
                                        </p:tgtEl>
                                        <p:attrNameLst>
                                          <p:attrName>ppt_y</p:attrName>
                                        </p:attrNameLst>
                                      </p:cBhvr>
                                      <p:tavLst>
                                        <p:tav tm="0">
                                          <p:val>
                                            <p:strVal val="#ppt_y+#ppt_h*1.125000"/>
                                          </p:val>
                                        </p:tav>
                                        <p:tav tm="100000">
                                          <p:val>
                                            <p:strVal val="#ppt_y"/>
                                          </p:val>
                                        </p:tav>
                                      </p:tavLst>
                                    </p:anim>
                                    <p:animEffect transition="in" filter="wipe(up)">
                                      <p:cBhvr>
                                        <p:cTn id="60" dur="500"/>
                                        <p:tgtEl>
                                          <p:spTgt spid="124"/>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125"/>
                                        </p:tgtEl>
                                        <p:attrNameLst>
                                          <p:attrName>style.visibility</p:attrName>
                                        </p:attrNameLst>
                                      </p:cBhvr>
                                      <p:to>
                                        <p:strVal val="visible"/>
                                      </p:to>
                                    </p:set>
                                    <p:anim calcmode="lin" valueType="num">
                                      <p:cBhvr additive="base">
                                        <p:cTn id="63" dur="500"/>
                                        <p:tgtEl>
                                          <p:spTgt spid="125"/>
                                        </p:tgtEl>
                                        <p:attrNameLst>
                                          <p:attrName>ppt_y</p:attrName>
                                        </p:attrNameLst>
                                      </p:cBhvr>
                                      <p:tavLst>
                                        <p:tav tm="0">
                                          <p:val>
                                            <p:strVal val="#ppt_y+#ppt_h*1.125000"/>
                                          </p:val>
                                        </p:tav>
                                        <p:tav tm="100000">
                                          <p:val>
                                            <p:strVal val="#ppt_y"/>
                                          </p:val>
                                        </p:tav>
                                      </p:tavLst>
                                    </p:anim>
                                    <p:animEffect transition="in" filter="wipe(up)">
                                      <p:cBhvr>
                                        <p:cTn id="64" dur="500"/>
                                        <p:tgtEl>
                                          <p:spTgt spid="125"/>
                                        </p:tgtEl>
                                      </p:cBhvr>
                                    </p:animEffect>
                                  </p:childTnLst>
                                </p:cTn>
                              </p:par>
                              <p:par>
                                <p:cTn id="65" presetID="12" presetClass="entr" presetSubtype="4" fill="hold" nodeType="withEffect">
                                  <p:stCondLst>
                                    <p:cond delay="0"/>
                                  </p:stCondLst>
                                  <p:childTnLst>
                                    <p:set>
                                      <p:cBhvr>
                                        <p:cTn id="66" dur="1" fill="hold">
                                          <p:stCondLst>
                                            <p:cond delay="0"/>
                                          </p:stCondLst>
                                        </p:cTn>
                                        <p:tgtEl>
                                          <p:spTgt spid="126"/>
                                        </p:tgtEl>
                                        <p:attrNameLst>
                                          <p:attrName>style.visibility</p:attrName>
                                        </p:attrNameLst>
                                      </p:cBhvr>
                                      <p:to>
                                        <p:strVal val="visible"/>
                                      </p:to>
                                    </p:set>
                                    <p:anim calcmode="lin" valueType="num">
                                      <p:cBhvr additive="base">
                                        <p:cTn id="67" dur="500"/>
                                        <p:tgtEl>
                                          <p:spTgt spid="126"/>
                                        </p:tgtEl>
                                        <p:attrNameLst>
                                          <p:attrName>ppt_y</p:attrName>
                                        </p:attrNameLst>
                                      </p:cBhvr>
                                      <p:tavLst>
                                        <p:tav tm="0">
                                          <p:val>
                                            <p:strVal val="#ppt_y+#ppt_h*1.125000"/>
                                          </p:val>
                                        </p:tav>
                                        <p:tav tm="100000">
                                          <p:val>
                                            <p:strVal val="#ppt_y"/>
                                          </p:val>
                                        </p:tav>
                                      </p:tavLst>
                                    </p:anim>
                                    <p:animEffect transition="in" filter="wipe(up)">
                                      <p:cBhvr>
                                        <p:cTn id="68" dur="500"/>
                                        <p:tgtEl>
                                          <p:spTgt spid="126"/>
                                        </p:tgtEl>
                                      </p:cBhvr>
                                    </p:animEffect>
                                  </p:childTnLst>
                                </p:cTn>
                              </p:par>
                              <p:par>
                                <p:cTn id="69" presetID="12" presetClass="entr" presetSubtype="4" fill="hold" nodeType="withEffect">
                                  <p:stCondLst>
                                    <p:cond delay="0"/>
                                  </p:stCondLst>
                                  <p:childTnLst>
                                    <p:set>
                                      <p:cBhvr>
                                        <p:cTn id="70" dur="1" fill="hold">
                                          <p:stCondLst>
                                            <p:cond delay="0"/>
                                          </p:stCondLst>
                                        </p:cTn>
                                        <p:tgtEl>
                                          <p:spTgt spid="127"/>
                                        </p:tgtEl>
                                        <p:attrNameLst>
                                          <p:attrName>style.visibility</p:attrName>
                                        </p:attrNameLst>
                                      </p:cBhvr>
                                      <p:to>
                                        <p:strVal val="visible"/>
                                      </p:to>
                                    </p:set>
                                    <p:anim calcmode="lin" valueType="num">
                                      <p:cBhvr additive="base">
                                        <p:cTn id="71" dur="500"/>
                                        <p:tgtEl>
                                          <p:spTgt spid="127"/>
                                        </p:tgtEl>
                                        <p:attrNameLst>
                                          <p:attrName>ppt_y</p:attrName>
                                        </p:attrNameLst>
                                      </p:cBhvr>
                                      <p:tavLst>
                                        <p:tav tm="0">
                                          <p:val>
                                            <p:strVal val="#ppt_y+#ppt_h*1.125000"/>
                                          </p:val>
                                        </p:tav>
                                        <p:tav tm="100000">
                                          <p:val>
                                            <p:strVal val="#ppt_y"/>
                                          </p:val>
                                        </p:tav>
                                      </p:tavLst>
                                    </p:anim>
                                    <p:animEffect transition="in" filter="wipe(up)">
                                      <p:cBhvr>
                                        <p:cTn id="72" dur="500"/>
                                        <p:tgtEl>
                                          <p:spTgt spid="127"/>
                                        </p:tgtEl>
                                      </p:cBhvr>
                                    </p:animEffect>
                                  </p:childTnLst>
                                </p:cTn>
                              </p:par>
                              <p:par>
                                <p:cTn id="73" presetID="12" presetClass="entr" presetSubtype="4" fill="hold" nodeType="withEffect">
                                  <p:stCondLst>
                                    <p:cond delay="0"/>
                                  </p:stCondLst>
                                  <p:childTnLst>
                                    <p:set>
                                      <p:cBhvr>
                                        <p:cTn id="74" dur="1" fill="hold">
                                          <p:stCondLst>
                                            <p:cond delay="0"/>
                                          </p:stCondLst>
                                        </p:cTn>
                                        <p:tgtEl>
                                          <p:spTgt spid="128"/>
                                        </p:tgtEl>
                                        <p:attrNameLst>
                                          <p:attrName>style.visibility</p:attrName>
                                        </p:attrNameLst>
                                      </p:cBhvr>
                                      <p:to>
                                        <p:strVal val="visible"/>
                                      </p:to>
                                    </p:set>
                                    <p:anim calcmode="lin" valueType="num">
                                      <p:cBhvr additive="base">
                                        <p:cTn id="75" dur="500"/>
                                        <p:tgtEl>
                                          <p:spTgt spid="128"/>
                                        </p:tgtEl>
                                        <p:attrNameLst>
                                          <p:attrName>ppt_y</p:attrName>
                                        </p:attrNameLst>
                                      </p:cBhvr>
                                      <p:tavLst>
                                        <p:tav tm="0">
                                          <p:val>
                                            <p:strVal val="#ppt_y+#ppt_h*1.125000"/>
                                          </p:val>
                                        </p:tav>
                                        <p:tav tm="100000">
                                          <p:val>
                                            <p:strVal val="#ppt_y"/>
                                          </p:val>
                                        </p:tav>
                                      </p:tavLst>
                                    </p:anim>
                                    <p:animEffect transition="in" filter="wipe(up)">
                                      <p:cBhvr>
                                        <p:cTn id="76" dur="500"/>
                                        <p:tgtEl>
                                          <p:spTgt spid="128"/>
                                        </p:tgtEl>
                                      </p:cBhvr>
                                    </p:animEffect>
                                  </p:childTnLst>
                                </p:cTn>
                              </p:par>
                              <p:par>
                                <p:cTn id="77" presetID="12" presetClass="entr" presetSubtype="4" fill="hold" nodeType="withEffect">
                                  <p:stCondLst>
                                    <p:cond delay="0"/>
                                  </p:stCondLst>
                                  <p:childTnLst>
                                    <p:set>
                                      <p:cBhvr>
                                        <p:cTn id="78" dur="1" fill="hold">
                                          <p:stCondLst>
                                            <p:cond delay="0"/>
                                          </p:stCondLst>
                                        </p:cTn>
                                        <p:tgtEl>
                                          <p:spTgt spid="129"/>
                                        </p:tgtEl>
                                        <p:attrNameLst>
                                          <p:attrName>style.visibility</p:attrName>
                                        </p:attrNameLst>
                                      </p:cBhvr>
                                      <p:to>
                                        <p:strVal val="visible"/>
                                      </p:to>
                                    </p:set>
                                    <p:anim calcmode="lin" valueType="num">
                                      <p:cBhvr additive="base">
                                        <p:cTn id="79" dur="500"/>
                                        <p:tgtEl>
                                          <p:spTgt spid="129"/>
                                        </p:tgtEl>
                                        <p:attrNameLst>
                                          <p:attrName>ppt_y</p:attrName>
                                        </p:attrNameLst>
                                      </p:cBhvr>
                                      <p:tavLst>
                                        <p:tav tm="0">
                                          <p:val>
                                            <p:strVal val="#ppt_y+#ppt_h*1.125000"/>
                                          </p:val>
                                        </p:tav>
                                        <p:tav tm="100000">
                                          <p:val>
                                            <p:strVal val="#ppt_y"/>
                                          </p:val>
                                        </p:tav>
                                      </p:tavLst>
                                    </p:anim>
                                    <p:animEffect transition="in" filter="wipe(up)">
                                      <p:cBhvr>
                                        <p:cTn id="80" dur="500"/>
                                        <p:tgtEl>
                                          <p:spTgt spid="129"/>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139"/>
                                        </p:tgtEl>
                                        <p:attrNameLst>
                                          <p:attrName>style.visibility</p:attrName>
                                        </p:attrNameLst>
                                      </p:cBhvr>
                                      <p:to>
                                        <p:strVal val="visible"/>
                                      </p:to>
                                    </p:set>
                                    <p:anim calcmode="lin" valueType="num">
                                      <p:cBhvr additive="base">
                                        <p:cTn id="83" dur="500"/>
                                        <p:tgtEl>
                                          <p:spTgt spid="139"/>
                                        </p:tgtEl>
                                        <p:attrNameLst>
                                          <p:attrName>ppt_y</p:attrName>
                                        </p:attrNameLst>
                                      </p:cBhvr>
                                      <p:tavLst>
                                        <p:tav tm="0">
                                          <p:val>
                                            <p:strVal val="#ppt_y+#ppt_h*1.125000"/>
                                          </p:val>
                                        </p:tav>
                                        <p:tav tm="100000">
                                          <p:val>
                                            <p:strVal val="#ppt_y"/>
                                          </p:val>
                                        </p:tav>
                                      </p:tavLst>
                                    </p:anim>
                                    <p:animEffect transition="in" filter="wipe(up)">
                                      <p:cBhvr>
                                        <p:cTn id="84" dur="500"/>
                                        <p:tgtEl>
                                          <p:spTgt spid="139"/>
                                        </p:tgtEl>
                                      </p:cBhvr>
                                    </p:animEffect>
                                  </p:childTnLst>
                                </p:cTn>
                              </p:par>
                              <p:par>
                                <p:cTn id="85" presetID="12" presetClass="entr" presetSubtype="4" fill="hold" nodeType="withEffect">
                                  <p:stCondLst>
                                    <p:cond delay="0"/>
                                  </p:stCondLst>
                                  <p:childTnLst>
                                    <p:set>
                                      <p:cBhvr>
                                        <p:cTn id="86" dur="1" fill="hold">
                                          <p:stCondLst>
                                            <p:cond delay="0"/>
                                          </p:stCondLst>
                                        </p:cTn>
                                        <p:tgtEl>
                                          <p:spTgt spid="140"/>
                                        </p:tgtEl>
                                        <p:attrNameLst>
                                          <p:attrName>style.visibility</p:attrName>
                                        </p:attrNameLst>
                                      </p:cBhvr>
                                      <p:to>
                                        <p:strVal val="visible"/>
                                      </p:to>
                                    </p:set>
                                    <p:anim calcmode="lin" valueType="num">
                                      <p:cBhvr additive="base">
                                        <p:cTn id="87" dur="500"/>
                                        <p:tgtEl>
                                          <p:spTgt spid="140"/>
                                        </p:tgtEl>
                                        <p:attrNameLst>
                                          <p:attrName>ppt_y</p:attrName>
                                        </p:attrNameLst>
                                      </p:cBhvr>
                                      <p:tavLst>
                                        <p:tav tm="0">
                                          <p:val>
                                            <p:strVal val="#ppt_y+#ppt_h*1.125000"/>
                                          </p:val>
                                        </p:tav>
                                        <p:tav tm="100000">
                                          <p:val>
                                            <p:strVal val="#ppt_y"/>
                                          </p:val>
                                        </p:tav>
                                      </p:tavLst>
                                    </p:anim>
                                    <p:animEffect transition="in" filter="wipe(up)">
                                      <p:cBhvr>
                                        <p:cTn id="88" dur="500"/>
                                        <p:tgtEl>
                                          <p:spTgt spid="140"/>
                                        </p:tgtEl>
                                      </p:cBhvr>
                                    </p:animEffect>
                                  </p:childTnLst>
                                </p:cTn>
                              </p:par>
                              <p:par>
                                <p:cTn id="89" presetID="12" presetClass="entr" presetSubtype="4" fill="hold" nodeType="withEffect">
                                  <p:stCondLst>
                                    <p:cond delay="0"/>
                                  </p:stCondLst>
                                  <p:childTnLst>
                                    <p:set>
                                      <p:cBhvr>
                                        <p:cTn id="90" dur="1" fill="hold">
                                          <p:stCondLst>
                                            <p:cond delay="0"/>
                                          </p:stCondLst>
                                        </p:cTn>
                                        <p:tgtEl>
                                          <p:spTgt spid="141"/>
                                        </p:tgtEl>
                                        <p:attrNameLst>
                                          <p:attrName>style.visibility</p:attrName>
                                        </p:attrNameLst>
                                      </p:cBhvr>
                                      <p:to>
                                        <p:strVal val="visible"/>
                                      </p:to>
                                    </p:set>
                                    <p:anim calcmode="lin" valueType="num">
                                      <p:cBhvr additive="base">
                                        <p:cTn id="91" dur="500"/>
                                        <p:tgtEl>
                                          <p:spTgt spid="141"/>
                                        </p:tgtEl>
                                        <p:attrNameLst>
                                          <p:attrName>ppt_y</p:attrName>
                                        </p:attrNameLst>
                                      </p:cBhvr>
                                      <p:tavLst>
                                        <p:tav tm="0">
                                          <p:val>
                                            <p:strVal val="#ppt_y+#ppt_h*1.125000"/>
                                          </p:val>
                                        </p:tav>
                                        <p:tav tm="100000">
                                          <p:val>
                                            <p:strVal val="#ppt_y"/>
                                          </p:val>
                                        </p:tav>
                                      </p:tavLst>
                                    </p:anim>
                                    <p:animEffect transition="in" filter="wipe(up)">
                                      <p:cBhvr>
                                        <p:cTn id="92" dur="500"/>
                                        <p:tgtEl>
                                          <p:spTgt spid="141"/>
                                        </p:tgtEl>
                                      </p:cBhvr>
                                    </p:animEffect>
                                  </p:childTnLst>
                                </p:cTn>
                              </p:par>
                              <p:par>
                                <p:cTn id="93" presetID="12" presetClass="entr" presetSubtype="4" fill="hold" nodeType="withEffect">
                                  <p:stCondLst>
                                    <p:cond delay="0"/>
                                  </p:stCondLst>
                                  <p:childTnLst>
                                    <p:set>
                                      <p:cBhvr>
                                        <p:cTn id="94" dur="1" fill="hold">
                                          <p:stCondLst>
                                            <p:cond delay="0"/>
                                          </p:stCondLst>
                                        </p:cTn>
                                        <p:tgtEl>
                                          <p:spTgt spid="142"/>
                                        </p:tgtEl>
                                        <p:attrNameLst>
                                          <p:attrName>style.visibility</p:attrName>
                                        </p:attrNameLst>
                                      </p:cBhvr>
                                      <p:to>
                                        <p:strVal val="visible"/>
                                      </p:to>
                                    </p:set>
                                    <p:anim calcmode="lin" valueType="num">
                                      <p:cBhvr additive="base">
                                        <p:cTn id="95" dur="500"/>
                                        <p:tgtEl>
                                          <p:spTgt spid="142"/>
                                        </p:tgtEl>
                                        <p:attrNameLst>
                                          <p:attrName>ppt_y</p:attrName>
                                        </p:attrNameLst>
                                      </p:cBhvr>
                                      <p:tavLst>
                                        <p:tav tm="0">
                                          <p:val>
                                            <p:strVal val="#ppt_y+#ppt_h*1.125000"/>
                                          </p:val>
                                        </p:tav>
                                        <p:tav tm="100000">
                                          <p:val>
                                            <p:strVal val="#ppt_y"/>
                                          </p:val>
                                        </p:tav>
                                      </p:tavLst>
                                    </p:anim>
                                    <p:animEffect transition="in" filter="wipe(up)">
                                      <p:cBhvr>
                                        <p:cTn id="96" dur="500"/>
                                        <p:tgtEl>
                                          <p:spTgt spid="142"/>
                                        </p:tgtEl>
                                      </p:cBhvr>
                                    </p:animEffect>
                                  </p:childTnLst>
                                </p:cTn>
                              </p:par>
                              <p:par>
                                <p:cTn id="97" presetID="12" presetClass="entr" presetSubtype="4" fill="hold" nodeType="withEffect">
                                  <p:stCondLst>
                                    <p:cond delay="0"/>
                                  </p:stCondLst>
                                  <p:childTnLst>
                                    <p:set>
                                      <p:cBhvr>
                                        <p:cTn id="98" dur="1" fill="hold">
                                          <p:stCondLst>
                                            <p:cond delay="0"/>
                                          </p:stCondLst>
                                        </p:cTn>
                                        <p:tgtEl>
                                          <p:spTgt spid="143"/>
                                        </p:tgtEl>
                                        <p:attrNameLst>
                                          <p:attrName>style.visibility</p:attrName>
                                        </p:attrNameLst>
                                      </p:cBhvr>
                                      <p:to>
                                        <p:strVal val="visible"/>
                                      </p:to>
                                    </p:set>
                                    <p:anim calcmode="lin" valueType="num">
                                      <p:cBhvr additive="base">
                                        <p:cTn id="99" dur="500"/>
                                        <p:tgtEl>
                                          <p:spTgt spid="143"/>
                                        </p:tgtEl>
                                        <p:attrNameLst>
                                          <p:attrName>ppt_y</p:attrName>
                                        </p:attrNameLst>
                                      </p:cBhvr>
                                      <p:tavLst>
                                        <p:tav tm="0">
                                          <p:val>
                                            <p:strVal val="#ppt_y+#ppt_h*1.125000"/>
                                          </p:val>
                                        </p:tav>
                                        <p:tav tm="100000">
                                          <p:val>
                                            <p:strVal val="#ppt_y"/>
                                          </p:val>
                                        </p:tav>
                                      </p:tavLst>
                                    </p:anim>
                                    <p:animEffect transition="in" filter="wipe(up)">
                                      <p:cBhvr>
                                        <p:cTn id="100" dur="500"/>
                                        <p:tgtEl>
                                          <p:spTgt spid="143"/>
                                        </p:tgtEl>
                                      </p:cBhvr>
                                    </p:animEffect>
                                  </p:childTnLst>
                                </p:cTn>
                              </p:par>
                              <p:par>
                                <p:cTn id="101" presetID="12" presetClass="entr" presetSubtype="4" fill="hold" nodeType="withEffect">
                                  <p:stCondLst>
                                    <p:cond delay="0"/>
                                  </p:stCondLst>
                                  <p:childTnLst>
                                    <p:set>
                                      <p:cBhvr>
                                        <p:cTn id="102" dur="1" fill="hold">
                                          <p:stCondLst>
                                            <p:cond delay="0"/>
                                          </p:stCondLst>
                                        </p:cTn>
                                        <p:tgtEl>
                                          <p:spTgt spid="149"/>
                                        </p:tgtEl>
                                        <p:attrNameLst>
                                          <p:attrName>style.visibility</p:attrName>
                                        </p:attrNameLst>
                                      </p:cBhvr>
                                      <p:to>
                                        <p:strVal val="visible"/>
                                      </p:to>
                                    </p:set>
                                    <p:anim calcmode="lin" valueType="num">
                                      <p:cBhvr additive="base">
                                        <p:cTn id="103" dur="500"/>
                                        <p:tgtEl>
                                          <p:spTgt spid="149"/>
                                        </p:tgtEl>
                                        <p:attrNameLst>
                                          <p:attrName>ppt_y</p:attrName>
                                        </p:attrNameLst>
                                      </p:cBhvr>
                                      <p:tavLst>
                                        <p:tav tm="0">
                                          <p:val>
                                            <p:strVal val="#ppt_y+#ppt_h*1.125000"/>
                                          </p:val>
                                        </p:tav>
                                        <p:tav tm="100000">
                                          <p:val>
                                            <p:strVal val="#ppt_y"/>
                                          </p:val>
                                        </p:tav>
                                      </p:tavLst>
                                    </p:anim>
                                    <p:animEffect transition="in" filter="wipe(up)">
                                      <p:cBhvr>
                                        <p:cTn id="104" dur="500"/>
                                        <p:tgtEl>
                                          <p:spTgt spid="149"/>
                                        </p:tgtEl>
                                      </p:cBhvr>
                                    </p:animEffect>
                                  </p:childTnLst>
                                </p:cTn>
                              </p:par>
                            </p:childTnLst>
                          </p:cTn>
                        </p:par>
                      </p:childTnLst>
                    </p:cTn>
                  </p:par>
                  <p:par>
                    <p:cTn id="105" fill="hold">
                      <p:stCondLst>
                        <p:cond delay="indefinite"/>
                      </p:stCondLst>
                      <p:childTnLst>
                        <p:par>
                          <p:cTn id="106" fill="hold">
                            <p:stCondLst>
                              <p:cond delay="0"/>
                            </p:stCondLst>
                            <p:childTnLst>
                              <p:par>
                                <p:cTn id="107" presetID="12" presetClass="entr" presetSubtype="4" fill="hold" grpId="0" nodeType="clickEffect">
                                  <p:stCondLst>
                                    <p:cond delay="0"/>
                                  </p:stCondLst>
                                  <p:childTnLst>
                                    <p:set>
                                      <p:cBhvr>
                                        <p:cTn id="108" dur="1" fill="hold">
                                          <p:stCondLst>
                                            <p:cond delay="0"/>
                                          </p:stCondLst>
                                        </p:cTn>
                                        <p:tgtEl>
                                          <p:spTgt spid="9"/>
                                        </p:tgtEl>
                                        <p:attrNameLst>
                                          <p:attrName>style.visibility</p:attrName>
                                        </p:attrNameLst>
                                      </p:cBhvr>
                                      <p:to>
                                        <p:strVal val="visible"/>
                                      </p:to>
                                    </p:set>
                                    <p:anim calcmode="lin" valueType="num">
                                      <p:cBhvr additive="base">
                                        <p:cTn id="109" dur="500"/>
                                        <p:tgtEl>
                                          <p:spTgt spid="9"/>
                                        </p:tgtEl>
                                        <p:attrNameLst>
                                          <p:attrName>ppt_y</p:attrName>
                                        </p:attrNameLst>
                                      </p:cBhvr>
                                      <p:tavLst>
                                        <p:tav tm="0">
                                          <p:val>
                                            <p:strVal val="#ppt_y+#ppt_h*1.125000"/>
                                          </p:val>
                                        </p:tav>
                                        <p:tav tm="100000">
                                          <p:val>
                                            <p:strVal val="#ppt_y"/>
                                          </p:val>
                                        </p:tav>
                                      </p:tavLst>
                                    </p:anim>
                                    <p:animEffect transition="in" filter="wipe(up)">
                                      <p:cBhvr>
                                        <p:cTn id="110" dur="500"/>
                                        <p:tgtEl>
                                          <p:spTgt spid="9"/>
                                        </p:tgtEl>
                                      </p:cBhvr>
                                    </p:animEffect>
                                  </p:childTnLst>
                                </p:cTn>
                              </p:par>
                              <p:par>
                                <p:cTn id="111" presetID="1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additive="base">
                                        <p:cTn id="113" dur="500"/>
                                        <p:tgtEl>
                                          <p:spTgt spid="10"/>
                                        </p:tgtEl>
                                        <p:attrNameLst>
                                          <p:attrName>ppt_y</p:attrName>
                                        </p:attrNameLst>
                                      </p:cBhvr>
                                      <p:tavLst>
                                        <p:tav tm="0">
                                          <p:val>
                                            <p:strVal val="#ppt_y+#ppt_h*1.125000"/>
                                          </p:val>
                                        </p:tav>
                                        <p:tav tm="100000">
                                          <p:val>
                                            <p:strVal val="#ppt_y"/>
                                          </p:val>
                                        </p:tav>
                                      </p:tavLst>
                                    </p:anim>
                                    <p:animEffect transition="in" filter="wipe(up)">
                                      <p:cBhvr>
                                        <p:cTn id="114" dur="500"/>
                                        <p:tgtEl>
                                          <p:spTgt spid="10"/>
                                        </p:tgtEl>
                                      </p:cBhvr>
                                    </p:animEffect>
                                  </p:childTnLst>
                                </p:cTn>
                              </p:par>
                              <p:par>
                                <p:cTn id="115" presetID="12" presetClass="entr" presetSubtype="4" fill="hold" grpId="0" nodeType="with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500"/>
                                        <p:tgtEl>
                                          <p:spTgt spid="12"/>
                                        </p:tgtEl>
                                        <p:attrNameLst>
                                          <p:attrName>ppt_y</p:attrName>
                                        </p:attrNameLst>
                                      </p:cBhvr>
                                      <p:tavLst>
                                        <p:tav tm="0">
                                          <p:val>
                                            <p:strVal val="#ppt_y+#ppt_h*1.125000"/>
                                          </p:val>
                                        </p:tav>
                                        <p:tav tm="100000">
                                          <p:val>
                                            <p:strVal val="#ppt_y"/>
                                          </p:val>
                                        </p:tav>
                                      </p:tavLst>
                                    </p:anim>
                                    <p:animEffect transition="in" filter="wipe(up)">
                                      <p:cBhvr>
                                        <p:cTn id="118" dur="500"/>
                                        <p:tgtEl>
                                          <p:spTgt spid="12"/>
                                        </p:tgtEl>
                                      </p:cBhvr>
                                    </p:animEffect>
                                  </p:childTnLst>
                                </p:cTn>
                              </p:par>
                              <p:par>
                                <p:cTn id="119" presetID="12" presetClass="entr" presetSubtype="4" fill="hold" grpId="0" nodeType="withEffect">
                                  <p:stCondLst>
                                    <p:cond delay="0"/>
                                  </p:stCondLst>
                                  <p:childTnLst>
                                    <p:set>
                                      <p:cBhvr>
                                        <p:cTn id="120" dur="1" fill="hold">
                                          <p:stCondLst>
                                            <p:cond delay="0"/>
                                          </p:stCondLst>
                                        </p:cTn>
                                        <p:tgtEl>
                                          <p:spTgt spid="14"/>
                                        </p:tgtEl>
                                        <p:attrNameLst>
                                          <p:attrName>style.visibility</p:attrName>
                                        </p:attrNameLst>
                                      </p:cBhvr>
                                      <p:to>
                                        <p:strVal val="visible"/>
                                      </p:to>
                                    </p:set>
                                    <p:anim calcmode="lin" valueType="num">
                                      <p:cBhvr additive="base">
                                        <p:cTn id="121" dur="500"/>
                                        <p:tgtEl>
                                          <p:spTgt spid="14"/>
                                        </p:tgtEl>
                                        <p:attrNameLst>
                                          <p:attrName>ppt_y</p:attrName>
                                        </p:attrNameLst>
                                      </p:cBhvr>
                                      <p:tavLst>
                                        <p:tav tm="0">
                                          <p:val>
                                            <p:strVal val="#ppt_y+#ppt_h*1.125000"/>
                                          </p:val>
                                        </p:tav>
                                        <p:tav tm="100000">
                                          <p:val>
                                            <p:strVal val="#ppt_y"/>
                                          </p:val>
                                        </p:tav>
                                      </p:tavLst>
                                    </p:anim>
                                    <p:animEffect transition="in" filter="wipe(up)">
                                      <p:cBhvr>
                                        <p:cTn id="122" dur="500"/>
                                        <p:tgtEl>
                                          <p:spTgt spid="14"/>
                                        </p:tgtEl>
                                      </p:cBhvr>
                                    </p:animEffect>
                                  </p:childTnLst>
                                </p:cTn>
                              </p:par>
                              <p:par>
                                <p:cTn id="123" presetID="12" presetClass="entr" presetSubtype="4" fill="hold" grpId="0" nodeType="withEffect">
                                  <p:stCondLst>
                                    <p:cond delay="0"/>
                                  </p:stCondLst>
                                  <p:childTnLst>
                                    <p:set>
                                      <p:cBhvr>
                                        <p:cTn id="124" dur="1" fill="hold">
                                          <p:stCondLst>
                                            <p:cond delay="0"/>
                                          </p:stCondLst>
                                        </p:cTn>
                                        <p:tgtEl>
                                          <p:spTgt spid="15"/>
                                        </p:tgtEl>
                                        <p:attrNameLst>
                                          <p:attrName>style.visibility</p:attrName>
                                        </p:attrNameLst>
                                      </p:cBhvr>
                                      <p:to>
                                        <p:strVal val="visible"/>
                                      </p:to>
                                    </p:set>
                                    <p:anim calcmode="lin" valueType="num">
                                      <p:cBhvr additive="base">
                                        <p:cTn id="125" dur="500"/>
                                        <p:tgtEl>
                                          <p:spTgt spid="15"/>
                                        </p:tgtEl>
                                        <p:attrNameLst>
                                          <p:attrName>ppt_y</p:attrName>
                                        </p:attrNameLst>
                                      </p:cBhvr>
                                      <p:tavLst>
                                        <p:tav tm="0">
                                          <p:val>
                                            <p:strVal val="#ppt_y+#ppt_h*1.125000"/>
                                          </p:val>
                                        </p:tav>
                                        <p:tav tm="100000">
                                          <p:val>
                                            <p:strVal val="#ppt_y"/>
                                          </p:val>
                                        </p:tav>
                                      </p:tavLst>
                                    </p:anim>
                                    <p:animEffect transition="in" filter="wipe(up)">
                                      <p:cBhvr>
                                        <p:cTn id="126" dur="500"/>
                                        <p:tgtEl>
                                          <p:spTgt spid="15"/>
                                        </p:tgtEl>
                                      </p:cBhvr>
                                    </p:animEffect>
                                  </p:childTnLst>
                                </p:cTn>
                              </p:par>
                              <p:par>
                                <p:cTn id="127" presetID="12" presetClass="entr" presetSubtype="4" fill="hold" grpId="0" nodeType="withEffect">
                                  <p:stCondLst>
                                    <p:cond delay="0"/>
                                  </p:stCondLst>
                                  <p:childTnLst>
                                    <p:set>
                                      <p:cBhvr>
                                        <p:cTn id="128" dur="1" fill="hold">
                                          <p:stCondLst>
                                            <p:cond delay="0"/>
                                          </p:stCondLst>
                                        </p:cTn>
                                        <p:tgtEl>
                                          <p:spTgt spid="17"/>
                                        </p:tgtEl>
                                        <p:attrNameLst>
                                          <p:attrName>style.visibility</p:attrName>
                                        </p:attrNameLst>
                                      </p:cBhvr>
                                      <p:to>
                                        <p:strVal val="visible"/>
                                      </p:to>
                                    </p:set>
                                    <p:anim calcmode="lin" valueType="num">
                                      <p:cBhvr additive="base">
                                        <p:cTn id="129" dur="500"/>
                                        <p:tgtEl>
                                          <p:spTgt spid="17"/>
                                        </p:tgtEl>
                                        <p:attrNameLst>
                                          <p:attrName>ppt_y</p:attrName>
                                        </p:attrNameLst>
                                      </p:cBhvr>
                                      <p:tavLst>
                                        <p:tav tm="0">
                                          <p:val>
                                            <p:strVal val="#ppt_y+#ppt_h*1.125000"/>
                                          </p:val>
                                        </p:tav>
                                        <p:tav tm="100000">
                                          <p:val>
                                            <p:strVal val="#ppt_y"/>
                                          </p:val>
                                        </p:tav>
                                      </p:tavLst>
                                    </p:anim>
                                    <p:animEffect transition="in" filter="wipe(up)">
                                      <p:cBhvr>
                                        <p:cTn id="130" dur="500"/>
                                        <p:tgtEl>
                                          <p:spTgt spid="17"/>
                                        </p:tgtEl>
                                      </p:cBhvr>
                                    </p:animEffect>
                                  </p:childTnLst>
                                </p:cTn>
                              </p:par>
                              <p:par>
                                <p:cTn id="131" presetID="12" presetClass="entr" presetSubtype="4" fill="hold" grpId="0" nodeType="withEffect">
                                  <p:stCondLst>
                                    <p:cond delay="0"/>
                                  </p:stCondLst>
                                  <p:childTnLst>
                                    <p:set>
                                      <p:cBhvr>
                                        <p:cTn id="132" dur="1" fill="hold">
                                          <p:stCondLst>
                                            <p:cond delay="0"/>
                                          </p:stCondLst>
                                        </p:cTn>
                                        <p:tgtEl>
                                          <p:spTgt spid="18"/>
                                        </p:tgtEl>
                                        <p:attrNameLst>
                                          <p:attrName>style.visibility</p:attrName>
                                        </p:attrNameLst>
                                      </p:cBhvr>
                                      <p:to>
                                        <p:strVal val="visible"/>
                                      </p:to>
                                    </p:set>
                                    <p:anim calcmode="lin" valueType="num">
                                      <p:cBhvr additive="base">
                                        <p:cTn id="133" dur="500"/>
                                        <p:tgtEl>
                                          <p:spTgt spid="18"/>
                                        </p:tgtEl>
                                        <p:attrNameLst>
                                          <p:attrName>ppt_y</p:attrName>
                                        </p:attrNameLst>
                                      </p:cBhvr>
                                      <p:tavLst>
                                        <p:tav tm="0">
                                          <p:val>
                                            <p:strVal val="#ppt_y+#ppt_h*1.125000"/>
                                          </p:val>
                                        </p:tav>
                                        <p:tav tm="100000">
                                          <p:val>
                                            <p:strVal val="#ppt_y"/>
                                          </p:val>
                                        </p:tav>
                                      </p:tavLst>
                                    </p:anim>
                                    <p:animEffect transition="in" filter="wipe(up)">
                                      <p:cBhvr>
                                        <p:cTn id="134" dur="500"/>
                                        <p:tgtEl>
                                          <p:spTgt spid="18"/>
                                        </p:tgtEl>
                                      </p:cBhvr>
                                    </p:animEffect>
                                  </p:childTnLst>
                                </p:cTn>
                              </p:par>
                              <p:par>
                                <p:cTn id="135" presetID="12" presetClass="entr" presetSubtype="4" fill="hold" grpId="0" nodeType="withEffect">
                                  <p:stCondLst>
                                    <p:cond delay="0"/>
                                  </p:stCondLst>
                                  <p:childTnLst>
                                    <p:set>
                                      <p:cBhvr>
                                        <p:cTn id="136" dur="1" fill="hold">
                                          <p:stCondLst>
                                            <p:cond delay="0"/>
                                          </p:stCondLst>
                                        </p:cTn>
                                        <p:tgtEl>
                                          <p:spTgt spid="19"/>
                                        </p:tgtEl>
                                        <p:attrNameLst>
                                          <p:attrName>style.visibility</p:attrName>
                                        </p:attrNameLst>
                                      </p:cBhvr>
                                      <p:to>
                                        <p:strVal val="visible"/>
                                      </p:to>
                                    </p:set>
                                    <p:anim calcmode="lin" valueType="num">
                                      <p:cBhvr additive="base">
                                        <p:cTn id="137" dur="500"/>
                                        <p:tgtEl>
                                          <p:spTgt spid="19"/>
                                        </p:tgtEl>
                                        <p:attrNameLst>
                                          <p:attrName>ppt_y</p:attrName>
                                        </p:attrNameLst>
                                      </p:cBhvr>
                                      <p:tavLst>
                                        <p:tav tm="0">
                                          <p:val>
                                            <p:strVal val="#ppt_y+#ppt_h*1.125000"/>
                                          </p:val>
                                        </p:tav>
                                        <p:tav tm="100000">
                                          <p:val>
                                            <p:strVal val="#ppt_y"/>
                                          </p:val>
                                        </p:tav>
                                      </p:tavLst>
                                    </p:anim>
                                    <p:animEffect transition="in" filter="wipe(up)">
                                      <p:cBhvr>
                                        <p:cTn id="138" dur="500"/>
                                        <p:tgtEl>
                                          <p:spTgt spid="19"/>
                                        </p:tgtEl>
                                      </p:cBhvr>
                                    </p:animEffect>
                                  </p:childTnLst>
                                </p:cTn>
                              </p:par>
                              <p:par>
                                <p:cTn id="139" presetID="12" presetClass="entr" presetSubtype="4" fill="hold" grpId="0" nodeType="withEffect">
                                  <p:stCondLst>
                                    <p:cond delay="0"/>
                                  </p:stCondLst>
                                  <p:childTnLst>
                                    <p:set>
                                      <p:cBhvr>
                                        <p:cTn id="140" dur="1" fill="hold">
                                          <p:stCondLst>
                                            <p:cond delay="0"/>
                                          </p:stCondLst>
                                        </p:cTn>
                                        <p:tgtEl>
                                          <p:spTgt spid="20"/>
                                        </p:tgtEl>
                                        <p:attrNameLst>
                                          <p:attrName>style.visibility</p:attrName>
                                        </p:attrNameLst>
                                      </p:cBhvr>
                                      <p:to>
                                        <p:strVal val="visible"/>
                                      </p:to>
                                    </p:set>
                                    <p:anim calcmode="lin" valueType="num">
                                      <p:cBhvr additive="base">
                                        <p:cTn id="141" dur="500"/>
                                        <p:tgtEl>
                                          <p:spTgt spid="20"/>
                                        </p:tgtEl>
                                        <p:attrNameLst>
                                          <p:attrName>ppt_y</p:attrName>
                                        </p:attrNameLst>
                                      </p:cBhvr>
                                      <p:tavLst>
                                        <p:tav tm="0">
                                          <p:val>
                                            <p:strVal val="#ppt_y+#ppt_h*1.125000"/>
                                          </p:val>
                                        </p:tav>
                                        <p:tav tm="100000">
                                          <p:val>
                                            <p:strVal val="#ppt_y"/>
                                          </p:val>
                                        </p:tav>
                                      </p:tavLst>
                                    </p:anim>
                                    <p:animEffect transition="in" filter="wipe(up)">
                                      <p:cBhvr>
                                        <p:cTn id="142" dur="500"/>
                                        <p:tgtEl>
                                          <p:spTgt spid="20"/>
                                        </p:tgtEl>
                                      </p:cBhvr>
                                    </p:animEffect>
                                  </p:childTnLst>
                                </p:cTn>
                              </p:par>
                              <p:par>
                                <p:cTn id="143" presetID="12" presetClass="entr" presetSubtype="4" fill="hold" nodeType="withEffect">
                                  <p:stCondLst>
                                    <p:cond delay="0"/>
                                  </p:stCondLst>
                                  <p:childTnLst>
                                    <p:set>
                                      <p:cBhvr>
                                        <p:cTn id="144" dur="1" fill="hold">
                                          <p:stCondLst>
                                            <p:cond delay="0"/>
                                          </p:stCondLst>
                                        </p:cTn>
                                        <p:tgtEl>
                                          <p:spTgt spid="34"/>
                                        </p:tgtEl>
                                        <p:attrNameLst>
                                          <p:attrName>style.visibility</p:attrName>
                                        </p:attrNameLst>
                                      </p:cBhvr>
                                      <p:to>
                                        <p:strVal val="visible"/>
                                      </p:to>
                                    </p:set>
                                    <p:anim calcmode="lin" valueType="num">
                                      <p:cBhvr additive="base">
                                        <p:cTn id="145" dur="500"/>
                                        <p:tgtEl>
                                          <p:spTgt spid="34"/>
                                        </p:tgtEl>
                                        <p:attrNameLst>
                                          <p:attrName>ppt_y</p:attrName>
                                        </p:attrNameLst>
                                      </p:cBhvr>
                                      <p:tavLst>
                                        <p:tav tm="0">
                                          <p:val>
                                            <p:strVal val="#ppt_y+#ppt_h*1.125000"/>
                                          </p:val>
                                        </p:tav>
                                        <p:tav tm="100000">
                                          <p:val>
                                            <p:strVal val="#ppt_y"/>
                                          </p:val>
                                        </p:tav>
                                      </p:tavLst>
                                    </p:anim>
                                    <p:animEffect transition="in" filter="wipe(up)">
                                      <p:cBhvr>
                                        <p:cTn id="146" dur="500"/>
                                        <p:tgtEl>
                                          <p:spTgt spid="34"/>
                                        </p:tgtEl>
                                      </p:cBhvr>
                                    </p:animEffect>
                                  </p:childTnLst>
                                </p:cTn>
                              </p:par>
                              <p:par>
                                <p:cTn id="147" presetID="12" presetClass="entr" presetSubtype="4" fill="hold" nodeType="withEffect">
                                  <p:stCondLst>
                                    <p:cond delay="0"/>
                                  </p:stCondLst>
                                  <p:childTnLst>
                                    <p:set>
                                      <p:cBhvr>
                                        <p:cTn id="148" dur="1" fill="hold">
                                          <p:stCondLst>
                                            <p:cond delay="0"/>
                                          </p:stCondLst>
                                        </p:cTn>
                                        <p:tgtEl>
                                          <p:spTgt spid="38"/>
                                        </p:tgtEl>
                                        <p:attrNameLst>
                                          <p:attrName>style.visibility</p:attrName>
                                        </p:attrNameLst>
                                      </p:cBhvr>
                                      <p:to>
                                        <p:strVal val="visible"/>
                                      </p:to>
                                    </p:set>
                                    <p:anim calcmode="lin" valueType="num">
                                      <p:cBhvr additive="base">
                                        <p:cTn id="149" dur="500"/>
                                        <p:tgtEl>
                                          <p:spTgt spid="38"/>
                                        </p:tgtEl>
                                        <p:attrNameLst>
                                          <p:attrName>ppt_y</p:attrName>
                                        </p:attrNameLst>
                                      </p:cBhvr>
                                      <p:tavLst>
                                        <p:tav tm="0">
                                          <p:val>
                                            <p:strVal val="#ppt_y+#ppt_h*1.125000"/>
                                          </p:val>
                                        </p:tav>
                                        <p:tav tm="100000">
                                          <p:val>
                                            <p:strVal val="#ppt_y"/>
                                          </p:val>
                                        </p:tav>
                                      </p:tavLst>
                                    </p:anim>
                                    <p:animEffect transition="in" filter="wipe(up)">
                                      <p:cBhvr>
                                        <p:cTn id="150" dur="500"/>
                                        <p:tgtEl>
                                          <p:spTgt spid="38"/>
                                        </p:tgtEl>
                                      </p:cBhvr>
                                    </p:animEffect>
                                  </p:childTnLst>
                                </p:cTn>
                              </p:par>
                              <p:par>
                                <p:cTn id="151" presetID="12" presetClass="entr" presetSubtype="4" fill="hold" nodeType="withEffect">
                                  <p:stCondLst>
                                    <p:cond delay="0"/>
                                  </p:stCondLst>
                                  <p:childTnLst>
                                    <p:set>
                                      <p:cBhvr>
                                        <p:cTn id="152" dur="1" fill="hold">
                                          <p:stCondLst>
                                            <p:cond delay="0"/>
                                          </p:stCondLst>
                                        </p:cTn>
                                        <p:tgtEl>
                                          <p:spTgt spid="40"/>
                                        </p:tgtEl>
                                        <p:attrNameLst>
                                          <p:attrName>style.visibility</p:attrName>
                                        </p:attrNameLst>
                                      </p:cBhvr>
                                      <p:to>
                                        <p:strVal val="visible"/>
                                      </p:to>
                                    </p:set>
                                    <p:anim calcmode="lin" valueType="num">
                                      <p:cBhvr additive="base">
                                        <p:cTn id="153" dur="500"/>
                                        <p:tgtEl>
                                          <p:spTgt spid="40"/>
                                        </p:tgtEl>
                                        <p:attrNameLst>
                                          <p:attrName>ppt_y</p:attrName>
                                        </p:attrNameLst>
                                      </p:cBhvr>
                                      <p:tavLst>
                                        <p:tav tm="0">
                                          <p:val>
                                            <p:strVal val="#ppt_y+#ppt_h*1.125000"/>
                                          </p:val>
                                        </p:tav>
                                        <p:tav tm="100000">
                                          <p:val>
                                            <p:strVal val="#ppt_y"/>
                                          </p:val>
                                        </p:tav>
                                      </p:tavLst>
                                    </p:anim>
                                    <p:animEffect transition="in" filter="wipe(up)">
                                      <p:cBhvr>
                                        <p:cTn id="154" dur="500"/>
                                        <p:tgtEl>
                                          <p:spTgt spid="40"/>
                                        </p:tgtEl>
                                      </p:cBhvr>
                                    </p:animEffect>
                                  </p:childTnLst>
                                </p:cTn>
                              </p:par>
                              <p:par>
                                <p:cTn id="155" presetID="12" presetClass="entr" presetSubtype="4" fill="hold" grpId="0" nodeType="withEffect">
                                  <p:stCondLst>
                                    <p:cond delay="0"/>
                                  </p:stCondLst>
                                  <p:childTnLst>
                                    <p:set>
                                      <p:cBhvr>
                                        <p:cTn id="156" dur="1" fill="hold">
                                          <p:stCondLst>
                                            <p:cond delay="0"/>
                                          </p:stCondLst>
                                        </p:cTn>
                                        <p:tgtEl>
                                          <p:spTgt spid="53"/>
                                        </p:tgtEl>
                                        <p:attrNameLst>
                                          <p:attrName>style.visibility</p:attrName>
                                        </p:attrNameLst>
                                      </p:cBhvr>
                                      <p:to>
                                        <p:strVal val="visible"/>
                                      </p:to>
                                    </p:set>
                                    <p:anim calcmode="lin" valueType="num">
                                      <p:cBhvr additive="base">
                                        <p:cTn id="157" dur="500"/>
                                        <p:tgtEl>
                                          <p:spTgt spid="53"/>
                                        </p:tgtEl>
                                        <p:attrNameLst>
                                          <p:attrName>ppt_y</p:attrName>
                                        </p:attrNameLst>
                                      </p:cBhvr>
                                      <p:tavLst>
                                        <p:tav tm="0">
                                          <p:val>
                                            <p:strVal val="#ppt_y+#ppt_h*1.125000"/>
                                          </p:val>
                                        </p:tav>
                                        <p:tav tm="100000">
                                          <p:val>
                                            <p:strVal val="#ppt_y"/>
                                          </p:val>
                                        </p:tav>
                                      </p:tavLst>
                                    </p:anim>
                                    <p:animEffect transition="in" filter="wipe(up)">
                                      <p:cBhvr>
                                        <p:cTn id="158" dur="500"/>
                                        <p:tgtEl>
                                          <p:spTgt spid="53"/>
                                        </p:tgtEl>
                                      </p:cBhvr>
                                    </p:animEffect>
                                  </p:childTnLst>
                                </p:cTn>
                              </p:par>
                              <p:par>
                                <p:cTn id="159" presetID="12" presetClass="entr" presetSubtype="4" fill="hold" grpId="0" nodeType="withEffect">
                                  <p:stCondLst>
                                    <p:cond delay="0"/>
                                  </p:stCondLst>
                                  <p:childTnLst>
                                    <p:set>
                                      <p:cBhvr>
                                        <p:cTn id="160" dur="1" fill="hold">
                                          <p:stCondLst>
                                            <p:cond delay="0"/>
                                          </p:stCondLst>
                                        </p:cTn>
                                        <p:tgtEl>
                                          <p:spTgt spid="54"/>
                                        </p:tgtEl>
                                        <p:attrNameLst>
                                          <p:attrName>style.visibility</p:attrName>
                                        </p:attrNameLst>
                                      </p:cBhvr>
                                      <p:to>
                                        <p:strVal val="visible"/>
                                      </p:to>
                                    </p:set>
                                    <p:anim calcmode="lin" valueType="num">
                                      <p:cBhvr additive="base">
                                        <p:cTn id="161" dur="500"/>
                                        <p:tgtEl>
                                          <p:spTgt spid="54"/>
                                        </p:tgtEl>
                                        <p:attrNameLst>
                                          <p:attrName>ppt_y</p:attrName>
                                        </p:attrNameLst>
                                      </p:cBhvr>
                                      <p:tavLst>
                                        <p:tav tm="0">
                                          <p:val>
                                            <p:strVal val="#ppt_y+#ppt_h*1.125000"/>
                                          </p:val>
                                        </p:tav>
                                        <p:tav tm="100000">
                                          <p:val>
                                            <p:strVal val="#ppt_y"/>
                                          </p:val>
                                        </p:tav>
                                      </p:tavLst>
                                    </p:anim>
                                    <p:animEffect transition="in" filter="wipe(up)">
                                      <p:cBhvr>
                                        <p:cTn id="162" dur="500"/>
                                        <p:tgtEl>
                                          <p:spTgt spid="54"/>
                                        </p:tgtEl>
                                      </p:cBhvr>
                                    </p:animEffect>
                                  </p:childTnLst>
                                </p:cTn>
                              </p:par>
                              <p:par>
                                <p:cTn id="163" presetID="12" presetClass="entr" presetSubtype="4" fill="hold" grpId="0" nodeType="withEffect">
                                  <p:stCondLst>
                                    <p:cond delay="0"/>
                                  </p:stCondLst>
                                  <p:childTnLst>
                                    <p:set>
                                      <p:cBhvr>
                                        <p:cTn id="164" dur="1" fill="hold">
                                          <p:stCondLst>
                                            <p:cond delay="0"/>
                                          </p:stCondLst>
                                        </p:cTn>
                                        <p:tgtEl>
                                          <p:spTgt spid="55"/>
                                        </p:tgtEl>
                                        <p:attrNameLst>
                                          <p:attrName>style.visibility</p:attrName>
                                        </p:attrNameLst>
                                      </p:cBhvr>
                                      <p:to>
                                        <p:strVal val="visible"/>
                                      </p:to>
                                    </p:set>
                                    <p:anim calcmode="lin" valueType="num">
                                      <p:cBhvr additive="base">
                                        <p:cTn id="165" dur="500"/>
                                        <p:tgtEl>
                                          <p:spTgt spid="55"/>
                                        </p:tgtEl>
                                        <p:attrNameLst>
                                          <p:attrName>ppt_y</p:attrName>
                                        </p:attrNameLst>
                                      </p:cBhvr>
                                      <p:tavLst>
                                        <p:tav tm="0">
                                          <p:val>
                                            <p:strVal val="#ppt_y+#ppt_h*1.125000"/>
                                          </p:val>
                                        </p:tav>
                                        <p:tav tm="100000">
                                          <p:val>
                                            <p:strVal val="#ppt_y"/>
                                          </p:val>
                                        </p:tav>
                                      </p:tavLst>
                                    </p:anim>
                                    <p:animEffect transition="in" filter="wipe(up)">
                                      <p:cBhvr>
                                        <p:cTn id="166" dur="500"/>
                                        <p:tgtEl>
                                          <p:spTgt spid="55"/>
                                        </p:tgtEl>
                                      </p:cBhvr>
                                    </p:animEffect>
                                  </p:childTnLst>
                                </p:cTn>
                              </p:par>
                              <p:par>
                                <p:cTn id="167" presetID="12" presetClass="entr" presetSubtype="4" fill="hold" grpId="0" nodeType="withEffect">
                                  <p:stCondLst>
                                    <p:cond delay="0"/>
                                  </p:stCondLst>
                                  <p:childTnLst>
                                    <p:set>
                                      <p:cBhvr>
                                        <p:cTn id="168" dur="1" fill="hold">
                                          <p:stCondLst>
                                            <p:cond delay="0"/>
                                          </p:stCondLst>
                                        </p:cTn>
                                        <p:tgtEl>
                                          <p:spTgt spid="79"/>
                                        </p:tgtEl>
                                        <p:attrNameLst>
                                          <p:attrName>style.visibility</p:attrName>
                                        </p:attrNameLst>
                                      </p:cBhvr>
                                      <p:to>
                                        <p:strVal val="visible"/>
                                      </p:to>
                                    </p:set>
                                    <p:anim calcmode="lin" valueType="num">
                                      <p:cBhvr additive="base">
                                        <p:cTn id="169" dur="500"/>
                                        <p:tgtEl>
                                          <p:spTgt spid="79"/>
                                        </p:tgtEl>
                                        <p:attrNameLst>
                                          <p:attrName>ppt_y</p:attrName>
                                        </p:attrNameLst>
                                      </p:cBhvr>
                                      <p:tavLst>
                                        <p:tav tm="0">
                                          <p:val>
                                            <p:strVal val="#ppt_y+#ppt_h*1.125000"/>
                                          </p:val>
                                        </p:tav>
                                        <p:tav tm="100000">
                                          <p:val>
                                            <p:strVal val="#ppt_y"/>
                                          </p:val>
                                        </p:tav>
                                      </p:tavLst>
                                    </p:anim>
                                    <p:animEffect transition="in" filter="wipe(up)">
                                      <p:cBhvr>
                                        <p:cTn id="170" dur="500"/>
                                        <p:tgtEl>
                                          <p:spTgt spid="79"/>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80"/>
                                        </p:tgtEl>
                                        <p:attrNameLst>
                                          <p:attrName>style.visibility</p:attrName>
                                        </p:attrNameLst>
                                      </p:cBhvr>
                                      <p:to>
                                        <p:strVal val="visible"/>
                                      </p:to>
                                    </p:set>
                                    <p:anim calcmode="lin" valueType="num">
                                      <p:cBhvr additive="base">
                                        <p:cTn id="173" dur="500"/>
                                        <p:tgtEl>
                                          <p:spTgt spid="80"/>
                                        </p:tgtEl>
                                        <p:attrNameLst>
                                          <p:attrName>ppt_y</p:attrName>
                                        </p:attrNameLst>
                                      </p:cBhvr>
                                      <p:tavLst>
                                        <p:tav tm="0">
                                          <p:val>
                                            <p:strVal val="#ppt_y+#ppt_h*1.125000"/>
                                          </p:val>
                                        </p:tav>
                                        <p:tav tm="100000">
                                          <p:val>
                                            <p:strVal val="#ppt_y"/>
                                          </p:val>
                                        </p:tav>
                                      </p:tavLst>
                                    </p:anim>
                                    <p:animEffect transition="in" filter="wipe(up)">
                                      <p:cBhvr>
                                        <p:cTn id="174" dur="500"/>
                                        <p:tgtEl>
                                          <p:spTgt spid="80"/>
                                        </p:tgtEl>
                                      </p:cBhvr>
                                    </p:animEffect>
                                  </p:childTnLst>
                                </p:cTn>
                              </p:par>
                              <p:par>
                                <p:cTn id="175" presetID="12" presetClass="entr" presetSubtype="4" fill="hold" grpId="0" nodeType="withEffect">
                                  <p:stCondLst>
                                    <p:cond delay="0"/>
                                  </p:stCondLst>
                                  <p:childTnLst>
                                    <p:set>
                                      <p:cBhvr>
                                        <p:cTn id="176" dur="1" fill="hold">
                                          <p:stCondLst>
                                            <p:cond delay="0"/>
                                          </p:stCondLst>
                                        </p:cTn>
                                        <p:tgtEl>
                                          <p:spTgt spid="81"/>
                                        </p:tgtEl>
                                        <p:attrNameLst>
                                          <p:attrName>style.visibility</p:attrName>
                                        </p:attrNameLst>
                                      </p:cBhvr>
                                      <p:to>
                                        <p:strVal val="visible"/>
                                      </p:to>
                                    </p:set>
                                    <p:anim calcmode="lin" valueType="num">
                                      <p:cBhvr additive="base">
                                        <p:cTn id="177" dur="500"/>
                                        <p:tgtEl>
                                          <p:spTgt spid="81"/>
                                        </p:tgtEl>
                                        <p:attrNameLst>
                                          <p:attrName>ppt_y</p:attrName>
                                        </p:attrNameLst>
                                      </p:cBhvr>
                                      <p:tavLst>
                                        <p:tav tm="0">
                                          <p:val>
                                            <p:strVal val="#ppt_y+#ppt_h*1.125000"/>
                                          </p:val>
                                        </p:tav>
                                        <p:tav tm="100000">
                                          <p:val>
                                            <p:strVal val="#ppt_y"/>
                                          </p:val>
                                        </p:tav>
                                      </p:tavLst>
                                    </p:anim>
                                    <p:animEffect transition="in" filter="wipe(up)">
                                      <p:cBhvr>
                                        <p:cTn id="178" dur="500"/>
                                        <p:tgtEl>
                                          <p:spTgt spid="81"/>
                                        </p:tgtEl>
                                      </p:cBhvr>
                                    </p:animEffect>
                                  </p:childTnLst>
                                </p:cTn>
                              </p:par>
                              <p:par>
                                <p:cTn id="179" presetID="12" presetClass="entr" presetSubtype="4" fill="hold" nodeType="withEffect">
                                  <p:stCondLst>
                                    <p:cond delay="0"/>
                                  </p:stCondLst>
                                  <p:childTnLst>
                                    <p:set>
                                      <p:cBhvr>
                                        <p:cTn id="180" dur="1" fill="hold">
                                          <p:stCondLst>
                                            <p:cond delay="0"/>
                                          </p:stCondLst>
                                        </p:cTn>
                                        <p:tgtEl>
                                          <p:spTgt spid="83"/>
                                        </p:tgtEl>
                                        <p:attrNameLst>
                                          <p:attrName>style.visibility</p:attrName>
                                        </p:attrNameLst>
                                      </p:cBhvr>
                                      <p:to>
                                        <p:strVal val="visible"/>
                                      </p:to>
                                    </p:set>
                                    <p:anim calcmode="lin" valueType="num">
                                      <p:cBhvr additive="base">
                                        <p:cTn id="181" dur="500"/>
                                        <p:tgtEl>
                                          <p:spTgt spid="83"/>
                                        </p:tgtEl>
                                        <p:attrNameLst>
                                          <p:attrName>ppt_y</p:attrName>
                                        </p:attrNameLst>
                                      </p:cBhvr>
                                      <p:tavLst>
                                        <p:tav tm="0">
                                          <p:val>
                                            <p:strVal val="#ppt_y+#ppt_h*1.125000"/>
                                          </p:val>
                                        </p:tav>
                                        <p:tav tm="100000">
                                          <p:val>
                                            <p:strVal val="#ppt_y"/>
                                          </p:val>
                                        </p:tav>
                                      </p:tavLst>
                                    </p:anim>
                                    <p:animEffect transition="in" filter="wipe(up)">
                                      <p:cBhvr>
                                        <p:cTn id="182" dur="500"/>
                                        <p:tgtEl>
                                          <p:spTgt spid="83"/>
                                        </p:tgtEl>
                                      </p:cBhvr>
                                    </p:animEffect>
                                  </p:childTnLst>
                                </p:cTn>
                              </p:par>
                              <p:par>
                                <p:cTn id="183" presetID="12" presetClass="entr" presetSubtype="4" fill="hold" nodeType="withEffect">
                                  <p:stCondLst>
                                    <p:cond delay="0"/>
                                  </p:stCondLst>
                                  <p:childTnLst>
                                    <p:set>
                                      <p:cBhvr>
                                        <p:cTn id="184" dur="1" fill="hold">
                                          <p:stCondLst>
                                            <p:cond delay="0"/>
                                          </p:stCondLst>
                                        </p:cTn>
                                        <p:tgtEl>
                                          <p:spTgt spid="86"/>
                                        </p:tgtEl>
                                        <p:attrNameLst>
                                          <p:attrName>style.visibility</p:attrName>
                                        </p:attrNameLst>
                                      </p:cBhvr>
                                      <p:to>
                                        <p:strVal val="visible"/>
                                      </p:to>
                                    </p:set>
                                    <p:anim calcmode="lin" valueType="num">
                                      <p:cBhvr additive="base">
                                        <p:cTn id="185" dur="500"/>
                                        <p:tgtEl>
                                          <p:spTgt spid="86"/>
                                        </p:tgtEl>
                                        <p:attrNameLst>
                                          <p:attrName>ppt_y</p:attrName>
                                        </p:attrNameLst>
                                      </p:cBhvr>
                                      <p:tavLst>
                                        <p:tav tm="0">
                                          <p:val>
                                            <p:strVal val="#ppt_y+#ppt_h*1.125000"/>
                                          </p:val>
                                        </p:tav>
                                        <p:tav tm="100000">
                                          <p:val>
                                            <p:strVal val="#ppt_y"/>
                                          </p:val>
                                        </p:tav>
                                      </p:tavLst>
                                    </p:anim>
                                    <p:animEffect transition="in" filter="wipe(up)">
                                      <p:cBhvr>
                                        <p:cTn id="186" dur="500"/>
                                        <p:tgtEl>
                                          <p:spTgt spid="86"/>
                                        </p:tgtEl>
                                      </p:cBhvr>
                                    </p:animEffect>
                                  </p:childTnLst>
                                </p:cTn>
                              </p:par>
                              <p:par>
                                <p:cTn id="187" presetID="12" presetClass="entr" presetSubtype="4" fill="hold" grpId="0" nodeType="withEffect">
                                  <p:stCondLst>
                                    <p:cond delay="0"/>
                                  </p:stCondLst>
                                  <p:childTnLst>
                                    <p:set>
                                      <p:cBhvr>
                                        <p:cTn id="188" dur="1" fill="hold">
                                          <p:stCondLst>
                                            <p:cond delay="0"/>
                                          </p:stCondLst>
                                        </p:cTn>
                                        <p:tgtEl>
                                          <p:spTgt spid="109"/>
                                        </p:tgtEl>
                                        <p:attrNameLst>
                                          <p:attrName>style.visibility</p:attrName>
                                        </p:attrNameLst>
                                      </p:cBhvr>
                                      <p:to>
                                        <p:strVal val="visible"/>
                                      </p:to>
                                    </p:set>
                                    <p:anim calcmode="lin" valueType="num">
                                      <p:cBhvr additive="base">
                                        <p:cTn id="189" dur="500"/>
                                        <p:tgtEl>
                                          <p:spTgt spid="109"/>
                                        </p:tgtEl>
                                        <p:attrNameLst>
                                          <p:attrName>ppt_y</p:attrName>
                                        </p:attrNameLst>
                                      </p:cBhvr>
                                      <p:tavLst>
                                        <p:tav tm="0">
                                          <p:val>
                                            <p:strVal val="#ppt_y+#ppt_h*1.125000"/>
                                          </p:val>
                                        </p:tav>
                                        <p:tav tm="100000">
                                          <p:val>
                                            <p:strVal val="#ppt_y"/>
                                          </p:val>
                                        </p:tav>
                                      </p:tavLst>
                                    </p:anim>
                                    <p:animEffect transition="in" filter="wipe(up)">
                                      <p:cBhvr>
                                        <p:cTn id="190" dur="500"/>
                                        <p:tgtEl>
                                          <p:spTgt spid="109"/>
                                        </p:tgtEl>
                                      </p:cBhvr>
                                    </p:animEffect>
                                  </p:childTnLst>
                                </p:cTn>
                              </p:par>
                              <p:par>
                                <p:cTn id="191" presetID="12" presetClass="entr" presetSubtype="4" fill="hold" grpId="0" nodeType="withEffect">
                                  <p:stCondLst>
                                    <p:cond delay="0"/>
                                  </p:stCondLst>
                                  <p:childTnLst>
                                    <p:set>
                                      <p:cBhvr>
                                        <p:cTn id="192" dur="1" fill="hold">
                                          <p:stCondLst>
                                            <p:cond delay="0"/>
                                          </p:stCondLst>
                                        </p:cTn>
                                        <p:tgtEl>
                                          <p:spTgt spid="110"/>
                                        </p:tgtEl>
                                        <p:attrNameLst>
                                          <p:attrName>style.visibility</p:attrName>
                                        </p:attrNameLst>
                                      </p:cBhvr>
                                      <p:to>
                                        <p:strVal val="visible"/>
                                      </p:to>
                                    </p:set>
                                    <p:anim calcmode="lin" valueType="num">
                                      <p:cBhvr additive="base">
                                        <p:cTn id="193" dur="500"/>
                                        <p:tgtEl>
                                          <p:spTgt spid="110"/>
                                        </p:tgtEl>
                                        <p:attrNameLst>
                                          <p:attrName>ppt_y</p:attrName>
                                        </p:attrNameLst>
                                      </p:cBhvr>
                                      <p:tavLst>
                                        <p:tav tm="0">
                                          <p:val>
                                            <p:strVal val="#ppt_y+#ppt_h*1.125000"/>
                                          </p:val>
                                        </p:tav>
                                        <p:tav tm="100000">
                                          <p:val>
                                            <p:strVal val="#ppt_y"/>
                                          </p:val>
                                        </p:tav>
                                      </p:tavLst>
                                    </p:anim>
                                    <p:animEffect transition="in" filter="wipe(up)">
                                      <p:cBhvr>
                                        <p:cTn id="194" dur="500"/>
                                        <p:tgtEl>
                                          <p:spTgt spid="110"/>
                                        </p:tgtEl>
                                      </p:cBhvr>
                                    </p:animEffect>
                                  </p:childTnLst>
                                </p:cTn>
                              </p:par>
                              <p:par>
                                <p:cTn id="195" presetID="12" presetClass="entr" presetSubtype="4" fill="hold" nodeType="withEffect">
                                  <p:stCondLst>
                                    <p:cond delay="0"/>
                                  </p:stCondLst>
                                  <p:childTnLst>
                                    <p:set>
                                      <p:cBhvr>
                                        <p:cTn id="196" dur="1" fill="hold">
                                          <p:stCondLst>
                                            <p:cond delay="0"/>
                                          </p:stCondLst>
                                        </p:cTn>
                                        <p:tgtEl>
                                          <p:spTgt spid="145"/>
                                        </p:tgtEl>
                                        <p:attrNameLst>
                                          <p:attrName>style.visibility</p:attrName>
                                        </p:attrNameLst>
                                      </p:cBhvr>
                                      <p:to>
                                        <p:strVal val="visible"/>
                                      </p:to>
                                    </p:set>
                                    <p:anim calcmode="lin" valueType="num">
                                      <p:cBhvr additive="base">
                                        <p:cTn id="197" dur="500"/>
                                        <p:tgtEl>
                                          <p:spTgt spid="145"/>
                                        </p:tgtEl>
                                        <p:attrNameLst>
                                          <p:attrName>ppt_y</p:attrName>
                                        </p:attrNameLst>
                                      </p:cBhvr>
                                      <p:tavLst>
                                        <p:tav tm="0">
                                          <p:val>
                                            <p:strVal val="#ppt_y+#ppt_h*1.125000"/>
                                          </p:val>
                                        </p:tav>
                                        <p:tav tm="100000">
                                          <p:val>
                                            <p:strVal val="#ppt_y"/>
                                          </p:val>
                                        </p:tav>
                                      </p:tavLst>
                                    </p:anim>
                                    <p:animEffect transition="in" filter="wipe(up)">
                                      <p:cBhvr>
                                        <p:cTn id="198" dur="500"/>
                                        <p:tgtEl>
                                          <p:spTgt spid="145"/>
                                        </p:tgtEl>
                                      </p:cBhvr>
                                    </p:animEffect>
                                  </p:childTnLst>
                                </p:cTn>
                              </p:par>
                              <p:par>
                                <p:cTn id="199" presetID="12" presetClass="entr" presetSubtype="4" fill="hold" grpId="0" nodeType="withEffect">
                                  <p:stCondLst>
                                    <p:cond delay="0"/>
                                  </p:stCondLst>
                                  <p:childTnLst>
                                    <p:set>
                                      <p:cBhvr>
                                        <p:cTn id="200" dur="1" fill="hold">
                                          <p:stCondLst>
                                            <p:cond delay="0"/>
                                          </p:stCondLst>
                                        </p:cTn>
                                        <p:tgtEl>
                                          <p:spTgt spid="148"/>
                                        </p:tgtEl>
                                        <p:attrNameLst>
                                          <p:attrName>style.visibility</p:attrName>
                                        </p:attrNameLst>
                                      </p:cBhvr>
                                      <p:to>
                                        <p:strVal val="visible"/>
                                      </p:to>
                                    </p:set>
                                    <p:anim calcmode="lin" valueType="num">
                                      <p:cBhvr additive="base">
                                        <p:cTn id="201" dur="500"/>
                                        <p:tgtEl>
                                          <p:spTgt spid="148"/>
                                        </p:tgtEl>
                                        <p:attrNameLst>
                                          <p:attrName>ppt_y</p:attrName>
                                        </p:attrNameLst>
                                      </p:cBhvr>
                                      <p:tavLst>
                                        <p:tav tm="0">
                                          <p:val>
                                            <p:strVal val="#ppt_y+#ppt_h*1.125000"/>
                                          </p:val>
                                        </p:tav>
                                        <p:tav tm="100000">
                                          <p:val>
                                            <p:strVal val="#ppt_y"/>
                                          </p:val>
                                        </p:tav>
                                      </p:tavLst>
                                    </p:anim>
                                    <p:animEffect transition="in" filter="wipe(up)">
                                      <p:cBhvr>
                                        <p:cTn id="202" dur="500"/>
                                        <p:tgtEl>
                                          <p:spTgt spid="148"/>
                                        </p:tgtEl>
                                      </p:cBhvr>
                                    </p:animEffect>
                                  </p:childTnLst>
                                </p:cTn>
                              </p:par>
                              <p:par>
                                <p:cTn id="203" presetID="12" presetClass="entr" presetSubtype="4" fill="hold" grpId="0" nodeType="withEffect">
                                  <p:stCondLst>
                                    <p:cond delay="0"/>
                                  </p:stCondLst>
                                  <p:childTnLst>
                                    <p:set>
                                      <p:cBhvr>
                                        <p:cTn id="204" dur="1" fill="hold">
                                          <p:stCondLst>
                                            <p:cond delay="0"/>
                                          </p:stCondLst>
                                        </p:cTn>
                                        <p:tgtEl>
                                          <p:spTgt spid="7"/>
                                        </p:tgtEl>
                                        <p:attrNameLst>
                                          <p:attrName>style.visibility</p:attrName>
                                        </p:attrNameLst>
                                      </p:cBhvr>
                                      <p:to>
                                        <p:strVal val="visible"/>
                                      </p:to>
                                    </p:set>
                                    <p:anim calcmode="lin" valueType="num">
                                      <p:cBhvr additive="base">
                                        <p:cTn id="205" dur="500"/>
                                        <p:tgtEl>
                                          <p:spTgt spid="7"/>
                                        </p:tgtEl>
                                        <p:attrNameLst>
                                          <p:attrName>ppt_y</p:attrName>
                                        </p:attrNameLst>
                                      </p:cBhvr>
                                      <p:tavLst>
                                        <p:tav tm="0">
                                          <p:val>
                                            <p:strVal val="#ppt_y+#ppt_h*1.125000"/>
                                          </p:val>
                                        </p:tav>
                                        <p:tav tm="100000">
                                          <p:val>
                                            <p:strVal val="#ppt_y"/>
                                          </p:val>
                                        </p:tav>
                                      </p:tavLst>
                                    </p:anim>
                                    <p:animEffect transition="in" filter="wipe(up)">
                                      <p:cBhvr>
                                        <p:cTn id="206" dur="500"/>
                                        <p:tgtEl>
                                          <p:spTgt spid="7"/>
                                        </p:tgtEl>
                                      </p:cBhvr>
                                    </p:animEffect>
                                  </p:childTnLst>
                                </p:cTn>
                              </p:par>
                              <p:par>
                                <p:cTn id="207" presetID="12" presetClass="entr" presetSubtype="4" fill="hold" grpId="0" nodeType="withEffect">
                                  <p:stCondLst>
                                    <p:cond delay="0"/>
                                  </p:stCondLst>
                                  <p:childTnLst>
                                    <p:set>
                                      <p:cBhvr>
                                        <p:cTn id="208" dur="1" fill="hold">
                                          <p:stCondLst>
                                            <p:cond delay="0"/>
                                          </p:stCondLst>
                                        </p:cTn>
                                        <p:tgtEl>
                                          <p:spTgt spid="25"/>
                                        </p:tgtEl>
                                        <p:attrNameLst>
                                          <p:attrName>style.visibility</p:attrName>
                                        </p:attrNameLst>
                                      </p:cBhvr>
                                      <p:to>
                                        <p:strVal val="visible"/>
                                      </p:to>
                                    </p:set>
                                    <p:anim calcmode="lin" valueType="num">
                                      <p:cBhvr additive="base">
                                        <p:cTn id="209" dur="500"/>
                                        <p:tgtEl>
                                          <p:spTgt spid="25"/>
                                        </p:tgtEl>
                                        <p:attrNameLst>
                                          <p:attrName>ppt_y</p:attrName>
                                        </p:attrNameLst>
                                      </p:cBhvr>
                                      <p:tavLst>
                                        <p:tav tm="0">
                                          <p:val>
                                            <p:strVal val="#ppt_y+#ppt_h*1.125000"/>
                                          </p:val>
                                        </p:tav>
                                        <p:tav tm="100000">
                                          <p:val>
                                            <p:strVal val="#ppt_y"/>
                                          </p:val>
                                        </p:tav>
                                      </p:tavLst>
                                    </p:anim>
                                    <p:animEffect transition="in" filter="wipe(up)">
                                      <p:cBhvr>
                                        <p:cTn id="210" dur="500"/>
                                        <p:tgtEl>
                                          <p:spTgt spid="25"/>
                                        </p:tgtEl>
                                      </p:cBhvr>
                                    </p:animEffect>
                                  </p:childTnLst>
                                </p:cTn>
                              </p:par>
                              <p:par>
                                <p:cTn id="211" presetID="12" presetClass="entr" presetSubtype="4" fill="hold" grpId="0" nodeType="withEffect">
                                  <p:stCondLst>
                                    <p:cond delay="0"/>
                                  </p:stCondLst>
                                  <p:childTnLst>
                                    <p:set>
                                      <p:cBhvr>
                                        <p:cTn id="212" dur="1" fill="hold">
                                          <p:stCondLst>
                                            <p:cond delay="0"/>
                                          </p:stCondLst>
                                        </p:cTn>
                                        <p:tgtEl>
                                          <p:spTgt spid="26"/>
                                        </p:tgtEl>
                                        <p:attrNameLst>
                                          <p:attrName>style.visibility</p:attrName>
                                        </p:attrNameLst>
                                      </p:cBhvr>
                                      <p:to>
                                        <p:strVal val="visible"/>
                                      </p:to>
                                    </p:set>
                                    <p:anim calcmode="lin" valueType="num">
                                      <p:cBhvr additive="base">
                                        <p:cTn id="213" dur="500"/>
                                        <p:tgtEl>
                                          <p:spTgt spid="26"/>
                                        </p:tgtEl>
                                        <p:attrNameLst>
                                          <p:attrName>ppt_y</p:attrName>
                                        </p:attrNameLst>
                                      </p:cBhvr>
                                      <p:tavLst>
                                        <p:tav tm="0">
                                          <p:val>
                                            <p:strVal val="#ppt_y+#ppt_h*1.125000"/>
                                          </p:val>
                                        </p:tav>
                                        <p:tav tm="100000">
                                          <p:val>
                                            <p:strVal val="#ppt_y"/>
                                          </p:val>
                                        </p:tav>
                                      </p:tavLst>
                                    </p:anim>
                                    <p:animEffect transition="in" filter="wipe(up)">
                                      <p:cBhvr>
                                        <p:cTn id="214" dur="500"/>
                                        <p:tgtEl>
                                          <p:spTgt spid="26"/>
                                        </p:tgtEl>
                                      </p:cBhvr>
                                    </p:animEffect>
                                  </p:childTnLst>
                                </p:cTn>
                              </p:par>
                              <p:par>
                                <p:cTn id="215" presetID="12" presetClass="entr" presetSubtype="4" fill="hold" grpId="0" nodeType="withEffect">
                                  <p:stCondLst>
                                    <p:cond delay="0"/>
                                  </p:stCondLst>
                                  <p:childTnLst>
                                    <p:set>
                                      <p:cBhvr>
                                        <p:cTn id="216" dur="1" fill="hold">
                                          <p:stCondLst>
                                            <p:cond delay="0"/>
                                          </p:stCondLst>
                                        </p:cTn>
                                        <p:tgtEl>
                                          <p:spTgt spid="27"/>
                                        </p:tgtEl>
                                        <p:attrNameLst>
                                          <p:attrName>style.visibility</p:attrName>
                                        </p:attrNameLst>
                                      </p:cBhvr>
                                      <p:to>
                                        <p:strVal val="visible"/>
                                      </p:to>
                                    </p:set>
                                    <p:anim calcmode="lin" valueType="num">
                                      <p:cBhvr additive="base">
                                        <p:cTn id="217" dur="500"/>
                                        <p:tgtEl>
                                          <p:spTgt spid="27"/>
                                        </p:tgtEl>
                                        <p:attrNameLst>
                                          <p:attrName>ppt_y</p:attrName>
                                        </p:attrNameLst>
                                      </p:cBhvr>
                                      <p:tavLst>
                                        <p:tav tm="0">
                                          <p:val>
                                            <p:strVal val="#ppt_y+#ppt_h*1.125000"/>
                                          </p:val>
                                        </p:tav>
                                        <p:tav tm="100000">
                                          <p:val>
                                            <p:strVal val="#ppt_y"/>
                                          </p:val>
                                        </p:tav>
                                      </p:tavLst>
                                    </p:anim>
                                    <p:animEffect transition="in" filter="wipe(up)">
                                      <p:cBhvr>
                                        <p:cTn id="218" dur="500"/>
                                        <p:tgtEl>
                                          <p:spTgt spid="27"/>
                                        </p:tgtEl>
                                      </p:cBhvr>
                                    </p:animEffect>
                                  </p:childTnLst>
                                </p:cTn>
                              </p:par>
                            </p:childTnLst>
                          </p:cTn>
                        </p:par>
                      </p:childTnLst>
                    </p:cTn>
                  </p:par>
                  <p:par>
                    <p:cTn id="219" fill="hold">
                      <p:stCondLst>
                        <p:cond delay="indefinite"/>
                      </p:stCondLst>
                      <p:childTnLst>
                        <p:par>
                          <p:cTn id="220" fill="hold">
                            <p:stCondLst>
                              <p:cond delay="0"/>
                            </p:stCondLst>
                            <p:childTnLst>
                              <p:par>
                                <p:cTn id="221" presetID="12" presetClass="entr" presetSubtype="4" fill="hold" grpId="0" nodeType="clickEffect">
                                  <p:stCondLst>
                                    <p:cond delay="0"/>
                                  </p:stCondLst>
                                  <p:childTnLst>
                                    <p:set>
                                      <p:cBhvr>
                                        <p:cTn id="222" dur="1" fill="hold">
                                          <p:stCondLst>
                                            <p:cond delay="0"/>
                                          </p:stCondLst>
                                        </p:cTn>
                                        <p:tgtEl>
                                          <p:spTgt spid="154"/>
                                        </p:tgtEl>
                                        <p:attrNameLst>
                                          <p:attrName>style.visibility</p:attrName>
                                        </p:attrNameLst>
                                      </p:cBhvr>
                                      <p:to>
                                        <p:strVal val="visible"/>
                                      </p:to>
                                    </p:set>
                                    <p:anim calcmode="lin" valueType="num">
                                      <p:cBhvr additive="base">
                                        <p:cTn id="223" dur="500"/>
                                        <p:tgtEl>
                                          <p:spTgt spid="154"/>
                                        </p:tgtEl>
                                        <p:attrNameLst>
                                          <p:attrName>ppt_y</p:attrName>
                                        </p:attrNameLst>
                                      </p:cBhvr>
                                      <p:tavLst>
                                        <p:tav tm="0">
                                          <p:val>
                                            <p:strVal val="#ppt_y+#ppt_h*1.125000"/>
                                          </p:val>
                                        </p:tav>
                                        <p:tav tm="100000">
                                          <p:val>
                                            <p:strVal val="#ppt_y"/>
                                          </p:val>
                                        </p:tav>
                                      </p:tavLst>
                                    </p:anim>
                                    <p:animEffect transition="in" filter="wipe(up)">
                                      <p:cBhvr>
                                        <p:cTn id="224" dur="500"/>
                                        <p:tgtEl>
                                          <p:spTgt spid="154"/>
                                        </p:tgtEl>
                                      </p:cBhvr>
                                    </p:animEffect>
                                  </p:childTnLst>
                                </p:cTn>
                              </p:par>
                              <p:par>
                                <p:cTn id="225" presetID="12" presetClass="entr" presetSubtype="4" fill="hold" nodeType="withEffect">
                                  <p:stCondLst>
                                    <p:cond delay="0"/>
                                  </p:stCondLst>
                                  <p:childTnLst>
                                    <p:set>
                                      <p:cBhvr>
                                        <p:cTn id="226" dur="1" fill="hold">
                                          <p:stCondLst>
                                            <p:cond delay="0"/>
                                          </p:stCondLst>
                                        </p:cTn>
                                        <p:tgtEl>
                                          <p:spTgt spid="156"/>
                                        </p:tgtEl>
                                        <p:attrNameLst>
                                          <p:attrName>style.visibility</p:attrName>
                                        </p:attrNameLst>
                                      </p:cBhvr>
                                      <p:to>
                                        <p:strVal val="visible"/>
                                      </p:to>
                                    </p:set>
                                    <p:anim calcmode="lin" valueType="num">
                                      <p:cBhvr additive="base">
                                        <p:cTn id="227" dur="500"/>
                                        <p:tgtEl>
                                          <p:spTgt spid="156"/>
                                        </p:tgtEl>
                                        <p:attrNameLst>
                                          <p:attrName>ppt_y</p:attrName>
                                        </p:attrNameLst>
                                      </p:cBhvr>
                                      <p:tavLst>
                                        <p:tav tm="0">
                                          <p:val>
                                            <p:strVal val="#ppt_y+#ppt_h*1.125000"/>
                                          </p:val>
                                        </p:tav>
                                        <p:tav tm="100000">
                                          <p:val>
                                            <p:strVal val="#ppt_y"/>
                                          </p:val>
                                        </p:tav>
                                      </p:tavLst>
                                    </p:anim>
                                    <p:animEffect transition="in" filter="wipe(up)">
                                      <p:cBhvr>
                                        <p:cTn id="228" dur="500"/>
                                        <p:tgtEl>
                                          <p:spTgt spid="156"/>
                                        </p:tgtEl>
                                      </p:cBhvr>
                                    </p:animEffect>
                                  </p:childTnLst>
                                </p:cTn>
                              </p:par>
                              <p:par>
                                <p:cTn id="229" presetID="12" presetClass="entr" presetSubtype="4" fill="hold" grpId="0" nodeType="withEffect">
                                  <p:stCondLst>
                                    <p:cond delay="0"/>
                                  </p:stCondLst>
                                  <p:childTnLst>
                                    <p:set>
                                      <p:cBhvr>
                                        <p:cTn id="230" dur="1" fill="hold">
                                          <p:stCondLst>
                                            <p:cond delay="0"/>
                                          </p:stCondLst>
                                        </p:cTn>
                                        <p:tgtEl>
                                          <p:spTgt spid="158"/>
                                        </p:tgtEl>
                                        <p:attrNameLst>
                                          <p:attrName>style.visibility</p:attrName>
                                        </p:attrNameLst>
                                      </p:cBhvr>
                                      <p:to>
                                        <p:strVal val="visible"/>
                                      </p:to>
                                    </p:set>
                                    <p:anim calcmode="lin" valueType="num">
                                      <p:cBhvr additive="base">
                                        <p:cTn id="231" dur="500"/>
                                        <p:tgtEl>
                                          <p:spTgt spid="158"/>
                                        </p:tgtEl>
                                        <p:attrNameLst>
                                          <p:attrName>ppt_y</p:attrName>
                                        </p:attrNameLst>
                                      </p:cBhvr>
                                      <p:tavLst>
                                        <p:tav tm="0">
                                          <p:val>
                                            <p:strVal val="#ppt_y+#ppt_h*1.125000"/>
                                          </p:val>
                                        </p:tav>
                                        <p:tav tm="100000">
                                          <p:val>
                                            <p:strVal val="#ppt_y"/>
                                          </p:val>
                                        </p:tav>
                                      </p:tavLst>
                                    </p:anim>
                                    <p:animEffect transition="in" filter="wipe(up)">
                                      <p:cBhvr>
                                        <p:cTn id="232" dur="500"/>
                                        <p:tgtEl>
                                          <p:spTgt spid="158"/>
                                        </p:tgtEl>
                                      </p:cBhvr>
                                    </p:animEffect>
                                  </p:childTnLst>
                                </p:cTn>
                              </p:par>
                              <p:par>
                                <p:cTn id="233" presetID="12" presetClass="entr" presetSubtype="4" fill="hold" grpId="0" nodeType="withEffect">
                                  <p:stCondLst>
                                    <p:cond delay="0"/>
                                  </p:stCondLst>
                                  <p:childTnLst>
                                    <p:set>
                                      <p:cBhvr>
                                        <p:cTn id="234" dur="1" fill="hold">
                                          <p:stCondLst>
                                            <p:cond delay="0"/>
                                          </p:stCondLst>
                                        </p:cTn>
                                        <p:tgtEl>
                                          <p:spTgt spid="160"/>
                                        </p:tgtEl>
                                        <p:attrNameLst>
                                          <p:attrName>style.visibility</p:attrName>
                                        </p:attrNameLst>
                                      </p:cBhvr>
                                      <p:to>
                                        <p:strVal val="visible"/>
                                      </p:to>
                                    </p:set>
                                    <p:anim calcmode="lin" valueType="num">
                                      <p:cBhvr additive="base">
                                        <p:cTn id="235" dur="500"/>
                                        <p:tgtEl>
                                          <p:spTgt spid="160"/>
                                        </p:tgtEl>
                                        <p:attrNameLst>
                                          <p:attrName>ppt_y</p:attrName>
                                        </p:attrNameLst>
                                      </p:cBhvr>
                                      <p:tavLst>
                                        <p:tav tm="0">
                                          <p:val>
                                            <p:strVal val="#ppt_y+#ppt_h*1.125000"/>
                                          </p:val>
                                        </p:tav>
                                        <p:tav tm="100000">
                                          <p:val>
                                            <p:strVal val="#ppt_y"/>
                                          </p:val>
                                        </p:tav>
                                      </p:tavLst>
                                    </p:anim>
                                    <p:animEffect transition="in" filter="wipe(up)">
                                      <p:cBhvr>
                                        <p:cTn id="236" dur="500"/>
                                        <p:tgtEl>
                                          <p:spTgt spid="160"/>
                                        </p:tgtEl>
                                      </p:cBhvr>
                                    </p:animEffect>
                                  </p:childTnLst>
                                </p:cTn>
                              </p:par>
                              <p:par>
                                <p:cTn id="237" presetID="12" presetClass="entr" presetSubtype="4" fill="hold" grpId="0" nodeType="withEffect">
                                  <p:stCondLst>
                                    <p:cond delay="0"/>
                                  </p:stCondLst>
                                  <p:childTnLst>
                                    <p:set>
                                      <p:cBhvr>
                                        <p:cTn id="238" dur="1" fill="hold">
                                          <p:stCondLst>
                                            <p:cond delay="0"/>
                                          </p:stCondLst>
                                        </p:cTn>
                                        <p:tgtEl>
                                          <p:spTgt spid="163"/>
                                        </p:tgtEl>
                                        <p:attrNameLst>
                                          <p:attrName>style.visibility</p:attrName>
                                        </p:attrNameLst>
                                      </p:cBhvr>
                                      <p:to>
                                        <p:strVal val="visible"/>
                                      </p:to>
                                    </p:set>
                                    <p:anim calcmode="lin" valueType="num">
                                      <p:cBhvr additive="base">
                                        <p:cTn id="239" dur="500"/>
                                        <p:tgtEl>
                                          <p:spTgt spid="163"/>
                                        </p:tgtEl>
                                        <p:attrNameLst>
                                          <p:attrName>ppt_y</p:attrName>
                                        </p:attrNameLst>
                                      </p:cBhvr>
                                      <p:tavLst>
                                        <p:tav tm="0">
                                          <p:val>
                                            <p:strVal val="#ppt_y+#ppt_h*1.125000"/>
                                          </p:val>
                                        </p:tav>
                                        <p:tav tm="100000">
                                          <p:val>
                                            <p:strVal val="#ppt_y"/>
                                          </p:val>
                                        </p:tav>
                                      </p:tavLst>
                                    </p:anim>
                                    <p:animEffect transition="in" filter="wipe(up)">
                                      <p:cBhvr>
                                        <p:cTn id="240" dur="500"/>
                                        <p:tgtEl>
                                          <p:spTgt spid="163"/>
                                        </p:tgtEl>
                                      </p:cBhvr>
                                    </p:animEffect>
                                  </p:childTnLst>
                                </p:cTn>
                              </p:par>
                              <p:par>
                                <p:cTn id="241" presetID="12" presetClass="entr" presetSubtype="4" fill="hold" grpId="0" nodeType="withEffect">
                                  <p:stCondLst>
                                    <p:cond delay="0"/>
                                  </p:stCondLst>
                                  <p:childTnLst>
                                    <p:set>
                                      <p:cBhvr>
                                        <p:cTn id="242" dur="1" fill="hold">
                                          <p:stCondLst>
                                            <p:cond delay="0"/>
                                          </p:stCondLst>
                                        </p:cTn>
                                        <p:tgtEl>
                                          <p:spTgt spid="168"/>
                                        </p:tgtEl>
                                        <p:attrNameLst>
                                          <p:attrName>style.visibility</p:attrName>
                                        </p:attrNameLst>
                                      </p:cBhvr>
                                      <p:to>
                                        <p:strVal val="visible"/>
                                      </p:to>
                                    </p:set>
                                    <p:anim calcmode="lin" valueType="num">
                                      <p:cBhvr additive="base">
                                        <p:cTn id="243" dur="500"/>
                                        <p:tgtEl>
                                          <p:spTgt spid="168"/>
                                        </p:tgtEl>
                                        <p:attrNameLst>
                                          <p:attrName>ppt_y</p:attrName>
                                        </p:attrNameLst>
                                      </p:cBhvr>
                                      <p:tavLst>
                                        <p:tav tm="0">
                                          <p:val>
                                            <p:strVal val="#ppt_y+#ppt_h*1.125000"/>
                                          </p:val>
                                        </p:tav>
                                        <p:tav tm="100000">
                                          <p:val>
                                            <p:strVal val="#ppt_y"/>
                                          </p:val>
                                        </p:tav>
                                      </p:tavLst>
                                    </p:anim>
                                    <p:animEffect transition="in" filter="wipe(up)">
                                      <p:cBhvr>
                                        <p:cTn id="244" dur="500"/>
                                        <p:tgtEl>
                                          <p:spTgt spid="168"/>
                                        </p:tgtEl>
                                      </p:cBhvr>
                                    </p:animEffect>
                                  </p:childTnLst>
                                </p:cTn>
                              </p:par>
                              <p:par>
                                <p:cTn id="245" presetID="12" presetClass="entr" presetSubtype="4" fill="hold" nodeType="withEffect">
                                  <p:stCondLst>
                                    <p:cond delay="0"/>
                                  </p:stCondLst>
                                  <p:childTnLst>
                                    <p:set>
                                      <p:cBhvr>
                                        <p:cTn id="246" dur="1" fill="hold">
                                          <p:stCondLst>
                                            <p:cond delay="0"/>
                                          </p:stCondLst>
                                        </p:cTn>
                                        <p:tgtEl>
                                          <p:spTgt spid="169"/>
                                        </p:tgtEl>
                                        <p:attrNameLst>
                                          <p:attrName>style.visibility</p:attrName>
                                        </p:attrNameLst>
                                      </p:cBhvr>
                                      <p:to>
                                        <p:strVal val="visible"/>
                                      </p:to>
                                    </p:set>
                                    <p:anim calcmode="lin" valueType="num">
                                      <p:cBhvr additive="base">
                                        <p:cTn id="247" dur="500"/>
                                        <p:tgtEl>
                                          <p:spTgt spid="169"/>
                                        </p:tgtEl>
                                        <p:attrNameLst>
                                          <p:attrName>ppt_y</p:attrName>
                                        </p:attrNameLst>
                                      </p:cBhvr>
                                      <p:tavLst>
                                        <p:tav tm="0">
                                          <p:val>
                                            <p:strVal val="#ppt_y+#ppt_h*1.125000"/>
                                          </p:val>
                                        </p:tav>
                                        <p:tav tm="100000">
                                          <p:val>
                                            <p:strVal val="#ppt_y"/>
                                          </p:val>
                                        </p:tav>
                                      </p:tavLst>
                                    </p:anim>
                                    <p:animEffect transition="in" filter="wipe(up)">
                                      <p:cBhvr>
                                        <p:cTn id="248" dur="500"/>
                                        <p:tgtEl>
                                          <p:spTgt spid="169"/>
                                        </p:tgtEl>
                                      </p:cBhvr>
                                    </p:animEffect>
                                  </p:childTnLst>
                                </p:cTn>
                              </p:par>
                              <p:par>
                                <p:cTn id="249" presetID="12" presetClass="entr" presetSubtype="4" fill="hold" grpId="0" nodeType="withEffect">
                                  <p:stCondLst>
                                    <p:cond delay="0"/>
                                  </p:stCondLst>
                                  <p:childTnLst>
                                    <p:set>
                                      <p:cBhvr>
                                        <p:cTn id="250" dur="1" fill="hold">
                                          <p:stCondLst>
                                            <p:cond delay="0"/>
                                          </p:stCondLst>
                                        </p:cTn>
                                        <p:tgtEl>
                                          <p:spTgt spid="170"/>
                                        </p:tgtEl>
                                        <p:attrNameLst>
                                          <p:attrName>style.visibility</p:attrName>
                                        </p:attrNameLst>
                                      </p:cBhvr>
                                      <p:to>
                                        <p:strVal val="visible"/>
                                      </p:to>
                                    </p:set>
                                    <p:anim calcmode="lin" valueType="num">
                                      <p:cBhvr additive="base">
                                        <p:cTn id="251" dur="500"/>
                                        <p:tgtEl>
                                          <p:spTgt spid="170"/>
                                        </p:tgtEl>
                                        <p:attrNameLst>
                                          <p:attrName>ppt_y</p:attrName>
                                        </p:attrNameLst>
                                      </p:cBhvr>
                                      <p:tavLst>
                                        <p:tav tm="0">
                                          <p:val>
                                            <p:strVal val="#ppt_y+#ppt_h*1.125000"/>
                                          </p:val>
                                        </p:tav>
                                        <p:tav tm="100000">
                                          <p:val>
                                            <p:strVal val="#ppt_y"/>
                                          </p:val>
                                        </p:tav>
                                      </p:tavLst>
                                    </p:anim>
                                    <p:animEffect transition="in" filter="wipe(up)">
                                      <p:cBhvr>
                                        <p:cTn id="252" dur="500"/>
                                        <p:tgtEl>
                                          <p:spTgt spid="170"/>
                                        </p:tgtEl>
                                      </p:cBhvr>
                                    </p:animEffect>
                                  </p:childTnLst>
                                </p:cTn>
                              </p:par>
                              <p:par>
                                <p:cTn id="253" presetID="12" presetClass="entr" presetSubtype="4" fill="hold" grpId="0" nodeType="withEffect">
                                  <p:stCondLst>
                                    <p:cond delay="0"/>
                                  </p:stCondLst>
                                  <p:childTnLst>
                                    <p:set>
                                      <p:cBhvr>
                                        <p:cTn id="254" dur="1" fill="hold">
                                          <p:stCondLst>
                                            <p:cond delay="0"/>
                                          </p:stCondLst>
                                        </p:cTn>
                                        <p:tgtEl>
                                          <p:spTgt spid="171"/>
                                        </p:tgtEl>
                                        <p:attrNameLst>
                                          <p:attrName>style.visibility</p:attrName>
                                        </p:attrNameLst>
                                      </p:cBhvr>
                                      <p:to>
                                        <p:strVal val="visible"/>
                                      </p:to>
                                    </p:set>
                                    <p:anim calcmode="lin" valueType="num">
                                      <p:cBhvr additive="base">
                                        <p:cTn id="255" dur="500"/>
                                        <p:tgtEl>
                                          <p:spTgt spid="171"/>
                                        </p:tgtEl>
                                        <p:attrNameLst>
                                          <p:attrName>ppt_y</p:attrName>
                                        </p:attrNameLst>
                                      </p:cBhvr>
                                      <p:tavLst>
                                        <p:tav tm="0">
                                          <p:val>
                                            <p:strVal val="#ppt_y+#ppt_h*1.125000"/>
                                          </p:val>
                                        </p:tav>
                                        <p:tav tm="100000">
                                          <p:val>
                                            <p:strVal val="#ppt_y"/>
                                          </p:val>
                                        </p:tav>
                                      </p:tavLst>
                                    </p:anim>
                                    <p:animEffect transition="in" filter="wipe(up)">
                                      <p:cBhvr>
                                        <p:cTn id="256" dur="500"/>
                                        <p:tgtEl>
                                          <p:spTgt spid="171"/>
                                        </p:tgtEl>
                                      </p:cBhvr>
                                    </p:animEffect>
                                  </p:childTnLst>
                                </p:cTn>
                              </p:par>
                              <p:par>
                                <p:cTn id="257" presetID="12" presetClass="entr" presetSubtype="4" fill="hold" grpId="0" nodeType="withEffect">
                                  <p:stCondLst>
                                    <p:cond delay="0"/>
                                  </p:stCondLst>
                                  <p:childTnLst>
                                    <p:set>
                                      <p:cBhvr>
                                        <p:cTn id="258" dur="1" fill="hold">
                                          <p:stCondLst>
                                            <p:cond delay="0"/>
                                          </p:stCondLst>
                                        </p:cTn>
                                        <p:tgtEl>
                                          <p:spTgt spid="172"/>
                                        </p:tgtEl>
                                        <p:attrNameLst>
                                          <p:attrName>style.visibility</p:attrName>
                                        </p:attrNameLst>
                                      </p:cBhvr>
                                      <p:to>
                                        <p:strVal val="visible"/>
                                      </p:to>
                                    </p:set>
                                    <p:anim calcmode="lin" valueType="num">
                                      <p:cBhvr additive="base">
                                        <p:cTn id="259" dur="500"/>
                                        <p:tgtEl>
                                          <p:spTgt spid="172"/>
                                        </p:tgtEl>
                                        <p:attrNameLst>
                                          <p:attrName>ppt_y</p:attrName>
                                        </p:attrNameLst>
                                      </p:cBhvr>
                                      <p:tavLst>
                                        <p:tav tm="0">
                                          <p:val>
                                            <p:strVal val="#ppt_y+#ppt_h*1.125000"/>
                                          </p:val>
                                        </p:tav>
                                        <p:tav tm="100000">
                                          <p:val>
                                            <p:strVal val="#ppt_y"/>
                                          </p:val>
                                        </p:tav>
                                      </p:tavLst>
                                    </p:anim>
                                    <p:animEffect transition="in" filter="wipe(up)">
                                      <p:cBhvr>
                                        <p:cTn id="260" dur="500"/>
                                        <p:tgtEl>
                                          <p:spTgt spid="172"/>
                                        </p:tgtEl>
                                      </p:cBhvr>
                                    </p:animEffect>
                                  </p:childTnLst>
                                </p:cTn>
                              </p:par>
                              <p:par>
                                <p:cTn id="261" presetID="12" presetClass="entr" presetSubtype="4" fill="hold" grpId="0" nodeType="withEffect">
                                  <p:stCondLst>
                                    <p:cond delay="0"/>
                                  </p:stCondLst>
                                  <p:childTnLst>
                                    <p:set>
                                      <p:cBhvr>
                                        <p:cTn id="262" dur="1" fill="hold">
                                          <p:stCondLst>
                                            <p:cond delay="0"/>
                                          </p:stCondLst>
                                        </p:cTn>
                                        <p:tgtEl>
                                          <p:spTgt spid="173"/>
                                        </p:tgtEl>
                                        <p:attrNameLst>
                                          <p:attrName>style.visibility</p:attrName>
                                        </p:attrNameLst>
                                      </p:cBhvr>
                                      <p:to>
                                        <p:strVal val="visible"/>
                                      </p:to>
                                    </p:set>
                                    <p:anim calcmode="lin" valueType="num">
                                      <p:cBhvr additive="base">
                                        <p:cTn id="263" dur="500"/>
                                        <p:tgtEl>
                                          <p:spTgt spid="173"/>
                                        </p:tgtEl>
                                        <p:attrNameLst>
                                          <p:attrName>ppt_y</p:attrName>
                                        </p:attrNameLst>
                                      </p:cBhvr>
                                      <p:tavLst>
                                        <p:tav tm="0">
                                          <p:val>
                                            <p:strVal val="#ppt_y+#ppt_h*1.125000"/>
                                          </p:val>
                                        </p:tav>
                                        <p:tav tm="100000">
                                          <p:val>
                                            <p:strVal val="#ppt_y"/>
                                          </p:val>
                                        </p:tav>
                                      </p:tavLst>
                                    </p:anim>
                                    <p:animEffect transition="in" filter="wipe(up)">
                                      <p:cBhvr>
                                        <p:cTn id="264" dur="500"/>
                                        <p:tgtEl>
                                          <p:spTgt spid="173"/>
                                        </p:tgtEl>
                                      </p:cBhvr>
                                    </p:animEffect>
                                  </p:childTnLst>
                                </p:cTn>
                              </p:par>
                              <p:par>
                                <p:cTn id="265" presetID="12" presetClass="entr" presetSubtype="4" fill="hold" nodeType="withEffect">
                                  <p:stCondLst>
                                    <p:cond delay="0"/>
                                  </p:stCondLst>
                                  <p:childTnLst>
                                    <p:set>
                                      <p:cBhvr>
                                        <p:cTn id="266" dur="1" fill="hold">
                                          <p:stCondLst>
                                            <p:cond delay="0"/>
                                          </p:stCondLst>
                                        </p:cTn>
                                        <p:tgtEl>
                                          <p:spTgt spid="174"/>
                                        </p:tgtEl>
                                        <p:attrNameLst>
                                          <p:attrName>style.visibility</p:attrName>
                                        </p:attrNameLst>
                                      </p:cBhvr>
                                      <p:to>
                                        <p:strVal val="visible"/>
                                      </p:to>
                                    </p:set>
                                    <p:anim calcmode="lin" valueType="num">
                                      <p:cBhvr additive="base">
                                        <p:cTn id="267" dur="500"/>
                                        <p:tgtEl>
                                          <p:spTgt spid="174"/>
                                        </p:tgtEl>
                                        <p:attrNameLst>
                                          <p:attrName>ppt_y</p:attrName>
                                        </p:attrNameLst>
                                      </p:cBhvr>
                                      <p:tavLst>
                                        <p:tav tm="0">
                                          <p:val>
                                            <p:strVal val="#ppt_y+#ppt_h*1.125000"/>
                                          </p:val>
                                        </p:tav>
                                        <p:tav tm="100000">
                                          <p:val>
                                            <p:strVal val="#ppt_y"/>
                                          </p:val>
                                        </p:tav>
                                      </p:tavLst>
                                    </p:anim>
                                    <p:animEffect transition="in" filter="wipe(up)">
                                      <p:cBhvr>
                                        <p:cTn id="268" dur="500"/>
                                        <p:tgtEl>
                                          <p:spTgt spid="174"/>
                                        </p:tgtEl>
                                      </p:cBhvr>
                                    </p:animEffect>
                                  </p:childTnLst>
                                </p:cTn>
                              </p:par>
                              <p:par>
                                <p:cTn id="269" presetID="12" presetClass="entr" presetSubtype="4" fill="hold" grpId="0" nodeType="withEffect">
                                  <p:stCondLst>
                                    <p:cond delay="0"/>
                                  </p:stCondLst>
                                  <p:childTnLst>
                                    <p:set>
                                      <p:cBhvr>
                                        <p:cTn id="270" dur="1" fill="hold">
                                          <p:stCondLst>
                                            <p:cond delay="0"/>
                                          </p:stCondLst>
                                        </p:cTn>
                                        <p:tgtEl>
                                          <p:spTgt spid="175"/>
                                        </p:tgtEl>
                                        <p:attrNameLst>
                                          <p:attrName>style.visibility</p:attrName>
                                        </p:attrNameLst>
                                      </p:cBhvr>
                                      <p:to>
                                        <p:strVal val="visible"/>
                                      </p:to>
                                    </p:set>
                                    <p:anim calcmode="lin" valueType="num">
                                      <p:cBhvr additive="base">
                                        <p:cTn id="271" dur="500"/>
                                        <p:tgtEl>
                                          <p:spTgt spid="175"/>
                                        </p:tgtEl>
                                        <p:attrNameLst>
                                          <p:attrName>ppt_y</p:attrName>
                                        </p:attrNameLst>
                                      </p:cBhvr>
                                      <p:tavLst>
                                        <p:tav tm="0">
                                          <p:val>
                                            <p:strVal val="#ppt_y+#ppt_h*1.125000"/>
                                          </p:val>
                                        </p:tav>
                                        <p:tav tm="100000">
                                          <p:val>
                                            <p:strVal val="#ppt_y"/>
                                          </p:val>
                                        </p:tav>
                                      </p:tavLst>
                                    </p:anim>
                                    <p:animEffect transition="in" filter="wipe(up)">
                                      <p:cBhvr>
                                        <p:cTn id="272" dur="500"/>
                                        <p:tgtEl>
                                          <p:spTgt spid="175"/>
                                        </p:tgtEl>
                                      </p:cBhvr>
                                    </p:animEffect>
                                  </p:childTnLst>
                                </p:cTn>
                              </p:par>
                              <p:par>
                                <p:cTn id="273" presetID="12" presetClass="entr" presetSubtype="4" fill="hold" grpId="0" nodeType="withEffect">
                                  <p:stCondLst>
                                    <p:cond delay="0"/>
                                  </p:stCondLst>
                                  <p:childTnLst>
                                    <p:set>
                                      <p:cBhvr>
                                        <p:cTn id="274" dur="1" fill="hold">
                                          <p:stCondLst>
                                            <p:cond delay="0"/>
                                          </p:stCondLst>
                                        </p:cTn>
                                        <p:tgtEl>
                                          <p:spTgt spid="176"/>
                                        </p:tgtEl>
                                        <p:attrNameLst>
                                          <p:attrName>style.visibility</p:attrName>
                                        </p:attrNameLst>
                                      </p:cBhvr>
                                      <p:to>
                                        <p:strVal val="visible"/>
                                      </p:to>
                                    </p:set>
                                    <p:anim calcmode="lin" valueType="num">
                                      <p:cBhvr additive="base">
                                        <p:cTn id="275" dur="500"/>
                                        <p:tgtEl>
                                          <p:spTgt spid="176"/>
                                        </p:tgtEl>
                                        <p:attrNameLst>
                                          <p:attrName>ppt_y</p:attrName>
                                        </p:attrNameLst>
                                      </p:cBhvr>
                                      <p:tavLst>
                                        <p:tav tm="0">
                                          <p:val>
                                            <p:strVal val="#ppt_y+#ppt_h*1.125000"/>
                                          </p:val>
                                        </p:tav>
                                        <p:tav tm="100000">
                                          <p:val>
                                            <p:strVal val="#ppt_y"/>
                                          </p:val>
                                        </p:tav>
                                      </p:tavLst>
                                    </p:anim>
                                    <p:animEffect transition="in" filter="wipe(up)">
                                      <p:cBhvr>
                                        <p:cTn id="276" dur="500"/>
                                        <p:tgtEl>
                                          <p:spTgt spid="176"/>
                                        </p:tgtEl>
                                      </p:cBhvr>
                                    </p:animEffect>
                                  </p:childTnLst>
                                </p:cTn>
                              </p:par>
                              <p:par>
                                <p:cTn id="277" presetID="12" presetClass="entr" presetSubtype="4" fill="hold" grpId="0" nodeType="withEffect">
                                  <p:stCondLst>
                                    <p:cond delay="0"/>
                                  </p:stCondLst>
                                  <p:childTnLst>
                                    <p:set>
                                      <p:cBhvr>
                                        <p:cTn id="278" dur="1" fill="hold">
                                          <p:stCondLst>
                                            <p:cond delay="0"/>
                                          </p:stCondLst>
                                        </p:cTn>
                                        <p:tgtEl>
                                          <p:spTgt spid="177"/>
                                        </p:tgtEl>
                                        <p:attrNameLst>
                                          <p:attrName>style.visibility</p:attrName>
                                        </p:attrNameLst>
                                      </p:cBhvr>
                                      <p:to>
                                        <p:strVal val="visible"/>
                                      </p:to>
                                    </p:set>
                                    <p:anim calcmode="lin" valueType="num">
                                      <p:cBhvr additive="base">
                                        <p:cTn id="279" dur="500"/>
                                        <p:tgtEl>
                                          <p:spTgt spid="177"/>
                                        </p:tgtEl>
                                        <p:attrNameLst>
                                          <p:attrName>ppt_y</p:attrName>
                                        </p:attrNameLst>
                                      </p:cBhvr>
                                      <p:tavLst>
                                        <p:tav tm="0">
                                          <p:val>
                                            <p:strVal val="#ppt_y+#ppt_h*1.125000"/>
                                          </p:val>
                                        </p:tav>
                                        <p:tav tm="100000">
                                          <p:val>
                                            <p:strVal val="#ppt_y"/>
                                          </p:val>
                                        </p:tav>
                                      </p:tavLst>
                                    </p:anim>
                                    <p:animEffect transition="in" filter="wipe(up)">
                                      <p:cBhvr>
                                        <p:cTn id="280" dur="500"/>
                                        <p:tgtEl>
                                          <p:spTgt spid="177"/>
                                        </p:tgtEl>
                                      </p:cBhvr>
                                    </p:animEffect>
                                  </p:childTnLst>
                                </p:cTn>
                              </p:par>
                              <p:par>
                                <p:cTn id="281" presetID="12" presetClass="entr" presetSubtype="4" fill="hold" grpId="0" nodeType="withEffect">
                                  <p:stCondLst>
                                    <p:cond delay="0"/>
                                  </p:stCondLst>
                                  <p:childTnLst>
                                    <p:set>
                                      <p:cBhvr>
                                        <p:cTn id="282" dur="1" fill="hold">
                                          <p:stCondLst>
                                            <p:cond delay="0"/>
                                          </p:stCondLst>
                                        </p:cTn>
                                        <p:tgtEl>
                                          <p:spTgt spid="178"/>
                                        </p:tgtEl>
                                        <p:attrNameLst>
                                          <p:attrName>style.visibility</p:attrName>
                                        </p:attrNameLst>
                                      </p:cBhvr>
                                      <p:to>
                                        <p:strVal val="visible"/>
                                      </p:to>
                                    </p:set>
                                    <p:anim calcmode="lin" valueType="num">
                                      <p:cBhvr additive="base">
                                        <p:cTn id="283" dur="500"/>
                                        <p:tgtEl>
                                          <p:spTgt spid="178"/>
                                        </p:tgtEl>
                                        <p:attrNameLst>
                                          <p:attrName>ppt_y</p:attrName>
                                        </p:attrNameLst>
                                      </p:cBhvr>
                                      <p:tavLst>
                                        <p:tav tm="0">
                                          <p:val>
                                            <p:strVal val="#ppt_y+#ppt_h*1.125000"/>
                                          </p:val>
                                        </p:tav>
                                        <p:tav tm="100000">
                                          <p:val>
                                            <p:strVal val="#ppt_y"/>
                                          </p:val>
                                        </p:tav>
                                      </p:tavLst>
                                    </p:anim>
                                    <p:animEffect transition="in" filter="wipe(up)">
                                      <p:cBhvr>
                                        <p:cTn id="284" dur="500"/>
                                        <p:tgtEl>
                                          <p:spTgt spid="178"/>
                                        </p:tgtEl>
                                      </p:cBhvr>
                                    </p:animEffect>
                                  </p:childTnLst>
                                </p:cTn>
                              </p:par>
                              <p:par>
                                <p:cTn id="285" presetID="12" presetClass="entr" presetSubtype="4" fill="hold" nodeType="withEffect">
                                  <p:stCondLst>
                                    <p:cond delay="0"/>
                                  </p:stCondLst>
                                  <p:childTnLst>
                                    <p:set>
                                      <p:cBhvr>
                                        <p:cTn id="286" dur="1" fill="hold">
                                          <p:stCondLst>
                                            <p:cond delay="0"/>
                                          </p:stCondLst>
                                        </p:cTn>
                                        <p:tgtEl>
                                          <p:spTgt spid="179"/>
                                        </p:tgtEl>
                                        <p:attrNameLst>
                                          <p:attrName>style.visibility</p:attrName>
                                        </p:attrNameLst>
                                      </p:cBhvr>
                                      <p:to>
                                        <p:strVal val="visible"/>
                                      </p:to>
                                    </p:set>
                                    <p:anim calcmode="lin" valueType="num">
                                      <p:cBhvr additive="base">
                                        <p:cTn id="287" dur="500"/>
                                        <p:tgtEl>
                                          <p:spTgt spid="179"/>
                                        </p:tgtEl>
                                        <p:attrNameLst>
                                          <p:attrName>ppt_y</p:attrName>
                                        </p:attrNameLst>
                                      </p:cBhvr>
                                      <p:tavLst>
                                        <p:tav tm="0">
                                          <p:val>
                                            <p:strVal val="#ppt_y+#ppt_h*1.125000"/>
                                          </p:val>
                                        </p:tav>
                                        <p:tav tm="100000">
                                          <p:val>
                                            <p:strVal val="#ppt_y"/>
                                          </p:val>
                                        </p:tav>
                                      </p:tavLst>
                                    </p:anim>
                                    <p:animEffect transition="in" filter="wipe(up)">
                                      <p:cBhvr>
                                        <p:cTn id="288" dur="500"/>
                                        <p:tgtEl>
                                          <p:spTgt spid="179"/>
                                        </p:tgtEl>
                                      </p:cBhvr>
                                    </p:animEffect>
                                  </p:childTnLst>
                                </p:cTn>
                              </p:par>
                              <p:par>
                                <p:cTn id="289" presetID="12" presetClass="entr" presetSubtype="4" fill="hold" grpId="0" nodeType="withEffect">
                                  <p:stCondLst>
                                    <p:cond delay="0"/>
                                  </p:stCondLst>
                                  <p:childTnLst>
                                    <p:set>
                                      <p:cBhvr>
                                        <p:cTn id="290" dur="1" fill="hold">
                                          <p:stCondLst>
                                            <p:cond delay="0"/>
                                          </p:stCondLst>
                                        </p:cTn>
                                        <p:tgtEl>
                                          <p:spTgt spid="180"/>
                                        </p:tgtEl>
                                        <p:attrNameLst>
                                          <p:attrName>style.visibility</p:attrName>
                                        </p:attrNameLst>
                                      </p:cBhvr>
                                      <p:to>
                                        <p:strVal val="visible"/>
                                      </p:to>
                                    </p:set>
                                    <p:anim calcmode="lin" valueType="num">
                                      <p:cBhvr additive="base">
                                        <p:cTn id="291" dur="500"/>
                                        <p:tgtEl>
                                          <p:spTgt spid="180"/>
                                        </p:tgtEl>
                                        <p:attrNameLst>
                                          <p:attrName>ppt_y</p:attrName>
                                        </p:attrNameLst>
                                      </p:cBhvr>
                                      <p:tavLst>
                                        <p:tav tm="0">
                                          <p:val>
                                            <p:strVal val="#ppt_y+#ppt_h*1.125000"/>
                                          </p:val>
                                        </p:tav>
                                        <p:tav tm="100000">
                                          <p:val>
                                            <p:strVal val="#ppt_y"/>
                                          </p:val>
                                        </p:tav>
                                      </p:tavLst>
                                    </p:anim>
                                    <p:animEffect transition="in" filter="wipe(up)">
                                      <p:cBhvr>
                                        <p:cTn id="292" dur="500"/>
                                        <p:tgtEl>
                                          <p:spTgt spid="180"/>
                                        </p:tgtEl>
                                      </p:cBhvr>
                                    </p:animEffect>
                                  </p:childTnLst>
                                </p:cTn>
                              </p:par>
                              <p:par>
                                <p:cTn id="293" presetID="12" presetClass="entr" presetSubtype="4" fill="hold" grpId="0" nodeType="withEffect">
                                  <p:stCondLst>
                                    <p:cond delay="0"/>
                                  </p:stCondLst>
                                  <p:childTnLst>
                                    <p:set>
                                      <p:cBhvr>
                                        <p:cTn id="294" dur="1" fill="hold">
                                          <p:stCondLst>
                                            <p:cond delay="0"/>
                                          </p:stCondLst>
                                        </p:cTn>
                                        <p:tgtEl>
                                          <p:spTgt spid="181"/>
                                        </p:tgtEl>
                                        <p:attrNameLst>
                                          <p:attrName>style.visibility</p:attrName>
                                        </p:attrNameLst>
                                      </p:cBhvr>
                                      <p:to>
                                        <p:strVal val="visible"/>
                                      </p:to>
                                    </p:set>
                                    <p:anim calcmode="lin" valueType="num">
                                      <p:cBhvr additive="base">
                                        <p:cTn id="295" dur="500"/>
                                        <p:tgtEl>
                                          <p:spTgt spid="181"/>
                                        </p:tgtEl>
                                        <p:attrNameLst>
                                          <p:attrName>ppt_y</p:attrName>
                                        </p:attrNameLst>
                                      </p:cBhvr>
                                      <p:tavLst>
                                        <p:tav tm="0">
                                          <p:val>
                                            <p:strVal val="#ppt_y+#ppt_h*1.125000"/>
                                          </p:val>
                                        </p:tav>
                                        <p:tav tm="100000">
                                          <p:val>
                                            <p:strVal val="#ppt_y"/>
                                          </p:val>
                                        </p:tav>
                                      </p:tavLst>
                                    </p:anim>
                                    <p:animEffect transition="in" filter="wipe(up)">
                                      <p:cBhvr>
                                        <p:cTn id="296" dur="500"/>
                                        <p:tgtEl>
                                          <p:spTgt spid="181"/>
                                        </p:tgtEl>
                                      </p:cBhvr>
                                    </p:animEffect>
                                  </p:childTnLst>
                                </p:cTn>
                              </p:par>
                              <p:par>
                                <p:cTn id="297" presetID="12" presetClass="entr" presetSubtype="4" fill="hold" grpId="0" nodeType="withEffect">
                                  <p:stCondLst>
                                    <p:cond delay="0"/>
                                  </p:stCondLst>
                                  <p:childTnLst>
                                    <p:set>
                                      <p:cBhvr>
                                        <p:cTn id="298" dur="1" fill="hold">
                                          <p:stCondLst>
                                            <p:cond delay="0"/>
                                          </p:stCondLst>
                                        </p:cTn>
                                        <p:tgtEl>
                                          <p:spTgt spid="182"/>
                                        </p:tgtEl>
                                        <p:attrNameLst>
                                          <p:attrName>style.visibility</p:attrName>
                                        </p:attrNameLst>
                                      </p:cBhvr>
                                      <p:to>
                                        <p:strVal val="visible"/>
                                      </p:to>
                                    </p:set>
                                    <p:anim calcmode="lin" valueType="num">
                                      <p:cBhvr additive="base">
                                        <p:cTn id="299" dur="500"/>
                                        <p:tgtEl>
                                          <p:spTgt spid="182"/>
                                        </p:tgtEl>
                                        <p:attrNameLst>
                                          <p:attrName>ppt_y</p:attrName>
                                        </p:attrNameLst>
                                      </p:cBhvr>
                                      <p:tavLst>
                                        <p:tav tm="0">
                                          <p:val>
                                            <p:strVal val="#ppt_y+#ppt_h*1.125000"/>
                                          </p:val>
                                        </p:tav>
                                        <p:tav tm="100000">
                                          <p:val>
                                            <p:strVal val="#ppt_y"/>
                                          </p:val>
                                        </p:tav>
                                      </p:tavLst>
                                    </p:anim>
                                    <p:animEffect transition="in" filter="wipe(up)">
                                      <p:cBhvr>
                                        <p:cTn id="300" dur="500"/>
                                        <p:tgtEl>
                                          <p:spTgt spid="182"/>
                                        </p:tgtEl>
                                      </p:cBhvr>
                                    </p:animEffect>
                                  </p:childTnLst>
                                </p:cTn>
                              </p:par>
                              <p:par>
                                <p:cTn id="301" presetID="12" presetClass="entr" presetSubtype="4" fill="hold" grpId="0" nodeType="withEffect">
                                  <p:stCondLst>
                                    <p:cond delay="0"/>
                                  </p:stCondLst>
                                  <p:childTnLst>
                                    <p:set>
                                      <p:cBhvr>
                                        <p:cTn id="302" dur="1" fill="hold">
                                          <p:stCondLst>
                                            <p:cond delay="0"/>
                                          </p:stCondLst>
                                        </p:cTn>
                                        <p:tgtEl>
                                          <p:spTgt spid="2"/>
                                        </p:tgtEl>
                                        <p:attrNameLst>
                                          <p:attrName>style.visibility</p:attrName>
                                        </p:attrNameLst>
                                      </p:cBhvr>
                                      <p:to>
                                        <p:strVal val="visible"/>
                                      </p:to>
                                    </p:set>
                                    <p:anim calcmode="lin" valueType="num">
                                      <p:cBhvr additive="base">
                                        <p:cTn id="303" dur="500"/>
                                        <p:tgtEl>
                                          <p:spTgt spid="2"/>
                                        </p:tgtEl>
                                        <p:attrNameLst>
                                          <p:attrName>ppt_y</p:attrName>
                                        </p:attrNameLst>
                                      </p:cBhvr>
                                      <p:tavLst>
                                        <p:tav tm="0">
                                          <p:val>
                                            <p:strVal val="#ppt_y+#ppt_h*1.125000"/>
                                          </p:val>
                                        </p:tav>
                                        <p:tav tm="100000">
                                          <p:val>
                                            <p:strVal val="#ppt_y"/>
                                          </p:val>
                                        </p:tav>
                                      </p:tavLst>
                                    </p:anim>
                                    <p:animEffect transition="in" filter="wipe(up)">
                                      <p:cBhvr>
                                        <p:cTn id="304" dur="500"/>
                                        <p:tgtEl>
                                          <p:spTgt spid="2"/>
                                        </p:tgtEl>
                                      </p:cBhvr>
                                    </p:animEffect>
                                  </p:childTnLst>
                                </p:cTn>
                              </p:par>
                            </p:childTnLst>
                          </p:cTn>
                        </p:par>
                      </p:childTnLst>
                    </p:cTn>
                  </p:par>
                  <p:par>
                    <p:cTn id="305" fill="hold">
                      <p:stCondLst>
                        <p:cond delay="indefinite"/>
                      </p:stCondLst>
                      <p:childTnLst>
                        <p:par>
                          <p:cTn id="306" fill="hold">
                            <p:stCondLst>
                              <p:cond delay="0"/>
                            </p:stCondLst>
                            <p:childTnLst>
                              <p:par>
                                <p:cTn id="307" presetID="12" presetClass="entr" presetSubtype="4" fill="hold" nodeType="clickEffect">
                                  <p:stCondLst>
                                    <p:cond delay="0"/>
                                  </p:stCondLst>
                                  <p:childTnLst>
                                    <p:set>
                                      <p:cBhvr>
                                        <p:cTn id="308" dur="1" fill="hold">
                                          <p:stCondLst>
                                            <p:cond delay="0"/>
                                          </p:stCondLst>
                                        </p:cTn>
                                        <p:tgtEl>
                                          <p:spTgt spid="61"/>
                                        </p:tgtEl>
                                        <p:attrNameLst>
                                          <p:attrName>style.visibility</p:attrName>
                                        </p:attrNameLst>
                                      </p:cBhvr>
                                      <p:to>
                                        <p:strVal val="visible"/>
                                      </p:to>
                                    </p:set>
                                    <p:anim calcmode="lin" valueType="num">
                                      <p:cBhvr additive="base">
                                        <p:cTn id="309" dur="500"/>
                                        <p:tgtEl>
                                          <p:spTgt spid="61"/>
                                        </p:tgtEl>
                                        <p:attrNameLst>
                                          <p:attrName>ppt_y</p:attrName>
                                        </p:attrNameLst>
                                      </p:cBhvr>
                                      <p:tavLst>
                                        <p:tav tm="0">
                                          <p:val>
                                            <p:strVal val="#ppt_y+#ppt_h*1.125000"/>
                                          </p:val>
                                        </p:tav>
                                        <p:tav tm="100000">
                                          <p:val>
                                            <p:strVal val="#ppt_y"/>
                                          </p:val>
                                        </p:tav>
                                      </p:tavLst>
                                    </p:anim>
                                    <p:animEffect transition="in" filter="wipe(up)">
                                      <p:cBhvr>
                                        <p:cTn id="310" dur="500"/>
                                        <p:tgtEl>
                                          <p:spTgt spid="61"/>
                                        </p:tgtEl>
                                      </p:cBhvr>
                                    </p:animEffect>
                                  </p:childTnLst>
                                </p:cTn>
                              </p:par>
                              <p:par>
                                <p:cTn id="311" presetID="12" presetClass="entr" presetSubtype="4" fill="hold" nodeType="withEffect">
                                  <p:stCondLst>
                                    <p:cond delay="0"/>
                                  </p:stCondLst>
                                  <p:childTnLst>
                                    <p:set>
                                      <p:cBhvr>
                                        <p:cTn id="312" dur="1" fill="hold">
                                          <p:stCondLst>
                                            <p:cond delay="0"/>
                                          </p:stCondLst>
                                        </p:cTn>
                                        <p:tgtEl>
                                          <p:spTgt spid="62"/>
                                        </p:tgtEl>
                                        <p:attrNameLst>
                                          <p:attrName>style.visibility</p:attrName>
                                        </p:attrNameLst>
                                      </p:cBhvr>
                                      <p:to>
                                        <p:strVal val="visible"/>
                                      </p:to>
                                    </p:set>
                                    <p:anim calcmode="lin" valueType="num">
                                      <p:cBhvr additive="base">
                                        <p:cTn id="313" dur="500"/>
                                        <p:tgtEl>
                                          <p:spTgt spid="62"/>
                                        </p:tgtEl>
                                        <p:attrNameLst>
                                          <p:attrName>ppt_y</p:attrName>
                                        </p:attrNameLst>
                                      </p:cBhvr>
                                      <p:tavLst>
                                        <p:tav tm="0">
                                          <p:val>
                                            <p:strVal val="#ppt_y+#ppt_h*1.125000"/>
                                          </p:val>
                                        </p:tav>
                                        <p:tav tm="100000">
                                          <p:val>
                                            <p:strVal val="#ppt_y"/>
                                          </p:val>
                                        </p:tav>
                                      </p:tavLst>
                                    </p:anim>
                                    <p:animEffect transition="in" filter="wipe(up)">
                                      <p:cBhvr>
                                        <p:cTn id="314" dur="500"/>
                                        <p:tgtEl>
                                          <p:spTgt spid="62"/>
                                        </p:tgtEl>
                                      </p:cBhvr>
                                    </p:animEffect>
                                  </p:childTnLst>
                                </p:cTn>
                              </p:par>
                              <p:par>
                                <p:cTn id="315" presetID="12" presetClass="entr" presetSubtype="4" fill="hold" nodeType="withEffect">
                                  <p:stCondLst>
                                    <p:cond delay="0"/>
                                  </p:stCondLst>
                                  <p:childTnLst>
                                    <p:set>
                                      <p:cBhvr>
                                        <p:cTn id="316" dur="1" fill="hold">
                                          <p:stCondLst>
                                            <p:cond delay="0"/>
                                          </p:stCondLst>
                                        </p:cTn>
                                        <p:tgtEl>
                                          <p:spTgt spid="151"/>
                                        </p:tgtEl>
                                        <p:attrNameLst>
                                          <p:attrName>style.visibility</p:attrName>
                                        </p:attrNameLst>
                                      </p:cBhvr>
                                      <p:to>
                                        <p:strVal val="visible"/>
                                      </p:to>
                                    </p:set>
                                    <p:anim calcmode="lin" valueType="num">
                                      <p:cBhvr additive="base">
                                        <p:cTn id="317" dur="500"/>
                                        <p:tgtEl>
                                          <p:spTgt spid="151"/>
                                        </p:tgtEl>
                                        <p:attrNameLst>
                                          <p:attrName>ppt_y</p:attrName>
                                        </p:attrNameLst>
                                      </p:cBhvr>
                                      <p:tavLst>
                                        <p:tav tm="0">
                                          <p:val>
                                            <p:strVal val="#ppt_y+#ppt_h*1.125000"/>
                                          </p:val>
                                        </p:tav>
                                        <p:tav tm="100000">
                                          <p:val>
                                            <p:strVal val="#ppt_y"/>
                                          </p:val>
                                        </p:tav>
                                      </p:tavLst>
                                    </p:anim>
                                    <p:animEffect transition="in" filter="wipe(up)">
                                      <p:cBhvr>
                                        <p:cTn id="318" dur="500"/>
                                        <p:tgtEl>
                                          <p:spTgt spid="151"/>
                                        </p:tgtEl>
                                      </p:cBhvr>
                                    </p:animEffect>
                                  </p:childTnLst>
                                </p:cTn>
                              </p:par>
                              <p:par>
                                <p:cTn id="319" presetID="12" presetClass="entr" presetSubtype="4" fill="hold" nodeType="withEffect">
                                  <p:stCondLst>
                                    <p:cond delay="0"/>
                                  </p:stCondLst>
                                  <p:childTnLst>
                                    <p:set>
                                      <p:cBhvr>
                                        <p:cTn id="320" dur="1" fill="hold">
                                          <p:stCondLst>
                                            <p:cond delay="0"/>
                                          </p:stCondLst>
                                        </p:cTn>
                                        <p:tgtEl>
                                          <p:spTgt spid="152"/>
                                        </p:tgtEl>
                                        <p:attrNameLst>
                                          <p:attrName>style.visibility</p:attrName>
                                        </p:attrNameLst>
                                      </p:cBhvr>
                                      <p:to>
                                        <p:strVal val="visible"/>
                                      </p:to>
                                    </p:set>
                                    <p:anim calcmode="lin" valueType="num">
                                      <p:cBhvr additive="base">
                                        <p:cTn id="321" dur="500"/>
                                        <p:tgtEl>
                                          <p:spTgt spid="152"/>
                                        </p:tgtEl>
                                        <p:attrNameLst>
                                          <p:attrName>ppt_y</p:attrName>
                                        </p:attrNameLst>
                                      </p:cBhvr>
                                      <p:tavLst>
                                        <p:tav tm="0">
                                          <p:val>
                                            <p:strVal val="#ppt_y+#ppt_h*1.125000"/>
                                          </p:val>
                                        </p:tav>
                                        <p:tav tm="100000">
                                          <p:val>
                                            <p:strVal val="#ppt_y"/>
                                          </p:val>
                                        </p:tav>
                                      </p:tavLst>
                                    </p:anim>
                                    <p:animEffect transition="in" filter="wipe(up)">
                                      <p:cBhvr>
                                        <p:cTn id="322"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p:bldP spid="14" grpId="0" animBg="1"/>
      <p:bldP spid="15" grpId="0" animBg="1"/>
      <p:bldP spid="17" grpId="0" animBg="1"/>
      <p:bldP spid="18" grpId="0" animBg="1"/>
      <p:bldP spid="19" grpId="0"/>
      <p:bldP spid="20" grpId="0"/>
      <p:bldP spid="42" grpId="0" animBg="1"/>
      <p:bldP spid="53" grpId="0"/>
      <p:bldP spid="54" grpId="0"/>
      <p:bldP spid="55" grpId="0"/>
      <p:bldP spid="79" grpId="0" animBg="1"/>
      <p:bldP spid="80" grpId="0" animBg="1"/>
      <p:bldP spid="81" grpId="0"/>
      <p:bldP spid="109" grpId="0"/>
      <p:bldP spid="110" grpId="0"/>
      <p:bldP spid="120" grpId="0" animBg="1"/>
      <p:bldP spid="125" grpId="0" animBg="1"/>
      <p:bldP spid="139" grpId="0" animBg="1"/>
      <p:bldP spid="148" grpId="0"/>
      <p:bldP spid="154" grpId="0"/>
      <p:bldP spid="158" grpId="0"/>
      <p:bldP spid="160" grpId="0"/>
      <p:bldP spid="163" grpId="0"/>
      <p:bldP spid="168" grpId="0"/>
      <p:bldP spid="170" grpId="0"/>
      <p:bldP spid="171" grpId="0"/>
      <p:bldP spid="172" grpId="0"/>
      <p:bldP spid="173" grpId="0"/>
      <p:bldP spid="175" grpId="0"/>
      <p:bldP spid="176" grpId="0"/>
      <p:bldP spid="177" grpId="0"/>
      <p:bldP spid="178" grpId="0"/>
      <p:bldP spid="180" grpId="0"/>
      <p:bldP spid="181" grpId="0"/>
      <p:bldP spid="182" grpId="0"/>
      <p:bldP spid="2" grpId="0"/>
      <p:bldP spid="7" grpId="0" animBg="1"/>
      <p:bldP spid="25" grpId="0" animBg="1"/>
      <p:bldP spid="26" grpId="0" animBg="1"/>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2C245863-FAA3-FD55-8906-A15B41202D49}"/>
              </a:ext>
            </a:extLst>
          </p:cNvPr>
          <p:cNvSpPr/>
          <p:nvPr/>
        </p:nvSpPr>
        <p:spPr>
          <a:xfrm>
            <a:off x="2799367" y="2739836"/>
            <a:ext cx="461677" cy="369332"/>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Triangolo isoscele 9">
            <a:extLst>
              <a:ext uri="{FF2B5EF4-FFF2-40B4-BE49-F238E27FC236}">
                <a16:creationId xmlns:a16="http://schemas.microsoft.com/office/drawing/2014/main" id="{FD16DDE1-7395-C983-93E2-1C0D23361302}"/>
              </a:ext>
            </a:extLst>
          </p:cNvPr>
          <p:cNvSpPr/>
          <p:nvPr/>
        </p:nvSpPr>
        <p:spPr>
          <a:xfrm>
            <a:off x="2758638" y="2395137"/>
            <a:ext cx="560462" cy="369332"/>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C3C0FFF5-2C1B-5358-A9CA-BBE85970A94D}"/>
              </a:ext>
            </a:extLst>
          </p:cNvPr>
          <p:cNvSpPr txBox="1"/>
          <p:nvPr/>
        </p:nvSpPr>
        <p:spPr>
          <a:xfrm>
            <a:off x="2896740" y="2764469"/>
            <a:ext cx="339381" cy="369332"/>
          </a:xfrm>
          <a:prstGeom prst="rect">
            <a:avLst/>
          </a:prstGeom>
          <a:noFill/>
        </p:spPr>
        <p:txBody>
          <a:bodyPr wrap="square" rtlCol="0">
            <a:spAutoFit/>
          </a:bodyPr>
          <a:lstStyle/>
          <a:p>
            <a:r>
              <a:rPr lang="it-IT" b="1" dirty="0"/>
              <a:t>A</a:t>
            </a:r>
          </a:p>
        </p:txBody>
      </p:sp>
      <p:cxnSp>
        <p:nvCxnSpPr>
          <p:cNvPr id="34" name="Connettore 2 33">
            <a:extLst>
              <a:ext uri="{FF2B5EF4-FFF2-40B4-BE49-F238E27FC236}">
                <a16:creationId xmlns:a16="http://schemas.microsoft.com/office/drawing/2014/main" id="{A20CB73D-6E73-196D-03D8-ED6CBCAC01EB}"/>
              </a:ext>
            </a:extLst>
          </p:cNvPr>
          <p:cNvCxnSpPr>
            <a:cxnSpLocks/>
          </p:cNvCxnSpPr>
          <p:nvPr/>
        </p:nvCxnSpPr>
        <p:spPr>
          <a:xfrm>
            <a:off x="1678270" y="2573100"/>
            <a:ext cx="962837" cy="166736"/>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ttore 2 37">
            <a:extLst>
              <a:ext uri="{FF2B5EF4-FFF2-40B4-BE49-F238E27FC236}">
                <a16:creationId xmlns:a16="http://schemas.microsoft.com/office/drawing/2014/main" id="{CF9974E7-74F9-D31C-A5BC-0AB32A7C7389}"/>
              </a:ext>
            </a:extLst>
          </p:cNvPr>
          <p:cNvCxnSpPr>
            <a:cxnSpLocks/>
          </p:cNvCxnSpPr>
          <p:nvPr/>
        </p:nvCxnSpPr>
        <p:spPr>
          <a:xfrm flipV="1">
            <a:off x="1757680" y="3089281"/>
            <a:ext cx="946615" cy="622613"/>
          </a:xfrm>
          <a:prstGeom prst="straightConnector1">
            <a:avLst/>
          </a:prstGeom>
          <a:ln>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ttore 2 39">
            <a:extLst>
              <a:ext uri="{FF2B5EF4-FFF2-40B4-BE49-F238E27FC236}">
                <a16:creationId xmlns:a16="http://schemas.microsoft.com/office/drawing/2014/main" id="{BFA04D92-1354-D9C4-788C-39DAAF0D95EF}"/>
              </a:ext>
            </a:extLst>
          </p:cNvPr>
          <p:cNvCxnSpPr>
            <a:cxnSpLocks/>
          </p:cNvCxnSpPr>
          <p:nvPr/>
        </p:nvCxnSpPr>
        <p:spPr>
          <a:xfrm>
            <a:off x="1678270" y="3965921"/>
            <a:ext cx="949192" cy="255451"/>
          </a:xfrm>
          <a:prstGeom prst="straightConnector1">
            <a:avLst/>
          </a:prstGeom>
          <a:ln>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2" name="Smile 41">
            <a:extLst>
              <a:ext uri="{FF2B5EF4-FFF2-40B4-BE49-F238E27FC236}">
                <a16:creationId xmlns:a16="http://schemas.microsoft.com/office/drawing/2014/main" id="{31753904-A873-C6A4-A7F9-4A38CF7E609C}"/>
              </a:ext>
            </a:extLst>
          </p:cNvPr>
          <p:cNvSpPr/>
          <p:nvPr/>
        </p:nvSpPr>
        <p:spPr>
          <a:xfrm>
            <a:off x="1287538" y="3411027"/>
            <a:ext cx="247650" cy="247650"/>
          </a:xfrm>
          <a:prstGeom prst="smileyFac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3" name="Connettore diritto 42">
            <a:extLst>
              <a:ext uri="{FF2B5EF4-FFF2-40B4-BE49-F238E27FC236}">
                <a16:creationId xmlns:a16="http://schemas.microsoft.com/office/drawing/2014/main" id="{85C0CF88-9156-64FA-A94F-F5EB04FB5FAC}"/>
              </a:ext>
            </a:extLst>
          </p:cNvPr>
          <p:cNvCxnSpPr>
            <a:cxnSpLocks/>
            <a:stCxn id="42" idx="4"/>
          </p:cNvCxnSpPr>
          <p:nvPr/>
        </p:nvCxnSpPr>
        <p:spPr>
          <a:xfrm>
            <a:off x="1411363" y="3658677"/>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nettore diritto 43">
            <a:extLst>
              <a:ext uri="{FF2B5EF4-FFF2-40B4-BE49-F238E27FC236}">
                <a16:creationId xmlns:a16="http://schemas.microsoft.com/office/drawing/2014/main" id="{D19CC9D1-53BC-7BB0-9909-0A02AF866DB9}"/>
              </a:ext>
            </a:extLst>
          </p:cNvPr>
          <p:cNvCxnSpPr/>
          <p:nvPr/>
        </p:nvCxnSpPr>
        <p:spPr>
          <a:xfrm flipH="1">
            <a:off x="1287538" y="3928949"/>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nettore diritto 44">
            <a:extLst>
              <a:ext uri="{FF2B5EF4-FFF2-40B4-BE49-F238E27FC236}">
                <a16:creationId xmlns:a16="http://schemas.microsoft.com/office/drawing/2014/main" id="{F045E1CE-F9E2-7AFA-4356-A9EB109FA3C4}"/>
              </a:ext>
            </a:extLst>
          </p:cNvPr>
          <p:cNvCxnSpPr>
            <a:cxnSpLocks/>
          </p:cNvCxnSpPr>
          <p:nvPr/>
        </p:nvCxnSpPr>
        <p:spPr>
          <a:xfrm>
            <a:off x="1420888" y="3939669"/>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ttore diritto 45">
            <a:extLst>
              <a:ext uri="{FF2B5EF4-FFF2-40B4-BE49-F238E27FC236}">
                <a16:creationId xmlns:a16="http://schemas.microsoft.com/office/drawing/2014/main" id="{4DCC96E7-B18F-2EC8-9A3C-663E823E337E}"/>
              </a:ext>
            </a:extLst>
          </p:cNvPr>
          <p:cNvCxnSpPr>
            <a:cxnSpLocks/>
          </p:cNvCxnSpPr>
          <p:nvPr/>
        </p:nvCxnSpPr>
        <p:spPr>
          <a:xfrm flipV="1">
            <a:off x="1349450" y="3793813"/>
            <a:ext cx="133350" cy="5357"/>
          </a:xfrm>
          <a:prstGeom prst="line">
            <a:avLst/>
          </a:prstGeom>
        </p:spPr>
        <p:style>
          <a:lnRef idx="1">
            <a:schemeClr val="accent1"/>
          </a:lnRef>
          <a:fillRef idx="0">
            <a:schemeClr val="accent1"/>
          </a:fillRef>
          <a:effectRef idx="0">
            <a:schemeClr val="accent1"/>
          </a:effectRef>
          <a:fontRef idx="minor">
            <a:schemeClr val="tx1"/>
          </a:fontRef>
        </p:style>
      </p:cxnSp>
      <p:sp>
        <p:nvSpPr>
          <p:cNvPr id="53" name="CasellaDiTesto 52">
            <a:extLst>
              <a:ext uri="{FF2B5EF4-FFF2-40B4-BE49-F238E27FC236}">
                <a16:creationId xmlns:a16="http://schemas.microsoft.com/office/drawing/2014/main" id="{B16E3A59-8685-AB9E-826E-91E5AF9F92F1}"/>
              </a:ext>
            </a:extLst>
          </p:cNvPr>
          <p:cNvSpPr txBox="1"/>
          <p:nvPr/>
        </p:nvSpPr>
        <p:spPr>
          <a:xfrm rot="549743">
            <a:off x="1804395" y="2362457"/>
            <a:ext cx="923925" cy="369332"/>
          </a:xfrm>
          <a:prstGeom prst="rect">
            <a:avLst/>
          </a:prstGeom>
          <a:noFill/>
        </p:spPr>
        <p:txBody>
          <a:bodyPr wrap="square" rtlCol="0">
            <a:spAutoFit/>
          </a:bodyPr>
          <a:lstStyle/>
          <a:p>
            <a:r>
              <a:rPr lang="it-IT" dirty="0">
                <a:solidFill>
                  <a:schemeClr val="accent5">
                    <a:lumMod val="50000"/>
                  </a:schemeClr>
                </a:solidFill>
              </a:rPr>
              <a:t>100 %</a:t>
            </a:r>
          </a:p>
        </p:txBody>
      </p:sp>
      <p:sp>
        <p:nvSpPr>
          <p:cNvPr id="54" name="CasellaDiTesto 53">
            <a:extLst>
              <a:ext uri="{FF2B5EF4-FFF2-40B4-BE49-F238E27FC236}">
                <a16:creationId xmlns:a16="http://schemas.microsoft.com/office/drawing/2014/main" id="{63FDBC14-9962-6E4C-1989-EE77D285691C}"/>
              </a:ext>
            </a:extLst>
          </p:cNvPr>
          <p:cNvSpPr txBox="1"/>
          <p:nvPr/>
        </p:nvSpPr>
        <p:spPr>
          <a:xfrm rot="19682628">
            <a:off x="1616967" y="3181788"/>
            <a:ext cx="763814" cy="369332"/>
          </a:xfrm>
          <a:prstGeom prst="rect">
            <a:avLst/>
          </a:prstGeom>
          <a:noFill/>
        </p:spPr>
        <p:txBody>
          <a:bodyPr wrap="square" rtlCol="0">
            <a:spAutoFit/>
          </a:bodyPr>
          <a:lstStyle/>
          <a:p>
            <a:r>
              <a:rPr lang="it-IT" dirty="0">
                <a:solidFill>
                  <a:schemeClr val="accent3">
                    <a:lumMod val="75000"/>
                  </a:schemeClr>
                </a:solidFill>
              </a:rPr>
              <a:t>50 %</a:t>
            </a:r>
          </a:p>
        </p:txBody>
      </p:sp>
      <p:sp>
        <p:nvSpPr>
          <p:cNvPr id="55" name="CasellaDiTesto 54">
            <a:extLst>
              <a:ext uri="{FF2B5EF4-FFF2-40B4-BE49-F238E27FC236}">
                <a16:creationId xmlns:a16="http://schemas.microsoft.com/office/drawing/2014/main" id="{A1C7E062-42CB-2C93-8D39-90AB10626A90}"/>
              </a:ext>
            </a:extLst>
          </p:cNvPr>
          <p:cNvSpPr txBox="1"/>
          <p:nvPr/>
        </p:nvSpPr>
        <p:spPr>
          <a:xfrm rot="969958">
            <a:off x="1766416" y="3779834"/>
            <a:ext cx="772901" cy="369332"/>
          </a:xfrm>
          <a:prstGeom prst="rect">
            <a:avLst/>
          </a:prstGeom>
          <a:noFill/>
        </p:spPr>
        <p:txBody>
          <a:bodyPr wrap="square" rtlCol="0">
            <a:spAutoFit/>
          </a:bodyPr>
          <a:lstStyle/>
          <a:p>
            <a:r>
              <a:rPr lang="it-IT" dirty="0">
                <a:solidFill>
                  <a:schemeClr val="accent3">
                    <a:lumMod val="75000"/>
                  </a:schemeClr>
                </a:solidFill>
              </a:rPr>
              <a:t>50 %</a:t>
            </a:r>
          </a:p>
        </p:txBody>
      </p:sp>
      <p:sp>
        <p:nvSpPr>
          <p:cNvPr id="120" name="Smile 119">
            <a:extLst>
              <a:ext uri="{FF2B5EF4-FFF2-40B4-BE49-F238E27FC236}">
                <a16:creationId xmlns:a16="http://schemas.microsoft.com/office/drawing/2014/main" id="{68D5526E-7697-889C-7FAC-D2B3AED1B271}"/>
              </a:ext>
            </a:extLst>
          </p:cNvPr>
          <p:cNvSpPr/>
          <p:nvPr/>
        </p:nvSpPr>
        <p:spPr>
          <a:xfrm>
            <a:off x="1278013" y="2167429"/>
            <a:ext cx="247650" cy="247650"/>
          </a:xfrm>
          <a:prstGeom prst="smileyFace">
            <a:avLst/>
          </a:prstGeom>
          <a:solidFill>
            <a:schemeClr val="accent6">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1" name="Connettore diritto 120">
            <a:extLst>
              <a:ext uri="{FF2B5EF4-FFF2-40B4-BE49-F238E27FC236}">
                <a16:creationId xmlns:a16="http://schemas.microsoft.com/office/drawing/2014/main" id="{CB825C2A-1BB0-4156-7849-A01964D39148}"/>
              </a:ext>
            </a:extLst>
          </p:cNvPr>
          <p:cNvCxnSpPr>
            <a:cxnSpLocks/>
            <a:stCxn id="120" idx="4"/>
          </p:cNvCxnSpPr>
          <p:nvPr/>
        </p:nvCxnSpPr>
        <p:spPr>
          <a:xfrm>
            <a:off x="1401838" y="2415079"/>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Connettore diritto 121">
            <a:extLst>
              <a:ext uri="{FF2B5EF4-FFF2-40B4-BE49-F238E27FC236}">
                <a16:creationId xmlns:a16="http://schemas.microsoft.com/office/drawing/2014/main" id="{281077DA-FE82-C6F5-60C6-3291AC97AD19}"/>
              </a:ext>
            </a:extLst>
          </p:cNvPr>
          <p:cNvCxnSpPr/>
          <p:nvPr/>
        </p:nvCxnSpPr>
        <p:spPr>
          <a:xfrm flipH="1">
            <a:off x="1278013" y="2685351"/>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Connettore diritto 122">
            <a:extLst>
              <a:ext uri="{FF2B5EF4-FFF2-40B4-BE49-F238E27FC236}">
                <a16:creationId xmlns:a16="http://schemas.microsoft.com/office/drawing/2014/main" id="{E114A316-6163-32C7-FE74-2761018DED42}"/>
              </a:ext>
            </a:extLst>
          </p:cNvPr>
          <p:cNvCxnSpPr>
            <a:cxnSpLocks/>
          </p:cNvCxnSpPr>
          <p:nvPr/>
        </p:nvCxnSpPr>
        <p:spPr>
          <a:xfrm>
            <a:off x="1411363" y="2696071"/>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Connettore diritto 123">
            <a:extLst>
              <a:ext uri="{FF2B5EF4-FFF2-40B4-BE49-F238E27FC236}">
                <a16:creationId xmlns:a16="http://schemas.microsoft.com/office/drawing/2014/main" id="{B0E31BA6-563B-6216-1ED4-B6BD707B4A18}"/>
              </a:ext>
            </a:extLst>
          </p:cNvPr>
          <p:cNvCxnSpPr>
            <a:cxnSpLocks/>
          </p:cNvCxnSpPr>
          <p:nvPr/>
        </p:nvCxnSpPr>
        <p:spPr>
          <a:xfrm flipV="1">
            <a:off x="1339925" y="2550215"/>
            <a:ext cx="133350" cy="5357"/>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ttore 2 30">
            <a:extLst>
              <a:ext uri="{FF2B5EF4-FFF2-40B4-BE49-F238E27FC236}">
                <a16:creationId xmlns:a16="http://schemas.microsoft.com/office/drawing/2014/main" id="{D1DAC683-5A50-FD39-A473-1011A9585608}"/>
              </a:ext>
            </a:extLst>
          </p:cNvPr>
          <p:cNvCxnSpPr>
            <a:cxnSpLocks/>
          </p:cNvCxnSpPr>
          <p:nvPr/>
        </p:nvCxnSpPr>
        <p:spPr>
          <a:xfrm flipV="1">
            <a:off x="3835294" y="1846027"/>
            <a:ext cx="1161416" cy="704188"/>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8" name="CasellaDiTesto 47">
            <a:extLst>
              <a:ext uri="{FF2B5EF4-FFF2-40B4-BE49-F238E27FC236}">
                <a16:creationId xmlns:a16="http://schemas.microsoft.com/office/drawing/2014/main" id="{6BDA9F44-31E1-B625-B7ED-E659D12B26CC}"/>
              </a:ext>
            </a:extLst>
          </p:cNvPr>
          <p:cNvSpPr txBox="1"/>
          <p:nvPr/>
        </p:nvSpPr>
        <p:spPr>
          <a:xfrm rot="19603674">
            <a:off x="3937449" y="1883053"/>
            <a:ext cx="772901" cy="369332"/>
          </a:xfrm>
          <a:prstGeom prst="rect">
            <a:avLst/>
          </a:prstGeom>
          <a:noFill/>
        </p:spPr>
        <p:txBody>
          <a:bodyPr wrap="square" rtlCol="0">
            <a:spAutoFit/>
          </a:bodyPr>
          <a:lstStyle/>
          <a:p>
            <a:r>
              <a:rPr lang="it-IT" dirty="0">
                <a:solidFill>
                  <a:schemeClr val="accent5">
                    <a:lumMod val="50000"/>
                  </a:schemeClr>
                </a:solidFill>
              </a:rPr>
              <a:t>20 %</a:t>
            </a:r>
          </a:p>
        </p:txBody>
      </p:sp>
      <p:sp>
        <p:nvSpPr>
          <p:cNvPr id="49" name="CasellaDiTesto 48">
            <a:extLst>
              <a:ext uri="{FF2B5EF4-FFF2-40B4-BE49-F238E27FC236}">
                <a16:creationId xmlns:a16="http://schemas.microsoft.com/office/drawing/2014/main" id="{0B744AB8-D7B1-8F86-1483-8C695A0130F8}"/>
              </a:ext>
            </a:extLst>
          </p:cNvPr>
          <p:cNvSpPr txBox="1"/>
          <p:nvPr/>
        </p:nvSpPr>
        <p:spPr>
          <a:xfrm rot="734360">
            <a:off x="4140817" y="2354532"/>
            <a:ext cx="772901" cy="369332"/>
          </a:xfrm>
          <a:prstGeom prst="rect">
            <a:avLst/>
          </a:prstGeom>
          <a:noFill/>
        </p:spPr>
        <p:txBody>
          <a:bodyPr wrap="square" rtlCol="0">
            <a:spAutoFit/>
          </a:bodyPr>
          <a:lstStyle/>
          <a:p>
            <a:r>
              <a:rPr lang="it-IT" dirty="0">
                <a:solidFill>
                  <a:schemeClr val="accent5">
                    <a:lumMod val="50000"/>
                  </a:schemeClr>
                </a:solidFill>
              </a:rPr>
              <a:t>80 %</a:t>
            </a:r>
          </a:p>
        </p:txBody>
      </p:sp>
      <p:cxnSp>
        <p:nvCxnSpPr>
          <p:cNvPr id="133" name="Connettore 2 132">
            <a:extLst>
              <a:ext uri="{FF2B5EF4-FFF2-40B4-BE49-F238E27FC236}">
                <a16:creationId xmlns:a16="http://schemas.microsoft.com/office/drawing/2014/main" id="{EDEBEAD1-7E74-283D-69E2-E4CCE3C55DED}"/>
              </a:ext>
            </a:extLst>
          </p:cNvPr>
          <p:cNvCxnSpPr>
            <a:cxnSpLocks/>
          </p:cNvCxnSpPr>
          <p:nvPr/>
        </p:nvCxnSpPr>
        <p:spPr>
          <a:xfrm>
            <a:off x="3814173" y="2562665"/>
            <a:ext cx="1196289" cy="250415"/>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6" name="Uguale a 145">
            <a:extLst>
              <a:ext uri="{FF2B5EF4-FFF2-40B4-BE49-F238E27FC236}">
                <a16:creationId xmlns:a16="http://schemas.microsoft.com/office/drawing/2014/main" id="{1EDC529E-32BC-D16E-7DEE-D02BA9F0649F}"/>
              </a:ext>
            </a:extLst>
          </p:cNvPr>
          <p:cNvSpPr/>
          <p:nvPr/>
        </p:nvSpPr>
        <p:spPr>
          <a:xfrm>
            <a:off x="6240018" y="2069558"/>
            <a:ext cx="444440" cy="30724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67" name="Segno di addizione 166">
            <a:extLst>
              <a:ext uri="{FF2B5EF4-FFF2-40B4-BE49-F238E27FC236}">
                <a16:creationId xmlns:a16="http://schemas.microsoft.com/office/drawing/2014/main" id="{F8E84B5A-0D39-8FF3-32B4-161D6E31BD53}"/>
              </a:ext>
            </a:extLst>
          </p:cNvPr>
          <p:cNvSpPr/>
          <p:nvPr/>
        </p:nvSpPr>
        <p:spPr>
          <a:xfrm>
            <a:off x="7777952" y="1974358"/>
            <a:ext cx="424871" cy="40244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3" name="Rettangolo 262">
            <a:extLst>
              <a:ext uri="{FF2B5EF4-FFF2-40B4-BE49-F238E27FC236}">
                <a16:creationId xmlns:a16="http://schemas.microsoft.com/office/drawing/2014/main" id="{5799191F-9DB6-ECEC-15FF-0CD7FDE42AAD}"/>
              </a:ext>
            </a:extLst>
          </p:cNvPr>
          <p:cNvSpPr/>
          <p:nvPr/>
        </p:nvSpPr>
        <p:spPr>
          <a:xfrm>
            <a:off x="5134887" y="1644837"/>
            <a:ext cx="461677" cy="369332"/>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4" name="Triangolo isoscele 263">
            <a:extLst>
              <a:ext uri="{FF2B5EF4-FFF2-40B4-BE49-F238E27FC236}">
                <a16:creationId xmlns:a16="http://schemas.microsoft.com/office/drawing/2014/main" id="{81496FFA-30EB-4E73-7DE5-2D29EDC7AFAD}"/>
              </a:ext>
            </a:extLst>
          </p:cNvPr>
          <p:cNvSpPr/>
          <p:nvPr/>
        </p:nvSpPr>
        <p:spPr>
          <a:xfrm>
            <a:off x="5094158" y="1300138"/>
            <a:ext cx="560462" cy="369332"/>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5" name="CasellaDiTesto 264">
            <a:extLst>
              <a:ext uri="{FF2B5EF4-FFF2-40B4-BE49-F238E27FC236}">
                <a16:creationId xmlns:a16="http://schemas.microsoft.com/office/drawing/2014/main" id="{D54319AE-A9A8-E937-4E52-59280D5E3B74}"/>
              </a:ext>
            </a:extLst>
          </p:cNvPr>
          <p:cNvSpPr txBox="1"/>
          <p:nvPr/>
        </p:nvSpPr>
        <p:spPr>
          <a:xfrm>
            <a:off x="5232260" y="1669470"/>
            <a:ext cx="339381" cy="369332"/>
          </a:xfrm>
          <a:prstGeom prst="rect">
            <a:avLst/>
          </a:prstGeom>
          <a:noFill/>
        </p:spPr>
        <p:txBody>
          <a:bodyPr wrap="square" rtlCol="0">
            <a:spAutoFit/>
          </a:bodyPr>
          <a:lstStyle/>
          <a:p>
            <a:r>
              <a:rPr lang="it-IT" b="1" dirty="0"/>
              <a:t>A</a:t>
            </a:r>
          </a:p>
        </p:txBody>
      </p:sp>
      <p:sp>
        <p:nvSpPr>
          <p:cNvPr id="267" name="Rettangolo 266">
            <a:extLst>
              <a:ext uri="{FF2B5EF4-FFF2-40B4-BE49-F238E27FC236}">
                <a16:creationId xmlns:a16="http://schemas.microsoft.com/office/drawing/2014/main" id="{5D793B43-EA3C-FAF9-1F0C-2A56AB254BC3}"/>
              </a:ext>
            </a:extLst>
          </p:cNvPr>
          <p:cNvSpPr/>
          <p:nvPr/>
        </p:nvSpPr>
        <p:spPr>
          <a:xfrm>
            <a:off x="7112474" y="2092919"/>
            <a:ext cx="461677" cy="369332"/>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8" name="Triangolo isoscele 267">
            <a:extLst>
              <a:ext uri="{FF2B5EF4-FFF2-40B4-BE49-F238E27FC236}">
                <a16:creationId xmlns:a16="http://schemas.microsoft.com/office/drawing/2014/main" id="{FAAD7E46-9B26-8200-DFD0-3CCB69CC9758}"/>
              </a:ext>
            </a:extLst>
          </p:cNvPr>
          <p:cNvSpPr/>
          <p:nvPr/>
        </p:nvSpPr>
        <p:spPr>
          <a:xfrm>
            <a:off x="7071745" y="1748220"/>
            <a:ext cx="560462" cy="369332"/>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9" name="CasellaDiTesto 268">
            <a:extLst>
              <a:ext uri="{FF2B5EF4-FFF2-40B4-BE49-F238E27FC236}">
                <a16:creationId xmlns:a16="http://schemas.microsoft.com/office/drawing/2014/main" id="{71555BA2-E0A1-6878-83EC-EBA23975C9F4}"/>
              </a:ext>
            </a:extLst>
          </p:cNvPr>
          <p:cNvSpPr txBox="1"/>
          <p:nvPr/>
        </p:nvSpPr>
        <p:spPr>
          <a:xfrm>
            <a:off x="7209847" y="2117552"/>
            <a:ext cx="339381" cy="369332"/>
          </a:xfrm>
          <a:prstGeom prst="rect">
            <a:avLst/>
          </a:prstGeom>
          <a:noFill/>
        </p:spPr>
        <p:txBody>
          <a:bodyPr wrap="square" rtlCol="0">
            <a:spAutoFit/>
          </a:bodyPr>
          <a:lstStyle/>
          <a:p>
            <a:r>
              <a:rPr lang="it-IT" b="1" dirty="0"/>
              <a:t>A</a:t>
            </a:r>
          </a:p>
        </p:txBody>
      </p:sp>
      <p:sp>
        <p:nvSpPr>
          <p:cNvPr id="271" name="Rettangolo 270">
            <a:extLst>
              <a:ext uri="{FF2B5EF4-FFF2-40B4-BE49-F238E27FC236}">
                <a16:creationId xmlns:a16="http://schemas.microsoft.com/office/drawing/2014/main" id="{4608FF15-8CBB-7673-2EC6-5918E9580553}"/>
              </a:ext>
            </a:extLst>
          </p:cNvPr>
          <p:cNvSpPr/>
          <p:nvPr/>
        </p:nvSpPr>
        <p:spPr>
          <a:xfrm>
            <a:off x="8430026" y="2089942"/>
            <a:ext cx="461677" cy="36933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Triangolo isoscele 271">
            <a:extLst>
              <a:ext uri="{FF2B5EF4-FFF2-40B4-BE49-F238E27FC236}">
                <a16:creationId xmlns:a16="http://schemas.microsoft.com/office/drawing/2014/main" id="{9EBDDC2F-BB85-7D68-F395-6450B0BC172F}"/>
              </a:ext>
            </a:extLst>
          </p:cNvPr>
          <p:cNvSpPr/>
          <p:nvPr/>
        </p:nvSpPr>
        <p:spPr>
          <a:xfrm>
            <a:off x="8389297" y="1745243"/>
            <a:ext cx="560462" cy="369332"/>
          </a:xfrm>
          <a:prstGeom prst="triangl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3" name="CasellaDiTesto 272">
            <a:extLst>
              <a:ext uri="{FF2B5EF4-FFF2-40B4-BE49-F238E27FC236}">
                <a16:creationId xmlns:a16="http://schemas.microsoft.com/office/drawing/2014/main" id="{A876E9E1-DE72-F94A-D26C-B8077848A36E}"/>
              </a:ext>
            </a:extLst>
          </p:cNvPr>
          <p:cNvSpPr txBox="1"/>
          <p:nvPr/>
        </p:nvSpPr>
        <p:spPr>
          <a:xfrm>
            <a:off x="8527399" y="2114575"/>
            <a:ext cx="339381" cy="369332"/>
          </a:xfrm>
          <a:prstGeom prst="rect">
            <a:avLst/>
          </a:prstGeom>
          <a:noFill/>
        </p:spPr>
        <p:txBody>
          <a:bodyPr wrap="square" rtlCol="0">
            <a:spAutoFit/>
          </a:bodyPr>
          <a:lstStyle/>
          <a:p>
            <a:r>
              <a:rPr lang="it-IT" b="1" dirty="0"/>
              <a:t>B</a:t>
            </a:r>
          </a:p>
        </p:txBody>
      </p:sp>
      <p:sp>
        <p:nvSpPr>
          <p:cNvPr id="275" name="Rettangolo 274">
            <a:extLst>
              <a:ext uri="{FF2B5EF4-FFF2-40B4-BE49-F238E27FC236}">
                <a16:creationId xmlns:a16="http://schemas.microsoft.com/office/drawing/2014/main" id="{6E5B7394-6AE8-8952-EFB0-EB0030392E62}"/>
              </a:ext>
            </a:extLst>
          </p:cNvPr>
          <p:cNvSpPr/>
          <p:nvPr/>
        </p:nvSpPr>
        <p:spPr>
          <a:xfrm>
            <a:off x="5102343" y="2542791"/>
            <a:ext cx="461677" cy="36933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6" name="Triangolo isoscele 275">
            <a:extLst>
              <a:ext uri="{FF2B5EF4-FFF2-40B4-BE49-F238E27FC236}">
                <a16:creationId xmlns:a16="http://schemas.microsoft.com/office/drawing/2014/main" id="{30676A20-867E-27E2-23E4-51DBF277A076}"/>
              </a:ext>
            </a:extLst>
          </p:cNvPr>
          <p:cNvSpPr/>
          <p:nvPr/>
        </p:nvSpPr>
        <p:spPr>
          <a:xfrm>
            <a:off x="5061614" y="2198092"/>
            <a:ext cx="560462" cy="369332"/>
          </a:xfrm>
          <a:prstGeom prst="triangl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7" name="CasellaDiTesto 276">
            <a:extLst>
              <a:ext uri="{FF2B5EF4-FFF2-40B4-BE49-F238E27FC236}">
                <a16:creationId xmlns:a16="http://schemas.microsoft.com/office/drawing/2014/main" id="{4FA5ABA2-13DA-84CB-949F-0CA07021962C}"/>
              </a:ext>
            </a:extLst>
          </p:cNvPr>
          <p:cNvSpPr txBox="1"/>
          <p:nvPr/>
        </p:nvSpPr>
        <p:spPr>
          <a:xfrm>
            <a:off x="5199716" y="2567424"/>
            <a:ext cx="339381" cy="369332"/>
          </a:xfrm>
          <a:prstGeom prst="rect">
            <a:avLst/>
          </a:prstGeom>
          <a:noFill/>
        </p:spPr>
        <p:txBody>
          <a:bodyPr wrap="square" rtlCol="0">
            <a:spAutoFit/>
          </a:bodyPr>
          <a:lstStyle/>
          <a:p>
            <a:r>
              <a:rPr lang="it-IT" b="1" dirty="0"/>
              <a:t>B</a:t>
            </a:r>
          </a:p>
        </p:txBody>
      </p:sp>
      <p:sp>
        <p:nvSpPr>
          <p:cNvPr id="280" name="Rettangolo 279">
            <a:extLst>
              <a:ext uri="{FF2B5EF4-FFF2-40B4-BE49-F238E27FC236}">
                <a16:creationId xmlns:a16="http://schemas.microsoft.com/office/drawing/2014/main" id="{FF5CF763-2EFA-F6B6-58B5-424783ED5BED}"/>
              </a:ext>
            </a:extLst>
          </p:cNvPr>
          <p:cNvSpPr/>
          <p:nvPr/>
        </p:nvSpPr>
        <p:spPr>
          <a:xfrm>
            <a:off x="2761308" y="4295412"/>
            <a:ext cx="461677" cy="36933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1" name="Triangolo isoscele 280">
            <a:extLst>
              <a:ext uri="{FF2B5EF4-FFF2-40B4-BE49-F238E27FC236}">
                <a16:creationId xmlns:a16="http://schemas.microsoft.com/office/drawing/2014/main" id="{6F8E1763-AB07-5499-B45E-D76D4ED6CB8B}"/>
              </a:ext>
            </a:extLst>
          </p:cNvPr>
          <p:cNvSpPr/>
          <p:nvPr/>
        </p:nvSpPr>
        <p:spPr>
          <a:xfrm>
            <a:off x="2720579" y="3950713"/>
            <a:ext cx="560462" cy="369332"/>
          </a:xfrm>
          <a:prstGeom prst="triangl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2" name="CasellaDiTesto 281">
            <a:extLst>
              <a:ext uri="{FF2B5EF4-FFF2-40B4-BE49-F238E27FC236}">
                <a16:creationId xmlns:a16="http://schemas.microsoft.com/office/drawing/2014/main" id="{8FFE4ACD-CE7F-6271-DF58-51515D44C760}"/>
              </a:ext>
            </a:extLst>
          </p:cNvPr>
          <p:cNvSpPr txBox="1"/>
          <p:nvPr/>
        </p:nvSpPr>
        <p:spPr>
          <a:xfrm>
            <a:off x="2858681" y="4320045"/>
            <a:ext cx="339381" cy="369332"/>
          </a:xfrm>
          <a:prstGeom prst="rect">
            <a:avLst/>
          </a:prstGeom>
          <a:noFill/>
        </p:spPr>
        <p:txBody>
          <a:bodyPr wrap="square" rtlCol="0">
            <a:spAutoFit/>
          </a:bodyPr>
          <a:lstStyle/>
          <a:p>
            <a:r>
              <a:rPr lang="it-IT" b="1" dirty="0"/>
              <a:t>D</a:t>
            </a:r>
          </a:p>
        </p:txBody>
      </p:sp>
      <p:cxnSp>
        <p:nvCxnSpPr>
          <p:cNvPr id="294" name="Connettore 2 293">
            <a:extLst>
              <a:ext uri="{FF2B5EF4-FFF2-40B4-BE49-F238E27FC236}">
                <a16:creationId xmlns:a16="http://schemas.microsoft.com/office/drawing/2014/main" id="{DFE1EB10-F07F-0563-BAE8-A5E4D9F8AE39}"/>
              </a:ext>
            </a:extLst>
          </p:cNvPr>
          <p:cNvCxnSpPr>
            <a:cxnSpLocks/>
          </p:cNvCxnSpPr>
          <p:nvPr/>
        </p:nvCxnSpPr>
        <p:spPr>
          <a:xfrm>
            <a:off x="3764621" y="3559319"/>
            <a:ext cx="1283072" cy="99358"/>
          </a:xfrm>
          <a:prstGeom prst="straightConnector1">
            <a:avLst/>
          </a:prstGeom>
          <a:ln>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5" name="CasellaDiTesto 294">
            <a:extLst>
              <a:ext uri="{FF2B5EF4-FFF2-40B4-BE49-F238E27FC236}">
                <a16:creationId xmlns:a16="http://schemas.microsoft.com/office/drawing/2014/main" id="{FD85A86B-7CE1-75F5-48A6-B8E510732298}"/>
              </a:ext>
            </a:extLst>
          </p:cNvPr>
          <p:cNvSpPr txBox="1"/>
          <p:nvPr/>
        </p:nvSpPr>
        <p:spPr>
          <a:xfrm rot="165158">
            <a:off x="4102096" y="3256568"/>
            <a:ext cx="772901" cy="369332"/>
          </a:xfrm>
          <a:prstGeom prst="rect">
            <a:avLst/>
          </a:prstGeom>
          <a:noFill/>
        </p:spPr>
        <p:txBody>
          <a:bodyPr wrap="square" rtlCol="0">
            <a:spAutoFit/>
          </a:bodyPr>
          <a:lstStyle/>
          <a:p>
            <a:r>
              <a:rPr lang="it-IT" dirty="0">
                <a:solidFill>
                  <a:schemeClr val="accent3">
                    <a:lumMod val="75000"/>
                  </a:schemeClr>
                </a:solidFill>
              </a:rPr>
              <a:t>10 %</a:t>
            </a:r>
          </a:p>
        </p:txBody>
      </p:sp>
      <p:sp>
        <p:nvSpPr>
          <p:cNvPr id="296" name="CasellaDiTesto 295">
            <a:extLst>
              <a:ext uri="{FF2B5EF4-FFF2-40B4-BE49-F238E27FC236}">
                <a16:creationId xmlns:a16="http://schemas.microsoft.com/office/drawing/2014/main" id="{35250031-04DB-ABF0-40F3-6CA8FC921F96}"/>
              </a:ext>
            </a:extLst>
          </p:cNvPr>
          <p:cNvSpPr txBox="1"/>
          <p:nvPr/>
        </p:nvSpPr>
        <p:spPr>
          <a:xfrm rot="2719862">
            <a:off x="4115151" y="3865153"/>
            <a:ext cx="772901" cy="369332"/>
          </a:xfrm>
          <a:prstGeom prst="rect">
            <a:avLst/>
          </a:prstGeom>
          <a:noFill/>
        </p:spPr>
        <p:txBody>
          <a:bodyPr wrap="square" rtlCol="0">
            <a:spAutoFit/>
          </a:bodyPr>
          <a:lstStyle/>
          <a:p>
            <a:r>
              <a:rPr lang="it-IT" dirty="0">
                <a:solidFill>
                  <a:schemeClr val="accent3">
                    <a:lumMod val="75000"/>
                  </a:schemeClr>
                </a:solidFill>
              </a:rPr>
              <a:t>90 %</a:t>
            </a:r>
          </a:p>
        </p:txBody>
      </p:sp>
      <p:cxnSp>
        <p:nvCxnSpPr>
          <p:cNvPr id="297" name="Connettore 2 296">
            <a:extLst>
              <a:ext uri="{FF2B5EF4-FFF2-40B4-BE49-F238E27FC236}">
                <a16:creationId xmlns:a16="http://schemas.microsoft.com/office/drawing/2014/main" id="{084AD042-92FC-926F-14DD-4542791B374F}"/>
              </a:ext>
            </a:extLst>
          </p:cNvPr>
          <p:cNvCxnSpPr>
            <a:cxnSpLocks/>
          </p:cNvCxnSpPr>
          <p:nvPr/>
        </p:nvCxnSpPr>
        <p:spPr>
          <a:xfrm>
            <a:off x="3764621" y="3559319"/>
            <a:ext cx="1092430" cy="912904"/>
          </a:xfrm>
          <a:prstGeom prst="straightConnector1">
            <a:avLst/>
          </a:prstGeom>
          <a:ln>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8" name="Uguale a 297">
            <a:extLst>
              <a:ext uri="{FF2B5EF4-FFF2-40B4-BE49-F238E27FC236}">
                <a16:creationId xmlns:a16="http://schemas.microsoft.com/office/drawing/2014/main" id="{EBA277D4-D54C-6ACC-23BB-7838A3950D1F}"/>
              </a:ext>
            </a:extLst>
          </p:cNvPr>
          <p:cNvSpPr/>
          <p:nvPr/>
        </p:nvSpPr>
        <p:spPr>
          <a:xfrm>
            <a:off x="6272934" y="3846763"/>
            <a:ext cx="444440" cy="30724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01" name="Rettangolo 300">
            <a:extLst>
              <a:ext uri="{FF2B5EF4-FFF2-40B4-BE49-F238E27FC236}">
                <a16:creationId xmlns:a16="http://schemas.microsoft.com/office/drawing/2014/main" id="{68C18EB6-86CC-2742-CCE6-038A44165B5F}"/>
              </a:ext>
            </a:extLst>
          </p:cNvPr>
          <p:cNvSpPr/>
          <p:nvPr/>
        </p:nvSpPr>
        <p:spPr>
          <a:xfrm>
            <a:off x="5103782" y="3506065"/>
            <a:ext cx="461677" cy="369332"/>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2" name="Triangolo isoscele 301">
            <a:extLst>
              <a:ext uri="{FF2B5EF4-FFF2-40B4-BE49-F238E27FC236}">
                <a16:creationId xmlns:a16="http://schemas.microsoft.com/office/drawing/2014/main" id="{1888FBFD-5954-B745-66F1-B8269516C9E8}"/>
              </a:ext>
            </a:extLst>
          </p:cNvPr>
          <p:cNvSpPr/>
          <p:nvPr/>
        </p:nvSpPr>
        <p:spPr>
          <a:xfrm>
            <a:off x="5063053" y="3161366"/>
            <a:ext cx="560462" cy="369332"/>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3" name="CasellaDiTesto 302">
            <a:extLst>
              <a:ext uri="{FF2B5EF4-FFF2-40B4-BE49-F238E27FC236}">
                <a16:creationId xmlns:a16="http://schemas.microsoft.com/office/drawing/2014/main" id="{1314F4F9-C155-B985-19A1-5E751495FF0F}"/>
              </a:ext>
            </a:extLst>
          </p:cNvPr>
          <p:cNvSpPr txBox="1"/>
          <p:nvPr/>
        </p:nvSpPr>
        <p:spPr>
          <a:xfrm>
            <a:off x="5201155" y="3530698"/>
            <a:ext cx="339381" cy="369332"/>
          </a:xfrm>
          <a:prstGeom prst="rect">
            <a:avLst/>
          </a:prstGeom>
          <a:noFill/>
        </p:spPr>
        <p:txBody>
          <a:bodyPr wrap="square" rtlCol="0">
            <a:spAutoFit/>
          </a:bodyPr>
          <a:lstStyle/>
          <a:p>
            <a:r>
              <a:rPr lang="it-IT" b="1" dirty="0"/>
              <a:t>A</a:t>
            </a:r>
          </a:p>
        </p:txBody>
      </p:sp>
      <p:sp>
        <p:nvSpPr>
          <p:cNvPr id="305" name="Rettangolo 304">
            <a:extLst>
              <a:ext uri="{FF2B5EF4-FFF2-40B4-BE49-F238E27FC236}">
                <a16:creationId xmlns:a16="http://schemas.microsoft.com/office/drawing/2014/main" id="{A06FDCF8-9AB4-2A13-F849-959E67348AC5}"/>
              </a:ext>
            </a:extLst>
          </p:cNvPr>
          <p:cNvSpPr/>
          <p:nvPr/>
        </p:nvSpPr>
        <p:spPr>
          <a:xfrm>
            <a:off x="7071504" y="3327097"/>
            <a:ext cx="461677" cy="369332"/>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6" name="Triangolo isoscele 305">
            <a:extLst>
              <a:ext uri="{FF2B5EF4-FFF2-40B4-BE49-F238E27FC236}">
                <a16:creationId xmlns:a16="http://schemas.microsoft.com/office/drawing/2014/main" id="{F7A56149-F5BF-9815-2CDC-FEFCD73146CE}"/>
              </a:ext>
            </a:extLst>
          </p:cNvPr>
          <p:cNvSpPr/>
          <p:nvPr/>
        </p:nvSpPr>
        <p:spPr>
          <a:xfrm>
            <a:off x="7030775" y="2982398"/>
            <a:ext cx="560462" cy="369332"/>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7" name="CasellaDiTesto 306">
            <a:extLst>
              <a:ext uri="{FF2B5EF4-FFF2-40B4-BE49-F238E27FC236}">
                <a16:creationId xmlns:a16="http://schemas.microsoft.com/office/drawing/2014/main" id="{E5E04F61-525F-CE06-EFC8-FC5B2C42CC1D}"/>
              </a:ext>
            </a:extLst>
          </p:cNvPr>
          <p:cNvSpPr txBox="1"/>
          <p:nvPr/>
        </p:nvSpPr>
        <p:spPr>
          <a:xfrm>
            <a:off x="7168877" y="3351730"/>
            <a:ext cx="339381" cy="369332"/>
          </a:xfrm>
          <a:prstGeom prst="rect">
            <a:avLst/>
          </a:prstGeom>
          <a:noFill/>
        </p:spPr>
        <p:txBody>
          <a:bodyPr wrap="square" rtlCol="0">
            <a:spAutoFit/>
          </a:bodyPr>
          <a:lstStyle/>
          <a:p>
            <a:r>
              <a:rPr lang="it-IT" b="1" dirty="0"/>
              <a:t>A</a:t>
            </a:r>
          </a:p>
        </p:txBody>
      </p:sp>
      <p:sp>
        <p:nvSpPr>
          <p:cNvPr id="309" name="Rettangolo 308">
            <a:extLst>
              <a:ext uri="{FF2B5EF4-FFF2-40B4-BE49-F238E27FC236}">
                <a16:creationId xmlns:a16="http://schemas.microsoft.com/office/drawing/2014/main" id="{9C94AB5E-5FA9-7780-F94D-94203FC390CD}"/>
              </a:ext>
            </a:extLst>
          </p:cNvPr>
          <p:cNvSpPr/>
          <p:nvPr/>
        </p:nvSpPr>
        <p:spPr>
          <a:xfrm>
            <a:off x="8438448" y="3323547"/>
            <a:ext cx="461677" cy="36933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0" name="Triangolo isoscele 309">
            <a:extLst>
              <a:ext uri="{FF2B5EF4-FFF2-40B4-BE49-F238E27FC236}">
                <a16:creationId xmlns:a16="http://schemas.microsoft.com/office/drawing/2014/main" id="{EF6D53A1-EBF7-B3B8-4C7A-9ED9F8B1B8DF}"/>
              </a:ext>
            </a:extLst>
          </p:cNvPr>
          <p:cNvSpPr/>
          <p:nvPr/>
        </p:nvSpPr>
        <p:spPr>
          <a:xfrm>
            <a:off x="8397719" y="2965740"/>
            <a:ext cx="560462" cy="369332"/>
          </a:xfrm>
          <a:prstGeom prst="triangl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1" name="CasellaDiTesto 310">
            <a:extLst>
              <a:ext uri="{FF2B5EF4-FFF2-40B4-BE49-F238E27FC236}">
                <a16:creationId xmlns:a16="http://schemas.microsoft.com/office/drawing/2014/main" id="{B7383F93-7DC4-7007-1E2D-35D88A798711}"/>
              </a:ext>
            </a:extLst>
          </p:cNvPr>
          <p:cNvSpPr txBox="1"/>
          <p:nvPr/>
        </p:nvSpPr>
        <p:spPr>
          <a:xfrm>
            <a:off x="8535821" y="3348180"/>
            <a:ext cx="339381" cy="369332"/>
          </a:xfrm>
          <a:prstGeom prst="rect">
            <a:avLst/>
          </a:prstGeom>
          <a:noFill/>
        </p:spPr>
        <p:txBody>
          <a:bodyPr wrap="square" rtlCol="0">
            <a:spAutoFit/>
          </a:bodyPr>
          <a:lstStyle/>
          <a:p>
            <a:r>
              <a:rPr lang="it-IT" b="1" dirty="0"/>
              <a:t>B</a:t>
            </a:r>
          </a:p>
        </p:txBody>
      </p:sp>
      <p:sp>
        <p:nvSpPr>
          <p:cNvPr id="313" name="Rettangolo 312">
            <a:extLst>
              <a:ext uri="{FF2B5EF4-FFF2-40B4-BE49-F238E27FC236}">
                <a16:creationId xmlns:a16="http://schemas.microsoft.com/office/drawing/2014/main" id="{2CF31B34-11B9-3060-B563-1A212BAAA367}"/>
              </a:ext>
            </a:extLst>
          </p:cNvPr>
          <p:cNvSpPr/>
          <p:nvPr/>
        </p:nvSpPr>
        <p:spPr>
          <a:xfrm>
            <a:off x="5071238" y="4404019"/>
            <a:ext cx="461677" cy="36933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4" name="Triangolo isoscele 313">
            <a:extLst>
              <a:ext uri="{FF2B5EF4-FFF2-40B4-BE49-F238E27FC236}">
                <a16:creationId xmlns:a16="http://schemas.microsoft.com/office/drawing/2014/main" id="{44121B8C-3A20-12ED-47E2-DF4952D4ABD6}"/>
              </a:ext>
            </a:extLst>
          </p:cNvPr>
          <p:cNvSpPr/>
          <p:nvPr/>
        </p:nvSpPr>
        <p:spPr>
          <a:xfrm>
            <a:off x="5030509" y="4059320"/>
            <a:ext cx="560462" cy="369332"/>
          </a:xfrm>
          <a:prstGeom prst="triangl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5" name="CasellaDiTesto 314">
            <a:extLst>
              <a:ext uri="{FF2B5EF4-FFF2-40B4-BE49-F238E27FC236}">
                <a16:creationId xmlns:a16="http://schemas.microsoft.com/office/drawing/2014/main" id="{C10166C4-B55D-E255-77D9-29A4B30D17FB}"/>
              </a:ext>
            </a:extLst>
          </p:cNvPr>
          <p:cNvSpPr txBox="1"/>
          <p:nvPr/>
        </p:nvSpPr>
        <p:spPr>
          <a:xfrm>
            <a:off x="5168611" y="4428652"/>
            <a:ext cx="339381" cy="369332"/>
          </a:xfrm>
          <a:prstGeom prst="rect">
            <a:avLst/>
          </a:prstGeom>
          <a:noFill/>
        </p:spPr>
        <p:txBody>
          <a:bodyPr wrap="square" rtlCol="0">
            <a:spAutoFit/>
          </a:bodyPr>
          <a:lstStyle/>
          <a:p>
            <a:r>
              <a:rPr lang="it-IT" b="1" dirty="0"/>
              <a:t>B</a:t>
            </a:r>
          </a:p>
        </p:txBody>
      </p:sp>
      <p:pic>
        <p:nvPicPr>
          <p:cNvPr id="316" name="Immagine 315">
            <a:extLst>
              <a:ext uri="{FF2B5EF4-FFF2-40B4-BE49-F238E27FC236}">
                <a16:creationId xmlns:a16="http://schemas.microsoft.com/office/drawing/2014/main" id="{0F0B5D7E-8EFA-DBA0-3D82-7EF22BB0BAD3}"/>
              </a:ext>
            </a:extLst>
          </p:cNvPr>
          <p:cNvPicPr>
            <a:picLocks noChangeAspect="1"/>
          </p:cNvPicPr>
          <p:nvPr/>
        </p:nvPicPr>
        <p:blipFill>
          <a:blip r:embed="rId3"/>
          <a:stretch>
            <a:fillRect/>
          </a:stretch>
        </p:blipFill>
        <p:spPr>
          <a:xfrm>
            <a:off x="5667624" y="3415240"/>
            <a:ext cx="296024" cy="304629"/>
          </a:xfrm>
          <a:prstGeom prst="rect">
            <a:avLst/>
          </a:prstGeom>
        </p:spPr>
      </p:pic>
      <p:pic>
        <p:nvPicPr>
          <p:cNvPr id="317" name="Immagine 316">
            <a:extLst>
              <a:ext uri="{FF2B5EF4-FFF2-40B4-BE49-F238E27FC236}">
                <a16:creationId xmlns:a16="http://schemas.microsoft.com/office/drawing/2014/main" id="{FB2DB99A-2A50-B4F9-EB09-EEF37E6FC3E8}"/>
              </a:ext>
            </a:extLst>
          </p:cNvPr>
          <p:cNvPicPr>
            <a:picLocks noChangeAspect="1"/>
          </p:cNvPicPr>
          <p:nvPr/>
        </p:nvPicPr>
        <p:blipFill>
          <a:blip r:embed="rId4"/>
          <a:stretch>
            <a:fillRect/>
          </a:stretch>
        </p:blipFill>
        <p:spPr>
          <a:xfrm>
            <a:off x="5667624" y="4402715"/>
            <a:ext cx="343368" cy="260320"/>
          </a:xfrm>
          <a:prstGeom prst="rect">
            <a:avLst/>
          </a:prstGeom>
        </p:spPr>
      </p:pic>
      <p:sp>
        <p:nvSpPr>
          <p:cNvPr id="339" name="Rettangolo 338">
            <a:extLst>
              <a:ext uri="{FF2B5EF4-FFF2-40B4-BE49-F238E27FC236}">
                <a16:creationId xmlns:a16="http://schemas.microsoft.com/office/drawing/2014/main" id="{336C4929-0831-C505-F3B8-EC54D7D7EB75}"/>
              </a:ext>
            </a:extLst>
          </p:cNvPr>
          <p:cNvSpPr/>
          <p:nvPr/>
        </p:nvSpPr>
        <p:spPr>
          <a:xfrm>
            <a:off x="8433859" y="4511166"/>
            <a:ext cx="461677" cy="36933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0" name="Triangolo isoscele 339">
            <a:extLst>
              <a:ext uri="{FF2B5EF4-FFF2-40B4-BE49-F238E27FC236}">
                <a16:creationId xmlns:a16="http://schemas.microsoft.com/office/drawing/2014/main" id="{322033D3-2905-126A-B39E-12AAC0A6669C}"/>
              </a:ext>
            </a:extLst>
          </p:cNvPr>
          <p:cNvSpPr/>
          <p:nvPr/>
        </p:nvSpPr>
        <p:spPr>
          <a:xfrm>
            <a:off x="8393130" y="4166467"/>
            <a:ext cx="560462" cy="369332"/>
          </a:xfrm>
          <a:prstGeom prst="triangl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1" name="CasellaDiTesto 340">
            <a:extLst>
              <a:ext uri="{FF2B5EF4-FFF2-40B4-BE49-F238E27FC236}">
                <a16:creationId xmlns:a16="http://schemas.microsoft.com/office/drawing/2014/main" id="{B92B35A5-F829-843C-5F75-29B58A9A8D52}"/>
              </a:ext>
            </a:extLst>
          </p:cNvPr>
          <p:cNvSpPr txBox="1"/>
          <p:nvPr/>
        </p:nvSpPr>
        <p:spPr>
          <a:xfrm>
            <a:off x="8531232" y="4535799"/>
            <a:ext cx="339381" cy="369332"/>
          </a:xfrm>
          <a:prstGeom prst="rect">
            <a:avLst/>
          </a:prstGeom>
          <a:noFill/>
        </p:spPr>
        <p:txBody>
          <a:bodyPr wrap="square" rtlCol="0">
            <a:spAutoFit/>
          </a:bodyPr>
          <a:lstStyle/>
          <a:p>
            <a:r>
              <a:rPr lang="it-IT" b="1" dirty="0"/>
              <a:t>B</a:t>
            </a:r>
          </a:p>
        </p:txBody>
      </p:sp>
      <p:sp>
        <p:nvSpPr>
          <p:cNvPr id="355" name="Rettangolo 354">
            <a:extLst>
              <a:ext uri="{FF2B5EF4-FFF2-40B4-BE49-F238E27FC236}">
                <a16:creationId xmlns:a16="http://schemas.microsoft.com/office/drawing/2014/main" id="{07891A86-3416-3816-EEB7-33F1C56F0C31}"/>
              </a:ext>
            </a:extLst>
          </p:cNvPr>
          <p:cNvSpPr/>
          <p:nvPr/>
        </p:nvSpPr>
        <p:spPr>
          <a:xfrm>
            <a:off x="7054418" y="4505374"/>
            <a:ext cx="461677" cy="36933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6" name="Triangolo isoscele 355">
            <a:extLst>
              <a:ext uri="{FF2B5EF4-FFF2-40B4-BE49-F238E27FC236}">
                <a16:creationId xmlns:a16="http://schemas.microsoft.com/office/drawing/2014/main" id="{CB291D83-AF5C-5309-90DF-786F1EC5554A}"/>
              </a:ext>
            </a:extLst>
          </p:cNvPr>
          <p:cNvSpPr/>
          <p:nvPr/>
        </p:nvSpPr>
        <p:spPr>
          <a:xfrm>
            <a:off x="7013689" y="4160675"/>
            <a:ext cx="560462" cy="369332"/>
          </a:xfrm>
          <a:prstGeom prst="triangl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7" name="CasellaDiTesto 356">
            <a:extLst>
              <a:ext uri="{FF2B5EF4-FFF2-40B4-BE49-F238E27FC236}">
                <a16:creationId xmlns:a16="http://schemas.microsoft.com/office/drawing/2014/main" id="{AE0EDFC6-A13B-353F-D715-24291E76A4CB}"/>
              </a:ext>
            </a:extLst>
          </p:cNvPr>
          <p:cNvSpPr txBox="1"/>
          <p:nvPr/>
        </p:nvSpPr>
        <p:spPr>
          <a:xfrm>
            <a:off x="7151791" y="4530007"/>
            <a:ext cx="339381" cy="369332"/>
          </a:xfrm>
          <a:prstGeom prst="rect">
            <a:avLst/>
          </a:prstGeom>
          <a:noFill/>
        </p:spPr>
        <p:txBody>
          <a:bodyPr wrap="square" rtlCol="0">
            <a:spAutoFit/>
          </a:bodyPr>
          <a:lstStyle/>
          <a:p>
            <a:r>
              <a:rPr lang="it-IT" b="1" dirty="0"/>
              <a:t>D</a:t>
            </a:r>
          </a:p>
        </p:txBody>
      </p:sp>
      <p:pic>
        <p:nvPicPr>
          <p:cNvPr id="358" name="Immagine 357">
            <a:extLst>
              <a:ext uri="{FF2B5EF4-FFF2-40B4-BE49-F238E27FC236}">
                <a16:creationId xmlns:a16="http://schemas.microsoft.com/office/drawing/2014/main" id="{C08B3189-2A9F-0821-7447-4AF61BD6983E}"/>
              </a:ext>
            </a:extLst>
          </p:cNvPr>
          <p:cNvPicPr>
            <a:picLocks noChangeAspect="1"/>
          </p:cNvPicPr>
          <p:nvPr/>
        </p:nvPicPr>
        <p:blipFill>
          <a:blip r:embed="rId3"/>
          <a:stretch>
            <a:fillRect/>
          </a:stretch>
        </p:blipFill>
        <p:spPr>
          <a:xfrm>
            <a:off x="5675151" y="1677188"/>
            <a:ext cx="296024" cy="304629"/>
          </a:xfrm>
          <a:prstGeom prst="rect">
            <a:avLst/>
          </a:prstGeom>
        </p:spPr>
      </p:pic>
      <p:pic>
        <p:nvPicPr>
          <p:cNvPr id="359" name="Immagine 358">
            <a:extLst>
              <a:ext uri="{FF2B5EF4-FFF2-40B4-BE49-F238E27FC236}">
                <a16:creationId xmlns:a16="http://schemas.microsoft.com/office/drawing/2014/main" id="{6006AC0F-3BB4-955C-8731-7A4AEC14006E}"/>
              </a:ext>
            </a:extLst>
          </p:cNvPr>
          <p:cNvPicPr>
            <a:picLocks noChangeAspect="1"/>
          </p:cNvPicPr>
          <p:nvPr/>
        </p:nvPicPr>
        <p:blipFill>
          <a:blip r:embed="rId4"/>
          <a:stretch>
            <a:fillRect/>
          </a:stretch>
        </p:blipFill>
        <p:spPr>
          <a:xfrm>
            <a:off x="5627807" y="2508833"/>
            <a:ext cx="343368" cy="260320"/>
          </a:xfrm>
          <a:prstGeom prst="rect">
            <a:avLst/>
          </a:prstGeom>
        </p:spPr>
      </p:pic>
      <p:sp>
        <p:nvSpPr>
          <p:cNvPr id="360" name="Smile 359">
            <a:extLst>
              <a:ext uri="{FF2B5EF4-FFF2-40B4-BE49-F238E27FC236}">
                <a16:creationId xmlns:a16="http://schemas.microsoft.com/office/drawing/2014/main" id="{1941911B-D10C-4174-29C3-98216563043E}"/>
              </a:ext>
            </a:extLst>
          </p:cNvPr>
          <p:cNvSpPr/>
          <p:nvPr/>
        </p:nvSpPr>
        <p:spPr>
          <a:xfrm>
            <a:off x="1254200" y="5330469"/>
            <a:ext cx="247650" cy="247650"/>
          </a:xfrm>
          <a:prstGeom prst="smileyFac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61" name="Connettore diritto 360">
            <a:extLst>
              <a:ext uri="{FF2B5EF4-FFF2-40B4-BE49-F238E27FC236}">
                <a16:creationId xmlns:a16="http://schemas.microsoft.com/office/drawing/2014/main" id="{B1122041-5901-A395-142E-D9D7F5211C09}"/>
              </a:ext>
            </a:extLst>
          </p:cNvPr>
          <p:cNvCxnSpPr>
            <a:cxnSpLocks/>
            <a:stCxn id="360" idx="4"/>
          </p:cNvCxnSpPr>
          <p:nvPr/>
        </p:nvCxnSpPr>
        <p:spPr>
          <a:xfrm>
            <a:off x="1378025" y="5578119"/>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362" name="Connettore diritto 361">
            <a:extLst>
              <a:ext uri="{FF2B5EF4-FFF2-40B4-BE49-F238E27FC236}">
                <a16:creationId xmlns:a16="http://schemas.microsoft.com/office/drawing/2014/main" id="{C79CFADC-5FD1-282E-208B-0819DE1BF98D}"/>
              </a:ext>
            </a:extLst>
          </p:cNvPr>
          <p:cNvCxnSpPr/>
          <p:nvPr/>
        </p:nvCxnSpPr>
        <p:spPr>
          <a:xfrm flipH="1">
            <a:off x="1254200" y="5848391"/>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3" name="Connettore diritto 362">
            <a:extLst>
              <a:ext uri="{FF2B5EF4-FFF2-40B4-BE49-F238E27FC236}">
                <a16:creationId xmlns:a16="http://schemas.microsoft.com/office/drawing/2014/main" id="{CFE3672F-C240-3E9B-F940-0DB282D2A7E2}"/>
              </a:ext>
            </a:extLst>
          </p:cNvPr>
          <p:cNvCxnSpPr>
            <a:cxnSpLocks/>
          </p:cNvCxnSpPr>
          <p:nvPr/>
        </p:nvCxnSpPr>
        <p:spPr>
          <a:xfrm>
            <a:off x="1387550" y="5859111"/>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4" name="Connettore diritto 363">
            <a:extLst>
              <a:ext uri="{FF2B5EF4-FFF2-40B4-BE49-F238E27FC236}">
                <a16:creationId xmlns:a16="http://schemas.microsoft.com/office/drawing/2014/main" id="{2B3610B8-0731-8632-E394-65D90C402991}"/>
              </a:ext>
            </a:extLst>
          </p:cNvPr>
          <p:cNvCxnSpPr>
            <a:cxnSpLocks/>
          </p:cNvCxnSpPr>
          <p:nvPr/>
        </p:nvCxnSpPr>
        <p:spPr>
          <a:xfrm flipV="1">
            <a:off x="1316112" y="5713255"/>
            <a:ext cx="133350" cy="535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olo 4">
            <a:extLst>
              <a:ext uri="{FF2B5EF4-FFF2-40B4-BE49-F238E27FC236}">
                <a16:creationId xmlns:a16="http://schemas.microsoft.com/office/drawing/2014/main" id="{6BED62D6-8127-8C75-2CCF-83AC9F9810C9}"/>
              </a:ext>
            </a:extLst>
          </p:cNvPr>
          <p:cNvSpPr txBox="1">
            <a:spLocks/>
          </p:cNvSpPr>
          <p:nvPr/>
        </p:nvSpPr>
        <p:spPr>
          <a:xfrm>
            <a:off x="1100385" y="43397"/>
            <a:ext cx="9613140" cy="906581"/>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en-US" sz="2800" b="1" dirty="0">
              <a:solidFill>
                <a:srgbClr val="C00000"/>
              </a:solidFill>
              <a:latin typeface="Avenir" pitchFamily="50" charset="0"/>
              <a:ea typeface="Tahoma" pitchFamily="34" charset="0"/>
              <a:cs typeface="Tahoma" pitchFamily="34" charset="0"/>
            </a:endParaRPr>
          </a:p>
          <a:p>
            <a:pPr algn="ctr">
              <a:lnSpc>
                <a:spcPct val="110000"/>
              </a:lnSpc>
            </a:pPr>
            <a:r>
              <a:rPr lang="en-US" sz="2800" b="1" dirty="0">
                <a:solidFill>
                  <a:srgbClr val="C00000"/>
                </a:solidFill>
                <a:latin typeface="Avenir" pitchFamily="50" charset="0"/>
                <a:ea typeface="Tahoma" pitchFamily="34" charset="0"/>
                <a:cs typeface="Tahoma" pitchFamily="34" charset="0"/>
              </a:rPr>
              <a:t>And in the case of the patient registered in both flows? </a:t>
            </a:r>
            <a:endParaRPr lang="it-IT" sz="2800" b="1" dirty="0">
              <a:solidFill>
                <a:srgbClr val="C00000"/>
              </a:solidFill>
              <a:latin typeface="Avenir" pitchFamily="50" charset="0"/>
              <a:ea typeface="Tahoma" pitchFamily="34" charset="0"/>
              <a:cs typeface="Tahoma" pitchFamily="34" charset="0"/>
            </a:endParaRPr>
          </a:p>
        </p:txBody>
      </p:sp>
      <p:sp>
        <p:nvSpPr>
          <p:cNvPr id="17" name="Rettangolo 16">
            <a:extLst>
              <a:ext uri="{FF2B5EF4-FFF2-40B4-BE49-F238E27FC236}">
                <a16:creationId xmlns:a16="http://schemas.microsoft.com/office/drawing/2014/main" id="{50D60019-9AC9-DA5D-1371-5BCD66E53C3F}"/>
              </a:ext>
            </a:extLst>
          </p:cNvPr>
          <p:cNvSpPr/>
          <p:nvPr/>
        </p:nvSpPr>
        <p:spPr>
          <a:xfrm>
            <a:off x="2797054" y="6401130"/>
            <a:ext cx="461677" cy="36933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Triangolo isoscele 17">
            <a:extLst>
              <a:ext uri="{FF2B5EF4-FFF2-40B4-BE49-F238E27FC236}">
                <a16:creationId xmlns:a16="http://schemas.microsoft.com/office/drawing/2014/main" id="{32B2CE05-27B5-5A63-036F-B1BA97C2EC3E}"/>
              </a:ext>
            </a:extLst>
          </p:cNvPr>
          <p:cNvSpPr/>
          <p:nvPr/>
        </p:nvSpPr>
        <p:spPr>
          <a:xfrm>
            <a:off x="2756325" y="6056431"/>
            <a:ext cx="560462" cy="369332"/>
          </a:xfrm>
          <a:prstGeom prst="triangl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a:extLst>
              <a:ext uri="{FF2B5EF4-FFF2-40B4-BE49-F238E27FC236}">
                <a16:creationId xmlns:a16="http://schemas.microsoft.com/office/drawing/2014/main" id="{37DE9CD0-D4D6-8049-CCCD-4AD6F43439C2}"/>
              </a:ext>
            </a:extLst>
          </p:cNvPr>
          <p:cNvSpPr txBox="1"/>
          <p:nvPr/>
        </p:nvSpPr>
        <p:spPr>
          <a:xfrm>
            <a:off x="2894427" y="6425763"/>
            <a:ext cx="339381" cy="369332"/>
          </a:xfrm>
          <a:prstGeom prst="rect">
            <a:avLst/>
          </a:prstGeom>
          <a:noFill/>
        </p:spPr>
        <p:txBody>
          <a:bodyPr wrap="square" rtlCol="0">
            <a:spAutoFit/>
          </a:bodyPr>
          <a:lstStyle/>
          <a:p>
            <a:r>
              <a:rPr lang="it-IT" b="1" dirty="0"/>
              <a:t>C</a:t>
            </a:r>
          </a:p>
        </p:txBody>
      </p:sp>
      <p:cxnSp>
        <p:nvCxnSpPr>
          <p:cNvPr id="20" name="Connettore 2 19">
            <a:extLst>
              <a:ext uri="{FF2B5EF4-FFF2-40B4-BE49-F238E27FC236}">
                <a16:creationId xmlns:a16="http://schemas.microsoft.com/office/drawing/2014/main" id="{42C602DC-B884-D1A7-CCA7-0C10AE91B7F8}"/>
              </a:ext>
            </a:extLst>
          </p:cNvPr>
          <p:cNvCxnSpPr>
            <a:cxnSpLocks/>
          </p:cNvCxnSpPr>
          <p:nvPr/>
        </p:nvCxnSpPr>
        <p:spPr>
          <a:xfrm flipV="1">
            <a:off x="1668885" y="4941700"/>
            <a:ext cx="946615" cy="622613"/>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ttore 2 20">
            <a:extLst>
              <a:ext uri="{FF2B5EF4-FFF2-40B4-BE49-F238E27FC236}">
                <a16:creationId xmlns:a16="http://schemas.microsoft.com/office/drawing/2014/main" id="{2569A79F-A656-CE06-6A8B-A5A735729FBA}"/>
              </a:ext>
            </a:extLst>
          </p:cNvPr>
          <p:cNvCxnSpPr>
            <a:cxnSpLocks/>
          </p:cNvCxnSpPr>
          <p:nvPr/>
        </p:nvCxnSpPr>
        <p:spPr>
          <a:xfrm>
            <a:off x="1589475" y="5818340"/>
            <a:ext cx="1024766" cy="582790"/>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CasellaDiTesto 21">
            <a:extLst>
              <a:ext uri="{FF2B5EF4-FFF2-40B4-BE49-F238E27FC236}">
                <a16:creationId xmlns:a16="http://schemas.microsoft.com/office/drawing/2014/main" id="{A61D5AED-4FC0-961B-AD20-F0CC62657587}"/>
              </a:ext>
            </a:extLst>
          </p:cNvPr>
          <p:cNvSpPr txBox="1"/>
          <p:nvPr/>
        </p:nvSpPr>
        <p:spPr>
          <a:xfrm rot="19682628">
            <a:off x="1528172" y="5034207"/>
            <a:ext cx="763814" cy="369332"/>
          </a:xfrm>
          <a:prstGeom prst="rect">
            <a:avLst/>
          </a:prstGeom>
          <a:noFill/>
        </p:spPr>
        <p:txBody>
          <a:bodyPr wrap="square" rtlCol="0">
            <a:spAutoFit/>
          </a:bodyPr>
          <a:lstStyle/>
          <a:p>
            <a:r>
              <a:rPr lang="it-IT" dirty="0">
                <a:solidFill>
                  <a:schemeClr val="tx2">
                    <a:lumMod val="75000"/>
                  </a:schemeClr>
                </a:solidFill>
              </a:rPr>
              <a:t>70 %</a:t>
            </a:r>
          </a:p>
        </p:txBody>
      </p:sp>
      <p:sp>
        <p:nvSpPr>
          <p:cNvPr id="23" name="CasellaDiTesto 22">
            <a:extLst>
              <a:ext uri="{FF2B5EF4-FFF2-40B4-BE49-F238E27FC236}">
                <a16:creationId xmlns:a16="http://schemas.microsoft.com/office/drawing/2014/main" id="{0C29DD2D-C707-C472-FBD6-C74DE28ED5CC}"/>
              </a:ext>
            </a:extLst>
          </p:cNvPr>
          <p:cNvSpPr txBox="1"/>
          <p:nvPr/>
        </p:nvSpPr>
        <p:spPr>
          <a:xfrm rot="1729772">
            <a:off x="1653646" y="5680739"/>
            <a:ext cx="772901" cy="369332"/>
          </a:xfrm>
          <a:prstGeom prst="rect">
            <a:avLst/>
          </a:prstGeom>
          <a:noFill/>
        </p:spPr>
        <p:txBody>
          <a:bodyPr wrap="square" rtlCol="0">
            <a:spAutoFit/>
          </a:bodyPr>
          <a:lstStyle/>
          <a:p>
            <a:r>
              <a:rPr lang="it-IT" dirty="0">
                <a:solidFill>
                  <a:schemeClr val="tx2">
                    <a:lumMod val="75000"/>
                  </a:schemeClr>
                </a:solidFill>
              </a:rPr>
              <a:t>30 %</a:t>
            </a:r>
          </a:p>
        </p:txBody>
      </p:sp>
      <p:sp>
        <p:nvSpPr>
          <p:cNvPr id="25" name="Rettangolo 24">
            <a:extLst>
              <a:ext uri="{FF2B5EF4-FFF2-40B4-BE49-F238E27FC236}">
                <a16:creationId xmlns:a16="http://schemas.microsoft.com/office/drawing/2014/main" id="{B6DF8399-DD79-5ACD-7079-98D1C3358CEA}"/>
              </a:ext>
            </a:extLst>
          </p:cNvPr>
          <p:cNvSpPr/>
          <p:nvPr/>
        </p:nvSpPr>
        <p:spPr>
          <a:xfrm>
            <a:off x="5108074" y="5456164"/>
            <a:ext cx="461677" cy="369332"/>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Triangolo isoscele 25">
            <a:extLst>
              <a:ext uri="{FF2B5EF4-FFF2-40B4-BE49-F238E27FC236}">
                <a16:creationId xmlns:a16="http://schemas.microsoft.com/office/drawing/2014/main" id="{6C59812C-A420-8AA2-A181-2C49F15DAFCA}"/>
              </a:ext>
            </a:extLst>
          </p:cNvPr>
          <p:cNvSpPr/>
          <p:nvPr/>
        </p:nvSpPr>
        <p:spPr>
          <a:xfrm>
            <a:off x="5067345" y="5111465"/>
            <a:ext cx="560462" cy="369332"/>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asellaDiTesto 26">
            <a:extLst>
              <a:ext uri="{FF2B5EF4-FFF2-40B4-BE49-F238E27FC236}">
                <a16:creationId xmlns:a16="http://schemas.microsoft.com/office/drawing/2014/main" id="{EC277E66-2F71-AB9B-24E7-CE41EBFC79CB}"/>
              </a:ext>
            </a:extLst>
          </p:cNvPr>
          <p:cNvSpPr txBox="1"/>
          <p:nvPr/>
        </p:nvSpPr>
        <p:spPr>
          <a:xfrm>
            <a:off x="5205447" y="5480797"/>
            <a:ext cx="339381" cy="369332"/>
          </a:xfrm>
          <a:prstGeom prst="rect">
            <a:avLst/>
          </a:prstGeom>
          <a:noFill/>
        </p:spPr>
        <p:txBody>
          <a:bodyPr wrap="square" rtlCol="0">
            <a:spAutoFit/>
          </a:bodyPr>
          <a:lstStyle/>
          <a:p>
            <a:r>
              <a:rPr lang="it-IT" b="1" dirty="0"/>
              <a:t>A</a:t>
            </a:r>
          </a:p>
        </p:txBody>
      </p:sp>
      <p:sp>
        <p:nvSpPr>
          <p:cNvPr id="29" name="Rettangolo 28">
            <a:extLst>
              <a:ext uri="{FF2B5EF4-FFF2-40B4-BE49-F238E27FC236}">
                <a16:creationId xmlns:a16="http://schemas.microsoft.com/office/drawing/2014/main" id="{1F4C582F-4574-C8E4-FB59-9BBC5AB3F165}"/>
              </a:ext>
            </a:extLst>
          </p:cNvPr>
          <p:cNvSpPr/>
          <p:nvPr/>
        </p:nvSpPr>
        <p:spPr>
          <a:xfrm>
            <a:off x="5095577" y="6282878"/>
            <a:ext cx="461677" cy="36933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Triangolo isoscele 29">
            <a:extLst>
              <a:ext uri="{FF2B5EF4-FFF2-40B4-BE49-F238E27FC236}">
                <a16:creationId xmlns:a16="http://schemas.microsoft.com/office/drawing/2014/main" id="{14D4369B-2583-E7CE-0FE1-FF442470D568}"/>
              </a:ext>
            </a:extLst>
          </p:cNvPr>
          <p:cNvSpPr/>
          <p:nvPr/>
        </p:nvSpPr>
        <p:spPr>
          <a:xfrm>
            <a:off x="5054848" y="5938179"/>
            <a:ext cx="560462" cy="369332"/>
          </a:xfrm>
          <a:prstGeom prst="triangl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CasellaDiTesto 31">
            <a:extLst>
              <a:ext uri="{FF2B5EF4-FFF2-40B4-BE49-F238E27FC236}">
                <a16:creationId xmlns:a16="http://schemas.microsoft.com/office/drawing/2014/main" id="{EE237CDE-3F8F-ADE5-1759-6CB4E2EDD64A}"/>
              </a:ext>
            </a:extLst>
          </p:cNvPr>
          <p:cNvSpPr txBox="1"/>
          <p:nvPr/>
        </p:nvSpPr>
        <p:spPr>
          <a:xfrm>
            <a:off x="5192950" y="6307511"/>
            <a:ext cx="339381" cy="369332"/>
          </a:xfrm>
          <a:prstGeom prst="rect">
            <a:avLst/>
          </a:prstGeom>
          <a:noFill/>
        </p:spPr>
        <p:txBody>
          <a:bodyPr wrap="square" rtlCol="0">
            <a:spAutoFit/>
          </a:bodyPr>
          <a:lstStyle/>
          <a:p>
            <a:r>
              <a:rPr lang="it-IT" b="1" dirty="0"/>
              <a:t>D</a:t>
            </a:r>
          </a:p>
        </p:txBody>
      </p:sp>
      <p:cxnSp>
        <p:nvCxnSpPr>
          <p:cNvPr id="33" name="Connettore 2 32">
            <a:extLst>
              <a:ext uri="{FF2B5EF4-FFF2-40B4-BE49-F238E27FC236}">
                <a16:creationId xmlns:a16="http://schemas.microsoft.com/office/drawing/2014/main" id="{B2E57986-8328-8FED-FB26-AC4E0A7F9A9B}"/>
              </a:ext>
            </a:extLst>
          </p:cNvPr>
          <p:cNvCxnSpPr>
            <a:cxnSpLocks/>
          </p:cNvCxnSpPr>
          <p:nvPr/>
        </p:nvCxnSpPr>
        <p:spPr>
          <a:xfrm>
            <a:off x="3746073" y="5451782"/>
            <a:ext cx="1125811" cy="170455"/>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CasellaDiTesto 34">
            <a:extLst>
              <a:ext uri="{FF2B5EF4-FFF2-40B4-BE49-F238E27FC236}">
                <a16:creationId xmlns:a16="http://schemas.microsoft.com/office/drawing/2014/main" id="{3ED26282-FB25-3EE2-7368-3B6C7007B25F}"/>
              </a:ext>
            </a:extLst>
          </p:cNvPr>
          <p:cNvSpPr txBox="1"/>
          <p:nvPr/>
        </p:nvSpPr>
        <p:spPr>
          <a:xfrm rot="550511">
            <a:off x="4026889" y="5178155"/>
            <a:ext cx="772901" cy="369332"/>
          </a:xfrm>
          <a:prstGeom prst="rect">
            <a:avLst/>
          </a:prstGeom>
          <a:noFill/>
        </p:spPr>
        <p:txBody>
          <a:bodyPr wrap="square" rtlCol="0">
            <a:spAutoFit/>
          </a:bodyPr>
          <a:lstStyle/>
          <a:p>
            <a:r>
              <a:rPr lang="it-IT" dirty="0">
                <a:solidFill>
                  <a:schemeClr val="tx2">
                    <a:lumMod val="75000"/>
                  </a:schemeClr>
                </a:solidFill>
              </a:rPr>
              <a:t>40 %</a:t>
            </a:r>
          </a:p>
        </p:txBody>
      </p:sp>
      <p:sp>
        <p:nvSpPr>
          <p:cNvPr id="36" name="CasellaDiTesto 35">
            <a:extLst>
              <a:ext uri="{FF2B5EF4-FFF2-40B4-BE49-F238E27FC236}">
                <a16:creationId xmlns:a16="http://schemas.microsoft.com/office/drawing/2014/main" id="{7255038B-E7D8-513F-AF66-3268C09B1FE9}"/>
              </a:ext>
            </a:extLst>
          </p:cNvPr>
          <p:cNvSpPr txBox="1"/>
          <p:nvPr/>
        </p:nvSpPr>
        <p:spPr>
          <a:xfrm rot="2580754">
            <a:off x="4128759" y="5854921"/>
            <a:ext cx="772901" cy="369332"/>
          </a:xfrm>
          <a:prstGeom prst="rect">
            <a:avLst/>
          </a:prstGeom>
          <a:noFill/>
        </p:spPr>
        <p:txBody>
          <a:bodyPr wrap="square" rtlCol="0">
            <a:spAutoFit/>
          </a:bodyPr>
          <a:lstStyle/>
          <a:p>
            <a:r>
              <a:rPr lang="it-IT" dirty="0">
                <a:solidFill>
                  <a:schemeClr val="tx2">
                    <a:lumMod val="75000"/>
                  </a:schemeClr>
                </a:solidFill>
              </a:rPr>
              <a:t>60 %</a:t>
            </a:r>
          </a:p>
        </p:txBody>
      </p:sp>
      <p:cxnSp>
        <p:nvCxnSpPr>
          <p:cNvPr id="37" name="Connettore 2 36">
            <a:extLst>
              <a:ext uri="{FF2B5EF4-FFF2-40B4-BE49-F238E27FC236}">
                <a16:creationId xmlns:a16="http://schemas.microsoft.com/office/drawing/2014/main" id="{08B7D707-B762-3056-5485-D06730D3BCD9}"/>
              </a:ext>
            </a:extLst>
          </p:cNvPr>
          <p:cNvCxnSpPr>
            <a:cxnSpLocks/>
          </p:cNvCxnSpPr>
          <p:nvPr/>
        </p:nvCxnSpPr>
        <p:spPr>
          <a:xfrm>
            <a:off x="3764621" y="5458918"/>
            <a:ext cx="1086618" cy="1033259"/>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ttore diritto 46">
            <a:extLst>
              <a:ext uri="{FF2B5EF4-FFF2-40B4-BE49-F238E27FC236}">
                <a16:creationId xmlns:a16="http://schemas.microsoft.com/office/drawing/2014/main" id="{BFB984F5-F146-FD0B-D714-17C50016C033}"/>
              </a:ext>
            </a:extLst>
          </p:cNvPr>
          <p:cNvCxnSpPr>
            <a:cxnSpLocks/>
          </p:cNvCxnSpPr>
          <p:nvPr/>
        </p:nvCxnSpPr>
        <p:spPr>
          <a:xfrm flipV="1">
            <a:off x="3316787" y="3566219"/>
            <a:ext cx="443017" cy="608328"/>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Connettore diritto 50">
            <a:extLst>
              <a:ext uri="{FF2B5EF4-FFF2-40B4-BE49-F238E27FC236}">
                <a16:creationId xmlns:a16="http://schemas.microsoft.com/office/drawing/2014/main" id="{81DE8194-6393-27A1-A856-9E5C2DFCF1AF}"/>
              </a:ext>
            </a:extLst>
          </p:cNvPr>
          <p:cNvCxnSpPr>
            <a:cxnSpLocks/>
          </p:cNvCxnSpPr>
          <p:nvPr/>
        </p:nvCxnSpPr>
        <p:spPr>
          <a:xfrm>
            <a:off x="3307644" y="3109168"/>
            <a:ext cx="460359" cy="450151"/>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6" name="Connettore diritto 255">
            <a:extLst>
              <a:ext uri="{FF2B5EF4-FFF2-40B4-BE49-F238E27FC236}">
                <a16:creationId xmlns:a16="http://schemas.microsoft.com/office/drawing/2014/main" id="{7B5551DB-E3F0-4BED-9992-FF76A8990E8A}"/>
              </a:ext>
            </a:extLst>
          </p:cNvPr>
          <p:cNvCxnSpPr>
            <a:cxnSpLocks/>
          </p:cNvCxnSpPr>
          <p:nvPr/>
        </p:nvCxnSpPr>
        <p:spPr>
          <a:xfrm>
            <a:off x="3332175" y="4775010"/>
            <a:ext cx="427629" cy="679284"/>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Connettore diritto 257">
            <a:extLst>
              <a:ext uri="{FF2B5EF4-FFF2-40B4-BE49-F238E27FC236}">
                <a16:creationId xmlns:a16="http://schemas.microsoft.com/office/drawing/2014/main" id="{5B4A8D1F-2C01-37BA-EC54-6B6E24CF5FF6}"/>
              </a:ext>
            </a:extLst>
          </p:cNvPr>
          <p:cNvCxnSpPr>
            <a:cxnSpLocks/>
          </p:cNvCxnSpPr>
          <p:nvPr/>
        </p:nvCxnSpPr>
        <p:spPr>
          <a:xfrm flipV="1">
            <a:off x="3303056" y="5451782"/>
            <a:ext cx="443017" cy="608328"/>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261" name="Immagine 260">
            <a:extLst>
              <a:ext uri="{FF2B5EF4-FFF2-40B4-BE49-F238E27FC236}">
                <a16:creationId xmlns:a16="http://schemas.microsoft.com/office/drawing/2014/main" id="{C8C76C9B-7332-2107-21D9-B0298B5D3358}"/>
              </a:ext>
            </a:extLst>
          </p:cNvPr>
          <p:cNvPicPr>
            <a:picLocks noChangeAspect="1"/>
          </p:cNvPicPr>
          <p:nvPr/>
        </p:nvPicPr>
        <p:blipFill>
          <a:blip r:embed="rId3"/>
          <a:stretch>
            <a:fillRect/>
          </a:stretch>
        </p:blipFill>
        <p:spPr>
          <a:xfrm>
            <a:off x="5665941" y="5408626"/>
            <a:ext cx="296024" cy="304629"/>
          </a:xfrm>
          <a:prstGeom prst="rect">
            <a:avLst/>
          </a:prstGeom>
        </p:spPr>
      </p:pic>
      <p:pic>
        <p:nvPicPr>
          <p:cNvPr id="278" name="Immagine 277">
            <a:extLst>
              <a:ext uri="{FF2B5EF4-FFF2-40B4-BE49-F238E27FC236}">
                <a16:creationId xmlns:a16="http://schemas.microsoft.com/office/drawing/2014/main" id="{10FA7F79-D6C4-E018-18FB-5EEE44A3CF60}"/>
              </a:ext>
            </a:extLst>
          </p:cNvPr>
          <p:cNvPicPr>
            <a:picLocks noChangeAspect="1"/>
          </p:cNvPicPr>
          <p:nvPr/>
        </p:nvPicPr>
        <p:blipFill>
          <a:blip r:embed="rId4"/>
          <a:stretch>
            <a:fillRect/>
          </a:stretch>
        </p:blipFill>
        <p:spPr>
          <a:xfrm>
            <a:off x="5601820" y="6324384"/>
            <a:ext cx="343368" cy="260320"/>
          </a:xfrm>
          <a:prstGeom prst="rect">
            <a:avLst/>
          </a:prstGeom>
        </p:spPr>
      </p:pic>
      <p:sp>
        <p:nvSpPr>
          <p:cNvPr id="283" name="Uguale a 282">
            <a:extLst>
              <a:ext uri="{FF2B5EF4-FFF2-40B4-BE49-F238E27FC236}">
                <a16:creationId xmlns:a16="http://schemas.microsoft.com/office/drawing/2014/main" id="{984D0BD5-340D-9004-90A6-06FEDDD41252}"/>
              </a:ext>
            </a:extLst>
          </p:cNvPr>
          <p:cNvSpPr/>
          <p:nvPr/>
        </p:nvSpPr>
        <p:spPr>
          <a:xfrm>
            <a:off x="6273257" y="5885964"/>
            <a:ext cx="444440" cy="30724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85" name="Rettangolo 284">
            <a:extLst>
              <a:ext uri="{FF2B5EF4-FFF2-40B4-BE49-F238E27FC236}">
                <a16:creationId xmlns:a16="http://schemas.microsoft.com/office/drawing/2014/main" id="{EAB2E763-2E53-979E-C263-4FE57E6AC23E}"/>
              </a:ext>
            </a:extLst>
          </p:cNvPr>
          <p:cNvSpPr/>
          <p:nvPr/>
        </p:nvSpPr>
        <p:spPr>
          <a:xfrm>
            <a:off x="6974372" y="5861331"/>
            <a:ext cx="461677" cy="36933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Triangolo isoscele 285">
            <a:extLst>
              <a:ext uri="{FF2B5EF4-FFF2-40B4-BE49-F238E27FC236}">
                <a16:creationId xmlns:a16="http://schemas.microsoft.com/office/drawing/2014/main" id="{3DFCC7D6-4E31-04C9-414E-88833B6A1E0B}"/>
              </a:ext>
            </a:extLst>
          </p:cNvPr>
          <p:cNvSpPr/>
          <p:nvPr/>
        </p:nvSpPr>
        <p:spPr>
          <a:xfrm>
            <a:off x="6933643" y="5516632"/>
            <a:ext cx="560462" cy="369332"/>
          </a:xfrm>
          <a:prstGeom prst="triangl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7" name="CasellaDiTesto 286">
            <a:extLst>
              <a:ext uri="{FF2B5EF4-FFF2-40B4-BE49-F238E27FC236}">
                <a16:creationId xmlns:a16="http://schemas.microsoft.com/office/drawing/2014/main" id="{17ABD017-06FA-9B73-1A0F-F1531F8439AF}"/>
              </a:ext>
            </a:extLst>
          </p:cNvPr>
          <p:cNvSpPr txBox="1"/>
          <p:nvPr/>
        </p:nvSpPr>
        <p:spPr>
          <a:xfrm>
            <a:off x="7071745" y="5885964"/>
            <a:ext cx="339381" cy="369332"/>
          </a:xfrm>
          <a:prstGeom prst="rect">
            <a:avLst/>
          </a:prstGeom>
          <a:noFill/>
        </p:spPr>
        <p:txBody>
          <a:bodyPr wrap="square" rtlCol="0">
            <a:spAutoFit/>
          </a:bodyPr>
          <a:lstStyle/>
          <a:p>
            <a:r>
              <a:rPr lang="it-IT" b="1" dirty="0"/>
              <a:t>D</a:t>
            </a:r>
          </a:p>
        </p:txBody>
      </p:sp>
      <p:sp>
        <p:nvSpPr>
          <p:cNvPr id="290" name="Rettangolo 289">
            <a:extLst>
              <a:ext uri="{FF2B5EF4-FFF2-40B4-BE49-F238E27FC236}">
                <a16:creationId xmlns:a16="http://schemas.microsoft.com/office/drawing/2014/main" id="{CBF9F60A-33D3-D196-7B18-56914661B1DD}"/>
              </a:ext>
            </a:extLst>
          </p:cNvPr>
          <p:cNvSpPr/>
          <p:nvPr/>
        </p:nvSpPr>
        <p:spPr>
          <a:xfrm>
            <a:off x="8483189" y="5844443"/>
            <a:ext cx="461677" cy="36933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1" name="Triangolo isoscele 290">
            <a:extLst>
              <a:ext uri="{FF2B5EF4-FFF2-40B4-BE49-F238E27FC236}">
                <a16:creationId xmlns:a16="http://schemas.microsoft.com/office/drawing/2014/main" id="{C82FB179-238D-A500-65E5-9E63B48F183D}"/>
              </a:ext>
            </a:extLst>
          </p:cNvPr>
          <p:cNvSpPr/>
          <p:nvPr/>
        </p:nvSpPr>
        <p:spPr>
          <a:xfrm>
            <a:off x="8442460" y="5499744"/>
            <a:ext cx="560462" cy="369332"/>
          </a:xfrm>
          <a:prstGeom prst="triangl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2" name="CasellaDiTesto 291">
            <a:extLst>
              <a:ext uri="{FF2B5EF4-FFF2-40B4-BE49-F238E27FC236}">
                <a16:creationId xmlns:a16="http://schemas.microsoft.com/office/drawing/2014/main" id="{97DE945E-6B67-5CF3-D861-F1011D3515A3}"/>
              </a:ext>
            </a:extLst>
          </p:cNvPr>
          <p:cNvSpPr txBox="1"/>
          <p:nvPr/>
        </p:nvSpPr>
        <p:spPr>
          <a:xfrm>
            <a:off x="8580562" y="5869076"/>
            <a:ext cx="339381" cy="369332"/>
          </a:xfrm>
          <a:prstGeom prst="rect">
            <a:avLst/>
          </a:prstGeom>
          <a:noFill/>
        </p:spPr>
        <p:txBody>
          <a:bodyPr wrap="square" rtlCol="0">
            <a:spAutoFit/>
          </a:bodyPr>
          <a:lstStyle/>
          <a:p>
            <a:r>
              <a:rPr lang="it-IT" b="1" dirty="0"/>
              <a:t>D</a:t>
            </a:r>
          </a:p>
        </p:txBody>
      </p:sp>
      <p:cxnSp>
        <p:nvCxnSpPr>
          <p:cNvPr id="99" name="Connettore diritto 98">
            <a:extLst>
              <a:ext uri="{FF2B5EF4-FFF2-40B4-BE49-F238E27FC236}">
                <a16:creationId xmlns:a16="http://schemas.microsoft.com/office/drawing/2014/main" id="{053A22EE-CBEA-7A80-25A3-ACD3E5681360}"/>
              </a:ext>
            </a:extLst>
          </p:cNvPr>
          <p:cNvCxnSpPr>
            <a:stCxn id="10" idx="4"/>
          </p:cNvCxnSpPr>
          <p:nvPr/>
        </p:nvCxnSpPr>
        <p:spPr>
          <a:xfrm flipV="1">
            <a:off x="3319100" y="2550215"/>
            <a:ext cx="495073" cy="214254"/>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01" name="Parentesi graffa aperta 100">
            <a:extLst>
              <a:ext uri="{FF2B5EF4-FFF2-40B4-BE49-F238E27FC236}">
                <a16:creationId xmlns:a16="http://schemas.microsoft.com/office/drawing/2014/main" id="{84C65AD6-AE99-B678-3131-3AE542AE29B0}"/>
              </a:ext>
            </a:extLst>
          </p:cNvPr>
          <p:cNvSpPr/>
          <p:nvPr/>
        </p:nvSpPr>
        <p:spPr>
          <a:xfrm>
            <a:off x="6752919" y="3074597"/>
            <a:ext cx="163837" cy="16508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dirty="0"/>
          </a:p>
        </p:txBody>
      </p:sp>
      <p:sp>
        <p:nvSpPr>
          <p:cNvPr id="104" name="CasellaDiTesto 103">
            <a:extLst>
              <a:ext uri="{FF2B5EF4-FFF2-40B4-BE49-F238E27FC236}">
                <a16:creationId xmlns:a16="http://schemas.microsoft.com/office/drawing/2014/main" id="{B533CC74-60D3-9AB4-F101-2076F0C93FB2}"/>
              </a:ext>
            </a:extLst>
          </p:cNvPr>
          <p:cNvSpPr txBox="1"/>
          <p:nvPr/>
        </p:nvSpPr>
        <p:spPr>
          <a:xfrm>
            <a:off x="7053510" y="1193672"/>
            <a:ext cx="920799" cy="369332"/>
          </a:xfrm>
          <a:prstGeom prst="rect">
            <a:avLst/>
          </a:prstGeom>
          <a:noFill/>
        </p:spPr>
        <p:txBody>
          <a:bodyPr wrap="square" rtlCol="0">
            <a:spAutoFit/>
          </a:bodyPr>
          <a:lstStyle/>
          <a:p>
            <a:r>
              <a:rPr lang="it-IT" b="1" dirty="0"/>
              <a:t>SDO</a:t>
            </a:r>
          </a:p>
        </p:txBody>
      </p:sp>
      <p:sp>
        <p:nvSpPr>
          <p:cNvPr id="105" name="CasellaDiTesto 104">
            <a:extLst>
              <a:ext uri="{FF2B5EF4-FFF2-40B4-BE49-F238E27FC236}">
                <a16:creationId xmlns:a16="http://schemas.microsoft.com/office/drawing/2014/main" id="{3CF50C2F-A76A-6CDC-D09E-84D860DEE5CE}"/>
              </a:ext>
            </a:extLst>
          </p:cNvPr>
          <p:cNvSpPr txBox="1"/>
          <p:nvPr/>
        </p:nvSpPr>
        <p:spPr>
          <a:xfrm>
            <a:off x="8343953" y="1168761"/>
            <a:ext cx="875157" cy="369332"/>
          </a:xfrm>
          <a:prstGeom prst="rect">
            <a:avLst/>
          </a:prstGeom>
          <a:noFill/>
        </p:spPr>
        <p:txBody>
          <a:bodyPr wrap="square" rtlCol="0">
            <a:spAutoFit/>
          </a:bodyPr>
          <a:lstStyle/>
          <a:p>
            <a:r>
              <a:rPr lang="it-IT" b="1" dirty="0"/>
              <a:t>SPA</a:t>
            </a:r>
          </a:p>
        </p:txBody>
      </p:sp>
      <p:sp>
        <p:nvSpPr>
          <p:cNvPr id="108" name="CasellaDiTesto 107">
            <a:extLst>
              <a:ext uri="{FF2B5EF4-FFF2-40B4-BE49-F238E27FC236}">
                <a16:creationId xmlns:a16="http://schemas.microsoft.com/office/drawing/2014/main" id="{0ABB64A3-0103-593B-10CC-7E185CC5CD4F}"/>
              </a:ext>
            </a:extLst>
          </p:cNvPr>
          <p:cNvSpPr txBox="1"/>
          <p:nvPr/>
        </p:nvSpPr>
        <p:spPr>
          <a:xfrm>
            <a:off x="7053510" y="2434732"/>
            <a:ext cx="622748" cy="369332"/>
          </a:xfrm>
          <a:prstGeom prst="rect">
            <a:avLst/>
          </a:prstGeom>
          <a:noFill/>
        </p:spPr>
        <p:txBody>
          <a:bodyPr wrap="square" rtlCol="0">
            <a:spAutoFit/>
          </a:bodyPr>
          <a:lstStyle/>
          <a:p>
            <a:r>
              <a:rPr lang="it-IT" dirty="0"/>
              <a:t>100</a:t>
            </a:r>
          </a:p>
        </p:txBody>
      </p:sp>
      <p:sp>
        <p:nvSpPr>
          <p:cNvPr id="109" name="CasellaDiTesto 108">
            <a:extLst>
              <a:ext uri="{FF2B5EF4-FFF2-40B4-BE49-F238E27FC236}">
                <a16:creationId xmlns:a16="http://schemas.microsoft.com/office/drawing/2014/main" id="{48244622-00D4-94C8-347B-3A8B3573A51F}"/>
              </a:ext>
            </a:extLst>
          </p:cNvPr>
          <p:cNvSpPr txBox="1"/>
          <p:nvPr/>
        </p:nvSpPr>
        <p:spPr>
          <a:xfrm>
            <a:off x="8396855" y="2418603"/>
            <a:ext cx="622748" cy="369332"/>
          </a:xfrm>
          <a:prstGeom prst="rect">
            <a:avLst/>
          </a:prstGeom>
          <a:noFill/>
        </p:spPr>
        <p:txBody>
          <a:bodyPr wrap="square" rtlCol="0">
            <a:spAutoFit/>
          </a:bodyPr>
          <a:lstStyle/>
          <a:p>
            <a:r>
              <a:rPr lang="it-IT" dirty="0"/>
              <a:t>80</a:t>
            </a:r>
          </a:p>
        </p:txBody>
      </p:sp>
      <p:sp>
        <p:nvSpPr>
          <p:cNvPr id="110" name="CasellaDiTesto 109">
            <a:extLst>
              <a:ext uri="{FF2B5EF4-FFF2-40B4-BE49-F238E27FC236}">
                <a16:creationId xmlns:a16="http://schemas.microsoft.com/office/drawing/2014/main" id="{3AB83DA8-C92B-B3F5-BE2F-2B1A8AE71285}"/>
              </a:ext>
            </a:extLst>
          </p:cNvPr>
          <p:cNvSpPr txBox="1"/>
          <p:nvPr/>
        </p:nvSpPr>
        <p:spPr>
          <a:xfrm>
            <a:off x="7013689" y="3634196"/>
            <a:ext cx="622748" cy="369332"/>
          </a:xfrm>
          <a:prstGeom prst="rect">
            <a:avLst/>
          </a:prstGeom>
          <a:noFill/>
        </p:spPr>
        <p:txBody>
          <a:bodyPr wrap="square" rtlCol="0">
            <a:spAutoFit/>
          </a:bodyPr>
          <a:lstStyle/>
          <a:p>
            <a:r>
              <a:rPr lang="it-IT" dirty="0"/>
              <a:t>50</a:t>
            </a:r>
          </a:p>
        </p:txBody>
      </p:sp>
      <p:sp>
        <p:nvSpPr>
          <p:cNvPr id="111" name="CasellaDiTesto 110">
            <a:extLst>
              <a:ext uri="{FF2B5EF4-FFF2-40B4-BE49-F238E27FC236}">
                <a16:creationId xmlns:a16="http://schemas.microsoft.com/office/drawing/2014/main" id="{1777B894-3272-46D0-0FA5-F400CF0B7EC8}"/>
              </a:ext>
            </a:extLst>
          </p:cNvPr>
          <p:cNvSpPr txBox="1"/>
          <p:nvPr/>
        </p:nvSpPr>
        <p:spPr>
          <a:xfrm>
            <a:off x="8470157" y="3631211"/>
            <a:ext cx="622748" cy="369332"/>
          </a:xfrm>
          <a:prstGeom prst="rect">
            <a:avLst/>
          </a:prstGeom>
          <a:noFill/>
        </p:spPr>
        <p:txBody>
          <a:bodyPr wrap="square" rtlCol="0">
            <a:spAutoFit/>
          </a:bodyPr>
          <a:lstStyle/>
          <a:p>
            <a:r>
              <a:rPr lang="it-IT" dirty="0"/>
              <a:t>90</a:t>
            </a:r>
          </a:p>
        </p:txBody>
      </p:sp>
      <p:sp>
        <p:nvSpPr>
          <p:cNvPr id="112" name="CasellaDiTesto 111">
            <a:extLst>
              <a:ext uri="{FF2B5EF4-FFF2-40B4-BE49-F238E27FC236}">
                <a16:creationId xmlns:a16="http://schemas.microsoft.com/office/drawing/2014/main" id="{39D1DDED-4795-8925-077E-DBA5249EC910}"/>
              </a:ext>
            </a:extLst>
          </p:cNvPr>
          <p:cNvSpPr txBox="1"/>
          <p:nvPr/>
        </p:nvSpPr>
        <p:spPr>
          <a:xfrm>
            <a:off x="7005634" y="4849541"/>
            <a:ext cx="622748" cy="369332"/>
          </a:xfrm>
          <a:prstGeom prst="rect">
            <a:avLst/>
          </a:prstGeom>
          <a:noFill/>
        </p:spPr>
        <p:txBody>
          <a:bodyPr wrap="square" rtlCol="0">
            <a:spAutoFit/>
          </a:bodyPr>
          <a:lstStyle/>
          <a:p>
            <a:r>
              <a:rPr lang="it-IT" dirty="0"/>
              <a:t>50</a:t>
            </a:r>
          </a:p>
        </p:txBody>
      </p:sp>
      <p:sp>
        <p:nvSpPr>
          <p:cNvPr id="113" name="CasellaDiTesto 112">
            <a:extLst>
              <a:ext uri="{FF2B5EF4-FFF2-40B4-BE49-F238E27FC236}">
                <a16:creationId xmlns:a16="http://schemas.microsoft.com/office/drawing/2014/main" id="{1DFDED26-42D7-21B3-CC8F-29B9168930CE}"/>
              </a:ext>
            </a:extLst>
          </p:cNvPr>
          <p:cNvSpPr txBox="1"/>
          <p:nvPr/>
        </p:nvSpPr>
        <p:spPr>
          <a:xfrm>
            <a:off x="8409137" y="4846695"/>
            <a:ext cx="622748" cy="369332"/>
          </a:xfrm>
          <a:prstGeom prst="rect">
            <a:avLst/>
          </a:prstGeom>
          <a:noFill/>
        </p:spPr>
        <p:txBody>
          <a:bodyPr wrap="square" rtlCol="0">
            <a:spAutoFit/>
          </a:bodyPr>
          <a:lstStyle/>
          <a:p>
            <a:r>
              <a:rPr lang="it-IT" dirty="0"/>
              <a:t>90</a:t>
            </a:r>
          </a:p>
        </p:txBody>
      </p:sp>
      <p:sp>
        <p:nvSpPr>
          <p:cNvPr id="114" name="CasellaDiTesto 113">
            <a:extLst>
              <a:ext uri="{FF2B5EF4-FFF2-40B4-BE49-F238E27FC236}">
                <a16:creationId xmlns:a16="http://schemas.microsoft.com/office/drawing/2014/main" id="{B8FD8EC5-58BC-AC29-47A9-802C4038AE24}"/>
              </a:ext>
            </a:extLst>
          </p:cNvPr>
          <p:cNvSpPr txBox="1"/>
          <p:nvPr/>
        </p:nvSpPr>
        <p:spPr>
          <a:xfrm>
            <a:off x="6926014" y="6189795"/>
            <a:ext cx="622748" cy="369332"/>
          </a:xfrm>
          <a:prstGeom prst="rect">
            <a:avLst/>
          </a:prstGeom>
          <a:noFill/>
        </p:spPr>
        <p:txBody>
          <a:bodyPr wrap="square" rtlCol="0">
            <a:spAutoFit/>
          </a:bodyPr>
          <a:lstStyle/>
          <a:p>
            <a:r>
              <a:rPr lang="it-IT" dirty="0"/>
              <a:t>70</a:t>
            </a:r>
          </a:p>
        </p:txBody>
      </p:sp>
      <p:sp>
        <p:nvSpPr>
          <p:cNvPr id="115" name="CasellaDiTesto 114">
            <a:extLst>
              <a:ext uri="{FF2B5EF4-FFF2-40B4-BE49-F238E27FC236}">
                <a16:creationId xmlns:a16="http://schemas.microsoft.com/office/drawing/2014/main" id="{00BDC0C3-2CE9-94EF-2345-6DEE0E55FFE2}"/>
              </a:ext>
            </a:extLst>
          </p:cNvPr>
          <p:cNvSpPr txBox="1"/>
          <p:nvPr/>
        </p:nvSpPr>
        <p:spPr>
          <a:xfrm>
            <a:off x="8437046" y="6173992"/>
            <a:ext cx="622748" cy="369332"/>
          </a:xfrm>
          <a:prstGeom prst="rect">
            <a:avLst/>
          </a:prstGeom>
          <a:noFill/>
        </p:spPr>
        <p:txBody>
          <a:bodyPr wrap="square" rtlCol="0">
            <a:spAutoFit/>
          </a:bodyPr>
          <a:lstStyle/>
          <a:p>
            <a:r>
              <a:rPr lang="it-IT" dirty="0"/>
              <a:t>60</a:t>
            </a:r>
          </a:p>
        </p:txBody>
      </p:sp>
      <p:sp>
        <p:nvSpPr>
          <p:cNvPr id="126" name="CasellaDiTesto 125">
            <a:extLst>
              <a:ext uri="{FF2B5EF4-FFF2-40B4-BE49-F238E27FC236}">
                <a16:creationId xmlns:a16="http://schemas.microsoft.com/office/drawing/2014/main" id="{3EF7534B-2CBB-7F01-F519-833D946A6DB7}"/>
              </a:ext>
            </a:extLst>
          </p:cNvPr>
          <p:cNvSpPr txBox="1"/>
          <p:nvPr/>
        </p:nvSpPr>
        <p:spPr>
          <a:xfrm>
            <a:off x="10095141" y="2603269"/>
            <a:ext cx="889782" cy="369332"/>
          </a:xfrm>
          <a:prstGeom prst="rect">
            <a:avLst/>
          </a:prstGeom>
          <a:noFill/>
        </p:spPr>
        <p:txBody>
          <a:bodyPr wrap="square" rtlCol="0">
            <a:spAutoFit/>
          </a:bodyPr>
          <a:lstStyle/>
          <a:p>
            <a:r>
              <a:rPr lang="it-IT" dirty="0"/>
              <a:t>12500</a:t>
            </a:r>
          </a:p>
        </p:txBody>
      </p:sp>
      <p:sp>
        <p:nvSpPr>
          <p:cNvPr id="320" name="CasellaDiTesto 319">
            <a:extLst>
              <a:ext uri="{FF2B5EF4-FFF2-40B4-BE49-F238E27FC236}">
                <a16:creationId xmlns:a16="http://schemas.microsoft.com/office/drawing/2014/main" id="{F86DD59F-CE20-6245-9D5A-4637E9F6E3BD}"/>
              </a:ext>
            </a:extLst>
          </p:cNvPr>
          <p:cNvSpPr txBox="1"/>
          <p:nvPr/>
        </p:nvSpPr>
        <p:spPr>
          <a:xfrm>
            <a:off x="10240078" y="5775712"/>
            <a:ext cx="774356" cy="369332"/>
          </a:xfrm>
          <a:prstGeom prst="rect">
            <a:avLst/>
          </a:prstGeom>
          <a:noFill/>
        </p:spPr>
        <p:txBody>
          <a:bodyPr wrap="square" rtlCol="0">
            <a:spAutoFit/>
          </a:bodyPr>
          <a:lstStyle/>
          <a:p>
            <a:r>
              <a:rPr lang="it-IT" dirty="0"/>
              <a:t>4200</a:t>
            </a:r>
          </a:p>
        </p:txBody>
      </p:sp>
      <p:cxnSp>
        <p:nvCxnSpPr>
          <p:cNvPr id="322" name="Connettore diritto 321">
            <a:extLst>
              <a:ext uri="{FF2B5EF4-FFF2-40B4-BE49-F238E27FC236}">
                <a16:creationId xmlns:a16="http://schemas.microsoft.com/office/drawing/2014/main" id="{6D616F10-AAC0-C908-BC42-2F96BC806D4A}"/>
              </a:ext>
            </a:extLst>
          </p:cNvPr>
          <p:cNvCxnSpPr>
            <a:cxnSpLocks/>
          </p:cNvCxnSpPr>
          <p:nvPr/>
        </p:nvCxnSpPr>
        <p:spPr>
          <a:xfrm>
            <a:off x="10263788" y="2910759"/>
            <a:ext cx="507488" cy="0"/>
          </a:xfrm>
          <a:prstGeom prst="line">
            <a:avLst/>
          </a:prstGeom>
        </p:spPr>
        <p:style>
          <a:lnRef idx="1">
            <a:schemeClr val="accent1"/>
          </a:lnRef>
          <a:fillRef idx="0">
            <a:schemeClr val="accent1"/>
          </a:fillRef>
          <a:effectRef idx="0">
            <a:schemeClr val="accent1"/>
          </a:effectRef>
          <a:fontRef idx="minor">
            <a:schemeClr val="tx1"/>
          </a:fontRef>
        </p:style>
      </p:cxnSp>
      <p:sp>
        <p:nvSpPr>
          <p:cNvPr id="326" name="CasellaDiTesto 325">
            <a:extLst>
              <a:ext uri="{FF2B5EF4-FFF2-40B4-BE49-F238E27FC236}">
                <a16:creationId xmlns:a16="http://schemas.microsoft.com/office/drawing/2014/main" id="{E2AD6302-FF06-4184-65C5-093D244CC16A}"/>
              </a:ext>
            </a:extLst>
          </p:cNvPr>
          <p:cNvSpPr txBox="1"/>
          <p:nvPr/>
        </p:nvSpPr>
        <p:spPr>
          <a:xfrm>
            <a:off x="10113226" y="2921209"/>
            <a:ext cx="940495" cy="369332"/>
          </a:xfrm>
          <a:prstGeom prst="rect">
            <a:avLst/>
          </a:prstGeom>
          <a:noFill/>
        </p:spPr>
        <p:txBody>
          <a:bodyPr wrap="square" rtlCol="0">
            <a:spAutoFit/>
          </a:bodyPr>
          <a:lstStyle/>
          <a:p>
            <a:r>
              <a:rPr lang="it-IT" dirty="0"/>
              <a:t>20700</a:t>
            </a:r>
          </a:p>
        </p:txBody>
      </p:sp>
      <p:cxnSp>
        <p:nvCxnSpPr>
          <p:cNvPr id="327" name="Connettore diritto 326">
            <a:extLst>
              <a:ext uri="{FF2B5EF4-FFF2-40B4-BE49-F238E27FC236}">
                <a16:creationId xmlns:a16="http://schemas.microsoft.com/office/drawing/2014/main" id="{96C1E09C-95D5-ECA2-B1B6-52686BCB7F06}"/>
              </a:ext>
            </a:extLst>
          </p:cNvPr>
          <p:cNvCxnSpPr>
            <a:cxnSpLocks/>
          </p:cNvCxnSpPr>
          <p:nvPr/>
        </p:nvCxnSpPr>
        <p:spPr>
          <a:xfrm>
            <a:off x="10302082" y="6115541"/>
            <a:ext cx="507488" cy="0"/>
          </a:xfrm>
          <a:prstGeom prst="line">
            <a:avLst/>
          </a:prstGeom>
        </p:spPr>
        <p:style>
          <a:lnRef idx="1">
            <a:schemeClr val="accent1"/>
          </a:lnRef>
          <a:fillRef idx="0">
            <a:schemeClr val="accent1"/>
          </a:fillRef>
          <a:effectRef idx="0">
            <a:schemeClr val="accent1"/>
          </a:effectRef>
          <a:fontRef idx="minor">
            <a:schemeClr val="tx1"/>
          </a:fontRef>
        </p:style>
      </p:cxnSp>
      <p:sp>
        <p:nvSpPr>
          <p:cNvPr id="330" name="CasellaDiTesto 329">
            <a:extLst>
              <a:ext uri="{FF2B5EF4-FFF2-40B4-BE49-F238E27FC236}">
                <a16:creationId xmlns:a16="http://schemas.microsoft.com/office/drawing/2014/main" id="{B665CF71-A292-8F58-CD61-58C0E4A4C6FD}"/>
              </a:ext>
            </a:extLst>
          </p:cNvPr>
          <p:cNvSpPr txBox="1"/>
          <p:nvPr/>
        </p:nvSpPr>
        <p:spPr>
          <a:xfrm>
            <a:off x="10310510" y="4175883"/>
            <a:ext cx="774357" cy="369332"/>
          </a:xfrm>
          <a:prstGeom prst="rect">
            <a:avLst/>
          </a:prstGeom>
          <a:noFill/>
        </p:spPr>
        <p:txBody>
          <a:bodyPr wrap="square" rtlCol="0">
            <a:spAutoFit/>
          </a:bodyPr>
          <a:lstStyle/>
          <a:p>
            <a:r>
              <a:rPr lang="it-IT" dirty="0"/>
              <a:t>4000</a:t>
            </a:r>
          </a:p>
        </p:txBody>
      </p:sp>
      <p:cxnSp>
        <p:nvCxnSpPr>
          <p:cNvPr id="331" name="Connettore diritto 330">
            <a:extLst>
              <a:ext uri="{FF2B5EF4-FFF2-40B4-BE49-F238E27FC236}">
                <a16:creationId xmlns:a16="http://schemas.microsoft.com/office/drawing/2014/main" id="{84CA2DB7-8B7F-1701-5CD9-13262CDDF27A}"/>
              </a:ext>
            </a:extLst>
          </p:cNvPr>
          <p:cNvCxnSpPr>
            <a:cxnSpLocks/>
          </p:cNvCxnSpPr>
          <p:nvPr/>
        </p:nvCxnSpPr>
        <p:spPr>
          <a:xfrm>
            <a:off x="10382665" y="4500908"/>
            <a:ext cx="5074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5" name="Connettore 2 334">
            <a:extLst>
              <a:ext uri="{FF2B5EF4-FFF2-40B4-BE49-F238E27FC236}">
                <a16:creationId xmlns:a16="http://schemas.microsoft.com/office/drawing/2014/main" id="{F466A4F8-A8E4-4FDE-21C6-028A06616980}"/>
              </a:ext>
            </a:extLst>
          </p:cNvPr>
          <p:cNvCxnSpPr>
            <a:cxnSpLocks/>
          </p:cNvCxnSpPr>
          <p:nvPr/>
        </p:nvCxnSpPr>
        <p:spPr>
          <a:xfrm>
            <a:off x="9249224" y="2223181"/>
            <a:ext cx="889782" cy="545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7" name="Connettore 2 336">
            <a:extLst>
              <a:ext uri="{FF2B5EF4-FFF2-40B4-BE49-F238E27FC236}">
                <a16:creationId xmlns:a16="http://schemas.microsoft.com/office/drawing/2014/main" id="{41249E06-4984-4B76-953F-32588584258A}"/>
              </a:ext>
            </a:extLst>
          </p:cNvPr>
          <p:cNvCxnSpPr>
            <a:cxnSpLocks/>
          </p:cNvCxnSpPr>
          <p:nvPr/>
        </p:nvCxnSpPr>
        <p:spPr>
          <a:xfrm flipV="1">
            <a:off x="9249224" y="2877796"/>
            <a:ext cx="875750" cy="473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6" name="Connettore 2 345">
            <a:extLst>
              <a:ext uri="{FF2B5EF4-FFF2-40B4-BE49-F238E27FC236}">
                <a16:creationId xmlns:a16="http://schemas.microsoft.com/office/drawing/2014/main" id="{6AD4ED28-796C-1F72-216F-98B0B139D5E0}"/>
              </a:ext>
            </a:extLst>
          </p:cNvPr>
          <p:cNvCxnSpPr/>
          <p:nvPr/>
        </p:nvCxnSpPr>
        <p:spPr>
          <a:xfrm>
            <a:off x="9219110" y="4588685"/>
            <a:ext cx="91989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8" name="Connettore 2 347">
            <a:extLst>
              <a:ext uri="{FF2B5EF4-FFF2-40B4-BE49-F238E27FC236}">
                <a16:creationId xmlns:a16="http://schemas.microsoft.com/office/drawing/2014/main" id="{A4C3731B-8055-E759-4901-3A29B3177F30}"/>
              </a:ext>
            </a:extLst>
          </p:cNvPr>
          <p:cNvCxnSpPr>
            <a:cxnSpLocks/>
          </p:cNvCxnSpPr>
          <p:nvPr/>
        </p:nvCxnSpPr>
        <p:spPr>
          <a:xfrm>
            <a:off x="9249224" y="6029109"/>
            <a:ext cx="726571" cy="104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9" name="CasellaDiTesto 128">
            <a:extLst>
              <a:ext uri="{FF2B5EF4-FFF2-40B4-BE49-F238E27FC236}">
                <a16:creationId xmlns:a16="http://schemas.microsoft.com/office/drawing/2014/main" id="{1D8F1915-E009-0419-5627-F48B6C81800F}"/>
              </a:ext>
            </a:extLst>
          </p:cNvPr>
          <p:cNvSpPr txBox="1"/>
          <p:nvPr/>
        </p:nvSpPr>
        <p:spPr>
          <a:xfrm>
            <a:off x="10713525" y="2727457"/>
            <a:ext cx="195842" cy="369332"/>
          </a:xfrm>
          <a:prstGeom prst="rect">
            <a:avLst/>
          </a:prstGeom>
          <a:noFill/>
        </p:spPr>
        <p:txBody>
          <a:bodyPr wrap="square" rtlCol="0">
            <a:spAutoFit/>
          </a:bodyPr>
          <a:lstStyle/>
          <a:p>
            <a:r>
              <a:rPr lang="it-IT" dirty="0"/>
              <a:t>=</a:t>
            </a:r>
          </a:p>
        </p:txBody>
      </p:sp>
      <p:sp>
        <p:nvSpPr>
          <p:cNvPr id="130" name="CasellaDiTesto 129">
            <a:extLst>
              <a:ext uri="{FF2B5EF4-FFF2-40B4-BE49-F238E27FC236}">
                <a16:creationId xmlns:a16="http://schemas.microsoft.com/office/drawing/2014/main" id="{66ABFFE6-5389-9D3F-2F4C-77CE292CA51C}"/>
              </a:ext>
            </a:extLst>
          </p:cNvPr>
          <p:cNvSpPr txBox="1"/>
          <p:nvPr/>
        </p:nvSpPr>
        <p:spPr>
          <a:xfrm>
            <a:off x="10857881" y="4325495"/>
            <a:ext cx="195842" cy="369332"/>
          </a:xfrm>
          <a:prstGeom prst="rect">
            <a:avLst/>
          </a:prstGeom>
          <a:noFill/>
        </p:spPr>
        <p:txBody>
          <a:bodyPr wrap="square" rtlCol="0">
            <a:spAutoFit/>
          </a:bodyPr>
          <a:lstStyle/>
          <a:p>
            <a:r>
              <a:rPr lang="it-IT" dirty="0"/>
              <a:t>=</a:t>
            </a:r>
          </a:p>
        </p:txBody>
      </p:sp>
      <p:sp>
        <p:nvSpPr>
          <p:cNvPr id="131" name="CasellaDiTesto 130">
            <a:extLst>
              <a:ext uri="{FF2B5EF4-FFF2-40B4-BE49-F238E27FC236}">
                <a16:creationId xmlns:a16="http://schemas.microsoft.com/office/drawing/2014/main" id="{13F28037-2BA4-8835-3759-51F0FA64F5FD}"/>
              </a:ext>
            </a:extLst>
          </p:cNvPr>
          <p:cNvSpPr txBox="1"/>
          <p:nvPr/>
        </p:nvSpPr>
        <p:spPr>
          <a:xfrm>
            <a:off x="10769387" y="5923766"/>
            <a:ext cx="195842" cy="369332"/>
          </a:xfrm>
          <a:prstGeom prst="rect">
            <a:avLst/>
          </a:prstGeom>
          <a:noFill/>
        </p:spPr>
        <p:txBody>
          <a:bodyPr wrap="square" rtlCol="0">
            <a:spAutoFit/>
          </a:bodyPr>
          <a:lstStyle/>
          <a:p>
            <a:r>
              <a:rPr lang="it-IT" dirty="0"/>
              <a:t>=</a:t>
            </a:r>
          </a:p>
        </p:txBody>
      </p:sp>
      <p:sp>
        <p:nvSpPr>
          <p:cNvPr id="132" name="CasellaDiTesto 131">
            <a:extLst>
              <a:ext uri="{FF2B5EF4-FFF2-40B4-BE49-F238E27FC236}">
                <a16:creationId xmlns:a16="http://schemas.microsoft.com/office/drawing/2014/main" id="{3F8C0785-E4C6-12CD-58B5-5523C171EDBC}"/>
              </a:ext>
            </a:extLst>
          </p:cNvPr>
          <p:cNvSpPr txBox="1"/>
          <p:nvPr/>
        </p:nvSpPr>
        <p:spPr>
          <a:xfrm>
            <a:off x="11013498" y="5885964"/>
            <a:ext cx="940494" cy="369332"/>
          </a:xfrm>
          <a:prstGeom prst="rect">
            <a:avLst/>
          </a:prstGeom>
          <a:noFill/>
        </p:spPr>
        <p:txBody>
          <a:bodyPr wrap="square" rtlCol="0">
            <a:spAutoFit/>
          </a:bodyPr>
          <a:lstStyle/>
          <a:p>
            <a:r>
              <a:rPr lang="it-IT" dirty="0"/>
              <a:t>20,3 %</a:t>
            </a:r>
          </a:p>
        </p:txBody>
      </p:sp>
      <p:sp>
        <p:nvSpPr>
          <p:cNvPr id="134" name="CasellaDiTesto 133">
            <a:extLst>
              <a:ext uri="{FF2B5EF4-FFF2-40B4-BE49-F238E27FC236}">
                <a16:creationId xmlns:a16="http://schemas.microsoft.com/office/drawing/2014/main" id="{A92B911D-D530-1A57-6251-6A2BBB374E14}"/>
              </a:ext>
            </a:extLst>
          </p:cNvPr>
          <p:cNvSpPr txBox="1"/>
          <p:nvPr/>
        </p:nvSpPr>
        <p:spPr>
          <a:xfrm>
            <a:off x="10985224" y="2705265"/>
            <a:ext cx="892784" cy="369332"/>
          </a:xfrm>
          <a:prstGeom prst="rect">
            <a:avLst/>
          </a:prstGeom>
          <a:noFill/>
        </p:spPr>
        <p:txBody>
          <a:bodyPr wrap="square" rtlCol="0">
            <a:spAutoFit/>
          </a:bodyPr>
          <a:lstStyle/>
          <a:p>
            <a:r>
              <a:rPr lang="it-IT" dirty="0"/>
              <a:t>60,4 %</a:t>
            </a:r>
          </a:p>
        </p:txBody>
      </p:sp>
      <p:sp>
        <p:nvSpPr>
          <p:cNvPr id="135" name="CasellaDiTesto 134">
            <a:extLst>
              <a:ext uri="{FF2B5EF4-FFF2-40B4-BE49-F238E27FC236}">
                <a16:creationId xmlns:a16="http://schemas.microsoft.com/office/drawing/2014/main" id="{0C2CDB54-F00A-533C-E999-4E2A3B274AC2}"/>
              </a:ext>
            </a:extLst>
          </p:cNvPr>
          <p:cNvSpPr txBox="1"/>
          <p:nvPr/>
        </p:nvSpPr>
        <p:spPr>
          <a:xfrm>
            <a:off x="11008404" y="4321109"/>
            <a:ext cx="940495" cy="369332"/>
          </a:xfrm>
          <a:prstGeom prst="rect">
            <a:avLst/>
          </a:prstGeom>
          <a:noFill/>
        </p:spPr>
        <p:txBody>
          <a:bodyPr wrap="square" rtlCol="0">
            <a:spAutoFit/>
          </a:bodyPr>
          <a:lstStyle/>
          <a:p>
            <a:r>
              <a:rPr lang="it-IT" dirty="0"/>
              <a:t>19,2 %</a:t>
            </a:r>
          </a:p>
        </p:txBody>
      </p:sp>
      <p:pic>
        <p:nvPicPr>
          <p:cNvPr id="136" name="Immagine 135">
            <a:extLst>
              <a:ext uri="{FF2B5EF4-FFF2-40B4-BE49-F238E27FC236}">
                <a16:creationId xmlns:a16="http://schemas.microsoft.com/office/drawing/2014/main" id="{960B6635-328D-18BF-C5C8-2DEFA96E984B}"/>
              </a:ext>
            </a:extLst>
          </p:cNvPr>
          <p:cNvPicPr>
            <a:picLocks noChangeAspect="1"/>
          </p:cNvPicPr>
          <p:nvPr/>
        </p:nvPicPr>
        <p:blipFill>
          <a:blip r:embed="rId4"/>
          <a:stretch>
            <a:fillRect/>
          </a:stretch>
        </p:blipFill>
        <p:spPr>
          <a:xfrm>
            <a:off x="11771746" y="2702717"/>
            <a:ext cx="368905" cy="279681"/>
          </a:xfrm>
          <a:prstGeom prst="rect">
            <a:avLst/>
          </a:prstGeom>
        </p:spPr>
      </p:pic>
      <p:pic>
        <p:nvPicPr>
          <p:cNvPr id="137" name="Immagine 136">
            <a:extLst>
              <a:ext uri="{FF2B5EF4-FFF2-40B4-BE49-F238E27FC236}">
                <a16:creationId xmlns:a16="http://schemas.microsoft.com/office/drawing/2014/main" id="{096ED9EC-E0E9-F581-CDAB-4A463AD4ADE5}"/>
              </a:ext>
            </a:extLst>
          </p:cNvPr>
          <p:cNvPicPr>
            <a:picLocks noChangeAspect="1"/>
          </p:cNvPicPr>
          <p:nvPr/>
        </p:nvPicPr>
        <p:blipFill>
          <a:blip r:embed="rId3"/>
          <a:stretch>
            <a:fillRect/>
          </a:stretch>
        </p:blipFill>
        <p:spPr>
          <a:xfrm>
            <a:off x="11872435" y="4293388"/>
            <a:ext cx="296024" cy="304629"/>
          </a:xfrm>
          <a:prstGeom prst="rect">
            <a:avLst/>
          </a:prstGeom>
        </p:spPr>
      </p:pic>
      <p:pic>
        <p:nvPicPr>
          <p:cNvPr id="138" name="Immagine 137">
            <a:extLst>
              <a:ext uri="{FF2B5EF4-FFF2-40B4-BE49-F238E27FC236}">
                <a16:creationId xmlns:a16="http://schemas.microsoft.com/office/drawing/2014/main" id="{BCE7F2E5-9AD4-9A2E-74D9-0FF683712157}"/>
              </a:ext>
            </a:extLst>
          </p:cNvPr>
          <p:cNvPicPr>
            <a:picLocks noChangeAspect="1"/>
          </p:cNvPicPr>
          <p:nvPr/>
        </p:nvPicPr>
        <p:blipFill>
          <a:blip r:embed="rId3"/>
          <a:stretch>
            <a:fillRect/>
          </a:stretch>
        </p:blipFill>
        <p:spPr>
          <a:xfrm>
            <a:off x="11872435" y="5865498"/>
            <a:ext cx="296024" cy="304629"/>
          </a:xfrm>
          <a:prstGeom prst="rect">
            <a:avLst/>
          </a:prstGeom>
        </p:spPr>
      </p:pic>
      <p:sp>
        <p:nvSpPr>
          <p:cNvPr id="139" name="Segno di addizione 138">
            <a:extLst>
              <a:ext uri="{FF2B5EF4-FFF2-40B4-BE49-F238E27FC236}">
                <a16:creationId xmlns:a16="http://schemas.microsoft.com/office/drawing/2014/main" id="{AC867F28-8055-DCE1-56A2-724A802941B3}"/>
              </a:ext>
            </a:extLst>
          </p:cNvPr>
          <p:cNvSpPr/>
          <p:nvPr/>
        </p:nvSpPr>
        <p:spPr>
          <a:xfrm>
            <a:off x="7761873" y="3257652"/>
            <a:ext cx="424871" cy="40244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40" name="Segno di addizione 139">
            <a:extLst>
              <a:ext uri="{FF2B5EF4-FFF2-40B4-BE49-F238E27FC236}">
                <a16:creationId xmlns:a16="http://schemas.microsoft.com/office/drawing/2014/main" id="{4A095967-893F-568E-63B4-EDFD9C3270DE}"/>
              </a:ext>
            </a:extLst>
          </p:cNvPr>
          <p:cNvSpPr/>
          <p:nvPr/>
        </p:nvSpPr>
        <p:spPr>
          <a:xfrm>
            <a:off x="7768867" y="4480078"/>
            <a:ext cx="424871" cy="40244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41" name="Segno di addizione 140">
            <a:extLst>
              <a:ext uri="{FF2B5EF4-FFF2-40B4-BE49-F238E27FC236}">
                <a16:creationId xmlns:a16="http://schemas.microsoft.com/office/drawing/2014/main" id="{6FA583CA-3A93-43E4-F0E7-51C5E8364808}"/>
              </a:ext>
            </a:extLst>
          </p:cNvPr>
          <p:cNvSpPr/>
          <p:nvPr/>
        </p:nvSpPr>
        <p:spPr>
          <a:xfrm>
            <a:off x="7715484" y="5790764"/>
            <a:ext cx="424871" cy="40244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42" name="Parentesi graffa aperta 141">
            <a:extLst>
              <a:ext uri="{FF2B5EF4-FFF2-40B4-BE49-F238E27FC236}">
                <a16:creationId xmlns:a16="http://schemas.microsoft.com/office/drawing/2014/main" id="{EF2E831A-336B-DAD0-0B3A-84681A47DEFC}"/>
              </a:ext>
            </a:extLst>
          </p:cNvPr>
          <p:cNvSpPr/>
          <p:nvPr/>
        </p:nvSpPr>
        <p:spPr>
          <a:xfrm rot="10800000">
            <a:off x="9022858" y="1807204"/>
            <a:ext cx="163837" cy="16508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dirty="0"/>
          </a:p>
        </p:txBody>
      </p:sp>
      <p:sp>
        <p:nvSpPr>
          <p:cNvPr id="143" name="CasellaDiTesto 142">
            <a:extLst>
              <a:ext uri="{FF2B5EF4-FFF2-40B4-BE49-F238E27FC236}">
                <a16:creationId xmlns:a16="http://schemas.microsoft.com/office/drawing/2014/main" id="{46BECCAE-0715-ACDA-AE19-87C7EB4E76B6}"/>
              </a:ext>
            </a:extLst>
          </p:cNvPr>
          <p:cNvSpPr txBox="1"/>
          <p:nvPr/>
        </p:nvSpPr>
        <p:spPr>
          <a:xfrm>
            <a:off x="10240393" y="4480209"/>
            <a:ext cx="940495" cy="369332"/>
          </a:xfrm>
          <a:prstGeom prst="rect">
            <a:avLst/>
          </a:prstGeom>
          <a:noFill/>
        </p:spPr>
        <p:txBody>
          <a:bodyPr wrap="square" rtlCol="0">
            <a:spAutoFit/>
          </a:bodyPr>
          <a:lstStyle/>
          <a:p>
            <a:r>
              <a:rPr lang="it-IT" dirty="0"/>
              <a:t>20700</a:t>
            </a:r>
          </a:p>
        </p:txBody>
      </p:sp>
      <p:sp>
        <p:nvSpPr>
          <p:cNvPr id="144" name="CasellaDiTesto 143">
            <a:extLst>
              <a:ext uri="{FF2B5EF4-FFF2-40B4-BE49-F238E27FC236}">
                <a16:creationId xmlns:a16="http://schemas.microsoft.com/office/drawing/2014/main" id="{44F29DB9-A37A-988A-3A07-9F14ACEA189E}"/>
              </a:ext>
            </a:extLst>
          </p:cNvPr>
          <p:cNvSpPr txBox="1"/>
          <p:nvPr/>
        </p:nvSpPr>
        <p:spPr>
          <a:xfrm>
            <a:off x="10157008" y="6095919"/>
            <a:ext cx="940495" cy="369332"/>
          </a:xfrm>
          <a:prstGeom prst="rect">
            <a:avLst/>
          </a:prstGeom>
          <a:noFill/>
        </p:spPr>
        <p:txBody>
          <a:bodyPr wrap="square" rtlCol="0">
            <a:spAutoFit/>
          </a:bodyPr>
          <a:lstStyle/>
          <a:p>
            <a:r>
              <a:rPr lang="it-IT" dirty="0"/>
              <a:t>20700</a:t>
            </a:r>
          </a:p>
        </p:txBody>
      </p:sp>
      <p:sp>
        <p:nvSpPr>
          <p:cNvPr id="145" name="CasellaDiTesto 144">
            <a:extLst>
              <a:ext uri="{FF2B5EF4-FFF2-40B4-BE49-F238E27FC236}">
                <a16:creationId xmlns:a16="http://schemas.microsoft.com/office/drawing/2014/main" id="{17A43E7D-9EEA-38B8-F1C9-70548B2109D3}"/>
              </a:ext>
            </a:extLst>
          </p:cNvPr>
          <p:cNvSpPr txBox="1"/>
          <p:nvPr/>
        </p:nvSpPr>
        <p:spPr>
          <a:xfrm>
            <a:off x="2691479" y="937870"/>
            <a:ext cx="875157" cy="369332"/>
          </a:xfrm>
          <a:prstGeom prst="rect">
            <a:avLst/>
          </a:prstGeom>
          <a:noFill/>
        </p:spPr>
        <p:txBody>
          <a:bodyPr wrap="square" rtlCol="0">
            <a:spAutoFit/>
          </a:bodyPr>
          <a:lstStyle/>
          <a:p>
            <a:r>
              <a:rPr lang="it-IT" b="1" dirty="0"/>
              <a:t>SDO</a:t>
            </a:r>
          </a:p>
        </p:txBody>
      </p:sp>
      <p:sp>
        <p:nvSpPr>
          <p:cNvPr id="147" name="CasellaDiTesto 146">
            <a:extLst>
              <a:ext uri="{FF2B5EF4-FFF2-40B4-BE49-F238E27FC236}">
                <a16:creationId xmlns:a16="http://schemas.microsoft.com/office/drawing/2014/main" id="{9E557046-E109-6FD4-E0E8-325C28E3202A}"/>
              </a:ext>
            </a:extLst>
          </p:cNvPr>
          <p:cNvSpPr txBox="1"/>
          <p:nvPr/>
        </p:nvSpPr>
        <p:spPr>
          <a:xfrm>
            <a:off x="5048558" y="935469"/>
            <a:ext cx="875157" cy="369332"/>
          </a:xfrm>
          <a:prstGeom prst="rect">
            <a:avLst/>
          </a:prstGeom>
          <a:noFill/>
        </p:spPr>
        <p:txBody>
          <a:bodyPr wrap="square" rtlCol="0">
            <a:spAutoFit/>
          </a:bodyPr>
          <a:lstStyle/>
          <a:p>
            <a:r>
              <a:rPr lang="it-IT" b="1" dirty="0"/>
              <a:t>SPA</a:t>
            </a:r>
          </a:p>
        </p:txBody>
      </p:sp>
      <p:pic>
        <p:nvPicPr>
          <p:cNvPr id="148" name="Immagine 147">
            <a:extLst>
              <a:ext uri="{FF2B5EF4-FFF2-40B4-BE49-F238E27FC236}">
                <a16:creationId xmlns:a16="http://schemas.microsoft.com/office/drawing/2014/main" id="{A65D8484-E4DC-F4AD-B05C-B2CF5938BCC3}"/>
              </a:ext>
            </a:extLst>
          </p:cNvPr>
          <p:cNvPicPr>
            <a:picLocks noChangeAspect="1"/>
          </p:cNvPicPr>
          <p:nvPr/>
        </p:nvPicPr>
        <p:blipFill>
          <a:blip r:embed="rId5"/>
          <a:stretch>
            <a:fillRect/>
          </a:stretch>
        </p:blipFill>
        <p:spPr>
          <a:xfrm>
            <a:off x="16575" y="3826719"/>
            <a:ext cx="672415" cy="711477"/>
          </a:xfrm>
          <a:prstGeom prst="rect">
            <a:avLst/>
          </a:prstGeom>
        </p:spPr>
      </p:pic>
      <p:cxnSp>
        <p:nvCxnSpPr>
          <p:cNvPr id="149" name="Connettore 2 148">
            <a:extLst>
              <a:ext uri="{FF2B5EF4-FFF2-40B4-BE49-F238E27FC236}">
                <a16:creationId xmlns:a16="http://schemas.microsoft.com/office/drawing/2014/main" id="{E682FEA3-B0CD-ACFA-C82E-2113BB951F68}"/>
              </a:ext>
            </a:extLst>
          </p:cNvPr>
          <p:cNvCxnSpPr>
            <a:cxnSpLocks/>
          </p:cNvCxnSpPr>
          <p:nvPr/>
        </p:nvCxnSpPr>
        <p:spPr>
          <a:xfrm flipV="1">
            <a:off x="559421" y="2515377"/>
            <a:ext cx="774111" cy="1185426"/>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Connettore 2 149">
            <a:extLst>
              <a:ext uri="{FF2B5EF4-FFF2-40B4-BE49-F238E27FC236}">
                <a16:creationId xmlns:a16="http://schemas.microsoft.com/office/drawing/2014/main" id="{FD4AE771-766E-CF7D-150C-E1D99E7E3546}"/>
              </a:ext>
            </a:extLst>
          </p:cNvPr>
          <p:cNvCxnSpPr>
            <a:cxnSpLocks/>
          </p:cNvCxnSpPr>
          <p:nvPr/>
        </p:nvCxnSpPr>
        <p:spPr>
          <a:xfrm flipV="1">
            <a:off x="708122" y="3900030"/>
            <a:ext cx="461007" cy="267582"/>
          </a:xfrm>
          <a:prstGeom prst="straightConnector1">
            <a:avLst/>
          </a:prstGeom>
          <a:ln>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Connettore 2 150">
            <a:extLst>
              <a:ext uri="{FF2B5EF4-FFF2-40B4-BE49-F238E27FC236}">
                <a16:creationId xmlns:a16="http://schemas.microsoft.com/office/drawing/2014/main" id="{F28969C2-425A-BC37-7303-12A5EC03CD58}"/>
              </a:ext>
            </a:extLst>
          </p:cNvPr>
          <p:cNvCxnSpPr>
            <a:cxnSpLocks/>
          </p:cNvCxnSpPr>
          <p:nvPr/>
        </p:nvCxnSpPr>
        <p:spPr>
          <a:xfrm>
            <a:off x="664234" y="4338779"/>
            <a:ext cx="511932" cy="877248"/>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Croce 4">
            <a:extLst>
              <a:ext uri="{FF2B5EF4-FFF2-40B4-BE49-F238E27FC236}">
                <a16:creationId xmlns:a16="http://schemas.microsoft.com/office/drawing/2014/main" id="{075772F0-A521-15FA-6AF7-2C06EA79073B}"/>
              </a:ext>
            </a:extLst>
          </p:cNvPr>
          <p:cNvSpPr>
            <a:spLocks noChangeAspect="1"/>
          </p:cNvSpPr>
          <p:nvPr/>
        </p:nvSpPr>
        <p:spPr>
          <a:xfrm>
            <a:off x="8573346" y="1881243"/>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roce 5">
            <a:extLst>
              <a:ext uri="{FF2B5EF4-FFF2-40B4-BE49-F238E27FC236}">
                <a16:creationId xmlns:a16="http://schemas.microsoft.com/office/drawing/2014/main" id="{CA8D047D-3EA4-3D75-FF94-BE63B236645D}"/>
              </a:ext>
            </a:extLst>
          </p:cNvPr>
          <p:cNvSpPr>
            <a:spLocks noChangeAspect="1"/>
          </p:cNvSpPr>
          <p:nvPr/>
        </p:nvSpPr>
        <p:spPr>
          <a:xfrm>
            <a:off x="8585452" y="3096789"/>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roce 6">
            <a:extLst>
              <a:ext uri="{FF2B5EF4-FFF2-40B4-BE49-F238E27FC236}">
                <a16:creationId xmlns:a16="http://schemas.microsoft.com/office/drawing/2014/main" id="{17C9D172-8D23-656B-FF92-60D00F5A315B}"/>
              </a:ext>
            </a:extLst>
          </p:cNvPr>
          <p:cNvSpPr>
            <a:spLocks noChangeAspect="1"/>
          </p:cNvSpPr>
          <p:nvPr/>
        </p:nvSpPr>
        <p:spPr>
          <a:xfrm>
            <a:off x="8583028" y="4295412"/>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roce 7">
            <a:extLst>
              <a:ext uri="{FF2B5EF4-FFF2-40B4-BE49-F238E27FC236}">
                <a16:creationId xmlns:a16="http://schemas.microsoft.com/office/drawing/2014/main" id="{9E6E4C07-8944-21EC-04A9-EF4AF6AA3CC5}"/>
              </a:ext>
            </a:extLst>
          </p:cNvPr>
          <p:cNvSpPr>
            <a:spLocks noChangeAspect="1"/>
          </p:cNvSpPr>
          <p:nvPr/>
        </p:nvSpPr>
        <p:spPr>
          <a:xfrm>
            <a:off x="8625589" y="5628162"/>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roce 12">
            <a:extLst>
              <a:ext uri="{FF2B5EF4-FFF2-40B4-BE49-F238E27FC236}">
                <a16:creationId xmlns:a16="http://schemas.microsoft.com/office/drawing/2014/main" id="{0CA4FD0F-3A51-6FED-8CB5-98B33CDEAF40}"/>
              </a:ext>
            </a:extLst>
          </p:cNvPr>
          <p:cNvSpPr>
            <a:spLocks noChangeAspect="1"/>
          </p:cNvSpPr>
          <p:nvPr/>
        </p:nvSpPr>
        <p:spPr>
          <a:xfrm>
            <a:off x="7121163" y="5657458"/>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roce 13">
            <a:extLst>
              <a:ext uri="{FF2B5EF4-FFF2-40B4-BE49-F238E27FC236}">
                <a16:creationId xmlns:a16="http://schemas.microsoft.com/office/drawing/2014/main" id="{3C6EAA8D-8D18-4EB6-1E4A-21B51AFDF1DC}"/>
              </a:ext>
            </a:extLst>
          </p:cNvPr>
          <p:cNvSpPr>
            <a:spLocks noChangeAspect="1"/>
          </p:cNvSpPr>
          <p:nvPr/>
        </p:nvSpPr>
        <p:spPr>
          <a:xfrm>
            <a:off x="7198998" y="4301287"/>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roce 14">
            <a:extLst>
              <a:ext uri="{FF2B5EF4-FFF2-40B4-BE49-F238E27FC236}">
                <a16:creationId xmlns:a16="http://schemas.microsoft.com/office/drawing/2014/main" id="{D3DE9E29-47D2-3BC8-A8DB-97D92E5100D9}"/>
              </a:ext>
            </a:extLst>
          </p:cNvPr>
          <p:cNvSpPr>
            <a:spLocks noChangeAspect="1"/>
          </p:cNvSpPr>
          <p:nvPr/>
        </p:nvSpPr>
        <p:spPr>
          <a:xfrm>
            <a:off x="7213421" y="3113608"/>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Croce 38">
            <a:extLst>
              <a:ext uri="{FF2B5EF4-FFF2-40B4-BE49-F238E27FC236}">
                <a16:creationId xmlns:a16="http://schemas.microsoft.com/office/drawing/2014/main" id="{4318F604-C1AE-976A-017C-41C8A08EEC21}"/>
              </a:ext>
            </a:extLst>
          </p:cNvPr>
          <p:cNvSpPr>
            <a:spLocks noChangeAspect="1"/>
          </p:cNvSpPr>
          <p:nvPr/>
        </p:nvSpPr>
        <p:spPr>
          <a:xfrm>
            <a:off x="7251606" y="1894915"/>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Croce 40">
            <a:extLst>
              <a:ext uri="{FF2B5EF4-FFF2-40B4-BE49-F238E27FC236}">
                <a16:creationId xmlns:a16="http://schemas.microsoft.com/office/drawing/2014/main" id="{D9B1CF45-4527-728C-3C0D-F9F26E06FBC9}"/>
              </a:ext>
            </a:extLst>
          </p:cNvPr>
          <p:cNvSpPr>
            <a:spLocks noChangeAspect="1"/>
          </p:cNvSpPr>
          <p:nvPr/>
        </p:nvSpPr>
        <p:spPr>
          <a:xfrm>
            <a:off x="5274484" y="1429486"/>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Croce 49">
            <a:extLst>
              <a:ext uri="{FF2B5EF4-FFF2-40B4-BE49-F238E27FC236}">
                <a16:creationId xmlns:a16="http://schemas.microsoft.com/office/drawing/2014/main" id="{3D299AB3-9EAC-18E2-D410-8FA48A6A6339}"/>
              </a:ext>
            </a:extLst>
          </p:cNvPr>
          <p:cNvSpPr>
            <a:spLocks noChangeAspect="1"/>
          </p:cNvSpPr>
          <p:nvPr/>
        </p:nvSpPr>
        <p:spPr>
          <a:xfrm>
            <a:off x="5245082" y="2336244"/>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2" name="Croce 51">
            <a:extLst>
              <a:ext uri="{FF2B5EF4-FFF2-40B4-BE49-F238E27FC236}">
                <a16:creationId xmlns:a16="http://schemas.microsoft.com/office/drawing/2014/main" id="{5F02BB1F-72C0-CCFE-CFB5-4F4F66BD5100}"/>
              </a:ext>
            </a:extLst>
          </p:cNvPr>
          <p:cNvSpPr>
            <a:spLocks noChangeAspect="1"/>
          </p:cNvSpPr>
          <p:nvPr/>
        </p:nvSpPr>
        <p:spPr>
          <a:xfrm>
            <a:off x="5254836" y="3291576"/>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Croce 55">
            <a:extLst>
              <a:ext uri="{FF2B5EF4-FFF2-40B4-BE49-F238E27FC236}">
                <a16:creationId xmlns:a16="http://schemas.microsoft.com/office/drawing/2014/main" id="{D48C85D2-46EC-6773-1738-4A6C2E35F2E4}"/>
              </a:ext>
            </a:extLst>
          </p:cNvPr>
          <p:cNvSpPr>
            <a:spLocks noChangeAspect="1"/>
          </p:cNvSpPr>
          <p:nvPr/>
        </p:nvSpPr>
        <p:spPr>
          <a:xfrm>
            <a:off x="5215854" y="4207043"/>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7" name="Croce 56">
            <a:extLst>
              <a:ext uri="{FF2B5EF4-FFF2-40B4-BE49-F238E27FC236}">
                <a16:creationId xmlns:a16="http://schemas.microsoft.com/office/drawing/2014/main" id="{CF35154A-1ACA-4865-0ACC-1FF466DDE177}"/>
              </a:ext>
            </a:extLst>
          </p:cNvPr>
          <p:cNvSpPr>
            <a:spLocks noChangeAspect="1"/>
          </p:cNvSpPr>
          <p:nvPr/>
        </p:nvSpPr>
        <p:spPr>
          <a:xfrm>
            <a:off x="2912757" y="4085015"/>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8" name="Croce 57">
            <a:extLst>
              <a:ext uri="{FF2B5EF4-FFF2-40B4-BE49-F238E27FC236}">
                <a16:creationId xmlns:a16="http://schemas.microsoft.com/office/drawing/2014/main" id="{A113847B-8F6A-1FC3-E286-4465BCC8E726}"/>
              </a:ext>
            </a:extLst>
          </p:cNvPr>
          <p:cNvSpPr>
            <a:spLocks noChangeAspect="1"/>
          </p:cNvSpPr>
          <p:nvPr/>
        </p:nvSpPr>
        <p:spPr>
          <a:xfrm>
            <a:off x="2939214" y="2529439"/>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9" name="Croce 58">
            <a:extLst>
              <a:ext uri="{FF2B5EF4-FFF2-40B4-BE49-F238E27FC236}">
                <a16:creationId xmlns:a16="http://schemas.microsoft.com/office/drawing/2014/main" id="{3F4463B4-B27D-4BB4-97E0-4A43E9AD257B}"/>
              </a:ext>
            </a:extLst>
          </p:cNvPr>
          <p:cNvSpPr>
            <a:spLocks noChangeAspect="1"/>
          </p:cNvSpPr>
          <p:nvPr/>
        </p:nvSpPr>
        <p:spPr>
          <a:xfrm>
            <a:off x="2947564" y="6184390"/>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0" name="Croce 59">
            <a:extLst>
              <a:ext uri="{FF2B5EF4-FFF2-40B4-BE49-F238E27FC236}">
                <a16:creationId xmlns:a16="http://schemas.microsoft.com/office/drawing/2014/main" id="{9BB47570-6D74-380C-D5C2-D1FE7EB1C959}"/>
              </a:ext>
            </a:extLst>
          </p:cNvPr>
          <p:cNvSpPr>
            <a:spLocks noChangeAspect="1"/>
          </p:cNvSpPr>
          <p:nvPr/>
        </p:nvSpPr>
        <p:spPr>
          <a:xfrm>
            <a:off x="5243727" y="5254348"/>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1" name="Croce 60">
            <a:extLst>
              <a:ext uri="{FF2B5EF4-FFF2-40B4-BE49-F238E27FC236}">
                <a16:creationId xmlns:a16="http://schemas.microsoft.com/office/drawing/2014/main" id="{9B3E8B2E-A361-7847-9C8C-A9BB7C71A704}"/>
              </a:ext>
            </a:extLst>
          </p:cNvPr>
          <p:cNvSpPr>
            <a:spLocks noChangeAspect="1"/>
          </p:cNvSpPr>
          <p:nvPr/>
        </p:nvSpPr>
        <p:spPr>
          <a:xfrm>
            <a:off x="5263222" y="6083609"/>
            <a:ext cx="189843" cy="19697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87498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ppt_y</p:attrName>
                                        </p:attrNameLst>
                                      </p:cBhvr>
                                      <p:tavLst>
                                        <p:tav tm="0">
                                          <p:val>
                                            <p:strVal val="#ppt_y+#ppt_h*1.125000"/>
                                          </p:val>
                                        </p:tav>
                                        <p:tav tm="100000">
                                          <p:val>
                                            <p:strVal val="#ppt_y"/>
                                          </p:val>
                                        </p:tav>
                                      </p:tavLst>
                                    </p:anim>
                                    <p:animEffect transition="in" filter="wipe(up)">
                                      <p:cBhvr>
                                        <p:cTn id="12" dur="500"/>
                                        <p:tgtEl>
                                          <p:spTgt spid="10"/>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p:tgtEl>
                                          <p:spTgt spid="12"/>
                                        </p:tgtEl>
                                        <p:attrNameLst>
                                          <p:attrName>ppt_y</p:attrName>
                                        </p:attrNameLst>
                                      </p:cBhvr>
                                      <p:tavLst>
                                        <p:tav tm="0">
                                          <p:val>
                                            <p:strVal val="#ppt_y+#ppt_h*1.125000"/>
                                          </p:val>
                                        </p:tav>
                                        <p:tav tm="100000">
                                          <p:val>
                                            <p:strVal val="#ppt_y"/>
                                          </p:val>
                                        </p:tav>
                                      </p:tavLst>
                                    </p:anim>
                                    <p:animEffect transition="in" filter="wipe(up)">
                                      <p:cBhvr>
                                        <p:cTn id="16" dur="500"/>
                                        <p:tgtEl>
                                          <p:spTgt spid="12"/>
                                        </p:tgtEl>
                                      </p:cBhvr>
                                    </p:animEffect>
                                  </p:childTnLst>
                                </p:cTn>
                              </p:par>
                              <p:par>
                                <p:cTn id="17" presetID="1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p:tgtEl>
                                          <p:spTgt spid="34"/>
                                        </p:tgtEl>
                                        <p:attrNameLst>
                                          <p:attrName>ppt_y</p:attrName>
                                        </p:attrNameLst>
                                      </p:cBhvr>
                                      <p:tavLst>
                                        <p:tav tm="0">
                                          <p:val>
                                            <p:strVal val="#ppt_y+#ppt_h*1.125000"/>
                                          </p:val>
                                        </p:tav>
                                        <p:tav tm="100000">
                                          <p:val>
                                            <p:strVal val="#ppt_y"/>
                                          </p:val>
                                        </p:tav>
                                      </p:tavLst>
                                    </p:anim>
                                    <p:animEffect transition="in" filter="wipe(up)">
                                      <p:cBhvr>
                                        <p:cTn id="20" dur="500"/>
                                        <p:tgtEl>
                                          <p:spTgt spid="34"/>
                                        </p:tgtEl>
                                      </p:cBhvr>
                                    </p:animEffect>
                                  </p:childTnLst>
                                </p:cTn>
                              </p:par>
                              <p:par>
                                <p:cTn id="21" presetID="12" presetClass="entr" presetSubtype="4"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p:tgtEl>
                                          <p:spTgt spid="38"/>
                                        </p:tgtEl>
                                        <p:attrNameLst>
                                          <p:attrName>ppt_y</p:attrName>
                                        </p:attrNameLst>
                                      </p:cBhvr>
                                      <p:tavLst>
                                        <p:tav tm="0">
                                          <p:val>
                                            <p:strVal val="#ppt_y+#ppt_h*1.125000"/>
                                          </p:val>
                                        </p:tav>
                                        <p:tav tm="100000">
                                          <p:val>
                                            <p:strVal val="#ppt_y"/>
                                          </p:val>
                                        </p:tav>
                                      </p:tavLst>
                                    </p:anim>
                                    <p:animEffect transition="in" filter="wipe(up)">
                                      <p:cBhvr>
                                        <p:cTn id="24" dur="500"/>
                                        <p:tgtEl>
                                          <p:spTgt spid="38"/>
                                        </p:tgtEl>
                                      </p:cBhvr>
                                    </p:animEffect>
                                  </p:childTnLst>
                                </p:cTn>
                              </p:par>
                              <p:par>
                                <p:cTn id="25" presetID="1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p:tgtEl>
                                          <p:spTgt spid="40"/>
                                        </p:tgtEl>
                                        <p:attrNameLst>
                                          <p:attrName>ppt_y</p:attrName>
                                        </p:attrNameLst>
                                      </p:cBhvr>
                                      <p:tavLst>
                                        <p:tav tm="0">
                                          <p:val>
                                            <p:strVal val="#ppt_y+#ppt_h*1.125000"/>
                                          </p:val>
                                        </p:tav>
                                        <p:tav tm="100000">
                                          <p:val>
                                            <p:strVal val="#ppt_y"/>
                                          </p:val>
                                        </p:tav>
                                      </p:tavLst>
                                    </p:anim>
                                    <p:animEffect transition="in" filter="wipe(up)">
                                      <p:cBhvr>
                                        <p:cTn id="28" dur="500"/>
                                        <p:tgtEl>
                                          <p:spTgt spid="40"/>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p:tgtEl>
                                          <p:spTgt spid="42"/>
                                        </p:tgtEl>
                                        <p:attrNameLst>
                                          <p:attrName>ppt_y</p:attrName>
                                        </p:attrNameLst>
                                      </p:cBhvr>
                                      <p:tavLst>
                                        <p:tav tm="0">
                                          <p:val>
                                            <p:strVal val="#ppt_y+#ppt_h*1.125000"/>
                                          </p:val>
                                        </p:tav>
                                        <p:tav tm="100000">
                                          <p:val>
                                            <p:strVal val="#ppt_y"/>
                                          </p:val>
                                        </p:tav>
                                      </p:tavLst>
                                    </p:anim>
                                    <p:animEffect transition="in" filter="wipe(up)">
                                      <p:cBhvr>
                                        <p:cTn id="32" dur="500"/>
                                        <p:tgtEl>
                                          <p:spTgt spid="42"/>
                                        </p:tgtEl>
                                      </p:cBhvr>
                                    </p:animEffect>
                                  </p:childTnLst>
                                </p:cTn>
                              </p:par>
                              <p:par>
                                <p:cTn id="33" presetID="12" presetClass="entr" presetSubtype="4"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p:tgtEl>
                                          <p:spTgt spid="43"/>
                                        </p:tgtEl>
                                        <p:attrNameLst>
                                          <p:attrName>ppt_y</p:attrName>
                                        </p:attrNameLst>
                                      </p:cBhvr>
                                      <p:tavLst>
                                        <p:tav tm="0">
                                          <p:val>
                                            <p:strVal val="#ppt_y+#ppt_h*1.125000"/>
                                          </p:val>
                                        </p:tav>
                                        <p:tav tm="100000">
                                          <p:val>
                                            <p:strVal val="#ppt_y"/>
                                          </p:val>
                                        </p:tav>
                                      </p:tavLst>
                                    </p:anim>
                                    <p:animEffect transition="in" filter="wipe(up)">
                                      <p:cBhvr>
                                        <p:cTn id="36" dur="500"/>
                                        <p:tgtEl>
                                          <p:spTgt spid="43"/>
                                        </p:tgtEl>
                                      </p:cBhvr>
                                    </p:animEffect>
                                  </p:childTnLst>
                                </p:cTn>
                              </p:par>
                              <p:par>
                                <p:cTn id="37" presetID="12" presetClass="entr" presetSubtype="4" fill="hold" nodeType="with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p:tgtEl>
                                          <p:spTgt spid="44"/>
                                        </p:tgtEl>
                                        <p:attrNameLst>
                                          <p:attrName>ppt_y</p:attrName>
                                        </p:attrNameLst>
                                      </p:cBhvr>
                                      <p:tavLst>
                                        <p:tav tm="0">
                                          <p:val>
                                            <p:strVal val="#ppt_y+#ppt_h*1.125000"/>
                                          </p:val>
                                        </p:tav>
                                        <p:tav tm="100000">
                                          <p:val>
                                            <p:strVal val="#ppt_y"/>
                                          </p:val>
                                        </p:tav>
                                      </p:tavLst>
                                    </p:anim>
                                    <p:animEffect transition="in" filter="wipe(up)">
                                      <p:cBhvr>
                                        <p:cTn id="40" dur="500"/>
                                        <p:tgtEl>
                                          <p:spTgt spid="44"/>
                                        </p:tgtEl>
                                      </p:cBhvr>
                                    </p:animEffect>
                                  </p:childTnLst>
                                </p:cTn>
                              </p:par>
                              <p:par>
                                <p:cTn id="41" presetID="12" presetClass="entr" presetSubtype="4" fill="hold"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500"/>
                                        <p:tgtEl>
                                          <p:spTgt spid="45"/>
                                        </p:tgtEl>
                                        <p:attrNameLst>
                                          <p:attrName>ppt_y</p:attrName>
                                        </p:attrNameLst>
                                      </p:cBhvr>
                                      <p:tavLst>
                                        <p:tav tm="0">
                                          <p:val>
                                            <p:strVal val="#ppt_y+#ppt_h*1.125000"/>
                                          </p:val>
                                        </p:tav>
                                        <p:tav tm="100000">
                                          <p:val>
                                            <p:strVal val="#ppt_y"/>
                                          </p:val>
                                        </p:tav>
                                      </p:tavLst>
                                    </p:anim>
                                    <p:animEffect transition="in" filter="wipe(up)">
                                      <p:cBhvr>
                                        <p:cTn id="44" dur="500"/>
                                        <p:tgtEl>
                                          <p:spTgt spid="45"/>
                                        </p:tgtEl>
                                      </p:cBhvr>
                                    </p:animEffect>
                                  </p:childTnLst>
                                </p:cTn>
                              </p:par>
                              <p:par>
                                <p:cTn id="45" presetID="12" presetClass="entr" presetSubtype="4" fill="hold"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p:tgtEl>
                                          <p:spTgt spid="46"/>
                                        </p:tgtEl>
                                        <p:attrNameLst>
                                          <p:attrName>ppt_y</p:attrName>
                                        </p:attrNameLst>
                                      </p:cBhvr>
                                      <p:tavLst>
                                        <p:tav tm="0">
                                          <p:val>
                                            <p:strVal val="#ppt_y+#ppt_h*1.125000"/>
                                          </p:val>
                                        </p:tav>
                                        <p:tav tm="100000">
                                          <p:val>
                                            <p:strVal val="#ppt_y"/>
                                          </p:val>
                                        </p:tav>
                                      </p:tavLst>
                                    </p:anim>
                                    <p:animEffect transition="in" filter="wipe(up)">
                                      <p:cBhvr>
                                        <p:cTn id="48" dur="500"/>
                                        <p:tgtEl>
                                          <p:spTgt spid="46"/>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p:tgtEl>
                                          <p:spTgt spid="53"/>
                                        </p:tgtEl>
                                        <p:attrNameLst>
                                          <p:attrName>ppt_y</p:attrName>
                                        </p:attrNameLst>
                                      </p:cBhvr>
                                      <p:tavLst>
                                        <p:tav tm="0">
                                          <p:val>
                                            <p:strVal val="#ppt_y+#ppt_h*1.125000"/>
                                          </p:val>
                                        </p:tav>
                                        <p:tav tm="100000">
                                          <p:val>
                                            <p:strVal val="#ppt_y"/>
                                          </p:val>
                                        </p:tav>
                                      </p:tavLst>
                                    </p:anim>
                                    <p:animEffect transition="in" filter="wipe(up)">
                                      <p:cBhvr>
                                        <p:cTn id="52" dur="500"/>
                                        <p:tgtEl>
                                          <p:spTgt spid="53"/>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additive="base">
                                        <p:cTn id="55" dur="500"/>
                                        <p:tgtEl>
                                          <p:spTgt spid="54"/>
                                        </p:tgtEl>
                                        <p:attrNameLst>
                                          <p:attrName>ppt_y</p:attrName>
                                        </p:attrNameLst>
                                      </p:cBhvr>
                                      <p:tavLst>
                                        <p:tav tm="0">
                                          <p:val>
                                            <p:strVal val="#ppt_y+#ppt_h*1.125000"/>
                                          </p:val>
                                        </p:tav>
                                        <p:tav tm="100000">
                                          <p:val>
                                            <p:strVal val="#ppt_y"/>
                                          </p:val>
                                        </p:tav>
                                      </p:tavLst>
                                    </p:anim>
                                    <p:animEffect transition="in" filter="wipe(up)">
                                      <p:cBhvr>
                                        <p:cTn id="56" dur="500"/>
                                        <p:tgtEl>
                                          <p:spTgt spid="54"/>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500"/>
                                        <p:tgtEl>
                                          <p:spTgt spid="55"/>
                                        </p:tgtEl>
                                        <p:attrNameLst>
                                          <p:attrName>ppt_y</p:attrName>
                                        </p:attrNameLst>
                                      </p:cBhvr>
                                      <p:tavLst>
                                        <p:tav tm="0">
                                          <p:val>
                                            <p:strVal val="#ppt_y+#ppt_h*1.125000"/>
                                          </p:val>
                                        </p:tav>
                                        <p:tav tm="100000">
                                          <p:val>
                                            <p:strVal val="#ppt_y"/>
                                          </p:val>
                                        </p:tav>
                                      </p:tavLst>
                                    </p:anim>
                                    <p:animEffect transition="in" filter="wipe(up)">
                                      <p:cBhvr>
                                        <p:cTn id="60" dur="500"/>
                                        <p:tgtEl>
                                          <p:spTgt spid="55"/>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120"/>
                                        </p:tgtEl>
                                        <p:attrNameLst>
                                          <p:attrName>style.visibility</p:attrName>
                                        </p:attrNameLst>
                                      </p:cBhvr>
                                      <p:to>
                                        <p:strVal val="visible"/>
                                      </p:to>
                                    </p:set>
                                    <p:anim calcmode="lin" valueType="num">
                                      <p:cBhvr additive="base">
                                        <p:cTn id="63" dur="500"/>
                                        <p:tgtEl>
                                          <p:spTgt spid="120"/>
                                        </p:tgtEl>
                                        <p:attrNameLst>
                                          <p:attrName>ppt_y</p:attrName>
                                        </p:attrNameLst>
                                      </p:cBhvr>
                                      <p:tavLst>
                                        <p:tav tm="0">
                                          <p:val>
                                            <p:strVal val="#ppt_y+#ppt_h*1.125000"/>
                                          </p:val>
                                        </p:tav>
                                        <p:tav tm="100000">
                                          <p:val>
                                            <p:strVal val="#ppt_y"/>
                                          </p:val>
                                        </p:tav>
                                      </p:tavLst>
                                    </p:anim>
                                    <p:animEffect transition="in" filter="wipe(up)">
                                      <p:cBhvr>
                                        <p:cTn id="64" dur="500"/>
                                        <p:tgtEl>
                                          <p:spTgt spid="120"/>
                                        </p:tgtEl>
                                      </p:cBhvr>
                                    </p:animEffect>
                                  </p:childTnLst>
                                </p:cTn>
                              </p:par>
                              <p:par>
                                <p:cTn id="65" presetID="12" presetClass="entr" presetSubtype="4" fill="hold" nodeType="withEffect">
                                  <p:stCondLst>
                                    <p:cond delay="0"/>
                                  </p:stCondLst>
                                  <p:childTnLst>
                                    <p:set>
                                      <p:cBhvr>
                                        <p:cTn id="66" dur="1" fill="hold">
                                          <p:stCondLst>
                                            <p:cond delay="0"/>
                                          </p:stCondLst>
                                        </p:cTn>
                                        <p:tgtEl>
                                          <p:spTgt spid="121"/>
                                        </p:tgtEl>
                                        <p:attrNameLst>
                                          <p:attrName>style.visibility</p:attrName>
                                        </p:attrNameLst>
                                      </p:cBhvr>
                                      <p:to>
                                        <p:strVal val="visible"/>
                                      </p:to>
                                    </p:set>
                                    <p:anim calcmode="lin" valueType="num">
                                      <p:cBhvr additive="base">
                                        <p:cTn id="67" dur="500"/>
                                        <p:tgtEl>
                                          <p:spTgt spid="121"/>
                                        </p:tgtEl>
                                        <p:attrNameLst>
                                          <p:attrName>ppt_y</p:attrName>
                                        </p:attrNameLst>
                                      </p:cBhvr>
                                      <p:tavLst>
                                        <p:tav tm="0">
                                          <p:val>
                                            <p:strVal val="#ppt_y+#ppt_h*1.125000"/>
                                          </p:val>
                                        </p:tav>
                                        <p:tav tm="100000">
                                          <p:val>
                                            <p:strVal val="#ppt_y"/>
                                          </p:val>
                                        </p:tav>
                                      </p:tavLst>
                                    </p:anim>
                                    <p:animEffect transition="in" filter="wipe(up)">
                                      <p:cBhvr>
                                        <p:cTn id="68" dur="500"/>
                                        <p:tgtEl>
                                          <p:spTgt spid="121"/>
                                        </p:tgtEl>
                                      </p:cBhvr>
                                    </p:animEffect>
                                  </p:childTnLst>
                                </p:cTn>
                              </p:par>
                              <p:par>
                                <p:cTn id="69" presetID="12" presetClass="entr" presetSubtype="4" fill="hold" nodeType="withEffect">
                                  <p:stCondLst>
                                    <p:cond delay="0"/>
                                  </p:stCondLst>
                                  <p:childTnLst>
                                    <p:set>
                                      <p:cBhvr>
                                        <p:cTn id="70" dur="1" fill="hold">
                                          <p:stCondLst>
                                            <p:cond delay="0"/>
                                          </p:stCondLst>
                                        </p:cTn>
                                        <p:tgtEl>
                                          <p:spTgt spid="122"/>
                                        </p:tgtEl>
                                        <p:attrNameLst>
                                          <p:attrName>style.visibility</p:attrName>
                                        </p:attrNameLst>
                                      </p:cBhvr>
                                      <p:to>
                                        <p:strVal val="visible"/>
                                      </p:to>
                                    </p:set>
                                    <p:anim calcmode="lin" valueType="num">
                                      <p:cBhvr additive="base">
                                        <p:cTn id="71" dur="500"/>
                                        <p:tgtEl>
                                          <p:spTgt spid="122"/>
                                        </p:tgtEl>
                                        <p:attrNameLst>
                                          <p:attrName>ppt_y</p:attrName>
                                        </p:attrNameLst>
                                      </p:cBhvr>
                                      <p:tavLst>
                                        <p:tav tm="0">
                                          <p:val>
                                            <p:strVal val="#ppt_y+#ppt_h*1.125000"/>
                                          </p:val>
                                        </p:tav>
                                        <p:tav tm="100000">
                                          <p:val>
                                            <p:strVal val="#ppt_y"/>
                                          </p:val>
                                        </p:tav>
                                      </p:tavLst>
                                    </p:anim>
                                    <p:animEffect transition="in" filter="wipe(up)">
                                      <p:cBhvr>
                                        <p:cTn id="72" dur="500"/>
                                        <p:tgtEl>
                                          <p:spTgt spid="122"/>
                                        </p:tgtEl>
                                      </p:cBhvr>
                                    </p:animEffect>
                                  </p:childTnLst>
                                </p:cTn>
                              </p:par>
                              <p:par>
                                <p:cTn id="73" presetID="12" presetClass="entr" presetSubtype="4" fill="hold" nodeType="withEffect">
                                  <p:stCondLst>
                                    <p:cond delay="0"/>
                                  </p:stCondLst>
                                  <p:childTnLst>
                                    <p:set>
                                      <p:cBhvr>
                                        <p:cTn id="74" dur="1" fill="hold">
                                          <p:stCondLst>
                                            <p:cond delay="0"/>
                                          </p:stCondLst>
                                        </p:cTn>
                                        <p:tgtEl>
                                          <p:spTgt spid="123"/>
                                        </p:tgtEl>
                                        <p:attrNameLst>
                                          <p:attrName>style.visibility</p:attrName>
                                        </p:attrNameLst>
                                      </p:cBhvr>
                                      <p:to>
                                        <p:strVal val="visible"/>
                                      </p:to>
                                    </p:set>
                                    <p:anim calcmode="lin" valueType="num">
                                      <p:cBhvr additive="base">
                                        <p:cTn id="75" dur="500"/>
                                        <p:tgtEl>
                                          <p:spTgt spid="123"/>
                                        </p:tgtEl>
                                        <p:attrNameLst>
                                          <p:attrName>ppt_y</p:attrName>
                                        </p:attrNameLst>
                                      </p:cBhvr>
                                      <p:tavLst>
                                        <p:tav tm="0">
                                          <p:val>
                                            <p:strVal val="#ppt_y+#ppt_h*1.125000"/>
                                          </p:val>
                                        </p:tav>
                                        <p:tav tm="100000">
                                          <p:val>
                                            <p:strVal val="#ppt_y"/>
                                          </p:val>
                                        </p:tav>
                                      </p:tavLst>
                                    </p:anim>
                                    <p:animEffect transition="in" filter="wipe(up)">
                                      <p:cBhvr>
                                        <p:cTn id="76" dur="500"/>
                                        <p:tgtEl>
                                          <p:spTgt spid="123"/>
                                        </p:tgtEl>
                                      </p:cBhvr>
                                    </p:animEffect>
                                  </p:childTnLst>
                                </p:cTn>
                              </p:par>
                              <p:par>
                                <p:cTn id="77" presetID="12" presetClass="entr" presetSubtype="4" fill="hold" nodeType="withEffect">
                                  <p:stCondLst>
                                    <p:cond delay="0"/>
                                  </p:stCondLst>
                                  <p:childTnLst>
                                    <p:set>
                                      <p:cBhvr>
                                        <p:cTn id="78" dur="1" fill="hold">
                                          <p:stCondLst>
                                            <p:cond delay="0"/>
                                          </p:stCondLst>
                                        </p:cTn>
                                        <p:tgtEl>
                                          <p:spTgt spid="124"/>
                                        </p:tgtEl>
                                        <p:attrNameLst>
                                          <p:attrName>style.visibility</p:attrName>
                                        </p:attrNameLst>
                                      </p:cBhvr>
                                      <p:to>
                                        <p:strVal val="visible"/>
                                      </p:to>
                                    </p:set>
                                    <p:anim calcmode="lin" valueType="num">
                                      <p:cBhvr additive="base">
                                        <p:cTn id="79" dur="500"/>
                                        <p:tgtEl>
                                          <p:spTgt spid="124"/>
                                        </p:tgtEl>
                                        <p:attrNameLst>
                                          <p:attrName>ppt_y</p:attrName>
                                        </p:attrNameLst>
                                      </p:cBhvr>
                                      <p:tavLst>
                                        <p:tav tm="0">
                                          <p:val>
                                            <p:strVal val="#ppt_y+#ppt_h*1.125000"/>
                                          </p:val>
                                        </p:tav>
                                        <p:tav tm="100000">
                                          <p:val>
                                            <p:strVal val="#ppt_y"/>
                                          </p:val>
                                        </p:tav>
                                      </p:tavLst>
                                    </p:anim>
                                    <p:animEffect transition="in" filter="wipe(up)">
                                      <p:cBhvr>
                                        <p:cTn id="80" dur="500"/>
                                        <p:tgtEl>
                                          <p:spTgt spid="124"/>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280"/>
                                        </p:tgtEl>
                                        <p:attrNameLst>
                                          <p:attrName>style.visibility</p:attrName>
                                        </p:attrNameLst>
                                      </p:cBhvr>
                                      <p:to>
                                        <p:strVal val="visible"/>
                                      </p:to>
                                    </p:set>
                                    <p:anim calcmode="lin" valueType="num">
                                      <p:cBhvr additive="base">
                                        <p:cTn id="83" dur="500"/>
                                        <p:tgtEl>
                                          <p:spTgt spid="280"/>
                                        </p:tgtEl>
                                        <p:attrNameLst>
                                          <p:attrName>ppt_y</p:attrName>
                                        </p:attrNameLst>
                                      </p:cBhvr>
                                      <p:tavLst>
                                        <p:tav tm="0">
                                          <p:val>
                                            <p:strVal val="#ppt_y+#ppt_h*1.125000"/>
                                          </p:val>
                                        </p:tav>
                                        <p:tav tm="100000">
                                          <p:val>
                                            <p:strVal val="#ppt_y"/>
                                          </p:val>
                                        </p:tav>
                                      </p:tavLst>
                                    </p:anim>
                                    <p:animEffect transition="in" filter="wipe(up)">
                                      <p:cBhvr>
                                        <p:cTn id="84" dur="500"/>
                                        <p:tgtEl>
                                          <p:spTgt spid="280"/>
                                        </p:tgtEl>
                                      </p:cBhvr>
                                    </p:animEffect>
                                  </p:childTnLst>
                                </p:cTn>
                              </p:par>
                              <p:par>
                                <p:cTn id="85" presetID="12" presetClass="entr" presetSubtype="4" fill="hold" grpId="0" nodeType="withEffect">
                                  <p:stCondLst>
                                    <p:cond delay="0"/>
                                  </p:stCondLst>
                                  <p:childTnLst>
                                    <p:set>
                                      <p:cBhvr>
                                        <p:cTn id="86" dur="1" fill="hold">
                                          <p:stCondLst>
                                            <p:cond delay="0"/>
                                          </p:stCondLst>
                                        </p:cTn>
                                        <p:tgtEl>
                                          <p:spTgt spid="281"/>
                                        </p:tgtEl>
                                        <p:attrNameLst>
                                          <p:attrName>style.visibility</p:attrName>
                                        </p:attrNameLst>
                                      </p:cBhvr>
                                      <p:to>
                                        <p:strVal val="visible"/>
                                      </p:to>
                                    </p:set>
                                    <p:anim calcmode="lin" valueType="num">
                                      <p:cBhvr additive="base">
                                        <p:cTn id="87" dur="500"/>
                                        <p:tgtEl>
                                          <p:spTgt spid="281"/>
                                        </p:tgtEl>
                                        <p:attrNameLst>
                                          <p:attrName>ppt_y</p:attrName>
                                        </p:attrNameLst>
                                      </p:cBhvr>
                                      <p:tavLst>
                                        <p:tav tm="0">
                                          <p:val>
                                            <p:strVal val="#ppt_y+#ppt_h*1.125000"/>
                                          </p:val>
                                        </p:tav>
                                        <p:tav tm="100000">
                                          <p:val>
                                            <p:strVal val="#ppt_y"/>
                                          </p:val>
                                        </p:tav>
                                      </p:tavLst>
                                    </p:anim>
                                    <p:animEffect transition="in" filter="wipe(up)">
                                      <p:cBhvr>
                                        <p:cTn id="88" dur="500"/>
                                        <p:tgtEl>
                                          <p:spTgt spid="281"/>
                                        </p:tgtEl>
                                      </p:cBhvr>
                                    </p:animEffect>
                                  </p:childTnLst>
                                </p:cTn>
                              </p:par>
                              <p:par>
                                <p:cTn id="89" presetID="12" presetClass="entr" presetSubtype="4" fill="hold" grpId="0" nodeType="withEffect">
                                  <p:stCondLst>
                                    <p:cond delay="0"/>
                                  </p:stCondLst>
                                  <p:childTnLst>
                                    <p:set>
                                      <p:cBhvr>
                                        <p:cTn id="90" dur="1" fill="hold">
                                          <p:stCondLst>
                                            <p:cond delay="0"/>
                                          </p:stCondLst>
                                        </p:cTn>
                                        <p:tgtEl>
                                          <p:spTgt spid="282"/>
                                        </p:tgtEl>
                                        <p:attrNameLst>
                                          <p:attrName>style.visibility</p:attrName>
                                        </p:attrNameLst>
                                      </p:cBhvr>
                                      <p:to>
                                        <p:strVal val="visible"/>
                                      </p:to>
                                    </p:set>
                                    <p:anim calcmode="lin" valueType="num">
                                      <p:cBhvr additive="base">
                                        <p:cTn id="91" dur="500"/>
                                        <p:tgtEl>
                                          <p:spTgt spid="282"/>
                                        </p:tgtEl>
                                        <p:attrNameLst>
                                          <p:attrName>ppt_y</p:attrName>
                                        </p:attrNameLst>
                                      </p:cBhvr>
                                      <p:tavLst>
                                        <p:tav tm="0">
                                          <p:val>
                                            <p:strVal val="#ppt_y+#ppt_h*1.125000"/>
                                          </p:val>
                                        </p:tav>
                                        <p:tav tm="100000">
                                          <p:val>
                                            <p:strVal val="#ppt_y"/>
                                          </p:val>
                                        </p:tav>
                                      </p:tavLst>
                                    </p:anim>
                                    <p:animEffect transition="in" filter="wipe(up)">
                                      <p:cBhvr>
                                        <p:cTn id="92" dur="500"/>
                                        <p:tgtEl>
                                          <p:spTgt spid="282"/>
                                        </p:tgtEl>
                                      </p:cBhvr>
                                    </p:animEffect>
                                  </p:childTnLst>
                                </p:cTn>
                              </p:par>
                              <p:par>
                                <p:cTn id="93" presetID="12" presetClass="entr" presetSubtype="4" fill="hold" grpId="0" nodeType="withEffect">
                                  <p:stCondLst>
                                    <p:cond delay="0"/>
                                  </p:stCondLst>
                                  <p:childTnLst>
                                    <p:set>
                                      <p:cBhvr>
                                        <p:cTn id="94" dur="1" fill="hold">
                                          <p:stCondLst>
                                            <p:cond delay="0"/>
                                          </p:stCondLst>
                                        </p:cTn>
                                        <p:tgtEl>
                                          <p:spTgt spid="360"/>
                                        </p:tgtEl>
                                        <p:attrNameLst>
                                          <p:attrName>style.visibility</p:attrName>
                                        </p:attrNameLst>
                                      </p:cBhvr>
                                      <p:to>
                                        <p:strVal val="visible"/>
                                      </p:to>
                                    </p:set>
                                    <p:anim calcmode="lin" valueType="num">
                                      <p:cBhvr additive="base">
                                        <p:cTn id="95" dur="500"/>
                                        <p:tgtEl>
                                          <p:spTgt spid="360"/>
                                        </p:tgtEl>
                                        <p:attrNameLst>
                                          <p:attrName>ppt_y</p:attrName>
                                        </p:attrNameLst>
                                      </p:cBhvr>
                                      <p:tavLst>
                                        <p:tav tm="0">
                                          <p:val>
                                            <p:strVal val="#ppt_y+#ppt_h*1.125000"/>
                                          </p:val>
                                        </p:tav>
                                        <p:tav tm="100000">
                                          <p:val>
                                            <p:strVal val="#ppt_y"/>
                                          </p:val>
                                        </p:tav>
                                      </p:tavLst>
                                    </p:anim>
                                    <p:animEffect transition="in" filter="wipe(up)">
                                      <p:cBhvr>
                                        <p:cTn id="96" dur="500"/>
                                        <p:tgtEl>
                                          <p:spTgt spid="360"/>
                                        </p:tgtEl>
                                      </p:cBhvr>
                                    </p:animEffect>
                                  </p:childTnLst>
                                </p:cTn>
                              </p:par>
                              <p:par>
                                <p:cTn id="97" presetID="12" presetClass="entr" presetSubtype="4" fill="hold" nodeType="withEffect">
                                  <p:stCondLst>
                                    <p:cond delay="0"/>
                                  </p:stCondLst>
                                  <p:childTnLst>
                                    <p:set>
                                      <p:cBhvr>
                                        <p:cTn id="98" dur="1" fill="hold">
                                          <p:stCondLst>
                                            <p:cond delay="0"/>
                                          </p:stCondLst>
                                        </p:cTn>
                                        <p:tgtEl>
                                          <p:spTgt spid="361"/>
                                        </p:tgtEl>
                                        <p:attrNameLst>
                                          <p:attrName>style.visibility</p:attrName>
                                        </p:attrNameLst>
                                      </p:cBhvr>
                                      <p:to>
                                        <p:strVal val="visible"/>
                                      </p:to>
                                    </p:set>
                                    <p:anim calcmode="lin" valueType="num">
                                      <p:cBhvr additive="base">
                                        <p:cTn id="99" dur="500"/>
                                        <p:tgtEl>
                                          <p:spTgt spid="361"/>
                                        </p:tgtEl>
                                        <p:attrNameLst>
                                          <p:attrName>ppt_y</p:attrName>
                                        </p:attrNameLst>
                                      </p:cBhvr>
                                      <p:tavLst>
                                        <p:tav tm="0">
                                          <p:val>
                                            <p:strVal val="#ppt_y+#ppt_h*1.125000"/>
                                          </p:val>
                                        </p:tav>
                                        <p:tav tm="100000">
                                          <p:val>
                                            <p:strVal val="#ppt_y"/>
                                          </p:val>
                                        </p:tav>
                                      </p:tavLst>
                                    </p:anim>
                                    <p:animEffect transition="in" filter="wipe(up)">
                                      <p:cBhvr>
                                        <p:cTn id="100" dur="500"/>
                                        <p:tgtEl>
                                          <p:spTgt spid="361"/>
                                        </p:tgtEl>
                                      </p:cBhvr>
                                    </p:animEffect>
                                  </p:childTnLst>
                                </p:cTn>
                              </p:par>
                              <p:par>
                                <p:cTn id="101" presetID="12" presetClass="entr" presetSubtype="4" fill="hold" nodeType="withEffect">
                                  <p:stCondLst>
                                    <p:cond delay="0"/>
                                  </p:stCondLst>
                                  <p:childTnLst>
                                    <p:set>
                                      <p:cBhvr>
                                        <p:cTn id="102" dur="1" fill="hold">
                                          <p:stCondLst>
                                            <p:cond delay="0"/>
                                          </p:stCondLst>
                                        </p:cTn>
                                        <p:tgtEl>
                                          <p:spTgt spid="362"/>
                                        </p:tgtEl>
                                        <p:attrNameLst>
                                          <p:attrName>style.visibility</p:attrName>
                                        </p:attrNameLst>
                                      </p:cBhvr>
                                      <p:to>
                                        <p:strVal val="visible"/>
                                      </p:to>
                                    </p:set>
                                    <p:anim calcmode="lin" valueType="num">
                                      <p:cBhvr additive="base">
                                        <p:cTn id="103" dur="500"/>
                                        <p:tgtEl>
                                          <p:spTgt spid="362"/>
                                        </p:tgtEl>
                                        <p:attrNameLst>
                                          <p:attrName>ppt_y</p:attrName>
                                        </p:attrNameLst>
                                      </p:cBhvr>
                                      <p:tavLst>
                                        <p:tav tm="0">
                                          <p:val>
                                            <p:strVal val="#ppt_y+#ppt_h*1.125000"/>
                                          </p:val>
                                        </p:tav>
                                        <p:tav tm="100000">
                                          <p:val>
                                            <p:strVal val="#ppt_y"/>
                                          </p:val>
                                        </p:tav>
                                      </p:tavLst>
                                    </p:anim>
                                    <p:animEffect transition="in" filter="wipe(up)">
                                      <p:cBhvr>
                                        <p:cTn id="104" dur="500"/>
                                        <p:tgtEl>
                                          <p:spTgt spid="362"/>
                                        </p:tgtEl>
                                      </p:cBhvr>
                                    </p:animEffect>
                                  </p:childTnLst>
                                </p:cTn>
                              </p:par>
                              <p:par>
                                <p:cTn id="105" presetID="12" presetClass="entr" presetSubtype="4" fill="hold" nodeType="withEffect">
                                  <p:stCondLst>
                                    <p:cond delay="0"/>
                                  </p:stCondLst>
                                  <p:childTnLst>
                                    <p:set>
                                      <p:cBhvr>
                                        <p:cTn id="106" dur="1" fill="hold">
                                          <p:stCondLst>
                                            <p:cond delay="0"/>
                                          </p:stCondLst>
                                        </p:cTn>
                                        <p:tgtEl>
                                          <p:spTgt spid="363"/>
                                        </p:tgtEl>
                                        <p:attrNameLst>
                                          <p:attrName>style.visibility</p:attrName>
                                        </p:attrNameLst>
                                      </p:cBhvr>
                                      <p:to>
                                        <p:strVal val="visible"/>
                                      </p:to>
                                    </p:set>
                                    <p:anim calcmode="lin" valueType="num">
                                      <p:cBhvr additive="base">
                                        <p:cTn id="107" dur="500"/>
                                        <p:tgtEl>
                                          <p:spTgt spid="363"/>
                                        </p:tgtEl>
                                        <p:attrNameLst>
                                          <p:attrName>ppt_y</p:attrName>
                                        </p:attrNameLst>
                                      </p:cBhvr>
                                      <p:tavLst>
                                        <p:tav tm="0">
                                          <p:val>
                                            <p:strVal val="#ppt_y+#ppt_h*1.125000"/>
                                          </p:val>
                                        </p:tav>
                                        <p:tav tm="100000">
                                          <p:val>
                                            <p:strVal val="#ppt_y"/>
                                          </p:val>
                                        </p:tav>
                                      </p:tavLst>
                                    </p:anim>
                                    <p:animEffect transition="in" filter="wipe(up)">
                                      <p:cBhvr>
                                        <p:cTn id="108" dur="500"/>
                                        <p:tgtEl>
                                          <p:spTgt spid="363"/>
                                        </p:tgtEl>
                                      </p:cBhvr>
                                    </p:animEffect>
                                  </p:childTnLst>
                                </p:cTn>
                              </p:par>
                              <p:par>
                                <p:cTn id="109" presetID="12" presetClass="entr" presetSubtype="4" fill="hold" nodeType="withEffect">
                                  <p:stCondLst>
                                    <p:cond delay="0"/>
                                  </p:stCondLst>
                                  <p:childTnLst>
                                    <p:set>
                                      <p:cBhvr>
                                        <p:cTn id="110" dur="1" fill="hold">
                                          <p:stCondLst>
                                            <p:cond delay="0"/>
                                          </p:stCondLst>
                                        </p:cTn>
                                        <p:tgtEl>
                                          <p:spTgt spid="364"/>
                                        </p:tgtEl>
                                        <p:attrNameLst>
                                          <p:attrName>style.visibility</p:attrName>
                                        </p:attrNameLst>
                                      </p:cBhvr>
                                      <p:to>
                                        <p:strVal val="visible"/>
                                      </p:to>
                                    </p:set>
                                    <p:anim calcmode="lin" valueType="num">
                                      <p:cBhvr additive="base">
                                        <p:cTn id="111" dur="500"/>
                                        <p:tgtEl>
                                          <p:spTgt spid="364"/>
                                        </p:tgtEl>
                                        <p:attrNameLst>
                                          <p:attrName>ppt_y</p:attrName>
                                        </p:attrNameLst>
                                      </p:cBhvr>
                                      <p:tavLst>
                                        <p:tav tm="0">
                                          <p:val>
                                            <p:strVal val="#ppt_y+#ppt_h*1.125000"/>
                                          </p:val>
                                        </p:tav>
                                        <p:tav tm="100000">
                                          <p:val>
                                            <p:strVal val="#ppt_y"/>
                                          </p:val>
                                        </p:tav>
                                      </p:tavLst>
                                    </p:anim>
                                    <p:animEffect transition="in" filter="wipe(up)">
                                      <p:cBhvr>
                                        <p:cTn id="112" dur="500"/>
                                        <p:tgtEl>
                                          <p:spTgt spid="364"/>
                                        </p:tgtEl>
                                      </p:cBhvr>
                                    </p:animEffect>
                                  </p:childTnLst>
                                </p:cTn>
                              </p:par>
                              <p:par>
                                <p:cTn id="113" presetID="12" presetClass="entr" presetSubtype="4" fill="hold" grpId="0" nodeType="withEffect">
                                  <p:stCondLst>
                                    <p:cond delay="0"/>
                                  </p:stCondLst>
                                  <p:childTnLst>
                                    <p:set>
                                      <p:cBhvr>
                                        <p:cTn id="114" dur="1" fill="hold">
                                          <p:stCondLst>
                                            <p:cond delay="0"/>
                                          </p:stCondLst>
                                        </p:cTn>
                                        <p:tgtEl>
                                          <p:spTgt spid="17"/>
                                        </p:tgtEl>
                                        <p:attrNameLst>
                                          <p:attrName>style.visibility</p:attrName>
                                        </p:attrNameLst>
                                      </p:cBhvr>
                                      <p:to>
                                        <p:strVal val="visible"/>
                                      </p:to>
                                    </p:set>
                                    <p:anim calcmode="lin" valueType="num">
                                      <p:cBhvr additive="base">
                                        <p:cTn id="115" dur="500"/>
                                        <p:tgtEl>
                                          <p:spTgt spid="17"/>
                                        </p:tgtEl>
                                        <p:attrNameLst>
                                          <p:attrName>ppt_y</p:attrName>
                                        </p:attrNameLst>
                                      </p:cBhvr>
                                      <p:tavLst>
                                        <p:tav tm="0">
                                          <p:val>
                                            <p:strVal val="#ppt_y+#ppt_h*1.125000"/>
                                          </p:val>
                                        </p:tav>
                                        <p:tav tm="100000">
                                          <p:val>
                                            <p:strVal val="#ppt_y"/>
                                          </p:val>
                                        </p:tav>
                                      </p:tavLst>
                                    </p:anim>
                                    <p:animEffect transition="in" filter="wipe(up)">
                                      <p:cBhvr>
                                        <p:cTn id="116" dur="500"/>
                                        <p:tgtEl>
                                          <p:spTgt spid="17"/>
                                        </p:tgtEl>
                                      </p:cBhvr>
                                    </p:animEffect>
                                  </p:childTnLst>
                                </p:cTn>
                              </p:par>
                              <p:par>
                                <p:cTn id="117" presetID="12" presetClass="entr" presetSubtype="4" fill="hold" grpId="0" nodeType="withEffect">
                                  <p:stCondLst>
                                    <p:cond delay="0"/>
                                  </p:stCondLst>
                                  <p:childTnLst>
                                    <p:set>
                                      <p:cBhvr>
                                        <p:cTn id="118" dur="1" fill="hold">
                                          <p:stCondLst>
                                            <p:cond delay="0"/>
                                          </p:stCondLst>
                                        </p:cTn>
                                        <p:tgtEl>
                                          <p:spTgt spid="18"/>
                                        </p:tgtEl>
                                        <p:attrNameLst>
                                          <p:attrName>style.visibility</p:attrName>
                                        </p:attrNameLst>
                                      </p:cBhvr>
                                      <p:to>
                                        <p:strVal val="visible"/>
                                      </p:to>
                                    </p:set>
                                    <p:anim calcmode="lin" valueType="num">
                                      <p:cBhvr additive="base">
                                        <p:cTn id="119" dur="500"/>
                                        <p:tgtEl>
                                          <p:spTgt spid="18"/>
                                        </p:tgtEl>
                                        <p:attrNameLst>
                                          <p:attrName>ppt_y</p:attrName>
                                        </p:attrNameLst>
                                      </p:cBhvr>
                                      <p:tavLst>
                                        <p:tav tm="0">
                                          <p:val>
                                            <p:strVal val="#ppt_y+#ppt_h*1.125000"/>
                                          </p:val>
                                        </p:tav>
                                        <p:tav tm="100000">
                                          <p:val>
                                            <p:strVal val="#ppt_y"/>
                                          </p:val>
                                        </p:tav>
                                      </p:tavLst>
                                    </p:anim>
                                    <p:animEffect transition="in" filter="wipe(up)">
                                      <p:cBhvr>
                                        <p:cTn id="120" dur="500"/>
                                        <p:tgtEl>
                                          <p:spTgt spid="18"/>
                                        </p:tgtEl>
                                      </p:cBhvr>
                                    </p:animEffect>
                                  </p:childTnLst>
                                </p:cTn>
                              </p:par>
                              <p:par>
                                <p:cTn id="121" presetID="12" presetClass="entr" presetSubtype="4" fill="hold" grpId="0" nodeType="withEffect">
                                  <p:stCondLst>
                                    <p:cond delay="0"/>
                                  </p:stCondLst>
                                  <p:childTnLst>
                                    <p:set>
                                      <p:cBhvr>
                                        <p:cTn id="122" dur="1" fill="hold">
                                          <p:stCondLst>
                                            <p:cond delay="0"/>
                                          </p:stCondLst>
                                        </p:cTn>
                                        <p:tgtEl>
                                          <p:spTgt spid="19"/>
                                        </p:tgtEl>
                                        <p:attrNameLst>
                                          <p:attrName>style.visibility</p:attrName>
                                        </p:attrNameLst>
                                      </p:cBhvr>
                                      <p:to>
                                        <p:strVal val="visible"/>
                                      </p:to>
                                    </p:set>
                                    <p:anim calcmode="lin" valueType="num">
                                      <p:cBhvr additive="base">
                                        <p:cTn id="123" dur="500"/>
                                        <p:tgtEl>
                                          <p:spTgt spid="19"/>
                                        </p:tgtEl>
                                        <p:attrNameLst>
                                          <p:attrName>ppt_y</p:attrName>
                                        </p:attrNameLst>
                                      </p:cBhvr>
                                      <p:tavLst>
                                        <p:tav tm="0">
                                          <p:val>
                                            <p:strVal val="#ppt_y+#ppt_h*1.125000"/>
                                          </p:val>
                                        </p:tav>
                                        <p:tav tm="100000">
                                          <p:val>
                                            <p:strVal val="#ppt_y"/>
                                          </p:val>
                                        </p:tav>
                                      </p:tavLst>
                                    </p:anim>
                                    <p:animEffect transition="in" filter="wipe(up)">
                                      <p:cBhvr>
                                        <p:cTn id="124" dur="500"/>
                                        <p:tgtEl>
                                          <p:spTgt spid="19"/>
                                        </p:tgtEl>
                                      </p:cBhvr>
                                    </p:animEffect>
                                  </p:childTnLst>
                                </p:cTn>
                              </p:par>
                              <p:par>
                                <p:cTn id="125" presetID="12" presetClass="entr" presetSubtype="4" fill="hold" nodeType="withEffect">
                                  <p:stCondLst>
                                    <p:cond delay="0"/>
                                  </p:stCondLst>
                                  <p:childTnLst>
                                    <p:set>
                                      <p:cBhvr>
                                        <p:cTn id="126" dur="1" fill="hold">
                                          <p:stCondLst>
                                            <p:cond delay="0"/>
                                          </p:stCondLst>
                                        </p:cTn>
                                        <p:tgtEl>
                                          <p:spTgt spid="20"/>
                                        </p:tgtEl>
                                        <p:attrNameLst>
                                          <p:attrName>style.visibility</p:attrName>
                                        </p:attrNameLst>
                                      </p:cBhvr>
                                      <p:to>
                                        <p:strVal val="visible"/>
                                      </p:to>
                                    </p:set>
                                    <p:anim calcmode="lin" valueType="num">
                                      <p:cBhvr additive="base">
                                        <p:cTn id="127" dur="500"/>
                                        <p:tgtEl>
                                          <p:spTgt spid="20"/>
                                        </p:tgtEl>
                                        <p:attrNameLst>
                                          <p:attrName>ppt_y</p:attrName>
                                        </p:attrNameLst>
                                      </p:cBhvr>
                                      <p:tavLst>
                                        <p:tav tm="0">
                                          <p:val>
                                            <p:strVal val="#ppt_y+#ppt_h*1.125000"/>
                                          </p:val>
                                        </p:tav>
                                        <p:tav tm="100000">
                                          <p:val>
                                            <p:strVal val="#ppt_y"/>
                                          </p:val>
                                        </p:tav>
                                      </p:tavLst>
                                    </p:anim>
                                    <p:animEffect transition="in" filter="wipe(up)">
                                      <p:cBhvr>
                                        <p:cTn id="128" dur="500"/>
                                        <p:tgtEl>
                                          <p:spTgt spid="20"/>
                                        </p:tgtEl>
                                      </p:cBhvr>
                                    </p:animEffect>
                                  </p:childTnLst>
                                </p:cTn>
                              </p:par>
                              <p:par>
                                <p:cTn id="129" presetID="12" presetClass="entr" presetSubtype="4" fill="hold" nodeType="withEffect">
                                  <p:stCondLst>
                                    <p:cond delay="0"/>
                                  </p:stCondLst>
                                  <p:childTnLst>
                                    <p:set>
                                      <p:cBhvr>
                                        <p:cTn id="130" dur="1" fill="hold">
                                          <p:stCondLst>
                                            <p:cond delay="0"/>
                                          </p:stCondLst>
                                        </p:cTn>
                                        <p:tgtEl>
                                          <p:spTgt spid="21"/>
                                        </p:tgtEl>
                                        <p:attrNameLst>
                                          <p:attrName>style.visibility</p:attrName>
                                        </p:attrNameLst>
                                      </p:cBhvr>
                                      <p:to>
                                        <p:strVal val="visible"/>
                                      </p:to>
                                    </p:set>
                                    <p:anim calcmode="lin" valueType="num">
                                      <p:cBhvr additive="base">
                                        <p:cTn id="131" dur="500"/>
                                        <p:tgtEl>
                                          <p:spTgt spid="21"/>
                                        </p:tgtEl>
                                        <p:attrNameLst>
                                          <p:attrName>ppt_y</p:attrName>
                                        </p:attrNameLst>
                                      </p:cBhvr>
                                      <p:tavLst>
                                        <p:tav tm="0">
                                          <p:val>
                                            <p:strVal val="#ppt_y+#ppt_h*1.125000"/>
                                          </p:val>
                                        </p:tav>
                                        <p:tav tm="100000">
                                          <p:val>
                                            <p:strVal val="#ppt_y"/>
                                          </p:val>
                                        </p:tav>
                                      </p:tavLst>
                                    </p:anim>
                                    <p:animEffect transition="in" filter="wipe(up)">
                                      <p:cBhvr>
                                        <p:cTn id="132" dur="500"/>
                                        <p:tgtEl>
                                          <p:spTgt spid="21"/>
                                        </p:tgtEl>
                                      </p:cBhvr>
                                    </p:animEffect>
                                  </p:childTnLst>
                                </p:cTn>
                              </p:par>
                              <p:par>
                                <p:cTn id="133" presetID="12" presetClass="entr" presetSubtype="4" fill="hold" grpId="0" nodeType="withEffect">
                                  <p:stCondLst>
                                    <p:cond delay="0"/>
                                  </p:stCondLst>
                                  <p:childTnLst>
                                    <p:set>
                                      <p:cBhvr>
                                        <p:cTn id="134" dur="1" fill="hold">
                                          <p:stCondLst>
                                            <p:cond delay="0"/>
                                          </p:stCondLst>
                                        </p:cTn>
                                        <p:tgtEl>
                                          <p:spTgt spid="22"/>
                                        </p:tgtEl>
                                        <p:attrNameLst>
                                          <p:attrName>style.visibility</p:attrName>
                                        </p:attrNameLst>
                                      </p:cBhvr>
                                      <p:to>
                                        <p:strVal val="visible"/>
                                      </p:to>
                                    </p:set>
                                    <p:anim calcmode="lin" valueType="num">
                                      <p:cBhvr additive="base">
                                        <p:cTn id="135" dur="500"/>
                                        <p:tgtEl>
                                          <p:spTgt spid="22"/>
                                        </p:tgtEl>
                                        <p:attrNameLst>
                                          <p:attrName>ppt_y</p:attrName>
                                        </p:attrNameLst>
                                      </p:cBhvr>
                                      <p:tavLst>
                                        <p:tav tm="0">
                                          <p:val>
                                            <p:strVal val="#ppt_y+#ppt_h*1.125000"/>
                                          </p:val>
                                        </p:tav>
                                        <p:tav tm="100000">
                                          <p:val>
                                            <p:strVal val="#ppt_y"/>
                                          </p:val>
                                        </p:tav>
                                      </p:tavLst>
                                    </p:anim>
                                    <p:animEffect transition="in" filter="wipe(up)">
                                      <p:cBhvr>
                                        <p:cTn id="136" dur="500"/>
                                        <p:tgtEl>
                                          <p:spTgt spid="22"/>
                                        </p:tgtEl>
                                      </p:cBhvr>
                                    </p:animEffect>
                                  </p:childTnLst>
                                </p:cTn>
                              </p:par>
                              <p:par>
                                <p:cTn id="137" presetID="12" presetClass="entr" presetSubtype="4" fill="hold" grpId="0" nodeType="withEffect">
                                  <p:stCondLst>
                                    <p:cond delay="0"/>
                                  </p:stCondLst>
                                  <p:childTnLst>
                                    <p:set>
                                      <p:cBhvr>
                                        <p:cTn id="138" dur="1" fill="hold">
                                          <p:stCondLst>
                                            <p:cond delay="0"/>
                                          </p:stCondLst>
                                        </p:cTn>
                                        <p:tgtEl>
                                          <p:spTgt spid="23"/>
                                        </p:tgtEl>
                                        <p:attrNameLst>
                                          <p:attrName>style.visibility</p:attrName>
                                        </p:attrNameLst>
                                      </p:cBhvr>
                                      <p:to>
                                        <p:strVal val="visible"/>
                                      </p:to>
                                    </p:set>
                                    <p:anim calcmode="lin" valueType="num">
                                      <p:cBhvr additive="base">
                                        <p:cTn id="139" dur="500"/>
                                        <p:tgtEl>
                                          <p:spTgt spid="23"/>
                                        </p:tgtEl>
                                        <p:attrNameLst>
                                          <p:attrName>ppt_y</p:attrName>
                                        </p:attrNameLst>
                                      </p:cBhvr>
                                      <p:tavLst>
                                        <p:tav tm="0">
                                          <p:val>
                                            <p:strVal val="#ppt_y+#ppt_h*1.125000"/>
                                          </p:val>
                                        </p:tav>
                                        <p:tav tm="100000">
                                          <p:val>
                                            <p:strVal val="#ppt_y"/>
                                          </p:val>
                                        </p:tav>
                                      </p:tavLst>
                                    </p:anim>
                                    <p:animEffect transition="in" filter="wipe(up)">
                                      <p:cBhvr>
                                        <p:cTn id="140" dur="500"/>
                                        <p:tgtEl>
                                          <p:spTgt spid="23"/>
                                        </p:tgtEl>
                                      </p:cBhvr>
                                    </p:animEffect>
                                  </p:childTnLst>
                                </p:cTn>
                              </p:par>
                              <p:par>
                                <p:cTn id="141" presetID="12" presetClass="entr" presetSubtype="4" fill="hold" nodeType="withEffect">
                                  <p:stCondLst>
                                    <p:cond delay="0"/>
                                  </p:stCondLst>
                                  <p:childTnLst>
                                    <p:set>
                                      <p:cBhvr>
                                        <p:cTn id="142" dur="1" fill="hold">
                                          <p:stCondLst>
                                            <p:cond delay="0"/>
                                          </p:stCondLst>
                                        </p:cTn>
                                        <p:tgtEl>
                                          <p:spTgt spid="149"/>
                                        </p:tgtEl>
                                        <p:attrNameLst>
                                          <p:attrName>style.visibility</p:attrName>
                                        </p:attrNameLst>
                                      </p:cBhvr>
                                      <p:to>
                                        <p:strVal val="visible"/>
                                      </p:to>
                                    </p:set>
                                    <p:anim calcmode="lin" valueType="num">
                                      <p:cBhvr additive="base">
                                        <p:cTn id="143" dur="500"/>
                                        <p:tgtEl>
                                          <p:spTgt spid="149"/>
                                        </p:tgtEl>
                                        <p:attrNameLst>
                                          <p:attrName>ppt_y</p:attrName>
                                        </p:attrNameLst>
                                      </p:cBhvr>
                                      <p:tavLst>
                                        <p:tav tm="0">
                                          <p:val>
                                            <p:strVal val="#ppt_y+#ppt_h*1.125000"/>
                                          </p:val>
                                        </p:tav>
                                        <p:tav tm="100000">
                                          <p:val>
                                            <p:strVal val="#ppt_y"/>
                                          </p:val>
                                        </p:tav>
                                      </p:tavLst>
                                    </p:anim>
                                    <p:animEffect transition="in" filter="wipe(up)">
                                      <p:cBhvr>
                                        <p:cTn id="144" dur="500"/>
                                        <p:tgtEl>
                                          <p:spTgt spid="149"/>
                                        </p:tgtEl>
                                      </p:cBhvr>
                                    </p:animEffect>
                                  </p:childTnLst>
                                </p:cTn>
                              </p:par>
                              <p:par>
                                <p:cTn id="145" presetID="12" presetClass="entr" presetSubtype="4" fill="hold" nodeType="withEffect">
                                  <p:stCondLst>
                                    <p:cond delay="0"/>
                                  </p:stCondLst>
                                  <p:childTnLst>
                                    <p:set>
                                      <p:cBhvr>
                                        <p:cTn id="146" dur="1" fill="hold">
                                          <p:stCondLst>
                                            <p:cond delay="0"/>
                                          </p:stCondLst>
                                        </p:cTn>
                                        <p:tgtEl>
                                          <p:spTgt spid="150"/>
                                        </p:tgtEl>
                                        <p:attrNameLst>
                                          <p:attrName>style.visibility</p:attrName>
                                        </p:attrNameLst>
                                      </p:cBhvr>
                                      <p:to>
                                        <p:strVal val="visible"/>
                                      </p:to>
                                    </p:set>
                                    <p:anim calcmode="lin" valueType="num">
                                      <p:cBhvr additive="base">
                                        <p:cTn id="147" dur="500"/>
                                        <p:tgtEl>
                                          <p:spTgt spid="150"/>
                                        </p:tgtEl>
                                        <p:attrNameLst>
                                          <p:attrName>ppt_y</p:attrName>
                                        </p:attrNameLst>
                                      </p:cBhvr>
                                      <p:tavLst>
                                        <p:tav tm="0">
                                          <p:val>
                                            <p:strVal val="#ppt_y+#ppt_h*1.125000"/>
                                          </p:val>
                                        </p:tav>
                                        <p:tav tm="100000">
                                          <p:val>
                                            <p:strVal val="#ppt_y"/>
                                          </p:val>
                                        </p:tav>
                                      </p:tavLst>
                                    </p:anim>
                                    <p:animEffect transition="in" filter="wipe(up)">
                                      <p:cBhvr>
                                        <p:cTn id="148" dur="500"/>
                                        <p:tgtEl>
                                          <p:spTgt spid="150"/>
                                        </p:tgtEl>
                                      </p:cBhvr>
                                    </p:animEffect>
                                  </p:childTnLst>
                                </p:cTn>
                              </p:par>
                              <p:par>
                                <p:cTn id="149" presetID="12" presetClass="entr" presetSubtype="4" fill="hold" nodeType="withEffect">
                                  <p:stCondLst>
                                    <p:cond delay="0"/>
                                  </p:stCondLst>
                                  <p:childTnLst>
                                    <p:set>
                                      <p:cBhvr>
                                        <p:cTn id="150" dur="1" fill="hold">
                                          <p:stCondLst>
                                            <p:cond delay="0"/>
                                          </p:stCondLst>
                                        </p:cTn>
                                        <p:tgtEl>
                                          <p:spTgt spid="151"/>
                                        </p:tgtEl>
                                        <p:attrNameLst>
                                          <p:attrName>style.visibility</p:attrName>
                                        </p:attrNameLst>
                                      </p:cBhvr>
                                      <p:to>
                                        <p:strVal val="visible"/>
                                      </p:to>
                                    </p:set>
                                    <p:anim calcmode="lin" valueType="num">
                                      <p:cBhvr additive="base">
                                        <p:cTn id="151" dur="500"/>
                                        <p:tgtEl>
                                          <p:spTgt spid="151"/>
                                        </p:tgtEl>
                                        <p:attrNameLst>
                                          <p:attrName>ppt_y</p:attrName>
                                        </p:attrNameLst>
                                      </p:cBhvr>
                                      <p:tavLst>
                                        <p:tav tm="0">
                                          <p:val>
                                            <p:strVal val="#ppt_y+#ppt_h*1.125000"/>
                                          </p:val>
                                        </p:tav>
                                        <p:tav tm="100000">
                                          <p:val>
                                            <p:strVal val="#ppt_y"/>
                                          </p:val>
                                        </p:tav>
                                      </p:tavLst>
                                    </p:anim>
                                    <p:animEffect transition="in" filter="wipe(up)">
                                      <p:cBhvr>
                                        <p:cTn id="152" dur="500"/>
                                        <p:tgtEl>
                                          <p:spTgt spid="151"/>
                                        </p:tgtEl>
                                      </p:cBhvr>
                                    </p:animEffect>
                                  </p:childTnLst>
                                </p:cTn>
                              </p:par>
                              <p:par>
                                <p:cTn id="153" presetID="12" presetClass="entr" presetSubtype="4" fill="hold" grpId="0" nodeType="withEffect">
                                  <p:stCondLst>
                                    <p:cond delay="0"/>
                                  </p:stCondLst>
                                  <p:childTnLst>
                                    <p:set>
                                      <p:cBhvr>
                                        <p:cTn id="154" dur="1" fill="hold">
                                          <p:stCondLst>
                                            <p:cond delay="0"/>
                                          </p:stCondLst>
                                        </p:cTn>
                                        <p:tgtEl>
                                          <p:spTgt spid="57"/>
                                        </p:tgtEl>
                                        <p:attrNameLst>
                                          <p:attrName>style.visibility</p:attrName>
                                        </p:attrNameLst>
                                      </p:cBhvr>
                                      <p:to>
                                        <p:strVal val="visible"/>
                                      </p:to>
                                    </p:set>
                                    <p:anim calcmode="lin" valueType="num">
                                      <p:cBhvr additive="base">
                                        <p:cTn id="155" dur="500"/>
                                        <p:tgtEl>
                                          <p:spTgt spid="57"/>
                                        </p:tgtEl>
                                        <p:attrNameLst>
                                          <p:attrName>ppt_y</p:attrName>
                                        </p:attrNameLst>
                                      </p:cBhvr>
                                      <p:tavLst>
                                        <p:tav tm="0">
                                          <p:val>
                                            <p:strVal val="#ppt_y+#ppt_h*1.125000"/>
                                          </p:val>
                                        </p:tav>
                                        <p:tav tm="100000">
                                          <p:val>
                                            <p:strVal val="#ppt_y"/>
                                          </p:val>
                                        </p:tav>
                                      </p:tavLst>
                                    </p:anim>
                                    <p:animEffect transition="in" filter="wipe(up)">
                                      <p:cBhvr>
                                        <p:cTn id="156" dur="500"/>
                                        <p:tgtEl>
                                          <p:spTgt spid="57"/>
                                        </p:tgtEl>
                                      </p:cBhvr>
                                    </p:animEffect>
                                  </p:childTnLst>
                                </p:cTn>
                              </p:par>
                              <p:par>
                                <p:cTn id="157" presetID="12" presetClass="entr" presetSubtype="4" fill="hold" grpId="0" nodeType="withEffect">
                                  <p:stCondLst>
                                    <p:cond delay="0"/>
                                  </p:stCondLst>
                                  <p:childTnLst>
                                    <p:set>
                                      <p:cBhvr>
                                        <p:cTn id="158" dur="1" fill="hold">
                                          <p:stCondLst>
                                            <p:cond delay="0"/>
                                          </p:stCondLst>
                                        </p:cTn>
                                        <p:tgtEl>
                                          <p:spTgt spid="58"/>
                                        </p:tgtEl>
                                        <p:attrNameLst>
                                          <p:attrName>style.visibility</p:attrName>
                                        </p:attrNameLst>
                                      </p:cBhvr>
                                      <p:to>
                                        <p:strVal val="visible"/>
                                      </p:to>
                                    </p:set>
                                    <p:anim calcmode="lin" valueType="num">
                                      <p:cBhvr additive="base">
                                        <p:cTn id="159" dur="500"/>
                                        <p:tgtEl>
                                          <p:spTgt spid="58"/>
                                        </p:tgtEl>
                                        <p:attrNameLst>
                                          <p:attrName>ppt_y</p:attrName>
                                        </p:attrNameLst>
                                      </p:cBhvr>
                                      <p:tavLst>
                                        <p:tav tm="0">
                                          <p:val>
                                            <p:strVal val="#ppt_y+#ppt_h*1.125000"/>
                                          </p:val>
                                        </p:tav>
                                        <p:tav tm="100000">
                                          <p:val>
                                            <p:strVal val="#ppt_y"/>
                                          </p:val>
                                        </p:tav>
                                      </p:tavLst>
                                    </p:anim>
                                    <p:animEffect transition="in" filter="wipe(up)">
                                      <p:cBhvr>
                                        <p:cTn id="160" dur="500"/>
                                        <p:tgtEl>
                                          <p:spTgt spid="58"/>
                                        </p:tgtEl>
                                      </p:cBhvr>
                                    </p:animEffect>
                                  </p:childTnLst>
                                </p:cTn>
                              </p:par>
                              <p:par>
                                <p:cTn id="161" presetID="12" presetClass="entr" presetSubtype="4" fill="hold" grpId="0" nodeType="withEffect">
                                  <p:stCondLst>
                                    <p:cond delay="0"/>
                                  </p:stCondLst>
                                  <p:childTnLst>
                                    <p:set>
                                      <p:cBhvr>
                                        <p:cTn id="162" dur="1" fill="hold">
                                          <p:stCondLst>
                                            <p:cond delay="0"/>
                                          </p:stCondLst>
                                        </p:cTn>
                                        <p:tgtEl>
                                          <p:spTgt spid="59"/>
                                        </p:tgtEl>
                                        <p:attrNameLst>
                                          <p:attrName>style.visibility</p:attrName>
                                        </p:attrNameLst>
                                      </p:cBhvr>
                                      <p:to>
                                        <p:strVal val="visible"/>
                                      </p:to>
                                    </p:set>
                                    <p:anim calcmode="lin" valueType="num">
                                      <p:cBhvr additive="base">
                                        <p:cTn id="163" dur="500"/>
                                        <p:tgtEl>
                                          <p:spTgt spid="59"/>
                                        </p:tgtEl>
                                        <p:attrNameLst>
                                          <p:attrName>ppt_y</p:attrName>
                                        </p:attrNameLst>
                                      </p:cBhvr>
                                      <p:tavLst>
                                        <p:tav tm="0">
                                          <p:val>
                                            <p:strVal val="#ppt_y+#ppt_h*1.125000"/>
                                          </p:val>
                                        </p:tav>
                                        <p:tav tm="100000">
                                          <p:val>
                                            <p:strVal val="#ppt_y"/>
                                          </p:val>
                                        </p:tav>
                                      </p:tavLst>
                                    </p:anim>
                                    <p:animEffect transition="in" filter="wipe(up)">
                                      <p:cBhvr>
                                        <p:cTn id="164" dur="500"/>
                                        <p:tgtEl>
                                          <p:spTgt spid="59"/>
                                        </p:tgtEl>
                                      </p:cBhvr>
                                    </p:animEffect>
                                  </p:childTnLst>
                                </p:cTn>
                              </p:par>
                              <p:par>
                                <p:cTn id="165" presetID="12" presetClass="entr" presetSubtype="4" fill="hold" grpId="0" nodeType="withEffect">
                                  <p:stCondLst>
                                    <p:cond delay="0"/>
                                  </p:stCondLst>
                                  <p:childTnLst>
                                    <p:set>
                                      <p:cBhvr>
                                        <p:cTn id="166" dur="1" fill="hold">
                                          <p:stCondLst>
                                            <p:cond delay="0"/>
                                          </p:stCondLst>
                                        </p:cTn>
                                        <p:tgtEl>
                                          <p:spTgt spid="145"/>
                                        </p:tgtEl>
                                        <p:attrNameLst>
                                          <p:attrName>style.visibility</p:attrName>
                                        </p:attrNameLst>
                                      </p:cBhvr>
                                      <p:to>
                                        <p:strVal val="visible"/>
                                      </p:to>
                                    </p:set>
                                    <p:anim calcmode="lin" valueType="num">
                                      <p:cBhvr additive="base">
                                        <p:cTn id="167" dur="500"/>
                                        <p:tgtEl>
                                          <p:spTgt spid="145"/>
                                        </p:tgtEl>
                                        <p:attrNameLst>
                                          <p:attrName>ppt_y</p:attrName>
                                        </p:attrNameLst>
                                      </p:cBhvr>
                                      <p:tavLst>
                                        <p:tav tm="0">
                                          <p:val>
                                            <p:strVal val="#ppt_y+#ppt_h*1.125000"/>
                                          </p:val>
                                        </p:tav>
                                        <p:tav tm="100000">
                                          <p:val>
                                            <p:strVal val="#ppt_y"/>
                                          </p:val>
                                        </p:tav>
                                      </p:tavLst>
                                    </p:anim>
                                    <p:animEffect transition="in" filter="wipe(up)">
                                      <p:cBhvr>
                                        <p:cTn id="168" dur="500"/>
                                        <p:tgtEl>
                                          <p:spTgt spid="145"/>
                                        </p:tgtEl>
                                      </p:cBhvr>
                                    </p:animEffect>
                                  </p:childTnLst>
                                </p:cTn>
                              </p:par>
                              <p:par>
                                <p:cTn id="169" presetID="12" presetClass="entr" presetSubtype="4" fill="hold" nodeType="withEffect">
                                  <p:stCondLst>
                                    <p:cond delay="0"/>
                                  </p:stCondLst>
                                  <p:childTnLst>
                                    <p:set>
                                      <p:cBhvr>
                                        <p:cTn id="170" dur="1" fill="hold">
                                          <p:stCondLst>
                                            <p:cond delay="0"/>
                                          </p:stCondLst>
                                        </p:cTn>
                                        <p:tgtEl>
                                          <p:spTgt spid="148"/>
                                        </p:tgtEl>
                                        <p:attrNameLst>
                                          <p:attrName>style.visibility</p:attrName>
                                        </p:attrNameLst>
                                      </p:cBhvr>
                                      <p:to>
                                        <p:strVal val="visible"/>
                                      </p:to>
                                    </p:set>
                                    <p:anim calcmode="lin" valueType="num">
                                      <p:cBhvr additive="base">
                                        <p:cTn id="171" dur="500"/>
                                        <p:tgtEl>
                                          <p:spTgt spid="148"/>
                                        </p:tgtEl>
                                        <p:attrNameLst>
                                          <p:attrName>ppt_y</p:attrName>
                                        </p:attrNameLst>
                                      </p:cBhvr>
                                      <p:tavLst>
                                        <p:tav tm="0">
                                          <p:val>
                                            <p:strVal val="#ppt_y+#ppt_h*1.125000"/>
                                          </p:val>
                                        </p:tav>
                                        <p:tav tm="100000">
                                          <p:val>
                                            <p:strVal val="#ppt_y"/>
                                          </p:val>
                                        </p:tav>
                                      </p:tavLst>
                                    </p:anim>
                                    <p:animEffect transition="in" filter="wipe(up)">
                                      <p:cBhvr>
                                        <p:cTn id="172" dur="500"/>
                                        <p:tgtEl>
                                          <p:spTgt spid="148"/>
                                        </p:tgtEl>
                                      </p:cBhvr>
                                    </p:animEffect>
                                  </p:childTnLst>
                                </p:cTn>
                              </p:par>
                            </p:childTnLst>
                          </p:cTn>
                        </p:par>
                      </p:childTnLst>
                    </p:cTn>
                  </p:par>
                  <p:par>
                    <p:cTn id="173" fill="hold">
                      <p:stCondLst>
                        <p:cond delay="indefinite"/>
                      </p:stCondLst>
                      <p:childTnLst>
                        <p:par>
                          <p:cTn id="174" fill="hold">
                            <p:stCondLst>
                              <p:cond delay="0"/>
                            </p:stCondLst>
                            <p:childTnLst>
                              <p:par>
                                <p:cTn id="175" presetID="12" presetClass="entr" presetSubtype="4" fill="hold" nodeType="clickEffect">
                                  <p:stCondLst>
                                    <p:cond delay="0"/>
                                  </p:stCondLst>
                                  <p:childTnLst>
                                    <p:set>
                                      <p:cBhvr>
                                        <p:cTn id="176" dur="1" fill="hold">
                                          <p:stCondLst>
                                            <p:cond delay="0"/>
                                          </p:stCondLst>
                                        </p:cTn>
                                        <p:tgtEl>
                                          <p:spTgt spid="31"/>
                                        </p:tgtEl>
                                        <p:attrNameLst>
                                          <p:attrName>style.visibility</p:attrName>
                                        </p:attrNameLst>
                                      </p:cBhvr>
                                      <p:to>
                                        <p:strVal val="visible"/>
                                      </p:to>
                                    </p:set>
                                    <p:anim calcmode="lin" valueType="num">
                                      <p:cBhvr additive="base">
                                        <p:cTn id="177" dur="500"/>
                                        <p:tgtEl>
                                          <p:spTgt spid="31"/>
                                        </p:tgtEl>
                                        <p:attrNameLst>
                                          <p:attrName>ppt_y</p:attrName>
                                        </p:attrNameLst>
                                      </p:cBhvr>
                                      <p:tavLst>
                                        <p:tav tm="0">
                                          <p:val>
                                            <p:strVal val="#ppt_y+#ppt_h*1.125000"/>
                                          </p:val>
                                        </p:tav>
                                        <p:tav tm="100000">
                                          <p:val>
                                            <p:strVal val="#ppt_y"/>
                                          </p:val>
                                        </p:tav>
                                      </p:tavLst>
                                    </p:anim>
                                    <p:animEffect transition="in" filter="wipe(up)">
                                      <p:cBhvr>
                                        <p:cTn id="178" dur="500"/>
                                        <p:tgtEl>
                                          <p:spTgt spid="31"/>
                                        </p:tgtEl>
                                      </p:cBhvr>
                                    </p:animEffect>
                                  </p:childTnLst>
                                </p:cTn>
                              </p:par>
                              <p:par>
                                <p:cTn id="179" presetID="12" presetClass="entr" presetSubtype="4" fill="hold" grpId="0" nodeType="withEffect">
                                  <p:stCondLst>
                                    <p:cond delay="0"/>
                                  </p:stCondLst>
                                  <p:childTnLst>
                                    <p:set>
                                      <p:cBhvr>
                                        <p:cTn id="180" dur="1" fill="hold">
                                          <p:stCondLst>
                                            <p:cond delay="0"/>
                                          </p:stCondLst>
                                        </p:cTn>
                                        <p:tgtEl>
                                          <p:spTgt spid="48"/>
                                        </p:tgtEl>
                                        <p:attrNameLst>
                                          <p:attrName>style.visibility</p:attrName>
                                        </p:attrNameLst>
                                      </p:cBhvr>
                                      <p:to>
                                        <p:strVal val="visible"/>
                                      </p:to>
                                    </p:set>
                                    <p:anim calcmode="lin" valueType="num">
                                      <p:cBhvr additive="base">
                                        <p:cTn id="181" dur="500"/>
                                        <p:tgtEl>
                                          <p:spTgt spid="48"/>
                                        </p:tgtEl>
                                        <p:attrNameLst>
                                          <p:attrName>ppt_y</p:attrName>
                                        </p:attrNameLst>
                                      </p:cBhvr>
                                      <p:tavLst>
                                        <p:tav tm="0">
                                          <p:val>
                                            <p:strVal val="#ppt_y+#ppt_h*1.125000"/>
                                          </p:val>
                                        </p:tav>
                                        <p:tav tm="100000">
                                          <p:val>
                                            <p:strVal val="#ppt_y"/>
                                          </p:val>
                                        </p:tav>
                                      </p:tavLst>
                                    </p:anim>
                                    <p:animEffect transition="in" filter="wipe(up)">
                                      <p:cBhvr>
                                        <p:cTn id="182" dur="500"/>
                                        <p:tgtEl>
                                          <p:spTgt spid="48"/>
                                        </p:tgtEl>
                                      </p:cBhvr>
                                    </p:animEffect>
                                  </p:childTnLst>
                                </p:cTn>
                              </p:par>
                              <p:par>
                                <p:cTn id="183" presetID="12" presetClass="entr" presetSubtype="4" fill="hold" grpId="0" nodeType="withEffect">
                                  <p:stCondLst>
                                    <p:cond delay="0"/>
                                  </p:stCondLst>
                                  <p:childTnLst>
                                    <p:set>
                                      <p:cBhvr>
                                        <p:cTn id="184" dur="1" fill="hold">
                                          <p:stCondLst>
                                            <p:cond delay="0"/>
                                          </p:stCondLst>
                                        </p:cTn>
                                        <p:tgtEl>
                                          <p:spTgt spid="49"/>
                                        </p:tgtEl>
                                        <p:attrNameLst>
                                          <p:attrName>style.visibility</p:attrName>
                                        </p:attrNameLst>
                                      </p:cBhvr>
                                      <p:to>
                                        <p:strVal val="visible"/>
                                      </p:to>
                                    </p:set>
                                    <p:anim calcmode="lin" valueType="num">
                                      <p:cBhvr additive="base">
                                        <p:cTn id="185" dur="500"/>
                                        <p:tgtEl>
                                          <p:spTgt spid="49"/>
                                        </p:tgtEl>
                                        <p:attrNameLst>
                                          <p:attrName>ppt_y</p:attrName>
                                        </p:attrNameLst>
                                      </p:cBhvr>
                                      <p:tavLst>
                                        <p:tav tm="0">
                                          <p:val>
                                            <p:strVal val="#ppt_y+#ppt_h*1.125000"/>
                                          </p:val>
                                        </p:tav>
                                        <p:tav tm="100000">
                                          <p:val>
                                            <p:strVal val="#ppt_y"/>
                                          </p:val>
                                        </p:tav>
                                      </p:tavLst>
                                    </p:anim>
                                    <p:animEffect transition="in" filter="wipe(up)">
                                      <p:cBhvr>
                                        <p:cTn id="186" dur="500"/>
                                        <p:tgtEl>
                                          <p:spTgt spid="49"/>
                                        </p:tgtEl>
                                      </p:cBhvr>
                                    </p:animEffect>
                                  </p:childTnLst>
                                </p:cTn>
                              </p:par>
                              <p:par>
                                <p:cTn id="187" presetID="12" presetClass="entr" presetSubtype="4" fill="hold" nodeType="withEffect">
                                  <p:stCondLst>
                                    <p:cond delay="0"/>
                                  </p:stCondLst>
                                  <p:childTnLst>
                                    <p:set>
                                      <p:cBhvr>
                                        <p:cTn id="188" dur="1" fill="hold">
                                          <p:stCondLst>
                                            <p:cond delay="0"/>
                                          </p:stCondLst>
                                        </p:cTn>
                                        <p:tgtEl>
                                          <p:spTgt spid="133"/>
                                        </p:tgtEl>
                                        <p:attrNameLst>
                                          <p:attrName>style.visibility</p:attrName>
                                        </p:attrNameLst>
                                      </p:cBhvr>
                                      <p:to>
                                        <p:strVal val="visible"/>
                                      </p:to>
                                    </p:set>
                                    <p:anim calcmode="lin" valueType="num">
                                      <p:cBhvr additive="base">
                                        <p:cTn id="189" dur="500"/>
                                        <p:tgtEl>
                                          <p:spTgt spid="133"/>
                                        </p:tgtEl>
                                        <p:attrNameLst>
                                          <p:attrName>ppt_y</p:attrName>
                                        </p:attrNameLst>
                                      </p:cBhvr>
                                      <p:tavLst>
                                        <p:tav tm="0">
                                          <p:val>
                                            <p:strVal val="#ppt_y+#ppt_h*1.125000"/>
                                          </p:val>
                                        </p:tav>
                                        <p:tav tm="100000">
                                          <p:val>
                                            <p:strVal val="#ppt_y"/>
                                          </p:val>
                                        </p:tav>
                                      </p:tavLst>
                                    </p:anim>
                                    <p:animEffect transition="in" filter="wipe(up)">
                                      <p:cBhvr>
                                        <p:cTn id="190" dur="500"/>
                                        <p:tgtEl>
                                          <p:spTgt spid="133"/>
                                        </p:tgtEl>
                                      </p:cBhvr>
                                    </p:animEffect>
                                  </p:childTnLst>
                                </p:cTn>
                              </p:par>
                              <p:par>
                                <p:cTn id="191" presetID="12" presetClass="entr" presetSubtype="4" fill="hold" grpId="0" nodeType="withEffect">
                                  <p:stCondLst>
                                    <p:cond delay="0"/>
                                  </p:stCondLst>
                                  <p:childTnLst>
                                    <p:set>
                                      <p:cBhvr>
                                        <p:cTn id="192" dur="1" fill="hold">
                                          <p:stCondLst>
                                            <p:cond delay="0"/>
                                          </p:stCondLst>
                                        </p:cTn>
                                        <p:tgtEl>
                                          <p:spTgt spid="263"/>
                                        </p:tgtEl>
                                        <p:attrNameLst>
                                          <p:attrName>style.visibility</p:attrName>
                                        </p:attrNameLst>
                                      </p:cBhvr>
                                      <p:to>
                                        <p:strVal val="visible"/>
                                      </p:to>
                                    </p:set>
                                    <p:anim calcmode="lin" valueType="num">
                                      <p:cBhvr additive="base">
                                        <p:cTn id="193" dur="500"/>
                                        <p:tgtEl>
                                          <p:spTgt spid="263"/>
                                        </p:tgtEl>
                                        <p:attrNameLst>
                                          <p:attrName>ppt_y</p:attrName>
                                        </p:attrNameLst>
                                      </p:cBhvr>
                                      <p:tavLst>
                                        <p:tav tm="0">
                                          <p:val>
                                            <p:strVal val="#ppt_y+#ppt_h*1.125000"/>
                                          </p:val>
                                        </p:tav>
                                        <p:tav tm="100000">
                                          <p:val>
                                            <p:strVal val="#ppt_y"/>
                                          </p:val>
                                        </p:tav>
                                      </p:tavLst>
                                    </p:anim>
                                    <p:animEffect transition="in" filter="wipe(up)">
                                      <p:cBhvr>
                                        <p:cTn id="194" dur="500"/>
                                        <p:tgtEl>
                                          <p:spTgt spid="263"/>
                                        </p:tgtEl>
                                      </p:cBhvr>
                                    </p:animEffect>
                                  </p:childTnLst>
                                </p:cTn>
                              </p:par>
                              <p:par>
                                <p:cTn id="195" presetID="12" presetClass="entr" presetSubtype="4" fill="hold" grpId="0" nodeType="withEffect">
                                  <p:stCondLst>
                                    <p:cond delay="0"/>
                                  </p:stCondLst>
                                  <p:childTnLst>
                                    <p:set>
                                      <p:cBhvr>
                                        <p:cTn id="196" dur="1" fill="hold">
                                          <p:stCondLst>
                                            <p:cond delay="0"/>
                                          </p:stCondLst>
                                        </p:cTn>
                                        <p:tgtEl>
                                          <p:spTgt spid="264"/>
                                        </p:tgtEl>
                                        <p:attrNameLst>
                                          <p:attrName>style.visibility</p:attrName>
                                        </p:attrNameLst>
                                      </p:cBhvr>
                                      <p:to>
                                        <p:strVal val="visible"/>
                                      </p:to>
                                    </p:set>
                                    <p:anim calcmode="lin" valueType="num">
                                      <p:cBhvr additive="base">
                                        <p:cTn id="197" dur="500"/>
                                        <p:tgtEl>
                                          <p:spTgt spid="264"/>
                                        </p:tgtEl>
                                        <p:attrNameLst>
                                          <p:attrName>ppt_y</p:attrName>
                                        </p:attrNameLst>
                                      </p:cBhvr>
                                      <p:tavLst>
                                        <p:tav tm="0">
                                          <p:val>
                                            <p:strVal val="#ppt_y+#ppt_h*1.125000"/>
                                          </p:val>
                                        </p:tav>
                                        <p:tav tm="100000">
                                          <p:val>
                                            <p:strVal val="#ppt_y"/>
                                          </p:val>
                                        </p:tav>
                                      </p:tavLst>
                                    </p:anim>
                                    <p:animEffect transition="in" filter="wipe(up)">
                                      <p:cBhvr>
                                        <p:cTn id="198" dur="500"/>
                                        <p:tgtEl>
                                          <p:spTgt spid="264"/>
                                        </p:tgtEl>
                                      </p:cBhvr>
                                    </p:animEffect>
                                  </p:childTnLst>
                                </p:cTn>
                              </p:par>
                              <p:par>
                                <p:cTn id="199" presetID="12" presetClass="entr" presetSubtype="4" fill="hold" grpId="0" nodeType="withEffect">
                                  <p:stCondLst>
                                    <p:cond delay="0"/>
                                  </p:stCondLst>
                                  <p:childTnLst>
                                    <p:set>
                                      <p:cBhvr>
                                        <p:cTn id="200" dur="1" fill="hold">
                                          <p:stCondLst>
                                            <p:cond delay="0"/>
                                          </p:stCondLst>
                                        </p:cTn>
                                        <p:tgtEl>
                                          <p:spTgt spid="265"/>
                                        </p:tgtEl>
                                        <p:attrNameLst>
                                          <p:attrName>style.visibility</p:attrName>
                                        </p:attrNameLst>
                                      </p:cBhvr>
                                      <p:to>
                                        <p:strVal val="visible"/>
                                      </p:to>
                                    </p:set>
                                    <p:anim calcmode="lin" valueType="num">
                                      <p:cBhvr additive="base">
                                        <p:cTn id="201" dur="500"/>
                                        <p:tgtEl>
                                          <p:spTgt spid="265"/>
                                        </p:tgtEl>
                                        <p:attrNameLst>
                                          <p:attrName>ppt_y</p:attrName>
                                        </p:attrNameLst>
                                      </p:cBhvr>
                                      <p:tavLst>
                                        <p:tav tm="0">
                                          <p:val>
                                            <p:strVal val="#ppt_y+#ppt_h*1.125000"/>
                                          </p:val>
                                        </p:tav>
                                        <p:tav tm="100000">
                                          <p:val>
                                            <p:strVal val="#ppt_y"/>
                                          </p:val>
                                        </p:tav>
                                      </p:tavLst>
                                    </p:anim>
                                    <p:animEffect transition="in" filter="wipe(up)">
                                      <p:cBhvr>
                                        <p:cTn id="202" dur="500"/>
                                        <p:tgtEl>
                                          <p:spTgt spid="265"/>
                                        </p:tgtEl>
                                      </p:cBhvr>
                                    </p:animEffect>
                                  </p:childTnLst>
                                </p:cTn>
                              </p:par>
                              <p:par>
                                <p:cTn id="203" presetID="12" presetClass="entr" presetSubtype="4" fill="hold" grpId="0" nodeType="withEffect">
                                  <p:stCondLst>
                                    <p:cond delay="0"/>
                                  </p:stCondLst>
                                  <p:childTnLst>
                                    <p:set>
                                      <p:cBhvr>
                                        <p:cTn id="204" dur="1" fill="hold">
                                          <p:stCondLst>
                                            <p:cond delay="0"/>
                                          </p:stCondLst>
                                        </p:cTn>
                                        <p:tgtEl>
                                          <p:spTgt spid="275"/>
                                        </p:tgtEl>
                                        <p:attrNameLst>
                                          <p:attrName>style.visibility</p:attrName>
                                        </p:attrNameLst>
                                      </p:cBhvr>
                                      <p:to>
                                        <p:strVal val="visible"/>
                                      </p:to>
                                    </p:set>
                                    <p:anim calcmode="lin" valueType="num">
                                      <p:cBhvr additive="base">
                                        <p:cTn id="205" dur="500"/>
                                        <p:tgtEl>
                                          <p:spTgt spid="275"/>
                                        </p:tgtEl>
                                        <p:attrNameLst>
                                          <p:attrName>ppt_y</p:attrName>
                                        </p:attrNameLst>
                                      </p:cBhvr>
                                      <p:tavLst>
                                        <p:tav tm="0">
                                          <p:val>
                                            <p:strVal val="#ppt_y+#ppt_h*1.125000"/>
                                          </p:val>
                                        </p:tav>
                                        <p:tav tm="100000">
                                          <p:val>
                                            <p:strVal val="#ppt_y"/>
                                          </p:val>
                                        </p:tav>
                                      </p:tavLst>
                                    </p:anim>
                                    <p:animEffect transition="in" filter="wipe(up)">
                                      <p:cBhvr>
                                        <p:cTn id="206" dur="500"/>
                                        <p:tgtEl>
                                          <p:spTgt spid="275"/>
                                        </p:tgtEl>
                                      </p:cBhvr>
                                    </p:animEffect>
                                  </p:childTnLst>
                                </p:cTn>
                              </p:par>
                              <p:par>
                                <p:cTn id="207" presetID="12" presetClass="entr" presetSubtype="4" fill="hold" grpId="0" nodeType="withEffect">
                                  <p:stCondLst>
                                    <p:cond delay="0"/>
                                  </p:stCondLst>
                                  <p:childTnLst>
                                    <p:set>
                                      <p:cBhvr>
                                        <p:cTn id="208" dur="1" fill="hold">
                                          <p:stCondLst>
                                            <p:cond delay="0"/>
                                          </p:stCondLst>
                                        </p:cTn>
                                        <p:tgtEl>
                                          <p:spTgt spid="276"/>
                                        </p:tgtEl>
                                        <p:attrNameLst>
                                          <p:attrName>style.visibility</p:attrName>
                                        </p:attrNameLst>
                                      </p:cBhvr>
                                      <p:to>
                                        <p:strVal val="visible"/>
                                      </p:to>
                                    </p:set>
                                    <p:anim calcmode="lin" valueType="num">
                                      <p:cBhvr additive="base">
                                        <p:cTn id="209" dur="500"/>
                                        <p:tgtEl>
                                          <p:spTgt spid="276"/>
                                        </p:tgtEl>
                                        <p:attrNameLst>
                                          <p:attrName>ppt_y</p:attrName>
                                        </p:attrNameLst>
                                      </p:cBhvr>
                                      <p:tavLst>
                                        <p:tav tm="0">
                                          <p:val>
                                            <p:strVal val="#ppt_y+#ppt_h*1.125000"/>
                                          </p:val>
                                        </p:tav>
                                        <p:tav tm="100000">
                                          <p:val>
                                            <p:strVal val="#ppt_y"/>
                                          </p:val>
                                        </p:tav>
                                      </p:tavLst>
                                    </p:anim>
                                    <p:animEffect transition="in" filter="wipe(up)">
                                      <p:cBhvr>
                                        <p:cTn id="210" dur="500"/>
                                        <p:tgtEl>
                                          <p:spTgt spid="276"/>
                                        </p:tgtEl>
                                      </p:cBhvr>
                                    </p:animEffect>
                                  </p:childTnLst>
                                </p:cTn>
                              </p:par>
                              <p:par>
                                <p:cTn id="211" presetID="12" presetClass="entr" presetSubtype="4" fill="hold" grpId="0" nodeType="withEffect">
                                  <p:stCondLst>
                                    <p:cond delay="0"/>
                                  </p:stCondLst>
                                  <p:childTnLst>
                                    <p:set>
                                      <p:cBhvr>
                                        <p:cTn id="212" dur="1" fill="hold">
                                          <p:stCondLst>
                                            <p:cond delay="0"/>
                                          </p:stCondLst>
                                        </p:cTn>
                                        <p:tgtEl>
                                          <p:spTgt spid="277"/>
                                        </p:tgtEl>
                                        <p:attrNameLst>
                                          <p:attrName>style.visibility</p:attrName>
                                        </p:attrNameLst>
                                      </p:cBhvr>
                                      <p:to>
                                        <p:strVal val="visible"/>
                                      </p:to>
                                    </p:set>
                                    <p:anim calcmode="lin" valueType="num">
                                      <p:cBhvr additive="base">
                                        <p:cTn id="213" dur="500"/>
                                        <p:tgtEl>
                                          <p:spTgt spid="277"/>
                                        </p:tgtEl>
                                        <p:attrNameLst>
                                          <p:attrName>ppt_y</p:attrName>
                                        </p:attrNameLst>
                                      </p:cBhvr>
                                      <p:tavLst>
                                        <p:tav tm="0">
                                          <p:val>
                                            <p:strVal val="#ppt_y+#ppt_h*1.125000"/>
                                          </p:val>
                                        </p:tav>
                                        <p:tav tm="100000">
                                          <p:val>
                                            <p:strVal val="#ppt_y"/>
                                          </p:val>
                                        </p:tav>
                                      </p:tavLst>
                                    </p:anim>
                                    <p:animEffect transition="in" filter="wipe(up)">
                                      <p:cBhvr>
                                        <p:cTn id="214" dur="500"/>
                                        <p:tgtEl>
                                          <p:spTgt spid="277"/>
                                        </p:tgtEl>
                                      </p:cBhvr>
                                    </p:animEffect>
                                  </p:childTnLst>
                                </p:cTn>
                              </p:par>
                              <p:par>
                                <p:cTn id="215" presetID="12" presetClass="entr" presetSubtype="4" fill="hold" nodeType="withEffect">
                                  <p:stCondLst>
                                    <p:cond delay="0"/>
                                  </p:stCondLst>
                                  <p:childTnLst>
                                    <p:set>
                                      <p:cBhvr>
                                        <p:cTn id="216" dur="1" fill="hold">
                                          <p:stCondLst>
                                            <p:cond delay="0"/>
                                          </p:stCondLst>
                                        </p:cTn>
                                        <p:tgtEl>
                                          <p:spTgt spid="294"/>
                                        </p:tgtEl>
                                        <p:attrNameLst>
                                          <p:attrName>style.visibility</p:attrName>
                                        </p:attrNameLst>
                                      </p:cBhvr>
                                      <p:to>
                                        <p:strVal val="visible"/>
                                      </p:to>
                                    </p:set>
                                    <p:anim calcmode="lin" valueType="num">
                                      <p:cBhvr additive="base">
                                        <p:cTn id="217" dur="500"/>
                                        <p:tgtEl>
                                          <p:spTgt spid="294"/>
                                        </p:tgtEl>
                                        <p:attrNameLst>
                                          <p:attrName>ppt_y</p:attrName>
                                        </p:attrNameLst>
                                      </p:cBhvr>
                                      <p:tavLst>
                                        <p:tav tm="0">
                                          <p:val>
                                            <p:strVal val="#ppt_y+#ppt_h*1.125000"/>
                                          </p:val>
                                        </p:tav>
                                        <p:tav tm="100000">
                                          <p:val>
                                            <p:strVal val="#ppt_y"/>
                                          </p:val>
                                        </p:tav>
                                      </p:tavLst>
                                    </p:anim>
                                    <p:animEffect transition="in" filter="wipe(up)">
                                      <p:cBhvr>
                                        <p:cTn id="218" dur="500"/>
                                        <p:tgtEl>
                                          <p:spTgt spid="294"/>
                                        </p:tgtEl>
                                      </p:cBhvr>
                                    </p:animEffect>
                                  </p:childTnLst>
                                </p:cTn>
                              </p:par>
                              <p:par>
                                <p:cTn id="219" presetID="12" presetClass="entr" presetSubtype="4" fill="hold" grpId="0" nodeType="withEffect">
                                  <p:stCondLst>
                                    <p:cond delay="0"/>
                                  </p:stCondLst>
                                  <p:childTnLst>
                                    <p:set>
                                      <p:cBhvr>
                                        <p:cTn id="220" dur="1" fill="hold">
                                          <p:stCondLst>
                                            <p:cond delay="0"/>
                                          </p:stCondLst>
                                        </p:cTn>
                                        <p:tgtEl>
                                          <p:spTgt spid="295"/>
                                        </p:tgtEl>
                                        <p:attrNameLst>
                                          <p:attrName>style.visibility</p:attrName>
                                        </p:attrNameLst>
                                      </p:cBhvr>
                                      <p:to>
                                        <p:strVal val="visible"/>
                                      </p:to>
                                    </p:set>
                                    <p:anim calcmode="lin" valueType="num">
                                      <p:cBhvr additive="base">
                                        <p:cTn id="221" dur="500"/>
                                        <p:tgtEl>
                                          <p:spTgt spid="295"/>
                                        </p:tgtEl>
                                        <p:attrNameLst>
                                          <p:attrName>ppt_y</p:attrName>
                                        </p:attrNameLst>
                                      </p:cBhvr>
                                      <p:tavLst>
                                        <p:tav tm="0">
                                          <p:val>
                                            <p:strVal val="#ppt_y+#ppt_h*1.125000"/>
                                          </p:val>
                                        </p:tav>
                                        <p:tav tm="100000">
                                          <p:val>
                                            <p:strVal val="#ppt_y"/>
                                          </p:val>
                                        </p:tav>
                                      </p:tavLst>
                                    </p:anim>
                                    <p:animEffect transition="in" filter="wipe(up)">
                                      <p:cBhvr>
                                        <p:cTn id="222" dur="500"/>
                                        <p:tgtEl>
                                          <p:spTgt spid="295"/>
                                        </p:tgtEl>
                                      </p:cBhvr>
                                    </p:animEffect>
                                  </p:childTnLst>
                                </p:cTn>
                              </p:par>
                              <p:par>
                                <p:cTn id="223" presetID="12" presetClass="entr" presetSubtype="4" fill="hold" grpId="0" nodeType="withEffect">
                                  <p:stCondLst>
                                    <p:cond delay="0"/>
                                  </p:stCondLst>
                                  <p:childTnLst>
                                    <p:set>
                                      <p:cBhvr>
                                        <p:cTn id="224" dur="1" fill="hold">
                                          <p:stCondLst>
                                            <p:cond delay="0"/>
                                          </p:stCondLst>
                                        </p:cTn>
                                        <p:tgtEl>
                                          <p:spTgt spid="296"/>
                                        </p:tgtEl>
                                        <p:attrNameLst>
                                          <p:attrName>style.visibility</p:attrName>
                                        </p:attrNameLst>
                                      </p:cBhvr>
                                      <p:to>
                                        <p:strVal val="visible"/>
                                      </p:to>
                                    </p:set>
                                    <p:anim calcmode="lin" valueType="num">
                                      <p:cBhvr additive="base">
                                        <p:cTn id="225" dur="500"/>
                                        <p:tgtEl>
                                          <p:spTgt spid="296"/>
                                        </p:tgtEl>
                                        <p:attrNameLst>
                                          <p:attrName>ppt_y</p:attrName>
                                        </p:attrNameLst>
                                      </p:cBhvr>
                                      <p:tavLst>
                                        <p:tav tm="0">
                                          <p:val>
                                            <p:strVal val="#ppt_y+#ppt_h*1.125000"/>
                                          </p:val>
                                        </p:tav>
                                        <p:tav tm="100000">
                                          <p:val>
                                            <p:strVal val="#ppt_y"/>
                                          </p:val>
                                        </p:tav>
                                      </p:tavLst>
                                    </p:anim>
                                    <p:animEffect transition="in" filter="wipe(up)">
                                      <p:cBhvr>
                                        <p:cTn id="226" dur="500"/>
                                        <p:tgtEl>
                                          <p:spTgt spid="296"/>
                                        </p:tgtEl>
                                      </p:cBhvr>
                                    </p:animEffect>
                                  </p:childTnLst>
                                </p:cTn>
                              </p:par>
                              <p:par>
                                <p:cTn id="227" presetID="12" presetClass="entr" presetSubtype="4" fill="hold" nodeType="withEffect">
                                  <p:stCondLst>
                                    <p:cond delay="0"/>
                                  </p:stCondLst>
                                  <p:childTnLst>
                                    <p:set>
                                      <p:cBhvr>
                                        <p:cTn id="228" dur="1" fill="hold">
                                          <p:stCondLst>
                                            <p:cond delay="0"/>
                                          </p:stCondLst>
                                        </p:cTn>
                                        <p:tgtEl>
                                          <p:spTgt spid="297"/>
                                        </p:tgtEl>
                                        <p:attrNameLst>
                                          <p:attrName>style.visibility</p:attrName>
                                        </p:attrNameLst>
                                      </p:cBhvr>
                                      <p:to>
                                        <p:strVal val="visible"/>
                                      </p:to>
                                    </p:set>
                                    <p:anim calcmode="lin" valueType="num">
                                      <p:cBhvr additive="base">
                                        <p:cTn id="229" dur="500"/>
                                        <p:tgtEl>
                                          <p:spTgt spid="297"/>
                                        </p:tgtEl>
                                        <p:attrNameLst>
                                          <p:attrName>ppt_y</p:attrName>
                                        </p:attrNameLst>
                                      </p:cBhvr>
                                      <p:tavLst>
                                        <p:tav tm="0">
                                          <p:val>
                                            <p:strVal val="#ppt_y+#ppt_h*1.125000"/>
                                          </p:val>
                                        </p:tav>
                                        <p:tav tm="100000">
                                          <p:val>
                                            <p:strVal val="#ppt_y"/>
                                          </p:val>
                                        </p:tav>
                                      </p:tavLst>
                                    </p:anim>
                                    <p:animEffect transition="in" filter="wipe(up)">
                                      <p:cBhvr>
                                        <p:cTn id="230" dur="500"/>
                                        <p:tgtEl>
                                          <p:spTgt spid="297"/>
                                        </p:tgtEl>
                                      </p:cBhvr>
                                    </p:animEffect>
                                  </p:childTnLst>
                                </p:cTn>
                              </p:par>
                              <p:par>
                                <p:cTn id="231" presetID="12" presetClass="entr" presetSubtype="4" fill="hold" grpId="0" nodeType="withEffect">
                                  <p:stCondLst>
                                    <p:cond delay="0"/>
                                  </p:stCondLst>
                                  <p:childTnLst>
                                    <p:set>
                                      <p:cBhvr>
                                        <p:cTn id="232" dur="1" fill="hold">
                                          <p:stCondLst>
                                            <p:cond delay="0"/>
                                          </p:stCondLst>
                                        </p:cTn>
                                        <p:tgtEl>
                                          <p:spTgt spid="301"/>
                                        </p:tgtEl>
                                        <p:attrNameLst>
                                          <p:attrName>style.visibility</p:attrName>
                                        </p:attrNameLst>
                                      </p:cBhvr>
                                      <p:to>
                                        <p:strVal val="visible"/>
                                      </p:to>
                                    </p:set>
                                    <p:anim calcmode="lin" valueType="num">
                                      <p:cBhvr additive="base">
                                        <p:cTn id="233" dur="500"/>
                                        <p:tgtEl>
                                          <p:spTgt spid="301"/>
                                        </p:tgtEl>
                                        <p:attrNameLst>
                                          <p:attrName>ppt_y</p:attrName>
                                        </p:attrNameLst>
                                      </p:cBhvr>
                                      <p:tavLst>
                                        <p:tav tm="0">
                                          <p:val>
                                            <p:strVal val="#ppt_y+#ppt_h*1.125000"/>
                                          </p:val>
                                        </p:tav>
                                        <p:tav tm="100000">
                                          <p:val>
                                            <p:strVal val="#ppt_y"/>
                                          </p:val>
                                        </p:tav>
                                      </p:tavLst>
                                    </p:anim>
                                    <p:animEffect transition="in" filter="wipe(up)">
                                      <p:cBhvr>
                                        <p:cTn id="234" dur="500"/>
                                        <p:tgtEl>
                                          <p:spTgt spid="301"/>
                                        </p:tgtEl>
                                      </p:cBhvr>
                                    </p:animEffect>
                                  </p:childTnLst>
                                </p:cTn>
                              </p:par>
                              <p:par>
                                <p:cTn id="235" presetID="12" presetClass="entr" presetSubtype="4" fill="hold" grpId="0" nodeType="withEffect">
                                  <p:stCondLst>
                                    <p:cond delay="0"/>
                                  </p:stCondLst>
                                  <p:childTnLst>
                                    <p:set>
                                      <p:cBhvr>
                                        <p:cTn id="236" dur="1" fill="hold">
                                          <p:stCondLst>
                                            <p:cond delay="0"/>
                                          </p:stCondLst>
                                        </p:cTn>
                                        <p:tgtEl>
                                          <p:spTgt spid="302"/>
                                        </p:tgtEl>
                                        <p:attrNameLst>
                                          <p:attrName>style.visibility</p:attrName>
                                        </p:attrNameLst>
                                      </p:cBhvr>
                                      <p:to>
                                        <p:strVal val="visible"/>
                                      </p:to>
                                    </p:set>
                                    <p:anim calcmode="lin" valueType="num">
                                      <p:cBhvr additive="base">
                                        <p:cTn id="237" dur="500"/>
                                        <p:tgtEl>
                                          <p:spTgt spid="302"/>
                                        </p:tgtEl>
                                        <p:attrNameLst>
                                          <p:attrName>ppt_y</p:attrName>
                                        </p:attrNameLst>
                                      </p:cBhvr>
                                      <p:tavLst>
                                        <p:tav tm="0">
                                          <p:val>
                                            <p:strVal val="#ppt_y+#ppt_h*1.125000"/>
                                          </p:val>
                                        </p:tav>
                                        <p:tav tm="100000">
                                          <p:val>
                                            <p:strVal val="#ppt_y"/>
                                          </p:val>
                                        </p:tav>
                                      </p:tavLst>
                                    </p:anim>
                                    <p:animEffect transition="in" filter="wipe(up)">
                                      <p:cBhvr>
                                        <p:cTn id="238" dur="500"/>
                                        <p:tgtEl>
                                          <p:spTgt spid="302"/>
                                        </p:tgtEl>
                                      </p:cBhvr>
                                    </p:animEffect>
                                  </p:childTnLst>
                                </p:cTn>
                              </p:par>
                              <p:par>
                                <p:cTn id="239" presetID="12" presetClass="entr" presetSubtype="4" fill="hold" grpId="0" nodeType="withEffect">
                                  <p:stCondLst>
                                    <p:cond delay="0"/>
                                  </p:stCondLst>
                                  <p:childTnLst>
                                    <p:set>
                                      <p:cBhvr>
                                        <p:cTn id="240" dur="1" fill="hold">
                                          <p:stCondLst>
                                            <p:cond delay="0"/>
                                          </p:stCondLst>
                                        </p:cTn>
                                        <p:tgtEl>
                                          <p:spTgt spid="303"/>
                                        </p:tgtEl>
                                        <p:attrNameLst>
                                          <p:attrName>style.visibility</p:attrName>
                                        </p:attrNameLst>
                                      </p:cBhvr>
                                      <p:to>
                                        <p:strVal val="visible"/>
                                      </p:to>
                                    </p:set>
                                    <p:anim calcmode="lin" valueType="num">
                                      <p:cBhvr additive="base">
                                        <p:cTn id="241" dur="500"/>
                                        <p:tgtEl>
                                          <p:spTgt spid="303"/>
                                        </p:tgtEl>
                                        <p:attrNameLst>
                                          <p:attrName>ppt_y</p:attrName>
                                        </p:attrNameLst>
                                      </p:cBhvr>
                                      <p:tavLst>
                                        <p:tav tm="0">
                                          <p:val>
                                            <p:strVal val="#ppt_y+#ppt_h*1.125000"/>
                                          </p:val>
                                        </p:tav>
                                        <p:tav tm="100000">
                                          <p:val>
                                            <p:strVal val="#ppt_y"/>
                                          </p:val>
                                        </p:tav>
                                      </p:tavLst>
                                    </p:anim>
                                    <p:animEffect transition="in" filter="wipe(up)">
                                      <p:cBhvr>
                                        <p:cTn id="242" dur="500"/>
                                        <p:tgtEl>
                                          <p:spTgt spid="303"/>
                                        </p:tgtEl>
                                      </p:cBhvr>
                                    </p:animEffect>
                                  </p:childTnLst>
                                </p:cTn>
                              </p:par>
                              <p:par>
                                <p:cTn id="243" presetID="12" presetClass="entr" presetSubtype="4" fill="hold" grpId="0" nodeType="withEffect">
                                  <p:stCondLst>
                                    <p:cond delay="0"/>
                                  </p:stCondLst>
                                  <p:childTnLst>
                                    <p:set>
                                      <p:cBhvr>
                                        <p:cTn id="244" dur="1" fill="hold">
                                          <p:stCondLst>
                                            <p:cond delay="0"/>
                                          </p:stCondLst>
                                        </p:cTn>
                                        <p:tgtEl>
                                          <p:spTgt spid="313"/>
                                        </p:tgtEl>
                                        <p:attrNameLst>
                                          <p:attrName>style.visibility</p:attrName>
                                        </p:attrNameLst>
                                      </p:cBhvr>
                                      <p:to>
                                        <p:strVal val="visible"/>
                                      </p:to>
                                    </p:set>
                                    <p:anim calcmode="lin" valueType="num">
                                      <p:cBhvr additive="base">
                                        <p:cTn id="245" dur="500"/>
                                        <p:tgtEl>
                                          <p:spTgt spid="313"/>
                                        </p:tgtEl>
                                        <p:attrNameLst>
                                          <p:attrName>ppt_y</p:attrName>
                                        </p:attrNameLst>
                                      </p:cBhvr>
                                      <p:tavLst>
                                        <p:tav tm="0">
                                          <p:val>
                                            <p:strVal val="#ppt_y+#ppt_h*1.125000"/>
                                          </p:val>
                                        </p:tav>
                                        <p:tav tm="100000">
                                          <p:val>
                                            <p:strVal val="#ppt_y"/>
                                          </p:val>
                                        </p:tav>
                                      </p:tavLst>
                                    </p:anim>
                                    <p:animEffect transition="in" filter="wipe(up)">
                                      <p:cBhvr>
                                        <p:cTn id="246" dur="500"/>
                                        <p:tgtEl>
                                          <p:spTgt spid="313"/>
                                        </p:tgtEl>
                                      </p:cBhvr>
                                    </p:animEffect>
                                  </p:childTnLst>
                                </p:cTn>
                              </p:par>
                              <p:par>
                                <p:cTn id="247" presetID="12" presetClass="entr" presetSubtype="4" fill="hold" grpId="0" nodeType="withEffect">
                                  <p:stCondLst>
                                    <p:cond delay="0"/>
                                  </p:stCondLst>
                                  <p:childTnLst>
                                    <p:set>
                                      <p:cBhvr>
                                        <p:cTn id="248" dur="1" fill="hold">
                                          <p:stCondLst>
                                            <p:cond delay="0"/>
                                          </p:stCondLst>
                                        </p:cTn>
                                        <p:tgtEl>
                                          <p:spTgt spid="314"/>
                                        </p:tgtEl>
                                        <p:attrNameLst>
                                          <p:attrName>style.visibility</p:attrName>
                                        </p:attrNameLst>
                                      </p:cBhvr>
                                      <p:to>
                                        <p:strVal val="visible"/>
                                      </p:to>
                                    </p:set>
                                    <p:anim calcmode="lin" valueType="num">
                                      <p:cBhvr additive="base">
                                        <p:cTn id="249" dur="500"/>
                                        <p:tgtEl>
                                          <p:spTgt spid="314"/>
                                        </p:tgtEl>
                                        <p:attrNameLst>
                                          <p:attrName>ppt_y</p:attrName>
                                        </p:attrNameLst>
                                      </p:cBhvr>
                                      <p:tavLst>
                                        <p:tav tm="0">
                                          <p:val>
                                            <p:strVal val="#ppt_y+#ppt_h*1.125000"/>
                                          </p:val>
                                        </p:tav>
                                        <p:tav tm="100000">
                                          <p:val>
                                            <p:strVal val="#ppt_y"/>
                                          </p:val>
                                        </p:tav>
                                      </p:tavLst>
                                    </p:anim>
                                    <p:animEffect transition="in" filter="wipe(up)">
                                      <p:cBhvr>
                                        <p:cTn id="250" dur="500"/>
                                        <p:tgtEl>
                                          <p:spTgt spid="314"/>
                                        </p:tgtEl>
                                      </p:cBhvr>
                                    </p:animEffect>
                                  </p:childTnLst>
                                </p:cTn>
                              </p:par>
                              <p:par>
                                <p:cTn id="251" presetID="12" presetClass="entr" presetSubtype="4" fill="hold" grpId="0" nodeType="withEffect">
                                  <p:stCondLst>
                                    <p:cond delay="0"/>
                                  </p:stCondLst>
                                  <p:childTnLst>
                                    <p:set>
                                      <p:cBhvr>
                                        <p:cTn id="252" dur="1" fill="hold">
                                          <p:stCondLst>
                                            <p:cond delay="0"/>
                                          </p:stCondLst>
                                        </p:cTn>
                                        <p:tgtEl>
                                          <p:spTgt spid="315"/>
                                        </p:tgtEl>
                                        <p:attrNameLst>
                                          <p:attrName>style.visibility</p:attrName>
                                        </p:attrNameLst>
                                      </p:cBhvr>
                                      <p:to>
                                        <p:strVal val="visible"/>
                                      </p:to>
                                    </p:set>
                                    <p:anim calcmode="lin" valueType="num">
                                      <p:cBhvr additive="base">
                                        <p:cTn id="253" dur="500"/>
                                        <p:tgtEl>
                                          <p:spTgt spid="315"/>
                                        </p:tgtEl>
                                        <p:attrNameLst>
                                          <p:attrName>ppt_y</p:attrName>
                                        </p:attrNameLst>
                                      </p:cBhvr>
                                      <p:tavLst>
                                        <p:tav tm="0">
                                          <p:val>
                                            <p:strVal val="#ppt_y+#ppt_h*1.125000"/>
                                          </p:val>
                                        </p:tav>
                                        <p:tav tm="100000">
                                          <p:val>
                                            <p:strVal val="#ppt_y"/>
                                          </p:val>
                                        </p:tav>
                                      </p:tavLst>
                                    </p:anim>
                                    <p:animEffect transition="in" filter="wipe(up)">
                                      <p:cBhvr>
                                        <p:cTn id="254" dur="500"/>
                                        <p:tgtEl>
                                          <p:spTgt spid="315"/>
                                        </p:tgtEl>
                                      </p:cBhvr>
                                    </p:animEffect>
                                  </p:childTnLst>
                                </p:cTn>
                              </p:par>
                              <p:par>
                                <p:cTn id="255" presetID="12" presetClass="entr" presetSubtype="4" fill="hold" grpId="0" nodeType="withEffect">
                                  <p:stCondLst>
                                    <p:cond delay="0"/>
                                  </p:stCondLst>
                                  <p:childTnLst>
                                    <p:set>
                                      <p:cBhvr>
                                        <p:cTn id="256" dur="1" fill="hold">
                                          <p:stCondLst>
                                            <p:cond delay="0"/>
                                          </p:stCondLst>
                                        </p:cTn>
                                        <p:tgtEl>
                                          <p:spTgt spid="25"/>
                                        </p:tgtEl>
                                        <p:attrNameLst>
                                          <p:attrName>style.visibility</p:attrName>
                                        </p:attrNameLst>
                                      </p:cBhvr>
                                      <p:to>
                                        <p:strVal val="visible"/>
                                      </p:to>
                                    </p:set>
                                    <p:anim calcmode="lin" valueType="num">
                                      <p:cBhvr additive="base">
                                        <p:cTn id="257" dur="500"/>
                                        <p:tgtEl>
                                          <p:spTgt spid="25"/>
                                        </p:tgtEl>
                                        <p:attrNameLst>
                                          <p:attrName>ppt_y</p:attrName>
                                        </p:attrNameLst>
                                      </p:cBhvr>
                                      <p:tavLst>
                                        <p:tav tm="0">
                                          <p:val>
                                            <p:strVal val="#ppt_y+#ppt_h*1.125000"/>
                                          </p:val>
                                        </p:tav>
                                        <p:tav tm="100000">
                                          <p:val>
                                            <p:strVal val="#ppt_y"/>
                                          </p:val>
                                        </p:tav>
                                      </p:tavLst>
                                    </p:anim>
                                    <p:animEffect transition="in" filter="wipe(up)">
                                      <p:cBhvr>
                                        <p:cTn id="258" dur="500"/>
                                        <p:tgtEl>
                                          <p:spTgt spid="25"/>
                                        </p:tgtEl>
                                      </p:cBhvr>
                                    </p:animEffect>
                                  </p:childTnLst>
                                </p:cTn>
                              </p:par>
                              <p:par>
                                <p:cTn id="259" presetID="12" presetClass="entr" presetSubtype="4" fill="hold" grpId="0" nodeType="withEffect">
                                  <p:stCondLst>
                                    <p:cond delay="0"/>
                                  </p:stCondLst>
                                  <p:childTnLst>
                                    <p:set>
                                      <p:cBhvr>
                                        <p:cTn id="260" dur="1" fill="hold">
                                          <p:stCondLst>
                                            <p:cond delay="0"/>
                                          </p:stCondLst>
                                        </p:cTn>
                                        <p:tgtEl>
                                          <p:spTgt spid="26"/>
                                        </p:tgtEl>
                                        <p:attrNameLst>
                                          <p:attrName>style.visibility</p:attrName>
                                        </p:attrNameLst>
                                      </p:cBhvr>
                                      <p:to>
                                        <p:strVal val="visible"/>
                                      </p:to>
                                    </p:set>
                                    <p:anim calcmode="lin" valueType="num">
                                      <p:cBhvr additive="base">
                                        <p:cTn id="261" dur="500"/>
                                        <p:tgtEl>
                                          <p:spTgt spid="26"/>
                                        </p:tgtEl>
                                        <p:attrNameLst>
                                          <p:attrName>ppt_y</p:attrName>
                                        </p:attrNameLst>
                                      </p:cBhvr>
                                      <p:tavLst>
                                        <p:tav tm="0">
                                          <p:val>
                                            <p:strVal val="#ppt_y+#ppt_h*1.125000"/>
                                          </p:val>
                                        </p:tav>
                                        <p:tav tm="100000">
                                          <p:val>
                                            <p:strVal val="#ppt_y"/>
                                          </p:val>
                                        </p:tav>
                                      </p:tavLst>
                                    </p:anim>
                                    <p:animEffect transition="in" filter="wipe(up)">
                                      <p:cBhvr>
                                        <p:cTn id="262" dur="500"/>
                                        <p:tgtEl>
                                          <p:spTgt spid="26"/>
                                        </p:tgtEl>
                                      </p:cBhvr>
                                    </p:animEffect>
                                  </p:childTnLst>
                                </p:cTn>
                              </p:par>
                              <p:par>
                                <p:cTn id="263" presetID="12" presetClass="entr" presetSubtype="4" fill="hold" grpId="0" nodeType="withEffect">
                                  <p:stCondLst>
                                    <p:cond delay="0"/>
                                  </p:stCondLst>
                                  <p:childTnLst>
                                    <p:set>
                                      <p:cBhvr>
                                        <p:cTn id="264" dur="1" fill="hold">
                                          <p:stCondLst>
                                            <p:cond delay="0"/>
                                          </p:stCondLst>
                                        </p:cTn>
                                        <p:tgtEl>
                                          <p:spTgt spid="27"/>
                                        </p:tgtEl>
                                        <p:attrNameLst>
                                          <p:attrName>style.visibility</p:attrName>
                                        </p:attrNameLst>
                                      </p:cBhvr>
                                      <p:to>
                                        <p:strVal val="visible"/>
                                      </p:to>
                                    </p:set>
                                    <p:anim calcmode="lin" valueType="num">
                                      <p:cBhvr additive="base">
                                        <p:cTn id="265" dur="500"/>
                                        <p:tgtEl>
                                          <p:spTgt spid="27"/>
                                        </p:tgtEl>
                                        <p:attrNameLst>
                                          <p:attrName>ppt_y</p:attrName>
                                        </p:attrNameLst>
                                      </p:cBhvr>
                                      <p:tavLst>
                                        <p:tav tm="0">
                                          <p:val>
                                            <p:strVal val="#ppt_y+#ppt_h*1.125000"/>
                                          </p:val>
                                        </p:tav>
                                        <p:tav tm="100000">
                                          <p:val>
                                            <p:strVal val="#ppt_y"/>
                                          </p:val>
                                        </p:tav>
                                      </p:tavLst>
                                    </p:anim>
                                    <p:animEffect transition="in" filter="wipe(up)">
                                      <p:cBhvr>
                                        <p:cTn id="266" dur="500"/>
                                        <p:tgtEl>
                                          <p:spTgt spid="27"/>
                                        </p:tgtEl>
                                      </p:cBhvr>
                                    </p:animEffect>
                                  </p:childTnLst>
                                </p:cTn>
                              </p:par>
                              <p:par>
                                <p:cTn id="267" presetID="12" presetClass="entr" presetSubtype="4" fill="hold" grpId="0" nodeType="withEffect">
                                  <p:stCondLst>
                                    <p:cond delay="0"/>
                                  </p:stCondLst>
                                  <p:childTnLst>
                                    <p:set>
                                      <p:cBhvr>
                                        <p:cTn id="268" dur="1" fill="hold">
                                          <p:stCondLst>
                                            <p:cond delay="0"/>
                                          </p:stCondLst>
                                        </p:cTn>
                                        <p:tgtEl>
                                          <p:spTgt spid="29"/>
                                        </p:tgtEl>
                                        <p:attrNameLst>
                                          <p:attrName>style.visibility</p:attrName>
                                        </p:attrNameLst>
                                      </p:cBhvr>
                                      <p:to>
                                        <p:strVal val="visible"/>
                                      </p:to>
                                    </p:set>
                                    <p:anim calcmode="lin" valueType="num">
                                      <p:cBhvr additive="base">
                                        <p:cTn id="269" dur="500"/>
                                        <p:tgtEl>
                                          <p:spTgt spid="29"/>
                                        </p:tgtEl>
                                        <p:attrNameLst>
                                          <p:attrName>ppt_y</p:attrName>
                                        </p:attrNameLst>
                                      </p:cBhvr>
                                      <p:tavLst>
                                        <p:tav tm="0">
                                          <p:val>
                                            <p:strVal val="#ppt_y+#ppt_h*1.125000"/>
                                          </p:val>
                                        </p:tav>
                                        <p:tav tm="100000">
                                          <p:val>
                                            <p:strVal val="#ppt_y"/>
                                          </p:val>
                                        </p:tav>
                                      </p:tavLst>
                                    </p:anim>
                                    <p:animEffect transition="in" filter="wipe(up)">
                                      <p:cBhvr>
                                        <p:cTn id="270" dur="500"/>
                                        <p:tgtEl>
                                          <p:spTgt spid="29"/>
                                        </p:tgtEl>
                                      </p:cBhvr>
                                    </p:animEffect>
                                  </p:childTnLst>
                                </p:cTn>
                              </p:par>
                              <p:par>
                                <p:cTn id="271" presetID="12" presetClass="entr" presetSubtype="4" fill="hold" grpId="0" nodeType="withEffect">
                                  <p:stCondLst>
                                    <p:cond delay="0"/>
                                  </p:stCondLst>
                                  <p:childTnLst>
                                    <p:set>
                                      <p:cBhvr>
                                        <p:cTn id="272" dur="1" fill="hold">
                                          <p:stCondLst>
                                            <p:cond delay="0"/>
                                          </p:stCondLst>
                                        </p:cTn>
                                        <p:tgtEl>
                                          <p:spTgt spid="30"/>
                                        </p:tgtEl>
                                        <p:attrNameLst>
                                          <p:attrName>style.visibility</p:attrName>
                                        </p:attrNameLst>
                                      </p:cBhvr>
                                      <p:to>
                                        <p:strVal val="visible"/>
                                      </p:to>
                                    </p:set>
                                    <p:anim calcmode="lin" valueType="num">
                                      <p:cBhvr additive="base">
                                        <p:cTn id="273" dur="500"/>
                                        <p:tgtEl>
                                          <p:spTgt spid="30"/>
                                        </p:tgtEl>
                                        <p:attrNameLst>
                                          <p:attrName>ppt_y</p:attrName>
                                        </p:attrNameLst>
                                      </p:cBhvr>
                                      <p:tavLst>
                                        <p:tav tm="0">
                                          <p:val>
                                            <p:strVal val="#ppt_y+#ppt_h*1.125000"/>
                                          </p:val>
                                        </p:tav>
                                        <p:tav tm="100000">
                                          <p:val>
                                            <p:strVal val="#ppt_y"/>
                                          </p:val>
                                        </p:tav>
                                      </p:tavLst>
                                    </p:anim>
                                    <p:animEffect transition="in" filter="wipe(up)">
                                      <p:cBhvr>
                                        <p:cTn id="274" dur="500"/>
                                        <p:tgtEl>
                                          <p:spTgt spid="30"/>
                                        </p:tgtEl>
                                      </p:cBhvr>
                                    </p:animEffect>
                                  </p:childTnLst>
                                </p:cTn>
                              </p:par>
                              <p:par>
                                <p:cTn id="275" presetID="12" presetClass="entr" presetSubtype="4" fill="hold" grpId="0" nodeType="withEffect">
                                  <p:stCondLst>
                                    <p:cond delay="0"/>
                                  </p:stCondLst>
                                  <p:childTnLst>
                                    <p:set>
                                      <p:cBhvr>
                                        <p:cTn id="276" dur="1" fill="hold">
                                          <p:stCondLst>
                                            <p:cond delay="0"/>
                                          </p:stCondLst>
                                        </p:cTn>
                                        <p:tgtEl>
                                          <p:spTgt spid="32"/>
                                        </p:tgtEl>
                                        <p:attrNameLst>
                                          <p:attrName>style.visibility</p:attrName>
                                        </p:attrNameLst>
                                      </p:cBhvr>
                                      <p:to>
                                        <p:strVal val="visible"/>
                                      </p:to>
                                    </p:set>
                                    <p:anim calcmode="lin" valueType="num">
                                      <p:cBhvr additive="base">
                                        <p:cTn id="277" dur="500"/>
                                        <p:tgtEl>
                                          <p:spTgt spid="32"/>
                                        </p:tgtEl>
                                        <p:attrNameLst>
                                          <p:attrName>ppt_y</p:attrName>
                                        </p:attrNameLst>
                                      </p:cBhvr>
                                      <p:tavLst>
                                        <p:tav tm="0">
                                          <p:val>
                                            <p:strVal val="#ppt_y+#ppt_h*1.125000"/>
                                          </p:val>
                                        </p:tav>
                                        <p:tav tm="100000">
                                          <p:val>
                                            <p:strVal val="#ppt_y"/>
                                          </p:val>
                                        </p:tav>
                                      </p:tavLst>
                                    </p:anim>
                                    <p:animEffect transition="in" filter="wipe(up)">
                                      <p:cBhvr>
                                        <p:cTn id="278" dur="500"/>
                                        <p:tgtEl>
                                          <p:spTgt spid="32"/>
                                        </p:tgtEl>
                                      </p:cBhvr>
                                    </p:animEffect>
                                  </p:childTnLst>
                                </p:cTn>
                              </p:par>
                              <p:par>
                                <p:cTn id="279" presetID="12" presetClass="entr" presetSubtype="4" fill="hold" nodeType="withEffect">
                                  <p:stCondLst>
                                    <p:cond delay="0"/>
                                  </p:stCondLst>
                                  <p:childTnLst>
                                    <p:set>
                                      <p:cBhvr>
                                        <p:cTn id="280" dur="1" fill="hold">
                                          <p:stCondLst>
                                            <p:cond delay="0"/>
                                          </p:stCondLst>
                                        </p:cTn>
                                        <p:tgtEl>
                                          <p:spTgt spid="33"/>
                                        </p:tgtEl>
                                        <p:attrNameLst>
                                          <p:attrName>style.visibility</p:attrName>
                                        </p:attrNameLst>
                                      </p:cBhvr>
                                      <p:to>
                                        <p:strVal val="visible"/>
                                      </p:to>
                                    </p:set>
                                    <p:anim calcmode="lin" valueType="num">
                                      <p:cBhvr additive="base">
                                        <p:cTn id="281" dur="500"/>
                                        <p:tgtEl>
                                          <p:spTgt spid="33"/>
                                        </p:tgtEl>
                                        <p:attrNameLst>
                                          <p:attrName>ppt_y</p:attrName>
                                        </p:attrNameLst>
                                      </p:cBhvr>
                                      <p:tavLst>
                                        <p:tav tm="0">
                                          <p:val>
                                            <p:strVal val="#ppt_y+#ppt_h*1.125000"/>
                                          </p:val>
                                        </p:tav>
                                        <p:tav tm="100000">
                                          <p:val>
                                            <p:strVal val="#ppt_y"/>
                                          </p:val>
                                        </p:tav>
                                      </p:tavLst>
                                    </p:anim>
                                    <p:animEffect transition="in" filter="wipe(up)">
                                      <p:cBhvr>
                                        <p:cTn id="282" dur="500"/>
                                        <p:tgtEl>
                                          <p:spTgt spid="33"/>
                                        </p:tgtEl>
                                      </p:cBhvr>
                                    </p:animEffect>
                                  </p:childTnLst>
                                </p:cTn>
                              </p:par>
                              <p:par>
                                <p:cTn id="283" presetID="12" presetClass="entr" presetSubtype="4" fill="hold" grpId="0" nodeType="withEffect">
                                  <p:stCondLst>
                                    <p:cond delay="0"/>
                                  </p:stCondLst>
                                  <p:childTnLst>
                                    <p:set>
                                      <p:cBhvr>
                                        <p:cTn id="284" dur="1" fill="hold">
                                          <p:stCondLst>
                                            <p:cond delay="0"/>
                                          </p:stCondLst>
                                        </p:cTn>
                                        <p:tgtEl>
                                          <p:spTgt spid="35"/>
                                        </p:tgtEl>
                                        <p:attrNameLst>
                                          <p:attrName>style.visibility</p:attrName>
                                        </p:attrNameLst>
                                      </p:cBhvr>
                                      <p:to>
                                        <p:strVal val="visible"/>
                                      </p:to>
                                    </p:set>
                                    <p:anim calcmode="lin" valueType="num">
                                      <p:cBhvr additive="base">
                                        <p:cTn id="285" dur="500"/>
                                        <p:tgtEl>
                                          <p:spTgt spid="35"/>
                                        </p:tgtEl>
                                        <p:attrNameLst>
                                          <p:attrName>ppt_y</p:attrName>
                                        </p:attrNameLst>
                                      </p:cBhvr>
                                      <p:tavLst>
                                        <p:tav tm="0">
                                          <p:val>
                                            <p:strVal val="#ppt_y+#ppt_h*1.125000"/>
                                          </p:val>
                                        </p:tav>
                                        <p:tav tm="100000">
                                          <p:val>
                                            <p:strVal val="#ppt_y"/>
                                          </p:val>
                                        </p:tav>
                                      </p:tavLst>
                                    </p:anim>
                                    <p:animEffect transition="in" filter="wipe(up)">
                                      <p:cBhvr>
                                        <p:cTn id="286" dur="500"/>
                                        <p:tgtEl>
                                          <p:spTgt spid="35"/>
                                        </p:tgtEl>
                                      </p:cBhvr>
                                    </p:animEffect>
                                  </p:childTnLst>
                                </p:cTn>
                              </p:par>
                              <p:par>
                                <p:cTn id="287" presetID="12" presetClass="entr" presetSubtype="4" fill="hold" grpId="0" nodeType="withEffect">
                                  <p:stCondLst>
                                    <p:cond delay="0"/>
                                  </p:stCondLst>
                                  <p:childTnLst>
                                    <p:set>
                                      <p:cBhvr>
                                        <p:cTn id="288" dur="1" fill="hold">
                                          <p:stCondLst>
                                            <p:cond delay="0"/>
                                          </p:stCondLst>
                                        </p:cTn>
                                        <p:tgtEl>
                                          <p:spTgt spid="36"/>
                                        </p:tgtEl>
                                        <p:attrNameLst>
                                          <p:attrName>style.visibility</p:attrName>
                                        </p:attrNameLst>
                                      </p:cBhvr>
                                      <p:to>
                                        <p:strVal val="visible"/>
                                      </p:to>
                                    </p:set>
                                    <p:anim calcmode="lin" valueType="num">
                                      <p:cBhvr additive="base">
                                        <p:cTn id="289" dur="500"/>
                                        <p:tgtEl>
                                          <p:spTgt spid="36"/>
                                        </p:tgtEl>
                                        <p:attrNameLst>
                                          <p:attrName>ppt_y</p:attrName>
                                        </p:attrNameLst>
                                      </p:cBhvr>
                                      <p:tavLst>
                                        <p:tav tm="0">
                                          <p:val>
                                            <p:strVal val="#ppt_y+#ppt_h*1.125000"/>
                                          </p:val>
                                        </p:tav>
                                        <p:tav tm="100000">
                                          <p:val>
                                            <p:strVal val="#ppt_y"/>
                                          </p:val>
                                        </p:tav>
                                      </p:tavLst>
                                    </p:anim>
                                    <p:animEffect transition="in" filter="wipe(up)">
                                      <p:cBhvr>
                                        <p:cTn id="290" dur="500"/>
                                        <p:tgtEl>
                                          <p:spTgt spid="36"/>
                                        </p:tgtEl>
                                      </p:cBhvr>
                                    </p:animEffect>
                                  </p:childTnLst>
                                </p:cTn>
                              </p:par>
                              <p:par>
                                <p:cTn id="291" presetID="12" presetClass="entr" presetSubtype="4" fill="hold" nodeType="withEffect">
                                  <p:stCondLst>
                                    <p:cond delay="0"/>
                                  </p:stCondLst>
                                  <p:childTnLst>
                                    <p:set>
                                      <p:cBhvr>
                                        <p:cTn id="292" dur="1" fill="hold">
                                          <p:stCondLst>
                                            <p:cond delay="0"/>
                                          </p:stCondLst>
                                        </p:cTn>
                                        <p:tgtEl>
                                          <p:spTgt spid="37"/>
                                        </p:tgtEl>
                                        <p:attrNameLst>
                                          <p:attrName>style.visibility</p:attrName>
                                        </p:attrNameLst>
                                      </p:cBhvr>
                                      <p:to>
                                        <p:strVal val="visible"/>
                                      </p:to>
                                    </p:set>
                                    <p:anim calcmode="lin" valueType="num">
                                      <p:cBhvr additive="base">
                                        <p:cTn id="293" dur="500"/>
                                        <p:tgtEl>
                                          <p:spTgt spid="37"/>
                                        </p:tgtEl>
                                        <p:attrNameLst>
                                          <p:attrName>ppt_y</p:attrName>
                                        </p:attrNameLst>
                                      </p:cBhvr>
                                      <p:tavLst>
                                        <p:tav tm="0">
                                          <p:val>
                                            <p:strVal val="#ppt_y+#ppt_h*1.125000"/>
                                          </p:val>
                                        </p:tav>
                                        <p:tav tm="100000">
                                          <p:val>
                                            <p:strVal val="#ppt_y"/>
                                          </p:val>
                                        </p:tav>
                                      </p:tavLst>
                                    </p:anim>
                                    <p:animEffect transition="in" filter="wipe(up)">
                                      <p:cBhvr>
                                        <p:cTn id="294" dur="500"/>
                                        <p:tgtEl>
                                          <p:spTgt spid="37"/>
                                        </p:tgtEl>
                                      </p:cBhvr>
                                    </p:animEffect>
                                  </p:childTnLst>
                                </p:cTn>
                              </p:par>
                              <p:par>
                                <p:cTn id="295" presetID="12" presetClass="entr" presetSubtype="4" fill="hold" grpId="0" nodeType="withEffect">
                                  <p:stCondLst>
                                    <p:cond delay="0"/>
                                  </p:stCondLst>
                                  <p:childTnLst>
                                    <p:set>
                                      <p:cBhvr>
                                        <p:cTn id="296" dur="1" fill="hold">
                                          <p:stCondLst>
                                            <p:cond delay="0"/>
                                          </p:stCondLst>
                                        </p:cTn>
                                        <p:tgtEl>
                                          <p:spTgt spid="41"/>
                                        </p:tgtEl>
                                        <p:attrNameLst>
                                          <p:attrName>style.visibility</p:attrName>
                                        </p:attrNameLst>
                                      </p:cBhvr>
                                      <p:to>
                                        <p:strVal val="visible"/>
                                      </p:to>
                                    </p:set>
                                    <p:anim calcmode="lin" valueType="num">
                                      <p:cBhvr additive="base">
                                        <p:cTn id="297" dur="500"/>
                                        <p:tgtEl>
                                          <p:spTgt spid="41"/>
                                        </p:tgtEl>
                                        <p:attrNameLst>
                                          <p:attrName>ppt_y</p:attrName>
                                        </p:attrNameLst>
                                      </p:cBhvr>
                                      <p:tavLst>
                                        <p:tav tm="0">
                                          <p:val>
                                            <p:strVal val="#ppt_y+#ppt_h*1.125000"/>
                                          </p:val>
                                        </p:tav>
                                        <p:tav tm="100000">
                                          <p:val>
                                            <p:strVal val="#ppt_y"/>
                                          </p:val>
                                        </p:tav>
                                      </p:tavLst>
                                    </p:anim>
                                    <p:animEffect transition="in" filter="wipe(up)">
                                      <p:cBhvr>
                                        <p:cTn id="298" dur="500"/>
                                        <p:tgtEl>
                                          <p:spTgt spid="41"/>
                                        </p:tgtEl>
                                      </p:cBhvr>
                                    </p:animEffect>
                                  </p:childTnLst>
                                </p:cTn>
                              </p:par>
                              <p:par>
                                <p:cTn id="299" presetID="12" presetClass="entr" presetSubtype="4" fill="hold" grpId="0" nodeType="withEffect">
                                  <p:stCondLst>
                                    <p:cond delay="0"/>
                                  </p:stCondLst>
                                  <p:childTnLst>
                                    <p:set>
                                      <p:cBhvr>
                                        <p:cTn id="300" dur="1" fill="hold">
                                          <p:stCondLst>
                                            <p:cond delay="0"/>
                                          </p:stCondLst>
                                        </p:cTn>
                                        <p:tgtEl>
                                          <p:spTgt spid="50"/>
                                        </p:tgtEl>
                                        <p:attrNameLst>
                                          <p:attrName>style.visibility</p:attrName>
                                        </p:attrNameLst>
                                      </p:cBhvr>
                                      <p:to>
                                        <p:strVal val="visible"/>
                                      </p:to>
                                    </p:set>
                                    <p:anim calcmode="lin" valueType="num">
                                      <p:cBhvr additive="base">
                                        <p:cTn id="301" dur="500"/>
                                        <p:tgtEl>
                                          <p:spTgt spid="50"/>
                                        </p:tgtEl>
                                        <p:attrNameLst>
                                          <p:attrName>ppt_y</p:attrName>
                                        </p:attrNameLst>
                                      </p:cBhvr>
                                      <p:tavLst>
                                        <p:tav tm="0">
                                          <p:val>
                                            <p:strVal val="#ppt_y+#ppt_h*1.125000"/>
                                          </p:val>
                                        </p:tav>
                                        <p:tav tm="100000">
                                          <p:val>
                                            <p:strVal val="#ppt_y"/>
                                          </p:val>
                                        </p:tav>
                                      </p:tavLst>
                                    </p:anim>
                                    <p:animEffect transition="in" filter="wipe(up)">
                                      <p:cBhvr>
                                        <p:cTn id="302" dur="500"/>
                                        <p:tgtEl>
                                          <p:spTgt spid="50"/>
                                        </p:tgtEl>
                                      </p:cBhvr>
                                    </p:animEffect>
                                  </p:childTnLst>
                                </p:cTn>
                              </p:par>
                              <p:par>
                                <p:cTn id="303" presetID="12" presetClass="entr" presetSubtype="4" fill="hold" grpId="0" nodeType="withEffect">
                                  <p:stCondLst>
                                    <p:cond delay="0"/>
                                  </p:stCondLst>
                                  <p:childTnLst>
                                    <p:set>
                                      <p:cBhvr>
                                        <p:cTn id="304" dur="1" fill="hold">
                                          <p:stCondLst>
                                            <p:cond delay="0"/>
                                          </p:stCondLst>
                                        </p:cTn>
                                        <p:tgtEl>
                                          <p:spTgt spid="52"/>
                                        </p:tgtEl>
                                        <p:attrNameLst>
                                          <p:attrName>style.visibility</p:attrName>
                                        </p:attrNameLst>
                                      </p:cBhvr>
                                      <p:to>
                                        <p:strVal val="visible"/>
                                      </p:to>
                                    </p:set>
                                    <p:anim calcmode="lin" valueType="num">
                                      <p:cBhvr additive="base">
                                        <p:cTn id="305" dur="500"/>
                                        <p:tgtEl>
                                          <p:spTgt spid="52"/>
                                        </p:tgtEl>
                                        <p:attrNameLst>
                                          <p:attrName>ppt_y</p:attrName>
                                        </p:attrNameLst>
                                      </p:cBhvr>
                                      <p:tavLst>
                                        <p:tav tm="0">
                                          <p:val>
                                            <p:strVal val="#ppt_y+#ppt_h*1.125000"/>
                                          </p:val>
                                        </p:tav>
                                        <p:tav tm="100000">
                                          <p:val>
                                            <p:strVal val="#ppt_y"/>
                                          </p:val>
                                        </p:tav>
                                      </p:tavLst>
                                    </p:anim>
                                    <p:animEffect transition="in" filter="wipe(up)">
                                      <p:cBhvr>
                                        <p:cTn id="306" dur="500"/>
                                        <p:tgtEl>
                                          <p:spTgt spid="52"/>
                                        </p:tgtEl>
                                      </p:cBhvr>
                                    </p:animEffect>
                                  </p:childTnLst>
                                </p:cTn>
                              </p:par>
                              <p:par>
                                <p:cTn id="307" presetID="12" presetClass="entr" presetSubtype="4" fill="hold" grpId="0" nodeType="withEffect">
                                  <p:stCondLst>
                                    <p:cond delay="0"/>
                                  </p:stCondLst>
                                  <p:childTnLst>
                                    <p:set>
                                      <p:cBhvr>
                                        <p:cTn id="308" dur="1" fill="hold">
                                          <p:stCondLst>
                                            <p:cond delay="0"/>
                                          </p:stCondLst>
                                        </p:cTn>
                                        <p:tgtEl>
                                          <p:spTgt spid="56"/>
                                        </p:tgtEl>
                                        <p:attrNameLst>
                                          <p:attrName>style.visibility</p:attrName>
                                        </p:attrNameLst>
                                      </p:cBhvr>
                                      <p:to>
                                        <p:strVal val="visible"/>
                                      </p:to>
                                    </p:set>
                                    <p:anim calcmode="lin" valueType="num">
                                      <p:cBhvr additive="base">
                                        <p:cTn id="309" dur="500"/>
                                        <p:tgtEl>
                                          <p:spTgt spid="56"/>
                                        </p:tgtEl>
                                        <p:attrNameLst>
                                          <p:attrName>ppt_y</p:attrName>
                                        </p:attrNameLst>
                                      </p:cBhvr>
                                      <p:tavLst>
                                        <p:tav tm="0">
                                          <p:val>
                                            <p:strVal val="#ppt_y+#ppt_h*1.125000"/>
                                          </p:val>
                                        </p:tav>
                                        <p:tav tm="100000">
                                          <p:val>
                                            <p:strVal val="#ppt_y"/>
                                          </p:val>
                                        </p:tav>
                                      </p:tavLst>
                                    </p:anim>
                                    <p:animEffect transition="in" filter="wipe(up)">
                                      <p:cBhvr>
                                        <p:cTn id="310" dur="500"/>
                                        <p:tgtEl>
                                          <p:spTgt spid="56"/>
                                        </p:tgtEl>
                                      </p:cBhvr>
                                    </p:animEffect>
                                  </p:childTnLst>
                                </p:cTn>
                              </p:par>
                              <p:par>
                                <p:cTn id="311" presetID="12" presetClass="entr" presetSubtype="4" fill="hold" grpId="0" nodeType="withEffect">
                                  <p:stCondLst>
                                    <p:cond delay="0"/>
                                  </p:stCondLst>
                                  <p:childTnLst>
                                    <p:set>
                                      <p:cBhvr>
                                        <p:cTn id="312" dur="1" fill="hold">
                                          <p:stCondLst>
                                            <p:cond delay="0"/>
                                          </p:stCondLst>
                                        </p:cTn>
                                        <p:tgtEl>
                                          <p:spTgt spid="60"/>
                                        </p:tgtEl>
                                        <p:attrNameLst>
                                          <p:attrName>style.visibility</p:attrName>
                                        </p:attrNameLst>
                                      </p:cBhvr>
                                      <p:to>
                                        <p:strVal val="visible"/>
                                      </p:to>
                                    </p:set>
                                    <p:anim calcmode="lin" valueType="num">
                                      <p:cBhvr additive="base">
                                        <p:cTn id="313" dur="500"/>
                                        <p:tgtEl>
                                          <p:spTgt spid="60"/>
                                        </p:tgtEl>
                                        <p:attrNameLst>
                                          <p:attrName>ppt_y</p:attrName>
                                        </p:attrNameLst>
                                      </p:cBhvr>
                                      <p:tavLst>
                                        <p:tav tm="0">
                                          <p:val>
                                            <p:strVal val="#ppt_y+#ppt_h*1.125000"/>
                                          </p:val>
                                        </p:tav>
                                        <p:tav tm="100000">
                                          <p:val>
                                            <p:strVal val="#ppt_y"/>
                                          </p:val>
                                        </p:tav>
                                      </p:tavLst>
                                    </p:anim>
                                    <p:animEffect transition="in" filter="wipe(up)">
                                      <p:cBhvr>
                                        <p:cTn id="314" dur="500"/>
                                        <p:tgtEl>
                                          <p:spTgt spid="60"/>
                                        </p:tgtEl>
                                      </p:cBhvr>
                                    </p:animEffect>
                                  </p:childTnLst>
                                </p:cTn>
                              </p:par>
                              <p:par>
                                <p:cTn id="315" presetID="12" presetClass="entr" presetSubtype="4" fill="hold" grpId="0" nodeType="withEffect">
                                  <p:stCondLst>
                                    <p:cond delay="0"/>
                                  </p:stCondLst>
                                  <p:childTnLst>
                                    <p:set>
                                      <p:cBhvr>
                                        <p:cTn id="316" dur="1" fill="hold">
                                          <p:stCondLst>
                                            <p:cond delay="0"/>
                                          </p:stCondLst>
                                        </p:cTn>
                                        <p:tgtEl>
                                          <p:spTgt spid="61"/>
                                        </p:tgtEl>
                                        <p:attrNameLst>
                                          <p:attrName>style.visibility</p:attrName>
                                        </p:attrNameLst>
                                      </p:cBhvr>
                                      <p:to>
                                        <p:strVal val="visible"/>
                                      </p:to>
                                    </p:set>
                                    <p:anim calcmode="lin" valueType="num">
                                      <p:cBhvr additive="base">
                                        <p:cTn id="317" dur="500"/>
                                        <p:tgtEl>
                                          <p:spTgt spid="61"/>
                                        </p:tgtEl>
                                        <p:attrNameLst>
                                          <p:attrName>ppt_y</p:attrName>
                                        </p:attrNameLst>
                                      </p:cBhvr>
                                      <p:tavLst>
                                        <p:tav tm="0">
                                          <p:val>
                                            <p:strVal val="#ppt_y+#ppt_h*1.125000"/>
                                          </p:val>
                                        </p:tav>
                                        <p:tav tm="100000">
                                          <p:val>
                                            <p:strVal val="#ppt_y"/>
                                          </p:val>
                                        </p:tav>
                                      </p:tavLst>
                                    </p:anim>
                                    <p:animEffect transition="in" filter="wipe(up)">
                                      <p:cBhvr>
                                        <p:cTn id="318" dur="500"/>
                                        <p:tgtEl>
                                          <p:spTgt spid="61"/>
                                        </p:tgtEl>
                                      </p:cBhvr>
                                    </p:animEffect>
                                  </p:childTnLst>
                                </p:cTn>
                              </p:par>
                              <p:par>
                                <p:cTn id="319" presetID="12" presetClass="entr" presetSubtype="4" fill="hold" grpId="0" nodeType="withEffect">
                                  <p:stCondLst>
                                    <p:cond delay="0"/>
                                  </p:stCondLst>
                                  <p:childTnLst>
                                    <p:set>
                                      <p:cBhvr>
                                        <p:cTn id="320" dur="1" fill="hold">
                                          <p:stCondLst>
                                            <p:cond delay="0"/>
                                          </p:stCondLst>
                                        </p:cTn>
                                        <p:tgtEl>
                                          <p:spTgt spid="147"/>
                                        </p:tgtEl>
                                        <p:attrNameLst>
                                          <p:attrName>style.visibility</p:attrName>
                                        </p:attrNameLst>
                                      </p:cBhvr>
                                      <p:to>
                                        <p:strVal val="visible"/>
                                      </p:to>
                                    </p:set>
                                    <p:anim calcmode="lin" valueType="num">
                                      <p:cBhvr additive="base">
                                        <p:cTn id="321" dur="500"/>
                                        <p:tgtEl>
                                          <p:spTgt spid="147"/>
                                        </p:tgtEl>
                                        <p:attrNameLst>
                                          <p:attrName>ppt_y</p:attrName>
                                        </p:attrNameLst>
                                      </p:cBhvr>
                                      <p:tavLst>
                                        <p:tav tm="0">
                                          <p:val>
                                            <p:strVal val="#ppt_y+#ppt_h*1.125000"/>
                                          </p:val>
                                        </p:tav>
                                        <p:tav tm="100000">
                                          <p:val>
                                            <p:strVal val="#ppt_y"/>
                                          </p:val>
                                        </p:tav>
                                      </p:tavLst>
                                    </p:anim>
                                    <p:animEffect transition="in" filter="wipe(up)">
                                      <p:cBhvr>
                                        <p:cTn id="322" dur="500"/>
                                        <p:tgtEl>
                                          <p:spTgt spid="147"/>
                                        </p:tgtEl>
                                      </p:cBhvr>
                                    </p:animEffect>
                                  </p:childTnLst>
                                </p:cTn>
                              </p:par>
                              <p:par>
                                <p:cTn id="323" presetID="12" presetClass="entr" presetSubtype="4" fill="hold" nodeType="withEffect">
                                  <p:stCondLst>
                                    <p:cond delay="0"/>
                                  </p:stCondLst>
                                  <p:childTnLst>
                                    <p:set>
                                      <p:cBhvr>
                                        <p:cTn id="324" dur="1" fill="hold">
                                          <p:stCondLst>
                                            <p:cond delay="0"/>
                                          </p:stCondLst>
                                        </p:cTn>
                                        <p:tgtEl>
                                          <p:spTgt spid="99"/>
                                        </p:tgtEl>
                                        <p:attrNameLst>
                                          <p:attrName>style.visibility</p:attrName>
                                        </p:attrNameLst>
                                      </p:cBhvr>
                                      <p:to>
                                        <p:strVal val="visible"/>
                                      </p:to>
                                    </p:set>
                                    <p:anim calcmode="lin" valueType="num">
                                      <p:cBhvr additive="base">
                                        <p:cTn id="325" dur="500"/>
                                        <p:tgtEl>
                                          <p:spTgt spid="99"/>
                                        </p:tgtEl>
                                        <p:attrNameLst>
                                          <p:attrName>ppt_y</p:attrName>
                                        </p:attrNameLst>
                                      </p:cBhvr>
                                      <p:tavLst>
                                        <p:tav tm="0">
                                          <p:val>
                                            <p:strVal val="#ppt_y+#ppt_h*1.125000"/>
                                          </p:val>
                                        </p:tav>
                                        <p:tav tm="100000">
                                          <p:val>
                                            <p:strVal val="#ppt_y"/>
                                          </p:val>
                                        </p:tav>
                                      </p:tavLst>
                                    </p:anim>
                                    <p:animEffect transition="in" filter="wipe(up)">
                                      <p:cBhvr>
                                        <p:cTn id="326" dur="500"/>
                                        <p:tgtEl>
                                          <p:spTgt spid="99"/>
                                        </p:tgtEl>
                                      </p:cBhvr>
                                    </p:animEffect>
                                  </p:childTnLst>
                                </p:cTn>
                              </p:par>
                              <p:par>
                                <p:cTn id="327" presetID="12" presetClass="entr" presetSubtype="4" fill="hold" nodeType="withEffect">
                                  <p:stCondLst>
                                    <p:cond delay="0"/>
                                  </p:stCondLst>
                                  <p:childTnLst>
                                    <p:set>
                                      <p:cBhvr>
                                        <p:cTn id="328" dur="1" fill="hold">
                                          <p:stCondLst>
                                            <p:cond delay="0"/>
                                          </p:stCondLst>
                                        </p:cTn>
                                        <p:tgtEl>
                                          <p:spTgt spid="51"/>
                                        </p:tgtEl>
                                        <p:attrNameLst>
                                          <p:attrName>style.visibility</p:attrName>
                                        </p:attrNameLst>
                                      </p:cBhvr>
                                      <p:to>
                                        <p:strVal val="visible"/>
                                      </p:to>
                                    </p:set>
                                    <p:anim calcmode="lin" valueType="num">
                                      <p:cBhvr additive="base">
                                        <p:cTn id="329" dur="500"/>
                                        <p:tgtEl>
                                          <p:spTgt spid="51"/>
                                        </p:tgtEl>
                                        <p:attrNameLst>
                                          <p:attrName>ppt_y</p:attrName>
                                        </p:attrNameLst>
                                      </p:cBhvr>
                                      <p:tavLst>
                                        <p:tav tm="0">
                                          <p:val>
                                            <p:strVal val="#ppt_y+#ppt_h*1.125000"/>
                                          </p:val>
                                        </p:tav>
                                        <p:tav tm="100000">
                                          <p:val>
                                            <p:strVal val="#ppt_y"/>
                                          </p:val>
                                        </p:tav>
                                      </p:tavLst>
                                    </p:anim>
                                    <p:animEffect transition="in" filter="wipe(up)">
                                      <p:cBhvr>
                                        <p:cTn id="330" dur="500"/>
                                        <p:tgtEl>
                                          <p:spTgt spid="51"/>
                                        </p:tgtEl>
                                      </p:cBhvr>
                                    </p:animEffect>
                                  </p:childTnLst>
                                </p:cTn>
                              </p:par>
                              <p:par>
                                <p:cTn id="331" presetID="12" presetClass="entr" presetSubtype="4" fill="hold" nodeType="withEffect">
                                  <p:stCondLst>
                                    <p:cond delay="0"/>
                                  </p:stCondLst>
                                  <p:childTnLst>
                                    <p:set>
                                      <p:cBhvr>
                                        <p:cTn id="332" dur="1" fill="hold">
                                          <p:stCondLst>
                                            <p:cond delay="0"/>
                                          </p:stCondLst>
                                        </p:cTn>
                                        <p:tgtEl>
                                          <p:spTgt spid="47"/>
                                        </p:tgtEl>
                                        <p:attrNameLst>
                                          <p:attrName>style.visibility</p:attrName>
                                        </p:attrNameLst>
                                      </p:cBhvr>
                                      <p:to>
                                        <p:strVal val="visible"/>
                                      </p:to>
                                    </p:set>
                                    <p:anim calcmode="lin" valueType="num">
                                      <p:cBhvr additive="base">
                                        <p:cTn id="333" dur="500"/>
                                        <p:tgtEl>
                                          <p:spTgt spid="47"/>
                                        </p:tgtEl>
                                        <p:attrNameLst>
                                          <p:attrName>ppt_y</p:attrName>
                                        </p:attrNameLst>
                                      </p:cBhvr>
                                      <p:tavLst>
                                        <p:tav tm="0">
                                          <p:val>
                                            <p:strVal val="#ppt_y+#ppt_h*1.125000"/>
                                          </p:val>
                                        </p:tav>
                                        <p:tav tm="100000">
                                          <p:val>
                                            <p:strVal val="#ppt_y"/>
                                          </p:val>
                                        </p:tav>
                                      </p:tavLst>
                                    </p:anim>
                                    <p:animEffect transition="in" filter="wipe(up)">
                                      <p:cBhvr>
                                        <p:cTn id="334" dur="500"/>
                                        <p:tgtEl>
                                          <p:spTgt spid="47"/>
                                        </p:tgtEl>
                                      </p:cBhvr>
                                    </p:animEffect>
                                  </p:childTnLst>
                                </p:cTn>
                              </p:par>
                              <p:par>
                                <p:cTn id="335" presetID="12" presetClass="entr" presetSubtype="4" fill="hold" nodeType="withEffect">
                                  <p:stCondLst>
                                    <p:cond delay="0"/>
                                  </p:stCondLst>
                                  <p:childTnLst>
                                    <p:set>
                                      <p:cBhvr>
                                        <p:cTn id="336" dur="1" fill="hold">
                                          <p:stCondLst>
                                            <p:cond delay="0"/>
                                          </p:stCondLst>
                                        </p:cTn>
                                        <p:tgtEl>
                                          <p:spTgt spid="256"/>
                                        </p:tgtEl>
                                        <p:attrNameLst>
                                          <p:attrName>style.visibility</p:attrName>
                                        </p:attrNameLst>
                                      </p:cBhvr>
                                      <p:to>
                                        <p:strVal val="visible"/>
                                      </p:to>
                                    </p:set>
                                    <p:anim calcmode="lin" valueType="num">
                                      <p:cBhvr additive="base">
                                        <p:cTn id="337" dur="500"/>
                                        <p:tgtEl>
                                          <p:spTgt spid="256"/>
                                        </p:tgtEl>
                                        <p:attrNameLst>
                                          <p:attrName>ppt_y</p:attrName>
                                        </p:attrNameLst>
                                      </p:cBhvr>
                                      <p:tavLst>
                                        <p:tav tm="0">
                                          <p:val>
                                            <p:strVal val="#ppt_y+#ppt_h*1.125000"/>
                                          </p:val>
                                        </p:tav>
                                        <p:tav tm="100000">
                                          <p:val>
                                            <p:strVal val="#ppt_y"/>
                                          </p:val>
                                        </p:tav>
                                      </p:tavLst>
                                    </p:anim>
                                    <p:animEffect transition="in" filter="wipe(up)">
                                      <p:cBhvr>
                                        <p:cTn id="338" dur="500"/>
                                        <p:tgtEl>
                                          <p:spTgt spid="256"/>
                                        </p:tgtEl>
                                      </p:cBhvr>
                                    </p:animEffect>
                                  </p:childTnLst>
                                </p:cTn>
                              </p:par>
                              <p:par>
                                <p:cTn id="339" presetID="12" presetClass="entr" presetSubtype="4" fill="hold" nodeType="withEffect">
                                  <p:stCondLst>
                                    <p:cond delay="0"/>
                                  </p:stCondLst>
                                  <p:childTnLst>
                                    <p:set>
                                      <p:cBhvr>
                                        <p:cTn id="340" dur="1" fill="hold">
                                          <p:stCondLst>
                                            <p:cond delay="0"/>
                                          </p:stCondLst>
                                        </p:cTn>
                                        <p:tgtEl>
                                          <p:spTgt spid="258"/>
                                        </p:tgtEl>
                                        <p:attrNameLst>
                                          <p:attrName>style.visibility</p:attrName>
                                        </p:attrNameLst>
                                      </p:cBhvr>
                                      <p:to>
                                        <p:strVal val="visible"/>
                                      </p:to>
                                    </p:set>
                                    <p:anim calcmode="lin" valueType="num">
                                      <p:cBhvr additive="base">
                                        <p:cTn id="341" dur="500"/>
                                        <p:tgtEl>
                                          <p:spTgt spid="258"/>
                                        </p:tgtEl>
                                        <p:attrNameLst>
                                          <p:attrName>ppt_y</p:attrName>
                                        </p:attrNameLst>
                                      </p:cBhvr>
                                      <p:tavLst>
                                        <p:tav tm="0">
                                          <p:val>
                                            <p:strVal val="#ppt_y+#ppt_h*1.125000"/>
                                          </p:val>
                                        </p:tav>
                                        <p:tav tm="100000">
                                          <p:val>
                                            <p:strVal val="#ppt_y"/>
                                          </p:val>
                                        </p:tav>
                                      </p:tavLst>
                                    </p:anim>
                                    <p:animEffect transition="in" filter="wipe(up)">
                                      <p:cBhvr>
                                        <p:cTn id="342" dur="500"/>
                                        <p:tgtEl>
                                          <p:spTgt spid="258"/>
                                        </p:tgtEl>
                                      </p:cBhvr>
                                    </p:animEffect>
                                  </p:childTnLst>
                                </p:cTn>
                              </p:par>
                            </p:childTnLst>
                          </p:cTn>
                        </p:par>
                      </p:childTnLst>
                    </p:cTn>
                  </p:par>
                  <p:par>
                    <p:cTn id="343" fill="hold">
                      <p:stCondLst>
                        <p:cond delay="indefinite"/>
                      </p:stCondLst>
                      <p:childTnLst>
                        <p:par>
                          <p:cTn id="344" fill="hold">
                            <p:stCondLst>
                              <p:cond delay="0"/>
                            </p:stCondLst>
                            <p:childTnLst>
                              <p:par>
                                <p:cTn id="345" presetID="12" presetClass="entr" presetSubtype="4" fill="hold" nodeType="clickEffect">
                                  <p:stCondLst>
                                    <p:cond delay="0"/>
                                  </p:stCondLst>
                                  <p:childTnLst>
                                    <p:set>
                                      <p:cBhvr>
                                        <p:cTn id="346" dur="1" fill="hold">
                                          <p:stCondLst>
                                            <p:cond delay="0"/>
                                          </p:stCondLst>
                                        </p:cTn>
                                        <p:tgtEl>
                                          <p:spTgt spid="358"/>
                                        </p:tgtEl>
                                        <p:attrNameLst>
                                          <p:attrName>style.visibility</p:attrName>
                                        </p:attrNameLst>
                                      </p:cBhvr>
                                      <p:to>
                                        <p:strVal val="visible"/>
                                      </p:to>
                                    </p:set>
                                    <p:anim calcmode="lin" valueType="num">
                                      <p:cBhvr additive="base">
                                        <p:cTn id="347" dur="500"/>
                                        <p:tgtEl>
                                          <p:spTgt spid="358"/>
                                        </p:tgtEl>
                                        <p:attrNameLst>
                                          <p:attrName>ppt_y</p:attrName>
                                        </p:attrNameLst>
                                      </p:cBhvr>
                                      <p:tavLst>
                                        <p:tav tm="0">
                                          <p:val>
                                            <p:strVal val="#ppt_y+#ppt_h*1.125000"/>
                                          </p:val>
                                        </p:tav>
                                        <p:tav tm="100000">
                                          <p:val>
                                            <p:strVal val="#ppt_y"/>
                                          </p:val>
                                        </p:tav>
                                      </p:tavLst>
                                    </p:anim>
                                    <p:animEffect transition="in" filter="wipe(up)">
                                      <p:cBhvr>
                                        <p:cTn id="348" dur="500"/>
                                        <p:tgtEl>
                                          <p:spTgt spid="358"/>
                                        </p:tgtEl>
                                      </p:cBhvr>
                                    </p:animEffect>
                                  </p:childTnLst>
                                </p:cTn>
                              </p:par>
                              <p:par>
                                <p:cTn id="349" presetID="12" presetClass="entr" presetSubtype="4" fill="hold" nodeType="withEffect">
                                  <p:stCondLst>
                                    <p:cond delay="0"/>
                                  </p:stCondLst>
                                  <p:childTnLst>
                                    <p:set>
                                      <p:cBhvr>
                                        <p:cTn id="350" dur="1" fill="hold">
                                          <p:stCondLst>
                                            <p:cond delay="0"/>
                                          </p:stCondLst>
                                        </p:cTn>
                                        <p:tgtEl>
                                          <p:spTgt spid="359"/>
                                        </p:tgtEl>
                                        <p:attrNameLst>
                                          <p:attrName>style.visibility</p:attrName>
                                        </p:attrNameLst>
                                      </p:cBhvr>
                                      <p:to>
                                        <p:strVal val="visible"/>
                                      </p:to>
                                    </p:set>
                                    <p:anim calcmode="lin" valueType="num">
                                      <p:cBhvr additive="base">
                                        <p:cTn id="351" dur="500"/>
                                        <p:tgtEl>
                                          <p:spTgt spid="359"/>
                                        </p:tgtEl>
                                        <p:attrNameLst>
                                          <p:attrName>ppt_y</p:attrName>
                                        </p:attrNameLst>
                                      </p:cBhvr>
                                      <p:tavLst>
                                        <p:tav tm="0">
                                          <p:val>
                                            <p:strVal val="#ppt_y+#ppt_h*1.125000"/>
                                          </p:val>
                                        </p:tav>
                                        <p:tav tm="100000">
                                          <p:val>
                                            <p:strVal val="#ppt_y"/>
                                          </p:val>
                                        </p:tav>
                                      </p:tavLst>
                                    </p:anim>
                                    <p:animEffect transition="in" filter="wipe(up)">
                                      <p:cBhvr>
                                        <p:cTn id="352" dur="500"/>
                                        <p:tgtEl>
                                          <p:spTgt spid="359"/>
                                        </p:tgtEl>
                                      </p:cBhvr>
                                    </p:animEffect>
                                  </p:childTnLst>
                                </p:cTn>
                              </p:par>
                              <p:par>
                                <p:cTn id="353" presetID="12" presetClass="entr" presetSubtype="4" fill="hold" nodeType="withEffect">
                                  <p:stCondLst>
                                    <p:cond delay="0"/>
                                  </p:stCondLst>
                                  <p:childTnLst>
                                    <p:set>
                                      <p:cBhvr>
                                        <p:cTn id="354" dur="1" fill="hold">
                                          <p:stCondLst>
                                            <p:cond delay="0"/>
                                          </p:stCondLst>
                                        </p:cTn>
                                        <p:tgtEl>
                                          <p:spTgt spid="316"/>
                                        </p:tgtEl>
                                        <p:attrNameLst>
                                          <p:attrName>style.visibility</p:attrName>
                                        </p:attrNameLst>
                                      </p:cBhvr>
                                      <p:to>
                                        <p:strVal val="visible"/>
                                      </p:to>
                                    </p:set>
                                    <p:anim calcmode="lin" valueType="num">
                                      <p:cBhvr additive="base">
                                        <p:cTn id="355" dur="500"/>
                                        <p:tgtEl>
                                          <p:spTgt spid="316"/>
                                        </p:tgtEl>
                                        <p:attrNameLst>
                                          <p:attrName>ppt_y</p:attrName>
                                        </p:attrNameLst>
                                      </p:cBhvr>
                                      <p:tavLst>
                                        <p:tav tm="0">
                                          <p:val>
                                            <p:strVal val="#ppt_y+#ppt_h*1.125000"/>
                                          </p:val>
                                        </p:tav>
                                        <p:tav tm="100000">
                                          <p:val>
                                            <p:strVal val="#ppt_y"/>
                                          </p:val>
                                        </p:tav>
                                      </p:tavLst>
                                    </p:anim>
                                    <p:animEffect transition="in" filter="wipe(up)">
                                      <p:cBhvr>
                                        <p:cTn id="356" dur="500"/>
                                        <p:tgtEl>
                                          <p:spTgt spid="316"/>
                                        </p:tgtEl>
                                      </p:cBhvr>
                                    </p:animEffect>
                                  </p:childTnLst>
                                </p:cTn>
                              </p:par>
                              <p:par>
                                <p:cTn id="357" presetID="12" presetClass="entr" presetSubtype="4" fill="hold" nodeType="withEffect">
                                  <p:stCondLst>
                                    <p:cond delay="0"/>
                                  </p:stCondLst>
                                  <p:childTnLst>
                                    <p:set>
                                      <p:cBhvr>
                                        <p:cTn id="358" dur="1" fill="hold">
                                          <p:stCondLst>
                                            <p:cond delay="0"/>
                                          </p:stCondLst>
                                        </p:cTn>
                                        <p:tgtEl>
                                          <p:spTgt spid="317"/>
                                        </p:tgtEl>
                                        <p:attrNameLst>
                                          <p:attrName>style.visibility</p:attrName>
                                        </p:attrNameLst>
                                      </p:cBhvr>
                                      <p:to>
                                        <p:strVal val="visible"/>
                                      </p:to>
                                    </p:set>
                                    <p:anim calcmode="lin" valueType="num">
                                      <p:cBhvr additive="base">
                                        <p:cTn id="359" dur="500"/>
                                        <p:tgtEl>
                                          <p:spTgt spid="317"/>
                                        </p:tgtEl>
                                        <p:attrNameLst>
                                          <p:attrName>ppt_y</p:attrName>
                                        </p:attrNameLst>
                                      </p:cBhvr>
                                      <p:tavLst>
                                        <p:tav tm="0">
                                          <p:val>
                                            <p:strVal val="#ppt_y+#ppt_h*1.125000"/>
                                          </p:val>
                                        </p:tav>
                                        <p:tav tm="100000">
                                          <p:val>
                                            <p:strVal val="#ppt_y"/>
                                          </p:val>
                                        </p:tav>
                                      </p:tavLst>
                                    </p:anim>
                                    <p:animEffect transition="in" filter="wipe(up)">
                                      <p:cBhvr>
                                        <p:cTn id="360" dur="500"/>
                                        <p:tgtEl>
                                          <p:spTgt spid="317"/>
                                        </p:tgtEl>
                                      </p:cBhvr>
                                    </p:animEffect>
                                  </p:childTnLst>
                                </p:cTn>
                              </p:par>
                              <p:par>
                                <p:cTn id="361" presetID="12" presetClass="entr" presetSubtype="4" fill="hold" nodeType="withEffect">
                                  <p:stCondLst>
                                    <p:cond delay="0"/>
                                  </p:stCondLst>
                                  <p:childTnLst>
                                    <p:set>
                                      <p:cBhvr>
                                        <p:cTn id="362" dur="1" fill="hold">
                                          <p:stCondLst>
                                            <p:cond delay="0"/>
                                          </p:stCondLst>
                                        </p:cTn>
                                        <p:tgtEl>
                                          <p:spTgt spid="261"/>
                                        </p:tgtEl>
                                        <p:attrNameLst>
                                          <p:attrName>style.visibility</p:attrName>
                                        </p:attrNameLst>
                                      </p:cBhvr>
                                      <p:to>
                                        <p:strVal val="visible"/>
                                      </p:to>
                                    </p:set>
                                    <p:anim calcmode="lin" valueType="num">
                                      <p:cBhvr additive="base">
                                        <p:cTn id="363" dur="500"/>
                                        <p:tgtEl>
                                          <p:spTgt spid="261"/>
                                        </p:tgtEl>
                                        <p:attrNameLst>
                                          <p:attrName>ppt_y</p:attrName>
                                        </p:attrNameLst>
                                      </p:cBhvr>
                                      <p:tavLst>
                                        <p:tav tm="0">
                                          <p:val>
                                            <p:strVal val="#ppt_y+#ppt_h*1.125000"/>
                                          </p:val>
                                        </p:tav>
                                        <p:tav tm="100000">
                                          <p:val>
                                            <p:strVal val="#ppt_y"/>
                                          </p:val>
                                        </p:tav>
                                      </p:tavLst>
                                    </p:anim>
                                    <p:animEffect transition="in" filter="wipe(up)">
                                      <p:cBhvr>
                                        <p:cTn id="364" dur="500"/>
                                        <p:tgtEl>
                                          <p:spTgt spid="261"/>
                                        </p:tgtEl>
                                      </p:cBhvr>
                                    </p:animEffect>
                                  </p:childTnLst>
                                </p:cTn>
                              </p:par>
                              <p:par>
                                <p:cTn id="365" presetID="12" presetClass="entr" presetSubtype="4" fill="hold" nodeType="withEffect">
                                  <p:stCondLst>
                                    <p:cond delay="0"/>
                                  </p:stCondLst>
                                  <p:childTnLst>
                                    <p:set>
                                      <p:cBhvr>
                                        <p:cTn id="366" dur="1" fill="hold">
                                          <p:stCondLst>
                                            <p:cond delay="0"/>
                                          </p:stCondLst>
                                        </p:cTn>
                                        <p:tgtEl>
                                          <p:spTgt spid="278"/>
                                        </p:tgtEl>
                                        <p:attrNameLst>
                                          <p:attrName>style.visibility</p:attrName>
                                        </p:attrNameLst>
                                      </p:cBhvr>
                                      <p:to>
                                        <p:strVal val="visible"/>
                                      </p:to>
                                    </p:set>
                                    <p:anim calcmode="lin" valueType="num">
                                      <p:cBhvr additive="base">
                                        <p:cTn id="367" dur="500"/>
                                        <p:tgtEl>
                                          <p:spTgt spid="278"/>
                                        </p:tgtEl>
                                        <p:attrNameLst>
                                          <p:attrName>ppt_y</p:attrName>
                                        </p:attrNameLst>
                                      </p:cBhvr>
                                      <p:tavLst>
                                        <p:tav tm="0">
                                          <p:val>
                                            <p:strVal val="#ppt_y+#ppt_h*1.125000"/>
                                          </p:val>
                                        </p:tav>
                                        <p:tav tm="100000">
                                          <p:val>
                                            <p:strVal val="#ppt_y"/>
                                          </p:val>
                                        </p:tav>
                                      </p:tavLst>
                                    </p:anim>
                                    <p:animEffect transition="in" filter="wipe(up)">
                                      <p:cBhvr>
                                        <p:cTn id="368" dur="500"/>
                                        <p:tgtEl>
                                          <p:spTgt spid="278"/>
                                        </p:tgtEl>
                                      </p:cBhvr>
                                    </p:animEffect>
                                  </p:childTnLst>
                                </p:cTn>
                              </p:par>
                            </p:childTnLst>
                          </p:cTn>
                        </p:par>
                      </p:childTnLst>
                    </p:cTn>
                  </p:par>
                  <p:par>
                    <p:cTn id="369" fill="hold">
                      <p:stCondLst>
                        <p:cond delay="indefinite"/>
                      </p:stCondLst>
                      <p:childTnLst>
                        <p:par>
                          <p:cTn id="370" fill="hold">
                            <p:stCondLst>
                              <p:cond delay="0"/>
                            </p:stCondLst>
                            <p:childTnLst>
                              <p:par>
                                <p:cTn id="371" presetID="12" presetClass="entr" presetSubtype="4" fill="hold" grpId="0" nodeType="clickEffect">
                                  <p:stCondLst>
                                    <p:cond delay="0"/>
                                  </p:stCondLst>
                                  <p:childTnLst>
                                    <p:set>
                                      <p:cBhvr>
                                        <p:cTn id="372" dur="1" fill="hold">
                                          <p:stCondLst>
                                            <p:cond delay="0"/>
                                          </p:stCondLst>
                                        </p:cTn>
                                        <p:tgtEl>
                                          <p:spTgt spid="146"/>
                                        </p:tgtEl>
                                        <p:attrNameLst>
                                          <p:attrName>style.visibility</p:attrName>
                                        </p:attrNameLst>
                                      </p:cBhvr>
                                      <p:to>
                                        <p:strVal val="visible"/>
                                      </p:to>
                                    </p:set>
                                    <p:anim calcmode="lin" valueType="num">
                                      <p:cBhvr additive="base">
                                        <p:cTn id="373" dur="500"/>
                                        <p:tgtEl>
                                          <p:spTgt spid="146"/>
                                        </p:tgtEl>
                                        <p:attrNameLst>
                                          <p:attrName>ppt_y</p:attrName>
                                        </p:attrNameLst>
                                      </p:cBhvr>
                                      <p:tavLst>
                                        <p:tav tm="0">
                                          <p:val>
                                            <p:strVal val="#ppt_y+#ppt_h*1.125000"/>
                                          </p:val>
                                        </p:tav>
                                        <p:tav tm="100000">
                                          <p:val>
                                            <p:strVal val="#ppt_y"/>
                                          </p:val>
                                        </p:tav>
                                      </p:tavLst>
                                    </p:anim>
                                    <p:animEffect transition="in" filter="wipe(up)">
                                      <p:cBhvr>
                                        <p:cTn id="374" dur="500"/>
                                        <p:tgtEl>
                                          <p:spTgt spid="146"/>
                                        </p:tgtEl>
                                      </p:cBhvr>
                                    </p:animEffect>
                                  </p:childTnLst>
                                </p:cTn>
                              </p:par>
                              <p:par>
                                <p:cTn id="375" presetID="12" presetClass="entr" presetSubtype="4" fill="hold" grpId="0" nodeType="withEffect">
                                  <p:stCondLst>
                                    <p:cond delay="0"/>
                                  </p:stCondLst>
                                  <p:childTnLst>
                                    <p:set>
                                      <p:cBhvr>
                                        <p:cTn id="376" dur="1" fill="hold">
                                          <p:stCondLst>
                                            <p:cond delay="0"/>
                                          </p:stCondLst>
                                        </p:cTn>
                                        <p:tgtEl>
                                          <p:spTgt spid="167"/>
                                        </p:tgtEl>
                                        <p:attrNameLst>
                                          <p:attrName>style.visibility</p:attrName>
                                        </p:attrNameLst>
                                      </p:cBhvr>
                                      <p:to>
                                        <p:strVal val="visible"/>
                                      </p:to>
                                    </p:set>
                                    <p:anim calcmode="lin" valueType="num">
                                      <p:cBhvr additive="base">
                                        <p:cTn id="377" dur="500"/>
                                        <p:tgtEl>
                                          <p:spTgt spid="167"/>
                                        </p:tgtEl>
                                        <p:attrNameLst>
                                          <p:attrName>ppt_y</p:attrName>
                                        </p:attrNameLst>
                                      </p:cBhvr>
                                      <p:tavLst>
                                        <p:tav tm="0">
                                          <p:val>
                                            <p:strVal val="#ppt_y+#ppt_h*1.125000"/>
                                          </p:val>
                                        </p:tav>
                                        <p:tav tm="100000">
                                          <p:val>
                                            <p:strVal val="#ppt_y"/>
                                          </p:val>
                                        </p:tav>
                                      </p:tavLst>
                                    </p:anim>
                                    <p:animEffect transition="in" filter="wipe(up)">
                                      <p:cBhvr>
                                        <p:cTn id="378" dur="500"/>
                                        <p:tgtEl>
                                          <p:spTgt spid="167"/>
                                        </p:tgtEl>
                                      </p:cBhvr>
                                    </p:animEffect>
                                  </p:childTnLst>
                                </p:cTn>
                              </p:par>
                              <p:par>
                                <p:cTn id="379" presetID="12" presetClass="entr" presetSubtype="4" fill="hold" grpId="0" nodeType="withEffect">
                                  <p:stCondLst>
                                    <p:cond delay="0"/>
                                  </p:stCondLst>
                                  <p:childTnLst>
                                    <p:set>
                                      <p:cBhvr>
                                        <p:cTn id="380" dur="1" fill="hold">
                                          <p:stCondLst>
                                            <p:cond delay="0"/>
                                          </p:stCondLst>
                                        </p:cTn>
                                        <p:tgtEl>
                                          <p:spTgt spid="267"/>
                                        </p:tgtEl>
                                        <p:attrNameLst>
                                          <p:attrName>style.visibility</p:attrName>
                                        </p:attrNameLst>
                                      </p:cBhvr>
                                      <p:to>
                                        <p:strVal val="visible"/>
                                      </p:to>
                                    </p:set>
                                    <p:anim calcmode="lin" valueType="num">
                                      <p:cBhvr additive="base">
                                        <p:cTn id="381" dur="500"/>
                                        <p:tgtEl>
                                          <p:spTgt spid="267"/>
                                        </p:tgtEl>
                                        <p:attrNameLst>
                                          <p:attrName>ppt_y</p:attrName>
                                        </p:attrNameLst>
                                      </p:cBhvr>
                                      <p:tavLst>
                                        <p:tav tm="0">
                                          <p:val>
                                            <p:strVal val="#ppt_y+#ppt_h*1.125000"/>
                                          </p:val>
                                        </p:tav>
                                        <p:tav tm="100000">
                                          <p:val>
                                            <p:strVal val="#ppt_y"/>
                                          </p:val>
                                        </p:tav>
                                      </p:tavLst>
                                    </p:anim>
                                    <p:animEffect transition="in" filter="wipe(up)">
                                      <p:cBhvr>
                                        <p:cTn id="382" dur="500"/>
                                        <p:tgtEl>
                                          <p:spTgt spid="267"/>
                                        </p:tgtEl>
                                      </p:cBhvr>
                                    </p:animEffect>
                                  </p:childTnLst>
                                </p:cTn>
                              </p:par>
                              <p:par>
                                <p:cTn id="383" presetID="12" presetClass="entr" presetSubtype="4" fill="hold" grpId="0" nodeType="withEffect">
                                  <p:stCondLst>
                                    <p:cond delay="0"/>
                                  </p:stCondLst>
                                  <p:childTnLst>
                                    <p:set>
                                      <p:cBhvr>
                                        <p:cTn id="384" dur="1" fill="hold">
                                          <p:stCondLst>
                                            <p:cond delay="0"/>
                                          </p:stCondLst>
                                        </p:cTn>
                                        <p:tgtEl>
                                          <p:spTgt spid="268"/>
                                        </p:tgtEl>
                                        <p:attrNameLst>
                                          <p:attrName>style.visibility</p:attrName>
                                        </p:attrNameLst>
                                      </p:cBhvr>
                                      <p:to>
                                        <p:strVal val="visible"/>
                                      </p:to>
                                    </p:set>
                                    <p:anim calcmode="lin" valueType="num">
                                      <p:cBhvr additive="base">
                                        <p:cTn id="385" dur="500"/>
                                        <p:tgtEl>
                                          <p:spTgt spid="268"/>
                                        </p:tgtEl>
                                        <p:attrNameLst>
                                          <p:attrName>ppt_y</p:attrName>
                                        </p:attrNameLst>
                                      </p:cBhvr>
                                      <p:tavLst>
                                        <p:tav tm="0">
                                          <p:val>
                                            <p:strVal val="#ppt_y+#ppt_h*1.125000"/>
                                          </p:val>
                                        </p:tav>
                                        <p:tav tm="100000">
                                          <p:val>
                                            <p:strVal val="#ppt_y"/>
                                          </p:val>
                                        </p:tav>
                                      </p:tavLst>
                                    </p:anim>
                                    <p:animEffect transition="in" filter="wipe(up)">
                                      <p:cBhvr>
                                        <p:cTn id="386" dur="500"/>
                                        <p:tgtEl>
                                          <p:spTgt spid="268"/>
                                        </p:tgtEl>
                                      </p:cBhvr>
                                    </p:animEffect>
                                  </p:childTnLst>
                                </p:cTn>
                              </p:par>
                              <p:par>
                                <p:cTn id="387" presetID="12" presetClass="entr" presetSubtype="4" fill="hold" grpId="0" nodeType="withEffect">
                                  <p:stCondLst>
                                    <p:cond delay="0"/>
                                  </p:stCondLst>
                                  <p:childTnLst>
                                    <p:set>
                                      <p:cBhvr>
                                        <p:cTn id="388" dur="1" fill="hold">
                                          <p:stCondLst>
                                            <p:cond delay="0"/>
                                          </p:stCondLst>
                                        </p:cTn>
                                        <p:tgtEl>
                                          <p:spTgt spid="269"/>
                                        </p:tgtEl>
                                        <p:attrNameLst>
                                          <p:attrName>style.visibility</p:attrName>
                                        </p:attrNameLst>
                                      </p:cBhvr>
                                      <p:to>
                                        <p:strVal val="visible"/>
                                      </p:to>
                                    </p:set>
                                    <p:anim calcmode="lin" valueType="num">
                                      <p:cBhvr additive="base">
                                        <p:cTn id="389" dur="500"/>
                                        <p:tgtEl>
                                          <p:spTgt spid="269"/>
                                        </p:tgtEl>
                                        <p:attrNameLst>
                                          <p:attrName>ppt_y</p:attrName>
                                        </p:attrNameLst>
                                      </p:cBhvr>
                                      <p:tavLst>
                                        <p:tav tm="0">
                                          <p:val>
                                            <p:strVal val="#ppt_y+#ppt_h*1.125000"/>
                                          </p:val>
                                        </p:tav>
                                        <p:tav tm="100000">
                                          <p:val>
                                            <p:strVal val="#ppt_y"/>
                                          </p:val>
                                        </p:tav>
                                      </p:tavLst>
                                    </p:anim>
                                    <p:animEffect transition="in" filter="wipe(up)">
                                      <p:cBhvr>
                                        <p:cTn id="390" dur="500"/>
                                        <p:tgtEl>
                                          <p:spTgt spid="269"/>
                                        </p:tgtEl>
                                      </p:cBhvr>
                                    </p:animEffect>
                                  </p:childTnLst>
                                </p:cTn>
                              </p:par>
                              <p:par>
                                <p:cTn id="391" presetID="12" presetClass="entr" presetSubtype="4" fill="hold" grpId="0" nodeType="withEffect">
                                  <p:stCondLst>
                                    <p:cond delay="0"/>
                                  </p:stCondLst>
                                  <p:childTnLst>
                                    <p:set>
                                      <p:cBhvr>
                                        <p:cTn id="392" dur="1" fill="hold">
                                          <p:stCondLst>
                                            <p:cond delay="0"/>
                                          </p:stCondLst>
                                        </p:cTn>
                                        <p:tgtEl>
                                          <p:spTgt spid="271"/>
                                        </p:tgtEl>
                                        <p:attrNameLst>
                                          <p:attrName>style.visibility</p:attrName>
                                        </p:attrNameLst>
                                      </p:cBhvr>
                                      <p:to>
                                        <p:strVal val="visible"/>
                                      </p:to>
                                    </p:set>
                                    <p:anim calcmode="lin" valueType="num">
                                      <p:cBhvr additive="base">
                                        <p:cTn id="393" dur="500"/>
                                        <p:tgtEl>
                                          <p:spTgt spid="271"/>
                                        </p:tgtEl>
                                        <p:attrNameLst>
                                          <p:attrName>ppt_y</p:attrName>
                                        </p:attrNameLst>
                                      </p:cBhvr>
                                      <p:tavLst>
                                        <p:tav tm="0">
                                          <p:val>
                                            <p:strVal val="#ppt_y+#ppt_h*1.125000"/>
                                          </p:val>
                                        </p:tav>
                                        <p:tav tm="100000">
                                          <p:val>
                                            <p:strVal val="#ppt_y"/>
                                          </p:val>
                                        </p:tav>
                                      </p:tavLst>
                                    </p:anim>
                                    <p:animEffect transition="in" filter="wipe(up)">
                                      <p:cBhvr>
                                        <p:cTn id="394" dur="500"/>
                                        <p:tgtEl>
                                          <p:spTgt spid="271"/>
                                        </p:tgtEl>
                                      </p:cBhvr>
                                    </p:animEffect>
                                  </p:childTnLst>
                                </p:cTn>
                              </p:par>
                              <p:par>
                                <p:cTn id="395" presetID="12" presetClass="entr" presetSubtype="4" fill="hold" grpId="0" nodeType="withEffect">
                                  <p:stCondLst>
                                    <p:cond delay="0"/>
                                  </p:stCondLst>
                                  <p:childTnLst>
                                    <p:set>
                                      <p:cBhvr>
                                        <p:cTn id="396" dur="1" fill="hold">
                                          <p:stCondLst>
                                            <p:cond delay="0"/>
                                          </p:stCondLst>
                                        </p:cTn>
                                        <p:tgtEl>
                                          <p:spTgt spid="272"/>
                                        </p:tgtEl>
                                        <p:attrNameLst>
                                          <p:attrName>style.visibility</p:attrName>
                                        </p:attrNameLst>
                                      </p:cBhvr>
                                      <p:to>
                                        <p:strVal val="visible"/>
                                      </p:to>
                                    </p:set>
                                    <p:anim calcmode="lin" valueType="num">
                                      <p:cBhvr additive="base">
                                        <p:cTn id="397" dur="500"/>
                                        <p:tgtEl>
                                          <p:spTgt spid="272"/>
                                        </p:tgtEl>
                                        <p:attrNameLst>
                                          <p:attrName>ppt_y</p:attrName>
                                        </p:attrNameLst>
                                      </p:cBhvr>
                                      <p:tavLst>
                                        <p:tav tm="0">
                                          <p:val>
                                            <p:strVal val="#ppt_y+#ppt_h*1.125000"/>
                                          </p:val>
                                        </p:tav>
                                        <p:tav tm="100000">
                                          <p:val>
                                            <p:strVal val="#ppt_y"/>
                                          </p:val>
                                        </p:tav>
                                      </p:tavLst>
                                    </p:anim>
                                    <p:animEffect transition="in" filter="wipe(up)">
                                      <p:cBhvr>
                                        <p:cTn id="398" dur="500"/>
                                        <p:tgtEl>
                                          <p:spTgt spid="272"/>
                                        </p:tgtEl>
                                      </p:cBhvr>
                                    </p:animEffect>
                                  </p:childTnLst>
                                </p:cTn>
                              </p:par>
                              <p:par>
                                <p:cTn id="399" presetID="12" presetClass="entr" presetSubtype="4" fill="hold" grpId="0" nodeType="withEffect">
                                  <p:stCondLst>
                                    <p:cond delay="0"/>
                                  </p:stCondLst>
                                  <p:childTnLst>
                                    <p:set>
                                      <p:cBhvr>
                                        <p:cTn id="400" dur="1" fill="hold">
                                          <p:stCondLst>
                                            <p:cond delay="0"/>
                                          </p:stCondLst>
                                        </p:cTn>
                                        <p:tgtEl>
                                          <p:spTgt spid="273"/>
                                        </p:tgtEl>
                                        <p:attrNameLst>
                                          <p:attrName>style.visibility</p:attrName>
                                        </p:attrNameLst>
                                      </p:cBhvr>
                                      <p:to>
                                        <p:strVal val="visible"/>
                                      </p:to>
                                    </p:set>
                                    <p:anim calcmode="lin" valueType="num">
                                      <p:cBhvr additive="base">
                                        <p:cTn id="401" dur="500"/>
                                        <p:tgtEl>
                                          <p:spTgt spid="273"/>
                                        </p:tgtEl>
                                        <p:attrNameLst>
                                          <p:attrName>ppt_y</p:attrName>
                                        </p:attrNameLst>
                                      </p:cBhvr>
                                      <p:tavLst>
                                        <p:tav tm="0">
                                          <p:val>
                                            <p:strVal val="#ppt_y+#ppt_h*1.125000"/>
                                          </p:val>
                                        </p:tav>
                                        <p:tav tm="100000">
                                          <p:val>
                                            <p:strVal val="#ppt_y"/>
                                          </p:val>
                                        </p:tav>
                                      </p:tavLst>
                                    </p:anim>
                                    <p:animEffect transition="in" filter="wipe(up)">
                                      <p:cBhvr>
                                        <p:cTn id="402" dur="500"/>
                                        <p:tgtEl>
                                          <p:spTgt spid="273"/>
                                        </p:tgtEl>
                                      </p:cBhvr>
                                    </p:animEffect>
                                  </p:childTnLst>
                                </p:cTn>
                              </p:par>
                              <p:par>
                                <p:cTn id="403" presetID="12" presetClass="entr" presetSubtype="4" fill="hold" grpId="0" nodeType="withEffect">
                                  <p:stCondLst>
                                    <p:cond delay="0"/>
                                  </p:stCondLst>
                                  <p:childTnLst>
                                    <p:set>
                                      <p:cBhvr>
                                        <p:cTn id="404" dur="1" fill="hold">
                                          <p:stCondLst>
                                            <p:cond delay="0"/>
                                          </p:stCondLst>
                                        </p:cTn>
                                        <p:tgtEl>
                                          <p:spTgt spid="298"/>
                                        </p:tgtEl>
                                        <p:attrNameLst>
                                          <p:attrName>style.visibility</p:attrName>
                                        </p:attrNameLst>
                                      </p:cBhvr>
                                      <p:to>
                                        <p:strVal val="visible"/>
                                      </p:to>
                                    </p:set>
                                    <p:anim calcmode="lin" valueType="num">
                                      <p:cBhvr additive="base">
                                        <p:cTn id="405" dur="500"/>
                                        <p:tgtEl>
                                          <p:spTgt spid="298"/>
                                        </p:tgtEl>
                                        <p:attrNameLst>
                                          <p:attrName>ppt_y</p:attrName>
                                        </p:attrNameLst>
                                      </p:cBhvr>
                                      <p:tavLst>
                                        <p:tav tm="0">
                                          <p:val>
                                            <p:strVal val="#ppt_y+#ppt_h*1.125000"/>
                                          </p:val>
                                        </p:tav>
                                        <p:tav tm="100000">
                                          <p:val>
                                            <p:strVal val="#ppt_y"/>
                                          </p:val>
                                        </p:tav>
                                      </p:tavLst>
                                    </p:anim>
                                    <p:animEffect transition="in" filter="wipe(up)">
                                      <p:cBhvr>
                                        <p:cTn id="406" dur="500"/>
                                        <p:tgtEl>
                                          <p:spTgt spid="298"/>
                                        </p:tgtEl>
                                      </p:cBhvr>
                                    </p:animEffect>
                                  </p:childTnLst>
                                </p:cTn>
                              </p:par>
                              <p:par>
                                <p:cTn id="407" presetID="12" presetClass="entr" presetSubtype="4" fill="hold" grpId="0" nodeType="withEffect">
                                  <p:stCondLst>
                                    <p:cond delay="0"/>
                                  </p:stCondLst>
                                  <p:childTnLst>
                                    <p:set>
                                      <p:cBhvr>
                                        <p:cTn id="408" dur="1" fill="hold">
                                          <p:stCondLst>
                                            <p:cond delay="0"/>
                                          </p:stCondLst>
                                        </p:cTn>
                                        <p:tgtEl>
                                          <p:spTgt spid="305"/>
                                        </p:tgtEl>
                                        <p:attrNameLst>
                                          <p:attrName>style.visibility</p:attrName>
                                        </p:attrNameLst>
                                      </p:cBhvr>
                                      <p:to>
                                        <p:strVal val="visible"/>
                                      </p:to>
                                    </p:set>
                                    <p:anim calcmode="lin" valueType="num">
                                      <p:cBhvr additive="base">
                                        <p:cTn id="409" dur="500"/>
                                        <p:tgtEl>
                                          <p:spTgt spid="305"/>
                                        </p:tgtEl>
                                        <p:attrNameLst>
                                          <p:attrName>ppt_y</p:attrName>
                                        </p:attrNameLst>
                                      </p:cBhvr>
                                      <p:tavLst>
                                        <p:tav tm="0">
                                          <p:val>
                                            <p:strVal val="#ppt_y+#ppt_h*1.125000"/>
                                          </p:val>
                                        </p:tav>
                                        <p:tav tm="100000">
                                          <p:val>
                                            <p:strVal val="#ppt_y"/>
                                          </p:val>
                                        </p:tav>
                                      </p:tavLst>
                                    </p:anim>
                                    <p:animEffect transition="in" filter="wipe(up)">
                                      <p:cBhvr>
                                        <p:cTn id="410" dur="500"/>
                                        <p:tgtEl>
                                          <p:spTgt spid="305"/>
                                        </p:tgtEl>
                                      </p:cBhvr>
                                    </p:animEffect>
                                  </p:childTnLst>
                                </p:cTn>
                              </p:par>
                              <p:par>
                                <p:cTn id="411" presetID="12" presetClass="entr" presetSubtype="4" fill="hold" grpId="0" nodeType="withEffect">
                                  <p:stCondLst>
                                    <p:cond delay="0"/>
                                  </p:stCondLst>
                                  <p:childTnLst>
                                    <p:set>
                                      <p:cBhvr>
                                        <p:cTn id="412" dur="1" fill="hold">
                                          <p:stCondLst>
                                            <p:cond delay="0"/>
                                          </p:stCondLst>
                                        </p:cTn>
                                        <p:tgtEl>
                                          <p:spTgt spid="306"/>
                                        </p:tgtEl>
                                        <p:attrNameLst>
                                          <p:attrName>style.visibility</p:attrName>
                                        </p:attrNameLst>
                                      </p:cBhvr>
                                      <p:to>
                                        <p:strVal val="visible"/>
                                      </p:to>
                                    </p:set>
                                    <p:anim calcmode="lin" valueType="num">
                                      <p:cBhvr additive="base">
                                        <p:cTn id="413" dur="500"/>
                                        <p:tgtEl>
                                          <p:spTgt spid="306"/>
                                        </p:tgtEl>
                                        <p:attrNameLst>
                                          <p:attrName>ppt_y</p:attrName>
                                        </p:attrNameLst>
                                      </p:cBhvr>
                                      <p:tavLst>
                                        <p:tav tm="0">
                                          <p:val>
                                            <p:strVal val="#ppt_y+#ppt_h*1.125000"/>
                                          </p:val>
                                        </p:tav>
                                        <p:tav tm="100000">
                                          <p:val>
                                            <p:strVal val="#ppt_y"/>
                                          </p:val>
                                        </p:tav>
                                      </p:tavLst>
                                    </p:anim>
                                    <p:animEffect transition="in" filter="wipe(up)">
                                      <p:cBhvr>
                                        <p:cTn id="414" dur="500"/>
                                        <p:tgtEl>
                                          <p:spTgt spid="306"/>
                                        </p:tgtEl>
                                      </p:cBhvr>
                                    </p:animEffect>
                                  </p:childTnLst>
                                </p:cTn>
                              </p:par>
                              <p:par>
                                <p:cTn id="415" presetID="12" presetClass="entr" presetSubtype="4" fill="hold" grpId="0" nodeType="withEffect">
                                  <p:stCondLst>
                                    <p:cond delay="0"/>
                                  </p:stCondLst>
                                  <p:childTnLst>
                                    <p:set>
                                      <p:cBhvr>
                                        <p:cTn id="416" dur="1" fill="hold">
                                          <p:stCondLst>
                                            <p:cond delay="0"/>
                                          </p:stCondLst>
                                        </p:cTn>
                                        <p:tgtEl>
                                          <p:spTgt spid="307"/>
                                        </p:tgtEl>
                                        <p:attrNameLst>
                                          <p:attrName>style.visibility</p:attrName>
                                        </p:attrNameLst>
                                      </p:cBhvr>
                                      <p:to>
                                        <p:strVal val="visible"/>
                                      </p:to>
                                    </p:set>
                                    <p:anim calcmode="lin" valueType="num">
                                      <p:cBhvr additive="base">
                                        <p:cTn id="417" dur="500"/>
                                        <p:tgtEl>
                                          <p:spTgt spid="307"/>
                                        </p:tgtEl>
                                        <p:attrNameLst>
                                          <p:attrName>ppt_y</p:attrName>
                                        </p:attrNameLst>
                                      </p:cBhvr>
                                      <p:tavLst>
                                        <p:tav tm="0">
                                          <p:val>
                                            <p:strVal val="#ppt_y+#ppt_h*1.125000"/>
                                          </p:val>
                                        </p:tav>
                                        <p:tav tm="100000">
                                          <p:val>
                                            <p:strVal val="#ppt_y"/>
                                          </p:val>
                                        </p:tav>
                                      </p:tavLst>
                                    </p:anim>
                                    <p:animEffect transition="in" filter="wipe(up)">
                                      <p:cBhvr>
                                        <p:cTn id="418" dur="500"/>
                                        <p:tgtEl>
                                          <p:spTgt spid="307"/>
                                        </p:tgtEl>
                                      </p:cBhvr>
                                    </p:animEffect>
                                  </p:childTnLst>
                                </p:cTn>
                              </p:par>
                              <p:par>
                                <p:cTn id="419" presetID="12" presetClass="entr" presetSubtype="4" fill="hold" grpId="0" nodeType="withEffect">
                                  <p:stCondLst>
                                    <p:cond delay="0"/>
                                  </p:stCondLst>
                                  <p:childTnLst>
                                    <p:set>
                                      <p:cBhvr>
                                        <p:cTn id="420" dur="1" fill="hold">
                                          <p:stCondLst>
                                            <p:cond delay="0"/>
                                          </p:stCondLst>
                                        </p:cTn>
                                        <p:tgtEl>
                                          <p:spTgt spid="309"/>
                                        </p:tgtEl>
                                        <p:attrNameLst>
                                          <p:attrName>style.visibility</p:attrName>
                                        </p:attrNameLst>
                                      </p:cBhvr>
                                      <p:to>
                                        <p:strVal val="visible"/>
                                      </p:to>
                                    </p:set>
                                    <p:anim calcmode="lin" valueType="num">
                                      <p:cBhvr additive="base">
                                        <p:cTn id="421" dur="500"/>
                                        <p:tgtEl>
                                          <p:spTgt spid="309"/>
                                        </p:tgtEl>
                                        <p:attrNameLst>
                                          <p:attrName>ppt_y</p:attrName>
                                        </p:attrNameLst>
                                      </p:cBhvr>
                                      <p:tavLst>
                                        <p:tav tm="0">
                                          <p:val>
                                            <p:strVal val="#ppt_y+#ppt_h*1.125000"/>
                                          </p:val>
                                        </p:tav>
                                        <p:tav tm="100000">
                                          <p:val>
                                            <p:strVal val="#ppt_y"/>
                                          </p:val>
                                        </p:tav>
                                      </p:tavLst>
                                    </p:anim>
                                    <p:animEffect transition="in" filter="wipe(up)">
                                      <p:cBhvr>
                                        <p:cTn id="422" dur="500"/>
                                        <p:tgtEl>
                                          <p:spTgt spid="309"/>
                                        </p:tgtEl>
                                      </p:cBhvr>
                                    </p:animEffect>
                                  </p:childTnLst>
                                </p:cTn>
                              </p:par>
                              <p:par>
                                <p:cTn id="423" presetID="12" presetClass="entr" presetSubtype="4" fill="hold" grpId="0" nodeType="withEffect">
                                  <p:stCondLst>
                                    <p:cond delay="0"/>
                                  </p:stCondLst>
                                  <p:childTnLst>
                                    <p:set>
                                      <p:cBhvr>
                                        <p:cTn id="424" dur="1" fill="hold">
                                          <p:stCondLst>
                                            <p:cond delay="0"/>
                                          </p:stCondLst>
                                        </p:cTn>
                                        <p:tgtEl>
                                          <p:spTgt spid="310"/>
                                        </p:tgtEl>
                                        <p:attrNameLst>
                                          <p:attrName>style.visibility</p:attrName>
                                        </p:attrNameLst>
                                      </p:cBhvr>
                                      <p:to>
                                        <p:strVal val="visible"/>
                                      </p:to>
                                    </p:set>
                                    <p:anim calcmode="lin" valueType="num">
                                      <p:cBhvr additive="base">
                                        <p:cTn id="425" dur="500"/>
                                        <p:tgtEl>
                                          <p:spTgt spid="310"/>
                                        </p:tgtEl>
                                        <p:attrNameLst>
                                          <p:attrName>ppt_y</p:attrName>
                                        </p:attrNameLst>
                                      </p:cBhvr>
                                      <p:tavLst>
                                        <p:tav tm="0">
                                          <p:val>
                                            <p:strVal val="#ppt_y+#ppt_h*1.125000"/>
                                          </p:val>
                                        </p:tav>
                                        <p:tav tm="100000">
                                          <p:val>
                                            <p:strVal val="#ppt_y"/>
                                          </p:val>
                                        </p:tav>
                                      </p:tavLst>
                                    </p:anim>
                                    <p:animEffect transition="in" filter="wipe(up)">
                                      <p:cBhvr>
                                        <p:cTn id="426" dur="500"/>
                                        <p:tgtEl>
                                          <p:spTgt spid="310"/>
                                        </p:tgtEl>
                                      </p:cBhvr>
                                    </p:animEffect>
                                  </p:childTnLst>
                                </p:cTn>
                              </p:par>
                              <p:par>
                                <p:cTn id="427" presetID="12" presetClass="entr" presetSubtype="4" fill="hold" grpId="0" nodeType="withEffect">
                                  <p:stCondLst>
                                    <p:cond delay="0"/>
                                  </p:stCondLst>
                                  <p:childTnLst>
                                    <p:set>
                                      <p:cBhvr>
                                        <p:cTn id="428" dur="1" fill="hold">
                                          <p:stCondLst>
                                            <p:cond delay="0"/>
                                          </p:stCondLst>
                                        </p:cTn>
                                        <p:tgtEl>
                                          <p:spTgt spid="311"/>
                                        </p:tgtEl>
                                        <p:attrNameLst>
                                          <p:attrName>style.visibility</p:attrName>
                                        </p:attrNameLst>
                                      </p:cBhvr>
                                      <p:to>
                                        <p:strVal val="visible"/>
                                      </p:to>
                                    </p:set>
                                    <p:anim calcmode="lin" valueType="num">
                                      <p:cBhvr additive="base">
                                        <p:cTn id="429" dur="500"/>
                                        <p:tgtEl>
                                          <p:spTgt spid="311"/>
                                        </p:tgtEl>
                                        <p:attrNameLst>
                                          <p:attrName>ppt_y</p:attrName>
                                        </p:attrNameLst>
                                      </p:cBhvr>
                                      <p:tavLst>
                                        <p:tav tm="0">
                                          <p:val>
                                            <p:strVal val="#ppt_y+#ppt_h*1.125000"/>
                                          </p:val>
                                        </p:tav>
                                        <p:tav tm="100000">
                                          <p:val>
                                            <p:strVal val="#ppt_y"/>
                                          </p:val>
                                        </p:tav>
                                      </p:tavLst>
                                    </p:anim>
                                    <p:animEffect transition="in" filter="wipe(up)">
                                      <p:cBhvr>
                                        <p:cTn id="430" dur="500"/>
                                        <p:tgtEl>
                                          <p:spTgt spid="311"/>
                                        </p:tgtEl>
                                      </p:cBhvr>
                                    </p:animEffect>
                                  </p:childTnLst>
                                </p:cTn>
                              </p:par>
                              <p:par>
                                <p:cTn id="431" presetID="12" presetClass="entr" presetSubtype="4" fill="hold" grpId="0" nodeType="withEffect">
                                  <p:stCondLst>
                                    <p:cond delay="0"/>
                                  </p:stCondLst>
                                  <p:childTnLst>
                                    <p:set>
                                      <p:cBhvr>
                                        <p:cTn id="432" dur="1" fill="hold">
                                          <p:stCondLst>
                                            <p:cond delay="0"/>
                                          </p:stCondLst>
                                        </p:cTn>
                                        <p:tgtEl>
                                          <p:spTgt spid="339"/>
                                        </p:tgtEl>
                                        <p:attrNameLst>
                                          <p:attrName>style.visibility</p:attrName>
                                        </p:attrNameLst>
                                      </p:cBhvr>
                                      <p:to>
                                        <p:strVal val="visible"/>
                                      </p:to>
                                    </p:set>
                                    <p:anim calcmode="lin" valueType="num">
                                      <p:cBhvr additive="base">
                                        <p:cTn id="433" dur="500"/>
                                        <p:tgtEl>
                                          <p:spTgt spid="339"/>
                                        </p:tgtEl>
                                        <p:attrNameLst>
                                          <p:attrName>ppt_y</p:attrName>
                                        </p:attrNameLst>
                                      </p:cBhvr>
                                      <p:tavLst>
                                        <p:tav tm="0">
                                          <p:val>
                                            <p:strVal val="#ppt_y+#ppt_h*1.125000"/>
                                          </p:val>
                                        </p:tav>
                                        <p:tav tm="100000">
                                          <p:val>
                                            <p:strVal val="#ppt_y"/>
                                          </p:val>
                                        </p:tav>
                                      </p:tavLst>
                                    </p:anim>
                                    <p:animEffect transition="in" filter="wipe(up)">
                                      <p:cBhvr>
                                        <p:cTn id="434" dur="500"/>
                                        <p:tgtEl>
                                          <p:spTgt spid="339"/>
                                        </p:tgtEl>
                                      </p:cBhvr>
                                    </p:animEffect>
                                  </p:childTnLst>
                                </p:cTn>
                              </p:par>
                              <p:par>
                                <p:cTn id="435" presetID="12" presetClass="entr" presetSubtype="4" fill="hold" grpId="0" nodeType="withEffect">
                                  <p:stCondLst>
                                    <p:cond delay="0"/>
                                  </p:stCondLst>
                                  <p:childTnLst>
                                    <p:set>
                                      <p:cBhvr>
                                        <p:cTn id="436" dur="1" fill="hold">
                                          <p:stCondLst>
                                            <p:cond delay="0"/>
                                          </p:stCondLst>
                                        </p:cTn>
                                        <p:tgtEl>
                                          <p:spTgt spid="340"/>
                                        </p:tgtEl>
                                        <p:attrNameLst>
                                          <p:attrName>style.visibility</p:attrName>
                                        </p:attrNameLst>
                                      </p:cBhvr>
                                      <p:to>
                                        <p:strVal val="visible"/>
                                      </p:to>
                                    </p:set>
                                    <p:anim calcmode="lin" valueType="num">
                                      <p:cBhvr additive="base">
                                        <p:cTn id="437" dur="500"/>
                                        <p:tgtEl>
                                          <p:spTgt spid="340"/>
                                        </p:tgtEl>
                                        <p:attrNameLst>
                                          <p:attrName>ppt_y</p:attrName>
                                        </p:attrNameLst>
                                      </p:cBhvr>
                                      <p:tavLst>
                                        <p:tav tm="0">
                                          <p:val>
                                            <p:strVal val="#ppt_y+#ppt_h*1.125000"/>
                                          </p:val>
                                        </p:tav>
                                        <p:tav tm="100000">
                                          <p:val>
                                            <p:strVal val="#ppt_y"/>
                                          </p:val>
                                        </p:tav>
                                      </p:tavLst>
                                    </p:anim>
                                    <p:animEffect transition="in" filter="wipe(up)">
                                      <p:cBhvr>
                                        <p:cTn id="438" dur="500"/>
                                        <p:tgtEl>
                                          <p:spTgt spid="340"/>
                                        </p:tgtEl>
                                      </p:cBhvr>
                                    </p:animEffect>
                                  </p:childTnLst>
                                </p:cTn>
                              </p:par>
                              <p:par>
                                <p:cTn id="439" presetID="12" presetClass="entr" presetSubtype="4" fill="hold" grpId="0" nodeType="withEffect">
                                  <p:stCondLst>
                                    <p:cond delay="0"/>
                                  </p:stCondLst>
                                  <p:childTnLst>
                                    <p:set>
                                      <p:cBhvr>
                                        <p:cTn id="440" dur="1" fill="hold">
                                          <p:stCondLst>
                                            <p:cond delay="0"/>
                                          </p:stCondLst>
                                        </p:cTn>
                                        <p:tgtEl>
                                          <p:spTgt spid="341"/>
                                        </p:tgtEl>
                                        <p:attrNameLst>
                                          <p:attrName>style.visibility</p:attrName>
                                        </p:attrNameLst>
                                      </p:cBhvr>
                                      <p:to>
                                        <p:strVal val="visible"/>
                                      </p:to>
                                    </p:set>
                                    <p:anim calcmode="lin" valueType="num">
                                      <p:cBhvr additive="base">
                                        <p:cTn id="441" dur="500"/>
                                        <p:tgtEl>
                                          <p:spTgt spid="341"/>
                                        </p:tgtEl>
                                        <p:attrNameLst>
                                          <p:attrName>ppt_y</p:attrName>
                                        </p:attrNameLst>
                                      </p:cBhvr>
                                      <p:tavLst>
                                        <p:tav tm="0">
                                          <p:val>
                                            <p:strVal val="#ppt_y+#ppt_h*1.125000"/>
                                          </p:val>
                                        </p:tav>
                                        <p:tav tm="100000">
                                          <p:val>
                                            <p:strVal val="#ppt_y"/>
                                          </p:val>
                                        </p:tav>
                                      </p:tavLst>
                                    </p:anim>
                                    <p:animEffect transition="in" filter="wipe(up)">
                                      <p:cBhvr>
                                        <p:cTn id="442" dur="500"/>
                                        <p:tgtEl>
                                          <p:spTgt spid="341"/>
                                        </p:tgtEl>
                                      </p:cBhvr>
                                    </p:animEffect>
                                  </p:childTnLst>
                                </p:cTn>
                              </p:par>
                              <p:par>
                                <p:cTn id="443" presetID="12" presetClass="entr" presetSubtype="4" fill="hold" grpId="0" nodeType="withEffect">
                                  <p:stCondLst>
                                    <p:cond delay="0"/>
                                  </p:stCondLst>
                                  <p:childTnLst>
                                    <p:set>
                                      <p:cBhvr>
                                        <p:cTn id="444" dur="1" fill="hold">
                                          <p:stCondLst>
                                            <p:cond delay="0"/>
                                          </p:stCondLst>
                                        </p:cTn>
                                        <p:tgtEl>
                                          <p:spTgt spid="355"/>
                                        </p:tgtEl>
                                        <p:attrNameLst>
                                          <p:attrName>style.visibility</p:attrName>
                                        </p:attrNameLst>
                                      </p:cBhvr>
                                      <p:to>
                                        <p:strVal val="visible"/>
                                      </p:to>
                                    </p:set>
                                    <p:anim calcmode="lin" valueType="num">
                                      <p:cBhvr additive="base">
                                        <p:cTn id="445" dur="500"/>
                                        <p:tgtEl>
                                          <p:spTgt spid="355"/>
                                        </p:tgtEl>
                                        <p:attrNameLst>
                                          <p:attrName>ppt_y</p:attrName>
                                        </p:attrNameLst>
                                      </p:cBhvr>
                                      <p:tavLst>
                                        <p:tav tm="0">
                                          <p:val>
                                            <p:strVal val="#ppt_y+#ppt_h*1.125000"/>
                                          </p:val>
                                        </p:tav>
                                        <p:tav tm="100000">
                                          <p:val>
                                            <p:strVal val="#ppt_y"/>
                                          </p:val>
                                        </p:tav>
                                      </p:tavLst>
                                    </p:anim>
                                    <p:animEffect transition="in" filter="wipe(up)">
                                      <p:cBhvr>
                                        <p:cTn id="446" dur="500"/>
                                        <p:tgtEl>
                                          <p:spTgt spid="355"/>
                                        </p:tgtEl>
                                      </p:cBhvr>
                                    </p:animEffect>
                                  </p:childTnLst>
                                </p:cTn>
                              </p:par>
                              <p:par>
                                <p:cTn id="447" presetID="12" presetClass="entr" presetSubtype="4" fill="hold" grpId="0" nodeType="withEffect">
                                  <p:stCondLst>
                                    <p:cond delay="0"/>
                                  </p:stCondLst>
                                  <p:childTnLst>
                                    <p:set>
                                      <p:cBhvr>
                                        <p:cTn id="448" dur="1" fill="hold">
                                          <p:stCondLst>
                                            <p:cond delay="0"/>
                                          </p:stCondLst>
                                        </p:cTn>
                                        <p:tgtEl>
                                          <p:spTgt spid="356"/>
                                        </p:tgtEl>
                                        <p:attrNameLst>
                                          <p:attrName>style.visibility</p:attrName>
                                        </p:attrNameLst>
                                      </p:cBhvr>
                                      <p:to>
                                        <p:strVal val="visible"/>
                                      </p:to>
                                    </p:set>
                                    <p:anim calcmode="lin" valueType="num">
                                      <p:cBhvr additive="base">
                                        <p:cTn id="449" dur="500"/>
                                        <p:tgtEl>
                                          <p:spTgt spid="356"/>
                                        </p:tgtEl>
                                        <p:attrNameLst>
                                          <p:attrName>ppt_y</p:attrName>
                                        </p:attrNameLst>
                                      </p:cBhvr>
                                      <p:tavLst>
                                        <p:tav tm="0">
                                          <p:val>
                                            <p:strVal val="#ppt_y+#ppt_h*1.125000"/>
                                          </p:val>
                                        </p:tav>
                                        <p:tav tm="100000">
                                          <p:val>
                                            <p:strVal val="#ppt_y"/>
                                          </p:val>
                                        </p:tav>
                                      </p:tavLst>
                                    </p:anim>
                                    <p:animEffect transition="in" filter="wipe(up)">
                                      <p:cBhvr>
                                        <p:cTn id="450" dur="500"/>
                                        <p:tgtEl>
                                          <p:spTgt spid="356"/>
                                        </p:tgtEl>
                                      </p:cBhvr>
                                    </p:animEffect>
                                  </p:childTnLst>
                                </p:cTn>
                              </p:par>
                              <p:par>
                                <p:cTn id="451" presetID="12" presetClass="entr" presetSubtype="4" fill="hold" grpId="0" nodeType="withEffect">
                                  <p:stCondLst>
                                    <p:cond delay="0"/>
                                  </p:stCondLst>
                                  <p:childTnLst>
                                    <p:set>
                                      <p:cBhvr>
                                        <p:cTn id="452" dur="1" fill="hold">
                                          <p:stCondLst>
                                            <p:cond delay="0"/>
                                          </p:stCondLst>
                                        </p:cTn>
                                        <p:tgtEl>
                                          <p:spTgt spid="357"/>
                                        </p:tgtEl>
                                        <p:attrNameLst>
                                          <p:attrName>style.visibility</p:attrName>
                                        </p:attrNameLst>
                                      </p:cBhvr>
                                      <p:to>
                                        <p:strVal val="visible"/>
                                      </p:to>
                                    </p:set>
                                    <p:anim calcmode="lin" valueType="num">
                                      <p:cBhvr additive="base">
                                        <p:cTn id="453" dur="500"/>
                                        <p:tgtEl>
                                          <p:spTgt spid="357"/>
                                        </p:tgtEl>
                                        <p:attrNameLst>
                                          <p:attrName>ppt_y</p:attrName>
                                        </p:attrNameLst>
                                      </p:cBhvr>
                                      <p:tavLst>
                                        <p:tav tm="0">
                                          <p:val>
                                            <p:strVal val="#ppt_y+#ppt_h*1.125000"/>
                                          </p:val>
                                        </p:tav>
                                        <p:tav tm="100000">
                                          <p:val>
                                            <p:strVal val="#ppt_y"/>
                                          </p:val>
                                        </p:tav>
                                      </p:tavLst>
                                    </p:anim>
                                    <p:animEffect transition="in" filter="wipe(up)">
                                      <p:cBhvr>
                                        <p:cTn id="454" dur="500"/>
                                        <p:tgtEl>
                                          <p:spTgt spid="357"/>
                                        </p:tgtEl>
                                      </p:cBhvr>
                                    </p:animEffect>
                                  </p:childTnLst>
                                </p:cTn>
                              </p:par>
                              <p:par>
                                <p:cTn id="455" presetID="12" presetClass="entr" presetSubtype="4" fill="hold" grpId="0" nodeType="withEffect">
                                  <p:stCondLst>
                                    <p:cond delay="0"/>
                                  </p:stCondLst>
                                  <p:childTnLst>
                                    <p:set>
                                      <p:cBhvr>
                                        <p:cTn id="456" dur="1" fill="hold">
                                          <p:stCondLst>
                                            <p:cond delay="0"/>
                                          </p:stCondLst>
                                        </p:cTn>
                                        <p:tgtEl>
                                          <p:spTgt spid="283"/>
                                        </p:tgtEl>
                                        <p:attrNameLst>
                                          <p:attrName>style.visibility</p:attrName>
                                        </p:attrNameLst>
                                      </p:cBhvr>
                                      <p:to>
                                        <p:strVal val="visible"/>
                                      </p:to>
                                    </p:set>
                                    <p:anim calcmode="lin" valueType="num">
                                      <p:cBhvr additive="base">
                                        <p:cTn id="457" dur="500"/>
                                        <p:tgtEl>
                                          <p:spTgt spid="283"/>
                                        </p:tgtEl>
                                        <p:attrNameLst>
                                          <p:attrName>ppt_y</p:attrName>
                                        </p:attrNameLst>
                                      </p:cBhvr>
                                      <p:tavLst>
                                        <p:tav tm="0">
                                          <p:val>
                                            <p:strVal val="#ppt_y+#ppt_h*1.125000"/>
                                          </p:val>
                                        </p:tav>
                                        <p:tav tm="100000">
                                          <p:val>
                                            <p:strVal val="#ppt_y"/>
                                          </p:val>
                                        </p:tav>
                                      </p:tavLst>
                                    </p:anim>
                                    <p:animEffect transition="in" filter="wipe(up)">
                                      <p:cBhvr>
                                        <p:cTn id="458" dur="500"/>
                                        <p:tgtEl>
                                          <p:spTgt spid="283"/>
                                        </p:tgtEl>
                                      </p:cBhvr>
                                    </p:animEffect>
                                  </p:childTnLst>
                                </p:cTn>
                              </p:par>
                              <p:par>
                                <p:cTn id="459" presetID="12" presetClass="entr" presetSubtype="4" fill="hold" grpId="0" nodeType="withEffect">
                                  <p:stCondLst>
                                    <p:cond delay="0"/>
                                  </p:stCondLst>
                                  <p:childTnLst>
                                    <p:set>
                                      <p:cBhvr>
                                        <p:cTn id="460" dur="1" fill="hold">
                                          <p:stCondLst>
                                            <p:cond delay="0"/>
                                          </p:stCondLst>
                                        </p:cTn>
                                        <p:tgtEl>
                                          <p:spTgt spid="285"/>
                                        </p:tgtEl>
                                        <p:attrNameLst>
                                          <p:attrName>style.visibility</p:attrName>
                                        </p:attrNameLst>
                                      </p:cBhvr>
                                      <p:to>
                                        <p:strVal val="visible"/>
                                      </p:to>
                                    </p:set>
                                    <p:anim calcmode="lin" valueType="num">
                                      <p:cBhvr additive="base">
                                        <p:cTn id="461" dur="500"/>
                                        <p:tgtEl>
                                          <p:spTgt spid="285"/>
                                        </p:tgtEl>
                                        <p:attrNameLst>
                                          <p:attrName>ppt_y</p:attrName>
                                        </p:attrNameLst>
                                      </p:cBhvr>
                                      <p:tavLst>
                                        <p:tav tm="0">
                                          <p:val>
                                            <p:strVal val="#ppt_y+#ppt_h*1.125000"/>
                                          </p:val>
                                        </p:tav>
                                        <p:tav tm="100000">
                                          <p:val>
                                            <p:strVal val="#ppt_y"/>
                                          </p:val>
                                        </p:tav>
                                      </p:tavLst>
                                    </p:anim>
                                    <p:animEffect transition="in" filter="wipe(up)">
                                      <p:cBhvr>
                                        <p:cTn id="462" dur="500"/>
                                        <p:tgtEl>
                                          <p:spTgt spid="285"/>
                                        </p:tgtEl>
                                      </p:cBhvr>
                                    </p:animEffect>
                                  </p:childTnLst>
                                </p:cTn>
                              </p:par>
                              <p:par>
                                <p:cTn id="463" presetID="12" presetClass="entr" presetSubtype="4" fill="hold" grpId="0" nodeType="withEffect">
                                  <p:stCondLst>
                                    <p:cond delay="0"/>
                                  </p:stCondLst>
                                  <p:childTnLst>
                                    <p:set>
                                      <p:cBhvr>
                                        <p:cTn id="464" dur="1" fill="hold">
                                          <p:stCondLst>
                                            <p:cond delay="0"/>
                                          </p:stCondLst>
                                        </p:cTn>
                                        <p:tgtEl>
                                          <p:spTgt spid="286"/>
                                        </p:tgtEl>
                                        <p:attrNameLst>
                                          <p:attrName>style.visibility</p:attrName>
                                        </p:attrNameLst>
                                      </p:cBhvr>
                                      <p:to>
                                        <p:strVal val="visible"/>
                                      </p:to>
                                    </p:set>
                                    <p:anim calcmode="lin" valueType="num">
                                      <p:cBhvr additive="base">
                                        <p:cTn id="465" dur="500"/>
                                        <p:tgtEl>
                                          <p:spTgt spid="286"/>
                                        </p:tgtEl>
                                        <p:attrNameLst>
                                          <p:attrName>ppt_y</p:attrName>
                                        </p:attrNameLst>
                                      </p:cBhvr>
                                      <p:tavLst>
                                        <p:tav tm="0">
                                          <p:val>
                                            <p:strVal val="#ppt_y+#ppt_h*1.125000"/>
                                          </p:val>
                                        </p:tav>
                                        <p:tav tm="100000">
                                          <p:val>
                                            <p:strVal val="#ppt_y"/>
                                          </p:val>
                                        </p:tav>
                                      </p:tavLst>
                                    </p:anim>
                                    <p:animEffect transition="in" filter="wipe(up)">
                                      <p:cBhvr>
                                        <p:cTn id="466" dur="500"/>
                                        <p:tgtEl>
                                          <p:spTgt spid="286"/>
                                        </p:tgtEl>
                                      </p:cBhvr>
                                    </p:animEffect>
                                  </p:childTnLst>
                                </p:cTn>
                              </p:par>
                              <p:par>
                                <p:cTn id="467" presetID="12" presetClass="entr" presetSubtype="4" fill="hold" grpId="0" nodeType="withEffect">
                                  <p:stCondLst>
                                    <p:cond delay="0"/>
                                  </p:stCondLst>
                                  <p:childTnLst>
                                    <p:set>
                                      <p:cBhvr>
                                        <p:cTn id="468" dur="1" fill="hold">
                                          <p:stCondLst>
                                            <p:cond delay="0"/>
                                          </p:stCondLst>
                                        </p:cTn>
                                        <p:tgtEl>
                                          <p:spTgt spid="287"/>
                                        </p:tgtEl>
                                        <p:attrNameLst>
                                          <p:attrName>style.visibility</p:attrName>
                                        </p:attrNameLst>
                                      </p:cBhvr>
                                      <p:to>
                                        <p:strVal val="visible"/>
                                      </p:to>
                                    </p:set>
                                    <p:anim calcmode="lin" valueType="num">
                                      <p:cBhvr additive="base">
                                        <p:cTn id="469" dur="500"/>
                                        <p:tgtEl>
                                          <p:spTgt spid="287"/>
                                        </p:tgtEl>
                                        <p:attrNameLst>
                                          <p:attrName>ppt_y</p:attrName>
                                        </p:attrNameLst>
                                      </p:cBhvr>
                                      <p:tavLst>
                                        <p:tav tm="0">
                                          <p:val>
                                            <p:strVal val="#ppt_y+#ppt_h*1.125000"/>
                                          </p:val>
                                        </p:tav>
                                        <p:tav tm="100000">
                                          <p:val>
                                            <p:strVal val="#ppt_y"/>
                                          </p:val>
                                        </p:tav>
                                      </p:tavLst>
                                    </p:anim>
                                    <p:animEffect transition="in" filter="wipe(up)">
                                      <p:cBhvr>
                                        <p:cTn id="470" dur="500"/>
                                        <p:tgtEl>
                                          <p:spTgt spid="287"/>
                                        </p:tgtEl>
                                      </p:cBhvr>
                                    </p:animEffect>
                                  </p:childTnLst>
                                </p:cTn>
                              </p:par>
                              <p:par>
                                <p:cTn id="471" presetID="12" presetClass="entr" presetSubtype="4" fill="hold" grpId="0" nodeType="withEffect">
                                  <p:stCondLst>
                                    <p:cond delay="0"/>
                                  </p:stCondLst>
                                  <p:childTnLst>
                                    <p:set>
                                      <p:cBhvr>
                                        <p:cTn id="472" dur="1" fill="hold">
                                          <p:stCondLst>
                                            <p:cond delay="0"/>
                                          </p:stCondLst>
                                        </p:cTn>
                                        <p:tgtEl>
                                          <p:spTgt spid="290"/>
                                        </p:tgtEl>
                                        <p:attrNameLst>
                                          <p:attrName>style.visibility</p:attrName>
                                        </p:attrNameLst>
                                      </p:cBhvr>
                                      <p:to>
                                        <p:strVal val="visible"/>
                                      </p:to>
                                    </p:set>
                                    <p:anim calcmode="lin" valueType="num">
                                      <p:cBhvr additive="base">
                                        <p:cTn id="473" dur="500"/>
                                        <p:tgtEl>
                                          <p:spTgt spid="290"/>
                                        </p:tgtEl>
                                        <p:attrNameLst>
                                          <p:attrName>ppt_y</p:attrName>
                                        </p:attrNameLst>
                                      </p:cBhvr>
                                      <p:tavLst>
                                        <p:tav tm="0">
                                          <p:val>
                                            <p:strVal val="#ppt_y+#ppt_h*1.125000"/>
                                          </p:val>
                                        </p:tav>
                                        <p:tav tm="100000">
                                          <p:val>
                                            <p:strVal val="#ppt_y"/>
                                          </p:val>
                                        </p:tav>
                                      </p:tavLst>
                                    </p:anim>
                                    <p:animEffect transition="in" filter="wipe(up)">
                                      <p:cBhvr>
                                        <p:cTn id="474" dur="500"/>
                                        <p:tgtEl>
                                          <p:spTgt spid="290"/>
                                        </p:tgtEl>
                                      </p:cBhvr>
                                    </p:animEffect>
                                  </p:childTnLst>
                                </p:cTn>
                              </p:par>
                              <p:par>
                                <p:cTn id="475" presetID="12" presetClass="entr" presetSubtype="4" fill="hold" grpId="0" nodeType="withEffect">
                                  <p:stCondLst>
                                    <p:cond delay="0"/>
                                  </p:stCondLst>
                                  <p:childTnLst>
                                    <p:set>
                                      <p:cBhvr>
                                        <p:cTn id="476" dur="1" fill="hold">
                                          <p:stCondLst>
                                            <p:cond delay="0"/>
                                          </p:stCondLst>
                                        </p:cTn>
                                        <p:tgtEl>
                                          <p:spTgt spid="291"/>
                                        </p:tgtEl>
                                        <p:attrNameLst>
                                          <p:attrName>style.visibility</p:attrName>
                                        </p:attrNameLst>
                                      </p:cBhvr>
                                      <p:to>
                                        <p:strVal val="visible"/>
                                      </p:to>
                                    </p:set>
                                    <p:anim calcmode="lin" valueType="num">
                                      <p:cBhvr additive="base">
                                        <p:cTn id="477" dur="500"/>
                                        <p:tgtEl>
                                          <p:spTgt spid="291"/>
                                        </p:tgtEl>
                                        <p:attrNameLst>
                                          <p:attrName>ppt_y</p:attrName>
                                        </p:attrNameLst>
                                      </p:cBhvr>
                                      <p:tavLst>
                                        <p:tav tm="0">
                                          <p:val>
                                            <p:strVal val="#ppt_y+#ppt_h*1.125000"/>
                                          </p:val>
                                        </p:tav>
                                        <p:tav tm="100000">
                                          <p:val>
                                            <p:strVal val="#ppt_y"/>
                                          </p:val>
                                        </p:tav>
                                      </p:tavLst>
                                    </p:anim>
                                    <p:animEffect transition="in" filter="wipe(up)">
                                      <p:cBhvr>
                                        <p:cTn id="478" dur="500"/>
                                        <p:tgtEl>
                                          <p:spTgt spid="291"/>
                                        </p:tgtEl>
                                      </p:cBhvr>
                                    </p:animEffect>
                                  </p:childTnLst>
                                </p:cTn>
                              </p:par>
                              <p:par>
                                <p:cTn id="479" presetID="12" presetClass="entr" presetSubtype="4" fill="hold" grpId="0" nodeType="withEffect">
                                  <p:stCondLst>
                                    <p:cond delay="0"/>
                                  </p:stCondLst>
                                  <p:childTnLst>
                                    <p:set>
                                      <p:cBhvr>
                                        <p:cTn id="480" dur="1" fill="hold">
                                          <p:stCondLst>
                                            <p:cond delay="0"/>
                                          </p:stCondLst>
                                        </p:cTn>
                                        <p:tgtEl>
                                          <p:spTgt spid="292"/>
                                        </p:tgtEl>
                                        <p:attrNameLst>
                                          <p:attrName>style.visibility</p:attrName>
                                        </p:attrNameLst>
                                      </p:cBhvr>
                                      <p:to>
                                        <p:strVal val="visible"/>
                                      </p:to>
                                    </p:set>
                                    <p:anim calcmode="lin" valueType="num">
                                      <p:cBhvr additive="base">
                                        <p:cTn id="481" dur="500"/>
                                        <p:tgtEl>
                                          <p:spTgt spid="292"/>
                                        </p:tgtEl>
                                        <p:attrNameLst>
                                          <p:attrName>ppt_y</p:attrName>
                                        </p:attrNameLst>
                                      </p:cBhvr>
                                      <p:tavLst>
                                        <p:tav tm="0">
                                          <p:val>
                                            <p:strVal val="#ppt_y+#ppt_h*1.125000"/>
                                          </p:val>
                                        </p:tav>
                                        <p:tav tm="100000">
                                          <p:val>
                                            <p:strVal val="#ppt_y"/>
                                          </p:val>
                                        </p:tav>
                                      </p:tavLst>
                                    </p:anim>
                                    <p:animEffect transition="in" filter="wipe(up)">
                                      <p:cBhvr>
                                        <p:cTn id="482" dur="500"/>
                                        <p:tgtEl>
                                          <p:spTgt spid="292"/>
                                        </p:tgtEl>
                                      </p:cBhvr>
                                    </p:animEffect>
                                  </p:childTnLst>
                                </p:cTn>
                              </p:par>
                              <p:par>
                                <p:cTn id="483" presetID="12" presetClass="entr" presetSubtype="4" fill="hold" grpId="0" nodeType="withEffect">
                                  <p:stCondLst>
                                    <p:cond delay="0"/>
                                  </p:stCondLst>
                                  <p:childTnLst>
                                    <p:set>
                                      <p:cBhvr>
                                        <p:cTn id="484" dur="1" fill="hold">
                                          <p:stCondLst>
                                            <p:cond delay="0"/>
                                          </p:stCondLst>
                                        </p:cTn>
                                        <p:tgtEl>
                                          <p:spTgt spid="101"/>
                                        </p:tgtEl>
                                        <p:attrNameLst>
                                          <p:attrName>style.visibility</p:attrName>
                                        </p:attrNameLst>
                                      </p:cBhvr>
                                      <p:to>
                                        <p:strVal val="visible"/>
                                      </p:to>
                                    </p:set>
                                    <p:anim calcmode="lin" valueType="num">
                                      <p:cBhvr additive="base">
                                        <p:cTn id="485" dur="500"/>
                                        <p:tgtEl>
                                          <p:spTgt spid="101"/>
                                        </p:tgtEl>
                                        <p:attrNameLst>
                                          <p:attrName>ppt_y</p:attrName>
                                        </p:attrNameLst>
                                      </p:cBhvr>
                                      <p:tavLst>
                                        <p:tav tm="0">
                                          <p:val>
                                            <p:strVal val="#ppt_y+#ppt_h*1.125000"/>
                                          </p:val>
                                        </p:tav>
                                        <p:tav tm="100000">
                                          <p:val>
                                            <p:strVal val="#ppt_y"/>
                                          </p:val>
                                        </p:tav>
                                      </p:tavLst>
                                    </p:anim>
                                    <p:animEffect transition="in" filter="wipe(up)">
                                      <p:cBhvr>
                                        <p:cTn id="486" dur="500"/>
                                        <p:tgtEl>
                                          <p:spTgt spid="101"/>
                                        </p:tgtEl>
                                      </p:cBhvr>
                                    </p:animEffect>
                                  </p:childTnLst>
                                </p:cTn>
                              </p:par>
                              <p:par>
                                <p:cTn id="487" presetID="12" presetClass="entr" presetSubtype="4" fill="hold" grpId="0" nodeType="withEffect">
                                  <p:stCondLst>
                                    <p:cond delay="0"/>
                                  </p:stCondLst>
                                  <p:childTnLst>
                                    <p:set>
                                      <p:cBhvr>
                                        <p:cTn id="488" dur="1" fill="hold">
                                          <p:stCondLst>
                                            <p:cond delay="0"/>
                                          </p:stCondLst>
                                        </p:cTn>
                                        <p:tgtEl>
                                          <p:spTgt spid="108"/>
                                        </p:tgtEl>
                                        <p:attrNameLst>
                                          <p:attrName>style.visibility</p:attrName>
                                        </p:attrNameLst>
                                      </p:cBhvr>
                                      <p:to>
                                        <p:strVal val="visible"/>
                                      </p:to>
                                    </p:set>
                                    <p:anim calcmode="lin" valueType="num">
                                      <p:cBhvr additive="base">
                                        <p:cTn id="489" dur="500"/>
                                        <p:tgtEl>
                                          <p:spTgt spid="108"/>
                                        </p:tgtEl>
                                        <p:attrNameLst>
                                          <p:attrName>ppt_y</p:attrName>
                                        </p:attrNameLst>
                                      </p:cBhvr>
                                      <p:tavLst>
                                        <p:tav tm="0">
                                          <p:val>
                                            <p:strVal val="#ppt_y+#ppt_h*1.125000"/>
                                          </p:val>
                                        </p:tav>
                                        <p:tav tm="100000">
                                          <p:val>
                                            <p:strVal val="#ppt_y"/>
                                          </p:val>
                                        </p:tav>
                                      </p:tavLst>
                                    </p:anim>
                                    <p:animEffect transition="in" filter="wipe(up)">
                                      <p:cBhvr>
                                        <p:cTn id="490" dur="500"/>
                                        <p:tgtEl>
                                          <p:spTgt spid="108"/>
                                        </p:tgtEl>
                                      </p:cBhvr>
                                    </p:animEffect>
                                  </p:childTnLst>
                                </p:cTn>
                              </p:par>
                              <p:par>
                                <p:cTn id="491" presetID="12" presetClass="entr" presetSubtype="4" fill="hold" grpId="0" nodeType="withEffect">
                                  <p:stCondLst>
                                    <p:cond delay="0"/>
                                  </p:stCondLst>
                                  <p:childTnLst>
                                    <p:set>
                                      <p:cBhvr>
                                        <p:cTn id="492" dur="1" fill="hold">
                                          <p:stCondLst>
                                            <p:cond delay="0"/>
                                          </p:stCondLst>
                                        </p:cTn>
                                        <p:tgtEl>
                                          <p:spTgt spid="109"/>
                                        </p:tgtEl>
                                        <p:attrNameLst>
                                          <p:attrName>style.visibility</p:attrName>
                                        </p:attrNameLst>
                                      </p:cBhvr>
                                      <p:to>
                                        <p:strVal val="visible"/>
                                      </p:to>
                                    </p:set>
                                    <p:anim calcmode="lin" valueType="num">
                                      <p:cBhvr additive="base">
                                        <p:cTn id="493" dur="500"/>
                                        <p:tgtEl>
                                          <p:spTgt spid="109"/>
                                        </p:tgtEl>
                                        <p:attrNameLst>
                                          <p:attrName>ppt_y</p:attrName>
                                        </p:attrNameLst>
                                      </p:cBhvr>
                                      <p:tavLst>
                                        <p:tav tm="0">
                                          <p:val>
                                            <p:strVal val="#ppt_y+#ppt_h*1.125000"/>
                                          </p:val>
                                        </p:tav>
                                        <p:tav tm="100000">
                                          <p:val>
                                            <p:strVal val="#ppt_y"/>
                                          </p:val>
                                        </p:tav>
                                      </p:tavLst>
                                    </p:anim>
                                    <p:animEffect transition="in" filter="wipe(up)">
                                      <p:cBhvr>
                                        <p:cTn id="494" dur="500"/>
                                        <p:tgtEl>
                                          <p:spTgt spid="109"/>
                                        </p:tgtEl>
                                      </p:cBhvr>
                                    </p:animEffect>
                                  </p:childTnLst>
                                </p:cTn>
                              </p:par>
                              <p:par>
                                <p:cTn id="495" presetID="12" presetClass="entr" presetSubtype="4" fill="hold" grpId="0" nodeType="withEffect">
                                  <p:stCondLst>
                                    <p:cond delay="0"/>
                                  </p:stCondLst>
                                  <p:childTnLst>
                                    <p:set>
                                      <p:cBhvr>
                                        <p:cTn id="496" dur="1" fill="hold">
                                          <p:stCondLst>
                                            <p:cond delay="0"/>
                                          </p:stCondLst>
                                        </p:cTn>
                                        <p:tgtEl>
                                          <p:spTgt spid="110"/>
                                        </p:tgtEl>
                                        <p:attrNameLst>
                                          <p:attrName>style.visibility</p:attrName>
                                        </p:attrNameLst>
                                      </p:cBhvr>
                                      <p:to>
                                        <p:strVal val="visible"/>
                                      </p:to>
                                    </p:set>
                                    <p:anim calcmode="lin" valueType="num">
                                      <p:cBhvr additive="base">
                                        <p:cTn id="497" dur="500"/>
                                        <p:tgtEl>
                                          <p:spTgt spid="110"/>
                                        </p:tgtEl>
                                        <p:attrNameLst>
                                          <p:attrName>ppt_y</p:attrName>
                                        </p:attrNameLst>
                                      </p:cBhvr>
                                      <p:tavLst>
                                        <p:tav tm="0">
                                          <p:val>
                                            <p:strVal val="#ppt_y+#ppt_h*1.125000"/>
                                          </p:val>
                                        </p:tav>
                                        <p:tav tm="100000">
                                          <p:val>
                                            <p:strVal val="#ppt_y"/>
                                          </p:val>
                                        </p:tav>
                                      </p:tavLst>
                                    </p:anim>
                                    <p:animEffect transition="in" filter="wipe(up)">
                                      <p:cBhvr>
                                        <p:cTn id="498" dur="500"/>
                                        <p:tgtEl>
                                          <p:spTgt spid="110"/>
                                        </p:tgtEl>
                                      </p:cBhvr>
                                    </p:animEffect>
                                  </p:childTnLst>
                                </p:cTn>
                              </p:par>
                              <p:par>
                                <p:cTn id="499" presetID="12" presetClass="entr" presetSubtype="4" fill="hold" grpId="0" nodeType="withEffect">
                                  <p:stCondLst>
                                    <p:cond delay="0"/>
                                  </p:stCondLst>
                                  <p:childTnLst>
                                    <p:set>
                                      <p:cBhvr>
                                        <p:cTn id="500" dur="1" fill="hold">
                                          <p:stCondLst>
                                            <p:cond delay="0"/>
                                          </p:stCondLst>
                                        </p:cTn>
                                        <p:tgtEl>
                                          <p:spTgt spid="111"/>
                                        </p:tgtEl>
                                        <p:attrNameLst>
                                          <p:attrName>style.visibility</p:attrName>
                                        </p:attrNameLst>
                                      </p:cBhvr>
                                      <p:to>
                                        <p:strVal val="visible"/>
                                      </p:to>
                                    </p:set>
                                    <p:anim calcmode="lin" valueType="num">
                                      <p:cBhvr additive="base">
                                        <p:cTn id="501" dur="500"/>
                                        <p:tgtEl>
                                          <p:spTgt spid="111"/>
                                        </p:tgtEl>
                                        <p:attrNameLst>
                                          <p:attrName>ppt_y</p:attrName>
                                        </p:attrNameLst>
                                      </p:cBhvr>
                                      <p:tavLst>
                                        <p:tav tm="0">
                                          <p:val>
                                            <p:strVal val="#ppt_y+#ppt_h*1.125000"/>
                                          </p:val>
                                        </p:tav>
                                        <p:tav tm="100000">
                                          <p:val>
                                            <p:strVal val="#ppt_y"/>
                                          </p:val>
                                        </p:tav>
                                      </p:tavLst>
                                    </p:anim>
                                    <p:animEffect transition="in" filter="wipe(up)">
                                      <p:cBhvr>
                                        <p:cTn id="502" dur="500"/>
                                        <p:tgtEl>
                                          <p:spTgt spid="111"/>
                                        </p:tgtEl>
                                      </p:cBhvr>
                                    </p:animEffect>
                                  </p:childTnLst>
                                </p:cTn>
                              </p:par>
                              <p:par>
                                <p:cTn id="503" presetID="12" presetClass="entr" presetSubtype="4" fill="hold" grpId="0" nodeType="withEffect">
                                  <p:stCondLst>
                                    <p:cond delay="0"/>
                                  </p:stCondLst>
                                  <p:childTnLst>
                                    <p:set>
                                      <p:cBhvr>
                                        <p:cTn id="504" dur="1" fill="hold">
                                          <p:stCondLst>
                                            <p:cond delay="0"/>
                                          </p:stCondLst>
                                        </p:cTn>
                                        <p:tgtEl>
                                          <p:spTgt spid="112"/>
                                        </p:tgtEl>
                                        <p:attrNameLst>
                                          <p:attrName>style.visibility</p:attrName>
                                        </p:attrNameLst>
                                      </p:cBhvr>
                                      <p:to>
                                        <p:strVal val="visible"/>
                                      </p:to>
                                    </p:set>
                                    <p:anim calcmode="lin" valueType="num">
                                      <p:cBhvr additive="base">
                                        <p:cTn id="505" dur="500"/>
                                        <p:tgtEl>
                                          <p:spTgt spid="112"/>
                                        </p:tgtEl>
                                        <p:attrNameLst>
                                          <p:attrName>ppt_y</p:attrName>
                                        </p:attrNameLst>
                                      </p:cBhvr>
                                      <p:tavLst>
                                        <p:tav tm="0">
                                          <p:val>
                                            <p:strVal val="#ppt_y+#ppt_h*1.125000"/>
                                          </p:val>
                                        </p:tav>
                                        <p:tav tm="100000">
                                          <p:val>
                                            <p:strVal val="#ppt_y"/>
                                          </p:val>
                                        </p:tav>
                                      </p:tavLst>
                                    </p:anim>
                                    <p:animEffect transition="in" filter="wipe(up)">
                                      <p:cBhvr>
                                        <p:cTn id="506" dur="500"/>
                                        <p:tgtEl>
                                          <p:spTgt spid="112"/>
                                        </p:tgtEl>
                                      </p:cBhvr>
                                    </p:animEffect>
                                  </p:childTnLst>
                                </p:cTn>
                              </p:par>
                              <p:par>
                                <p:cTn id="507" presetID="12" presetClass="entr" presetSubtype="4" fill="hold" grpId="0" nodeType="withEffect">
                                  <p:stCondLst>
                                    <p:cond delay="0"/>
                                  </p:stCondLst>
                                  <p:childTnLst>
                                    <p:set>
                                      <p:cBhvr>
                                        <p:cTn id="508" dur="1" fill="hold">
                                          <p:stCondLst>
                                            <p:cond delay="0"/>
                                          </p:stCondLst>
                                        </p:cTn>
                                        <p:tgtEl>
                                          <p:spTgt spid="113"/>
                                        </p:tgtEl>
                                        <p:attrNameLst>
                                          <p:attrName>style.visibility</p:attrName>
                                        </p:attrNameLst>
                                      </p:cBhvr>
                                      <p:to>
                                        <p:strVal val="visible"/>
                                      </p:to>
                                    </p:set>
                                    <p:anim calcmode="lin" valueType="num">
                                      <p:cBhvr additive="base">
                                        <p:cTn id="509" dur="500"/>
                                        <p:tgtEl>
                                          <p:spTgt spid="113"/>
                                        </p:tgtEl>
                                        <p:attrNameLst>
                                          <p:attrName>ppt_y</p:attrName>
                                        </p:attrNameLst>
                                      </p:cBhvr>
                                      <p:tavLst>
                                        <p:tav tm="0">
                                          <p:val>
                                            <p:strVal val="#ppt_y+#ppt_h*1.125000"/>
                                          </p:val>
                                        </p:tav>
                                        <p:tav tm="100000">
                                          <p:val>
                                            <p:strVal val="#ppt_y"/>
                                          </p:val>
                                        </p:tav>
                                      </p:tavLst>
                                    </p:anim>
                                    <p:animEffect transition="in" filter="wipe(up)">
                                      <p:cBhvr>
                                        <p:cTn id="510" dur="500"/>
                                        <p:tgtEl>
                                          <p:spTgt spid="113"/>
                                        </p:tgtEl>
                                      </p:cBhvr>
                                    </p:animEffect>
                                  </p:childTnLst>
                                </p:cTn>
                              </p:par>
                              <p:par>
                                <p:cTn id="511" presetID="12" presetClass="entr" presetSubtype="4" fill="hold" grpId="0" nodeType="withEffect">
                                  <p:stCondLst>
                                    <p:cond delay="0"/>
                                  </p:stCondLst>
                                  <p:childTnLst>
                                    <p:set>
                                      <p:cBhvr>
                                        <p:cTn id="512" dur="1" fill="hold">
                                          <p:stCondLst>
                                            <p:cond delay="0"/>
                                          </p:stCondLst>
                                        </p:cTn>
                                        <p:tgtEl>
                                          <p:spTgt spid="114"/>
                                        </p:tgtEl>
                                        <p:attrNameLst>
                                          <p:attrName>style.visibility</p:attrName>
                                        </p:attrNameLst>
                                      </p:cBhvr>
                                      <p:to>
                                        <p:strVal val="visible"/>
                                      </p:to>
                                    </p:set>
                                    <p:anim calcmode="lin" valueType="num">
                                      <p:cBhvr additive="base">
                                        <p:cTn id="513" dur="500"/>
                                        <p:tgtEl>
                                          <p:spTgt spid="114"/>
                                        </p:tgtEl>
                                        <p:attrNameLst>
                                          <p:attrName>ppt_y</p:attrName>
                                        </p:attrNameLst>
                                      </p:cBhvr>
                                      <p:tavLst>
                                        <p:tav tm="0">
                                          <p:val>
                                            <p:strVal val="#ppt_y+#ppt_h*1.125000"/>
                                          </p:val>
                                        </p:tav>
                                        <p:tav tm="100000">
                                          <p:val>
                                            <p:strVal val="#ppt_y"/>
                                          </p:val>
                                        </p:tav>
                                      </p:tavLst>
                                    </p:anim>
                                    <p:animEffect transition="in" filter="wipe(up)">
                                      <p:cBhvr>
                                        <p:cTn id="514" dur="500"/>
                                        <p:tgtEl>
                                          <p:spTgt spid="114"/>
                                        </p:tgtEl>
                                      </p:cBhvr>
                                    </p:animEffect>
                                  </p:childTnLst>
                                </p:cTn>
                              </p:par>
                              <p:par>
                                <p:cTn id="515" presetID="12" presetClass="entr" presetSubtype="4" fill="hold" grpId="0" nodeType="withEffect">
                                  <p:stCondLst>
                                    <p:cond delay="0"/>
                                  </p:stCondLst>
                                  <p:childTnLst>
                                    <p:set>
                                      <p:cBhvr>
                                        <p:cTn id="516" dur="1" fill="hold">
                                          <p:stCondLst>
                                            <p:cond delay="0"/>
                                          </p:stCondLst>
                                        </p:cTn>
                                        <p:tgtEl>
                                          <p:spTgt spid="115"/>
                                        </p:tgtEl>
                                        <p:attrNameLst>
                                          <p:attrName>style.visibility</p:attrName>
                                        </p:attrNameLst>
                                      </p:cBhvr>
                                      <p:to>
                                        <p:strVal val="visible"/>
                                      </p:to>
                                    </p:set>
                                    <p:anim calcmode="lin" valueType="num">
                                      <p:cBhvr additive="base">
                                        <p:cTn id="517" dur="500"/>
                                        <p:tgtEl>
                                          <p:spTgt spid="115"/>
                                        </p:tgtEl>
                                        <p:attrNameLst>
                                          <p:attrName>ppt_y</p:attrName>
                                        </p:attrNameLst>
                                      </p:cBhvr>
                                      <p:tavLst>
                                        <p:tav tm="0">
                                          <p:val>
                                            <p:strVal val="#ppt_y+#ppt_h*1.125000"/>
                                          </p:val>
                                        </p:tav>
                                        <p:tav tm="100000">
                                          <p:val>
                                            <p:strVal val="#ppt_y"/>
                                          </p:val>
                                        </p:tav>
                                      </p:tavLst>
                                    </p:anim>
                                    <p:animEffect transition="in" filter="wipe(up)">
                                      <p:cBhvr>
                                        <p:cTn id="518" dur="500"/>
                                        <p:tgtEl>
                                          <p:spTgt spid="115"/>
                                        </p:tgtEl>
                                      </p:cBhvr>
                                    </p:animEffect>
                                  </p:childTnLst>
                                </p:cTn>
                              </p:par>
                              <p:par>
                                <p:cTn id="519" presetID="12" presetClass="entr" presetSubtype="4" fill="hold" grpId="0" nodeType="withEffect">
                                  <p:stCondLst>
                                    <p:cond delay="0"/>
                                  </p:stCondLst>
                                  <p:childTnLst>
                                    <p:set>
                                      <p:cBhvr>
                                        <p:cTn id="520" dur="1" fill="hold">
                                          <p:stCondLst>
                                            <p:cond delay="0"/>
                                          </p:stCondLst>
                                        </p:cTn>
                                        <p:tgtEl>
                                          <p:spTgt spid="139"/>
                                        </p:tgtEl>
                                        <p:attrNameLst>
                                          <p:attrName>style.visibility</p:attrName>
                                        </p:attrNameLst>
                                      </p:cBhvr>
                                      <p:to>
                                        <p:strVal val="visible"/>
                                      </p:to>
                                    </p:set>
                                    <p:anim calcmode="lin" valueType="num">
                                      <p:cBhvr additive="base">
                                        <p:cTn id="521" dur="500"/>
                                        <p:tgtEl>
                                          <p:spTgt spid="139"/>
                                        </p:tgtEl>
                                        <p:attrNameLst>
                                          <p:attrName>ppt_y</p:attrName>
                                        </p:attrNameLst>
                                      </p:cBhvr>
                                      <p:tavLst>
                                        <p:tav tm="0">
                                          <p:val>
                                            <p:strVal val="#ppt_y+#ppt_h*1.125000"/>
                                          </p:val>
                                        </p:tav>
                                        <p:tav tm="100000">
                                          <p:val>
                                            <p:strVal val="#ppt_y"/>
                                          </p:val>
                                        </p:tav>
                                      </p:tavLst>
                                    </p:anim>
                                    <p:animEffect transition="in" filter="wipe(up)">
                                      <p:cBhvr>
                                        <p:cTn id="522" dur="500"/>
                                        <p:tgtEl>
                                          <p:spTgt spid="139"/>
                                        </p:tgtEl>
                                      </p:cBhvr>
                                    </p:animEffect>
                                  </p:childTnLst>
                                </p:cTn>
                              </p:par>
                              <p:par>
                                <p:cTn id="523" presetID="12" presetClass="entr" presetSubtype="4" fill="hold" grpId="0" nodeType="withEffect">
                                  <p:stCondLst>
                                    <p:cond delay="0"/>
                                  </p:stCondLst>
                                  <p:childTnLst>
                                    <p:set>
                                      <p:cBhvr>
                                        <p:cTn id="524" dur="1" fill="hold">
                                          <p:stCondLst>
                                            <p:cond delay="0"/>
                                          </p:stCondLst>
                                        </p:cTn>
                                        <p:tgtEl>
                                          <p:spTgt spid="140"/>
                                        </p:tgtEl>
                                        <p:attrNameLst>
                                          <p:attrName>style.visibility</p:attrName>
                                        </p:attrNameLst>
                                      </p:cBhvr>
                                      <p:to>
                                        <p:strVal val="visible"/>
                                      </p:to>
                                    </p:set>
                                    <p:anim calcmode="lin" valueType="num">
                                      <p:cBhvr additive="base">
                                        <p:cTn id="525" dur="500"/>
                                        <p:tgtEl>
                                          <p:spTgt spid="140"/>
                                        </p:tgtEl>
                                        <p:attrNameLst>
                                          <p:attrName>ppt_y</p:attrName>
                                        </p:attrNameLst>
                                      </p:cBhvr>
                                      <p:tavLst>
                                        <p:tav tm="0">
                                          <p:val>
                                            <p:strVal val="#ppt_y+#ppt_h*1.125000"/>
                                          </p:val>
                                        </p:tav>
                                        <p:tav tm="100000">
                                          <p:val>
                                            <p:strVal val="#ppt_y"/>
                                          </p:val>
                                        </p:tav>
                                      </p:tavLst>
                                    </p:anim>
                                    <p:animEffect transition="in" filter="wipe(up)">
                                      <p:cBhvr>
                                        <p:cTn id="526" dur="500"/>
                                        <p:tgtEl>
                                          <p:spTgt spid="140"/>
                                        </p:tgtEl>
                                      </p:cBhvr>
                                    </p:animEffect>
                                  </p:childTnLst>
                                </p:cTn>
                              </p:par>
                              <p:par>
                                <p:cTn id="527" presetID="12" presetClass="entr" presetSubtype="4" fill="hold" grpId="0" nodeType="withEffect">
                                  <p:stCondLst>
                                    <p:cond delay="0"/>
                                  </p:stCondLst>
                                  <p:childTnLst>
                                    <p:set>
                                      <p:cBhvr>
                                        <p:cTn id="528" dur="1" fill="hold">
                                          <p:stCondLst>
                                            <p:cond delay="0"/>
                                          </p:stCondLst>
                                        </p:cTn>
                                        <p:tgtEl>
                                          <p:spTgt spid="141"/>
                                        </p:tgtEl>
                                        <p:attrNameLst>
                                          <p:attrName>style.visibility</p:attrName>
                                        </p:attrNameLst>
                                      </p:cBhvr>
                                      <p:to>
                                        <p:strVal val="visible"/>
                                      </p:to>
                                    </p:set>
                                    <p:anim calcmode="lin" valueType="num">
                                      <p:cBhvr additive="base">
                                        <p:cTn id="529" dur="500"/>
                                        <p:tgtEl>
                                          <p:spTgt spid="141"/>
                                        </p:tgtEl>
                                        <p:attrNameLst>
                                          <p:attrName>ppt_y</p:attrName>
                                        </p:attrNameLst>
                                      </p:cBhvr>
                                      <p:tavLst>
                                        <p:tav tm="0">
                                          <p:val>
                                            <p:strVal val="#ppt_y+#ppt_h*1.125000"/>
                                          </p:val>
                                        </p:tav>
                                        <p:tav tm="100000">
                                          <p:val>
                                            <p:strVal val="#ppt_y"/>
                                          </p:val>
                                        </p:tav>
                                      </p:tavLst>
                                    </p:anim>
                                    <p:animEffect transition="in" filter="wipe(up)">
                                      <p:cBhvr>
                                        <p:cTn id="530" dur="500"/>
                                        <p:tgtEl>
                                          <p:spTgt spid="141"/>
                                        </p:tgtEl>
                                      </p:cBhvr>
                                    </p:animEffect>
                                  </p:childTnLst>
                                </p:cTn>
                              </p:par>
                              <p:par>
                                <p:cTn id="531" presetID="12" presetClass="entr" presetSubtype="4" fill="hold" grpId="0" nodeType="withEffect">
                                  <p:stCondLst>
                                    <p:cond delay="0"/>
                                  </p:stCondLst>
                                  <p:childTnLst>
                                    <p:set>
                                      <p:cBhvr>
                                        <p:cTn id="532" dur="1" fill="hold">
                                          <p:stCondLst>
                                            <p:cond delay="0"/>
                                          </p:stCondLst>
                                        </p:cTn>
                                        <p:tgtEl>
                                          <p:spTgt spid="142"/>
                                        </p:tgtEl>
                                        <p:attrNameLst>
                                          <p:attrName>style.visibility</p:attrName>
                                        </p:attrNameLst>
                                      </p:cBhvr>
                                      <p:to>
                                        <p:strVal val="visible"/>
                                      </p:to>
                                    </p:set>
                                    <p:anim calcmode="lin" valueType="num">
                                      <p:cBhvr additive="base">
                                        <p:cTn id="533" dur="500"/>
                                        <p:tgtEl>
                                          <p:spTgt spid="142"/>
                                        </p:tgtEl>
                                        <p:attrNameLst>
                                          <p:attrName>ppt_y</p:attrName>
                                        </p:attrNameLst>
                                      </p:cBhvr>
                                      <p:tavLst>
                                        <p:tav tm="0">
                                          <p:val>
                                            <p:strVal val="#ppt_y+#ppt_h*1.125000"/>
                                          </p:val>
                                        </p:tav>
                                        <p:tav tm="100000">
                                          <p:val>
                                            <p:strVal val="#ppt_y"/>
                                          </p:val>
                                        </p:tav>
                                      </p:tavLst>
                                    </p:anim>
                                    <p:animEffect transition="in" filter="wipe(up)">
                                      <p:cBhvr>
                                        <p:cTn id="534" dur="500"/>
                                        <p:tgtEl>
                                          <p:spTgt spid="142"/>
                                        </p:tgtEl>
                                      </p:cBhvr>
                                    </p:animEffect>
                                  </p:childTnLst>
                                </p:cTn>
                              </p:par>
                              <p:par>
                                <p:cTn id="535" presetID="12" presetClass="entr" presetSubtype="4" fill="hold" grpId="0" nodeType="withEffect">
                                  <p:stCondLst>
                                    <p:cond delay="0"/>
                                  </p:stCondLst>
                                  <p:childTnLst>
                                    <p:set>
                                      <p:cBhvr>
                                        <p:cTn id="536" dur="1" fill="hold">
                                          <p:stCondLst>
                                            <p:cond delay="0"/>
                                          </p:stCondLst>
                                        </p:cTn>
                                        <p:tgtEl>
                                          <p:spTgt spid="5"/>
                                        </p:tgtEl>
                                        <p:attrNameLst>
                                          <p:attrName>style.visibility</p:attrName>
                                        </p:attrNameLst>
                                      </p:cBhvr>
                                      <p:to>
                                        <p:strVal val="visible"/>
                                      </p:to>
                                    </p:set>
                                    <p:anim calcmode="lin" valueType="num">
                                      <p:cBhvr additive="base">
                                        <p:cTn id="537" dur="500"/>
                                        <p:tgtEl>
                                          <p:spTgt spid="5"/>
                                        </p:tgtEl>
                                        <p:attrNameLst>
                                          <p:attrName>ppt_y</p:attrName>
                                        </p:attrNameLst>
                                      </p:cBhvr>
                                      <p:tavLst>
                                        <p:tav tm="0">
                                          <p:val>
                                            <p:strVal val="#ppt_y+#ppt_h*1.125000"/>
                                          </p:val>
                                        </p:tav>
                                        <p:tav tm="100000">
                                          <p:val>
                                            <p:strVal val="#ppt_y"/>
                                          </p:val>
                                        </p:tav>
                                      </p:tavLst>
                                    </p:anim>
                                    <p:animEffect transition="in" filter="wipe(up)">
                                      <p:cBhvr>
                                        <p:cTn id="538" dur="500"/>
                                        <p:tgtEl>
                                          <p:spTgt spid="5"/>
                                        </p:tgtEl>
                                      </p:cBhvr>
                                    </p:animEffect>
                                  </p:childTnLst>
                                </p:cTn>
                              </p:par>
                              <p:par>
                                <p:cTn id="539" presetID="12" presetClass="entr" presetSubtype="4" fill="hold" grpId="0" nodeType="withEffect">
                                  <p:stCondLst>
                                    <p:cond delay="0"/>
                                  </p:stCondLst>
                                  <p:childTnLst>
                                    <p:set>
                                      <p:cBhvr>
                                        <p:cTn id="540" dur="1" fill="hold">
                                          <p:stCondLst>
                                            <p:cond delay="0"/>
                                          </p:stCondLst>
                                        </p:cTn>
                                        <p:tgtEl>
                                          <p:spTgt spid="6"/>
                                        </p:tgtEl>
                                        <p:attrNameLst>
                                          <p:attrName>style.visibility</p:attrName>
                                        </p:attrNameLst>
                                      </p:cBhvr>
                                      <p:to>
                                        <p:strVal val="visible"/>
                                      </p:to>
                                    </p:set>
                                    <p:anim calcmode="lin" valueType="num">
                                      <p:cBhvr additive="base">
                                        <p:cTn id="541" dur="500"/>
                                        <p:tgtEl>
                                          <p:spTgt spid="6"/>
                                        </p:tgtEl>
                                        <p:attrNameLst>
                                          <p:attrName>ppt_y</p:attrName>
                                        </p:attrNameLst>
                                      </p:cBhvr>
                                      <p:tavLst>
                                        <p:tav tm="0">
                                          <p:val>
                                            <p:strVal val="#ppt_y+#ppt_h*1.125000"/>
                                          </p:val>
                                        </p:tav>
                                        <p:tav tm="100000">
                                          <p:val>
                                            <p:strVal val="#ppt_y"/>
                                          </p:val>
                                        </p:tav>
                                      </p:tavLst>
                                    </p:anim>
                                    <p:animEffect transition="in" filter="wipe(up)">
                                      <p:cBhvr>
                                        <p:cTn id="542" dur="500"/>
                                        <p:tgtEl>
                                          <p:spTgt spid="6"/>
                                        </p:tgtEl>
                                      </p:cBhvr>
                                    </p:animEffect>
                                  </p:childTnLst>
                                </p:cTn>
                              </p:par>
                              <p:par>
                                <p:cTn id="543" presetID="12" presetClass="entr" presetSubtype="4" fill="hold" grpId="0" nodeType="withEffect">
                                  <p:stCondLst>
                                    <p:cond delay="0"/>
                                  </p:stCondLst>
                                  <p:childTnLst>
                                    <p:set>
                                      <p:cBhvr>
                                        <p:cTn id="544" dur="1" fill="hold">
                                          <p:stCondLst>
                                            <p:cond delay="0"/>
                                          </p:stCondLst>
                                        </p:cTn>
                                        <p:tgtEl>
                                          <p:spTgt spid="7"/>
                                        </p:tgtEl>
                                        <p:attrNameLst>
                                          <p:attrName>style.visibility</p:attrName>
                                        </p:attrNameLst>
                                      </p:cBhvr>
                                      <p:to>
                                        <p:strVal val="visible"/>
                                      </p:to>
                                    </p:set>
                                    <p:anim calcmode="lin" valueType="num">
                                      <p:cBhvr additive="base">
                                        <p:cTn id="545" dur="500"/>
                                        <p:tgtEl>
                                          <p:spTgt spid="7"/>
                                        </p:tgtEl>
                                        <p:attrNameLst>
                                          <p:attrName>ppt_y</p:attrName>
                                        </p:attrNameLst>
                                      </p:cBhvr>
                                      <p:tavLst>
                                        <p:tav tm="0">
                                          <p:val>
                                            <p:strVal val="#ppt_y+#ppt_h*1.125000"/>
                                          </p:val>
                                        </p:tav>
                                        <p:tav tm="100000">
                                          <p:val>
                                            <p:strVal val="#ppt_y"/>
                                          </p:val>
                                        </p:tav>
                                      </p:tavLst>
                                    </p:anim>
                                    <p:animEffect transition="in" filter="wipe(up)">
                                      <p:cBhvr>
                                        <p:cTn id="546" dur="500"/>
                                        <p:tgtEl>
                                          <p:spTgt spid="7"/>
                                        </p:tgtEl>
                                      </p:cBhvr>
                                    </p:animEffect>
                                  </p:childTnLst>
                                </p:cTn>
                              </p:par>
                              <p:par>
                                <p:cTn id="547" presetID="12" presetClass="entr" presetSubtype="4" fill="hold" grpId="0" nodeType="withEffect">
                                  <p:stCondLst>
                                    <p:cond delay="0"/>
                                  </p:stCondLst>
                                  <p:childTnLst>
                                    <p:set>
                                      <p:cBhvr>
                                        <p:cTn id="548" dur="1" fill="hold">
                                          <p:stCondLst>
                                            <p:cond delay="0"/>
                                          </p:stCondLst>
                                        </p:cTn>
                                        <p:tgtEl>
                                          <p:spTgt spid="8"/>
                                        </p:tgtEl>
                                        <p:attrNameLst>
                                          <p:attrName>style.visibility</p:attrName>
                                        </p:attrNameLst>
                                      </p:cBhvr>
                                      <p:to>
                                        <p:strVal val="visible"/>
                                      </p:to>
                                    </p:set>
                                    <p:anim calcmode="lin" valueType="num">
                                      <p:cBhvr additive="base">
                                        <p:cTn id="549" dur="500"/>
                                        <p:tgtEl>
                                          <p:spTgt spid="8"/>
                                        </p:tgtEl>
                                        <p:attrNameLst>
                                          <p:attrName>ppt_y</p:attrName>
                                        </p:attrNameLst>
                                      </p:cBhvr>
                                      <p:tavLst>
                                        <p:tav tm="0">
                                          <p:val>
                                            <p:strVal val="#ppt_y+#ppt_h*1.125000"/>
                                          </p:val>
                                        </p:tav>
                                        <p:tav tm="100000">
                                          <p:val>
                                            <p:strVal val="#ppt_y"/>
                                          </p:val>
                                        </p:tav>
                                      </p:tavLst>
                                    </p:anim>
                                    <p:animEffect transition="in" filter="wipe(up)">
                                      <p:cBhvr>
                                        <p:cTn id="550" dur="500"/>
                                        <p:tgtEl>
                                          <p:spTgt spid="8"/>
                                        </p:tgtEl>
                                      </p:cBhvr>
                                    </p:animEffect>
                                  </p:childTnLst>
                                </p:cTn>
                              </p:par>
                              <p:par>
                                <p:cTn id="551" presetID="12" presetClass="entr" presetSubtype="4" fill="hold" grpId="0" nodeType="withEffect">
                                  <p:stCondLst>
                                    <p:cond delay="0"/>
                                  </p:stCondLst>
                                  <p:childTnLst>
                                    <p:set>
                                      <p:cBhvr>
                                        <p:cTn id="552" dur="1" fill="hold">
                                          <p:stCondLst>
                                            <p:cond delay="0"/>
                                          </p:stCondLst>
                                        </p:cTn>
                                        <p:tgtEl>
                                          <p:spTgt spid="13"/>
                                        </p:tgtEl>
                                        <p:attrNameLst>
                                          <p:attrName>style.visibility</p:attrName>
                                        </p:attrNameLst>
                                      </p:cBhvr>
                                      <p:to>
                                        <p:strVal val="visible"/>
                                      </p:to>
                                    </p:set>
                                    <p:anim calcmode="lin" valueType="num">
                                      <p:cBhvr additive="base">
                                        <p:cTn id="553" dur="500"/>
                                        <p:tgtEl>
                                          <p:spTgt spid="13"/>
                                        </p:tgtEl>
                                        <p:attrNameLst>
                                          <p:attrName>ppt_y</p:attrName>
                                        </p:attrNameLst>
                                      </p:cBhvr>
                                      <p:tavLst>
                                        <p:tav tm="0">
                                          <p:val>
                                            <p:strVal val="#ppt_y+#ppt_h*1.125000"/>
                                          </p:val>
                                        </p:tav>
                                        <p:tav tm="100000">
                                          <p:val>
                                            <p:strVal val="#ppt_y"/>
                                          </p:val>
                                        </p:tav>
                                      </p:tavLst>
                                    </p:anim>
                                    <p:animEffect transition="in" filter="wipe(up)">
                                      <p:cBhvr>
                                        <p:cTn id="554" dur="500"/>
                                        <p:tgtEl>
                                          <p:spTgt spid="13"/>
                                        </p:tgtEl>
                                      </p:cBhvr>
                                    </p:animEffect>
                                  </p:childTnLst>
                                </p:cTn>
                              </p:par>
                              <p:par>
                                <p:cTn id="555" presetID="12" presetClass="entr" presetSubtype="4" fill="hold" grpId="0" nodeType="withEffect">
                                  <p:stCondLst>
                                    <p:cond delay="0"/>
                                  </p:stCondLst>
                                  <p:childTnLst>
                                    <p:set>
                                      <p:cBhvr>
                                        <p:cTn id="556" dur="1" fill="hold">
                                          <p:stCondLst>
                                            <p:cond delay="0"/>
                                          </p:stCondLst>
                                        </p:cTn>
                                        <p:tgtEl>
                                          <p:spTgt spid="14"/>
                                        </p:tgtEl>
                                        <p:attrNameLst>
                                          <p:attrName>style.visibility</p:attrName>
                                        </p:attrNameLst>
                                      </p:cBhvr>
                                      <p:to>
                                        <p:strVal val="visible"/>
                                      </p:to>
                                    </p:set>
                                    <p:anim calcmode="lin" valueType="num">
                                      <p:cBhvr additive="base">
                                        <p:cTn id="557" dur="500"/>
                                        <p:tgtEl>
                                          <p:spTgt spid="14"/>
                                        </p:tgtEl>
                                        <p:attrNameLst>
                                          <p:attrName>ppt_y</p:attrName>
                                        </p:attrNameLst>
                                      </p:cBhvr>
                                      <p:tavLst>
                                        <p:tav tm="0">
                                          <p:val>
                                            <p:strVal val="#ppt_y+#ppt_h*1.125000"/>
                                          </p:val>
                                        </p:tav>
                                        <p:tav tm="100000">
                                          <p:val>
                                            <p:strVal val="#ppt_y"/>
                                          </p:val>
                                        </p:tav>
                                      </p:tavLst>
                                    </p:anim>
                                    <p:animEffect transition="in" filter="wipe(up)">
                                      <p:cBhvr>
                                        <p:cTn id="558" dur="500"/>
                                        <p:tgtEl>
                                          <p:spTgt spid="14"/>
                                        </p:tgtEl>
                                      </p:cBhvr>
                                    </p:animEffect>
                                  </p:childTnLst>
                                </p:cTn>
                              </p:par>
                              <p:par>
                                <p:cTn id="559" presetID="12" presetClass="entr" presetSubtype="4" fill="hold" grpId="0" nodeType="withEffect">
                                  <p:stCondLst>
                                    <p:cond delay="0"/>
                                  </p:stCondLst>
                                  <p:childTnLst>
                                    <p:set>
                                      <p:cBhvr>
                                        <p:cTn id="560" dur="1" fill="hold">
                                          <p:stCondLst>
                                            <p:cond delay="0"/>
                                          </p:stCondLst>
                                        </p:cTn>
                                        <p:tgtEl>
                                          <p:spTgt spid="15"/>
                                        </p:tgtEl>
                                        <p:attrNameLst>
                                          <p:attrName>style.visibility</p:attrName>
                                        </p:attrNameLst>
                                      </p:cBhvr>
                                      <p:to>
                                        <p:strVal val="visible"/>
                                      </p:to>
                                    </p:set>
                                    <p:anim calcmode="lin" valueType="num">
                                      <p:cBhvr additive="base">
                                        <p:cTn id="561" dur="500"/>
                                        <p:tgtEl>
                                          <p:spTgt spid="15"/>
                                        </p:tgtEl>
                                        <p:attrNameLst>
                                          <p:attrName>ppt_y</p:attrName>
                                        </p:attrNameLst>
                                      </p:cBhvr>
                                      <p:tavLst>
                                        <p:tav tm="0">
                                          <p:val>
                                            <p:strVal val="#ppt_y+#ppt_h*1.125000"/>
                                          </p:val>
                                        </p:tav>
                                        <p:tav tm="100000">
                                          <p:val>
                                            <p:strVal val="#ppt_y"/>
                                          </p:val>
                                        </p:tav>
                                      </p:tavLst>
                                    </p:anim>
                                    <p:animEffect transition="in" filter="wipe(up)">
                                      <p:cBhvr>
                                        <p:cTn id="562" dur="500"/>
                                        <p:tgtEl>
                                          <p:spTgt spid="15"/>
                                        </p:tgtEl>
                                      </p:cBhvr>
                                    </p:animEffect>
                                  </p:childTnLst>
                                </p:cTn>
                              </p:par>
                              <p:par>
                                <p:cTn id="563" presetID="12" presetClass="entr" presetSubtype="4" fill="hold" grpId="0" nodeType="withEffect">
                                  <p:stCondLst>
                                    <p:cond delay="0"/>
                                  </p:stCondLst>
                                  <p:childTnLst>
                                    <p:set>
                                      <p:cBhvr>
                                        <p:cTn id="564" dur="1" fill="hold">
                                          <p:stCondLst>
                                            <p:cond delay="0"/>
                                          </p:stCondLst>
                                        </p:cTn>
                                        <p:tgtEl>
                                          <p:spTgt spid="39"/>
                                        </p:tgtEl>
                                        <p:attrNameLst>
                                          <p:attrName>style.visibility</p:attrName>
                                        </p:attrNameLst>
                                      </p:cBhvr>
                                      <p:to>
                                        <p:strVal val="visible"/>
                                      </p:to>
                                    </p:set>
                                    <p:anim calcmode="lin" valueType="num">
                                      <p:cBhvr additive="base">
                                        <p:cTn id="565" dur="500"/>
                                        <p:tgtEl>
                                          <p:spTgt spid="39"/>
                                        </p:tgtEl>
                                        <p:attrNameLst>
                                          <p:attrName>ppt_y</p:attrName>
                                        </p:attrNameLst>
                                      </p:cBhvr>
                                      <p:tavLst>
                                        <p:tav tm="0">
                                          <p:val>
                                            <p:strVal val="#ppt_y+#ppt_h*1.125000"/>
                                          </p:val>
                                        </p:tav>
                                        <p:tav tm="100000">
                                          <p:val>
                                            <p:strVal val="#ppt_y"/>
                                          </p:val>
                                        </p:tav>
                                      </p:tavLst>
                                    </p:anim>
                                    <p:animEffect transition="in" filter="wipe(up)">
                                      <p:cBhvr>
                                        <p:cTn id="566" dur="500"/>
                                        <p:tgtEl>
                                          <p:spTgt spid="39"/>
                                        </p:tgtEl>
                                      </p:cBhvr>
                                    </p:animEffect>
                                  </p:childTnLst>
                                </p:cTn>
                              </p:par>
                              <p:par>
                                <p:cTn id="567" presetID="12" presetClass="entr" presetSubtype="4" fill="hold" grpId="0" nodeType="withEffect">
                                  <p:stCondLst>
                                    <p:cond delay="0"/>
                                  </p:stCondLst>
                                  <p:childTnLst>
                                    <p:set>
                                      <p:cBhvr>
                                        <p:cTn id="568" dur="1" fill="hold">
                                          <p:stCondLst>
                                            <p:cond delay="0"/>
                                          </p:stCondLst>
                                        </p:cTn>
                                        <p:tgtEl>
                                          <p:spTgt spid="104"/>
                                        </p:tgtEl>
                                        <p:attrNameLst>
                                          <p:attrName>style.visibility</p:attrName>
                                        </p:attrNameLst>
                                      </p:cBhvr>
                                      <p:to>
                                        <p:strVal val="visible"/>
                                      </p:to>
                                    </p:set>
                                    <p:anim calcmode="lin" valueType="num">
                                      <p:cBhvr additive="base">
                                        <p:cTn id="569" dur="500"/>
                                        <p:tgtEl>
                                          <p:spTgt spid="104"/>
                                        </p:tgtEl>
                                        <p:attrNameLst>
                                          <p:attrName>ppt_y</p:attrName>
                                        </p:attrNameLst>
                                      </p:cBhvr>
                                      <p:tavLst>
                                        <p:tav tm="0">
                                          <p:val>
                                            <p:strVal val="#ppt_y+#ppt_h*1.125000"/>
                                          </p:val>
                                        </p:tav>
                                        <p:tav tm="100000">
                                          <p:val>
                                            <p:strVal val="#ppt_y"/>
                                          </p:val>
                                        </p:tav>
                                      </p:tavLst>
                                    </p:anim>
                                    <p:animEffect transition="in" filter="wipe(up)">
                                      <p:cBhvr>
                                        <p:cTn id="570" dur="500"/>
                                        <p:tgtEl>
                                          <p:spTgt spid="104"/>
                                        </p:tgtEl>
                                      </p:cBhvr>
                                    </p:animEffect>
                                  </p:childTnLst>
                                </p:cTn>
                              </p:par>
                              <p:par>
                                <p:cTn id="571" presetID="12" presetClass="entr" presetSubtype="4" fill="hold" grpId="0" nodeType="withEffect">
                                  <p:stCondLst>
                                    <p:cond delay="0"/>
                                  </p:stCondLst>
                                  <p:childTnLst>
                                    <p:set>
                                      <p:cBhvr>
                                        <p:cTn id="572" dur="1" fill="hold">
                                          <p:stCondLst>
                                            <p:cond delay="0"/>
                                          </p:stCondLst>
                                        </p:cTn>
                                        <p:tgtEl>
                                          <p:spTgt spid="105"/>
                                        </p:tgtEl>
                                        <p:attrNameLst>
                                          <p:attrName>style.visibility</p:attrName>
                                        </p:attrNameLst>
                                      </p:cBhvr>
                                      <p:to>
                                        <p:strVal val="visible"/>
                                      </p:to>
                                    </p:set>
                                    <p:anim calcmode="lin" valueType="num">
                                      <p:cBhvr additive="base">
                                        <p:cTn id="573" dur="500"/>
                                        <p:tgtEl>
                                          <p:spTgt spid="105"/>
                                        </p:tgtEl>
                                        <p:attrNameLst>
                                          <p:attrName>ppt_y</p:attrName>
                                        </p:attrNameLst>
                                      </p:cBhvr>
                                      <p:tavLst>
                                        <p:tav tm="0">
                                          <p:val>
                                            <p:strVal val="#ppt_y+#ppt_h*1.125000"/>
                                          </p:val>
                                        </p:tav>
                                        <p:tav tm="100000">
                                          <p:val>
                                            <p:strVal val="#ppt_y"/>
                                          </p:val>
                                        </p:tav>
                                      </p:tavLst>
                                    </p:anim>
                                    <p:animEffect transition="in" filter="wipe(up)">
                                      <p:cBhvr>
                                        <p:cTn id="574" dur="500"/>
                                        <p:tgtEl>
                                          <p:spTgt spid="105"/>
                                        </p:tgtEl>
                                      </p:cBhvr>
                                    </p:animEffect>
                                  </p:childTnLst>
                                </p:cTn>
                              </p:par>
                            </p:childTnLst>
                          </p:cTn>
                        </p:par>
                      </p:childTnLst>
                    </p:cTn>
                  </p:par>
                  <p:par>
                    <p:cTn id="575" fill="hold">
                      <p:stCondLst>
                        <p:cond delay="indefinite"/>
                      </p:stCondLst>
                      <p:childTnLst>
                        <p:par>
                          <p:cTn id="576" fill="hold">
                            <p:stCondLst>
                              <p:cond delay="0"/>
                            </p:stCondLst>
                            <p:childTnLst>
                              <p:par>
                                <p:cTn id="577" presetID="12" presetClass="entr" presetSubtype="4" fill="hold" grpId="0" nodeType="clickEffect">
                                  <p:stCondLst>
                                    <p:cond delay="0"/>
                                  </p:stCondLst>
                                  <p:childTnLst>
                                    <p:set>
                                      <p:cBhvr>
                                        <p:cTn id="578" dur="1" fill="hold">
                                          <p:stCondLst>
                                            <p:cond delay="0"/>
                                          </p:stCondLst>
                                        </p:cTn>
                                        <p:tgtEl>
                                          <p:spTgt spid="126"/>
                                        </p:tgtEl>
                                        <p:attrNameLst>
                                          <p:attrName>style.visibility</p:attrName>
                                        </p:attrNameLst>
                                      </p:cBhvr>
                                      <p:to>
                                        <p:strVal val="visible"/>
                                      </p:to>
                                    </p:set>
                                    <p:anim calcmode="lin" valueType="num">
                                      <p:cBhvr additive="base">
                                        <p:cTn id="579" dur="500"/>
                                        <p:tgtEl>
                                          <p:spTgt spid="126"/>
                                        </p:tgtEl>
                                        <p:attrNameLst>
                                          <p:attrName>ppt_y</p:attrName>
                                        </p:attrNameLst>
                                      </p:cBhvr>
                                      <p:tavLst>
                                        <p:tav tm="0">
                                          <p:val>
                                            <p:strVal val="#ppt_y+#ppt_h*1.125000"/>
                                          </p:val>
                                        </p:tav>
                                        <p:tav tm="100000">
                                          <p:val>
                                            <p:strVal val="#ppt_y"/>
                                          </p:val>
                                        </p:tav>
                                      </p:tavLst>
                                    </p:anim>
                                    <p:animEffect transition="in" filter="wipe(up)">
                                      <p:cBhvr>
                                        <p:cTn id="580" dur="500"/>
                                        <p:tgtEl>
                                          <p:spTgt spid="126"/>
                                        </p:tgtEl>
                                      </p:cBhvr>
                                    </p:animEffect>
                                  </p:childTnLst>
                                </p:cTn>
                              </p:par>
                              <p:par>
                                <p:cTn id="581" presetID="12" presetClass="entr" presetSubtype="4" fill="hold" grpId="0" nodeType="withEffect">
                                  <p:stCondLst>
                                    <p:cond delay="0"/>
                                  </p:stCondLst>
                                  <p:childTnLst>
                                    <p:set>
                                      <p:cBhvr>
                                        <p:cTn id="582" dur="1" fill="hold">
                                          <p:stCondLst>
                                            <p:cond delay="0"/>
                                          </p:stCondLst>
                                        </p:cTn>
                                        <p:tgtEl>
                                          <p:spTgt spid="320"/>
                                        </p:tgtEl>
                                        <p:attrNameLst>
                                          <p:attrName>style.visibility</p:attrName>
                                        </p:attrNameLst>
                                      </p:cBhvr>
                                      <p:to>
                                        <p:strVal val="visible"/>
                                      </p:to>
                                    </p:set>
                                    <p:anim calcmode="lin" valueType="num">
                                      <p:cBhvr additive="base">
                                        <p:cTn id="583" dur="500"/>
                                        <p:tgtEl>
                                          <p:spTgt spid="320"/>
                                        </p:tgtEl>
                                        <p:attrNameLst>
                                          <p:attrName>ppt_y</p:attrName>
                                        </p:attrNameLst>
                                      </p:cBhvr>
                                      <p:tavLst>
                                        <p:tav tm="0">
                                          <p:val>
                                            <p:strVal val="#ppt_y+#ppt_h*1.125000"/>
                                          </p:val>
                                        </p:tav>
                                        <p:tav tm="100000">
                                          <p:val>
                                            <p:strVal val="#ppt_y"/>
                                          </p:val>
                                        </p:tav>
                                      </p:tavLst>
                                    </p:anim>
                                    <p:animEffect transition="in" filter="wipe(up)">
                                      <p:cBhvr>
                                        <p:cTn id="584" dur="500"/>
                                        <p:tgtEl>
                                          <p:spTgt spid="320"/>
                                        </p:tgtEl>
                                      </p:cBhvr>
                                    </p:animEffect>
                                  </p:childTnLst>
                                </p:cTn>
                              </p:par>
                              <p:par>
                                <p:cTn id="585" presetID="12" presetClass="entr" presetSubtype="4" fill="hold" nodeType="withEffect">
                                  <p:stCondLst>
                                    <p:cond delay="0"/>
                                  </p:stCondLst>
                                  <p:childTnLst>
                                    <p:set>
                                      <p:cBhvr>
                                        <p:cTn id="586" dur="1" fill="hold">
                                          <p:stCondLst>
                                            <p:cond delay="0"/>
                                          </p:stCondLst>
                                        </p:cTn>
                                        <p:tgtEl>
                                          <p:spTgt spid="322"/>
                                        </p:tgtEl>
                                        <p:attrNameLst>
                                          <p:attrName>style.visibility</p:attrName>
                                        </p:attrNameLst>
                                      </p:cBhvr>
                                      <p:to>
                                        <p:strVal val="visible"/>
                                      </p:to>
                                    </p:set>
                                    <p:anim calcmode="lin" valueType="num">
                                      <p:cBhvr additive="base">
                                        <p:cTn id="587" dur="500"/>
                                        <p:tgtEl>
                                          <p:spTgt spid="322"/>
                                        </p:tgtEl>
                                        <p:attrNameLst>
                                          <p:attrName>ppt_y</p:attrName>
                                        </p:attrNameLst>
                                      </p:cBhvr>
                                      <p:tavLst>
                                        <p:tav tm="0">
                                          <p:val>
                                            <p:strVal val="#ppt_y+#ppt_h*1.125000"/>
                                          </p:val>
                                        </p:tav>
                                        <p:tav tm="100000">
                                          <p:val>
                                            <p:strVal val="#ppt_y"/>
                                          </p:val>
                                        </p:tav>
                                      </p:tavLst>
                                    </p:anim>
                                    <p:animEffect transition="in" filter="wipe(up)">
                                      <p:cBhvr>
                                        <p:cTn id="588" dur="500"/>
                                        <p:tgtEl>
                                          <p:spTgt spid="322"/>
                                        </p:tgtEl>
                                      </p:cBhvr>
                                    </p:animEffect>
                                  </p:childTnLst>
                                </p:cTn>
                              </p:par>
                              <p:par>
                                <p:cTn id="589" presetID="12" presetClass="entr" presetSubtype="4" fill="hold" grpId="0" nodeType="withEffect">
                                  <p:stCondLst>
                                    <p:cond delay="0"/>
                                  </p:stCondLst>
                                  <p:childTnLst>
                                    <p:set>
                                      <p:cBhvr>
                                        <p:cTn id="590" dur="1" fill="hold">
                                          <p:stCondLst>
                                            <p:cond delay="0"/>
                                          </p:stCondLst>
                                        </p:cTn>
                                        <p:tgtEl>
                                          <p:spTgt spid="326"/>
                                        </p:tgtEl>
                                        <p:attrNameLst>
                                          <p:attrName>style.visibility</p:attrName>
                                        </p:attrNameLst>
                                      </p:cBhvr>
                                      <p:to>
                                        <p:strVal val="visible"/>
                                      </p:to>
                                    </p:set>
                                    <p:anim calcmode="lin" valueType="num">
                                      <p:cBhvr additive="base">
                                        <p:cTn id="591" dur="500"/>
                                        <p:tgtEl>
                                          <p:spTgt spid="326"/>
                                        </p:tgtEl>
                                        <p:attrNameLst>
                                          <p:attrName>ppt_y</p:attrName>
                                        </p:attrNameLst>
                                      </p:cBhvr>
                                      <p:tavLst>
                                        <p:tav tm="0">
                                          <p:val>
                                            <p:strVal val="#ppt_y+#ppt_h*1.125000"/>
                                          </p:val>
                                        </p:tav>
                                        <p:tav tm="100000">
                                          <p:val>
                                            <p:strVal val="#ppt_y"/>
                                          </p:val>
                                        </p:tav>
                                      </p:tavLst>
                                    </p:anim>
                                    <p:animEffect transition="in" filter="wipe(up)">
                                      <p:cBhvr>
                                        <p:cTn id="592" dur="500"/>
                                        <p:tgtEl>
                                          <p:spTgt spid="326"/>
                                        </p:tgtEl>
                                      </p:cBhvr>
                                    </p:animEffect>
                                  </p:childTnLst>
                                </p:cTn>
                              </p:par>
                              <p:par>
                                <p:cTn id="593" presetID="12" presetClass="entr" presetSubtype="4" fill="hold" nodeType="withEffect">
                                  <p:stCondLst>
                                    <p:cond delay="0"/>
                                  </p:stCondLst>
                                  <p:childTnLst>
                                    <p:set>
                                      <p:cBhvr>
                                        <p:cTn id="594" dur="1" fill="hold">
                                          <p:stCondLst>
                                            <p:cond delay="0"/>
                                          </p:stCondLst>
                                        </p:cTn>
                                        <p:tgtEl>
                                          <p:spTgt spid="327"/>
                                        </p:tgtEl>
                                        <p:attrNameLst>
                                          <p:attrName>style.visibility</p:attrName>
                                        </p:attrNameLst>
                                      </p:cBhvr>
                                      <p:to>
                                        <p:strVal val="visible"/>
                                      </p:to>
                                    </p:set>
                                    <p:anim calcmode="lin" valueType="num">
                                      <p:cBhvr additive="base">
                                        <p:cTn id="595" dur="500"/>
                                        <p:tgtEl>
                                          <p:spTgt spid="327"/>
                                        </p:tgtEl>
                                        <p:attrNameLst>
                                          <p:attrName>ppt_y</p:attrName>
                                        </p:attrNameLst>
                                      </p:cBhvr>
                                      <p:tavLst>
                                        <p:tav tm="0">
                                          <p:val>
                                            <p:strVal val="#ppt_y+#ppt_h*1.125000"/>
                                          </p:val>
                                        </p:tav>
                                        <p:tav tm="100000">
                                          <p:val>
                                            <p:strVal val="#ppt_y"/>
                                          </p:val>
                                        </p:tav>
                                      </p:tavLst>
                                    </p:anim>
                                    <p:animEffect transition="in" filter="wipe(up)">
                                      <p:cBhvr>
                                        <p:cTn id="596" dur="500"/>
                                        <p:tgtEl>
                                          <p:spTgt spid="327"/>
                                        </p:tgtEl>
                                      </p:cBhvr>
                                    </p:animEffect>
                                  </p:childTnLst>
                                </p:cTn>
                              </p:par>
                              <p:par>
                                <p:cTn id="597" presetID="12" presetClass="entr" presetSubtype="4" fill="hold" grpId="0" nodeType="withEffect">
                                  <p:stCondLst>
                                    <p:cond delay="0"/>
                                  </p:stCondLst>
                                  <p:childTnLst>
                                    <p:set>
                                      <p:cBhvr>
                                        <p:cTn id="598" dur="1" fill="hold">
                                          <p:stCondLst>
                                            <p:cond delay="0"/>
                                          </p:stCondLst>
                                        </p:cTn>
                                        <p:tgtEl>
                                          <p:spTgt spid="330"/>
                                        </p:tgtEl>
                                        <p:attrNameLst>
                                          <p:attrName>style.visibility</p:attrName>
                                        </p:attrNameLst>
                                      </p:cBhvr>
                                      <p:to>
                                        <p:strVal val="visible"/>
                                      </p:to>
                                    </p:set>
                                    <p:anim calcmode="lin" valueType="num">
                                      <p:cBhvr additive="base">
                                        <p:cTn id="599" dur="500"/>
                                        <p:tgtEl>
                                          <p:spTgt spid="330"/>
                                        </p:tgtEl>
                                        <p:attrNameLst>
                                          <p:attrName>ppt_y</p:attrName>
                                        </p:attrNameLst>
                                      </p:cBhvr>
                                      <p:tavLst>
                                        <p:tav tm="0">
                                          <p:val>
                                            <p:strVal val="#ppt_y+#ppt_h*1.125000"/>
                                          </p:val>
                                        </p:tav>
                                        <p:tav tm="100000">
                                          <p:val>
                                            <p:strVal val="#ppt_y"/>
                                          </p:val>
                                        </p:tav>
                                      </p:tavLst>
                                    </p:anim>
                                    <p:animEffect transition="in" filter="wipe(up)">
                                      <p:cBhvr>
                                        <p:cTn id="600" dur="500"/>
                                        <p:tgtEl>
                                          <p:spTgt spid="330"/>
                                        </p:tgtEl>
                                      </p:cBhvr>
                                    </p:animEffect>
                                  </p:childTnLst>
                                </p:cTn>
                              </p:par>
                              <p:par>
                                <p:cTn id="601" presetID="12" presetClass="entr" presetSubtype="4" fill="hold" nodeType="withEffect">
                                  <p:stCondLst>
                                    <p:cond delay="0"/>
                                  </p:stCondLst>
                                  <p:childTnLst>
                                    <p:set>
                                      <p:cBhvr>
                                        <p:cTn id="602" dur="1" fill="hold">
                                          <p:stCondLst>
                                            <p:cond delay="0"/>
                                          </p:stCondLst>
                                        </p:cTn>
                                        <p:tgtEl>
                                          <p:spTgt spid="331"/>
                                        </p:tgtEl>
                                        <p:attrNameLst>
                                          <p:attrName>style.visibility</p:attrName>
                                        </p:attrNameLst>
                                      </p:cBhvr>
                                      <p:to>
                                        <p:strVal val="visible"/>
                                      </p:to>
                                    </p:set>
                                    <p:anim calcmode="lin" valueType="num">
                                      <p:cBhvr additive="base">
                                        <p:cTn id="603" dur="500"/>
                                        <p:tgtEl>
                                          <p:spTgt spid="331"/>
                                        </p:tgtEl>
                                        <p:attrNameLst>
                                          <p:attrName>ppt_y</p:attrName>
                                        </p:attrNameLst>
                                      </p:cBhvr>
                                      <p:tavLst>
                                        <p:tav tm="0">
                                          <p:val>
                                            <p:strVal val="#ppt_y+#ppt_h*1.125000"/>
                                          </p:val>
                                        </p:tav>
                                        <p:tav tm="100000">
                                          <p:val>
                                            <p:strVal val="#ppt_y"/>
                                          </p:val>
                                        </p:tav>
                                      </p:tavLst>
                                    </p:anim>
                                    <p:animEffect transition="in" filter="wipe(up)">
                                      <p:cBhvr>
                                        <p:cTn id="604" dur="500"/>
                                        <p:tgtEl>
                                          <p:spTgt spid="331"/>
                                        </p:tgtEl>
                                      </p:cBhvr>
                                    </p:animEffect>
                                  </p:childTnLst>
                                </p:cTn>
                              </p:par>
                              <p:par>
                                <p:cTn id="605" presetID="12" presetClass="entr" presetSubtype="4" fill="hold" grpId="0" nodeType="withEffect">
                                  <p:stCondLst>
                                    <p:cond delay="0"/>
                                  </p:stCondLst>
                                  <p:childTnLst>
                                    <p:set>
                                      <p:cBhvr>
                                        <p:cTn id="606" dur="1" fill="hold">
                                          <p:stCondLst>
                                            <p:cond delay="0"/>
                                          </p:stCondLst>
                                        </p:cTn>
                                        <p:tgtEl>
                                          <p:spTgt spid="129"/>
                                        </p:tgtEl>
                                        <p:attrNameLst>
                                          <p:attrName>style.visibility</p:attrName>
                                        </p:attrNameLst>
                                      </p:cBhvr>
                                      <p:to>
                                        <p:strVal val="visible"/>
                                      </p:to>
                                    </p:set>
                                    <p:anim calcmode="lin" valueType="num">
                                      <p:cBhvr additive="base">
                                        <p:cTn id="607" dur="500"/>
                                        <p:tgtEl>
                                          <p:spTgt spid="129"/>
                                        </p:tgtEl>
                                        <p:attrNameLst>
                                          <p:attrName>ppt_y</p:attrName>
                                        </p:attrNameLst>
                                      </p:cBhvr>
                                      <p:tavLst>
                                        <p:tav tm="0">
                                          <p:val>
                                            <p:strVal val="#ppt_y+#ppt_h*1.125000"/>
                                          </p:val>
                                        </p:tav>
                                        <p:tav tm="100000">
                                          <p:val>
                                            <p:strVal val="#ppt_y"/>
                                          </p:val>
                                        </p:tav>
                                      </p:tavLst>
                                    </p:anim>
                                    <p:animEffect transition="in" filter="wipe(up)">
                                      <p:cBhvr>
                                        <p:cTn id="608" dur="500"/>
                                        <p:tgtEl>
                                          <p:spTgt spid="129"/>
                                        </p:tgtEl>
                                      </p:cBhvr>
                                    </p:animEffect>
                                  </p:childTnLst>
                                </p:cTn>
                              </p:par>
                              <p:par>
                                <p:cTn id="609" presetID="12" presetClass="entr" presetSubtype="4" fill="hold" grpId="0" nodeType="withEffect">
                                  <p:stCondLst>
                                    <p:cond delay="0"/>
                                  </p:stCondLst>
                                  <p:childTnLst>
                                    <p:set>
                                      <p:cBhvr>
                                        <p:cTn id="610" dur="1" fill="hold">
                                          <p:stCondLst>
                                            <p:cond delay="0"/>
                                          </p:stCondLst>
                                        </p:cTn>
                                        <p:tgtEl>
                                          <p:spTgt spid="130"/>
                                        </p:tgtEl>
                                        <p:attrNameLst>
                                          <p:attrName>style.visibility</p:attrName>
                                        </p:attrNameLst>
                                      </p:cBhvr>
                                      <p:to>
                                        <p:strVal val="visible"/>
                                      </p:to>
                                    </p:set>
                                    <p:anim calcmode="lin" valueType="num">
                                      <p:cBhvr additive="base">
                                        <p:cTn id="611" dur="500"/>
                                        <p:tgtEl>
                                          <p:spTgt spid="130"/>
                                        </p:tgtEl>
                                        <p:attrNameLst>
                                          <p:attrName>ppt_y</p:attrName>
                                        </p:attrNameLst>
                                      </p:cBhvr>
                                      <p:tavLst>
                                        <p:tav tm="0">
                                          <p:val>
                                            <p:strVal val="#ppt_y+#ppt_h*1.125000"/>
                                          </p:val>
                                        </p:tav>
                                        <p:tav tm="100000">
                                          <p:val>
                                            <p:strVal val="#ppt_y"/>
                                          </p:val>
                                        </p:tav>
                                      </p:tavLst>
                                    </p:anim>
                                    <p:animEffect transition="in" filter="wipe(up)">
                                      <p:cBhvr>
                                        <p:cTn id="612" dur="500"/>
                                        <p:tgtEl>
                                          <p:spTgt spid="130"/>
                                        </p:tgtEl>
                                      </p:cBhvr>
                                    </p:animEffect>
                                  </p:childTnLst>
                                </p:cTn>
                              </p:par>
                              <p:par>
                                <p:cTn id="613" presetID="12" presetClass="entr" presetSubtype="4" fill="hold" grpId="0" nodeType="withEffect">
                                  <p:stCondLst>
                                    <p:cond delay="0"/>
                                  </p:stCondLst>
                                  <p:childTnLst>
                                    <p:set>
                                      <p:cBhvr>
                                        <p:cTn id="614" dur="1" fill="hold">
                                          <p:stCondLst>
                                            <p:cond delay="0"/>
                                          </p:stCondLst>
                                        </p:cTn>
                                        <p:tgtEl>
                                          <p:spTgt spid="131"/>
                                        </p:tgtEl>
                                        <p:attrNameLst>
                                          <p:attrName>style.visibility</p:attrName>
                                        </p:attrNameLst>
                                      </p:cBhvr>
                                      <p:to>
                                        <p:strVal val="visible"/>
                                      </p:to>
                                    </p:set>
                                    <p:anim calcmode="lin" valueType="num">
                                      <p:cBhvr additive="base">
                                        <p:cTn id="615" dur="500"/>
                                        <p:tgtEl>
                                          <p:spTgt spid="131"/>
                                        </p:tgtEl>
                                        <p:attrNameLst>
                                          <p:attrName>ppt_y</p:attrName>
                                        </p:attrNameLst>
                                      </p:cBhvr>
                                      <p:tavLst>
                                        <p:tav tm="0">
                                          <p:val>
                                            <p:strVal val="#ppt_y+#ppt_h*1.125000"/>
                                          </p:val>
                                        </p:tav>
                                        <p:tav tm="100000">
                                          <p:val>
                                            <p:strVal val="#ppt_y"/>
                                          </p:val>
                                        </p:tav>
                                      </p:tavLst>
                                    </p:anim>
                                    <p:animEffect transition="in" filter="wipe(up)">
                                      <p:cBhvr>
                                        <p:cTn id="616" dur="500"/>
                                        <p:tgtEl>
                                          <p:spTgt spid="131"/>
                                        </p:tgtEl>
                                      </p:cBhvr>
                                    </p:animEffect>
                                  </p:childTnLst>
                                </p:cTn>
                              </p:par>
                              <p:par>
                                <p:cTn id="617" presetID="12" presetClass="entr" presetSubtype="4" fill="hold" grpId="0" nodeType="withEffect">
                                  <p:stCondLst>
                                    <p:cond delay="0"/>
                                  </p:stCondLst>
                                  <p:childTnLst>
                                    <p:set>
                                      <p:cBhvr>
                                        <p:cTn id="618" dur="1" fill="hold">
                                          <p:stCondLst>
                                            <p:cond delay="0"/>
                                          </p:stCondLst>
                                        </p:cTn>
                                        <p:tgtEl>
                                          <p:spTgt spid="132"/>
                                        </p:tgtEl>
                                        <p:attrNameLst>
                                          <p:attrName>style.visibility</p:attrName>
                                        </p:attrNameLst>
                                      </p:cBhvr>
                                      <p:to>
                                        <p:strVal val="visible"/>
                                      </p:to>
                                    </p:set>
                                    <p:anim calcmode="lin" valueType="num">
                                      <p:cBhvr additive="base">
                                        <p:cTn id="619" dur="500"/>
                                        <p:tgtEl>
                                          <p:spTgt spid="132"/>
                                        </p:tgtEl>
                                        <p:attrNameLst>
                                          <p:attrName>ppt_y</p:attrName>
                                        </p:attrNameLst>
                                      </p:cBhvr>
                                      <p:tavLst>
                                        <p:tav tm="0">
                                          <p:val>
                                            <p:strVal val="#ppt_y+#ppt_h*1.125000"/>
                                          </p:val>
                                        </p:tav>
                                        <p:tav tm="100000">
                                          <p:val>
                                            <p:strVal val="#ppt_y"/>
                                          </p:val>
                                        </p:tav>
                                      </p:tavLst>
                                    </p:anim>
                                    <p:animEffect transition="in" filter="wipe(up)">
                                      <p:cBhvr>
                                        <p:cTn id="620" dur="500"/>
                                        <p:tgtEl>
                                          <p:spTgt spid="132"/>
                                        </p:tgtEl>
                                      </p:cBhvr>
                                    </p:animEffect>
                                  </p:childTnLst>
                                </p:cTn>
                              </p:par>
                              <p:par>
                                <p:cTn id="621" presetID="12" presetClass="entr" presetSubtype="4" fill="hold" grpId="0" nodeType="withEffect">
                                  <p:stCondLst>
                                    <p:cond delay="0"/>
                                  </p:stCondLst>
                                  <p:childTnLst>
                                    <p:set>
                                      <p:cBhvr>
                                        <p:cTn id="622" dur="1" fill="hold">
                                          <p:stCondLst>
                                            <p:cond delay="0"/>
                                          </p:stCondLst>
                                        </p:cTn>
                                        <p:tgtEl>
                                          <p:spTgt spid="134"/>
                                        </p:tgtEl>
                                        <p:attrNameLst>
                                          <p:attrName>style.visibility</p:attrName>
                                        </p:attrNameLst>
                                      </p:cBhvr>
                                      <p:to>
                                        <p:strVal val="visible"/>
                                      </p:to>
                                    </p:set>
                                    <p:anim calcmode="lin" valueType="num">
                                      <p:cBhvr additive="base">
                                        <p:cTn id="623" dur="500"/>
                                        <p:tgtEl>
                                          <p:spTgt spid="134"/>
                                        </p:tgtEl>
                                        <p:attrNameLst>
                                          <p:attrName>ppt_y</p:attrName>
                                        </p:attrNameLst>
                                      </p:cBhvr>
                                      <p:tavLst>
                                        <p:tav tm="0">
                                          <p:val>
                                            <p:strVal val="#ppt_y+#ppt_h*1.125000"/>
                                          </p:val>
                                        </p:tav>
                                        <p:tav tm="100000">
                                          <p:val>
                                            <p:strVal val="#ppt_y"/>
                                          </p:val>
                                        </p:tav>
                                      </p:tavLst>
                                    </p:anim>
                                    <p:animEffect transition="in" filter="wipe(up)">
                                      <p:cBhvr>
                                        <p:cTn id="624" dur="500"/>
                                        <p:tgtEl>
                                          <p:spTgt spid="134"/>
                                        </p:tgtEl>
                                      </p:cBhvr>
                                    </p:animEffect>
                                  </p:childTnLst>
                                </p:cTn>
                              </p:par>
                              <p:par>
                                <p:cTn id="625" presetID="12" presetClass="entr" presetSubtype="4" fill="hold" grpId="0" nodeType="withEffect">
                                  <p:stCondLst>
                                    <p:cond delay="0"/>
                                  </p:stCondLst>
                                  <p:childTnLst>
                                    <p:set>
                                      <p:cBhvr>
                                        <p:cTn id="626" dur="1" fill="hold">
                                          <p:stCondLst>
                                            <p:cond delay="0"/>
                                          </p:stCondLst>
                                        </p:cTn>
                                        <p:tgtEl>
                                          <p:spTgt spid="135"/>
                                        </p:tgtEl>
                                        <p:attrNameLst>
                                          <p:attrName>style.visibility</p:attrName>
                                        </p:attrNameLst>
                                      </p:cBhvr>
                                      <p:to>
                                        <p:strVal val="visible"/>
                                      </p:to>
                                    </p:set>
                                    <p:anim calcmode="lin" valueType="num">
                                      <p:cBhvr additive="base">
                                        <p:cTn id="627" dur="500"/>
                                        <p:tgtEl>
                                          <p:spTgt spid="135"/>
                                        </p:tgtEl>
                                        <p:attrNameLst>
                                          <p:attrName>ppt_y</p:attrName>
                                        </p:attrNameLst>
                                      </p:cBhvr>
                                      <p:tavLst>
                                        <p:tav tm="0">
                                          <p:val>
                                            <p:strVal val="#ppt_y+#ppt_h*1.125000"/>
                                          </p:val>
                                        </p:tav>
                                        <p:tav tm="100000">
                                          <p:val>
                                            <p:strVal val="#ppt_y"/>
                                          </p:val>
                                        </p:tav>
                                      </p:tavLst>
                                    </p:anim>
                                    <p:animEffect transition="in" filter="wipe(up)">
                                      <p:cBhvr>
                                        <p:cTn id="628" dur="500"/>
                                        <p:tgtEl>
                                          <p:spTgt spid="135"/>
                                        </p:tgtEl>
                                      </p:cBhvr>
                                    </p:animEffect>
                                  </p:childTnLst>
                                </p:cTn>
                              </p:par>
                              <p:par>
                                <p:cTn id="629" presetID="12" presetClass="entr" presetSubtype="4" fill="hold" nodeType="withEffect">
                                  <p:stCondLst>
                                    <p:cond delay="0"/>
                                  </p:stCondLst>
                                  <p:childTnLst>
                                    <p:set>
                                      <p:cBhvr>
                                        <p:cTn id="630" dur="1" fill="hold">
                                          <p:stCondLst>
                                            <p:cond delay="0"/>
                                          </p:stCondLst>
                                        </p:cTn>
                                        <p:tgtEl>
                                          <p:spTgt spid="136"/>
                                        </p:tgtEl>
                                        <p:attrNameLst>
                                          <p:attrName>style.visibility</p:attrName>
                                        </p:attrNameLst>
                                      </p:cBhvr>
                                      <p:to>
                                        <p:strVal val="visible"/>
                                      </p:to>
                                    </p:set>
                                    <p:anim calcmode="lin" valueType="num">
                                      <p:cBhvr additive="base">
                                        <p:cTn id="631" dur="500"/>
                                        <p:tgtEl>
                                          <p:spTgt spid="136"/>
                                        </p:tgtEl>
                                        <p:attrNameLst>
                                          <p:attrName>ppt_y</p:attrName>
                                        </p:attrNameLst>
                                      </p:cBhvr>
                                      <p:tavLst>
                                        <p:tav tm="0">
                                          <p:val>
                                            <p:strVal val="#ppt_y+#ppt_h*1.125000"/>
                                          </p:val>
                                        </p:tav>
                                        <p:tav tm="100000">
                                          <p:val>
                                            <p:strVal val="#ppt_y"/>
                                          </p:val>
                                        </p:tav>
                                      </p:tavLst>
                                    </p:anim>
                                    <p:animEffect transition="in" filter="wipe(up)">
                                      <p:cBhvr>
                                        <p:cTn id="632" dur="500"/>
                                        <p:tgtEl>
                                          <p:spTgt spid="136"/>
                                        </p:tgtEl>
                                      </p:cBhvr>
                                    </p:animEffect>
                                  </p:childTnLst>
                                </p:cTn>
                              </p:par>
                              <p:par>
                                <p:cTn id="633" presetID="12" presetClass="entr" presetSubtype="4" fill="hold" nodeType="withEffect">
                                  <p:stCondLst>
                                    <p:cond delay="0"/>
                                  </p:stCondLst>
                                  <p:childTnLst>
                                    <p:set>
                                      <p:cBhvr>
                                        <p:cTn id="634" dur="1" fill="hold">
                                          <p:stCondLst>
                                            <p:cond delay="0"/>
                                          </p:stCondLst>
                                        </p:cTn>
                                        <p:tgtEl>
                                          <p:spTgt spid="137"/>
                                        </p:tgtEl>
                                        <p:attrNameLst>
                                          <p:attrName>style.visibility</p:attrName>
                                        </p:attrNameLst>
                                      </p:cBhvr>
                                      <p:to>
                                        <p:strVal val="visible"/>
                                      </p:to>
                                    </p:set>
                                    <p:anim calcmode="lin" valueType="num">
                                      <p:cBhvr additive="base">
                                        <p:cTn id="635" dur="500"/>
                                        <p:tgtEl>
                                          <p:spTgt spid="137"/>
                                        </p:tgtEl>
                                        <p:attrNameLst>
                                          <p:attrName>ppt_y</p:attrName>
                                        </p:attrNameLst>
                                      </p:cBhvr>
                                      <p:tavLst>
                                        <p:tav tm="0">
                                          <p:val>
                                            <p:strVal val="#ppt_y+#ppt_h*1.125000"/>
                                          </p:val>
                                        </p:tav>
                                        <p:tav tm="100000">
                                          <p:val>
                                            <p:strVal val="#ppt_y"/>
                                          </p:val>
                                        </p:tav>
                                      </p:tavLst>
                                    </p:anim>
                                    <p:animEffect transition="in" filter="wipe(up)">
                                      <p:cBhvr>
                                        <p:cTn id="636" dur="500"/>
                                        <p:tgtEl>
                                          <p:spTgt spid="137"/>
                                        </p:tgtEl>
                                      </p:cBhvr>
                                    </p:animEffect>
                                  </p:childTnLst>
                                </p:cTn>
                              </p:par>
                              <p:par>
                                <p:cTn id="637" presetID="12" presetClass="entr" presetSubtype="4" fill="hold" nodeType="withEffect">
                                  <p:stCondLst>
                                    <p:cond delay="0"/>
                                  </p:stCondLst>
                                  <p:childTnLst>
                                    <p:set>
                                      <p:cBhvr>
                                        <p:cTn id="638" dur="1" fill="hold">
                                          <p:stCondLst>
                                            <p:cond delay="0"/>
                                          </p:stCondLst>
                                        </p:cTn>
                                        <p:tgtEl>
                                          <p:spTgt spid="138"/>
                                        </p:tgtEl>
                                        <p:attrNameLst>
                                          <p:attrName>style.visibility</p:attrName>
                                        </p:attrNameLst>
                                      </p:cBhvr>
                                      <p:to>
                                        <p:strVal val="visible"/>
                                      </p:to>
                                    </p:set>
                                    <p:anim calcmode="lin" valueType="num">
                                      <p:cBhvr additive="base">
                                        <p:cTn id="639" dur="500"/>
                                        <p:tgtEl>
                                          <p:spTgt spid="138"/>
                                        </p:tgtEl>
                                        <p:attrNameLst>
                                          <p:attrName>ppt_y</p:attrName>
                                        </p:attrNameLst>
                                      </p:cBhvr>
                                      <p:tavLst>
                                        <p:tav tm="0">
                                          <p:val>
                                            <p:strVal val="#ppt_y+#ppt_h*1.125000"/>
                                          </p:val>
                                        </p:tav>
                                        <p:tav tm="100000">
                                          <p:val>
                                            <p:strVal val="#ppt_y"/>
                                          </p:val>
                                        </p:tav>
                                      </p:tavLst>
                                    </p:anim>
                                    <p:animEffect transition="in" filter="wipe(up)">
                                      <p:cBhvr>
                                        <p:cTn id="640" dur="500"/>
                                        <p:tgtEl>
                                          <p:spTgt spid="138"/>
                                        </p:tgtEl>
                                      </p:cBhvr>
                                    </p:animEffect>
                                  </p:childTnLst>
                                </p:cTn>
                              </p:par>
                              <p:par>
                                <p:cTn id="641" presetID="12" presetClass="entr" presetSubtype="4" fill="hold" grpId="0" nodeType="withEffect">
                                  <p:stCondLst>
                                    <p:cond delay="0"/>
                                  </p:stCondLst>
                                  <p:childTnLst>
                                    <p:set>
                                      <p:cBhvr>
                                        <p:cTn id="642" dur="1" fill="hold">
                                          <p:stCondLst>
                                            <p:cond delay="0"/>
                                          </p:stCondLst>
                                        </p:cTn>
                                        <p:tgtEl>
                                          <p:spTgt spid="143"/>
                                        </p:tgtEl>
                                        <p:attrNameLst>
                                          <p:attrName>style.visibility</p:attrName>
                                        </p:attrNameLst>
                                      </p:cBhvr>
                                      <p:to>
                                        <p:strVal val="visible"/>
                                      </p:to>
                                    </p:set>
                                    <p:anim calcmode="lin" valueType="num">
                                      <p:cBhvr additive="base">
                                        <p:cTn id="643" dur="500"/>
                                        <p:tgtEl>
                                          <p:spTgt spid="143"/>
                                        </p:tgtEl>
                                        <p:attrNameLst>
                                          <p:attrName>ppt_y</p:attrName>
                                        </p:attrNameLst>
                                      </p:cBhvr>
                                      <p:tavLst>
                                        <p:tav tm="0">
                                          <p:val>
                                            <p:strVal val="#ppt_y+#ppt_h*1.125000"/>
                                          </p:val>
                                        </p:tav>
                                        <p:tav tm="100000">
                                          <p:val>
                                            <p:strVal val="#ppt_y"/>
                                          </p:val>
                                        </p:tav>
                                      </p:tavLst>
                                    </p:anim>
                                    <p:animEffect transition="in" filter="wipe(up)">
                                      <p:cBhvr>
                                        <p:cTn id="644" dur="500"/>
                                        <p:tgtEl>
                                          <p:spTgt spid="143"/>
                                        </p:tgtEl>
                                      </p:cBhvr>
                                    </p:animEffect>
                                  </p:childTnLst>
                                </p:cTn>
                              </p:par>
                              <p:par>
                                <p:cTn id="645" presetID="12" presetClass="entr" presetSubtype="4" fill="hold" grpId="0" nodeType="withEffect">
                                  <p:stCondLst>
                                    <p:cond delay="0"/>
                                  </p:stCondLst>
                                  <p:childTnLst>
                                    <p:set>
                                      <p:cBhvr>
                                        <p:cTn id="646" dur="1" fill="hold">
                                          <p:stCondLst>
                                            <p:cond delay="0"/>
                                          </p:stCondLst>
                                        </p:cTn>
                                        <p:tgtEl>
                                          <p:spTgt spid="144"/>
                                        </p:tgtEl>
                                        <p:attrNameLst>
                                          <p:attrName>style.visibility</p:attrName>
                                        </p:attrNameLst>
                                      </p:cBhvr>
                                      <p:to>
                                        <p:strVal val="visible"/>
                                      </p:to>
                                    </p:set>
                                    <p:anim calcmode="lin" valueType="num">
                                      <p:cBhvr additive="base">
                                        <p:cTn id="647" dur="500"/>
                                        <p:tgtEl>
                                          <p:spTgt spid="144"/>
                                        </p:tgtEl>
                                        <p:attrNameLst>
                                          <p:attrName>ppt_y</p:attrName>
                                        </p:attrNameLst>
                                      </p:cBhvr>
                                      <p:tavLst>
                                        <p:tav tm="0">
                                          <p:val>
                                            <p:strVal val="#ppt_y+#ppt_h*1.125000"/>
                                          </p:val>
                                        </p:tav>
                                        <p:tav tm="100000">
                                          <p:val>
                                            <p:strVal val="#ppt_y"/>
                                          </p:val>
                                        </p:tav>
                                      </p:tavLst>
                                    </p:anim>
                                    <p:animEffect transition="in" filter="wipe(up)">
                                      <p:cBhvr>
                                        <p:cTn id="648" dur="500"/>
                                        <p:tgtEl>
                                          <p:spTgt spid="144"/>
                                        </p:tgtEl>
                                      </p:cBhvr>
                                    </p:animEffect>
                                  </p:childTnLst>
                                </p:cTn>
                              </p:par>
                              <p:par>
                                <p:cTn id="649" presetID="12" presetClass="entr" presetSubtype="4" fill="hold" nodeType="withEffect">
                                  <p:stCondLst>
                                    <p:cond delay="0"/>
                                  </p:stCondLst>
                                  <p:childTnLst>
                                    <p:set>
                                      <p:cBhvr>
                                        <p:cTn id="650" dur="1" fill="hold">
                                          <p:stCondLst>
                                            <p:cond delay="0"/>
                                          </p:stCondLst>
                                        </p:cTn>
                                        <p:tgtEl>
                                          <p:spTgt spid="335"/>
                                        </p:tgtEl>
                                        <p:attrNameLst>
                                          <p:attrName>style.visibility</p:attrName>
                                        </p:attrNameLst>
                                      </p:cBhvr>
                                      <p:to>
                                        <p:strVal val="visible"/>
                                      </p:to>
                                    </p:set>
                                    <p:anim calcmode="lin" valueType="num">
                                      <p:cBhvr additive="base">
                                        <p:cTn id="651" dur="500"/>
                                        <p:tgtEl>
                                          <p:spTgt spid="335"/>
                                        </p:tgtEl>
                                        <p:attrNameLst>
                                          <p:attrName>ppt_y</p:attrName>
                                        </p:attrNameLst>
                                      </p:cBhvr>
                                      <p:tavLst>
                                        <p:tav tm="0">
                                          <p:val>
                                            <p:strVal val="#ppt_y+#ppt_h*1.125000"/>
                                          </p:val>
                                        </p:tav>
                                        <p:tav tm="100000">
                                          <p:val>
                                            <p:strVal val="#ppt_y"/>
                                          </p:val>
                                        </p:tav>
                                      </p:tavLst>
                                    </p:anim>
                                    <p:animEffect transition="in" filter="wipe(up)">
                                      <p:cBhvr>
                                        <p:cTn id="652" dur="500"/>
                                        <p:tgtEl>
                                          <p:spTgt spid="335"/>
                                        </p:tgtEl>
                                      </p:cBhvr>
                                    </p:animEffect>
                                  </p:childTnLst>
                                </p:cTn>
                              </p:par>
                              <p:par>
                                <p:cTn id="653" presetID="12" presetClass="entr" presetSubtype="4" fill="hold" nodeType="withEffect">
                                  <p:stCondLst>
                                    <p:cond delay="0"/>
                                  </p:stCondLst>
                                  <p:childTnLst>
                                    <p:set>
                                      <p:cBhvr>
                                        <p:cTn id="654" dur="1" fill="hold">
                                          <p:stCondLst>
                                            <p:cond delay="0"/>
                                          </p:stCondLst>
                                        </p:cTn>
                                        <p:tgtEl>
                                          <p:spTgt spid="337"/>
                                        </p:tgtEl>
                                        <p:attrNameLst>
                                          <p:attrName>style.visibility</p:attrName>
                                        </p:attrNameLst>
                                      </p:cBhvr>
                                      <p:to>
                                        <p:strVal val="visible"/>
                                      </p:to>
                                    </p:set>
                                    <p:anim calcmode="lin" valueType="num">
                                      <p:cBhvr additive="base">
                                        <p:cTn id="655" dur="500"/>
                                        <p:tgtEl>
                                          <p:spTgt spid="337"/>
                                        </p:tgtEl>
                                        <p:attrNameLst>
                                          <p:attrName>ppt_y</p:attrName>
                                        </p:attrNameLst>
                                      </p:cBhvr>
                                      <p:tavLst>
                                        <p:tav tm="0">
                                          <p:val>
                                            <p:strVal val="#ppt_y+#ppt_h*1.125000"/>
                                          </p:val>
                                        </p:tav>
                                        <p:tav tm="100000">
                                          <p:val>
                                            <p:strVal val="#ppt_y"/>
                                          </p:val>
                                        </p:tav>
                                      </p:tavLst>
                                    </p:anim>
                                    <p:animEffect transition="in" filter="wipe(up)">
                                      <p:cBhvr>
                                        <p:cTn id="656" dur="500"/>
                                        <p:tgtEl>
                                          <p:spTgt spid="337"/>
                                        </p:tgtEl>
                                      </p:cBhvr>
                                    </p:animEffect>
                                  </p:childTnLst>
                                </p:cTn>
                              </p:par>
                              <p:par>
                                <p:cTn id="657" presetID="12" presetClass="entr" presetSubtype="4" fill="hold" nodeType="withEffect">
                                  <p:stCondLst>
                                    <p:cond delay="0"/>
                                  </p:stCondLst>
                                  <p:childTnLst>
                                    <p:set>
                                      <p:cBhvr>
                                        <p:cTn id="658" dur="1" fill="hold">
                                          <p:stCondLst>
                                            <p:cond delay="0"/>
                                          </p:stCondLst>
                                        </p:cTn>
                                        <p:tgtEl>
                                          <p:spTgt spid="346"/>
                                        </p:tgtEl>
                                        <p:attrNameLst>
                                          <p:attrName>style.visibility</p:attrName>
                                        </p:attrNameLst>
                                      </p:cBhvr>
                                      <p:to>
                                        <p:strVal val="visible"/>
                                      </p:to>
                                    </p:set>
                                    <p:anim calcmode="lin" valueType="num">
                                      <p:cBhvr additive="base">
                                        <p:cTn id="659" dur="500"/>
                                        <p:tgtEl>
                                          <p:spTgt spid="346"/>
                                        </p:tgtEl>
                                        <p:attrNameLst>
                                          <p:attrName>ppt_y</p:attrName>
                                        </p:attrNameLst>
                                      </p:cBhvr>
                                      <p:tavLst>
                                        <p:tav tm="0">
                                          <p:val>
                                            <p:strVal val="#ppt_y+#ppt_h*1.125000"/>
                                          </p:val>
                                        </p:tav>
                                        <p:tav tm="100000">
                                          <p:val>
                                            <p:strVal val="#ppt_y"/>
                                          </p:val>
                                        </p:tav>
                                      </p:tavLst>
                                    </p:anim>
                                    <p:animEffect transition="in" filter="wipe(up)">
                                      <p:cBhvr>
                                        <p:cTn id="660" dur="500"/>
                                        <p:tgtEl>
                                          <p:spTgt spid="346"/>
                                        </p:tgtEl>
                                      </p:cBhvr>
                                    </p:animEffect>
                                  </p:childTnLst>
                                </p:cTn>
                              </p:par>
                              <p:par>
                                <p:cTn id="661" presetID="12" presetClass="entr" presetSubtype="4" fill="hold" nodeType="withEffect">
                                  <p:stCondLst>
                                    <p:cond delay="0"/>
                                  </p:stCondLst>
                                  <p:childTnLst>
                                    <p:set>
                                      <p:cBhvr>
                                        <p:cTn id="662" dur="1" fill="hold">
                                          <p:stCondLst>
                                            <p:cond delay="0"/>
                                          </p:stCondLst>
                                        </p:cTn>
                                        <p:tgtEl>
                                          <p:spTgt spid="348"/>
                                        </p:tgtEl>
                                        <p:attrNameLst>
                                          <p:attrName>style.visibility</p:attrName>
                                        </p:attrNameLst>
                                      </p:cBhvr>
                                      <p:to>
                                        <p:strVal val="visible"/>
                                      </p:to>
                                    </p:set>
                                    <p:anim calcmode="lin" valueType="num">
                                      <p:cBhvr additive="base">
                                        <p:cTn id="663" dur="500"/>
                                        <p:tgtEl>
                                          <p:spTgt spid="348"/>
                                        </p:tgtEl>
                                        <p:attrNameLst>
                                          <p:attrName>ppt_y</p:attrName>
                                        </p:attrNameLst>
                                      </p:cBhvr>
                                      <p:tavLst>
                                        <p:tav tm="0">
                                          <p:val>
                                            <p:strVal val="#ppt_y+#ppt_h*1.125000"/>
                                          </p:val>
                                        </p:tav>
                                        <p:tav tm="100000">
                                          <p:val>
                                            <p:strVal val="#ppt_y"/>
                                          </p:val>
                                        </p:tav>
                                      </p:tavLst>
                                    </p:anim>
                                    <p:animEffect transition="in" filter="wipe(up)">
                                      <p:cBhvr>
                                        <p:cTn id="664" dur="500"/>
                                        <p:tgtEl>
                                          <p:spTgt spid="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p:bldP spid="42" grpId="0" animBg="1"/>
      <p:bldP spid="53" grpId="0"/>
      <p:bldP spid="54" grpId="0"/>
      <p:bldP spid="55" grpId="0"/>
      <p:bldP spid="120" grpId="0" animBg="1"/>
      <p:bldP spid="48" grpId="0"/>
      <p:bldP spid="49" grpId="0"/>
      <p:bldP spid="146" grpId="0" animBg="1"/>
      <p:bldP spid="167" grpId="0" animBg="1"/>
      <p:bldP spid="263" grpId="0" animBg="1"/>
      <p:bldP spid="264" grpId="0" animBg="1"/>
      <p:bldP spid="265" grpId="0"/>
      <p:bldP spid="267" grpId="0" animBg="1"/>
      <p:bldP spid="268" grpId="0" animBg="1"/>
      <p:bldP spid="269" grpId="0"/>
      <p:bldP spid="271" grpId="0" animBg="1"/>
      <p:bldP spid="272" grpId="0" animBg="1"/>
      <p:bldP spid="273" grpId="0"/>
      <p:bldP spid="275" grpId="0" animBg="1"/>
      <p:bldP spid="276" grpId="0" animBg="1"/>
      <p:bldP spid="277" grpId="0"/>
      <p:bldP spid="280" grpId="0" animBg="1"/>
      <p:bldP spid="281" grpId="0" animBg="1"/>
      <p:bldP spid="282" grpId="0"/>
      <p:bldP spid="295" grpId="0"/>
      <p:bldP spid="296" grpId="0"/>
      <p:bldP spid="298" grpId="0" animBg="1"/>
      <p:bldP spid="301" grpId="0" animBg="1"/>
      <p:bldP spid="302" grpId="0" animBg="1"/>
      <p:bldP spid="303" grpId="0"/>
      <p:bldP spid="305" grpId="0" animBg="1"/>
      <p:bldP spid="306" grpId="0" animBg="1"/>
      <p:bldP spid="307" grpId="0"/>
      <p:bldP spid="309" grpId="0" animBg="1"/>
      <p:bldP spid="310" grpId="0" animBg="1"/>
      <p:bldP spid="311" grpId="0"/>
      <p:bldP spid="313" grpId="0" animBg="1"/>
      <p:bldP spid="314" grpId="0" animBg="1"/>
      <p:bldP spid="315" grpId="0"/>
      <p:bldP spid="339" grpId="0" animBg="1"/>
      <p:bldP spid="340" grpId="0" animBg="1"/>
      <p:bldP spid="341" grpId="0"/>
      <p:bldP spid="355" grpId="0" animBg="1"/>
      <p:bldP spid="356" grpId="0" animBg="1"/>
      <p:bldP spid="357" grpId="0"/>
      <p:bldP spid="360" grpId="0" animBg="1"/>
      <p:bldP spid="17" grpId="0" animBg="1"/>
      <p:bldP spid="18" grpId="0" animBg="1"/>
      <p:bldP spid="19" grpId="0"/>
      <p:bldP spid="22" grpId="0"/>
      <p:bldP spid="23" grpId="0"/>
      <p:bldP spid="25" grpId="0" animBg="1"/>
      <p:bldP spid="26" grpId="0" animBg="1"/>
      <p:bldP spid="27" grpId="0"/>
      <p:bldP spid="29" grpId="0" animBg="1"/>
      <p:bldP spid="30" grpId="0" animBg="1"/>
      <p:bldP spid="32" grpId="0"/>
      <p:bldP spid="35" grpId="0"/>
      <p:bldP spid="36" grpId="0"/>
      <p:bldP spid="283" grpId="0" animBg="1"/>
      <p:bldP spid="285" grpId="0" animBg="1"/>
      <p:bldP spid="286" grpId="0" animBg="1"/>
      <p:bldP spid="287" grpId="0"/>
      <p:bldP spid="290" grpId="0" animBg="1"/>
      <p:bldP spid="291" grpId="0" animBg="1"/>
      <p:bldP spid="292" grpId="0"/>
      <p:bldP spid="101" grpId="0" animBg="1"/>
      <p:bldP spid="104" grpId="0"/>
      <p:bldP spid="105" grpId="0"/>
      <p:bldP spid="108" grpId="0"/>
      <p:bldP spid="109" grpId="0"/>
      <p:bldP spid="110" grpId="0"/>
      <p:bldP spid="111" grpId="0"/>
      <p:bldP spid="112" grpId="0"/>
      <p:bldP spid="113" grpId="0"/>
      <p:bldP spid="114" grpId="0"/>
      <p:bldP spid="115" grpId="0"/>
      <p:bldP spid="126" grpId="0"/>
      <p:bldP spid="320" grpId="0"/>
      <p:bldP spid="326" grpId="0"/>
      <p:bldP spid="330" grpId="0"/>
      <p:bldP spid="129" grpId="0"/>
      <p:bldP spid="130" grpId="0"/>
      <p:bldP spid="131" grpId="0"/>
      <p:bldP spid="132" grpId="0"/>
      <p:bldP spid="134" grpId="0"/>
      <p:bldP spid="135" grpId="0"/>
      <p:bldP spid="139" grpId="0" animBg="1"/>
      <p:bldP spid="140" grpId="0" animBg="1"/>
      <p:bldP spid="141" grpId="0" animBg="1"/>
      <p:bldP spid="142" grpId="0" animBg="1"/>
      <p:bldP spid="143" grpId="0"/>
      <p:bldP spid="144" grpId="0"/>
      <p:bldP spid="145" grpId="0"/>
      <p:bldP spid="147" grpId="0"/>
      <p:bldP spid="5" grpId="0" animBg="1"/>
      <p:bldP spid="6" grpId="0" animBg="1"/>
      <p:bldP spid="7" grpId="0" animBg="1"/>
      <p:bldP spid="8" grpId="0" animBg="1"/>
      <p:bldP spid="13" grpId="0" animBg="1"/>
      <p:bldP spid="14" grpId="0" animBg="1"/>
      <p:bldP spid="15" grpId="0" animBg="1"/>
      <p:bldP spid="39" grpId="0" animBg="1"/>
      <p:bldP spid="41" grpId="0" animBg="1"/>
      <p:bldP spid="50" grpId="0" animBg="1"/>
      <p:bldP spid="52" grpId="0" animBg="1"/>
      <p:bldP spid="56" grpId="0" animBg="1"/>
      <p:bldP spid="57" grpId="0" animBg="1"/>
      <p:bldP spid="58" grpId="0" animBg="1"/>
      <p:bldP spid="59" grpId="0" animBg="1"/>
      <p:bldP spid="60" grpId="0" animBg="1"/>
      <p:bldP spid="61"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egnaposto contenuto 5">
            <a:extLst>
              <a:ext uri="{FF2B5EF4-FFF2-40B4-BE49-F238E27FC236}">
                <a16:creationId xmlns:a16="http://schemas.microsoft.com/office/drawing/2014/main" id="{BED6BCF0-C9E8-BAF9-746D-F0A93C9D144F}"/>
              </a:ext>
            </a:extLst>
          </p:cNvPr>
          <p:cNvSpPr>
            <a:spLocks noGrp="1"/>
          </p:cNvSpPr>
          <p:nvPr>
            <p:ph sz="half" idx="1"/>
          </p:nvPr>
        </p:nvSpPr>
        <p:spPr>
          <a:xfrm>
            <a:off x="504121" y="1208757"/>
            <a:ext cx="4963160" cy="4792346"/>
          </a:xfrm>
        </p:spPr>
        <p:txBody>
          <a:bodyPr>
            <a:normAutofit/>
          </a:bodyPr>
          <a:lstStyle/>
          <a:p>
            <a:pPr marL="342900" lvl="0" indent="-342900" algn="just">
              <a:buFont typeface="+mj-lt"/>
              <a:buAutoNum type="arabicPeriod" startAt="4"/>
            </a:pPr>
            <a:r>
              <a:rPr lang="en-US" sz="1500" dirty="0">
                <a:latin typeface="Avenir Book" panose="02000503020000020003" pitchFamily="2" charset="0"/>
                <a:ea typeface="Tahoma" panose="020B0604030504040204" pitchFamily="34" charset="0"/>
                <a:cs typeface="Tahoma" panose="020B0604030504040204" pitchFamily="34" charset="0"/>
              </a:rPr>
              <a:t>Starting from GPs that have a strong link with certain inpatient/outpatient facility (weight ≥ 60), the results emerging from the differentiation of the initial observations into the three groups are merged.</a:t>
            </a:r>
          </a:p>
          <a:p>
            <a:pPr marL="342900" lvl="0" indent="-342900" algn="just">
              <a:buFont typeface="+mj-lt"/>
              <a:buAutoNum type="arabicPeriod" startAt="4"/>
            </a:pPr>
            <a:r>
              <a:rPr lang="en-US" sz="1500" dirty="0">
                <a:latin typeface="Avenir Book" panose="02000503020000020003" pitchFamily="2" charset="0"/>
                <a:ea typeface="Tahoma" panose="020B0604030504040204" pitchFamily="34" charset="0"/>
                <a:cs typeface="Tahoma" panose="020B0604030504040204" pitchFamily="34" charset="0"/>
              </a:rPr>
              <a:t>The network will be made up of: patients with a strong link, GPs, referral structure (inpatient and/or outpatient facility).</a:t>
            </a:r>
          </a:p>
          <a:p>
            <a:pPr marL="342900" lvl="0" indent="-342900" algn="just">
              <a:buFont typeface="+mj-lt"/>
              <a:buAutoNum type="arabicPeriod" startAt="4"/>
            </a:pPr>
            <a:endParaRPr lang="en-US" sz="1500" dirty="0">
              <a:latin typeface="Avenir Book" panose="02000503020000020003" pitchFamily="2" charset="0"/>
              <a:ea typeface="Tahoma" panose="020B0604030504040204" pitchFamily="34" charset="0"/>
              <a:cs typeface="Tahoma" panose="020B0604030504040204" pitchFamily="34" charset="0"/>
            </a:endParaRPr>
          </a:p>
          <a:p>
            <a:pPr marL="342900" lvl="0" indent="-342900" algn="just">
              <a:buFont typeface="+mj-lt"/>
              <a:buAutoNum type="arabicPeriod" startAt="4"/>
            </a:pPr>
            <a:endParaRPr lang="en-US" sz="1500" dirty="0">
              <a:latin typeface="Avenir Book" panose="02000503020000020003" pitchFamily="2" charset="0"/>
              <a:ea typeface="Tahoma" panose="020B0604030504040204" pitchFamily="34" charset="0"/>
              <a:cs typeface="Tahoma" panose="020B0604030504040204" pitchFamily="34" charset="0"/>
            </a:endParaRPr>
          </a:p>
          <a:p>
            <a:pPr marL="342900" lvl="0" indent="-342900" algn="just">
              <a:buFont typeface="+mj-lt"/>
              <a:buAutoNum type="arabicPeriod" startAt="4"/>
            </a:pPr>
            <a:endParaRPr lang="en-US" sz="1500" dirty="0">
              <a:latin typeface="Avenir Book" panose="02000503020000020003" pitchFamily="2" charset="0"/>
              <a:ea typeface="Tahoma" panose="020B0604030504040204" pitchFamily="34" charset="0"/>
              <a:cs typeface="Tahoma" panose="020B0604030504040204" pitchFamily="34" charset="0"/>
            </a:endParaRPr>
          </a:p>
          <a:p>
            <a:pPr marL="342900" lvl="0" indent="-342900" algn="just">
              <a:buFont typeface="+mj-lt"/>
              <a:buAutoNum type="arabicPeriod" startAt="4"/>
            </a:pPr>
            <a:endParaRPr lang="en-US" sz="1500" dirty="0">
              <a:latin typeface="Avenir Book" panose="02000503020000020003" pitchFamily="2" charset="0"/>
              <a:ea typeface="Tahoma" panose="020B0604030504040204" pitchFamily="34" charset="0"/>
              <a:cs typeface="Tahoma" panose="020B0604030504040204" pitchFamily="34" charset="0"/>
            </a:endParaRPr>
          </a:p>
          <a:p>
            <a:pPr marL="342900" lvl="0" indent="-342900" algn="just">
              <a:buFont typeface="+mj-lt"/>
              <a:buAutoNum type="arabicPeriod" startAt="4"/>
            </a:pPr>
            <a:endParaRPr lang="en-US" sz="1500" dirty="0">
              <a:latin typeface="Avenir Book" panose="02000503020000020003" pitchFamily="2" charset="0"/>
              <a:ea typeface="Tahoma" panose="020B0604030504040204" pitchFamily="34" charset="0"/>
              <a:cs typeface="Tahoma" panose="020B0604030504040204" pitchFamily="34" charset="0"/>
            </a:endParaRPr>
          </a:p>
          <a:p>
            <a:pPr marL="342900" lvl="0" indent="-342900" algn="just">
              <a:buFont typeface="+mj-lt"/>
              <a:buAutoNum type="arabicPeriod" startAt="4"/>
            </a:pPr>
            <a:r>
              <a:rPr lang="en-US" sz="1500" dirty="0">
                <a:latin typeface="Avenir Book" panose="02000503020000020003" pitchFamily="2" charset="0"/>
                <a:ea typeface="Tahoma" panose="020B0604030504040204" pitchFamily="34" charset="0"/>
                <a:cs typeface="Tahoma" panose="020B0604030504040204" pitchFamily="34" charset="0"/>
              </a:rPr>
              <a:t>The final Multispecialty Physician Network must have a minimum of 10 patients</a:t>
            </a:r>
            <a:endParaRPr lang="it-IT" sz="1500" dirty="0">
              <a:latin typeface="Avenir Book" panose="02000503020000020003" pitchFamily="2" charset="0"/>
              <a:ea typeface="Tahoma" panose="020B0604030504040204" pitchFamily="34" charset="0"/>
              <a:cs typeface="Tahoma" panose="020B0604030504040204" pitchFamily="34" charset="0"/>
            </a:endParaRPr>
          </a:p>
          <a:p>
            <a:endParaRPr lang="it-IT" sz="1600" dirty="0">
              <a:solidFill>
                <a:schemeClr val="bg2">
                  <a:lumMod val="10000"/>
                </a:schemeClr>
              </a:solidFill>
              <a:latin typeface="Avenir Book" panose="02000503020000020003" pitchFamily="2" charset="0"/>
            </a:endParaRPr>
          </a:p>
          <a:p>
            <a:endParaRPr lang="it-IT" dirty="0"/>
          </a:p>
        </p:txBody>
      </p:sp>
      <p:sp>
        <p:nvSpPr>
          <p:cNvPr id="40" name="Titolo 4">
            <a:extLst>
              <a:ext uri="{FF2B5EF4-FFF2-40B4-BE49-F238E27FC236}">
                <a16:creationId xmlns:a16="http://schemas.microsoft.com/office/drawing/2014/main" id="{37F3F627-FF2E-B0F3-DA2D-445391A76B56}"/>
              </a:ext>
            </a:extLst>
          </p:cNvPr>
          <p:cNvSpPr>
            <a:spLocks noGrp="1"/>
          </p:cNvSpPr>
          <p:nvPr>
            <p:ph type="title"/>
          </p:nvPr>
        </p:nvSpPr>
        <p:spPr>
          <a:xfrm>
            <a:off x="2248127" y="153695"/>
            <a:ext cx="7345596" cy="582575"/>
          </a:xfrm>
        </p:spPr>
        <p:txBody>
          <a:bodyPr vert="horz" lIns="91440" tIns="45720" rIns="91440" bIns="45720" rtlCol="0" anchor="ctr">
            <a:normAutofit/>
          </a:bodyPr>
          <a:lstStyle/>
          <a:p>
            <a:pPr algn="ctr">
              <a:lnSpc>
                <a:spcPct val="110000"/>
              </a:lnSpc>
            </a:pPr>
            <a:r>
              <a:rPr lang="it-IT" sz="2800" b="1" dirty="0">
                <a:solidFill>
                  <a:srgbClr val="C00000"/>
                </a:solidFill>
                <a:latin typeface="Avenir" pitchFamily="50" charset="0"/>
                <a:ea typeface="Tahoma" pitchFamily="34" charset="0"/>
                <a:cs typeface="Tahoma" pitchFamily="34" charset="0"/>
              </a:rPr>
              <a:t>Network </a:t>
            </a:r>
            <a:r>
              <a:rPr lang="it-IT" sz="2800" b="1" dirty="0" err="1">
                <a:solidFill>
                  <a:srgbClr val="C00000"/>
                </a:solidFill>
                <a:latin typeface="Avenir" pitchFamily="50" charset="0"/>
                <a:ea typeface="Tahoma" pitchFamily="34" charset="0"/>
                <a:cs typeface="Tahoma" pitchFamily="34" charset="0"/>
              </a:rPr>
              <a:t>creation</a:t>
            </a:r>
            <a:r>
              <a:rPr lang="it-IT" sz="2800" b="1" dirty="0">
                <a:solidFill>
                  <a:srgbClr val="C00000"/>
                </a:solidFill>
                <a:latin typeface="Avenir" pitchFamily="50" charset="0"/>
                <a:ea typeface="Tahoma" pitchFamily="34" charset="0"/>
                <a:cs typeface="Tahoma" pitchFamily="34" charset="0"/>
              </a:rPr>
              <a:t> </a:t>
            </a:r>
          </a:p>
        </p:txBody>
      </p:sp>
      <p:sp>
        <p:nvSpPr>
          <p:cNvPr id="2" name="Rettangolo arrotondato 23">
            <a:extLst>
              <a:ext uri="{FF2B5EF4-FFF2-40B4-BE49-F238E27FC236}">
                <a16:creationId xmlns:a16="http://schemas.microsoft.com/office/drawing/2014/main" id="{7130BCF0-D8DB-D517-6683-12F7068BE189}"/>
              </a:ext>
            </a:extLst>
          </p:cNvPr>
          <p:cNvSpPr/>
          <p:nvPr/>
        </p:nvSpPr>
        <p:spPr>
          <a:xfrm>
            <a:off x="5714326" y="3471348"/>
            <a:ext cx="782758" cy="527582"/>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GP</a:t>
            </a:r>
          </a:p>
        </p:txBody>
      </p:sp>
      <p:sp>
        <p:nvSpPr>
          <p:cNvPr id="3" name="Rettangolo arrotondato 25">
            <a:extLst>
              <a:ext uri="{FF2B5EF4-FFF2-40B4-BE49-F238E27FC236}">
                <a16:creationId xmlns:a16="http://schemas.microsoft.com/office/drawing/2014/main" id="{66081B39-561D-902C-6D89-8353B5457AF2}"/>
              </a:ext>
            </a:extLst>
          </p:cNvPr>
          <p:cNvSpPr/>
          <p:nvPr/>
        </p:nvSpPr>
        <p:spPr>
          <a:xfrm>
            <a:off x="7543782" y="3316776"/>
            <a:ext cx="2419781" cy="836723"/>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Avenir Book" panose="02000503020000020003" pitchFamily="2" charset="0"/>
                <a:ea typeface="Tahoma" panose="020B0604030504040204" pitchFamily="34" charset="0"/>
                <a:cs typeface="Tahoma" panose="020B0604030504040204" pitchFamily="34" charset="0"/>
              </a:rPr>
              <a:t>Hospital / </a:t>
            </a:r>
            <a:r>
              <a:rPr lang="en-US" dirty="0">
                <a:latin typeface="Avenir Book" panose="02000503020000020003" pitchFamily="2" charset="0"/>
                <a:ea typeface="Tahoma" panose="020B0604030504040204" pitchFamily="34" charset="0"/>
                <a:cs typeface="Tahoma" panose="020B0604030504040204" pitchFamily="34" charset="0"/>
              </a:rPr>
              <a:t>ambulatory</a:t>
            </a:r>
            <a:endParaRPr lang="en-GB" dirty="0"/>
          </a:p>
        </p:txBody>
      </p:sp>
      <p:cxnSp>
        <p:nvCxnSpPr>
          <p:cNvPr id="4" name="Connettore 2 3">
            <a:extLst>
              <a:ext uri="{FF2B5EF4-FFF2-40B4-BE49-F238E27FC236}">
                <a16:creationId xmlns:a16="http://schemas.microsoft.com/office/drawing/2014/main" id="{5ACC018C-F60E-1555-26A3-40492B0DAFC2}"/>
              </a:ext>
            </a:extLst>
          </p:cNvPr>
          <p:cNvCxnSpPr>
            <a:cxnSpLocks/>
            <a:stCxn id="2" idx="3"/>
            <a:endCxn id="3" idx="1"/>
          </p:cNvCxnSpPr>
          <p:nvPr/>
        </p:nvCxnSpPr>
        <p:spPr>
          <a:xfrm flipV="1">
            <a:off x="6497084" y="3735138"/>
            <a:ext cx="1046698" cy="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 name="Connettore 7 27">
            <a:extLst>
              <a:ext uri="{FF2B5EF4-FFF2-40B4-BE49-F238E27FC236}">
                <a16:creationId xmlns:a16="http://schemas.microsoft.com/office/drawing/2014/main" id="{5CEBBF13-4AF1-BBE4-3FDC-E64A5B9D9269}"/>
              </a:ext>
            </a:extLst>
          </p:cNvPr>
          <p:cNvCxnSpPr>
            <a:cxnSpLocks/>
            <a:stCxn id="7" idx="3"/>
            <a:endCxn id="3" idx="2"/>
          </p:cNvCxnSpPr>
          <p:nvPr/>
        </p:nvCxnSpPr>
        <p:spPr>
          <a:xfrm>
            <a:off x="4606734" y="3735139"/>
            <a:ext cx="4146939" cy="418360"/>
          </a:xfrm>
          <a:prstGeom prst="curvedConnector4">
            <a:avLst>
              <a:gd name="adj1" fmla="val 15279"/>
              <a:gd name="adj2" fmla="val 15464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Rettangolo arrotondato 29">
            <a:extLst>
              <a:ext uri="{FF2B5EF4-FFF2-40B4-BE49-F238E27FC236}">
                <a16:creationId xmlns:a16="http://schemas.microsoft.com/office/drawing/2014/main" id="{41044510-806F-A6FD-BB10-706B9A8AB21C}"/>
              </a:ext>
            </a:extLst>
          </p:cNvPr>
          <p:cNvSpPr/>
          <p:nvPr/>
        </p:nvSpPr>
        <p:spPr>
          <a:xfrm>
            <a:off x="2547127" y="3382796"/>
            <a:ext cx="2059607" cy="704685"/>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Assisted with chronic pathology</a:t>
            </a:r>
          </a:p>
        </p:txBody>
      </p:sp>
      <p:cxnSp>
        <p:nvCxnSpPr>
          <p:cNvPr id="8" name="Connettore 2 7">
            <a:extLst>
              <a:ext uri="{FF2B5EF4-FFF2-40B4-BE49-F238E27FC236}">
                <a16:creationId xmlns:a16="http://schemas.microsoft.com/office/drawing/2014/main" id="{43F847AE-F38D-424F-206D-56269B936F3D}"/>
              </a:ext>
            </a:extLst>
          </p:cNvPr>
          <p:cNvCxnSpPr>
            <a:cxnSpLocks/>
            <a:stCxn id="7" idx="3"/>
            <a:endCxn id="2" idx="1"/>
          </p:cNvCxnSpPr>
          <p:nvPr/>
        </p:nvCxnSpPr>
        <p:spPr>
          <a:xfrm>
            <a:off x="4606734" y="3735139"/>
            <a:ext cx="110759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1822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par>
                                <p:cTn id="9" presetID="1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par>
                                <p:cTn id="13" presetID="1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up)">
                                      <p:cBhvr>
                                        <p:cTn id="16" dur="500"/>
                                        <p:tgtEl>
                                          <p:spTgt spid="5"/>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ppt_y</p:attrName>
                                        </p:attrNameLst>
                                      </p:cBhvr>
                                      <p:tavLst>
                                        <p:tav tm="0">
                                          <p:val>
                                            <p:strVal val="#ppt_y+#ppt_h*1.125000"/>
                                          </p:val>
                                        </p:tav>
                                        <p:tav tm="100000">
                                          <p:val>
                                            <p:strVal val="#ppt_y"/>
                                          </p:val>
                                        </p:tav>
                                      </p:tavLst>
                                    </p:anim>
                                    <p:animEffect transition="in" filter="wipe(up)">
                                      <p:cBhvr>
                                        <p:cTn id="20" dur="500"/>
                                        <p:tgtEl>
                                          <p:spTgt spid="2"/>
                                        </p:tgtEl>
                                      </p:cBhvr>
                                    </p:animEffect>
                                  </p:childTnLst>
                                </p:cTn>
                              </p:par>
                              <p:par>
                                <p:cTn id="21" presetID="1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ppt_y</p:attrName>
                                        </p:attrNameLst>
                                      </p:cBhvr>
                                      <p:tavLst>
                                        <p:tav tm="0">
                                          <p:val>
                                            <p:strVal val="#ppt_y+#ppt_h*1.125000"/>
                                          </p:val>
                                        </p:tav>
                                        <p:tav tm="100000">
                                          <p:val>
                                            <p:strVal val="#ppt_y"/>
                                          </p:val>
                                        </p:tav>
                                      </p:tavLst>
                                    </p:anim>
                                    <p:animEffect transition="in" filter="wipe(up)">
                                      <p:cBhvr>
                                        <p:cTn id="24" dur="500"/>
                                        <p:tgtEl>
                                          <p:spTgt spid="4"/>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p:tgtEl>
                                          <p:spTgt spid="3"/>
                                        </p:tgtEl>
                                        <p:attrNameLst>
                                          <p:attrName>ppt_y</p:attrName>
                                        </p:attrNameLst>
                                      </p:cBhvr>
                                      <p:tavLst>
                                        <p:tav tm="0">
                                          <p:val>
                                            <p:strVal val="#ppt_y+#ppt_h*1.125000"/>
                                          </p:val>
                                        </p:tav>
                                        <p:tav tm="100000">
                                          <p:val>
                                            <p:strVal val="#ppt_y"/>
                                          </p:val>
                                        </p:tav>
                                      </p:tavLst>
                                    </p:anim>
                                    <p:animEffect transition="in" filter="wipe(up)">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CasellaDiTesto 4"/>
          <p:cNvSpPr txBox="1">
            <a:spLocks noChangeArrowheads="1"/>
          </p:cNvSpPr>
          <p:nvPr/>
        </p:nvSpPr>
        <p:spPr bwMode="auto">
          <a:xfrm>
            <a:off x="3568840" y="2104987"/>
            <a:ext cx="2756356" cy="2062103"/>
          </a:xfrm>
          <a:prstGeom prst="rect">
            <a:avLst/>
          </a:prstGeom>
          <a:noFill/>
          <a:ln w="9525">
            <a:noFill/>
            <a:miter lim="800000"/>
            <a:headEnd/>
            <a:tailEnd/>
          </a:ln>
        </p:spPr>
        <p:txBody>
          <a:bodyPr wrap="square">
            <a:spAutoFit/>
          </a:bodyPr>
          <a:lstStyle/>
          <a:p>
            <a:pPr marL="257175" indent="-257175" algn="just"/>
            <a:r>
              <a:rPr lang="en-US" sz="1600" dirty="0">
                <a:latin typeface="Avenir Book" panose="02000503020000020003" pitchFamily="2" charset="0"/>
                <a:ea typeface="Tahoma" panose="020B0604030504040204" pitchFamily="34" charset="0"/>
                <a:cs typeface="Tahoma" panose="020B0604030504040204" pitchFamily="34" charset="0"/>
              </a:rPr>
              <a:t>Professionals involved in a</a:t>
            </a:r>
          </a:p>
          <a:p>
            <a:pPr marL="257175" indent="-257175" algn="just"/>
            <a:r>
              <a:rPr lang="en-US" sz="1600" dirty="0">
                <a:latin typeface="Avenir Book" panose="02000503020000020003" pitchFamily="2" charset="0"/>
                <a:ea typeface="Tahoma" panose="020B0604030504040204" pitchFamily="34" charset="0"/>
                <a:cs typeface="Tahoma" panose="020B0604030504040204" pitchFamily="34" charset="0"/>
              </a:rPr>
              <a:t>care path tend to form</a:t>
            </a:r>
          </a:p>
          <a:p>
            <a:pPr marL="257175" indent="-257175" algn="just"/>
            <a:r>
              <a:rPr lang="en-US" sz="1600" dirty="0">
                <a:latin typeface="Avenir Book" panose="02000503020000020003" pitchFamily="2" charset="0"/>
                <a:ea typeface="Tahoma" panose="020B0604030504040204" pitchFamily="34" charset="0"/>
                <a:cs typeface="Tahoma" panose="020B0604030504040204" pitchFamily="34" charset="0"/>
              </a:rPr>
              <a:t>“</a:t>
            </a:r>
            <a:r>
              <a:rPr lang="en-US" sz="1600" b="1" dirty="0">
                <a:latin typeface="Avenir Book" panose="02000503020000020003" pitchFamily="2" charset="0"/>
                <a:ea typeface="Tahoma" panose="020B0604030504040204" pitchFamily="34" charset="0"/>
                <a:cs typeface="Tahoma" panose="020B0604030504040204" pitchFamily="34" charset="0"/>
              </a:rPr>
              <a:t>informal networks”.</a:t>
            </a:r>
          </a:p>
          <a:p>
            <a:pPr marL="257175" indent="-257175" algn="just"/>
            <a:endParaRPr lang="en-US" sz="1600" dirty="0">
              <a:latin typeface="Avenir Book" panose="02000503020000020003" pitchFamily="2" charset="0"/>
              <a:ea typeface="Tahoma" panose="020B0604030504040204" pitchFamily="34" charset="0"/>
              <a:cs typeface="Tahoma" panose="020B0604030504040204" pitchFamily="34" charset="0"/>
            </a:endParaRPr>
          </a:p>
          <a:p>
            <a:pPr marL="257175" indent="-257175" algn="just"/>
            <a:r>
              <a:rPr lang="en-US" sz="1600" dirty="0">
                <a:latin typeface="Avenir Book" panose="02000503020000020003" pitchFamily="2" charset="0"/>
                <a:ea typeface="Tahoma" panose="020B0604030504040204" pitchFamily="34" charset="0"/>
                <a:cs typeface="Tahoma" panose="020B0604030504040204" pitchFamily="34" charset="0"/>
              </a:rPr>
              <a:t>These networks of</a:t>
            </a:r>
          </a:p>
          <a:p>
            <a:pPr marL="257175" indent="-257175" algn="just"/>
            <a:r>
              <a:rPr lang="en-US" sz="1600" dirty="0">
                <a:latin typeface="Avenir Book" panose="02000503020000020003" pitchFamily="2" charset="0"/>
                <a:ea typeface="Tahoma" panose="020B0604030504040204" pitchFamily="34" charset="0"/>
                <a:cs typeface="Tahoma" panose="020B0604030504040204" pitchFamily="34" charset="0"/>
              </a:rPr>
              <a:t>professionals might be</a:t>
            </a:r>
          </a:p>
          <a:p>
            <a:pPr marL="257175" indent="-257175" algn="just"/>
            <a:r>
              <a:rPr lang="en-US" sz="1600" dirty="0">
                <a:latin typeface="Avenir Book" panose="02000503020000020003" pitchFamily="2" charset="0"/>
                <a:ea typeface="Tahoma" panose="020B0604030504040204" pitchFamily="34" charset="0"/>
                <a:cs typeface="Tahoma" panose="020B0604030504040204" pitchFamily="34" charset="0"/>
              </a:rPr>
              <a:t>identifiable </a:t>
            </a:r>
            <a:r>
              <a:rPr lang="en-US" sz="1600" b="1" dirty="0">
                <a:latin typeface="Avenir Book" panose="02000503020000020003" pitchFamily="2" charset="0"/>
                <a:ea typeface="Tahoma" panose="020B0604030504040204" pitchFamily="34" charset="0"/>
                <a:cs typeface="Tahoma" panose="020B0604030504040204" pitchFamily="34" charset="0"/>
              </a:rPr>
              <a:t>using health</a:t>
            </a:r>
          </a:p>
          <a:p>
            <a:pPr marL="257175" indent="-257175" algn="just"/>
            <a:r>
              <a:rPr lang="en-US" sz="1600" b="1" dirty="0">
                <a:latin typeface="Avenir Book" panose="02000503020000020003" pitchFamily="2" charset="0"/>
                <a:ea typeface="Tahoma" panose="020B0604030504040204" pitchFamily="34" charset="0"/>
                <a:cs typeface="Tahoma" panose="020B0604030504040204" pitchFamily="34" charset="0"/>
              </a:rPr>
              <a:t>administrative data</a:t>
            </a:r>
            <a:r>
              <a:rPr lang="it-IT" sz="1600" dirty="0">
                <a:solidFill>
                  <a:schemeClr val="tx2">
                    <a:lumMod val="50000"/>
                  </a:schemeClr>
                </a:solidFill>
                <a:latin typeface="Avenir Book" panose="02000503020000020003" pitchFamily="2" charset="0"/>
                <a:ea typeface="Tahoma" panose="020B0604030504040204" pitchFamily="34" charset="0"/>
                <a:cs typeface="Tahoma" panose="020B0604030504040204" pitchFamily="34" charset="0"/>
              </a:rPr>
              <a:t>.</a:t>
            </a:r>
          </a:p>
        </p:txBody>
      </p:sp>
      <p:pic>
        <p:nvPicPr>
          <p:cNvPr id="8" name="Immagine 7">
            <a:extLst>
              <a:ext uri="{FF2B5EF4-FFF2-40B4-BE49-F238E27FC236}">
                <a16:creationId xmlns:a16="http://schemas.microsoft.com/office/drawing/2014/main" id="{A2B1AAA2-6578-B82E-6E42-9BD1CCEFAE62}"/>
              </a:ext>
            </a:extLst>
          </p:cNvPr>
          <p:cNvPicPr>
            <a:picLocks noChangeAspect="1"/>
          </p:cNvPicPr>
          <p:nvPr/>
        </p:nvPicPr>
        <p:blipFill>
          <a:blip r:embed="rId3"/>
          <a:stretch>
            <a:fillRect/>
          </a:stretch>
        </p:blipFill>
        <p:spPr>
          <a:xfrm>
            <a:off x="7882204" y="2078214"/>
            <a:ext cx="2652881" cy="2701573"/>
          </a:xfrm>
          <a:prstGeom prst="rect">
            <a:avLst/>
          </a:prstGeom>
        </p:spPr>
      </p:pic>
      <p:sp>
        <p:nvSpPr>
          <p:cNvPr id="3" name="Titolo 1">
            <a:extLst>
              <a:ext uri="{FF2B5EF4-FFF2-40B4-BE49-F238E27FC236}">
                <a16:creationId xmlns:a16="http://schemas.microsoft.com/office/drawing/2014/main" id="{731CC1B2-68D0-3A82-F1C5-F9B43C75978D}"/>
              </a:ext>
            </a:extLst>
          </p:cNvPr>
          <p:cNvSpPr txBox="1">
            <a:spLocks/>
          </p:cNvSpPr>
          <p:nvPr/>
        </p:nvSpPr>
        <p:spPr>
          <a:xfrm>
            <a:off x="2979007" y="145909"/>
            <a:ext cx="6172200" cy="642938"/>
          </a:xfrm>
          <a:prstGeom prst="rect">
            <a:avLst/>
          </a:prstGeom>
        </p:spPr>
        <p:txBody>
          <a:bodyPr vert="horz" lIns="68580" tIns="34290" rIns="68580" bIns="3429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eaLnBrk="0" hangingPunct="0"/>
            <a:r>
              <a:rPr lang="en-GB" sz="2200" b="1" dirty="0" err="1">
                <a:solidFill>
                  <a:srgbClr val="C00000"/>
                </a:solidFill>
                <a:latin typeface="Avenir" panose="02000503020000020003" pitchFamily="2" charset="0"/>
                <a:ea typeface="+mn-ea"/>
                <a:cs typeface="Tahoma" panose="020B0604030504040204" pitchFamily="34" charset="0"/>
              </a:rPr>
              <a:t>Obj</a:t>
            </a:r>
            <a:r>
              <a:rPr lang="en-GB" sz="2200" b="1" dirty="0">
                <a:solidFill>
                  <a:srgbClr val="C00000"/>
                </a:solidFill>
                <a:latin typeface="Avenir" panose="02000503020000020003" pitchFamily="2" charset="0"/>
                <a:ea typeface="+mn-ea"/>
                <a:cs typeface="Tahoma" panose="020B0604030504040204" pitchFamily="34" charset="0"/>
              </a:rPr>
              <a:t> 2: </a:t>
            </a:r>
            <a:r>
              <a:rPr lang="en-US" sz="2200" b="1" dirty="0">
                <a:solidFill>
                  <a:srgbClr val="C00000"/>
                </a:solidFill>
                <a:latin typeface="Avenir" panose="02000503020000020003" pitchFamily="2" charset="0"/>
                <a:ea typeface="+mn-ea"/>
                <a:cs typeface="Tahoma" panose="020B0604030504040204" pitchFamily="34" charset="0"/>
              </a:rPr>
              <a:t>The Multispecialty Physician Networks</a:t>
            </a:r>
            <a:endParaRPr lang="it-IT" sz="2200" b="1" dirty="0">
              <a:solidFill>
                <a:srgbClr val="C00000"/>
              </a:solidFill>
              <a:latin typeface="Avenir" panose="02000503020000020003" pitchFamily="2" charset="0"/>
              <a:ea typeface="+mn-ea"/>
              <a:cs typeface="Tahoma" panose="020B0604030504040204" pitchFamily="34" charset="0"/>
            </a:endParaRPr>
          </a:p>
        </p:txBody>
      </p:sp>
      <p:sp>
        <p:nvSpPr>
          <p:cNvPr id="4" name="CasellaDiTesto 3">
            <a:extLst>
              <a:ext uri="{FF2B5EF4-FFF2-40B4-BE49-F238E27FC236}">
                <a16:creationId xmlns:a16="http://schemas.microsoft.com/office/drawing/2014/main" id="{AA12521E-CBB4-C8AF-77A2-71F62E8D3014}"/>
              </a:ext>
            </a:extLst>
          </p:cNvPr>
          <p:cNvSpPr txBox="1"/>
          <p:nvPr/>
        </p:nvSpPr>
        <p:spPr>
          <a:xfrm>
            <a:off x="7650283" y="1210984"/>
            <a:ext cx="3063635" cy="646331"/>
          </a:xfrm>
          <a:prstGeom prst="rect">
            <a:avLst/>
          </a:prstGeom>
          <a:noFill/>
        </p:spPr>
        <p:txBody>
          <a:bodyPr wrap="square" rtlCol="0">
            <a:spAutoFit/>
          </a:bodyPr>
          <a:lstStyle/>
          <a:p>
            <a:pPr algn="ctr"/>
            <a:r>
              <a:rPr lang="it-IT" dirty="0">
                <a:latin typeface="Avenir Book" panose="02000503020000020003"/>
                <a:ea typeface="Tahoma" panose="020B0604030504040204" pitchFamily="34" charset="0"/>
                <a:cs typeface="Tahoma" panose="020B0604030504040204" pitchFamily="34" charset="0"/>
              </a:rPr>
              <a:t>«Multispecialty </a:t>
            </a:r>
            <a:r>
              <a:rPr lang="it-IT" dirty="0" err="1">
                <a:latin typeface="Avenir Book" panose="02000503020000020003"/>
                <a:ea typeface="Tahoma" panose="020B0604030504040204" pitchFamily="34" charset="0"/>
                <a:cs typeface="Tahoma" panose="020B0604030504040204" pitchFamily="34" charset="0"/>
              </a:rPr>
              <a:t>physician</a:t>
            </a:r>
            <a:r>
              <a:rPr lang="it-IT" dirty="0">
                <a:latin typeface="Avenir Book" panose="02000503020000020003"/>
                <a:ea typeface="Tahoma" panose="020B0604030504040204" pitchFamily="34" charset="0"/>
                <a:cs typeface="Tahoma" panose="020B0604030504040204" pitchFamily="34" charset="0"/>
              </a:rPr>
              <a:t> networks» in </a:t>
            </a:r>
            <a:r>
              <a:rPr lang="it-IT" dirty="0" err="1">
                <a:latin typeface="Avenir Book" panose="02000503020000020003"/>
                <a:ea typeface="Tahoma" panose="020B0604030504040204" pitchFamily="34" charset="0"/>
                <a:cs typeface="Tahoma" panose="020B0604030504040204" pitchFamily="34" charset="0"/>
              </a:rPr>
              <a:t>Tuscany</a:t>
            </a:r>
            <a:endParaRPr lang="it-IT" b="1" dirty="0">
              <a:latin typeface="Avenir Book" panose="02000503020000020003"/>
              <a:ea typeface="Tahoma" panose="020B0604030504040204" pitchFamily="34" charset="0"/>
              <a:cs typeface="Tahoma" panose="020B0604030504040204" pitchFamily="34" charset="0"/>
            </a:endParaRPr>
          </a:p>
        </p:txBody>
      </p:sp>
      <p:sp>
        <p:nvSpPr>
          <p:cNvPr id="6" name="CasellaDiTesto 5">
            <a:extLst>
              <a:ext uri="{FF2B5EF4-FFF2-40B4-BE49-F238E27FC236}">
                <a16:creationId xmlns:a16="http://schemas.microsoft.com/office/drawing/2014/main" id="{8D71ED5D-626D-7E4D-97CA-58FC3F58721D}"/>
              </a:ext>
            </a:extLst>
          </p:cNvPr>
          <p:cNvSpPr txBox="1"/>
          <p:nvPr/>
        </p:nvSpPr>
        <p:spPr>
          <a:xfrm>
            <a:off x="3261562" y="1330120"/>
            <a:ext cx="3063635" cy="646331"/>
          </a:xfrm>
          <a:prstGeom prst="rect">
            <a:avLst/>
          </a:prstGeom>
          <a:noFill/>
        </p:spPr>
        <p:txBody>
          <a:bodyPr wrap="square" rtlCol="0">
            <a:spAutoFit/>
          </a:bodyPr>
          <a:lstStyle/>
          <a:p>
            <a:pPr algn="ctr"/>
            <a:r>
              <a:rPr lang="it-IT" dirty="0">
                <a:latin typeface="Avenir Book" panose="02000503020000020003"/>
                <a:ea typeface="Tahoma" panose="020B0604030504040204" pitchFamily="34" charset="0"/>
                <a:cs typeface="Tahoma" panose="020B0604030504040204" pitchFamily="34" charset="0"/>
              </a:rPr>
              <a:t>«Multispecialty physician networks» in Ontario</a:t>
            </a:r>
            <a:endParaRPr lang="it-IT" b="1" dirty="0">
              <a:latin typeface="Avenir Book" panose="02000503020000020003"/>
              <a:ea typeface="Tahoma" panose="020B0604030504040204" pitchFamily="34" charset="0"/>
              <a:cs typeface="Tahoma" panose="020B0604030504040204" pitchFamily="34" charset="0"/>
            </a:endParaRPr>
          </a:p>
        </p:txBody>
      </p:sp>
      <p:sp>
        <p:nvSpPr>
          <p:cNvPr id="10" name="CasellaDiTesto 9">
            <a:extLst>
              <a:ext uri="{FF2B5EF4-FFF2-40B4-BE49-F238E27FC236}">
                <a16:creationId xmlns:a16="http://schemas.microsoft.com/office/drawing/2014/main" id="{6E8A545C-A72C-4E58-2C38-4F0973B97273}"/>
              </a:ext>
            </a:extLst>
          </p:cNvPr>
          <p:cNvSpPr txBox="1"/>
          <p:nvPr/>
        </p:nvSpPr>
        <p:spPr>
          <a:xfrm>
            <a:off x="2423227" y="5105401"/>
            <a:ext cx="7443264" cy="1200329"/>
          </a:xfrm>
          <a:prstGeom prst="rect">
            <a:avLst/>
          </a:prstGeom>
          <a:noFill/>
        </p:spPr>
        <p:txBody>
          <a:bodyPr wrap="square">
            <a:spAutoFit/>
          </a:bodyPr>
          <a:lstStyle/>
          <a:p>
            <a:pPr marL="285750" indent="-285750">
              <a:buFont typeface="Wingdings" pitchFamily="2" charset="2"/>
              <a:buChar char="ü"/>
            </a:pPr>
            <a:r>
              <a:rPr lang="en-GB" dirty="0">
                <a:latin typeface="Avenir Book" panose="02000503020000020003" pitchFamily="2" charset="0"/>
                <a:ea typeface="Tahoma" panose="020B0604030504040204" pitchFamily="34" charset="0"/>
                <a:cs typeface="Tahoma" panose="020B0604030504040204" pitchFamily="34" charset="0"/>
              </a:rPr>
              <a:t>Look at relations among professionals from different settings of care</a:t>
            </a:r>
          </a:p>
          <a:p>
            <a:pPr marL="285750" indent="-285750">
              <a:buFont typeface="Wingdings" pitchFamily="2" charset="2"/>
              <a:buChar char="ü"/>
            </a:pPr>
            <a:r>
              <a:rPr lang="en-GB" dirty="0">
                <a:latin typeface="Avenir Book" panose="02000503020000020003" pitchFamily="2" charset="0"/>
                <a:ea typeface="Tahoma" panose="020B0604030504040204" pitchFamily="34" charset="0"/>
                <a:cs typeface="Tahoma" panose="020B0604030504040204" pitchFamily="34" charset="0"/>
              </a:rPr>
              <a:t>Based on sharing of patients </a:t>
            </a:r>
          </a:p>
          <a:p>
            <a:pPr marL="285750" indent="-285750">
              <a:buFont typeface="Wingdings" pitchFamily="2" charset="2"/>
              <a:buChar char="ü"/>
            </a:pPr>
            <a:r>
              <a:rPr lang="en-GB" dirty="0">
                <a:latin typeface="Avenir Book" panose="02000503020000020003" pitchFamily="2" charset="0"/>
                <a:ea typeface="Tahoma" panose="020B0604030504040204" pitchFamily="34" charset="0"/>
                <a:cs typeface="Tahoma" panose="020B0604030504040204" pitchFamily="34" charset="0"/>
              </a:rPr>
              <a:t>Provide a snapshot of how care is organized rather than prescribing how it should be organized</a:t>
            </a:r>
          </a:p>
        </p:txBody>
      </p:sp>
    </p:spTree>
    <p:extLst>
      <p:ext uri="{BB962C8B-B14F-4D97-AF65-F5344CB8AC3E}">
        <p14:creationId xmlns:p14="http://schemas.microsoft.com/office/powerpoint/2010/main" val="42029240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olo 4">
            <a:extLst>
              <a:ext uri="{FF2B5EF4-FFF2-40B4-BE49-F238E27FC236}">
                <a16:creationId xmlns:a16="http://schemas.microsoft.com/office/drawing/2014/main" id="{C7030FA5-33F8-1EC6-17BD-51C7B1AE8917}"/>
              </a:ext>
            </a:extLst>
          </p:cNvPr>
          <p:cNvSpPr txBox="1">
            <a:spLocks/>
          </p:cNvSpPr>
          <p:nvPr/>
        </p:nvSpPr>
        <p:spPr>
          <a:xfrm>
            <a:off x="1903017" y="1279378"/>
            <a:ext cx="6506366" cy="40226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2200" b="1" dirty="0" err="1">
                <a:solidFill>
                  <a:srgbClr val="C00000"/>
                </a:solidFill>
                <a:latin typeface="Avenir" pitchFamily="50" charset="0"/>
                <a:ea typeface="Tahoma" pitchFamily="34" charset="0"/>
                <a:cs typeface="Tahoma" pitchFamily="34" charset="0"/>
              </a:rPr>
              <a:t>Diabetes</a:t>
            </a:r>
            <a:r>
              <a:rPr lang="it-IT" sz="2200" b="1" dirty="0">
                <a:solidFill>
                  <a:srgbClr val="C00000"/>
                </a:solidFill>
                <a:latin typeface="Avenir" pitchFamily="50" charset="0"/>
                <a:ea typeface="Tahoma" pitchFamily="34" charset="0"/>
                <a:cs typeface="Tahoma" pitchFamily="34" charset="0"/>
              </a:rPr>
              <a:t> (</a:t>
            </a:r>
            <a:r>
              <a:rPr lang="it-IT" sz="2200" b="1" dirty="0" err="1">
                <a:solidFill>
                  <a:srgbClr val="C00000"/>
                </a:solidFill>
                <a:latin typeface="Avenir" pitchFamily="50" charset="0"/>
                <a:ea typeface="Tahoma" pitchFamily="34" charset="0"/>
                <a:cs typeface="Tahoma" pitchFamily="34" charset="0"/>
              </a:rPr>
              <a:t>medical</a:t>
            </a:r>
            <a:r>
              <a:rPr lang="it-IT" sz="2200" b="1" dirty="0">
                <a:solidFill>
                  <a:srgbClr val="C00000"/>
                </a:solidFill>
                <a:latin typeface="Avenir" pitchFamily="50" charset="0"/>
                <a:ea typeface="Tahoma" pitchFamily="34" charset="0"/>
                <a:cs typeface="Tahoma" pitchFamily="34" charset="0"/>
              </a:rPr>
              <a:t> </a:t>
            </a:r>
            <a:r>
              <a:rPr lang="it-IT" sz="2200" b="1" dirty="0" err="1">
                <a:solidFill>
                  <a:srgbClr val="C00000"/>
                </a:solidFill>
                <a:latin typeface="Avenir" pitchFamily="50" charset="0"/>
                <a:ea typeface="Tahoma" pitchFamily="34" charset="0"/>
                <a:cs typeface="Tahoma" pitchFamily="34" charset="0"/>
              </a:rPr>
              <a:t>adherence</a:t>
            </a:r>
            <a:r>
              <a:rPr lang="it-IT" sz="2200" b="1" dirty="0">
                <a:solidFill>
                  <a:srgbClr val="C00000"/>
                </a:solidFill>
                <a:latin typeface="Avenir" pitchFamily="50" charset="0"/>
                <a:ea typeface="Tahoma" pitchFamily="34" charset="0"/>
                <a:cs typeface="Tahoma" pitchFamily="34" charset="0"/>
              </a:rPr>
              <a:t> and </a:t>
            </a:r>
            <a:r>
              <a:rPr lang="it-IT" sz="2200" b="1" dirty="0" err="1">
                <a:solidFill>
                  <a:srgbClr val="C00000"/>
                </a:solidFill>
                <a:latin typeface="Avenir" pitchFamily="50" charset="0"/>
                <a:ea typeface="Tahoma" pitchFamily="34" charset="0"/>
                <a:cs typeface="Tahoma" pitchFamily="34" charset="0"/>
              </a:rPr>
              <a:t>outcome</a:t>
            </a:r>
            <a:r>
              <a:rPr lang="it-IT" sz="2200" b="1" dirty="0">
                <a:solidFill>
                  <a:srgbClr val="C00000"/>
                </a:solidFill>
                <a:latin typeface="Avenir" pitchFamily="50" charset="0"/>
                <a:ea typeface="Tahoma" pitchFamily="34" charset="0"/>
                <a:cs typeface="Tahoma" pitchFamily="34" charset="0"/>
              </a:rPr>
              <a:t>)</a:t>
            </a:r>
          </a:p>
        </p:txBody>
      </p:sp>
      <p:pic>
        <p:nvPicPr>
          <p:cNvPr id="11" name="Immagine 10">
            <a:extLst>
              <a:ext uri="{FF2B5EF4-FFF2-40B4-BE49-F238E27FC236}">
                <a16:creationId xmlns:a16="http://schemas.microsoft.com/office/drawing/2014/main" id="{83FC8D97-F8BC-4258-4A79-649C636D27C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1983" y="1893723"/>
            <a:ext cx="3829319" cy="2505310"/>
          </a:xfrm>
          <a:prstGeom prst="rect">
            <a:avLst/>
          </a:prstGeom>
          <a:noFill/>
          <a:ln>
            <a:noFill/>
          </a:ln>
        </p:spPr>
      </p:pic>
      <p:sp>
        <p:nvSpPr>
          <p:cNvPr id="13" name="CasellaDiTesto 12">
            <a:extLst>
              <a:ext uri="{FF2B5EF4-FFF2-40B4-BE49-F238E27FC236}">
                <a16:creationId xmlns:a16="http://schemas.microsoft.com/office/drawing/2014/main" id="{7A1F96FD-F76C-ED92-6EA3-B235DD55D941}"/>
              </a:ext>
            </a:extLst>
          </p:cNvPr>
          <p:cNvSpPr txBox="1"/>
          <p:nvPr/>
        </p:nvSpPr>
        <p:spPr>
          <a:xfrm>
            <a:off x="791983" y="4642454"/>
            <a:ext cx="4162782" cy="1239891"/>
          </a:xfrm>
          <a:prstGeom prst="rect">
            <a:avLst/>
          </a:prstGeom>
          <a:noFill/>
        </p:spPr>
        <p:txBody>
          <a:bodyPr wrap="square" rtlCol="0">
            <a:spAutoFit/>
          </a:bodyPr>
          <a:lstStyle/>
          <a:p>
            <a:pPr algn="just">
              <a:lnSpc>
                <a:spcPct val="107000"/>
              </a:lnSpc>
            </a:pPr>
            <a:r>
              <a:rPr lang="en-GB" sz="1050" dirty="0">
                <a:latin typeface="Avenir Book" panose="02000503020000020003"/>
              </a:rPr>
              <a:t>Percentage of patients with diabetes (adjusted for age, sex, comorbidities) belonging to a specific AFT* who had at least one </a:t>
            </a:r>
            <a:r>
              <a:rPr lang="en-GB" sz="1050" dirty="0" err="1">
                <a:latin typeface="Avenir Book" panose="02000503020000020003"/>
              </a:rPr>
              <a:t>hemoglobin</a:t>
            </a:r>
            <a:r>
              <a:rPr lang="en-GB" sz="1050" dirty="0">
                <a:latin typeface="Avenir Book" panose="02000503020000020003"/>
              </a:rPr>
              <a:t> measurement and at least two accesses during the year among: eye examination, lipid profile, microalbuminuria (upward trend).</a:t>
            </a:r>
          </a:p>
          <a:p>
            <a:pPr algn="just">
              <a:lnSpc>
                <a:spcPct val="107000"/>
              </a:lnSpc>
            </a:pPr>
            <a:r>
              <a:rPr lang="en-GB" sz="1050" dirty="0">
                <a:latin typeface="Avenir Book" panose="02000503020000020003"/>
              </a:rPr>
              <a:t>Mann Whitney U test p-value &lt;0.0001</a:t>
            </a:r>
            <a:endParaRPr lang="it-IT" sz="1050" dirty="0">
              <a:latin typeface="Avenir Book" panose="02000503020000020003"/>
            </a:endParaRPr>
          </a:p>
          <a:p>
            <a:pPr algn="just">
              <a:lnSpc>
                <a:spcPct val="107000"/>
              </a:lnSpc>
              <a:spcAft>
                <a:spcPts val="800"/>
              </a:spcAft>
            </a:pPr>
            <a:r>
              <a:rPr lang="en-GB" sz="18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7" name="CasellaDiTesto 16">
            <a:extLst>
              <a:ext uri="{FF2B5EF4-FFF2-40B4-BE49-F238E27FC236}">
                <a16:creationId xmlns:a16="http://schemas.microsoft.com/office/drawing/2014/main" id="{5E2A2417-F1AE-FA30-22AF-BF053EFF2831}"/>
              </a:ext>
            </a:extLst>
          </p:cNvPr>
          <p:cNvSpPr txBox="1"/>
          <p:nvPr/>
        </p:nvSpPr>
        <p:spPr>
          <a:xfrm>
            <a:off x="1029863" y="6384202"/>
            <a:ext cx="9105449" cy="276999"/>
          </a:xfrm>
          <a:prstGeom prst="rect">
            <a:avLst/>
          </a:prstGeom>
          <a:noFill/>
        </p:spPr>
        <p:txBody>
          <a:bodyPr wrap="square" rtlCol="0">
            <a:spAutoFit/>
          </a:bodyPr>
          <a:lstStyle/>
          <a:p>
            <a:r>
              <a:rPr lang="en-GB" sz="1200" dirty="0">
                <a:latin typeface="Calibri" panose="020F0502020204030204" pitchFamily="34" charset="0"/>
                <a:cs typeface="Times New Roman" panose="02020603050405020304" pitchFamily="18" charset="0"/>
              </a:rPr>
              <a:t>*AFT: </a:t>
            </a:r>
            <a:r>
              <a:rPr lang="en-GB" sz="1200" dirty="0">
                <a:effectLst/>
                <a:latin typeface="Calibri" panose="020F0502020204030204" pitchFamily="34" charset="0"/>
                <a:ea typeface="Times New Roman" panose="02020603050405020304" pitchFamily="18" charset="0"/>
                <a:cs typeface="Times New Roman" panose="02020603050405020304" pitchFamily="18" charset="0"/>
              </a:rPr>
              <a:t>Territorial Functional Aggregations</a:t>
            </a:r>
            <a:endParaRPr lang="it-IT" dirty="0"/>
          </a:p>
        </p:txBody>
      </p:sp>
      <p:pic>
        <p:nvPicPr>
          <p:cNvPr id="6" name="Immagine 5">
            <a:extLst>
              <a:ext uri="{FF2B5EF4-FFF2-40B4-BE49-F238E27FC236}">
                <a16:creationId xmlns:a16="http://schemas.microsoft.com/office/drawing/2014/main" id="{1A060AB6-CDA8-6ACC-26CD-F504F82599E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1942673"/>
            <a:ext cx="3829319" cy="2491544"/>
          </a:xfrm>
          <a:prstGeom prst="rect">
            <a:avLst/>
          </a:prstGeom>
          <a:noFill/>
          <a:ln>
            <a:noFill/>
          </a:ln>
        </p:spPr>
      </p:pic>
      <p:sp>
        <p:nvSpPr>
          <p:cNvPr id="18" name="CasellaDiTesto 17">
            <a:extLst>
              <a:ext uri="{FF2B5EF4-FFF2-40B4-BE49-F238E27FC236}">
                <a16:creationId xmlns:a16="http://schemas.microsoft.com/office/drawing/2014/main" id="{707E269B-3766-1F10-199D-CAB02E020F83}"/>
              </a:ext>
            </a:extLst>
          </p:cNvPr>
          <p:cNvSpPr txBox="1"/>
          <p:nvPr/>
        </p:nvSpPr>
        <p:spPr>
          <a:xfrm rot="1815636">
            <a:off x="3285468" y="3339363"/>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rPr>
              <a:t>Preliminary results</a:t>
            </a:r>
          </a:p>
        </p:txBody>
      </p:sp>
      <p:sp>
        <p:nvSpPr>
          <p:cNvPr id="8" name="CasellaDiTesto 7">
            <a:extLst>
              <a:ext uri="{FF2B5EF4-FFF2-40B4-BE49-F238E27FC236}">
                <a16:creationId xmlns:a16="http://schemas.microsoft.com/office/drawing/2014/main" id="{77EE6C6E-3EC0-BE89-CFE0-02C795AD272A}"/>
              </a:ext>
            </a:extLst>
          </p:cNvPr>
          <p:cNvSpPr txBox="1"/>
          <p:nvPr/>
        </p:nvSpPr>
        <p:spPr>
          <a:xfrm>
            <a:off x="6328998" y="4632362"/>
            <a:ext cx="3985880" cy="1061829"/>
          </a:xfrm>
          <a:prstGeom prst="rect">
            <a:avLst/>
          </a:prstGeom>
          <a:noFill/>
        </p:spPr>
        <p:txBody>
          <a:bodyPr wrap="square">
            <a:spAutoFit/>
          </a:bodyPr>
          <a:lstStyle/>
          <a:p>
            <a:pPr algn="just"/>
            <a:r>
              <a:rPr lang="en-GB" sz="1050" dirty="0">
                <a:latin typeface="Avenir Book" panose="02000503020000020003"/>
              </a:rPr>
              <a:t>Percentage of patients with diabetes (adjusted for age, sex, comorbidities) belonging to a specific AFT* who were hospitalized during the year for at least one of the following diseases: stroke, renal failure, AMI, heart failure, retinopathy, other complications, major or minor amputations (downward trend).</a:t>
            </a:r>
          </a:p>
          <a:p>
            <a:pPr algn="just"/>
            <a:r>
              <a:rPr lang="en-GB" sz="1050" dirty="0">
                <a:latin typeface="Avenir Book" panose="02000503020000020003"/>
              </a:rPr>
              <a:t>Mann Whitney U test p-value =0.01</a:t>
            </a:r>
            <a:endParaRPr lang="it-IT" sz="1050" dirty="0">
              <a:latin typeface="Avenir Book" panose="02000503020000020003"/>
            </a:endParaRPr>
          </a:p>
        </p:txBody>
      </p:sp>
    </p:spTree>
    <p:extLst>
      <p:ext uri="{BB962C8B-B14F-4D97-AF65-F5344CB8AC3E}">
        <p14:creationId xmlns:p14="http://schemas.microsoft.com/office/powerpoint/2010/main" val="21189853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33A3C15D-FA79-2274-ECB4-3F6B9ACE57E9}"/>
              </a:ext>
            </a:extLst>
          </p:cNvPr>
          <p:cNvSpPr txBox="1"/>
          <p:nvPr/>
        </p:nvSpPr>
        <p:spPr>
          <a:xfrm>
            <a:off x="786214" y="4264288"/>
            <a:ext cx="4076344" cy="738664"/>
          </a:xfrm>
          <a:prstGeom prst="rect">
            <a:avLst/>
          </a:prstGeom>
          <a:noFill/>
        </p:spPr>
        <p:txBody>
          <a:bodyPr wrap="square" rtlCol="0">
            <a:spAutoFit/>
          </a:bodyPr>
          <a:lstStyle/>
          <a:p>
            <a:pPr algn="just"/>
            <a:r>
              <a:rPr lang="en-GB" sz="1050" dirty="0">
                <a:latin typeface="Avenir Book" panose="02000503020000020003"/>
              </a:rPr>
              <a:t>Percentage of patients with COPD or asthma (adjusted for age, sex, comorbidities) belonging to a specific AFT* with at least one follow-up pulmonology visit in one year (upward trend).</a:t>
            </a:r>
          </a:p>
          <a:p>
            <a:pPr algn="just"/>
            <a:r>
              <a:rPr lang="en-GB" sz="1050" dirty="0">
                <a:latin typeface="Avenir Book" panose="02000503020000020003"/>
              </a:rPr>
              <a:t>Mann Whitney U test p-value &lt;0.0001</a:t>
            </a:r>
            <a:endParaRPr lang="it-IT" sz="1050" dirty="0">
              <a:latin typeface="Avenir Book" panose="02000503020000020003"/>
            </a:endParaRPr>
          </a:p>
        </p:txBody>
      </p:sp>
      <p:sp>
        <p:nvSpPr>
          <p:cNvPr id="2" name="Titolo 4">
            <a:extLst>
              <a:ext uri="{FF2B5EF4-FFF2-40B4-BE49-F238E27FC236}">
                <a16:creationId xmlns:a16="http://schemas.microsoft.com/office/drawing/2014/main" id="{276AD07B-06AE-7D74-50DD-1F0D5D1B8391}"/>
              </a:ext>
            </a:extLst>
          </p:cNvPr>
          <p:cNvSpPr txBox="1">
            <a:spLocks/>
          </p:cNvSpPr>
          <p:nvPr/>
        </p:nvSpPr>
        <p:spPr>
          <a:xfrm>
            <a:off x="2842817" y="453039"/>
            <a:ext cx="6506366" cy="40226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2200" b="1" dirty="0" err="1">
                <a:solidFill>
                  <a:srgbClr val="C00000"/>
                </a:solidFill>
                <a:latin typeface="Avenir" pitchFamily="50" charset="0"/>
                <a:ea typeface="Tahoma" pitchFamily="34" charset="0"/>
                <a:cs typeface="Tahoma" pitchFamily="34" charset="0"/>
              </a:rPr>
              <a:t>Respiratory</a:t>
            </a:r>
            <a:r>
              <a:rPr lang="it-IT" sz="2200" b="1" dirty="0">
                <a:solidFill>
                  <a:srgbClr val="C00000"/>
                </a:solidFill>
                <a:latin typeface="Avenir" pitchFamily="50" charset="0"/>
                <a:ea typeface="Tahoma" pitchFamily="34" charset="0"/>
                <a:cs typeface="Tahoma" pitchFamily="34" charset="0"/>
              </a:rPr>
              <a:t> </a:t>
            </a:r>
            <a:r>
              <a:rPr lang="it-IT" sz="2200" b="1" dirty="0" err="1">
                <a:solidFill>
                  <a:srgbClr val="C00000"/>
                </a:solidFill>
                <a:latin typeface="Avenir" pitchFamily="50" charset="0"/>
                <a:ea typeface="Tahoma" pitchFamily="34" charset="0"/>
                <a:cs typeface="Tahoma" pitchFamily="34" charset="0"/>
              </a:rPr>
              <a:t>diseases</a:t>
            </a:r>
            <a:r>
              <a:rPr lang="it-IT" sz="2200" b="1" dirty="0">
                <a:solidFill>
                  <a:srgbClr val="C00000"/>
                </a:solidFill>
                <a:latin typeface="Avenir" pitchFamily="50" charset="0"/>
                <a:ea typeface="Tahoma" pitchFamily="34" charset="0"/>
                <a:cs typeface="Tahoma" pitchFamily="34" charset="0"/>
              </a:rPr>
              <a:t> (</a:t>
            </a:r>
            <a:r>
              <a:rPr lang="it-IT" sz="2200" b="1" dirty="0" err="1">
                <a:solidFill>
                  <a:srgbClr val="C00000"/>
                </a:solidFill>
                <a:latin typeface="Avenir" pitchFamily="50" charset="0"/>
                <a:ea typeface="Tahoma" pitchFamily="34" charset="0"/>
                <a:cs typeface="Tahoma" pitchFamily="34" charset="0"/>
              </a:rPr>
              <a:t>medical</a:t>
            </a:r>
            <a:r>
              <a:rPr lang="it-IT" sz="2200" b="1" dirty="0">
                <a:solidFill>
                  <a:srgbClr val="C00000"/>
                </a:solidFill>
                <a:latin typeface="Avenir" pitchFamily="50" charset="0"/>
                <a:ea typeface="Tahoma" pitchFamily="34" charset="0"/>
                <a:cs typeface="Tahoma" pitchFamily="34" charset="0"/>
              </a:rPr>
              <a:t> </a:t>
            </a:r>
            <a:r>
              <a:rPr lang="it-IT" sz="2200" b="1" dirty="0" err="1">
                <a:solidFill>
                  <a:srgbClr val="C00000"/>
                </a:solidFill>
                <a:latin typeface="Avenir" pitchFamily="50" charset="0"/>
                <a:ea typeface="Tahoma" pitchFamily="34" charset="0"/>
                <a:cs typeface="Tahoma" pitchFamily="34" charset="0"/>
              </a:rPr>
              <a:t>adherence</a:t>
            </a:r>
            <a:r>
              <a:rPr lang="it-IT" sz="2200" b="1" dirty="0">
                <a:solidFill>
                  <a:srgbClr val="C00000"/>
                </a:solidFill>
                <a:latin typeface="Avenir" pitchFamily="50" charset="0"/>
                <a:ea typeface="Tahoma" pitchFamily="34" charset="0"/>
                <a:cs typeface="Tahoma" pitchFamily="34" charset="0"/>
              </a:rPr>
              <a:t>)</a:t>
            </a:r>
          </a:p>
        </p:txBody>
      </p:sp>
      <p:pic>
        <p:nvPicPr>
          <p:cNvPr id="8" name="Immagine 7">
            <a:extLst>
              <a:ext uri="{FF2B5EF4-FFF2-40B4-BE49-F238E27FC236}">
                <a16:creationId xmlns:a16="http://schemas.microsoft.com/office/drawing/2014/main" id="{14C6029A-C897-B5E8-7DBE-BF1441DEC0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213" y="1538244"/>
            <a:ext cx="3702820" cy="2273180"/>
          </a:xfrm>
          <a:prstGeom prst="rect">
            <a:avLst/>
          </a:prstGeom>
          <a:noFill/>
          <a:ln>
            <a:noFill/>
          </a:ln>
        </p:spPr>
      </p:pic>
      <p:pic>
        <p:nvPicPr>
          <p:cNvPr id="9" name="Immagine 8">
            <a:extLst>
              <a:ext uri="{FF2B5EF4-FFF2-40B4-BE49-F238E27FC236}">
                <a16:creationId xmlns:a16="http://schemas.microsoft.com/office/drawing/2014/main" id="{D2E55F36-E153-815B-E757-08769419774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8449" y="1538244"/>
            <a:ext cx="3794019" cy="2335642"/>
          </a:xfrm>
          <a:prstGeom prst="rect">
            <a:avLst/>
          </a:prstGeom>
          <a:noFill/>
          <a:ln>
            <a:noFill/>
          </a:ln>
        </p:spPr>
      </p:pic>
      <p:sp>
        <p:nvSpPr>
          <p:cNvPr id="11" name="CasellaDiTesto 10">
            <a:extLst>
              <a:ext uri="{FF2B5EF4-FFF2-40B4-BE49-F238E27FC236}">
                <a16:creationId xmlns:a16="http://schemas.microsoft.com/office/drawing/2014/main" id="{672A63E0-78FC-15C4-2668-1201D2745F5B}"/>
              </a:ext>
            </a:extLst>
          </p:cNvPr>
          <p:cNvSpPr txBox="1"/>
          <p:nvPr/>
        </p:nvSpPr>
        <p:spPr>
          <a:xfrm>
            <a:off x="6906427" y="4264642"/>
            <a:ext cx="4407892" cy="738664"/>
          </a:xfrm>
          <a:prstGeom prst="rect">
            <a:avLst/>
          </a:prstGeom>
          <a:noFill/>
        </p:spPr>
        <p:txBody>
          <a:bodyPr wrap="square">
            <a:spAutoFit/>
          </a:bodyPr>
          <a:lstStyle/>
          <a:p>
            <a:r>
              <a:rPr lang="en-GB" sz="1050" dirty="0">
                <a:latin typeface="Avenir Book" panose="02000503020000020003"/>
              </a:rPr>
              <a:t>Percentage of patients with COPD (adjusted for age, sex, comorbidities) belonging to a specific AFT* with at least one spirometry during the year (upward trend). </a:t>
            </a:r>
          </a:p>
          <a:p>
            <a:r>
              <a:rPr lang="en-GB" sz="1050" dirty="0">
                <a:latin typeface="Avenir Book" panose="02000503020000020003"/>
              </a:rPr>
              <a:t>Mann Whitney U test p-value &lt;0.0001</a:t>
            </a:r>
            <a:endParaRPr lang="it-IT" sz="1050" dirty="0">
              <a:latin typeface="Avenir Book" panose="02000503020000020003"/>
            </a:endParaRPr>
          </a:p>
        </p:txBody>
      </p:sp>
      <p:sp>
        <p:nvSpPr>
          <p:cNvPr id="12" name="CasellaDiTesto 11">
            <a:extLst>
              <a:ext uri="{FF2B5EF4-FFF2-40B4-BE49-F238E27FC236}">
                <a16:creationId xmlns:a16="http://schemas.microsoft.com/office/drawing/2014/main" id="{3AD11F9F-8AFD-D030-BFE1-47426192DFEF}"/>
              </a:ext>
            </a:extLst>
          </p:cNvPr>
          <p:cNvSpPr txBox="1"/>
          <p:nvPr/>
        </p:nvSpPr>
        <p:spPr>
          <a:xfrm rot="1815636">
            <a:off x="3855018" y="3128918"/>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rPr>
              <a:t>Preliminary results</a:t>
            </a:r>
          </a:p>
        </p:txBody>
      </p:sp>
      <p:sp>
        <p:nvSpPr>
          <p:cNvPr id="13" name="CasellaDiTesto 12">
            <a:extLst>
              <a:ext uri="{FF2B5EF4-FFF2-40B4-BE49-F238E27FC236}">
                <a16:creationId xmlns:a16="http://schemas.microsoft.com/office/drawing/2014/main" id="{511FF5B1-6F45-D357-3688-043EFC2426DD}"/>
              </a:ext>
            </a:extLst>
          </p:cNvPr>
          <p:cNvSpPr txBox="1"/>
          <p:nvPr/>
        </p:nvSpPr>
        <p:spPr>
          <a:xfrm>
            <a:off x="1029863" y="6384202"/>
            <a:ext cx="9105449" cy="276999"/>
          </a:xfrm>
          <a:prstGeom prst="rect">
            <a:avLst/>
          </a:prstGeom>
          <a:noFill/>
        </p:spPr>
        <p:txBody>
          <a:bodyPr wrap="square" rtlCol="0">
            <a:spAutoFit/>
          </a:bodyPr>
          <a:lstStyle/>
          <a:p>
            <a:r>
              <a:rPr lang="en-GB" sz="1200" dirty="0">
                <a:latin typeface="Calibri" panose="020F0502020204030204" pitchFamily="34" charset="0"/>
                <a:cs typeface="Times New Roman" panose="02020603050405020304" pitchFamily="18" charset="0"/>
              </a:rPr>
              <a:t>*AFT: </a:t>
            </a:r>
            <a:r>
              <a:rPr lang="en-GB" sz="1200" dirty="0">
                <a:effectLst/>
                <a:latin typeface="Calibri" panose="020F0502020204030204" pitchFamily="34" charset="0"/>
                <a:ea typeface="Times New Roman" panose="02020603050405020304" pitchFamily="18" charset="0"/>
                <a:cs typeface="Times New Roman" panose="02020603050405020304" pitchFamily="18" charset="0"/>
              </a:rPr>
              <a:t>Territorial Functional Aggregations</a:t>
            </a:r>
            <a:endParaRPr lang="it-IT" dirty="0"/>
          </a:p>
        </p:txBody>
      </p:sp>
    </p:spTree>
    <p:extLst>
      <p:ext uri="{BB962C8B-B14F-4D97-AF65-F5344CB8AC3E}">
        <p14:creationId xmlns:p14="http://schemas.microsoft.com/office/powerpoint/2010/main" val="11896572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74BE1034-9BEB-5D2C-591F-37181CA4EC22}"/>
              </a:ext>
            </a:extLst>
          </p:cNvPr>
          <p:cNvSpPr>
            <a:spLocks noGrp="1"/>
          </p:cNvSpPr>
          <p:nvPr>
            <p:ph type="sldNum" sz="quarter" idx="12"/>
          </p:nvPr>
        </p:nvSpPr>
        <p:spPr/>
        <p:txBody>
          <a:bodyPr/>
          <a:lstStyle/>
          <a:p>
            <a:fld id="{A87AA0D0-2F4D-AA4E-A2C0-E0264229DB77}" type="slidenum">
              <a:rPr lang="it-IT" smtClean="0"/>
              <a:t>27</a:t>
            </a:fld>
            <a:endParaRPr lang="it-IT"/>
          </a:p>
        </p:txBody>
      </p:sp>
      <p:sp>
        <p:nvSpPr>
          <p:cNvPr id="6" name="Titolo 4">
            <a:extLst>
              <a:ext uri="{FF2B5EF4-FFF2-40B4-BE49-F238E27FC236}">
                <a16:creationId xmlns:a16="http://schemas.microsoft.com/office/drawing/2014/main" id="{32C7E115-DF09-84AB-F83C-E051CBB564A0}"/>
              </a:ext>
            </a:extLst>
          </p:cNvPr>
          <p:cNvSpPr txBox="1">
            <a:spLocks/>
          </p:cNvSpPr>
          <p:nvPr/>
        </p:nvSpPr>
        <p:spPr>
          <a:xfrm>
            <a:off x="2842817" y="453039"/>
            <a:ext cx="6506366" cy="40226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2200" b="1" dirty="0" err="1">
                <a:solidFill>
                  <a:srgbClr val="C00000"/>
                </a:solidFill>
                <a:latin typeface="Avenir" pitchFamily="50" charset="0"/>
                <a:ea typeface="Tahoma" pitchFamily="34" charset="0"/>
                <a:cs typeface="Tahoma" pitchFamily="34" charset="0"/>
              </a:rPr>
              <a:t>Respiratory</a:t>
            </a:r>
            <a:r>
              <a:rPr lang="it-IT" sz="2200" b="1" dirty="0">
                <a:solidFill>
                  <a:srgbClr val="C00000"/>
                </a:solidFill>
                <a:latin typeface="Avenir" pitchFamily="50" charset="0"/>
                <a:ea typeface="Tahoma" pitchFamily="34" charset="0"/>
                <a:cs typeface="Tahoma" pitchFamily="34" charset="0"/>
              </a:rPr>
              <a:t> </a:t>
            </a:r>
            <a:r>
              <a:rPr lang="it-IT" sz="2200" b="1" dirty="0" err="1">
                <a:solidFill>
                  <a:srgbClr val="C00000"/>
                </a:solidFill>
                <a:latin typeface="Avenir" pitchFamily="50" charset="0"/>
                <a:ea typeface="Tahoma" pitchFamily="34" charset="0"/>
                <a:cs typeface="Tahoma" pitchFamily="34" charset="0"/>
              </a:rPr>
              <a:t>diseases</a:t>
            </a:r>
            <a:r>
              <a:rPr lang="it-IT" sz="2200" b="1" dirty="0">
                <a:solidFill>
                  <a:srgbClr val="C00000"/>
                </a:solidFill>
                <a:latin typeface="Avenir" pitchFamily="50" charset="0"/>
                <a:ea typeface="Tahoma" pitchFamily="34" charset="0"/>
                <a:cs typeface="Tahoma" pitchFamily="34" charset="0"/>
              </a:rPr>
              <a:t> (</a:t>
            </a:r>
            <a:r>
              <a:rPr lang="it-IT" sz="2200" b="1" dirty="0" err="1">
                <a:solidFill>
                  <a:srgbClr val="C00000"/>
                </a:solidFill>
                <a:latin typeface="Avenir" pitchFamily="50" charset="0"/>
                <a:ea typeface="Tahoma" pitchFamily="34" charset="0"/>
                <a:cs typeface="Tahoma" pitchFamily="34" charset="0"/>
              </a:rPr>
              <a:t>outcome</a:t>
            </a:r>
            <a:r>
              <a:rPr lang="it-IT" sz="2200" b="1" dirty="0">
                <a:solidFill>
                  <a:srgbClr val="C00000"/>
                </a:solidFill>
                <a:latin typeface="Avenir" pitchFamily="50" charset="0"/>
                <a:ea typeface="Tahoma" pitchFamily="34" charset="0"/>
                <a:cs typeface="Tahoma" pitchFamily="34" charset="0"/>
              </a:rPr>
              <a:t>)</a:t>
            </a:r>
          </a:p>
        </p:txBody>
      </p:sp>
      <p:pic>
        <p:nvPicPr>
          <p:cNvPr id="10" name="Immagine 9">
            <a:extLst>
              <a:ext uri="{FF2B5EF4-FFF2-40B4-BE49-F238E27FC236}">
                <a16:creationId xmlns:a16="http://schemas.microsoft.com/office/drawing/2014/main" id="{71C24F11-D32D-62C5-C3A5-16B5C3E6F10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7203" y="1113610"/>
            <a:ext cx="3944747" cy="2457331"/>
          </a:xfrm>
          <a:prstGeom prst="rect">
            <a:avLst/>
          </a:prstGeom>
          <a:noFill/>
          <a:ln>
            <a:noFill/>
          </a:ln>
        </p:spPr>
      </p:pic>
      <p:sp>
        <p:nvSpPr>
          <p:cNvPr id="12" name="CasellaDiTesto 11">
            <a:extLst>
              <a:ext uri="{FF2B5EF4-FFF2-40B4-BE49-F238E27FC236}">
                <a16:creationId xmlns:a16="http://schemas.microsoft.com/office/drawing/2014/main" id="{288B9034-B26A-546A-8CFE-AE033F7B36A9}"/>
              </a:ext>
            </a:extLst>
          </p:cNvPr>
          <p:cNvSpPr txBox="1"/>
          <p:nvPr/>
        </p:nvSpPr>
        <p:spPr>
          <a:xfrm>
            <a:off x="7342578" y="3701164"/>
            <a:ext cx="3479800" cy="900246"/>
          </a:xfrm>
          <a:prstGeom prst="rect">
            <a:avLst/>
          </a:prstGeom>
          <a:noFill/>
        </p:spPr>
        <p:txBody>
          <a:bodyPr wrap="square">
            <a:spAutoFit/>
          </a:bodyPr>
          <a:lstStyle/>
          <a:p>
            <a:pPr algn="just"/>
            <a:r>
              <a:rPr lang="en-GB" sz="1050" dirty="0">
                <a:latin typeface="Avenir Book" panose="02000503020000020003"/>
              </a:rPr>
              <a:t>Percentage of patients with COPD or asthma (adjusted for age, sex, comorbidities) belonging to a specific AFT who died between 30 and 180 days after hospital discharge index (downward trend). </a:t>
            </a:r>
          </a:p>
          <a:p>
            <a:pPr algn="just"/>
            <a:r>
              <a:rPr lang="en-GB" sz="1050" dirty="0">
                <a:latin typeface="Avenir Book" panose="02000503020000020003"/>
              </a:rPr>
              <a:t>Mann Whitney U test p-value = 0.7938</a:t>
            </a:r>
            <a:endParaRPr lang="it-IT" sz="1050" dirty="0">
              <a:latin typeface="Avenir Book" panose="02000503020000020003"/>
            </a:endParaRPr>
          </a:p>
        </p:txBody>
      </p:sp>
      <p:pic>
        <p:nvPicPr>
          <p:cNvPr id="13" name="Immagine 12">
            <a:extLst>
              <a:ext uri="{FF2B5EF4-FFF2-40B4-BE49-F238E27FC236}">
                <a16:creationId xmlns:a16="http://schemas.microsoft.com/office/drawing/2014/main" id="{EFB9D656-E11A-E769-BD8C-C7FB2D47C71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07560" y="1113610"/>
            <a:ext cx="3748087" cy="2534465"/>
          </a:xfrm>
          <a:prstGeom prst="rect">
            <a:avLst/>
          </a:prstGeom>
          <a:noFill/>
          <a:ln>
            <a:noFill/>
          </a:ln>
        </p:spPr>
      </p:pic>
      <p:sp>
        <p:nvSpPr>
          <p:cNvPr id="15" name="CasellaDiTesto 14">
            <a:extLst>
              <a:ext uri="{FF2B5EF4-FFF2-40B4-BE49-F238E27FC236}">
                <a16:creationId xmlns:a16="http://schemas.microsoft.com/office/drawing/2014/main" id="{2E89B7B8-49A6-1FD2-101D-E95A6E95E934}"/>
              </a:ext>
            </a:extLst>
          </p:cNvPr>
          <p:cNvSpPr txBox="1"/>
          <p:nvPr/>
        </p:nvSpPr>
        <p:spPr>
          <a:xfrm>
            <a:off x="1407560" y="3770782"/>
            <a:ext cx="3748087" cy="900246"/>
          </a:xfrm>
          <a:prstGeom prst="rect">
            <a:avLst/>
          </a:prstGeom>
          <a:noFill/>
        </p:spPr>
        <p:txBody>
          <a:bodyPr wrap="square">
            <a:spAutoFit/>
          </a:bodyPr>
          <a:lstStyle/>
          <a:p>
            <a:pPr algn="just"/>
            <a:r>
              <a:rPr lang="en-GB" sz="1050" dirty="0">
                <a:latin typeface="Avenir Book" panose="02000503020000020003"/>
              </a:rPr>
              <a:t>Percentage of patients with COPD or asthma (adjusted for age, sex, comorbidities) belonging to a specific AFT with unplanned readmissions for any reasons between 30 and 180 days after hospital discharge index (downward trend). </a:t>
            </a:r>
          </a:p>
          <a:p>
            <a:pPr algn="just"/>
            <a:r>
              <a:rPr lang="en-GB" sz="1050" dirty="0">
                <a:latin typeface="Avenir Book" panose="02000503020000020003"/>
              </a:rPr>
              <a:t>Mann Whitney U test p-value &lt;0.0003</a:t>
            </a:r>
            <a:endParaRPr lang="it-IT" sz="1050" dirty="0">
              <a:latin typeface="Avenir Book" panose="02000503020000020003"/>
            </a:endParaRPr>
          </a:p>
        </p:txBody>
      </p:sp>
      <p:sp>
        <p:nvSpPr>
          <p:cNvPr id="16" name="CasellaDiTesto 15">
            <a:extLst>
              <a:ext uri="{FF2B5EF4-FFF2-40B4-BE49-F238E27FC236}">
                <a16:creationId xmlns:a16="http://schemas.microsoft.com/office/drawing/2014/main" id="{4430BADA-212B-5178-D42A-EAA4B30C0B82}"/>
              </a:ext>
            </a:extLst>
          </p:cNvPr>
          <p:cNvSpPr txBox="1"/>
          <p:nvPr/>
        </p:nvSpPr>
        <p:spPr>
          <a:xfrm rot="1815636">
            <a:off x="4025355" y="2886909"/>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rPr>
              <a:t>Preliminary results</a:t>
            </a:r>
          </a:p>
        </p:txBody>
      </p:sp>
    </p:spTree>
    <p:extLst>
      <p:ext uri="{BB962C8B-B14F-4D97-AF65-F5344CB8AC3E}">
        <p14:creationId xmlns:p14="http://schemas.microsoft.com/office/powerpoint/2010/main" val="599200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a 3"/>
          <p:cNvGraphicFramePr/>
          <p:nvPr>
            <p:extLst>
              <p:ext uri="{D42A27DB-BD31-4B8C-83A1-F6EECF244321}">
                <p14:modId xmlns:p14="http://schemas.microsoft.com/office/powerpoint/2010/main" val="4170780634"/>
              </p:ext>
            </p:extLst>
          </p:nvPr>
        </p:nvGraphicFramePr>
        <p:xfrm>
          <a:off x="-786810" y="1827821"/>
          <a:ext cx="5500705" cy="27807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olo 1">
            <a:extLst>
              <a:ext uri="{FF2B5EF4-FFF2-40B4-BE49-F238E27FC236}">
                <a16:creationId xmlns:a16="http://schemas.microsoft.com/office/drawing/2014/main" id="{7B4A063A-CD74-4E68-9E40-7EA893C2EF35}"/>
              </a:ext>
            </a:extLst>
          </p:cNvPr>
          <p:cNvSpPr txBox="1">
            <a:spLocks/>
          </p:cNvSpPr>
          <p:nvPr/>
        </p:nvSpPr>
        <p:spPr>
          <a:xfrm>
            <a:off x="3505200" y="12318"/>
            <a:ext cx="7134314"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lumMod val="75000"/>
                  </a:schemeClr>
                </a:solidFill>
                <a:latin typeface="+mj-lt"/>
                <a:ea typeface="+mj-ea"/>
                <a:cs typeface="+mj-cs"/>
              </a:defRPr>
            </a:lvl1pPr>
          </a:lstStyle>
          <a:p>
            <a:r>
              <a:rPr lang="en-GB" sz="2200" b="1" dirty="0">
                <a:solidFill>
                  <a:srgbClr val="C00000"/>
                </a:solidFill>
                <a:latin typeface="Avenir" panose="02000503020000020003"/>
              </a:rPr>
              <a:t>Care pathways and integration of care</a:t>
            </a:r>
          </a:p>
        </p:txBody>
      </p:sp>
      <p:sp>
        <p:nvSpPr>
          <p:cNvPr id="5" name="CasellaDiTesto 4">
            <a:extLst>
              <a:ext uri="{FF2B5EF4-FFF2-40B4-BE49-F238E27FC236}">
                <a16:creationId xmlns:a16="http://schemas.microsoft.com/office/drawing/2014/main" id="{2817FAA3-008E-28BF-F8C5-1DA0B9179AC5}"/>
              </a:ext>
            </a:extLst>
          </p:cNvPr>
          <p:cNvSpPr txBox="1"/>
          <p:nvPr/>
        </p:nvSpPr>
        <p:spPr>
          <a:xfrm>
            <a:off x="3960547" y="1827821"/>
            <a:ext cx="7329759" cy="3416320"/>
          </a:xfrm>
          <a:prstGeom prst="rect">
            <a:avLst/>
          </a:prstGeom>
          <a:noFill/>
        </p:spPr>
        <p:txBody>
          <a:bodyPr wrap="square" rtlCol="0">
            <a:spAutoFit/>
          </a:bodyPr>
          <a:lstStyle/>
          <a:p>
            <a:pPr marL="214313" indent="-214313" algn="just">
              <a:buFont typeface="Arial" panose="020B0604020202020204" pitchFamily="34" charset="0"/>
              <a:buChar char="•"/>
            </a:pPr>
            <a:r>
              <a:rPr lang="en-GB" dirty="0">
                <a:latin typeface="Avenir" panose="02000503020000020003"/>
                <a:ea typeface="Tahoma" panose="020B0604030504040204" pitchFamily="34" charset="0"/>
                <a:cs typeface="Tahoma" panose="020B0604030504040204" pitchFamily="34" charset="0"/>
              </a:rPr>
              <a:t>Chronic disease management requires </a:t>
            </a:r>
            <a:r>
              <a:rPr lang="en-GB" b="1" dirty="0">
                <a:latin typeface="Avenir" panose="02000503020000020003"/>
                <a:ea typeface="Tahoma" panose="020B0604030504040204" pitchFamily="34" charset="0"/>
                <a:cs typeface="Tahoma" panose="020B0604030504040204" pitchFamily="34" charset="0"/>
              </a:rPr>
              <a:t>linked and coordinated care across different professionals and settings</a:t>
            </a:r>
            <a:r>
              <a:rPr lang="en-GB" dirty="0">
                <a:latin typeface="Avenir" panose="02000503020000020003"/>
                <a:ea typeface="Tahoma" panose="020B0604030504040204" pitchFamily="34" charset="0"/>
                <a:cs typeface="Tahoma" panose="020B0604030504040204" pitchFamily="34" charset="0"/>
              </a:rPr>
              <a:t> </a:t>
            </a:r>
          </a:p>
          <a:p>
            <a:pPr marL="214313" indent="-214313" algn="just">
              <a:buFont typeface="Arial" panose="020B0604020202020204" pitchFamily="34" charset="0"/>
              <a:buChar char="•"/>
            </a:pPr>
            <a:endParaRPr lang="en-GB" sz="1800" b="0" dirty="0">
              <a:effectLst/>
              <a:latin typeface="Avenir" panose="02000503020000020003"/>
              <a:ea typeface="Tahoma" panose="020B0604030504040204" pitchFamily="34" charset="0"/>
              <a:cs typeface="Tahoma" panose="020B0604030504040204" pitchFamily="34" charset="0"/>
            </a:endParaRPr>
          </a:p>
          <a:p>
            <a:pPr marL="214313" indent="-214313" algn="just">
              <a:buFont typeface="Arial" panose="020B0604020202020204" pitchFamily="34" charset="0"/>
              <a:buChar char="•"/>
            </a:pPr>
            <a:r>
              <a:rPr lang="en-GB" dirty="0">
                <a:latin typeface="Avenir" panose="02000503020000020003"/>
                <a:ea typeface="Tahoma" panose="020B0604030504040204" pitchFamily="34" charset="0"/>
                <a:cs typeface="Tahoma" panose="020B0604030504040204" pitchFamily="34" charset="0"/>
              </a:rPr>
              <a:t>H</a:t>
            </a:r>
            <a:r>
              <a:rPr lang="it-IT" dirty="0" err="1">
                <a:latin typeface="Avenir" panose="02000503020000020003"/>
                <a:ea typeface="Tahoma" panose="020B0604030504040204" pitchFamily="34" charset="0"/>
                <a:cs typeface="Tahoma" panose="020B0604030504040204" pitchFamily="34" charset="0"/>
              </a:rPr>
              <a:t>ealth</a:t>
            </a:r>
            <a:r>
              <a:rPr lang="it-IT" dirty="0">
                <a:latin typeface="Avenir" panose="02000503020000020003"/>
                <a:ea typeface="Tahoma" panose="020B0604030504040204" pitchFamily="34" charset="0"/>
                <a:cs typeface="Tahoma" panose="020B0604030504040204" pitchFamily="34" charset="0"/>
              </a:rPr>
              <a:t> </a:t>
            </a:r>
            <a:r>
              <a:rPr lang="it-IT" dirty="0" err="1">
                <a:latin typeface="Avenir" panose="02000503020000020003"/>
                <a:ea typeface="Tahoma" panose="020B0604030504040204" pitchFamily="34" charset="0"/>
                <a:cs typeface="Tahoma" panose="020B0604030504040204" pitchFamily="34" charset="0"/>
              </a:rPr>
              <a:t>professionals</a:t>
            </a:r>
            <a:r>
              <a:rPr lang="it-IT" dirty="0">
                <a:latin typeface="Avenir" panose="02000503020000020003"/>
                <a:ea typeface="Tahoma" panose="020B0604030504040204" pitchFamily="34" charset="0"/>
                <a:cs typeface="Tahoma" panose="020B0604030504040204" pitchFamily="34" charset="0"/>
              </a:rPr>
              <a:t> </a:t>
            </a:r>
            <a:r>
              <a:rPr lang="it-IT" dirty="0" err="1">
                <a:latin typeface="Avenir" panose="02000503020000020003"/>
                <a:ea typeface="Tahoma" panose="020B0604030504040204" pitchFamily="34" charset="0"/>
                <a:cs typeface="Tahoma" panose="020B0604030504040204" pitchFamily="34" charset="0"/>
              </a:rPr>
              <a:t>should</a:t>
            </a:r>
            <a:r>
              <a:rPr lang="it-IT" dirty="0">
                <a:latin typeface="Avenir" panose="02000503020000020003"/>
                <a:ea typeface="Tahoma" panose="020B0604030504040204" pitchFamily="34" charset="0"/>
                <a:cs typeface="Tahoma" panose="020B0604030504040204" pitchFamily="34" charset="0"/>
              </a:rPr>
              <a:t> work </a:t>
            </a:r>
            <a:r>
              <a:rPr lang="it-IT" dirty="0" err="1">
                <a:latin typeface="Avenir" panose="02000503020000020003"/>
                <a:ea typeface="Tahoma" panose="020B0604030504040204" pitchFamily="34" charset="0"/>
                <a:cs typeface="Tahoma" panose="020B0604030504040204" pitchFamily="34" charset="0"/>
              </a:rPr>
              <a:t>together</a:t>
            </a:r>
            <a:r>
              <a:rPr lang="it-IT" dirty="0">
                <a:latin typeface="Avenir" panose="02000503020000020003"/>
                <a:ea typeface="Tahoma" panose="020B0604030504040204" pitchFamily="34" charset="0"/>
                <a:cs typeface="Tahoma" panose="020B0604030504040204" pitchFamily="34" charset="0"/>
              </a:rPr>
              <a:t> </a:t>
            </a:r>
            <a:r>
              <a:rPr lang="en-GB" dirty="0">
                <a:latin typeface="Avenir" panose="02000503020000020003"/>
                <a:ea typeface="Tahoma" panose="020B0604030504040204" pitchFamily="34" charset="0"/>
                <a:cs typeface="Tahoma" panose="020B0604030504040204" pitchFamily="34" charset="0"/>
              </a:rPr>
              <a:t>in compliance with pathways clearly defined in ways, times and methods</a:t>
            </a:r>
          </a:p>
          <a:p>
            <a:pPr marL="214313" indent="-214313" algn="just">
              <a:buFont typeface="Arial" panose="020B0604020202020204" pitchFamily="34" charset="0"/>
              <a:buChar char="•"/>
            </a:pPr>
            <a:endParaRPr lang="en-GB" dirty="0">
              <a:latin typeface="Avenir" panose="02000503020000020003"/>
              <a:ea typeface="Tahoma" panose="020B0604030504040204" pitchFamily="34" charset="0"/>
              <a:cs typeface="Tahoma" panose="020B0604030504040204" pitchFamily="34" charset="0"/>
            </a:endParaRPr>
          </a:p>
          <a:p>
            <a:pPr marL="214313" indent="-214313" algn="just">
              <a:buFont typeface="Arial" panose="020B0604020202020204" pitchFamily="34" charset="0"/>
              <a:buChar char="•"/>
            </a:pPr>
            <a:r>
              <a:rPr lang="en-GB" dirty="0">
                <a:latin typeface="Avenir" panose="02000503020000020003"/>
                <a:ea typeface="Tahoma" panose="020B0604030504040204" pitchFamily="34" charset="0"/>
                <a:cs typeface="Tahoma" panose="020B0604030504040204" pitchFamily="34" charset="0"/>
              </a:rPr>
              <a:t>Quality of care for patients with chronic diseases is often suboptimal with </a:t>
            </a:r>
            <a:r>
              <a:rPr lang="en-GB" b="1" dirty="0">
                <a:latin typeface="Avenir" panose="02000503020000020003"/>
                <a:ea typeface="Tahoma" panose="020B0604030504040204" pitchFamily="34" charset="0"/>
                <a:cs typeface="Tahoma" panose="020B0604030504040204" pitchFamily="34" charset="0"/>
              </a:rPr>
              <a:t>large variations </a:t>
            </a:r>
            <a:r>
              <a:rPr lang="en-GB" dirty="0">
                <a:latin typeface="Avenir" panose="02000503020000020003"/>
                <a:ea typeface="Tahoma" panose="020B0604030504040204" pitchFamily="34" charset="0"/>
                <a:cs typeface="Tahoma" panose="020B0604030504040204" pitchFamily="34" charset="0"/>
              </a:rPr>
              <a:t>(unwarranted variation) </a:t>
            </a:r>
            <a:r>
              <a:rPr lang="en-GB" b="1" dirty="0">
                <a:latin typeface="Avenir" panose="02000503020000020003"/>
                <a:ea typeface="Tahoma" panose="020B0604030504040204" pitchFamily="34" charset="0"/>
                <a:cs typeface="Tahoma" panose="020B0604030504040204" pitchFamily="34" charset="0"/>
              </a:rPr>
              <a:t>in the provision of evidence based care</a:t>
            </a:r>
            <a:r>
              <a:rPr lang="en-GB" dirty="0">
                <a:latin typeface="Avenir" panose="02000503020000020003"/>
                <a:ea typeface="Tahoma" panose="020B0604030504040204" pitchFamily="34" charset="0"/>
                <a:cs typeface="Tahoma" panose="020B0604030504040204" pitchFamily="34" charset="0"/>
              </a:rPr>
              <a:t>. </a:t>
            </a:r>
          </a:p>
          <a:p>
            <a:pPr marL="214313" indent="-214313" algn="just">
              <a:buFont typeface="Arial" panose="020B0604020202020204" pitchFamily="34" charset="0"/>
              <a:buChar char="•"/>
            </a:pPr>
            <a:endParaRPr lang="en-GB" dirty="0">
              <a:latin typeface="Avenir" panose="02000503020000020003"/>
              <a:ea typeface="Tahoma" panose="020B0604030504040204" pitchFamily="34" charset="0"/>
              <a:cs typeface="Tahoma" panose="020B0604030504040204" pitchFamily="34" charset="0"/>
            </a:endParaRPr>
          </a:p>
          <a:p>
            <a:pPr marL="214313" indent="-214313" algn="just">
              <a:buFont typeface="Arial" panose="020B0604020202020204" pitchFamily="34" charset="0"/>
              <a:buChar char="•"/>
            </a:pPr>
            <a:r>
              <a:rPr lang="en-GB" dirty="0">
                <a:latin typeface="Avenir" panose="02000503020000020003"/>
                <a:ea typeface="Tahoma" panose="020B0604030504040204" pitchFamily="34" charset="0"/>
                <a:cs typeface="Tahoma" panose="020B0604030504040204" pitchFamily="34" charset="0"/>
              </a:rPr>
              <a:t>Gaps have been attributed to poor </a:t>
            </a:r>
            <a:r>
              <a:rPr lang="en-GB" b="1" dirty="0">
                <a:latin typeface="Avenir" panose="02000503020000020003"/>
                <a:ea typeface="Tahoma" panose="020B0604030504040204" pitchFamily="34" charset="0"/>
                <a:cs typeface="Tahoma" panose="020B0604030504040204" pitchFamily="34" charset="0"/>
              </a:rPr>
              <a:t>coordination among professionals</a:t>
            </a:r>
            <a:r>
              <a:rPr lang="en-GB" dirty="0">
                <a:latin typeface="Avenir" panose="02000503020000020003"/>
                <a:ea typeface="Tahoma" panose="020B0604030504040204" pitchFamily="34" charset="0"/>
                <a:cs typeface="Tahoma" panose="020B0604030504040204" pitchFamily="34" charset="0"/>
              </a:rPr>
              <a:t> and settings</a:t>
            </a:r>
            <a:endParaRPr lang="en-GB" sz="1600" dirty="0">
              <a:latin typeface="Avenir" panose="02000503020000020003"/>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38092630"/>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7D65EB-EE37-4B62-A793-0C8E7515781F}"/>
              </a:ext>
            </a:extLst>
          </p:cNvPr>
          <p:cNvSpPr>
            <a:spLocks noGrp="1"/>
          </p:cNvSpPr>
          <p:nvPr>
            <p:ph type="title"/>
          </p:nvPr>
        </p:nvSpPr>
        <p:spPr>
          <a:xfrm>
            <a:off x="1444399" y="2206545"/>
            <a:ext cx="9303201" cy="3100039"/>
          </a:xfrm>
        </p:spPr>
        <p:txBody>
          <a:bodyPr>
            <a:noAutofit/>
          </a:bodyPr>
          <a:lstStyle/>
          <a:p>
            <a:pPr>
              <a:spcAft>
                <a:spcPts val="600"/>
              </a:spcAft>
            </a:pPr>
            <a:r>
              <a:rPr lang="en-GB" sz="1600" dirty="0" err="1">
                <a:latin typeface="Avenir Book" panose="02000503020000020003" pitchFamily="2" charset="0"/>
                <a:ea typeface="Tahoma" panose="020B0604030504040204" pitchFamily="34" charset="0"/>
                <a:cs typeface="Tahoma" panose="020B0604030504040204" pitchFamily="34" charset="0"/>
              </a:rPr>
              <a:t>Obj</a:t>
            </a:r>
            <a:r>
              <a:rPr lang="en-GB" sz="1600" dirty="0">
                <a:latin typeface="Avenir Book" panose="02000503020000020003" pitchFamily="2" charset="0"/>
                <a:ea typeface="Tahoma" panose="020B0604030504040204" pitchFamily="34" charset="0"/>
                <a:cs typeface="Tahoma" panose="020B0604030504040204" pitchFamily="34" charset="0"/>
              </a:rPr>
              <a:t> 1: </a:t>
            </a:r>
            <a:r>
              <a:rPr lang="en-US" sz="1600" dirty="0">
                <a:latin typeface="Avenir Book" panose="02000503020000020003" pitchFamily="2" charset="0"/>
                <a:ea typeface="Tahoma" panose="020B0604030504040204" pitchFamily="34" charset="0"/>
                <a:cs typeface="Tahoma" panose="020B0604030504040204" pitchFamily="34" charset="0"/>
              </a:rPr>
              <a:t>Identification of cohorts of patients with chronic diseases </a:t>
            </a:r>
            <a:br>
              <a:rPr lang="en-US" sz="1600" dirty="0">
                <a:latin typeface="Avenir Book" panose="02000503020000020003" pitchFamily="2" charset="0"/>
                <a:ea typeface="Tahoma" panose="020B0604030504040204" pitchFamily="34" charset="0"/>
                <a:cs typeface="Tahoma" panose="020B0604030504040204" pitchFamily="34" charset="0"/>
              </a:rPr>
            </a:br>
            <a:br>
              <a:rPr lang="en-GB" sz="1600" dirty="0">
                <a:latin typeface="Avenir Book" panose="02000503020000020003" pitchFamily="2" charset="0"/>
                <a:ea typeface="Tahoma" panose="020B0604030504040204" pitchFamily="34" charset="0"/>
                <a:cs typeface="Tahoma" panose="020B0604030504040204" pitchFamily="34" charset="0"/>
              </a:rPr>
            </a:br>
            <a:r>
              <a:rPr lang="en-GB" sz="1600" dirty="0" err="1">
                <a:latin typeface="Avenir Book" panose="02000503020000020003" pitchFamily="2" charset="0"/>
                <a:ea typeface="Tahoma" panose="020B0604030504040204" pitchFamily="34" charset="0"/>
                <a:cs typeface="Tahoma" panose="020B0604030504040204" pitchFamily="34" charset="0"/>
              </a:rPr>
              <a:t>Obj</a:t>
            </a:r>
            <a:r>
              <a:rPr lang="en-GB" sz="1600" dirty="0">
                <a:latin typeface="Avenir Book" panose="02000503020000020003" pitchFamily="2" charset="0"/>
                <a:ea typeface="Tahoma" panose="020B0604030504040204" pitchFamily="34" charset="0"/>
                <a:cs typeface="Tahoma" panose="020B0604030504040204" pitchFamily="34" charset="0"/>
              </a:rPr>
              <a:t> 2: </a:t>
            </a:r>
            <a:r>
              <a:rPr lang="en-US" sz="1600" dirty="0">
                <a:latin typeface="Avenir Book" panose="02000503020000020003" pitchFamily="2" charset="0"/>
                <a:ea typeface="Tahoma" panose="020B0604030504040204" pitchFamily="34" charset="0"/>
                <a:cs typeface="Tahoma" panose="020B0604030504040204" pitchFamily="34" charset="0"/>
              </a:rPr>
              <a:t>Develop a data-driven approach to identify networks of professionals who are in charge of the care to the selected patients</a:t>
            </a:r>
            <a:br>
              <a:rPr lang="en-GB" sz="1600" dirty="0">
                <a:latin typeface="Avenir Book" panose="02000503020000020003" pitchFamily="2" charset="0"/>
                <a:ea typeface="Tahoma" panose="020B0604030504040204" pitchFamily="34" charset="0"/>
                <a:cs typeface="Tahoma" panose="020B0604030504040204" pitchFamily="34" charset="0"/>
              </a:rPr>
            </a:br>
            <a:br>
              <a:rPr lang="en-GB" sz="1600" dirty="0">
                <a:latin typeface="Avenir Book" panose="02000503020000020003" pitchFamily="2" charset="0"/>
                <a:ea typeface="Tahoma" panose="020B0604030504040204" pitchFamily="34" charset="0"/>
                <a:cs typeface="Tahoma" panose="020B0604030504040204" pitchFamily="34" charset="0"/>
              </a:rPr>
            </a:br>
            <a:r>
              <a:rPr lang="en-GB" sz="1600" dirty="0" err="1">
                <a:latin typeface="Avenir Book" panose="02000503020000020003" pitchFamily="2" charset="0"/>
                <a:ea typeface="Tahoma" panose="020B0604030504040204" pitchFamily="34" charset="0"/>
                <a:cs typeface="Tahoma" panose="020B0604030504040204" pitchFamily="34" charset="0"/>
              </a:rPr>
              <a:t>Obj</a:t>
            </a:r>
            <a:r>
              <a:rPr lang="en-GB" sz="1600" dirty="0">
                <a:latin typeface="Avenir Book" panose="02000503020000020003" pitchFamily="2" charset="0"/>
                <a:ea typeface="Tahoma" panose="020B0604030504040204" pitchFamily="34" charset="0"/>
                <a:cs typeface="Tahoma" panose="020B0604030504040204" pitchFamily="34" charset="0"/>
              </a:rPr>
              <a:t> 3: </a:t>
            </a:r>
            <a:r>
              <a:rPr lang="en-US" sz="1600" dirty="0">
                <a:latin typeface="Avenir Book" panose="02000503020000020003" pitchFamily="2" charset="0"/>
                <a:ea typeface="Tahoma" panose="020B0604030504040204" pitchFamily="34" charset="0"/>
                <a:cs typeface="Tahoma" panose="020B0604030504040204" pitchFamily="34" charset="0"/>
              </a:rPr>
              <a:t>Measure and compare the performance of network</a:t>
            </a:r>
            <a:br>
              <a:rPr lang="en-GB" sz="1600" dirty="0">
                <a:latin typeface="Avenir Book" panose="02000503020000020003" pitchFamily="2" charset="0"/>
                <a:ea typeface="Tahoma" panose="020B0604030504040204" pitchFamily="34" charset="0"/>
                <a:cs typeface="Tahoma" panose="020B0604030504040204" pitchFamily="34" charset="0"/>
              </a:rPr>
            </a:br>
            <a:br>
              <a:rPr lang="en-GB" sz="1600" dirty="0">
                <a:latin typeface="Avenir Book" panose="02000503020000020003" pitchFamily="2" charset="0"/>
                <a:ea typeface="Tahoma" panose="020B0604030504040204" pitchFamily="34" charset="0"/>
                <a:cs typeface="Tahoma" panose="020B0604030504040204" pitchFamily="34" charset="0"/>
              </a:rPr>
            </a:br>
            <a:br>
              <a:rPr lang="en-GB" sz="3200" b="1" dirty="0">
                <a:solidFill>
                  <a:srgbClr val="C00000"/>
                </a:solidFill>
                <a:latin typeface="Avenir Light" panose="020B0402020203020204" pitchFamily="34" charset="77"/>
              </a:rPr>
            </a:br>
            <a:endParaRPr lang="en-GB" sz="3200" b="1" dirty="0">
              <a:solidFill>
                <a:srgbClr val="C00000"/>
              </a:solidFill>
              <a:latin typeface="Avenir Light" panose="020B0402020203020204" pitchFamily="34" charset="77"/>
            </a:endParaRPr>
          </a:p>
        </p:txBody>
      </p:sp>
      <p:sp>
        <p:nvSpPr>
          <p:cNvPr id="4" name="Segnaposto numero diapositiva 3"/>
          <p:cNvSpPr>
            <a:spLocks noGrp="1"/>
          </p:cNvSpPr>
          <p:nvPr>
            <p:ph type="sldNum" sz="quarter" idx="12"/>
          </p:nvPr>
        </p:nvSpPr>
        <p:spPr/>
        <p:txBody>
          <a:bodyPr/>
          <a:lstStyle/>
          <a:p>
            <a:fld id="{48F63A3B-78C7-47BE-AE5E-E10140E04643}" type="slidenum">
              <a:rPr lang="it-IT" smtClean="0"/>
              <a:pPr/>
              <a:t>3</a:t>
            </a:fld>
            <a:endParaRPr lang="it-IT" dirty="0"/>
          </a:p>
        </p:txBody>
      </p:sp>
      <p:sp>
        <p:nvSpPr>
          <p:cNvPr id="3" name="Text Box 11">
            <a:extLst>
              <a:ext uri="{FF2B5EF4-FFF2-40B4-BE49-F238E27FC236}">
                <a16:creationId xmlns:a16="http://schemas.microsoft.com/office/drawing/2014/main" id="{B276000E-EB48-7E02-4B8E-19579305E46F}"/>
              </a:ext>
            </a:extLst>
          </p:cNvPr>
          <p:cNvSpPr txBox="1">
            <a:spLocks noChangeArrowheads="1"/>
          </p:cNvSpPr>
          <p:nvPr/>
        </p:nvSpPr>
        <p:spPr bwMode="auto">
          <a:xfrm>
            <a:off x="2541379" y="5317605"/>
            <a:ext cx="7988709" cy="830997"/>
          </a:xfrm>
          <a:prstGeom prst="rect">
            <a:avLst/>
          </a:prstGeom>
          <a:noFill/>
          <a:ln w="9525">
            <a:noFill/>
            <a:miter lim="800000"/>
            <a:headEnd/>
            <a:tailEnd/>
          </a:ln>
        </p:spPr>
        <p:txBody>
          <a:bodyPr wrap="square">
            <a:spAutoFit/>
          </a:bodyPr>
          <a:lstStyle/>
          <a:p>
            <a:r>
              <a:rPr lang="en-GB" sz="1600" dirty="0">
                <a:latin typeface="Avenir Book" panose="02000503020000020003" pitchFamily="2" charset="0"/>
                <a:ea typeface="Tahoma" panose="020B0604030504040204" pitchFamily="34" charset="0"/>
                <a:cs typeface="Tahoma" panose="020B0604030504040204" pitchFamily="34" charset="0"/>
              </a:rPr>
              <a:t>Current research project: CoNtAcT - Chronic Network Accountability Tuscany: New governance mechanisms to promote professional integration and value improvement. </a:t>
            </a:r>
          </a:p>
          <a:p>
            <a:r>
              <a:rPr lang="it-IT" sz="1600" dirty="0">
                <a:latin typeface="Avenir Book" panose="02000503020000020003" pitchFamily="2" charset="0"/>
                <a:ea typeface="Tahoma" panose="020B0604030504040204" pitchFamily="34" charset="0"/>
                <a:cs typeface="Tahoma" panose="020B0604030504040204" pitchFamily="34" charset="0"/>
              </a:rPr>
              <a:t>BANDO RICERCA SALUTE 2018 – Regione Toscana, </a:t>
            </a:r>
            <a:r>
              <a:rPr lang="en-GB" sz="1600" dirty="0">
                <a:latin typeface="Avenir Book" panose="02000503020000020003" pitchFamily="2" charset="0"/>
                <a:ea typeface="Tahoma" panose="020B0604030504040204" pitchFamily="34" charset="0"/>
                <a:cs typeface="Tahoma" panose="020B0604030504040204" pitchFamily="34" charset="0"/>
              </a:rPr>
              <a:t>PI: Prof. Nuti, Prof. Seghieri</a:t>
            </a:r>
          </a:p>
        </p:txBody>
      </p:sp>
      <p:sp>
        <p:nvSpPr>
          <p:cNvPr id="6" name="CasellaDiTesto 5">
            <a:extLst>
              <a:ext uri="{FF2B5EF4-FFF2-40B4-BE49-F238E27FC236}">
                <a16:creationId xmlns:a16="http://schemas.microsoft.com/office/drawing/2014/main" id="{26879E29-5C65-78FD-019C-4E4BE74BCB39}"/>
              </a:ext>
            </a:extLst>
          </p:cNvPr>
          <p:cNvSpPr txBox="1"/>
          <p:nvPr/>
        </p:nvSpPr>
        <p:spPr>
          <a:xfrm>
            <a:off x="1444399" y="645352"/>
            <a:ext cx="8751532" cy="1246495"/>
          </a:xfrm>
          <a:prstGeom prst="rect">
            <a:avLst/>
          </a:prstGeom>
          <a:noFill/>
        </p:spPr>
        <p:txBody>
          <a:bodyPr wrap="square" rtlCol="0">
            <a:spAutoFit/>
          </a:bodyPr>
          <a:lstStyle/>
          <a:p>
            <a:pPr algn="ctr"/>
            <a:r>
              <a:rPr lang="en-US" sz="2500" b="1" dirty="0">
                <a:solidFill>
                  <a:srgbClr val="C00000"/>
                </a:solidFill>
                <a:latin typeface="Avenir" panose="02000503020000020003"/>
              </a:rPr>
              <a:t>How can performance measurement support coordination and integration of settings for the care of chronic patients?</a:t>
            </a:r>
          </a:p>
          <a:p>
            <a:endParaRPr lang="it-IT" sz="2500" dirty="0"/>
          </a:p>
        </p:txBody>
      </p:sp>
    </p:spTree>
    <p:extLst>
      <p:ext uri="{BB962C8B-B14F-4D97-AF65-F5344CB8AC3E}">
        <p14:creationId xmlns:p14="http://schemas.microsoft.com/office/powerpoint/2010/main" val="2151596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3C34FA22-69BB-E029-0970-69BF7BBC4DF4}"/>
              </a:ext>
            </a:extLst>
          </p:cNvPr>
          <p:cNvSpPr>
            <a:spLocks noGrp="1"/>
          </p:cNvSpPr>
          <p:nvPr>
            <p:ph type="title"/>
          </p:nvPr>
        </p:nvSpPr>
        <p:spPr>
          <a:xfrm>
            <a:off x="1958433" y="73631"/>
            <a:ext cx="8999034" cy="728913"/>
          </a:xfrm>
        </p:spPr>
        <p:txBody>
          <a:bodyPr>
            <a:normAutofit/>
          </a:bodyPr>
          <a:lstStyle/>
          <a:p>
            <a:pPr algn="ctr"/>
            <a:r>
              <a:rPr lang="en-US" sz="2200" b="1" dirty="0">
                <a:solidFill>
                  <a:srgbClr val="C00000"/>
                </a:solidFill>
                <a:latin typeface="Avenir" pitchFamily="50" charset="0"/>
                <a:ea typeface="Tahoma" pitchFamily="34" charset="0"/>
                <a:cs typeface="Tahoma" pitchFamily="34" charset="0"/>
              </a:rPr>
              <a:t>Obj 1: Identification of cohorts of patients with chronic diseases </a:t>
            </a:r>
            <a:endParaRPr lang="it-IT" sz="2200" b="1" dirty="0">
              <a:solidFill>
                <a:srgbClr val="C00000"/>
              </a:solidFill>
              <a:latin typeface="Avenir" pitchFamily="50" charset="0"/>
              <a:ea typeface="Tahoma" pitchFamily="34" charset="0"/>
              <a:cs typeface="Tahoma" pitchFamily="34" charset="0"/>
            </a:endParaRPr>
          </a:p>
        </p:txBody>
      </p:sp>
      <p:sp>
        <p:nvSpPr>
          <p:cNvPr id="6" name="Segnaposto contenuto 5">
            <a:extLst>
              <a:ext uri="{FF2B5EF4-FFF2-40B4-BE49-F238E27FC236}">
                <a16:creationId xmlns:a16="http://schemas.microsoft.com/office/drawing/2014/main" id="{A7137C23-EC4E-1756-AD11-33A913A925DB}"/>
              </a:ext>
            </a:extLst>
          </p:cNvPr>
          <p:cNvSpPr>
            <a:spLocks noGrp="1"/>
          </p:cNvSpPr>
          <p:nvPr>
            <p:ph idx="1"/>
          </p:nvPr>
        </p:nvSpPr>
        <p:spPr>
          <a:xfrm>
            <a:off x="1588283" y="1231559"/>
            <a:ext cx="9519502" cy="5382576"/>
          </a:xfrm>
        </p:spPr>
        <p:txBody>
          <a:bodyPr>
            <a:normAutofit/>
          </a:bodyPr>
          <a:lstStyle/>
          <a:p>
            <a:pPr marR="0" algn="just">
              <a:spcBef>
                <a:spcPct val="0"/>
              </a:spcBef>
              <a:buFont typeface="Wingdings" pitchFamily="2" charset="2"/>
              <a:buChar char="§"/>
            </a:pPr>
            <a:r>
              <a:rPr lang="it-IT" sz="1600" b="1" dirty="0" err="1">
                <a:latin typeface="Avenir Book" panose="02000503020000020003" pitchFamily="2" charset="0"/>
                <a:ea typeface="Tahoma" panose="020B0604030504040204" pitchFamily="34" charset="0"/>
                <a:cs typeface="Tahoma" panose="020B0604030504040204" pitchFamily="34" charset="0"/>
              </a:rPr>
              <a:t>Year</a:t>
            </a:r>
            <a:r>
              <a:rPr lang="it-IT" sz="1600" b="1" dirty="0">
                <a:latin typeface="Avenir Book" panose="02000503020000020003" pitchFamily="2" charset="0"/>
                <a:ea typeface="Tahoma" panose="020B0604030504040204" pitchFamily="34" charset="0"/>
                <a:cs typeface="Tahoma" panose="020B0604030504040204" pitchFamily="34" charset="0"/>
              </a:rPr>
              <a:t> </a:t>
            </a:r>
            <a:r>
              <a:rPr lang="it-IT" sz="1600" b="1" dirty="0" err="1">
                <a:latin typeface="Avenir Book" panose="02000503020000020003" pitchFamily="2" charset="0"/>
                <a:ea typeface="Tahoma" panose="020B0604030504040204" pitchFamily="34" charset="0"/>
                <a:cs typeface="Tahoma" panose="020B0604030504040204" pitchFamily="34" charset="0"/>
              </a:rPr>
              <a:t>considered</a:t>
            </a:r>
            <a:r>
              <a:rPr lang="it-IT" sz="1600" b="1" dirty="0">
                <a:latin typeface="Avenir Book" panose="02000503020000020003" pitchFamily="2" charset="0"/>
                <a:ea typeface="Tahoma" panose="020B0604030504040204" pitchFamily="34" charset="0"/>
                <a:cs typeface="Tahoma" panose="020B0604030504040204" pitchFamily="34" charset="0"/>
              </a:rPr>
              <a:t>: </a:t>
            </a:r>
            <a:r>
              <a:rPr lang="it-IT" sz="1600" dirty="0">
                <a:latin typeface="Avenir Book" panose="02000503020000020003" pitchFamily="2" charset="0"/>
                <a:ea typeface="Tahoma" panose="020B0604030504040204" pitchFamily="34" charset="0"/>
                <a:cs typeface="Tahoma" panose="020B0604030504040204" pitchFamily="34" charset="0"/>
              </a:rPr>
              <a:t>2020</a:t>
            </a:r>
          </a:p>
          <a:p>
            <a:pPr marL="0" marR="0" indent="0" algn="just">
              <a:spcBef>
                <a:spcPct val="0"/>
              </a:spcBef>
              <a:buNone/>
            </a:pPr>
            <a:endParaRPr lang="it-IT" sz="1600" dirty="0">
              <a:latin typeface="Avenir Book" panose="02000503020000020003" pitchFamily="2" charset="0"/>
              <a:ea typeface="Tahoma" panose="020B0604030504040204" pitchFamily="34" charset="0"/>
              <a:cs typeface="Tahoma" panose="020B0604030504040204" pitchFamily="34" charset="0"/>
            </a:endParaRPr>
          </a:p>
          <a:p>
            <a:pPr marR="0" algn="just">
              <a:spcBef>
                <a:spcPct val="0"/>
              </a:spcBef>
              <a:buFont typeface="Wingdings" pitchFamily="2" charset="2"/>
              <a:buChar char="§"/>
            </a:pPr>
            <a:endParaRPr lang="en-US" sz="1600" dirty="0">
              <a:latin typeface="Avenir Book" panose="02000503020000020003" pitchFamily="2" charset="0"/>
              <a:ea typeface="Tahoma" panose="020B0604030504040204" pitchFamily="34" charset="0"/>
              <a:cs typeface="Tahoma" panose="020B0604030504040204" pitchFamily="34" charset="0"/>
            </a:endParaRPr>
          </a:p>
          <a:p>
            <a:pPr algn="just">
              <a:spcBef>
                <a:spcPct val="0"/>
              </a:spcBef>
              <a:buFont typeface="Wingdings" pitchFamily="2" charset="2"/>
              <a:buChar char="§"/>
            </a:pPr>
            <a:r>
              <a:rPr lang="en-US" sz="1600" b="1" dirty="0">
                <a:latin typeface="Avenir Book" panose="02000503020000020003" pitchFamily="2" charset="0"/>
                <a:ea typeface="Tahoma" panose="020B0604030504040204" pitchFamily="34" charset="0"/>
                <a:cs typeface="Tahoma" panose="020B0604030504040204" pitchFamily="34" charset="0"/>
              </a:rPr>
              <a:t>Study population: </a:t>
            </a:r>
            <a:r>
              <a:rPr lang="en-US" sz="1600" dirty="0">
                <a:latin typeface="Avenir Book" panose="02000503020000020003" pitchFamily="2" charset="0"/>
                <a:ea typeface="Tahoma" panose="020B0604030504040204" pitchFamily="34" charset="0"/>
                <a:cs typeface="Tahoma" panose="020B0604030504040204" pitchFamily="34" charset="0"/>
              </a:rPr>
              <a:t>Tuscan residents,  16</a:t>
            </a:r>
            <a:r>
              <a:rPr lang="en-US" sz="1600" dirty="0">
                <a:latin typeface="Times New Roman" panose="02020603050405020304" pitchFamily="18" charset="0"/>
                <a:ea typeface="Tahoma" panose="020B0604030504040204" pitchFamily="34" charset="0"/>
                <a:cs typeface="Times New Roman" panose="02020603050405020304" pitchFamily="18" charset="0"/>
              </a:rPr>
              <a:t>≤ </a:t>
            </a:r>
            <a:r>
              <a:rPr lang="en-US" sz="1600" dirty="0">
                <a:latin typeface="Avenir Book" panose="02000503020000020003" pitchFamily="2" charset="0"/>
                <a:ea typeface="Tahoma" panose="020B0604030504040204" pitchFamily="34" charset="0"/>
                <a:cs typeface="Tahoma" panose="020B0604030504040204" pitchFamily="34" charset="0"/>
              </a:rPr>
              <a:t>age </a:t>
            </a:r>
            <a:r>
              <a:rPr lang="en-US" sz="1600" dirty="0">
                <a:latin typeface="Times New Roman" panose="02020603050405020304" pitchFamily="18" charset="0"/>
                <a:ea typeface="Tahoma" panose="020B0604030504040204" pitchFamily="34" charset="0"/>
                <a:cs typeface="Times New Roman" panose="02020603050405020304" pitchFamily="18" charset="0"/>
              </a:rPr>
              <a:t>≤ 100, </a:t>
            </a:r>
            <a:r>
              <a:rPr lang="en-US" sz="1600" dirty="0">
                <a:latin typeface="Avenir Book" panose="02000503020000020003" pitchFamily="2" charset="0"/>
                <a:ea typeface="Tahoma" panose="020B0604030504040204" pitchFamily="34" charset="0"/>
                <a:cs typeface="Tahoma" panose="020B0604030504040204" pitchFamily="34" charset="0"/>
              </a:rPr>
              <a:t>with at least one of the pathologies considered.</a:t>
            </a:r>
          </a:p>
          <a:p>
            <a:pPr marL="0" indent="0" algn="just">
              <a:spcBef>
                <a:spcPct val="0"/>
              </a:spcBef>
              <a:buNone/>
            </a:pPr>
            <a:endParaRPr lang="en-US" sz="1600" dirty="0">
              <a:latin typeface="Avenir Book" panose="02000503020000020003" pitchFamily="2" charset="0"/>
              <a:ea typeface="Tahoma" panose="020B0604030504040204" pitchFamily="34" charset="0"/>
              <a:cs typeface="Tahoma" panose="020B0604030504040204" pitchFamily="34" charset="0"/>
            </a:endParaRPr>
          </a:p>
          <a:p>
            <a:pPr marL="0" indent="0" algn="just">
              <a:spcBef>
                <a:spcPct val="0"/>
              </a:spcBef>
              <a:buNone/>
            </a:pPr>
            <a:endParaRPr lang="it-IT" sz="1600" dirty="0">
              <a:latin typeface="Avenir Book" panose="02000503020000020003" pitchFamily="2" charset="0"/>
              <a:ea typeface="Tahoma" panose="020B0604030504040204" pitchFamily="34" charset="0"/>
              <a:cs typeface="Tahoma" panose="020B0604030504040204" pitchFamily="34" charset="0"/>
            </a:endParaRPr>
          </a:p>
          <a:p>
            <a:pPr algn="just">
              <a:spcBef>
                <a:spcPct val="0"/>
              </a:spcBef>
              <a:buFont typeface="Wingdings" pitchFamily="2" charset="2"/>
              <a:buChar char="§"/>
            </a:pPr>
            <a:r>
              <a:rPr lang="it-IT" sz="1600" b="1" dirty="0">
                <a:latin typeface="Avenir Book" panose="02000503020000020003" pitchFamily="2" charset="0"/>
                <a:ea typeface="Tahoma" panose="020B0604030504040204" pitchFamily="34" charset="0"/>
                <a:cs typeface="Tahoma" panose="020B0604030504040204" pitchFamily="34" charset="0"/>
              </a:rPr>
              <a:t>Chronic </a:t>
            </a:r>
            <a:r>
              <a:rPr lang="it-IT" sz="1600" b="1" dirty="0" err="1">
                <a:latin typeface="Avenir Book" panose="02000503020000020003" pitchFamily="2" charset="0"/>
                <a:ea typeface="Tahoma" panose="020B0604030504040204" pitchFamily="34" charset="0"/>
                <a:cs typeface="Tahoma" panose="020B0604030504040204" pitchFamily="34" charset="0"/>
              </a:rPr>
              <a:t>conditions</a:t>
            </a:r>
            <a:r>
              <a:rPr lang="it-IT" sz="1600" b="1" dirty="0">
                <a:latin typeface="Avenir Book" panose="02000503020000020003" pitchFamily="2" charset="0"/>
                <a:ea typeface="Tahoma" panose="020B0604030504040204" pitchFamily="34" charset="0"/>
                <a:cs typeface="Tahoma" panose="020B0604030504040204" pitchFamily="34" charset="0"/>
              </a:rPr>
              <a:t> </a:t>
            </a:r>
            <a:r>
              <a:rPr lang="it-IT" sz="1600" b="1" dirty="0" err="1">
                <a:latin typeface="Avenir Book" panose="02000503020000020003" pitchFamily="2" charset="0"/>
                <a:ea typeface="Tahoma" panose="020B0604030504040204" pitchFamily="34" charset="0"/>
                <a:cs typeface="Tahoma" panose="020B0604030504040204" pitchFamily="34" charset="0"/>
              </a:rPr>
              <a:t>considered</a:t>
            </a:r>
            <a:r>
              <a:rPr lang="it-IT" sz="1600" b="1" dirty="0">
                <a:latin typeface="Avenir Book" panose="02000503020000020003" pitchFamily="2" charset="0"/>
                <a:ea typeface="Tahoma" panose="020B0604030504040204" pitchFamily="34" charset="0"/>
                <a:cs typeface="Tahoma" panose="020B0604030504040204" pitchFamily="34" charset="0"/>
              </a:rPr>
              <a:t>:</a:t>
            </a:r>
          </a:p>
          <a:p>
            <a:pPr marL="0" indent="0" algn="just">
              <a:spcBef>
                <a:spcPct val="0"/>
              </a:spcBef>
              <a:buNone/>
            </a:pPr>
            <a:endParaRPr lang="it-IT" sz="1600" b="1" dirty="0">
              <a:latin typeface="Avenir Book" panose="02000503020000020003" pitchFamily="2" charset="0"/>
              <a:ea typeface="Tahoma" panose="020B0604030504040204" pitchFamily="34" charset="0"/>
              <a:cs typeface="Tahoma" panose="020B0604030504040204" pitchFamily="34" charset="0"/>
            </a:endParaRPr>
          </a:p>
          <a:p>
            <a:pPr marL="685800" lvl="2" algn="just">
              <a:spcBef>
                <a:spcPct val="0"/>
              </a:spcBef>
              <a:buClr>
                <a:schemeClr val="tx2"/>
              </a:buClr>
              <a:buFont typeface="Wingdings" pitchFamily="2" charset="2"/>
              <a:buChar char="§"/>
            </a:pPr>
            <a:r>
              <a:rPr lang="it-IT" sz="1600" dirty="0">
                <a:latin typeface="Avenir Book" panose="02000503020000020003" pitchFamily="2" charset="0"/>
                <a:ea typeface="Tahoma" panose="020B0604030504040204" pitchFamily="34" charset="0"/>
                <a:cs typeface="Tahoma" panose="020B0604030504040204" pitchFamily="34" charset="0"/>
              </a:rPr>
              <a:t>Heart </a:t>
            </a:r>
            <a:r>
              <a:rPr lang="it-IT" sz="1600" dirty="0" err="1">
                <a:latin typeface="Avenir Book" panose="02000503020000020003" pitchFamily="2" charset="0"/>
                <a:ea typeface="Tahoma" panose="020B0604030504040204" pitchFamily="34" charset="0"/>
                <a:cs typeface="Tahoma" panose="020B0604030504040204" pitchFamily="34" charset="0"/>
              </a:rPr>
              <a:t>failure</a:t>
            </a:r>
            <a:endParaRPr lang="it-IT" sz="1600" dirty="0">
              <a:latin typeface="Avenir Book" panose="02000503020000020003" pitchFamily="2" charset="0"/>
              <a:ea typeface="Tahoma" panose="020B0604030504040204" pitchFamily="34" charset="0"/>
              <a:cs typeface="Tahoma" panose="020B0604030504040204" pitchFamily="34" charset="0"/>
            </a:endParaRPr>
          </a:p>
          <a:p>
            <a:pPr marL="685800" lvl="2" algn="just">
              <a:spcBef>
                <a:spcPct val="0"/>
              </a:spcBef>
              <a:buClr>
                <a:schemeClr val="tx2"/>
              </a:buClr>
              <a:buFont typeface="Wingdings" pitchFamily="2" charset="2"/>
              <a:buChar char="§"/>
            </a:pPr>
            <a:r>
              <a:rPr lang="it-IT" sz="1600" dirty="0" err="1">
                <a:latin typeface="Avenir Book" panose="02000503020000020003" pitchFamily="2" charset="0"/>
                <a:ea typeface="Tahoma" panose="020B0604030504040204" pitchFamily="34" charset="0"/>
                <a:cs typeface="Tahoma" panose="020B0604030504040204" pitchFamily="34" charset="0"/>
              </a:rPr>
              <a:t>Diabetes</a:t>
            </a:r>
            <a:r>
              <a:rPr lang="it-IT" sz="1600" dirty="0">
                <a:latin typeface="Avenir Book" panose="02000503020000020003" pitchFamily="2" charset="0"/>
                <a:ea typeface="Tahoma" panose="020B0604030504040204" pitchFamily="34" charset="0"/>
                <a:cs typeface="Tahoma" panose="020B0604030504040204" pitchFamily="34" charset="0"/>
              </a:rPr>
              <a:t> (</a:t>
            </a:r>
            <a:r>
              <a:rPr lang="it-IT" sz="1600" dirty="0" err="1">
                <a:latin typeface="Avenir Book" panose="02000503020000020003" pitchFamily="2" charset="0"/>
                <a:ea typeface="Tahoma" panose="020B0604030504040204" pitchFamily="34" charset="0"/>
                <a:cs typeface="Tahoma" panose="020B0604030504040204" pitchFamily="34" charset="0"/>
              </a:rPr>
              <a:t>type</a:t>
            </a:r>
            <a:r>
              <a:rPr lang="it-IT" sz="1600" dirty="0">
                <a:latin typeface="Avenir Book" panose="02000503020000020003" pitchFamily="2" charset="0"/>
                <a:ea typeface="Tahoma" panose="020B0604030504040204" pitchFamily="34" charset="0"/>
                <a:cs typeface="Tahoma" panose="020B0604030504040204" pitchFamily="34" charset="0"/>
              </a:rPr>
              <a:t> 1 </a:t>
            </a:r>
            <a:r>
              <a:rPr lang="it-IT" sz="1600" dirty="0" err="1">
                <a:latin typeface="Avenir Book" panose="02000503020000020003" pitchFamily="2" charset="0"/>
                <a:ea typeface="Tahoma" panose="020B0604030504040204" pitchFamily="34" charset="0"/>
                <a:cs typeface="Tahoma" panose="020B0604030504040204" pitchFamily="34" charset="0"/>
              </a:rPr>
              <a:t>diabetes</a:t>
            </a:r>
            <a:r>
              <a:rPr lang="it-IT" sz="1600" dirty="0">
                <a:latin typeface="Avenir Book" panose="02000503020000020003" pitchFamily="2" charset="0"/>
                <a:ea typeface="Tahoma" panose="020B0604030504040204" pitchFamily="34" charset="0"/>
                <a:cs typeface="Tahoma" panose="020B0604030504040204" pitchFamily="34" charset="0"/>
              </a:rPr>
              <a:t> </a:t>
            </a:r>
            <a:r>
              <a:rPr lang="it-IT" sz="1600" dirty="0" err="1">
                <a:latin typeface="Avenir Book" panose="02000503020000020003" pitchFamily="2" charset="0"/>
                <a:ea typeface="Tahoma" panose="020B0604030504040204" pitchFamily="34" charset="0"/>
                <a:cs typeface="Tahoma" panose="020B0604030504040204" pitchFamily="34" charset="0"/>
              </a:rPr>
              <a:t>mellitus</a:t>
            </a:r>
            <a:r>
              <a:rPr lang="it-IT" sz="1600" dirty="0">
                <a:latin typeface="Avenir Book" panose="02000503020000020003" pitchFamily="2" charset="0"/>
                <a:ea typeface="Tahoma" panose="020B0604030504040204" pitchFamily="34" charset="0"/>
                <a:cs typeface="Tahoma" panose="020B0604030504040204" pitchFamily="34" charset="0"/>
              </a:rPr>
              <a:t>, </a:t>
            </a:r>
            <a:r>
              <a:rPr lang="it-IT" sz="1600" dirty="0" err="1">
                <a:latin typeface="Avenir Book" panose="02000503020000020003" pitchFamily="2" charset="0"/>
                <a:ea typeface="Tahoma" panose="020B0604030504040204" pitchFamily="34" charset="0"/>
                <a:cs typeface="Tahoma" panose="020B0604030504040204" pitchFamily="34" charset="0"/>
              </a:rPr>
              <a:t>type</a:t>
            </a:r>
            <a:r>
              <a:rPr lang="it-IT" sz="1600" dirty="0">
                <a:latin typeface="Avenir Book" panose="02000503020000020003" pitchFamily="2" charset="0"/>
                <a:ea typeface="Tahoma" panose="020B0604030504040204" pitchFamily="34" charset="0"/>
                <a:cs typeface="Tahoma" panose="020B0604030504040204" pitchFamily="34" charset="0"/>
              </a:rPr>
              <a:t> 2 </a:t>
            </a:r>
            <a:r>
              <a:rPr lang="it-IT" sz="1600" dirty="0" err="1">
                <a:latin typeface="Avenir Book" panose="02000503020000020003" pitchFamily="2" charset="0"/>
                <a:ea typeface="Tahoma" panose="020B0604030504040204" pitchFamily="34" charset="0"/>
                <a:cs typeface="Tahoma" panose="020B0604030504040204" pitchFamily="34" charset="0"/>
              </a:rPr>
              <a:t>diabetes</a:t>
            </a:r>
            <a:r>
              <a:rPr lang="it-IT" sz="1600" dirty="0">
                <a:latin typeface="Avenir Book" panose="02000503020000020003" pitchFamily="2" charset="0"/>
                <a:ea typeface="Tahoma" panose="020B0604030504040204" pitchFamily="34" charset="0"/>
                <a:cs typeface="Tahoma" panose="020B0604030504040204" pitchFamily="34" charset="0"/>
              </a:rPr>
              <a:t> </a:t>
            </a:r>
            <a:r>
              <a:rPr lang="it-IT" sz="1600" dirty="0" err="1">
                <a:latin typeface="Avenir Book" panose="02000503020000020003" pitchFamily="2" charset="0"/>
                <a:ea typeface="Tahoma" panose="020B0604030504040204" pitchFamily="34" charset="0"/>
                <a:cs typeface="Tahoma" panose="020B0604030504040204" pitchFamily="34" charset="0"/>
              </a:rPr>
              <a:t>mellitus</a:t>
            </a:r>
            <a:r>
              <a:rPr lang="it-IT" sz="1600" dirty="0">
                <a:latin typeface="Avenir Book" panose="02000503020000020003" pitchFamily="2" charset="0"/>
                <a:ea typeface="Tahoma" panose="020B0604030504040204" pitchFamily="34" charset="0"/>
                <a:cs typeface="Tahoma" panose="020B0604030504040204" pitchFamily="34" charset="0"/>
              </a:rPr>
              <a:t>)</a:t>
            </a:r>
          </a:p>
          <a:p>
            <a:pPr marL="685800" lvl="2" algn="just">
              <a:spcBef>
                <a:spcPct val="0"/>
              </a:spcBef>
              <a:buClr>
                <a:schemeClr val="tx2"/>
              </a:buClr>
              <a:buFont typeface="Wingdings" pitchFamily="2" charset="2"/>
              <a:buChar char="§"/>
            </a:pPr>
            <a:r>
              <a:rPr lang="it-IT" sz="1600" dirty="0" err="1">
                <a:latin typeface="Avenir Book" panose="02000503020000020003" pitchFamily="2" charset="0"/>
                <a:ea typeface="Tahoma" panose="020B0604030504040204" pitchFamily="34" charset="0"/>
                <a:cs typeface="Tahoma" panose="020B0604030504040204" pitchFamily="34" charset="0"/>
              </a:rPr>
              <a:t>Respiratory</a:t>
            </a:r>
            <a:r>
              <a:rPr lang="it-IT" sz="1600" dirty="0">
                <a:latin typeface="Avenir Book" panose="02000503020000020003" pitchFamily="2" charset="0"/>
                <a:ea typeface="Tahoma" panose="020B0604030504040204" pitchFamily="34" charset="0"/>
                <a:cs typeface="Tahoma" panose="020B0604030504040204" pitchFamily="34" charset="0"/>
              </a:rPr>
              <a:t> </a:t>
            </a:r>
            <a:r>
              <a:rPr lang="it-IT" sz="1600" dirty="0" err="1">
                <a:latin typeface="Avenir Book" panose="02000503020000020003" pitchFamily="2" charset="0"/>
                <a:ea typeface="Tahoma" panose="020B0604030504040204" pitchFamily="34" charset="0"/>
                <a:cs typeface="Tahoma" panose="020B0604030504040204" pitchFamily="34" charset="0"/>
              </a:rPr>
              <a:t>diseases</a:t>
            </a:r>
            <a:r>
              <a:rPr lang="it-IT" sz="1600" dirty="0">
                <a:latin typeface="Avenir Book" panose="02000503020000020003" pitchFamily="2" charset="0"/>
                <a:ea typeface="Tahoma" panose="020B0604030504040204" pitchFamily="34" charset="0"/>
                <a:cs typeface="Tahoma" panose="020B0604030504040204" pitchFamily="34" charset="0"/>
              </a:rPr>
              <a:t> (</a:t>
            </a:r>
            <a:r>
              <a:rPr lang="it-IT" sz="1600" dirty="0" err="1">
                <a:latin typeface="Avenir Book" panose="02000503020000020003" pitchFamily="2" charset="0"/>
                <a:ea typeface="Tahoma" panose="020B0604030504040204" pitchFamily="34" charset="0"/>
                <a:cs typeface="Tahoma" panose="020B0604030504040204" pitchFamily="34" charset="0"/>
              </a:rPr>
              <a:t>asthma</a:t>
            </a:r>
            <a:r>
              <a:rPr lang="it-IT" sz="1600" dirty="0">
                <a:latin typeface="Avenir Book" panose="02000503020000020003" pitchFamily="2" charset="0"/>
                <a:ea typeface="Tahoma" panose="020B0604030504040204" pitchFamily="34" charset="0"/>
                <a:cs typeface="Tahoma" panose="020B0604030504040204" pitchFamily="34" charset="0"/>
              </a:rPr>
              <a:t>, COPD)</a:t>
            </a:r>
          </a:p>
          <a:p>
            <a:pPr marL="228600" lvl="1" algn="just">
              <a:spcBef>
                <a:spcPct val="0"/>
              </a:spcBef>
              <a:buClr>
                <a:schemeClr val="tx2"/>
              </a:buClr>
              <a:buFont typeface="Wingdings" pitchFamily="2" charset="2"/>
              <a:buChar char="§"/>
            </a:pPr>
            <a:endParaRPr lang="it-IT" sz="1600" dirty="0">
              <a:latin typeface="Avenir Book" panose="02000503020000020003" pitchFamily="2" charset="0"/>
              <a:ea typeface="Tahoma" panose="020B0604030504040204" pitchFamily="34" charset="0"/>
              <a:cs typeface="Tahoma" panose="020B0604030504040204" pitchFamily="34" charset="0"/>
            </a:endParaRPr>
          </a:p>
          <a:p>
            <a:pPr marL="0" lvl="1" indent="0" algn="just">
              <a:spcBef>
                <a:spcPct val="0"/>
              </a:spcBef>
              <a:buClr>
                <a:schemeClr val="tx2"/>
              </a:buClr>
              <a:buNone/>
            </a:pPr>
            <a:endParaRPr lang="it-IT" sz="1600" dirty="0">
              <a:latin typeface="Avenir Book" panose="02000503020000020003" pitchFamily="2" charset="0"/>
              <a:ea typeface="Tahoma" panose="020B0604030504040204" pitchFamily="34" charset="0"/>
              <a:cs typeface="Tahoma" panose="020B0604030504040204" pitchFamily="34" charset="0"/>
            </a:endParaRPr>
          </a:p>
          <a:p>
            <a:pPr algn="just">
              <a:spcBef>
                <a:spcPct val="0"/>
              </a:spcBef>
              <a:buFont typeface="Wingdings" pitchFamily="2" charset="2"/>
              <a:buChar char="§"/>
            </a:pPr>
            <a:r>
              <a:rPr lang="en-US" sz="1600" b="1" dirty="0">
                <a:latin typeface="Avenir Book" panose="02000503020000020003" pitchFamily="2" charset="0"/>
                <a:ea typeface="Tahoma" panose="020B0604030504040204" pitchFamily="34" charset="0"/>
                <a:cs typeface="Tahoma" panose="020B0604030504040204" pitchFamily="34" charset="0"/>
              </a:rPr>
              <a:t>Identification of the chronic populations: </a:t>
            </a:r>
            <a:r>
              <a:rPr lang="en-US" sz="1600" dirty="0">
                <a:latin typeface="Avenir Book" panose="02000503020000020003" pitchFamily="2" charset="0"/>
                <a:ea typeface="Tahoma" panose="020B0604030504040204" pitchFamily="34" charset="0"/>
                <a:cs typeface="Tahoma" panose="020B0604030504040204" pitchFamily="34" charset="0"/>
              </a:rPr>
              <a:t>application of prevalence algorithms to administrative data (2011-2020) considering at least one of the following </a:t>
            </a:r>
            <a:r>
              <a:rPr lang="it-IT" sz="1600" dirty="0" err="1">
                <a:latin typeface="Avenir Book" panose="02000503020000020003" pitchFamily="2" charset="0"/>
                <a:ea typeface="Tahoma" panose="020B0604030504040204" pitchFamily="34" charset="0"/>
                <a:cs typeface="Tahoma" panose="020B0604030504040204" pitchFamily="34" charset="0"/>
              </a:rPr>
              <a:t>tracers</a:t>
            </a:r>
            <a:r>
              <a:rPr lang="it-IT" sz="1600" dirty="0">
                <a:latin typeface="Avenir Book" panose="02000503020000020003" pitchFamily="2" charset="0"/>
                <a:ea typeface="Tahoma" panose="020B0604030504040204" pitchFamily="34" charset="0"/>
                <a:cs typeface="Tahoma" panose="020B0604030504040204" pitchFamily="34" charset="0"/>
              </a:rPr>
              <a:t>/flows</a:t>
            </a:r>
          </a:p>
          <a:p>
            <a:pPr marL="0" indent="0" algn="just">
              <a:spcBef>
                <a:spcPct val="0"/>
              </a:spcBef>
              <a:buNone/>
            </a:pPr>
            <a:endParaRPr lang="it-IT" sz="1600" dirty="0">
              <a:latin typeface="Avenir Book" panose="02000503020000020003" pitchFamily="2" charset="0"/>
              <a:ea typeface="Tahoma" panose="020B0604030504040204" pitchFamily="34" charset="0"/>
              <a:cs typeface="Tahoma" panose="020B0604030504040204" pitchFamily="34" charset="0"/>
            </a:endParaRPr>
          </a:p>
          <a:p>
            <a:pPr marL="685800" lvl="2" algn="just">
              <a:spcBef>
                <a:spcPct val="0"/>
              </a:spcBef>
              <a:buClr>
                <a:schemeClr val="tx2"/>
              </a:buClr>
              <a:buFont typeface="Wingdings" pitchFamily="2" charset="2"/>
              <a:buChar char="§"/>
            </a:pPr>
            <a:r>
              <a:rPr lang="en-US" sz="1600" dirty="0">
                <a:latin typeface="Avenir Book" panose="02000503020000020003" pitchFamily="2" charset="0"/>
                <a:ea typeface="Tahoma" panose="020B0604030504040204" pitchFamily="34" charset="0"/>
                <a:cs typeface="Tahoma" panose="020B0604030504040204" pitchFamily="34" charset="0"/>
              </a:rPr>
              <a:t>exemptions (valid on the date of application of the algorithms)</a:t>
            </a:r>
          </a:p>
          <a:p>
            <a:pPr marL="685800" lvl="2" algn="just">
              <a:spcBef>
                <a:spcPct val="0"/>
              </a:spcBef>
              <a:buClr>
                <a:schemeClr val="tx2"/>
              </a:buClr>
              <a:buFont typeface="Wingdings" pitchFamily="2" charset="2"/>
              <a:buChar char="§"/>
            </a:pPr>
            <a:r>
              <a:rPr lang="en-US" sz="1600" dirty="0">
                <a:latin typeface="Avenir Book" panose="02000503020000020003" pitchFamily="2" charset="0"/>
                <a:ea typeface="Tahoma" panose="020B0604030504040204" pitchFamily="34" charset="0"/>
                <a:cs typeface="Tahoma" panose="020B0604030504040204" pitchFamily="34" charset="0"/>
              </a:rPr>
              <a:t>hospital admissions (with certain ICD9-CM codes of diagnoses and procedures or DRGs)</a:t>
            </a:r>
          </a:p>
          <a:p>
            <a:pPr marL="685800" lvl="2" algn="just">
              <a:spcBef>
                <a:spcPct val="0"/>
              </a:spcBef>
              <a:buClr>
                <a:schemeClr val="tx2"/>
              </a:buClr>
              <a:buFont typeface="Wingdings" pitchFamily="2" charset="2"/>
              <a:buChar char="§"/>
            </a:pPr>
            <a:r>
              <a:rPr lang="en-US" sz="1600" dirty="0">
                <a:latin typeface="Avenir Book" panose="02000503020000020003" pitchFamily="2" charset="0"/>
                <a:ea typeface="Tahoma" panose="020B0604030504040204" pitchFamily="34" charset="0"/>
                <a:cs typeface="Tahoma" panose="020B0604030504040204" pitchFamily="34" charset="0"/>
              </a:rPr>
              <a:t>specialist outpatient services (under certain service codes)</a:t>
            </a:r>
          </a:p>
          <a:p>
            <a:pPr marL="685800" lvl="2" algn="just">
              <a:spcBef>
                <a:spcPct val="0"/>
              </a:spcBef>
              <a:buClr>
                <a:schemeClr val="tx2"/>
              </a:buClr>
              <a:buFont typeface="Wingdings" pitchFamily="2" charset="2"/>
              <a:buChar char="§"/>
            </a:pPr>
            <a:r>
              <a:rPr lang="en-US" sz="1600" dirty="0">
                <a:latin typeface="Avenir Book" panose="02000503020000020003" pitchFamily="2" charset="0"/>
                <a:ea typeface="Tahoma" panose="020B0604030504040204" pitchFamily="34" charset="0"/>
                <a:cs typeface="Tahoma" panose="020B0604030504040204" pitchFamily="34" charset="0"/>
              </a:rPr>
              <a:t>dispensing of drugs (both contracted and direct pharmaceuticals with certain ATC codes and in some cases DDDs are considered)</a:t>
            </a:r>
            <a:endParaRPr lang="it-IT" sz="1600" dirty="0">
              <a:latin typeface="Avenir Book" panose="02000503020000020003" pitchFamily="2" charset="0"/>
              <a:ea typeface="Tahoma" panose="020B0604030504040204" pitchFamily="34" charset="0"/>
              <a:cs typeface="Tahoma" panose="020B0604030504040204" pitchFamily="34" charset="0"/>
            </a:endParaRPr>
          </a:p>
          <a:p>
            <a:endParaRPr lang="it-IT" sz="4500" dirty="0">
              <a:latin typeface="Times New Roman" panose="02020603050405020304" pitchFamily="18" charset="0"/>
            </a:endParaRPr>
          </a:p>
          <a:p>
            <a:endParaRPr lang="it-IT" dirty="0"/>
          </a:p>
        </p:txBody>
      </p:sp>
    </p:spTree>
    <p:extLst>
      <p:ext uri="{BB962C8B-B14F-4D97-AF65-F5344CB8AC3E}">
        <p14:creationId xmlns:p14="http://schemas.microsoft.com/office/powerpoint/2010/main" val="3705912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2C245863-FAA3-FD55-8906-A15B41202D49}"/>
              </a:ext>
            </a:extLst>
          </p:cNvPr>
          <p:cNvSpPr/>
          <p:nvPr/>
        </p:nvSpPr>
        <p:spPr>
          <a:xfrm>
            <a:off x="9321441" y="1691543"/>
            <a:ext cx="612000" cy="464343"/>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Triangolo isoscele 9">
            <a:extLst>
              <a:ext uri="{FF2B5EF4-FFF2-40B4-BE49-F238E27FC236}">
                <a16:creationId xmlns:a16="http://schemas.microsoft.com/office/drawing/2014/main" id="{FD16DDE1-7395-C983-93E2-1C0D23361302}"/>
              </a:ext>
            </a:extLst>
          </p:cNvPr>
          <p:cNvSpPr/>
          <p:nvPr/>
        </p:nvSpPr>
        <p:spPr>
          <a:xfrm>
            <a:off x="9259672" y="1227200"/>
            <a:ext cx="742949" cy="464343"/>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C3C0FFF5-2C1B-5358-A9CA-BBE85970A94D}"/>
              </a:ext>
            </a:extLst>
          </p:cNvPr>
          <p:cNvSpPr txBox="1"/>
          <p:nvPr/>
        </p:nvSpPr>
        <p:spPr>
          <a:xfrm>
            <a:off x="9478601" y="1736545"/>
            <a:ext cx="337822" cy="369332"/>
          </a:xfrm>
          <a:prstGeom prst="rect">
            <a:avLst/>
          </a:prstGeom>
          <a:noFill/>
        </p:spPr>
        <p:txBody>
          <a:bodyPr wrap="square" rtlCol="0">
            <a:spAutoFit/>
          </a:bodyPr>
          <a:lstStyle/>
          <a:p>
            <a:r>
              <a:rPr lang="it-IT" b="1" dirty="0"/>
              <a:t>A</a:t>
            </a:r>
          </a:p>
        </p:txBody>
      </p:sp>
      <p:sp>
        <p:nvSpPr>
          <p:cNvPr id="14" name="Rettangolo 13">
            <a:extLst>
              <a:ext uri="{FF2B5EF4-FFF2-40B4-BE49-F238E27FC236}">
                <a16:creationId xmlns:a16="http://schemas.microsoft.com/office/drawing/2014/main" id="{2D57E90C-73EA-7F9A-C24E-591F517837BB}"/>
              </a:ext>
            </a:extLst>
          </p:cNvPr>
          <p:cNvSpPr/>
          <p:nvPr/>
        </p:nvSpPr>
        <p:spPr>
          <a:xfrm>
            <a:off x="9321441" y="2920268"/>
            <a:ext cx="612000" cy="464343"/>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Triangolo isoscele 14">
            <a:extLst>
              <a:ext uri="{FF2B5EF4-FFF2-40B4-BE49-F238E27FC236}">
                <a16:creationId xmlns:a16="http://schemas.microsoft.com/office/drawing/2014/main" id="{C1B55FA1-77B0-2415-9839-A48CEC973F96}"/>
              </a:ext>
            </a:extLst>
          </p:cNvPr>
          <p:cNvSpPr/>
          <p:nvPr/>
        </p:nvSpPr>
        <p:spPr>
          <a:xfrm>
            <a:off x="9254766" y="2455925"/>
            <a:ext cx="742949" cy="464343"/>
          </a:xfrm>
          <a:prstGeom prst="triangl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ED575324-EFD6-4DA8-4F5C-AC70704BC9F2}"/>
              </a:ext>
            </a:extLst>
          </p:cNvPr>
          <p:cNvSpPr/>
          <p:nvPr/>
        </p:nvSpPr>
        <p:spPr>
          <a:xfrm>
            <a:off x="9318197" y="4169232"/>
            <a:ext cx="612000" cy="46434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t-IT"/>
          </a:p>
        </p:txBody>
      </p:sp>
      <p:sp>
        <p:nvSpPr>
          <p:cNvPr id="18" name="Triangolo isoscele 17">
            <a:extLst>
              <a:ext uri="{FF2B5EF4-FFF2-40B4-BE49-F238E27FC236}">
                <a16:creationId xmlns:a16="http://schemas.microsoft.com/office/drawing/2014/main" id="{176C305B-D287-FEF6-4C0A-75E26CAB689F}"/>
              </a:ext>
            </a:extLst>
          </p:cNvPr>
          <p:cNvSpPr/>
          <p:nvPr/>
        </p:nvSpPr>
        <p:spPr>
          <a:xfrm>
            <a:off x="9251522" y="3704889"/>
            <a:ext cx="742949" cy="464343"/>
          </a:xfrm>
          <a:prstGeom prst="triangl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t-IT"/>
          </a:p>
        </p:txBody>
      </p:sp>
      <p:sp>
        <p:nvSpPr>
          <p:cNvPr id="19" name="CasellaDiTesto 18">
            <a:extLst>
              <a:ext uri="{FF2B5EF4-FFF2-40B4-BE49-F238E27FC236}">
                <a16:creationId xmlns:a16="http://schemas.microsoft.com/office/drawing/2014/main" id="{6688B246-754F-D625-497B-8CEF50344BAD}"/>
              </a:ext>
            </a:extLst>
          </p:cNvPr>
          <p:cNvSpPr txBox="1"/>
          <p:nvPr/>
        </p:nvSpPr>
        <p:spPr>
          <a:xfrm>
            <a:off x="9482342" y="2978485"/>
            <a:ext cx="337822" cy="369332"/>
          </a:xfrm>
          <a:prstGeom prst="rect">
            <a:avLst/>
          </a:prstGeom>
          <a:noFill/>
        </p:spPr>
        <p:txBody>
          <a:bodyPr wrap="square" rtlCol="0">
            <a:spAutoFit/>
          </a:bodyPr>
          <a:lstStyle/>
          <a:p>
            <a:r>
              <a:rPr lang="it-IT" b="1" dirty="0"/>
              <a:t>B</a:t>
            </a:r>
          </a:p>
        </p:txBody>
      </p:sp>
      <p:sp>
        <p:nvSpPr>
          <p:cNvPr id="20" name="CasellaDiTesto 19">
            <a:extLst>
              <a:ext uri="{FF2B5EF4-FFF2-40B4-BE49-F238E27FC236}">
                <a16:creationId xmlns:a16="http://schemas.microsoft.com/office/drawing/2014/main" id="{416CBB4A-7C43-453C-49C9-FFA6951922E7}"/>
              </a:ext>
            </a:extLst>
          </p:cNvPr>
          <p:cNvSpPr txBox="1"/>
          <p:nvPr/>
        </p:nvSpPr>
        <p:spPr>
          <a:xfrm>
            <a:off x="9479098" y="4211850"/>
            <a:ext cx="337822" cy="369332"/>
          </a:xfrm>
          <a:prstGeom prst="rect">
            <a:avLst/>
          </a:prstGeom>
          <a:noFill/>
        </p:spPr>
        <p:txBody>
          <a:bodyPr wrap="square" rtlCol="0">
            <a:spAutoFit/>
          </a:bodyPr>
          <a:lstStyle/>
          <a:p>
            <a:pPr algn="just"/>
            <a:r>
              <a:rPr lang="it-IT" b="1" dirty="0"/>
              <a:t>C</a:t>
            </a:r>
          </a:p>
        </p:txBody>
      </p:sp>
      <p:cxnSp>
        <p:nvCxnSpPr>
          <p:cNvPr id="34" name="Connettore 2 33">
            <a:extLst>
              <a:ext uri="{FF2B5EF4-FFF2-40B4-BE49-F238E27FC236}">
                <a16:creationId xmlns:a16="http://schemas.microsoft.com/office/drawing/2014/main" id="{A20CB73D-6E73-196D-03D8-ED6CBCAC01EB}"/>
              </a:ext>
            </a:extLst>
          </p:cNvPr>
          <p:cNvCxnSpPr>
            <a:cxnSpLocks/>
          </p:cNvCxnSpPr>
          <p:nvPr/>
        </p:nvCxnSpPr>
        <p:spPr>
          <a:xfrm>
            <a:off x="7264806" y="1975349"/>
            <a:ext cx="18409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ttore 2 37">
            <a:extLst>
              <a:ext uri="{FF2B5EF4-FFF2-40B4-BE49-F238E27FC236}">
                <a16:creationId xmlns:a16="http://schemas.microsoft.com/office/drawing/2014/main" id="{CF9974E7-74F9-D31C-A5BC-0AB32A7C7389}"/>
              </a:ext>
            </a:extLst>
          </p:cNvPr>
          <p:cNvCxnSpPr>
            <a:cxnSpLocks/>
          </p:cNvCxnSpPr>
          <p:nvPr/>
        </p:nvCxnSpPr>
        <p:spPr>
          <a:xfrm flipV="1">
            <a:off x="7361330" y="3034999"/>
            <a:ext cx="1648006" cy="2563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ttore 2 39">
            <a:extLst>
              <a:ext uri="{FF2B5EF4-FFF2-40B4-BE49-F238E27FC236}">
                <a16:creationId xmlns:a16="http://schemas.microsoft.com/office/drawing/2014/main" id="{BFA04D92-1354-D9C4-788C-39DAAF0D95EF}"/>
              </a:ext>
            </a:extLst>
          </p:cNvPr>
          <p:cNvCxnSpPr>
            <a:cxnSpLocks/>
          </p:cNvCxnSpPr>
          <p:nvPr/>
        </p:nvCxnSpPr>
        <p:spPr>
          <a:xfrm>
            <a:off x="7349851" y="3488445"/>
            <a:ext cx="1583285" cy="495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Smile 41">
            <a:extLst>
              <a:ext uri="{FF2B5EF4-FFF2-40B4-BE49-F238E27FC236}">
                <a16:creationId xmlns:a16="http://schemas.microsoft.com/office/drawing/2014/main" id="{31753904-A873-C6A4-A7F9-4A38CF7E609C}"/>
              </a:ext>
            </a:extLst>
          </p:cNvPr>
          <p:cNvSpPr/>
          <p:nvPr/>
        </p:nvSpPr>
        <p:spPr>
          <a:xfrm>
            <a:off x="6774613" y="2959803"/>
            <a:ext cx="247650" cy="247650"/>
          </a:xfrm>
          <a:prstGeom prst="smileyFac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3" name="Connettore diritto 42">
            <a:extLst>
              <a:ext uri="{FF2B5EF4-FFF2-40B4-BE49-F238E27FC236}">
                <a16:creationId xmlns:a16="http://schemas.microsoft.com/office/drawing/2014/main" id="{85C0CF88-9156-64FA-A94F-F5EB04FB5FAC}"/>
              </a:ext>
            </a:extLst>
          </p:cNvPr>
          <p:cNvCxnSpPr>
            <a:cxnSpLocks/>
            <a:stCxn id="42" idx="4"/>
          </p:cNvCxnSpPr>
          <p:nvPr/>
        </p:nvCxnSpPr>
        <p:spPr>
          <a:xfrm>
            <a:off x="6898438" y="3207453"/>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nettore diritto 43">
            <a:extLst>
              <a:ext uri="{FF2B5EF4-FFF2-40B4-BE49-F238E27FC236}">
                <a16:creationId xmlns:a16="http://schemas.microsoft.com/office/drawing/2014/main" id="{D19CC9D1-53BC-7BB0-9909-0A02AF866DB9}"/>
              </a:ext>
            </a:extLst>
          </p:cNvPr>
          <p:cNvCxnSpPr/>
          <p:nvPr/>
        </p:nvCxnSpPr>
        <p:spPr>
          <a:xfrm flipH="1">
            <a:off x="6774613" y="3477725"/>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nettore diritto 44">
            <a:extLst>
              <a:ext uri="{FF2B5EF4-FFF2-40B4-BE49-F238E27FC236}">
                <a16:creationId xmlns:a16="http://schemas.microsoft.com/office/drawing/2014/main" id="{F045E1CE-F9E2-7AFA-4356-A9EB109FA3C4}"/>
              </a:ext>
            </a:extLst>
          </p:cNvPr>
          <p:cNvCxnSpPr>
            <a:cxnSpLocks/>
          </p:cNvCxnSpPr>
          <p:nvPr/>
        </p:nvCxnSpPr>
        <p:spPr>
          <a:xfrm>
            <a:off x="6907963" y="3488445"/>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ttore diritto 45">
            <a:extLst>
              <a:ext uri="{FF2B5EF4-FFF2-40B4-BE49-F238E27FC236}">
                <a16:creationId xmlns:a16="http://schemas.microsoft.com/office/drawing/2014/main" id="{4DCC96E7-B18F-2EC8-9A3C-663E823E337E}"/>
              </a:ext>
            </a:extLst>
          </p:cNvPr>
          <p:cNvCxnSpPr>
            <a:cxnSpLocks/>
          </p:cNvCxnSpPr>
          <p:nvPr/>
        </p:nvCxnSpPr>
        <p:spPr>
          <a:xfrm flipV="1">
            <a:off x="6836525" y="3342589"/>
            <a:ext cx="133350" cy="5357"/>
          </a:xfrm>
          <a:prstGeom prst="line">
            <a:avLst/>
          </a:prstGeom>
        </p:spPr>
        <p:style>
          <a:lnRef idx="1">
            <a:schemeClr val="accent1"/>
          </a:lnRef>
          <a:fillRef idx="0">
            <a:schemeClr val="accent1"/>
          </a:fillRef>
          <a:effectRef idx="0">
            <a:schemeClr val="accent1"/>
          </a:effectRef>
          <a:fontRef idx="minor">
            <a:schemeClr val="tx1"/>
          </a:fontRef>
        </p:style>
      </p:cxnSp>
      <p:sp>
        <p:nvSpPr>
          <p:cNvPr id="53" name="CasellaDiTesto 52">
            <a:extLst>
              <a:ext uri="{FF2B5EF4-FFF2-40B4-BE49-F238E27FC236}">
                <a16:creationId xmlns:a16="http://schemas.microsoft.com/office/drawing/2014/main" id="{B16E3A59-8685-AB9E-826E-91E5AF9F92F1}"/>
              </a:ext>
            </a:extLst>
          </p:cNvPr>
          <p:cNvSpPr txBox="1"/>
          <p:nvPr/>
        </p:nvSpPr>
        <p:spPr>
          <a:xfrm>
            <a:off x="7752035" y="1612720"/>
            <a:ext cx="923925" cy="369332"/>
          </a:xfrm>
          <a:prstGeom prst="rect">
            <a:avLst/>
          </a:prstGeom>
          <a:noFill/>
        </p:spPr>
        <p:txBody>
          <a:bodyPr wrap="square" rtlCol="0">
            <a:spAutoFit/>
          </a:bodyPr>
          <a:lstStyle/>
          <a:p>
            <a:r>
              <a:rPr lang="it-IT" dirty="0"/>
              <a:t>100 %</a:t>
            </a:r>
          </a:p>
        </p:txBody>
      </p:sp>
      <p:sp>
        <p:nvSpPr>
          <p:cNvPr id="54" name="CasellaDiTesto 53">
            <a:extLst>
              <a:ext uri="{FF2B5EF4-FFF2-40B4-BE49-F238E27FC236}">
                <a16:creationId xmlns:a16="http://schemas.microsoft.com/office/drawing/2014/main" id="{63FDBC14-9962-6E4C-1989-EE77D285691C}"/>
              </a:ext>
            </a:extLst>
          </p:cNvPr>
          <p:cNvSpPr txBox="1"/>
          <p:nvPr/>
        </p:nvSpPr>
        <p:spPr>
          <a:xfrm rot="21062936">
            <a:off x="7879033" y="2829309"/>
            <a:ext cx="772901" cy="369332"/>
          </a:xfrm>
          <a:prstGeom prst="rect">
            <a:avLst/>
          </a:prstGeom>
          <a:noFill/>
        </p:spPr>
        <p:txBody>
          <a:bodyPr wrap="square" rtlCol="0">
            <a:spAutoFit/>
          </a:bodyPr>
          <a:lstStyle/>
          <a:p>
            <a:r>
              <a:rPr lang="it-IT" dirty="0"/>
              <a:t>20 %</a:t>
            </a:r>
          </a:p>
        </p:txBody>
      </p:sp>
      <p:sp>
        <p:nvSpPr>
          <p:cNvPr id="55" name="CasellaDiTesto 54">
            <a:extLst>
              <a:ext uri="{FF2B5EF4-FFF2-40B4-BE49-F238E27FC236}">
                <a16:creationId xmlns:a16="http://schemas.microsoft.com/office/drawing/2014/main" id="{A1C7E062-42CB-2C93-8D39-90AB10626A90}"/>
              </a:ext>
            </a:extLst>
          </p:cNvPr>
          <p:cNvSpPr txBox="1"/>
          <p:nvPr/>
        </p:nvSpPr>
        <p:spPr>
          <a:xfrm rot="1021198">
            <a:off x="7890041" y="3452973"/>
            <a:ext cx="772901" cy="369332"/>
          </a:xfrm>
          <a:prstGeom prst="rect">
            <a:avLst/>
          </a:prstGeom>
          <a:noFill/>
        </p:spPr>
        <p:txBody>
          <a:bodyPr wrap="square" rtlCol="0">
            <a:spAutoFit/>
          </a:bodyPr>
          <a:lstStyle/>
          <a:p>
            <a:r>
              <a:rPr lang="it-IT" dirty="0"/>
              <a:t>80 %</a:t>
            </a:r>
          </a:p>
        </p:txBody>
      </p:sp>
      <p:pic>
        <p:nvPicPr>
          <p:cNvPr id="61" name="Immagine 60">
            <a:extLst>
              <a:ext uri="{FF2B5EF4-FFF2-40B4-BE49-F238E27FC236}">
                <a16:creationId xmlns:a16="http://schemas.microsoft.com/office/drawing/2014/main" id="{406A1828-A29E-4A36-32E8-64AFFD86CE56}"/>
              </a:ext>
            </a:extLst>
          </p:cNvPr>
          <p:cNvPicPr>
            <a:picLocks noChangeAspect="1"/>
          </p:cNvPicPr>
          <p:nvPr/>
        </p:nvPicPr>
        <p:blipFill>
          <a:blip r:embed="rId3"/>
          <a:stretch>
            <a:fillRect/>
          </a:stretch>
        </p:blipFill>
        <p:spPr>
          <a:xfrm>
            <a:off x="10232169" y="5438144"/>
            <a:ext cx="296024" cy="304629"/>
          </a:xfrm>
          <a:prstGeom prst="rect">
            <a:avLst/>
          </a:prstGeom>
        </p:spPr>
      </p:pic>
      <p:pic>
        <p:nvPicPr>
          <p:cNvPr id="62" name="Immagine 61">
            <a:extLst>
              <a:ext uri="{FF2B5EF4-FFF2-40B4-BE49-F238E27FC236}">
                <a16:creationId xmlns:a16="http://schemas.microsoft.com/office/drawing/2014/main" id="{41670B0F-E62F-958A-9791-EEE51917CEA1}"/>
              </a:ext>
            </a:extLst>
          </p:cNvPr>
          <p:cNvPicPr>
            <a:picLocks noChangeAspect="1"/>
          </p:cNvPicPr>
          <p:nvPr/>
        </p:nvPicPr>
        <p:blipFill>
          <a:blip r:embed="rId4"/>
          <a:stretch>
            <a:fillRect/>
          </a:stretch>
        </p:blipFill>
        <p:spPr>
          <a:xfrm>
            <a:off x="10085207" y="4171423"/>
            <a:ext cx="368905" cy="279681"/>
          </a:xfrm>
          <a:prstGeom prst="rect">
            <a:avLst/>
          </a:prstGeom>
        </p:spPr>
      </p:pic>
      <p:pic>
        <p:nvPicPr>
          <p:cNvPr id="64" name="Immagine 63">
            <a:extLst>
              <a:ext uri="{FF2B5EF4-FFF2-40B4-BE49-F238E27FC236}">
                <a16:creationId xmlns:a16="http://schemas.microsoft.com/office/drawing/2014/main" id="{164D77CA-0C52-A3CC-E0EC-10A7D865EC8A}"/>
              </a:ext>
            </a:extLst>
          </p:cNvPr>
          <p:cNvPicPr>
            <a:picLocks noChangeAspect="1"/>
          </p:cNvPicPr>
          <p:nvPr/>
        </p:nvPicPr>
        <p:blipFill>
          <a:blip r:embed="rId5"/>
          <a:stretch>
            <a:fillRect/>
          </a:stretch>
        </p:blipFill>
        <p:spPr>
          <a:xfrm>
            <a:off x="5003049" y="3403430"/>
            <a:ext cx="742949" cy="786108"/>
          </a:xfrm>
          <a:prstGeom prst="rect">
            <a:avLst/>
          </a:prstGeom>
        </p:spPr>
      </p:pic>
      <p:cxnSp>
        <p:nvCxnSpPr>
          <p:cNvPr id="66" name="Connettore 2 65">
            <a:extLst>
              <a:ext uri="{FF2B5EF4-FFF2-40B4-BE49-F238E27FC236}">
                <a16:creationId xmlns:a16="http://schemas.microsoft.com/office/drawing/2014/main" id="{5AF6BFF2-1429-9E96-4664-403E3D6C2342}"/>
              </a:ext>
            </a:extLst>
          </p:cNvPr>
          <p:cNvCxnSpPr>
            <a:cxnSpLocks/>
          </p:cNvCxnSpPr>
          <p:nvPr/>
        </p:nvCxnSpPr>
        <p:spPr>
          <a:xfrm flipV="1">
            <a:off x="5616429" y="2166718"/>
            <a:ext cx="774111" cy="1185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nettore 2 66">
            <a:extLst>
              <a:ext uri="{FF2B5EF4-FFF2-40B4-BE49-F238E27FC236}">
                <a16:creationId xmlns:a16="http://schemas.microsoft.com/office/drawing/2014/main" id="{291DC6FE-E241-AE22-AD4E-FB4D815E062F}"/>
              </a:ext>
            </a:extLst>
          </p:cNvPr>
          <p:cNvCxnSpPr>
            <a:cxnSpLocks/>
          </p:cNvCxnSpPr>
          <p:nvPr/>
        </p:nvCxnSpPr>
        <p:spPr>
          <a:xfrm flipV="1">
            <a:off x="5765130" y="3352144"/>
            <a:ext cx="879538" cy="4668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Rettangolo 78">
            <a:extLst>
              <a:ext uri="{FF2B5EF4-FFF2-40B4-BE49-F238E27FC236}">
                <a16:creationId xmlns:a16="http://schemas.microsoft.com/office/drawing/2014/main" id="{57325317-5A04-D129-C88F-DD2F78C8FA2F}"/>
              </a:ext>
            </a:extLst>
          </p:cNvPr>
          <p:cNvSpPr/>
          <p:nvPr/>
        </p:nvSpPr>
        <p:spPr>
          <a:xfrm>
            <a:off x="9348995" y="5397957"/>
            <a:ext cx="612000" cy="464343"/>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0" name="Triangolo isoscele 79">
            <a:extLst>
              <a:ext uri="{FF2B5EF4-FFF2-40B4-BE49-F238E27FC236}">
                <a16:creationId xmlns:a16="http://schemas.microsoft.com/office/drawing/2014/main" id="{E79B70B8-8376-E689-3DEA-17917A03DBBA}"/>
              </a:ext>
            </a:extLst>
          </p:cNvPr>
          <p:cNvSpPr/>
          <p:nvPr/>
        </p:nvSpPr>
        <p:spPr>
          <a:xfrm>
            <a:off x="9282320" y="4933614"/>
            <a:ext cx="742949" cy="464343"/>
          </a:xfrm>
          <a:prstGeom prst="triangl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1" name="CasellaDiTesto 80">
            <a:extLst>
              <a:ext uri="{FF2B5EF4-FFF2-40B4-BE49-F238E27FC236}">
                <a16:creationId xmlns:a16="http://schemas.microsoft.com/office/drawing/2014/main" id="{AB3C8C43-397F-395B-C578-412A51AFDB1D}"/>
              </a:ext>
            </a:extLst>
          </p:cNvPr>
          <p:cNvSpPr txBox="1"/>
          <p:nvPr/>
        </p:nvSpPr>
        <p:spPr>
          <a:xfrm>
            <a:off x="9509896" y="5440575"/>
            <a:ext cx="337822" cy="369332"/>
          </a:xfrm>
          <a:prstGeom prst="rect">
            <a:avLst/>
          </a:prstGeom>
          <a:noFill/>
        </p:spPr>
        <p:txBody>
          <a:bodyPr wrap="square" rtlCol="0">
            <a:spAutoFit/>
          </a:bodyPr>
          <a:lstStyle/>
          <a:p>
            <a:r>
              <a:rPr lang="it-IT" b="1" dirty="0"/>
              <a:t>D</a:t>
            </a:r>
          </a:p>
        </p:txBody>
      </p:sp>
      <p:cxnSp>
        <p:nvCxnSpPr>
          <p:cNvPr id="83" name="Connettore 2 82">
            <a:extLst>
              <a:ext uri="{FF2B5EF4-FFF2-40B4-BE49-F238E27FC236}">
                <a16:creationId xmlns:a16="http://schemas.microsoft.com/office/drawing/2014/main" id="{1548B859-96FC-8808-CB41-57B9538887F2}"/>
              </a:ext>
            </a:extLst>
          </p:cNvPr>
          <p:cNvCxnSpPr>
            <a:cxnSpLocks/>
          </p:cNvCxnSpPr>
          <p:nvPr/>
        </p:nvCxnSpPr>
        <p:spPr>
          <a:xfrm>
            <a:off x="7279694" y="4402784"/>
            <a:ext cx="1783686" cy="48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6" name="Connettore 2 85">
            <a:extLst>
              <a:ext uri="{FF2B5EF4-FFF2-40B4-BE49-F238E27FC236}">
                <a16:creationId xmlns:a16="http://schemas.microsoft.com/office/drawing/2014/main" id="{90E36953-901D-2AEA-3CAC-BF098801D282}"/>
              </a:ext>
            </a:extLst>
          </p:cNvPr>
          <p:cNvCxnSpPr>
            <a:cxnSpLocks/>
          </p:cNvCxnSpPr>
          <p:nvPr/>
        </p:nvCxnSpPr>
        <p:spPr>
          <a:xfrm flipV="1">
            <a:off x="7252363" y="5809907"/>
            <a:ext cx="1833152" cy="10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9" name="Connettore 2 88">
            <a:extLst>
              <a:ext uri="{FF2B5EF4-FFF2-40B4-BE49-F238E27FC236}">
                <a16:creationId xmlns:a16="http://schemas.microsoft.com/office/drawing/2014/main" id="{529DD36B-BD5A-0CA0-1B7B-5AEDE6ACF2DC}"/>
              </a:ext>
            </a:extLst>
          </p:cNvPr>
          <p:cNvCxnSpPr>
            <a:cxnSpLocks/>
          </p:cNvCxnSpPr>
          <p:nvPr/>
        </p:nvCxnSpPr>
        <p:spPr>
          <a:xfrm>
            <a:off x="5721242" y="3990120"/>
            <a:ext cx="900326" cy="5246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9" name="CasellaDiTesto 108">
            <a:extLst>
              <a:ext uri="{FF2B5EF4-FFF2-40B4-BE49-F238E27FC236}">
                <a16:creationId xmlns:a16="http://schemas.microsoft.com/office/drawing/2014/main" id="{AD6A3ED2-C31A-34B7-A937-F28B1A8EB7AC}"/>
              </a:ext>
            </a:extLst>
          </p:cNvPr>
          <p:cNvSpPr txBox="1"/>
          <p:nvPr/>
        </p:nvSpPr>
        <p:spPr>
          <a:xfrm>
            <a:off x="7834020" y="4086535"/>
            <a:ext cx="900326" cy="369332"/>
          </a:xfrm>
          <a:prstGeom prst="rect">
            <a:avLst/>
          </a:prstGeom>
          <a:noFill/>
        </p:spPr>
        <p:txBody>
          <a:bodyPr wrap="square" rtlCol="0">
            <a:spAutoFit/>
          </a:bodyPr>
          <a:lstStyle/>
          <a:p>
            <a:r>
              <a:rPr lang="it-IT" dirty="0"/>
              <a:t>100 %</a:t>
            </a:r>
          </a:p>
        </p:txBody>
      </p:sp>
      <p:sp>
        <p:nvSpPr>
          <p:cNvPr id="110" name="CasellaDiTesto 109">
            <a:extLst>
              <a:ext uri="{FF2B5EF4-FFF2-40B4-BE49-F238E27FC236}">
                <a16:creationId xmlns:a16="http://schemas.microsoft.com/office/drawing/2014/main" id="{98D4A2CD-573B-BF05-0760-E29A8BF98E44}"/>
              </a:ext>
            </a:extLst>
          </p:cNvPr>
          <p:cNvSpPr txBox="1"/>
          <p:nvPr/>
        </p:nvSpPr>
        <p:spPr>
          <a:xfrm>
            <a:off x="7727173" y="5525726"/>
            <a:ext cx="772901" cy="369332"/>
          </a:xfrm>
          <a:prstGeom prst="rect">
            <a:avLst/>
          </a:prstGeom>
          <a:noFill/>
        </p:spPr>
        <p:txBody>
          <a:bodyPr wrap="square" rtlCol="0">
            <a:spAutoFit/>
          </a:bodyPr>
          <a:lstStyle/>
          <a:p>
            <a:r>
              <a:rPr lang="it-IT" dirty="0"/>
              <a:t>10 %</a:t>
            </a:r>
          </a:p>
        </p:txBody>
      </p:sp>
      <p:sp>
        <p:nvSpPr>
          <p:cNvPr id="120" name="Smile 119">
            <a:extLst>
              <a:ext uri="{FF2B5EF4-FFF2-40B4-BE49-F238E27FC236}">
                <a16:creationId xmlns:a16="http://schemas.microsoft.com/office/drawing/2014/main" id="{68D5526E-7697-889C-7FAC-D2B3AED1B271}"/>
              </a:ext>
            </a:extLst>
          </p:cNvPr>
          <p:cNvSpPr/>
          <p:nvPr/>
        </p:nvSpPr>
        <p:spPr>
          <a:xfrm>
            <a:off x="6717462" y="1652680"/>
            <a:ext cx="247650" cy="247650"/>
          </a:xfrm>
          <a:prstGeom prst="smileyFace">
            <a:avLst/>
          </a:prstGeom>
          <a:solidFill>
            <a:schemeClr val="accent6">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1" name="Connettore diritto 120">
            <a:extLst>
              <a:ext uri="{FF2B5EF4-FFF2-40B4-BE49-F238E27FC236}">
                <a16:creationId xmlns:a16="http://schemas.microsoft.com/office/drawing/2014/main" id="{CB825C2A-1BB0-4156-7849-A01964D39148}"/>
              </a:ext>
            </a:extLst>
          </p:cNvPr>
          <p:cNvCxnSpPr>
            <a:cxnSpLocks/>
            <a:stCxn id="120" idx="4"/>
          </p:cNvCxnSpPr>
          <p:nvPr/>
        </p:nvCxnSpPr>
        <p:spPr>
          <a:xfrm>
            <a:off x="6841287" y="1900330"/>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Connettore diritto 121">
            <a:extLst>
              <a:ext uri="{FF2B5EF4-FFF2-40B4-BE49-F238E27FC236}">
                <a16:creationId xmlns:a16="http://schemas.microsoft.com/office/drawing/2014/main" id="{281077DA-FE82-C6F5-60C6-3291AC97AD19}"/>
              </a:ext>
            </a:extLst>
          </p:cNvPr>
          <p:cNvCxnSpPr/>
          <p:nvPr/>
        </p:nvCxnSpPr>
        <p:spPr>
          <a:xfrm flipH="1">
            <a:off x="6717462" y="2170602"/>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Connettore diritto 122">
            <a:extLst>
              <a:ext uri="{FF2B5EF4-FFF2-40B4-BE49-F238E27FC236}">
                <a16:creationId xmlns:a16="http://schemas.microsoft.com/office/drawing/2014/main" id="{E114A316-6163-32C7-FE74-2761018DED42}"/>
              </a:ext>
            </a:extLst>
          </p:cNvPr>
          <p:cNvCxnSpPr>
            <a:cxnSpLocks/>
          </p:cNvCxnSpPr>
          <p:nvPr/>
        </p:nvCxnSpPr>
        <p:spPr>
          <a:xfrm>
            <a:off x="6850812" y="2181322"/>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Connettore diritto 123">
            <a:extLst>
              <a:ext uri="{FF2B5EF4-FFF2-40B4-BE49-F238E27FC236}">
                <a16:creationId xmlns:a16="http://schemas.microsoft.com/office/drawing/2014/main" id="{B0E31BA6-563B-6216-1ED4-B6BD707B4A18}"/>
              </a:ext>
            </a:extLst>
          </p:cNvPr>
          <p:cNvCxnSpPr>
            <a:cxnSpLocks/>
          </p:cNvCxnSpPr>
          <p:nvPr/>
        </p:nvCxnSpPr>
        <p:spPr>
          <a:xfrm flipV="1">
            <a:off x="6779374" y="2035466"/>
            <a:ext cx="133350" cy="5357"/>
          </a:xfrm>
          <a:prstGeom prst="line">
            <a:avLst/>
          </a:prstGeom>
        </p:spPr>
        <p:style>
          <a:lnRef idx="1">
            <a:schemeClr val="accent1"/>
          </a:lnRef>
          <a:fillRef idx="0">
            <a:schemeClr val="accent1"/>
          </a:fillRef>
          <a:effectRef idx="0">
            <a:schemeClr val="accent1"/>
          </a:effectRef>
          <a:fontRef idx="minor">
            <a:schemeClr val="tx1"/>
          </a:fontRef>
        </p:style>
      </p:cxnSp>
      <p:sp>
        <p:nvSpPr>
          <p:cNvPr id="125" name="Smile 124">
            <a:extLst>
              <a:ext uri="{FF2B5EF4-FFF2-40B4-BE49-F238E27FC236}">
                <a16:creationId xmlns:a16="http://schemas.microsoft.com/office/drawing/2014/main" id="{FCA47597-D464-C22E-450A-445A35CD9AFC}"/>
              </a:ext>
            </a:extLst>
          </p:cNvPr>
          <p:cNvSpPr/>
          <p:nvPr/>
        </p:nvSpPr>
        <p:spPr>
          <a:xfrm>
            <a:off x="6824762" y="4091690"/>
            <a:ext cx="247650" cy="247650"/>
          </a:xfrm>
          <a:prstGeom prst="smileyFac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6" name="Connettore diritto 125">
            <a:extLst>
              <a:ext uri="{FF2B5EF4-FFF2-40B4-BE49-F238E27FC236}">
                <a16:creationId xmlns:a16="http://schemas.microsoft.com/office/drawing/2014/main" id="{E03E7F19-ED80-5B5E-24C8-FE8BF8706BFD}"/>
              </a:ext>
            </a:extLst>
          </p:cNvPr>
          <p:cNvCxnSpPr>
            <a:cxnSpLocks/>
            <a:stCxn id="125" idx="4"/>
          </p:cNvCxnSpPr>
          <p:nvPr/>
        </p:nvCxnSpPr>
        <p:spPr>
          <a:xfrm>
            <a:off x="6948587" y="4339340"/>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Connettore diritto 126">
            <a:extLst>
              <a:ext uri="{FF2B5EF4-FFF2-40B4-BE49-F238E27FC236}">
                <a16:creationId xmlns:a16="http://schemas.microsoft.com/office/drawing/2014/main" id="{4C5511D3-CA2B-3325-0514-D73815E10346}"/>
              </a:ext>
            </a:extLst>
          </p:cNvPr>
          <p:cNvCxnSpPr/>
          <p:nvPr/>
        </p:nvCxnSpPr>
        <p:spPr>
          <a:xfrm flipH="1">
            <a:off x="6824762" y="4609612"/>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Connettore diritto 127">
            <a:extLst>
              <a:ext uri="{FF2B5EF4-FFF2-40B4-BE49-F238E27FC236}">
                <a16:creationId xmlns:a16="http://schemas.microsoft.com/office/drawing/2014/main" id="{B36A05EB-EE7B-0A38-AEE6-C892B091C43F}"/>
              </a:ext>
            </a:extLst>
          </p:cNvPr>
          <p:cNvCxnSpPr>
            <a:cxnSpLocks/>
          </p:cNvCxnSpPr>
          <p:nvPr/>
        </p:nvCxnSpPr>
        <p:spPr>
          <a:xfrm>
            <a:off x="6958112" y="4620332"/>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Connettore diritto 128">
            <a:extLst>
              <a:ext uri="{FF2B5EF4-FFF2-40B4-BE49-F238E27FC236}">
                <a16:creationId xmlns:a16="http://schemas.microsoft.com/office/drawing/2014/main" id="{62BCAD64-25E9-78BF-31DA-7346B67FC692}"/>
              </a:ext>
            </a:extLst>
          </p:cNvPr>
          <p:cNvCxnSpPr>
            <a:cxnSpLocks/>
          </p:cNvCxnSpPr>
          <p:nvPr/>
        </p:nvCxnSpPr>
        <p:spPr>
          <a:xfrm flipV="1">
            <a:off x="6886674" y="4474476"/>
            <a:ext cx="133350" cy="5357"/>
          </a:xfrm>
          <a:prstGeom prst="line">
            <a:avLst/>
          </a:prstGeom>
        </p:spPr>
        <p:style>
          <a:lnRef idx="1">
            <a:schemeClr val="accent1"/>
          </a:lnRef>
          <a:fillRef idx="0">
            <a:schemeClr val="accent1"/>
          </a:fillRef>
          <a:effectRef idx="0">
            <a:schemeClr val="accent1"/>
          </a:effectRef>
          <a:fontRef idx="minor">
            <a:schemeClr val="tx1"/>
          </a:fontRef>
        </p:style>
      </p:cxnSp>
      <p:sp>
        <p:nvSpPr>
          <p:cNvPr id="139" name="Smile 138">
            <a:extLst>
              <a:ext uri="{FF2B5EF4-FFF2-40B4-BE49-F238E27FC236}">
                <a16:creationId xmlns:a16="http://schemas.microsoft.com/office/drawing/2014/main" id="{8165F2A9-BF2A-1626-52CF-B525742B09F1}"/>
              </a:ext>
            </a:extLst>
          </p:cNvPr>
          <p:cNvSpPr/>
          <p:nvPr/>
        </p:nvSpPr>
        <p:spPr>
          <a:xfrm>
            <a:off x="6834287" y="5278076"/>
            <a:ext cx="247650" cy="247650"/>
          </a:xfrm>
          <a:prstGeom prst="smileyFac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0" name="Connettore diritto 139">
            <a:extLst>
              <a:ext uri="{FF2B5EF4-FFF2-40B4-BE49-F238E27FC236}">
                <a16:creationId xmlns:a16="http://schemas.microsoft.com/office/drawing/2014/main" id="{7B5B6406-B2F0-38E0-A3C2-64D0CD86C16F}"/>
              </a:ext>
            </a:extLst>
          </p:cNvPr>
          <p:cNvCxnSpPr>
            <a:cxnSpLocks/>
            <a:stCxn id="139" idx="4"/>
          </p:cNvCxnSpPr>
          <p:nvPr/>
        </p:nvCxnSpPr>
        <p:spPr>
          <a:xfrm>
            <a:off x="6958112" y="5525726"/>
            <a:ext cx="0" cy="270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1" name="Connettore diritto 140">
            <a:extLst>
              <a:ext uri="{FF2B5EF4-FFF2-40B4-BE49-F238E27FC236}">
                <a16:creationId xmlns:a16="http://schemas.microsoft.com/office/drawing/2014/main" id="{B3C95CE2-7D05-960E-515B-8A6EF8EFBB7C}"/>
              </a:ext>
            </a:extLst>
          </p:cNvPr>
          <p:cNvCxnSpPr/>
          <p:nvPr/>
        </p:nvCxnSpPr>
        <p:spPr>
          <a:xfrm flipH="1">
            <a:off x="6834287" y="5795998"/>
            <a:ext cx="123825"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2" name="Connettore diritto 141">
            <a:extLst>
              <a:ext uri="{FF2B5EF4-FFF2-40B4-BE49-F238E27FC236}">
                <a16:creationId xmlns:a16="http://schemas.microsoft.com/office/drawing/2014/main" id="{CD321D18-14CE-9F3A-4FF4-710471AD71F8}"/>
              </a:ext>
            </a:extLst>
          </p:cNvPr>
          <p:cNvCxnSpPr>
            <a:cxnSpLocks/>
          </p:cNvCxnSpPr>
          <p:nvPr/>
        </p:nvCxnSpPr>
        <p:spPr>
          <a:xfrm>
            <a:off x="6967637" y="5806718"/>
            <a:ext cx="123825" cy="13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3" name="Connettore diritto 142">
            <a:extLst>
              <a:ext uri="{FF2B5EF4-FFF2-40B4-BE49-F238E27FC236}">
                <a16:creationId xmlns:a16="http://schemas.microsoft.com/office/drawing/2014/main" id="{09535E22-66DF-AD08-BE04-DAABFF692032}"/>
              </a:ext>
            </a:extLst>
          </p:cNvPr>
          <p:cNvCxnSpPr>
            <a:cxnSpLocks/>
          </p:cNvCxnSpPr>
          <p:nvPr/>
        </p:nvCxnSpPr>
        <p:spPr>
          <a:xfrm flipV="1">
            <a:off x="6896199" y="5660862"/>
            <a:ext cx="133350" cy="53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5" name="Connettore 2 144">
            <a:extLst>
              <a:ext uri="{FF2B5EF4-FFF2-40B4-BE49-F238E27FC236}">
                <a16:creationId xmlns:a16="http://schemas.microsoft.com/office/drawing/2014/main" id="{A19F8B65-CFE5-1E41-9CC6-F6100E87290A}"/>
              </a:ext>
            </a:extLst>
          </p:cNvPr>
          <p:cNvCxnSpPr>
            <a:cxnSpLocks/>
          </p:cNvCxnSpPr>
          <p:nvPr/>
        </p:nvCxnSpPr>
        <p:spPr>
          <a:xfrm flipV="1">
            <a:off x="7344827" y="4711898"/>
            <a:ext cx="1620885" cy="8785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8" name="CasellaDiTesto 147">
            <a:extLst>
              <a:ext uri="{FF2B5EF4-FFF2-40B4-BE49-F238E27FC236}">
                <a16:creationId xmlns:a16="http://schemas.microsoft.com/office/drawing/2014/main" id="{9B17D8BD-88C8-D176-B6AB-6A15DE98E572}"/>
              </a:ext>
            </a:extLst>
          </p:cNvPr>
          <p:cNvSpPr txBox="1"/>
          <p:nvPr/>
        </p:nvSpPr>
        <p:spPr>
          <a:xfrm rot="19846217">
            <a:off x="7596753" y="4899927"/>
            <a:ext cx="772901" cy="369332"/>
          </a:xfrm>
          <a:prstGeom prst="rect">
            <a:avLst/>
          </a:prstGeom>
          <a:noFill/>
        </p:spPr>
        <p:txBody>
          <a:bodyPr wrap="square" rtlCol="0">
            <a:spAutoFit/>
          </a:bodyPr>
          <a:lstStyle/>
          <a:p>
            <a:r>
              <a:rPr lang="it-IT" dirty="0"/>
              <a:t>90 %</a:t>
            </a:r>
          </a:p>
        </p:txBody>
      </p:sp>
      <p:cxnSp>
        <p:nvCxnSpPr>
          <p:cNvPr id="149" name="Connettore 2 148">
            <a:extLst>
              <a:ext uri="{FF2B5EF4-FFF2-40B4-BE49-F238E27FC236}">
                <a16:creationId xmlns:a16="http://schemas.microsoft.com/office/drawing/2014/main" id="{37FA2B9B-EEB9-4B50-F179-BDD02CD56419}"/>
              </a:ext>
            </a:extLst>
          </p:cNvPr>
          <p:cNvCxnSpPr>
            <a:cxnSpLocks/>
          </p:cNvCxnSpPr>
          <p:nvPr/>
        </p:nvCxnSpPr>
        <p:spPr>
          <a:xfrm>
            <a:off x="5451920" y="4275236"/>
            <a:ext cx="1162201" cy="12928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1" name="Immagine 150">
            <a:extLst>
              <a:ext uri="{FF2B5EF4-FFF2-40B4-BE49-F238E27FC236}">
                <a16:creationId xmlns:a16="http://schemas.microsoft.com/office/drawing/2014/main" id="{67228218-17C6-39BB-A8A7-EA6DF9EE4F00}"/>
              </a:ext>
            </a:extLst>
          </p:cNvPr>
          <p:cNvPicPr>
            <a:picLocks noChangeAspect="1"/>
          </p:cNvPicPr>
          <p:nvPr/>
        </p:nvPicPr>
        <p:blipFill>
          <a:blip r:embed="rId3"/>
          <a:stretch>
            <a:fillRect/>
          </a:stretch>
        </p:blipFill>
        <p:spPr>
          <a:xfrm>
            <a:off x="10177669" y="2882684"/>
            <a:ext cx="296024" cy="304629"/>
          </a:xfrm>
          <a:prstGeom prst="rect">
            <a:avLst/>
          </a:prstGeom>
        </p:spPr>
      </p:pic>
      <p:pic>
        <p:nvPicPr>
          <p:cNvPr id="152" name="Immagine 151">
            <a:extLst>
              <a:ext uri="{FF2B5EF4-FFF2-40B4-BE49-F238E27FC236}">
                <a16:creationId xmlns:a16="http://schemas.microsoft.com/office/drawing/2014/main" id="{7E418FA4-8477-C9C0-DA87-FA63F2DBC7FB}"/>
              </a:ext>
            </a:extLst>
          </p:cNvPr>
          <p:cNvPicPr>
            <a:picLocks noChangeAspect="1"/>
          </p:cNvPicPr>
          <p:nvPr/>
        </p:nvPicPr>
        <p:blipFill>
          <a:blip r:embed="rId3"/>
          <a:stretch>
            <a:fillRect/>
          </a:stretch>
        </p:blipFill>
        <p:spPr>
          <a:xfrm>
            <a:off x="10149156" y="1736545"/>
            <a:ext cx="296024" cy="304629"/>
          </a:xfrm>
          <a:prstGeom prst="rect">
            <a:avLst/>
          </a:prstGeom>
        </p:spPr>
      </p:pic>
      <p:sp>
        <p:nvSpPr>
          <p:cNvPr id="154" name="CasellaDiTesto 153">
            <a:extLst>
              <a:ext uri="{FF2B5EF4-FFF2-40B4-BE49-F238E27FC236}">
                <a16:creationId xmlns:a16="http://schemas.microsoft.com/office/drawing/2014/main" id="{8E963BD3-2804-3203-6DE5-355D0E49545D}"/>
              </a:ext>
            </a:extLst>
          </p:cNvPr>
          <p:cNvSpPr txBox="1"/>
          <p:nvPr/>
        </p:nvSpPr>
        <p:spPr>
          <a:xfrm>
            <a:off x="10623872" y="1468014"/>
            <a:ext cx="590310" cy="369332"/>
          </a:xfrm>
          <a:prstGeom prst="rect">
            <a:avLst/>
          </a:prstGeom>
          <a:noFill/>
        </p:spPr>
        <p:txBody>
          <a:bodyPr wrap="square" rtlCol="0">
            <a:spAutoFit/>
          </a:bodyPr>
          <a:lstStyle/>
          <a:p>
            <a:r>
              <a:rPr lang="it-IT" dirty="0"/>
              <a:t>100</a:t>
            </a:r>
          </a:p>
        </p:txBody>
      </p:sp>
      <p:cxnSp>
        <p:nvCxnSpPr>
          <p:cNvPr id="156" name="Connettore diritto 155">
            <a:extLst>
              <a:ext uri="{FF2B5EF4-FFF2-40B4-BE49-F238E27FC236}">
                <a16:creationId xmlns:a16="http://schemas.microsoft.com/office/drawing/2014/main" id="{3935C442-9218-43FB-2CEC-2E217582A906}"/>
              </a:ext>
            </a:extLst>
          </p:cNvPr>
          <p:cNvCxnSpPr>
            <a:cxnSpLocks/>
            <a:stCxn id="160" idx="1"/>
          </p:cNvCxnSpPr>
          <p:nvPr/>
        </p:nvCxnSpPr>
        <p:spPr>
          <a:xfrm flipH="1">
            <a:off x="10660895" y="1807460"/>
            <a:ext cx="473847" cy="0"/>
          </a:xfrm>
          <a:prstGeom prst="line">
            <a:avLst/>
          </a:prstGeom>
        </p:spPr>
        <p:style>
          <a:lnRef idx="1">
            <a:schemeClr val="accent1"/>
          </a:lnRef>
          <a:fillRef idx="0">
            <a:schemeClr val="accent1"/>
          </a:fillRef>
          <a:effectRef idx="0">
            <a:schemeClr val="accent1"/>
          </a:effectRef>
          <a:fontRef idx="minor">
            <a:schemeClr val="tx1"/>
          </a:fontRef>
        </p:style>
      </p:cxnSp>
      <p:sp>
        <p:nvSpPr>
          <p:cNvPr id="158" name="CasellaDiTesto 157">
            <a:extLst>
              <a:ext uri="{FF2B5EF4-FFF2-40B4-BE49-F238E27FC236}">
                <a16:creationId xmlns:a16="http://schemas.microsoft.com/office/drawing/2014/main" id="{771B2EF2-36B3-2573-64CB-B5220B89C12E}"/>
              </a:ext>
            </a:extLst>
          </p:cNvPr>
          <p:cNvSpPr txBox="1"/>
          <p:nvPr/>
        </p:nvSpPr>
        <p:spPr>
          <a:xfrm>
            <a:off x="10615610" y="1757892"/>
            <a:ext cx="627781" cy="369332"/>
          </a:xfrm>
          <a:prstGeom prst="rect">
            <a:avLst/>
          </a:prstGeom>
          <a:noFill/>
        </p:spPr>
        <p:txBody>
          <a:bodyPr wrap="square" rtlCol="0">
            <a:spAutoFit/>
          </a:bodyPr>
          <a:lstStyle/>
          <a:p>
            <a:r>
              <a:rPr lang="it-IT" dirty="0"/>
              <a:t>400</a:t>
            </a:r>
          </a:p>
        </p:txBody>
      </p:sp>
      <p:sp>
        <p:nvSpPr>
          <p:cNvPr id="160" name="CasellaDiTesto 159">
            <a:extLst>
              <a:ext uri="{FF2B5EF4-FFF2-40B4-BE49-F238E27FC236}">
                <a16:creationId xmlns:a16="http://schemas.microsoft.com/office/drawing/2014/main" id="{E9A47C89-44C8-F8EE-F80B-56BB7A0E5A7B}"/>
              </a:ext>
            </a:extLst>
          </p:cNvPr>
          <p:cNvSpPr txBox="1"/>
          <p:nvPr/>
        </p:nvSpPr>
        <p:spPr>
          <a:xfrm>
            <a:off x="11134742" y="1622794"/>
            <a:ext cx="268833" cy="369332"/>
          </a:xfrm>
          <a:prstGeom prst="rect">
            <a:avLst/>
          </a:prstGeom>
          <a:noFill/>
        </p:spPr>
        <p:txBody>
          <a:bodyPr wrap="square" rtlCol="0">
            <a:spAutoFit/>
          </a:bodyPr>
          <a:lstStyle/>
          <a:p>
            <a:r>
              <a:rPr lang="it-IT" dirty="0"/>
              <a:t>=</a:t>
            </a:r>
          </a:p>
        </p:txBody>
      </p:sp>
      <p:sp>
        <p:nvSpPr>
          <p:cNvPr id="163" name="CasellaDiTesto 162">
            <a:extLst>
              <a:ext uri="{FF2B5EF4-FFF2-40B4-BE49-F238E27FC236}">
                <a16:creationId xmlns:a16="http://schemas.microsoft.com/office/drawing/2014/main" id="{347D8BE4-5DFB-A494-FAB5-C0A3470D2D1A}"/>
              </a:ext>
            </a:extLst>
          </p:cNvPr>
          <p:cNvSpPr txBox="1"/>
          <p:nvPr/>
        </p:nvSpPr>
        <p:spPr>
          <a:xfrm>
            <a:off x="11391707" y="1592425"/>
            <a:ext cx="694902" cy="369332"/>
          </a:xfrm>
          <a:prstGeom prst="rect">
            <a:avLst/>
          </a:prstGeom>
          <a:noFill/>
        </p:spPr>
        <p:txBody>
          <a:bodyPr wrap="square" rtlCol="0">
            <a:spAutoFit/>
          </a:bodyPr>
          <a:lstStyle/>
          <a:p>
            <a:r>
              <a:rPr lang="it-IT" dirty="0"/>
              <a:t>25 %</a:t>
            </a:r>
          </a:p>
        </p:txBody>
      </p:sp>
      <p:sp>
        <p:nvSpPr>
          <p:cNvPr id="168" name="CasellaDiTesto 167">
            <a:extLst>
              <a:ext uri="{FF2B5EF4-FFF2-40B4-BE49-F238E27FC236}">
                <a16:creationId xmlns:a16="http://schemas.microsoft.com/office/drawing/2014/main" id="{51983AC3-34E5-A71C-FDCF-E63F0BA79D82}"/>
              </a:ext>
            </a:extLst>
          </p:cNvPr>
          <p:cNvSpPr txBox="1"/>
          <p:nvPr/>
        </p:nvSpPr>
        <p:spPr>
          <a:xfrm>
            <a:off x="10598746" y="2782620"/>
            <a:ext cx="590310" cy="369332"/>
          </a:xfrm>
          <a:prstGeom prst="rect">
            <a:avLst/>
          </a:prstGeom>
          <a:noFill/>
        </p:spPr>
        <p:txBody>
          <a:bodyPr wrap="square" rtlCol="0">
            <a:spAutoFit/>
          </a:bodyPr>
          <a:lstStyle/>
          <a:p>
            <a:r>
              <a:rPr lang="it-IT" dirty="0"/>
              <a:t>20</a:t>
            </a:r>
          </a:p>
        </p:txBody>
      </p:sp>
      <p:cxnSp>
        <p:nvCxnSpPr>
          <p:cNvPr id="169" name="Connettore diritto 168">
            <a:extLst>
              <a:ext uri="{FF2B5EF4-FFF2-40B4-BE49-F238E27FC236}">
                <a16:creationId xmlns:a16="http://schemas.microsoft.com/office/drawing/2014/main" id="{2090526A-B17C-E8D5-ABFF-9EC296EBB629}"/>
              </a:ext>
            </a:extLst>
          </p:cNvPr>
          <p:cNvCxnSpPr>
            <a:cxnSpLocks/>
            <a:stCxn id="171" idx="1"/>
          </p:cNvCxnSpPr>
          <p:nvPr/>
        </p:nvCxnSpPr>
        <p:spPr>
          <a:xfrm flipH="1">
            <a:off x="10635769" y="3122066"/>
            <a:ext cx="473847" cy="0"/>
          </a:xfrm>
          <a:prstGeom prst="line">
            <a:avLst/>
          </a:prstGeom>
        </p:spPr>
        <p:style>
          <a:lnRef idx="1">
            <a:schemeClr val="accent1"/>
          </a:lnRef>
          <a:fillRef idx="0">
            <a:schemeClr val="accent1"/>
          </a:fillRef>
          <a:effectRef idx="0">
            <a:schemeClr val="accent1"/>
          </a:effectRef>
          <a:fontRef idx="minor">
            <a:schemeClr val="tx1"/>
          </a:fontRef>
        </p:style>
      </p:cxnSp>
      <p:sp>
        <p:nvSpPr>
          <p:cNvPr id="170" name="CasellaDiTesto 169">
            <a:extLst>
              <a:ext uri="{FF2B5EF4-FFF2-40B4-BE49-F238E27FC236}">
                <a16:creationId xmlns:a16="http://schemas.microsoft.com/office/drawing/2014/main" id="{1DBFF6BF-D636-8363-76A8-1E51EBADA13B}"/>
              </a:ext>
            </a:extLst>
          </p:cNvPr>
          <p:cNvSpPr txBox="1"/>
          <p:nvPr/>
        </p:nvSpPr>
        <p:spPr>
          <a:xfrm>
            <a:off x="10590484" y="3072498"/>
            <a:ext cx="627781" cy="369332"/>
          </a:xfrm>
          <a:prstGeom prst="rect">
            <a:avLst/>
          </a:prstGeom>
          <a:noFill/>
        </p:spPr>
        <p:txBody>
          <a:bodyPr wrap="square" rtlCol="0">
            <a:spAutoFit/>
          </a:bodyPr>
          <a:lstStyle/>
          <a:p>
            <a:r>
              <a:rPr lang="it-IT" dirty="0"/>
              <a:t>400</a:t>
            </a:r>
          </a:p>
        </p:txBody>
      </p:sp>
      <p:sp>
        <p:nvSpPr>
          <p:cNvPr id="171" name="CasellaDiTesto 170">
            <a:extLst>
              <a:ext uri="{FF2B5EF4-FFF2-40B4-BE49-F238E27FC236}">
                <a16:creationId xmlns:a16="http://schemas.microsoft.com/office/drawing/2014/main" id="{4CEEC6C7-5066-2C88-6D16-E28B67F3825C}"/>
              </a:ext>
            </a:extLst>
          </p:cNvPr>
          <p:cNvSpPr txBox="1"/>
          <p:nvPr/>
        </p:nvSpPr>
        <p:spPr>
          <a:xfrm>
            <a:off x="11109616" y="2937400"/>
            <a:ext cx="268833" cy="369332"/>
          </a:xfrm>
          <a:prstGeom prst="rect">
            <a:avLst/>
          </a:prstGeom>
          <a:noFill/>
        </p:spPr>
        <p:txBody>
          <a:bodyPr wrap="square" rtlCol="0">
            <a:spAutoFit/>
          </a:bodyPr>
          <a:lstStyle/>
          <a:p>
            <a:r>
              <a:rPr lang="it-IT" dirty="0"/>
              <a:t>=</a:t>
            </a:r>
          </a:p>
        </p:txBody>
      </p:sp>
      <p:sp>
        <p:nvSpPr>
          <p:cNvPr id="172" name="CasellaDiTesto 171">
            <a:extLst>
              <a:ext uri="{FF2B5EF4-FFF2-40B4-BE49-F238E27FC236}">
                <a16:creationId xmlns:a16="http://schemas.microsoft.com/office/drawing/2014/main" id="{1709578A-1E6E-7BD5-7604-4DEF83402AC5}"/>
              </a:ext>
            </a:extLst>
          </p:cNvPr>
          <p:cNvSpPr txBox="1"/>
          <p:nvPr/>
        </p:nvSpPr>
        <p:spPr>
          <a:xfrm>
            <a:off x="11366582" y="2907031"/>
            <a:ext cx="697288" cy="369332"/>
          </a:xfrm>
          <a:prstGeom prst="rect">
            <a:avLst/>
          </a:prstGeom>
          <a:noFill/>
        </p:spPr>
        <p:txBody>
          <a:bodyPr wrap="square" rtlCol="0">
            <a:spAutoFit/>
          </a:bodyPr>
          <a:lstStyle/>
          <a:p>
            <a:r>
              <a:rPr lang="it-IT" dirty="0"/>
              <a:t>5 %</a:t>
            </a:r>
          </a:p>
        </p:txBody>
      </p:sp>
      <p:sp>
        <p:nvSpPr>
          <p:cNvPr id="173" name="CasellaDiTesto 172">
            <a:extLst>
              <a:ext uri="{FF2B5EF4-FFF2-40B4-BE49-F238E27FC236}">
                <a16:creationId xmlns:a16="http://schemas.microsoft.com/office/drawing/2014/main" id="{13299734-EEED-B816-776B-D1A9F9895BC1}"/>
              </a:ext>
            </a:extLst>
          </p:cNvPr>
          <p:cNvSpPr txBox="1"/>
          <p:nvPr/>
        </p:nvSpPr>
        <p:spPr>
          <a:xfrm>
            <a:off x="10573620" y="4021044"/>
            <a:ext cx="590310" cy="369332"/>
          </a:xfrm>
          <a:prstGeom prst="rect">
            <a:avLst/>
          </a:prstGeom>
          <a:noFill/>
        </p:spPr>
        <p:txBody>
          <a:bodyPr wrap="square" rtlCol="0">
            <a:spAutoFit/>
          </a:bodyPr>
          <a:lstStyle/>
          <a:p>
            <a:r>
              <a:rPr lang="it-IT" dirty="0"/>
              <a:t>270</a:t>
            </a:r>
          </a:p>
        </p:txBody>
      </p:sp>
      <p:cxnSp>
        <p:nvCxnSpPr>
          <p:cNvPr id="174" name="Connettore diritto 173">
            <a:extLst>
              <a:ext uri="{FF2B5EF4-FFF2-40B4-BE49-F238E27FC236}">
                <a16:creationId xmlns:a16="http://schemas.microsoft.com/office/drawing/2014/main" id="{9F8EFEE9-3029-9F89-D62D-00427573DB74}"/>
              </a:ext>
            </a:extLst>
          </p:cNvPr>
          <p:cNvCxnSpPr>
            <a:cxnSpLocks/>
            <a:stCxn id="176" idx="1"/>
          </p:cNvCxnSpPr>
          <p:nvPr/>
        </p:nvCxnSpPr>
        <p:spPr>
          <a:xfrm flipH="1">
            <a:off x="10610643" y="4360490"/>
            <a:ext cx="473847" cy="0"/>
          </a:xfrm>
          <a:prstGeom prst="line">
            <a:avLst/>
          </a:prstGeom>
        </p:spPr>
        <p:style>
          <a:lnRef idx="1">
            <a:schemeClr val="accent1"/>
          </a:lnRef>
          <a:fillRef idx="0">
            <a:schemeClr val="accent1"/>
          </a:fillRef>
          <a:effectRef idx="0">
            <a:schemeClr val="accent1"/>
          </a:effectRef>
          <a:fontRef idx="minor">
            <a:schemeClr val="tx1"/>
          </a:fontRef>
        </p:style>
      </p:cxnSp>
      <p:sp>
        <p:nvSpPr>
          <p:cNvPr id="175" name="CasellaDiTesto 174">
            <a:extLst>
              <a:ext uri="{FF2B5EF4-FFF2-40B4-BE49-F238E27FC236}">
                <a16:creationId xmlns:a16="http://schemas.microsoft.com/office/drawing/2014/main" id="{1184FF09-F4CB-EE1D-7DB9-506AF1183F59}"/>
              </a:ext>
            </a:extLst>
          </p:cNvPr>
          <p:cNvSpPr txBox="1"/>
          <p:nvPr/>
        </p:nvSpPr>
        <p:spPr>
          <a:xfrm>
            <a:off x="10565358" y="4310922"/>
            <a:ext cx="627781" cy="369332"/>
          </a:xfrm>
          <a:prstGeom prst="rect">
            <a:avLst/>
          </a:prstGeom>
          <a:noFill/>
        </p:spPr>
        <p:txBody>
          <a:bodyPr wrap="square" rtlCol="0">
            <a:spAutoFit/>
          </a:bodyPr>
          <a:lstStyle/>
          <a:p>
            <a:r>
              <a:rPr lang="it-IT" dirty="0"/>
              <a:t>400</a:t>
            </a:r>
          </a:p>
        </p:txBody>
      </p:sp>
      <p:sp>
        <p:nvSpPr>
          <p:cNvPr id="176" name="CasellaDiTesto 175">
            <a:extLst>
              <a:ext uri="{FF2B5EF4-FFF2-40B4-BE49-F238E27FC236}">
                <a16:creationId xmlns:a16="http://schemas.microsoft.com/office/drawing/2014/main" id="{729263E3-42D1-E826-B2B1-8C6BC4799837}"/>
              </a:ext>
            </a:extLst>
          </p:cNvPr>
          <p:cNvSpPr txBox="1"/>
          <p:nvPr/>
        </p:nvSpPr>
        <p:spPr>
          <a:xfrm>
            <a:off x="11084490" y="4175824"/>
            <a:ext cx="268833" cy="369332"/>
          </a:xfrm>
          <a:prstGeom prst="rect">
            <a:avLst/>
          </a:prstGeom>
          <a:noFill/>
        </p:spPr>
        <p:txBody>
          <a:bodyPr wrap="square" rtlCol="0">
            <a:spAutoFit/>
          </a:bodyPr>
          <a:lstStyle/>
          <a:p>
            <a:r>
              <a:rPr lang="it-IT" dirty="0"/>
              <a:t>=</a:t>
            </a:r>
          </a:p>
        </p:txBody>
      </p:sp>
      <p:sp>
        <p:nvSpPr>
          <p:cNvPr id="177" name="CasellaDiTesto 176">
            <a:extLst>
              <a:ext uri="{FF2B5EF4-FFF2-40B4-BE49-F238E27FC236}">
                <a16:creationId xmlns:a16="http://schemas.microsoft.com/office/drawing/2014/main" id="{B1401519-A6E9-7288-FEBB-A43EDCFB2133}"/>
              </a:ext>
            </a:extLst>
          </p:cNvPr>
          <p:cNvSpPr txBox="1"/>
          <p:nvPr/>
        </p:nvSpPr>
        <p:spPr>
          <a:xfrm>
            <a:off x="11255258" y="4154674"/>
            <a:ext cx="936742" cy="369332"/>
          </a:xfrm>
          <a:prstGeom prst="rect">
            <a:avLst/>
          </a:prstGeom>
          <a:noFill/>
        </p:spPr>
        <p:txBody>
          <a:bodyPr wrap="square" rtlCol="0">
            <a:spAutoFit/>
          </a:bodyPr>
          <a:lstStyle/>
          <a:p>
            <a:r>
              <a:rPr lang="it-IT" b="1" dirty="0"/>
              <a:t>67,5 %</a:t>
            </a:r>
          </a:p>
        </p:txBody>
      </p:sp>
      <p:sp>
        <p:nvSpPr>
          <p:cNvPr id="178" name="CasellaDiTesto 177">
            <a:extLst>
              <a:ext uri="{FF2B5EF4-FFF2-40B4-BE49-F238E27FC236}">
                <a16:creationId xmlns:a16="http://schemas.microsoft.com/office/drawing/2014/main" id="{5540988C-12DA-4AAB-0612-1D9E23511738}"/>
              </a:ext>
            </a:extLst>
          </p:cNvPr>
          <p:cNvSpPr txBox="1"/>
          <p:nvPr/>
        </p:nvSpPr>
        <p:spPr>
          <a:xfrm>
            <a:off x="10635739" y="5281382"/>
            <a:ext cx="590310" cy="369332"/>
          </a:xfrm>
          <a:prstGeom prst="rect">
            <a:avLst/>
          </a:prstGeom>
          <a:noFill/>
        </p:spPr>
        <p:txBody>
          <a:bodyPr wrap="square" rtlCol="0">
            <a:spAutoFit/>
          </a:bodyPr>
          <a:lstStyle/>
          <a:p>
            <a:r>
              <a:rPr lang="it-IT" dirty="0"/>
              <a:t>10</a:t>
            </a:r>
          </a:p>
        </p:txBody>
      </p:sp>
      <p:cxnSp>
        <p:nvCxnSpPr>
          <p:cNvPr id="179" name="Connettore diritto 178">
            <a:extLst>
              <a:ext uri="{FF2B5EF4-FFF2-40B4-BE49-F238E27FC236}">
                <a16:creationId xmlns:a16="http://schemas.microsoft.com/office/drawing/2014/main" id="{5BAAA042-2CD9-04FF-C7A8-8EAD2BECF6AE}"/>
              </a:ext>
            </a:extLst>
          </p:cNvPr>
          <p:cNvCxnSpPr>
            <a:cxnSpLocks/>
            <a:stCxn id="181" idx="1"/>
          </p:cNvCxnSpPr>
          <p:nvPr/>
        </p:nvCxnSpPr>
        <p:spPr>
          <a:xfrm flipH="1">
            <a:off x="10672762" y="5620828"/>
            <a:ext cx="473847" cy="0"/>
          </a:xfrm>
          <a:prstGeom prst="line">
            <a:avLst/>
          </a:prstGeom>
        </p:spPr>
        <p:style>
          <a:lnRef idx="1">
            <a:schemeClr val="accent1"/>
          </a:lnRef>
          <a:fillRef idx="0">
            <a:schemeClr val="accent1"/>
          </a:fillRef>
          <a:effectRef idx="0">
            <a:schemeClr val="accent1"/>
          </a:effectRef>
          <a:fontRef idx="minor">
            <a:schemeClr val="tx1"/>
          </a:fontRef>
        </p:style>
      </p:cxnSp>
      <p:sp>
        <p:nvSpPr>
          <p:cNvPr id="180" name="CasellaDiTesto 179">
            <a:extLst>
              <a:ext uri="{FF2B5EF4-FFF2-40B4-BE49-F238E27FC236}">
                <a16:creationId xmlns:a16="http://schemas.microsoft.com/office/drawing/2014/main" id="{336B171F-F47D-3ABD-C5EE-8987E2DAAA21}"/>
              </a:ext>
            </a:extLst>
          </p:cNvPr>
          <p:cNvSpPr txBox="1"/>
          <p:nvPr/>
        </p:nvSpPr>
        <p:spPr>
          <a:xfrm>
            <a:off x="10627477" y="5571260"/>
            <a:ext cx="627781" cy="369332"/>
          </a:xfrm>
          <a:prstGeom prst="rect">
            <a:avLst/>
          </a:prstGeom>
          <a:noFill/>
        </p:spPr>
        <p:txBody>
          <a:bodyPr wrap="square" rtlCol="0">
            <a:spAutoFit/>
          </a:bodyPr>
          <a:lstStyle/>
          <a:p>
            <a:r>
              <a:rPr lang="it-IT" dirty="0"/>
              <a:t>400</a:t>
            </a:r>
          </a:p>
        </p:txBody>
      </p:sp>
      <p:sp>
        <p:nvSpPr>
          <p:cNvPr id="181" name="CasellaDiTesto 180">
            <a:extLst>
              <a:ext uri="{FF2B5EF4-FFF2-40B4-BE49-F238E27FC236}">
                <a16:creationId xmlns:a16="http://schemas.microsoft.com/office/drawing/2014/main" id="{2BEAD1AC-46CC-7D69-21F3-ECE20C33F7D2}"/>
              </a:ext>
            </a:extLst>
          </p:cNvPr>
          <p:cNvSpPr txBox="1"/>
          <p:nvPr/>
        </p:nvSpPr>
        <p:spPr>
          <a:xfrm>
            <a:off x="11146609" y="5436162"/>
            <a:ext cx="268833" cy="369332"/>
          </a:xfrm>
          <a:prstGeom prst="rect">
            <a:avLst/>
          </a:prstGeom>
          <a:noFill/>
        </p:spPr>
        <p:txBody>
          <a:bodyPr wrap="square" rtlCol="0">
            <a:spAutoFit/>
          </a:bodyPr>
          <a:lstStyle/>
          <a:p>
            <a:r>
              <a:rPr lang="it-IT" dirty="0"/>
              <a:t>=</a:t>
            </a:r>
          </a:p>
        </p:txBody>
      </p:sp>
      <p:sp>
        <p:nvSpPr>
          <p:cNvPr id="182" name="CasellaDiTesto 181">
            <a:extLst>
              <a:ext uri="{FF2B5EF4-FFF2-40B4-BE49-F238E27FC236}">
                <a16:creationId xmlns:a16="http://schemas.microsoft.com/office/drawing/2014/main" id="{94EBC84B-EB0F-8FA7-3B63-09EDA8F1A48D}"/>
              </a:ext>
            </a:extLst>
          </p:cNvPr>
          <p:cNvSpPr txBox="1"/>
          <p:nvPr/>
        </p:nvSpPr>
        <p:spPr>
          <a:xfrm>
            <a:off x="11333595" y="5405793"/>
            <a:ext cx="753014" cy="369332"/>
          </a:xfrm>
          <a:prstGeom prst="rect">
            <a:avLst/>
          </a:prstGeom>
          <a:noFill/>
        </p:spPr>
        <p:txBody>
          <a:bodyPr wrap="square" rtlCol="0">
            <a:spAutoFit/>
          </a:bodyPr>
          <a:lstStyle/>
          <a:p>
            <a:r>
              <a:rPr lang="it-IT" dirty="0"/>
              <a:t>2,5 %</a:t>
            </a:r>
          </a:p>
        </p:txBody>
      </p:sp>
      <p:sp>
        <p:nvSpPr>
          <p:cNvPr id="2" name="CasellaDiTesto 1">
            <a:extLst>
              <a:ext uri="{FF2B5EF4-FFF2-40B4-BE49-F238E27FC236}">
                <a16:creationId xmlns:a16="http://schemas.microsoft.com/office/drawing/2014/main" id="{12292F59-2628-75DD-7C26-EC135FF7EC5A}"/>
              </a:ext>
            </a:extLst>
          </p:cNvPr>
          <p:cNvSpPr txBox="1"/>
          <p:nvPr/>
        </p:nvSpPr>
        <p:spPr>
          <a:xfrm>
            <a:off x="10919027" y="807959"/>
            <a:ext cx="1504981" cy="369332"/>
          </a:xfrm>
          <a:prstGeom prst="rect">
            <a:avLst/>
          </a:prstGeom>
          <a:noFill/>
        </p:spPr>
        <p:txBody>
          <a:bodyPr wrap="square" rtlCol="0">
            <a:spAutoFit/>
          </a:bodyPr>
          <a:lstStyle/>
          <a:p>
            <a:r>
              <a:rPr lang="it-IT" b="1" dirty="0"/>
              <a:t>WEIGHTS</a:t>
            </a:r>
          </a:p>
        </p:txBody>
      </p:sp>
      <p:sp>
        <p:nvSpPr>
          <p:cNvPr id="7" name="Croce 6">
            <a:extLst>
              <a:ext uri="{FF2B5EF4-FFF2-40B4-BE49-F238E27FC236}">
                <a16:creationId xmlns:a16="http://schemas.microsoft.com/office/drawing/2014/main" id="{19B3E7F5-9C63-336F-1457-B30C3A165C19}"/>
              </a:ext>
            </a:extLst>
          </p:cNvPr>
          <p:cNvSpPr>
            <a:spLocks noChangeAspect="1"/>
          </p:cNvSpPr>
          <p:nvPr/>
        </p:nvSpPr>
        <p:spPr>
          <a:xfrm>
            <a:off x="9511252" y="1399917"/>
            <a:ext cx="239787" cy="24879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roce 24">
            <a:extLst>
              <a:ext uri="{FF2B5EF4-FFF2-40B4-BE49-F238E27FC236}">
                <a16:creationId xmlns:a16="http://schemas.microsoft.com/office/drawing/2014/main" id="{A5D8E374-29C5-EA54-9DB9-FEC427C0E358}"/>
              </a:ext>
            </a:extLst>
          </p:cNvPr>
          <p:cNvSpPr>
            <a:spLocks noChangeAspect="1"/>
          </p:cNvSpPr>
          <p:nvPr/>
        </p:nvSpPr>
        <p:spPr>
          <a:xfrm>
            <a:off x="9511252" y="2632475"/>
            <a:ext cx="239787" cy="248796"/>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Croce 25">
            <a:extLst>
              <a:ext uri="{FF2B5EF4-FFF2-40B4-BE49-F238E27FC236}">
                <a16:creationId xmlns:a16="http://schemas.microsoft.com/office/drawing/2014/main" id="{816FB902-F161-7DA9-6630-F5F2D68C15A6}"/>
              </a:ext>
            </a:extLst>
          </p:cNvPr>
          <p:cNvSpPr>
            <a:spLocks noChangeAspect="1"/>
          </p:cNvSpPr>
          <p:nvPr/>
        </p:nvSpPr>
        <p:spPr>
          <a:xfrm>
            <a:off x="9517554" y="3887864"/>
            <a:ext cx="222981" cy="231359"/>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roce 26">
            <a:extLst>
              <a:ext uri="{FF2B5EF4-FFF2-40B4-BE49-F238E27FC236}">
                <a16:creationId xmlns:a16="http://schemas.microsoft.com/office/drawing/2014/main" id="{6427922F-B84C-7473-A845-3EA8E438AAB6}"/>
              </a:ext>
            </a:extLst>
          </p:cNvPr>
          <p:cNvSpPr>
            <a:spLocks noChangeAspect="1"/>
          </p:cNvSpPr>
          <p:nvPr/>
        </p:nvSpPr>
        <p:spPr>
          <a:xfrm>
            <a:off x="9558463" y="5115201"/>
            <a:ext cx="222981" cy="231359"/>
          </a:xfrm>
          <a:prstGeom prst="plus">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Segnaposto contenuto 4">
            <a:extLst>
              <a:ext uri="{FF2B5EF4-FFF2-40B4-BE49-F238E27FC236}">
                <a16:creationId xmlns:a16="http://schemas.microsoft.com/office/drawing/2014/main" id="{06E4F9E6-E1C7-2B41-7DFE-8410B01134AF}"/>
              </a:ext>
            </a:extLst>
          </p:cNvPr>
          <p:cNvSpPr>
            <a:spLocks noGrp="1"/>
          </p:cNvSpPr>
          <p:nvPr>
            <p:ph idx="1"/>
          </p:nvPr>
        </p:nvSpPr>
        <p:spPr>
          <a:xfrm>
            <a:off x="381369" y="1182429"/>
            <a:ext cx="4308944" cy="5642228"/>
          </a:xfrm>
        </p:spPr>
        <p:txBody>
          <a:bodyPr>
            <a:noAutofit/>
          </a:bodyPr>
          <a:lstStyle/>
          <a:p>
            <a:pPr marL="342900" indent="-342900" algn="just">
              <a:spcBef>
                <a:spcPct val="0"/>
              </a:spcBef>
              <a:buFont typeface="+mj-lt"/>
              <a:buAutoNum type="arabicPeriod"/>
            </a:pPr>
            <a:endParaRPr lang="en-US" altLang="it-IT" sz="1800" dirty="0">
              <a:latin typeface="Avenir Book" panose="02000503020000020003" pitchFamily="2" charset="0"/>
              <a:ea typeface="Tahoma" panose="020B0604030504040204" pitchFamily="34" charset="0"/>
              <a:cs typeface="Tahoma" panose="020B0604030504040204" pitchFamily="34" charset="0"/>
            </a:endParaRPr>
          </a:p>
          <a:p>
            <a:pPr marL="342900" indent="-342900" algn="just">
              <a:spcBef>
                <a:spcPct val="0"/>
              </a:spcBef>
              <a:buFont typeface="+mj-lt"/>
              <a:buAutoNum type="arabicPeriod"/>
            </a:pPr>
            <a:r>
              <a:rPr lang="en-US" sz="1800" dirty="0">
                <a:latin typeface="Avenir Book" panose="02000503020000020003" pitchFamily="2" charset="0"/>
                <a:ea typeface="Tahoma" panose="020B0604030504040204" pitchFamily="34" charset="0"/>
                <a:cs typeface="Tahoma" panose="020B0604030504040204" pitchFamily="34" charset="0"/>
              </a:rPr>
              <a:t>Review of the literature: methodology adopted by Prof. Therese Stukel (Ontario) and subsequently tested by the </a:t>
            </a:r>
            <a:r>
              <a:rPr lang="en-US" sz="1800" dirty="0" err="1">
                <a:latin typeface="Avenir Book" panose="02000503020000020003" pitchFamily="2" charset="0"/>
                <a:ea typeface="Tahoma" panose="020B0604030504040204" pitchFamily="34" charset="0"/>
                <a:cs typeface="Tahoma" panose="020B0604030504040204" pitchFamily="34" charset="0"/>
              </a:rPr>
              <a:t>MeS</a:t>
            </a:r>
            <a:r>
              <a:rPr lang="en-US" sz="1800" dirty="0">
                <a:latin typeface="Avenir Book" panose="02000503020000020003" pitchFamily="2" charset="0"/>
                <a:ea typeface="Tahoma" panose="020B0604030504040204" pitchFamily="34" charset="0"/>
                <a:cs typeface="Tahoma" panose="020B0604030504040204" pitchFamily="34" charset="0"/>
              </a:rPr>
              <a:t> Laboratory with data from the Tuscany Region </a:t>
            </a:r>
          </a:p>
          <a:p>
            <a:pPr marL="342900" indent="-342900" algn="just">
              <a:spcBef>
                <a:spcPct val="0"/>
              </a:spcBef>
              <a:buFont typeface="+mj-lt"/>
              <a:buAutoNum type="arabicPeriod"/>
            </a:pPr>
            <a:endParaRPr lang="en-US" altLang="it-IT" sz="1800" dirty="0">
              <a:latin typeface="Avenir Book" panose="02000503020000020003" pitchFamily="2" charset="0"/>
              <a:ea typeface="Tahoma" panose="020B0604030504040204" pitchFamily="34" charset="0"/>
              <a:cs typeface="Tahoma" panose="020B0604030504040204" pitchFamily="34" charset="0"/>
            </a:endParaRPr>
          </a:p>
          <a:p>
            <a:pPr marL="342900" indent="-342900" algn="just">
              <a:spcBef>
                <a:spcPct val="0"/>
              </a:spcBef>
              <a:buFont typeface="+mj-lt"/>
              <a:buAutoNum type="arabicPeriod"/>
            </a:pPr>
            <a:r>
              <a:rPr lang="en-US" altLang="it-IT" sz="1800" dirty="0">
                <a:latin typeface="Avenir Book" panose="02000503020000020003" pitchFamily="2" charset="0"/>
                <a:ea typeface="Tahoma" panose="020B0604030504040204" pitchFamily="34" charset="0"/>
                <a:cs typeface="Tahoma" panose="020B0604030504040204" pitchFamily="34" charset="0"/>
              </a:rPr>
              <a:t>Identify an "informal" </a:t>
            </a:r>
            <a:r>
              <a:rPr lang="en-US" altLang="it-IT" sz="1800" b="1" dirty="0">
                <a:latin typeface="Avenir Book" panose="02000503020000020003" pitchFamily="2" charset="0"/>
                <a:ea typeface="Tahoma" panose="020B0604030504040204" pitchFamily="34" charset="0"/>
                <a:cs typeface="Tahoma" panose="020B0604030504040204" pitchFamily="34" charset="0"/>
              </a:rPr>
              <a:t>link between chronic patients, their general practitioner (GP) and the specialist (</a:t>
            </a:r>
            <a:r>
              <a:rPr lang="en-GB" sz="1800" b="1" dirty="0">
                <a:latin typeface="Avenir Book" panose="02000503020000020003" pitchFamily="2" charset="0"/>
                <a:ea typeface="Tahoma" panose="020B0604030504040204" pitchFamily="34" charset="0"/>
                <a:cs typeface="Tahoma" panose="020B0604030504040204" pitchFamily="34" charset="0"/>
              </a:rPr>
              <a:t>inpatient and/or outpatient facility</a:t>
            </a:r>
            <a:r>
              <a:rPr lang="en-US" altLang="it-IT" sz="1800" b="1" dirty="0">
                <a:latin typeface="Avenir Book" panose="02000503020000020003" pitchFamily="2" charset="0"/>
                <a:ea typeface="Tahoma" panose="020B0604030504040204" pitchFamily="34" charset="0"/>
                <a:cs typeface="Tahoma" panose="020B0604030504040204" pitchFamily="34" charset="0"/>
              </a:rPr>
              <a:t>).</a:t>
            </a:r>
          </a:p>
          <a:p>
            <a:pPr algn="just">
              <a:spcBef>
                <a:spcPct val="0"/>
              </a:spcBef>
              <a:buFont typeface="Wingdings" pitchFamily="2" charset="2"/>
              <a:buChar char="§"/>
            </a:pPr>
            <a:endParaRPr lang="en-US" altLang="it-IT" sz="1800" b="1" dirty="0">
              <a:latin typeface="Avenir Book" panose="02000503020000020003" pitchFamily="2" charset="0"/>
              <a:ea typeface="Tahoma" panose="020B0604030504040204" pitchFamily="34" charset="0"/>
              <a:cs typeface="Tahoma" panose="020B0604030504040204" pitchFamily="34" charset="0"/>
            </a:endParaRPr>
          </a:p>
          <a:p>
            <a:pPr algn="just">
              <a:spcBef>
                <a:spcPct val="0"/>
              </a:spcBef>
              <a:buFont typeface="Wingdings" pitchFamily="2" charset="2"/>
              <a:buChar char="§"/>
            </a:pPr>
            <a:endParaRPr lang="en-US" altLang="it-IT" sz="1800" b="1" dirty="0">
              <a:latin typeface="Avenir Book" panose="02000503020000020003" pitchFamily="2" charset="0"/>
              <a:ea typeface="Tahoma" panose="020B0604030504040204" pitchFamily="34" charset="0"/>
              <a:cs typeface="Tahoma" panose="020B0604030504040204" pitchFamily="34" charset="0"/>
            </a:endParaRPr>
          </a:p>
          <a:p>
            <a:pPr algn="just">
              <a:spcBef>
                <a:spcPct val="0"/>
              </a:spcBef>
              <a:buFont typeface="Wingdings" pitchFamily="2" charset="2"/>
              <a:buChar char="§"/>
            </a:pPr>
            <a:endParaRPr lang="en-US" altLang="it-IT" sz="1800" b="1" dirty="0">
              <a:latin typeface="Avenir Book" panose="02000503020000020003" pitchFamily="2" charset="0"/>
              <a:ea typeface="Tahoma" panose="020B0604030504040204" pitchFamily="34" charset="0"/>
              <a:cs typeface="Tahoma" panose="020B0604030504040204" pitchFamily="34" charset="0"/>
            </a:endParaRPr>
          </a:p>
          <a:p>
            <a:pPr marL="0" indent="0" algn="just">
              <a:spcBef>
                <a:spcPct val="0"/>
              </a:spcBef>
              <a:buNone/>
            </a:pPr>
            <a:r>
              <a:rPr lang="en-US" sz="1800" dirty="0">
                <a:latin typeface="Avenir Book" panose="02000503020000020003" pitchFamily="2" charset="0"/>
                <a:ea typeface="Tahoma" panose="020B0604030504040204" pitchFamily="34" charset="0"/>
                <a:cs typeface="Tahoma" panose="020B0604030504040204" pitchFamily="34" charset="0"/>
              </a:rPr>
              <a:t>Through specific algorithm applied to administrative data</a:t>
            </a:r>
            <a:r>
              <a:rPr lang="en-US" altLang="it-IT" sz="1800" dirty="0">
                <a:latin typeface="Avenir Book" panose="02000503020000020003" pitchFamily="2" charset="0"/>
                <a:ea typeface="Tahoma" panose="020B0604030504040204" pitchFamily="34" charset="0"/>
                <a:cs typeface="Tahoma" panose="020B0604030504040204" pitchFamily="34" charset="0"/>
              </a:rPr>
              <a:t> each GP is linked to the </a:t>
            </a:r>
            <a:r>
              <a:rPr lang="en-GB" sz="1800" dirty="0">
                <a:latin typeface="Avenir Book" panose="02000503020000020003" pitchFamily="2" charset="0"/>
                <a:ea typeface="Tahoma" panose="020B0604030504040204" pitchFamily="34" charset="0"/>
                <a:cs typeface="Tahoma" panose="020B0604030504040204" pitchFamily="34" charset="0"/>
              </a:rPr>
              <a:t>inpatient/outpatient facility </a:t>
            </a:r>
            <a:r>
              <a:rPr lang="en-US" altLang="it-IT" sz="1800" dirty="0">
                <a:latin typeface="Avenir Book" panose="02000503020000020003" pitchFamily="2" charset="0"/>
                <a:ea typeface="Tahoma" panose="020B0604030504040204" pitchFamily="34" charset="0"/>
                <a:cs typeface="Tahoma" panose="020B0604030504040204" pitchFamily="34" charset="0"/>
              </a:rPr>
              <a:t>where most of its chronic patients received specialist care.</a:t>
            </a:r>
          </a:p>
          <a:p>
            <a:pPr algn="just">
              <a:spcBef>
                <a:spcPct val="0"/>
              </a:spcBef>
              <a:buFont typeface="Wingdings" pitchFamily="2" charset="2"/>
              <a:buChar char="§"/>
            </a:pPr>
            <a:endParaRPr lang="en-US" sz="1800" dirty="0">
              <a:latin typeface="Avenir Book" panose="02000503020000020003" pitchFamily="2" charset="0"/>
              <a:ea typeface="Tahoma" panose="020B0604030504040204" pitchFamily="34" charset="0"/>
              <a:cs typeface="Tahoma" panose="020B0604030504040204" pitchFamily="34" charset="0"/>
            </a:endParaRPr>
          </a:p>
          <a:p>
            <a:pPr marL="0" indent="0" algn="just">
              <a:spcBef>
                <a:spcPct val="0"/>
              </a:spcBef>
              <a:buNone/>
            </a:pPr>
            <a:endParaRPr lang="en-US" sz="1800" dirty="0">
              <a:latin typeface="Avenir Book" panose="02000503020000020003" pitchFamily="2" charset="0"/>
              <a:ea typeface="Tahoma" panose="020B0604030504040204" pitchFamily="34" charset="0"/>
              <a:cs typeface="Tahoma" panose="020B0604030504040204" pitchFamily="34" charset="0"/>
            </a:endParaRPr>
          </a:p>
          <a:p>
            <a:pPr algn="just">
              <a:spcBef>
                <a:spcPct val="0"/>
              </a:spcBef>
              <a:buFont typeface="Wingdings" pitchFamily="2" charset="2"/>
              <a:buChar char="§"/>
            </a:pPr>
            <a:endParaRPr lang="en-US" altLang="it-IT" sz="1800" dirty="0">
              <a:latin typeface="Avenir Book" panose="02000503020000020003" pitchFamily="2" charset="0"/>
              <a:ea typeface="Tahoma" panose="020B0604030504040204" pitchFamily="34" charset="0"/>
              <a:cs typeface="Tahoma" panose="020B0604030504040204" pitchFamily="34" charset="0"/>
            </a:endParaRPr>
          </a:p>
        </p:txBody>
      </p:sp>
      <p:sp>
        <p:nvSpPr>
          <p:cNvPr id="22" name="Titolo 1">
            <a:extLst>
              <a:ext uri="{FF2B5EF4-FFF2-40B4-BE49-F238E27FC236}">
                <a16:creationId xmlns:a16="http://schemas.microsoft.com/office/drawing/2014/main" id="{A8DEEC03-01D2-DB74-5B1C-CB0CBD5C2C6D}"/>
              </a:ext>
            </a:extLst>
          </p:cNvPr>
          <p:cNvSpPr txBox="1">
            <a:spLocks/>
          </p:cNvSpPr>
          <p:nvPr/>
        </p:nvSpPr>
        <p:spPr>
          <a:xfrm>
            <a:off x="1879919" y="194794"/>
            <a:ext cx="9016927" cy="4109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200" b="1">
                <a:solidFill>
                  <a:srgbClr val="C00000"/>
                </a:solidFill>
                <a:latin typeface="Avenir" panose="02000503020000020003" pitchFamily="2" charset="0"/>
                <a:ea typeface="+mn-ea"/>
                <a:cs typeface="Tahoma" panose="020B0604030504040204" pitchFamily="34" charset="0"/>
              </a:rPr>
              <a:t>Obj 2:  </a:t>
            </a:r>
            <a:r>
              <a:rPr lang="en-GB" sz="2200" b="1">
                <a:solidFill>
                  <a:srgbClr val="C00000"/>
                </a:solidFill>
                <a:latin typeface="Avenir" pitchFamily="50" charset="0"/>
                <a:ea typeface="Tahoma" pitchFamily="34" charset="0"/>
                <a:cs typeface="Tahoma" pitchFamily="34" charset="0"/>
              </a:rPr>
              <a:t>Multispecialty physician networks for chronic populations in Tuscany</a:t>
            </a:r>
            <a:endParaRPr lang="en-GB" sz="2200" b="1" dirty="0">
              <a:solidFill>
                <a:srgbClr val="C00000"/>
              </a:solidFill>
              <a:latin typeface="Avenir" pitchFamily="50" charset="0"/>
              <a:ea typeface="Tahoma" pitchFamily="34" charset="0"/>
              <a:cs typeface="Tahoma" pitchFamily="34" charset="0"/>
            </a:endParaRPr>
          </a:p>
        </p:txBody>
      </p:sp>
    </p:spTree>
    <p:extLst>
      <p:ext uri="{BB962C8B-B14F-4D97-AF65-F5344CB8AC3E}">
        <p14:creationId xmlns:p14="http://schemas.microsoft.com/office/powerpoint/2010/main" val="207322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par>
                                <p:cTn id="9" presetID="12" presetClass="entr" presetSubtype="4"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p:tgtEl>
                                          <p:spTgt spid="43"/>
                                        </p:tgtEl>
                                        <p:attrNameLst>
                                          <p:attrName>ppt_y</p:attrName>
                                        </p:attrNameLst>
                                      </p:cBhvr>
                                      <p:tavLst>
                                        <p:tav tm="0">
                                          <p:val>
                                            <p:strVal val="#ppt_y+#ppt_h*1.125000"/>
                                          </p:val>
                                        </p:tav>
                                        <p:tav tm="100000">
                                          <p:val>
                                            <p:strVal val="#ppt_y"/>
                                          </p:val>
                                        </p:tav>
                                      </p:tavLst>
                                    </p:anim>
                                    <p:animEffect transition="in" filter="wipe(up)">
                                      <p:cBhvr>
                                        <p:cTn id="12" dur="500"/>
                                        <p:tgtEl>
                                          <p:spTgt spid="43"/>
                                        </p:tgtEl>
                                      </p:cBhvr>
                                    </p:animEffect>
                                  </p:childTnLst>
                                </p:cTn>
                              </p:par>
                              <p:par>
                                <p:cTn id="13" presetID="12" presetClass="entr" presetSubtype="4"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p:tgtEl>
                                          <p:spTgt spid="44"/>
                                        </p:tgtEl>
                                        <p:attrNameLst>
                                          <p:attrName>ppt_y</p:attrName>
                                        </p:attrNameLst>
                                      </p:cBhvr>
                                      <p:tavLst>
                                        <p:tav tm="0">
                                          <p:val>
                                            <p:strVal val="#ppt_y+#ppt_h*1.125000"/>
                                          </p:val>
                                        </p:tav>
                                        <p:tav tm="100000">
                                          <p:val>
                                            <p:strVal val="#ppt_y"/>
                                          </p:val>
                                        </p:tav>
                                      </p:tavLst>
                                    </p:anim>
                                    <p:animEffect transition="in" filter="wipe(up)">
                                      <p:cBhvr>
                                        <p:cTn id="16" dur="500"/>
                                        <p:tgtEl>
                                          <p:spTgt spid="44"/>
                                        </p:tgtEl>
                                      </p:cBhvr>
                                    </p:animEffect>
                                  </p:childTnLst>
                                </p:cTn>
                              </p:par>
                              <p:par>
                                <p:cTn id="17" presetID="12" presetClass="entr" presetSubtype="4"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p:tgtEl>
                                          <p:spTgt spid="45"/>
                                        </p:tgtEl>
                                        <p:attrNameLst>
                                          <p:attrName>ppt_y</p:attrName>
                                        </p:attrNameLst>
                                      </p:cBhvr>
                                      <p:tavLst>
                                        <p:tav tm="0">
                                          <p:val>
                                            <p:strVal val="#ppt_y+#ppt_h*1.125000"/>
                                          </p:val>
                                        </p:tav>
                                        <p:tav tm="100000">
                                          <p:val>
                                            <p:strVal val="#ppt_y"/>
                                          </p:val>
                                        </p:tav>
                                      </p:tavLst>
                                    </p:anim>
                                    <p:animEffect transition="in" filter="wipe(up)">
                                      <p:cBhvr>
                                        <p:cTn id="20" dur="500"/>
                                        <p:tgtEl>
                                          <p:spTgt spid="45"/>
                                        </p:tgtEl>
                                      </p:cBhvr>
                                    </p:animEffect>
                                  </p:childTnLst>
                                </p:cTn>
                              </p:par>
                              <p:par>
                                <p:cTn id="21" presetID="12" presetClass="entr" presetSubtype="4"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p:tgtEl>
                                          <p:spTgt spid="46"/>
                                        </p:tgtEl>
                                        <p:attrNameLst>
                                          <p:attrName>ppt_y</p:attrName>
                                        </p:attrNameLst>
                                      </p:cBhvr>
                                      <p:tavLst>
                                        <p:tav tm="0">
                                          <p:val>
                                            <p:strVal val="#ppt_y+#ppt_h*1.125000"/>
                                          </p:val>
                                        </p:tav>
                                        <p:tav tm="100000">
                                          <p:val>
                                            <p:strVal val="#ppt_y"/>
                                          </p:val>
                                        </p:tav>
                                      </p:tavLst>
                                    </p:anim>
                                    <p:animEffect transition="in" filter="wipe(up)">
                                      <p:cBhvr>
                                        <p:cTn id="24" dur="500"/>
                                        <p:tgtEl>
                                          <p:spTgt spid="46"/>
                                        </p:tgtEl>
                                      </p:cBhvr>
                                    </p:animEffect>
                                  </p:childTnLst>
                                </p:cTn>
                              </p:par>
                              <p:par>
                                <p:cTn id="25" presetID="12" presetClass="entr" presetSubtype="4" fill="hold" nodeType="with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p:tgtEl>
                                          <p:spTgt spid="64"/>
                                        </p:tgtEl>
                                        <p:attrNameLst>
                                          <p:attrName>ppt_y</p:attrName>
                                        </p:attrNameLst>
                                      </p:cBhvr>
                                      <p:tavLst>
                                        <p:tav tm="0">
                                          <p:val>
                                            <p:strVal val="#ppt_y+#ppt_h*1.125000"/>
                                          </p:val>
                                        </p:tav>
                                        <p:tav tm="100000">
                                          <p:val>
                                            <p:strVal val="#ppt_y"/>
                                          </p:val>
                                        </p:tav>
                                      </p:tavLst>
                                    </p:anim>
                                    <p:animEffect transition="in" filter="wipe(up)">
                                      <p:cBhvr>
                                        <p:cTn id="28" dur="500"/>
                                        <p:tgtEl>
                                          <p:spTgt spid="64"/>
                                        </p:tgtEl>
                                      </p:cBhvr>
                                    </p:animEffect>
                                  </p:childTnLst>
                                </p:cTn>
                              </p:par>
                              <p:par>
                                <p:cTn id="29" presetID="12" presetClass="entr" presetSubtype="4"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p:tgtEl>
                                          <p:spTgt spid="66"/>
                                        </p:tgtEl>
                                        <p:attrNameLst>
                                          <p:attrName>ppt_y</p:attrName>
                                        </p:attrNameLst>
                                      </p:cBhvr>
                                      <p:tavLst>
                                        <p:tav tm="0">
                                          <p:val>
                                            <p:strVal val="#ppt_y+#ppt_h*1.125000"/>
                                          </p:val>
                                        </p:tav>
                                        <p:tav tm="100000">
                                          <p:val>
                                            <p:strVal val="#ppt_y"/>
                                          </p:val>
                                        </p:tav>
                                      </p:tavLst>
                                    </p:anim>
                                    <p:animEffect transition="in" filter="wipe(up)">
                                      <p:cBhvr>
                                        <p:cTn id="32" dur="500"/>
                                        <p:tgtEl>
                                          <p:spTgt spid="66"/>
                                        </p:tgtEl>
                                      </p:cBhvr>
                                    </p:animEffect>
                                  </p:childTnLst>
                                </p:cTn>
                              </p:par>
                              <p:par>
                                <p:cTn id="33" presetID="12" presetClass="entr" presetSubtype="4" fill="hold" nodeType="with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p:tgtEl>
                                          <p:spTgt spid="67"/>
                                        </p:tgtEl>
                                        <p:attrNameLst>
                                          <p:attrName>ppt_y</p:attrName>
                                        </p:attrNameLst>
                                      </p:cBhvr>
                                      <p:tavLst>
                                        <p:tav tm="0">
                                          <p:val>
                                            <p:strVal val="#ppt_y+#ppt_h*1.125000"/>
                                          </p:val>
                                        </p:tav>
                                        <p:tav tm="100000">
                                          <p:val>
                                            <p:strVal val="#ppt_y"/>
                                          </p:val>
                                        </p:tav>
                                      </p:tavLst>
                                    </p:anim>
                                    <p:animEffect transition="in" filter="wipe(up)">
                                      <p:cBhvr>
                                        <p:cTn id="36" dur="500"/>
                                        <p:tgtEl>
                                          <p:spTgt spid="67"/>
                                        </p:tgtEl>
                                      </p:cBhvr>
                                    </p:animEffect>
                                  </p:childTnLst>
                                </p:cTn>
                              </p:par>
                              <p:par>
                                <p:cTn id="37" presetID="12" presetClass="entr" presetSubtype="4" fill="hold" nodeType="withEffect">
                                  <p:stCondLst>
                                    <p:cond delay="0"/>
                                  </p:stCondLst>
                                  <p:childTnLst>
                                    <p:set>
                                      <p:cBhvr>
                                        <p:cTn id="38" dur="1" fill="hold">
                                          <p:stCondLst>
                                            <p:cond delay="0"/>
                                          </p:stCondLst>
                                        </p:cTn>
                                        <p:tgtEl>
                                          <p:spTgt spid="89"/>
                                        </p:tgtEl>
                                        <p:attrNameLst>
                                          <p:attrName>style.visibility</p:attrName>
                                        </p:attrNameLst>
                                      </p:cBhvr>
                                      <p:to>
                                        <p:strVal val="visible"/>
                                      </p:to>
                                    </p:set>
                                    <p:anim calcmode="lin" valueType="num">
                                      <p:cBhvr additive="base">
                                        <p:cTn id="39" dur="500"/>
                                        <p:tgtEl>
                                          <p:spTgt spid="89"/>
                                        </p:tgtEl>
                                        <p:attrNameLst>
                                          <p:attrName>ppt_y</p:attrName>
                                        </p:attrNameLst>
                                      </p:cBhvr>
                                      <p:tavLst>
                                        <p:tav tm="0">
                                          <p:val>
                                            <p:strVal val="#ppt_y+#ppt_h*1.125000"/>
                                          </p:val>
                                        </p:tav>
                                        <p:tav tm="100000">
                                          <p:val>
                                            <p:strVal val="#ppt_y"/>
                                          </p:val>
                                        </p:tav>
                                      </p:tavLst>
                                    </p:anim>
                                    <p:animEffect transition="in" filter="wipe(up)">
                                      <p:cBhvr>
                                        <p:cTn id="40" dur="500"/>
                                        <p:tgtEl>
                                          <p:spTgt spid="89"/>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120"/>
                                        </p:tgtEl>
                                        <p:attrNameLst>
                                          <p:attrName>style.visibility</p:attrName>
                                        </p:attrNameLst>
                                      </p:cBhvr>
                                      <p:to>
                                        <p:strVal val="visible"/>
                                      </p:to>
                                    </p:set>
                                    <p:anim calcmode="lin" valueType="num">
                                      <p:cBhvr additive="base">
                                        <p:cTn id="43" dur="500"/>
                                        <p:tgtEl>
                                          <p:spTgt spid="120"/>
                                        </p:tgtEl>
                                        <p:attrNameLst>
                                          <p:attrName>ppt_y</p:attrName>
                                        </p:attrNameLst>
                                      </p:cBhvr>
                                      <p:tavLst>
                                        <p:tav tm="0">
                                          <p:val>
                                            <p:strVal val="#ppt_y+#ppt_h*1.125000"/>
                                          </p:val>
                                        </p:tav>
                                        <p:tav tm="100000">
                                          <p:val>
                                            <p:strVal val="#ppt_y"/>
                                          </p:val>
                                        </p:tav>
                                      </p:tavLst>
                                    </p:anim>
                                    <p:animEffect transition="in" filter="wipe(up)">
                                      <p:cBhvr>
                                        <p:cTn id="44" dur="500"/>
                                        <p:tgtEl>
                                          <p:spTgt spid="120"/>
                                        </p:tgtEl>
                                      </p:cBhvr>
                                    </p:animEffect>
                                  </p:childTnLst>
                                </p:cTn>
                              </p:par>
                              <p:par>
                                <p:cTn id="45" presetID="12" presetClass="entr" presetSubtype="4" fill="hold" nodeType="withEffect">
                                  <p:stCondLst>
                                    <p:cond delay="0"/>
                                  </p:stCondLst>
                                  <p:childTnLst>
                                    <p:set>
                                      <p:cBhvr>
                                        <p:cTn id="46" dur="1" fill="hold">
                                          <p:stCondLst>
                                            <p:cond delay="0"/>
                                          </p:stCondLst>
                                        </p:cTn>
                                        <p:tgtEl>
                                          <p:spTgt spid="121"/>
                                        </p:tgtEl>
                                        <p:attrNameLst>
                                          <p:attrName>style.visibility</p:attrName>
                                        </p:attrNameLst>
                                      </p:cBhvr>
                                      <p:to>
                                        <p:strVal val="visible"/>
                                      </p:to>
                                    </p:set>
                                    <p:anim calcmode="lin" valueType="num">
                                      <p:cBhvr additive="base">
                                        <p:cTn id="47" dur="500"/>
                                        <p:tgtEl>
                                          <p:spTgt spid="121"/>
                                        </p:tgtEl>
                                        <p:attrNameLst>
                                          <p:attrName>ppt_y</p:attrName>
                                        </p:attrNameLst>
                                      </p:cBhvr>
                                      <p:tavLst>
                                        <p:tav tm="0">
                                          <p:val>
                                            <p:strVal val="#ppt_y+#ppt_h*1.125000"/>
                                          </p:val>
                                        </p:tav>
                                        <p:tav tm="100000">
                                          <p:val>
                                            <p:strVal val="#ppt_y"/>
                                          </p:val>
                                        </p:tav>
                                      </p:tavLst>
                                    </p:anim>
                                    <p:animEffect transition="in" filter="wipe(up)">
                                      <p:cBhvr>
                                        <p:cTn id="48" dur="500"/>
                                        <p:tgtEl>
                                          <p:spTgt spid="121"/>
                                        </p:tgtEl>
                                      </p:cBhvr>
                                    </p:animEffect>
                                  </p:childTnLst>
                                </p:cTn>
                              </p:par>
                              <p:par>
                                <p:cTn id="49" presetID="12" presetClass="entr" presetSubtype="4" fill="hold" nodeType="withEffect">
                                  <p:stCondLst>
                                    <p:cond delay="0"/>
                                  </p:stCondLst>
                                  <p:childTnLst>
                                    <p:set>
                                      <p:cBhvr>
                                        <p:cTn id="50" dur="1" fill="hold">
                                          <p:stCondLst>
                                            <p:cond delay="0"/>
                                          </p:stCondLst>
                                        </p:cTn>
                                        <p:tgtEl>
                                          <p:spTgt spid="122"/>
                                        </p:tgtEl>
                                        <p:attrNameLst>
                                          <p:attrName>style.visibility</p:attrName>
                                        </p:attrNameLst>
                                      </p:cBhvr>
                                      <p:to>
                                        <p:strVal val="visible"/>
                                      </p:to>
                                    </p:set>
                                    <p:anim calcmode="lin" valueType="num">
                                      <p:cBhvr additive="base">
                                        <p:cTn id="51" dur="500"/>
                                        <p:tgtEl>
                                          <p:spTgt spid="122"/>
                                        </p:tgtEl>
                                        <p:attrNameLst>
                                          <p:attrName>ppt_y</p:attrName>
                                        </p:attrNameLst>
                                      </p:cBhvr>
                                      <p:tavLst>
                                        <p:tav tm="0">
                                          <p:val>
                                            <p:strVal val="#ppt_y+#ppt_h*1.125000"/>
                                          </p:val>
                                        </p:tav>
                                        <p:tav tm="100000">
                                          <p:val>
                                            <p:strVal val="#ppt_y"/>
                                          </p:val>
                                        </p:tav>
                                      </p:tavLst>
                                    </p:anim>
                                    <p:animEffect transition="in" filter="wipe(up)">
                                      <p:cBhvr>
                                        <p:cTn id="52" dur="500"/>
                                        <p:tgtEl>
                                          <p:spTgt spid="122"/>
                                        </p:tgtEl>
                                      </p:cBhvr>
                                    </p:animEffect>
                                  </p:childTnLst>
                                </p:cTn>
                              </p:par>
                              <p:par>
                                <p:cTn id="53" presetID="12" presetClass="entr" presetSubtype="4" fill="hold" nodeType="withEffect">
                                  <p:stCondLst>
                                    <p:cond delay="0"/>
                                  </p:stCondLst>
                                  <p:childTnLst>
                                    <p:set>
                                      <p:cBhvr>
                                        <p:cTn id="54" dur="1" fill="hold">
                                          <p:stCondLst>
                                            <p:cond delay="0"/>
                                          </p:stCondLst>
                                        </p:cTn>
                                        <p:tgtEl>
                                          <p:spTgt spid="123"/>
                                        </p:tgtEl>
                                        <p:attrNameLst>
                                          <p:attrName>style.visibility</p:attrName>
                                        </p:attrNameLst>
                                      </p:cBhvr>
                                      <p:to>
                                        <p:strVal val="visible"/>
                                      </p:to>
                                    </p:set>
                                    <p:anim calcmode="lin" valueType="num">
                                      <p:cBhvr additive="base">
                                        <p:cTn id="55" dur="500"/>
                                        <p:tgtEl>
                                          <p:spTgt spid="123"/>
                                        </p:tgtEl>
                                        <p:attrNameLst>
                                          <p:attrName>ppt_y</p:attrName>
                                        </p:attrNameLst>
                                      </p:cBhvr>
                                      <p:tavLst>
                                        <p:tav tm="0">
                                          <p:val>
                                            <p:strVal val="#ppt_y+#ppt_h*1.125000"/>
                                          </p:val>
                                        </p:tav>
                                        <p:tav tm="100000">
                                          <p:val>
                                            <p:strVal val="#ppt_y"/>
                                          </p:val>
                                        </p:tav>
                                      </p:tavLst>
                                    </p:anim>
                                    <p:animEffect transition="in" filter="wipe(up)">
                                      <p:cBhvr>
                                        <p:cTn id="56" dur="500"/>
                                        <p:tgtEl>
                                          <p:spTgt spid="123"/>
                                        </p:tgtEl>
                                      </p:cBhvr>
                                    </p:animEffect>
                                  </p:childTnLst>
                                </p:cTn>
                              </p:par>
                              <p:par>
                                <p:cTn id="57" presetID="12" presetClass="entr" presetSubtype="4" fill="hold" nodeType="withEffect">
                                  <p:stCondLst>
                                    <p:cond delay="0"/>
                                  </p:stCondLst>
                                  <p:childTnLst>
                                    <p:set>
                                      <p:cBhvr>
                                        <p:cTn id="58" dur="1" fill="hold">
                                          <p:stCondLst>
                                            <p:cond delay="0"/>
                                          </p:stCondLst>
                                        </p:cTn>
                                        <p:tgtEl>
                                          <p:spTgt spid="124"/>
                                        </p:tgtEl>
                                        <p:attrNameLst>
                                          <p:attrName>style.visibility</p:attrName>
                                        </p:attrNameLst>
                                      </p:cBhvr>
                                      <p:to>
                                        <p:strVal val="visible"/>
                                      </p:to>
                                    </p:set>
                                    <p:anim calcmode="lin" valueType="num">
                                      <p:cBhvr additive="base">
                                        <p:cTn id="59" dur="500"/>
                                        <p:tgtEl>
                                          <p:spTgt spid="124"/>
                                        </p:tgtEl>
                                        <p:attrNameLst>
                                          <p:attrName>ppt_y</p:attrName>
                                        </p:attrNameLst>
                                      </p:cBhvr>
                                      <p:tavLst>
                                        <p:tav tm="0">
                                          <p:val>
                                            <p:strVal val="#ppt_y+#ppt_h*1.125000"/>
                                          </p:val>
                                        </p:tav>
                                        <p:tav tm="100000">
                                          <p:val>
                                            <p:strVal val="#ppt_y"/>
                                          </p:val>
                                        </p:tav>
                                      </p:tavLst>
                                    </p:anim>
                                    <p:animEffect transition="in" filter="wipe(up)">
                                      <p:cBhvr>
                                        <p:cTn id="60" dur="500"/>
                                        <p:tgtEl>
                                          <p:spTgt spid="124"/>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125"/>
                                        </p:tgtEl>
                                        <p:attrNameLst>
                                          <p:attrName>style.visibility</p:attrName>
                                        </p:attrNameLst>
                                      </p:cBhvr>
                                      <p:to>
                                        <p:strVal val="visible"/>
                                      </p:to>
                                    </p:set>
                                    <p:anim calcmode="lin" valueType="num">
                                      <p:cBhvr additive="base">
                                        <p:cTn id="63" dur="500"/>
                                        <p:tgtEl>
                                          <p:spTgt spid="125"/>
                                        </p:tgtEl>
                                        <p:attrNameLst>
                                          <p:attrName>ppt_y</p:attrName>
                                        </p:attrNameLst>
                                      </p:cBhvr>
                                      <p:tavLst>
                                        <p:tav tm="0">
                                          <p:val>
                                            <p:strVal val="#ppt_y+#ppt_h*1.125000"/>
                                          </p:val>
                                        </p:tav>
                                        <p:tav tm="100000">
                                          <p:val>
                                            <p:strVal val="#ppt_y"/>
                                          </p:val>
                                        </p:tav>
                                      </p:tavLst>
                                    </p:anim>
                                    <p:animEffect transition="in" filter="wipe(up)">
                                      <p:cBhvr>
                                        <p:cTn id="64" dur="500"/>
                                        <p:tgtEl>
                                          <p:spTgt spid="125"/>
                                        </p:tgtEl>
                                      </p:cBhvr>
                                    </p:animEffect>
                                  </p:childTnLst>
                                </p:cTn>
                              </p:par>
                              <p:par>
                                <p:cTn id="65" presetID="12" presetClass="entr" presetSubtype="4" fill="hold" nodeType="withEffect">
                                  <p:stCondLst>
                                    <p:cond delay="0"/>
                                  </p:stCondLst>
                                  <p:childTnLst>
                                    <p:set>
                                      <p:cBhvr>
                                        <p:cTn id="66" dur="1" fill="hold">
                                          <p:stCondLst>
                                            <p:cond delay="0"/>
                                          </p:stCondLst>
                                        </p:cTn>
                                        <p:tgtEl>
                                          <p:spTgt spid="126"/>
                                        </p:tgtEl>
                                        <p:attrNameLst>
                                          <p:attrName>style.visibility</p:attrName>
                                        </p:attrNameLst>
                                      </p:cBhvr>
                                      <p:to>
                                        <p:strVal val="visible"/>
                                      </p:to>
                                    </p:set>
                                    <p:anim calcmode="lin" valueType="num">
                                      <p:cBhvr additive="base">
                                        <p:cTn id="67" dur="500"/>
                                        <p:tgtEl>
                                          <p:spTgt spid="126"/>
                                        </p:tgtEl>
                                        <p:attrNameLst>
                                          <p:attrName>ppt_y</p:attrName>
                                        </p:attrNameLst>
                                      </p:cBhvr>
                                      <p:tavLst>
                                        <p:tav tm="0">
                                          <p:val>
                                            <p:strVal val="#ppt_y+#ppt_h*1.125000"/>
                                          </p:val>
                                        </p:tav>
                                        <p:tav tm="100000">
                                          <p:val>
                                            <p:strVal val="#ppt_y"/>
                                          </p:val>
                                        </p:tav>
                                      </p:tavLst>
                                    </p:anim>
                                    <p:animEffect transition="in" filter="wipe(up)">
                                      <p:cBhvr>
                                        <p:cTn id="68" dur="500"/>
                                        <p:tgtEl>
                                          <p:spTgt spid="126"/>
                                        </p:tgtEl>
                                      </p:cBhvr>
                                    </p:animEffect>
                                  </p:childTnLst>
                                </p:cTn>
                              </p:par>
                              <p:par>
                                <p:cTn id="69" presetID="12" presetClass="entr" presetSubtype="4" fill="hold" nodeType="withEffect">
                                  <p:stCondLst>
                                    <p:cond delay="0"/>
                                  </p:stCondLst>
                                  <p:childTnLst>
                                    <p:set>
                                      <p:cBhvr>
                                        <p:cTn id="70" dur="1" fill="hold">
                                          <p:stCondLst>
                                            <p:cond delay="0"/>
                                          </p:stCondLst>
                                        </p:cTn>
                                        <p:tgtEl>
                                          <p:spTgt spid="127"/>
                                        </p:tgtEl>
                                        <p:attrNameLst>
                                          <p:attrName>style.visibility</p:attrName>
                                        </p:attrNameLst>
                                      </p:cBhvr>
                                      <p:to>
                                        <p:strVal val="visible"/>
                                      </p:to>
                                    </p:set>
                                    <p:anim calcmode="lin" valueType="num">
                                      <p:cBhvr additive="base">
                                        <p:cTn id="71" dur="500"/>
                                        <p:tgtEl>
                                          <p:spTgt spid="127"/>
                                        </p:tgtEl>
                                        <p:attrNameLst>
                                          <p:attrName>ppt_y</p:attrName>
                                        </p:attrNameLst>
                                      </p:cBhvr>
                                      <p:tavLst>
                                        <p:tav tm="0">
                                          <p:val>
                                            <p:strVal val="#ppt_y+#ppt_h*1.125000"/>
                                          </p:val>
                                        </p:tav>
                                        <p:tav tm="100000">
                                          <p:val>
                                            <p:strVal val="#ppt_y"/>
                                          </p:val>
                                        </p:tav>
                                      </p:tavLst>
                                    </p:anim>
                                    <p:animEffect transition="in" filter="wipe(up)">
                                      <p:cBhvr>
                                        <p:cTn id="72" dur="500"/>
                                        <p:tgtEl>
                                          <p:spTgt spid="127"/>
                                        </p:tgtEl>
                                      </p:cBhvr>
                                    </p:animEffect>
                                  </p:childTnLst>
                                </p:cTn>
                              </p:par>
                              <p:par>
                                <p:cTn id="73" presetID="12" presetClass="entr" presetSubtype="4" fill="hold" nodeType="withEffect">
                                  <p:stCondLst>
                                    <p:cond delay="0"/>
                                  </p:stCondLst>
                                  <p:childTnLst>
                                    <p:set>
                                      <p:cBhvr>
                                        <p:cTn id="74" dur="1" fill="hold">
                                          <p:stCondLst>
                                            <p:cond delay="0"/>
                                          </p:stCondLst>
                                        </p:cTn>
                                        <p:tgtEl>
                                          <p:spTgt spid="128"/>
                                        </p:tgtEl>
                                        <p:attrNameLst>
                                          <p:attrName>style.visibility</p:attrName>
                                        </p:attrNameLst>
                                      </p:cBhvr>
                                      <p:to>
                                        <p:strVal val="visible"/>
                                      </p:to>
                                    </p:set>
                                    <p:anim calcmode="lin" valueType="num">
                                      <p:cBhvr additive="base">
                                        <p:cTn id="75" dur="500"/>
                                        <p:tgtEl>
                                          <p:spTgt spid="128"/>
                                        </p:tgtEl>
                                        <p:attrNameLst>
                                          <p:attrName>ppt_y</p:attrName>
                                        </p:attrNameLst>
                                      </p:cBhvr>
                                      <p:tavLst>
                                        <p:tav tm="0">
                                          <p:val>
                                            <p:strVal val="#ppt_y+#ppt_h*1.125000"/>
                                          </p:val>
                                        </p:tav>
                                        <p:tav tm="100000">
                                          <p:val>
                                            <p:strVal val="#ppt_y"/>
                                          </p:val>
                                        </p:tav>
                                      </p:tavLst>
                                    </p:anim>
                                    <p:animEffect transition="in" filter="wipe(up)">
                                      <p:cBhvr>
                                        <p:cTn id="76" dur="500"/>
                                        <p:tgtEl>
                                          <p:spTgt spid="128"/>
                                        </p:tgtEl>
                                      </p:cBhvr>
                                    </p:animEffect>
                                  </p:childTnLst>
                                </p:cTn>
                              </p:par>
                              <p:par>
                                <p:cTn id="77" presetID="12" presetClass="entr" presetSubtype="4" fill="hold" nodeType="withEffect">
                                  <p:stCondLst>
                                    <p:cond delay="0"/>
                                  </p:stCondLst>
                                  <p:childTnLst>
                                    <p:set>
                                      <p:cBhvr>
                                        <p:cTn id="78" dur="1" fill="hold">
                                          <p:stCondLst>
                                            <p:cond delay="0"/>
                                          </p:stCondLst>
                                        </p:cTn>
                                        <p:tgtEl>
                                          <p:spTgt spid="129"/>
                                        </p:tgtEl>
                                        <p:attrNameLst>
                                          <p:attrName>style.visibility</p:attrName>
                                        </p:attrNameLst>
                                      </p:cBhvr>
                                      <p:to>
                                        <p:strVal val="visible"/>
                                      </p:to>
                                    </p:set>
                                    <p:anim calcmode="lin" valueType="num">
                                      <p:cBhvr additive="base">
                                        <p:cTn id="79" dur="500"/>
                                        <p:tgtEl>
                                          <p:spTgt spid="129"/>
                                        </p:tgtEl>
                                        <p:attrNameLst>
                                          <p:attrName>ppt_y</p:attrName>
                                        </p:attrNameLst>
                                      </p:cBhvr>
                                      <p:tavLst>
                                        <p:tav tm="0">
                                          <p:val>
                                            <p:strVal val="#ppt_y+#ppt_h*1.125000"/>
                                          </p:val>
                                        </p:tav>
                                        <p:tav tm="100000">
                                          <p:val>
                                            <p:strVal val="#ppt_y"/>
                                          </p:val>
                                        </p:tav>
                                      </p:tavLst>
                                    </p:anim>
                                    <p:animEffect transition="in" filter="wipe(up)">
                                      <p:cBhvr>
                                        <p:cTn id="80" dur="500"/>
                                        <p:tgtEl>
                                          <p:spTgt spid="129"/>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139"/>
                                        </p:tgtEl>
                                        <p:attrNameLst>
                                          <p:attrName>style.visibility</p:attrName>
                                        </p:attrNameLst>
                                      </p:cBhvr>
                                      <p:to>
                                        <p:strVal val="visible"/>
                                      </p:to>
                                    </p:set>
                                    <p:anim calcmode="lin" valueType="num">
                                      <p:cBhvr additive="base">
                                        <p:cTn id="83" dur="500"/>
                                        <p:tgtEl>
                                          <p:spTgt spid="139"/>
                                        </p:tgtEl>
                                        <p:attrNameLst>
                                          <p:attrName>ppt_y</p:attrName>
                                        </p:attrNameLst>
                                      </p:cBhvr>
                                      <p:tavLst>
                                        <p:tav tm="0">
                                          <p:val>
                                            <p:strVal val="#ppt_y+#ppt_h*1.125000"/>
                                          </p:val>
                                        </p:tav>
                                        <p:tav tm="100000">
                                          <p:val>
                                            <p:strVal val="#ppt_y"/>
                                          </p:val>
                                        </p:tav>
                                      </p:tavLst>
                                    </p:anim>
                                    <p:animEffect transition="in" filter="wipe(up)">
                                      <p:cBhvr>
                                        <p:cTn id="84" dur="500"/>
                                        <p:tgtEl>
                                          <p:spTgt spid="139"/>
                                        </p:tgtEl>
                                      </p:cBhvr>
                                    </p:animEffect>
                                  </p:childTnLst>
                                </p:cTn>
                              </p:par>
                              <p:par>
                                <p:cTn id="85" presetID="12" presetClass="entr" presetSubtype="4" fill="hold" nodeType="withEffect">
                                  <p:stCondLst>
                                    <p:cond delay="0"/>
                                  </p:stCondLst>
                                  <p:childTnLst>
                                    <p:set>
                                      <p:cBhvr>
                                        <p:cTn id="86" dur="1" fill="hold">
                                          <p:stCondLst>
                                            <p:cond delay="0"/>
                                          </p:stCondLst>
                                        </p:cTn>
                                        <p:tgtEl>
                                          <p:spTgt spid="140"/>
                                        </p:tgtEl>
                                        <p:attrNameLst>
                                          <p:attrName>style.visibility</p:attrName>
                                        </p:attrNameLst>
                                      </p:cBhvr>
                                      <p:to>
                                        <p:strVal val="visible"/>
                                      </p:to>
                                    </p:set>
                                    <p:anim calcmode="lin" valueType="num">
                                      <p:cBhvr additive="base">
                                        <p:cTn id="87" dur="500"/>
                                        <p:tgtEl>
                                          <p:spTgt spid="140"/>
                                        </p:tgtEl>
                                        <p:attrNameLst>
                                          <p:attrName>ppt_y</p:attrName>
                                        </p:attrNameLst>
                                      </p:cBhvr>
                                      <p:tavLst>
                                        <p:tav tm="0">
                                          <p:val>
                                            <p:strVal val="#ppt_y+#ppt_h*1.125000"/>
                                          </p:val>
                                        </p:tav>
                                        <p:tav tm="100000">
                                          <p:val>
                                            <p:strVal val="#ppt_y"/>
                                          </p:val>
                                        </p:tav>
                                      </p:tavLst>
                                    </p:anim>
                                    <p:animEffect transition="in" filter="wipe(up)">
                                      <p:cBhvr>
                                        <p:cTn id="88" dur="500"/>
                                        <p:tgtEl>
                                          <p:spTgt spid="140"/>
                                        </p:tgtEl>
                                      </p:cBhvr>
                                    </p:animEffect>
                                  </p:childTnLst>
                                </p:cTn>
                              </p:par>
                              <p:par>
                                <p:cTn id="89" presetID="12" presetClass="entr" presetSubtype="4" fill="hold" nodeType="withEffect">
                                  <p:stCondLst>
                                    <p:cond delay="0"/>
                                  </p:stCondLst>
                                  <p:childTnLst>
                                    <p:set>
                                      <p:cBhvr>
                                        <p:cTn id="90" dur="1" fill="hold">
                                          <p:stCondLst>
                                            <p:cond delay="0"/>
                                          </p:stCondLst>
                                        </p:cTn>
                                        <p:tgtEl>
                                          <p:spTgt spid="141"/>
                                        </p:tgtEl>
                                        <p:attrNameLst>
                                          <p:attrName>style.visibility</p:attrName>
                                        </p:attrNameLst>
                                      </p:cBhvr>
                                      <p:to>
                                        <p:strVal val="visible"/>
                                      </p:to>
                                    </p:set>
                                    <p:anim calcmode="lin" valueType="num">
                                      <p:cBhvr additive="base">
                                        <p:cTn id="91" dur="500"/>
                                        <p:tgtEl>
                                          <p:spTgt spid="141"/>
                                        </p:tgtEl>
                                        <p:attrNameLst>
                                          <p:attrName>ppt_y</p:attrName>
                                        </p:attrNameLst>
                                      </p:cBhvr>
                                      <p:tavLst>
                                        <p:tav tm="0">
                                          <p:val>
                                            <p:strVal val="#ppt_y+#ppt_h*1.125000"/>
                                          </p:val>
                                        </p:tav>
                                        <p:tav tm="100000">
                                          <p:val>
                                            <p:strVal val="#ppt_y"/>
                                          </p:val>
                                        </p:tav>
                                      </p:tavLst>
                                    </p:anim>
                                    <p:animEffect transition="in" filter="wipe(up)">
                                      <p:cBhvr>
                                        <p:cTn id="92" dur="500"/>
                                        <p:tgtEl>
                                          <p:spTgt spid="141"/>
                                        </p:tgtEl>
                                      </p:cBhvr>
                                    </p:animEffect>
                                  </p:childTnLst>
                                </p:cTn>
                              </p:par>
                              <p:par>
                                <p:cTn id="93" presetID="12" presetClass="entr" presetSubtype="4" fill="hold" nodeType="withEffect">
                                  <p:stCondLst>
                                    <p:cond delay="0"/>
                                  </p:stCondLst>
                                  <p:childTnLst>
                                    <p:set>
                                      <p:cBhvr>
                                        <p:cTn id="94" dur="1" fill="hold">
                                          <p:stCondLst>
                                            <p:cond delay="0"/>
                                          </p:stCondLst>
                                        </p:cTn>
                                        <p:tgtEl>
                                          <p:spTgt spid="142"/>
                                        </p:tgtEl>
                                        <p:attrNameLst>
                                          <p:attrName>style.visibility</p:attrName>
                                        </p:attrNameLst>
                                      </p:cBhvr>
                                      <p:to>
                                        <p:strVal val="visible"/>
                                      </p:to>
                                    </p:set>
                                    <p:anim calcmode="lin" valueType="num">
                                      <p:cBhvr additive="base">
                                        <p:cTn id="95" dur="500"/>
                                        <p:tgtEl>
                                          <p:spTgt spid="142"/>
                                        </p:tgtEl>
                                        <p:attrNameLst>
                                          <p:attrName>ppt_y</p:attrName>
                                        </p:attrNameLst>
                                      </p:cBhvr>
                                      <p:tavLst>
                                        <p:tav tm="0">
                                          <p:val>
                                            <p:strVal val="#ppt_y+#ppt_h*1.125000"/>
                                          </p:val>
                                        </p:tav>
                                        <p:tav tm="100000">
                                          <p:val>
                                            <p:strVal val="#ppt_y"/>
                                          </p:val>
                                        </p:tav>
                                      </p:tavLst>
                                    </p:anim>
                                    <p:animEffect transition="in" filter="wipe(up)">
                                      <p:cBhvr>
                                        <p:cTn id="96" dur="500"/>
                                        <p:tgtEl>
                                          <p:spTgt spid="142"/>
                                        </p:tgtEl>
                                      </p:cBhvr>
                                    </p:animEffect>
                                  </p:childTnLst>
                                </p:cTn>
                              </p:par>
                              <p:par>
                                <p:cTn id="97" presetID="12" presetClass="entr" presetSubtype="4" fill="hold" nodeType="withEffect">
                                  <p:stCondLst>
                                    <p:cond delay="0"/>
                                  </p:stCondLst>
                                  <p:childTnLst>
                                    <p:set>
                                      <p:cBhvr>
                                        <p:cTn id="98" dur="1" fill="hold">
                                          <p:stCondLst>
                                            <p:cond delay="0"/>
                                          </p:stCondLst>
                                        </p:cTn>
                                        <p:tgtEl>
                                          <p:spTgt spid="143"/>
                                        </p:tgtEl>
                                        <p:attrNameLst>
                                          <p:attrName>style.visibility</p:attrName>
                                        </p:attrNameLst>
                                      </p:cBhvr>
                                      <p:to>
                                        <p:strVal val="visible"/>
                                      </p:to>
                                    </p:set>
                                    <p:anim calcmode="lin" valueType="num">
                                      <p:cBhvr additive="base">
                                        <p:cTn id="99" dur="500"/>
                                        <p:tgtEl>
                                          <p:spTgt spid="143"/>
                                        </p:tgtEl>
                                        <p:attrNameLst>
                                          <p:attrName>ppt_y</p:attrName>
                                        </p:attrNameLst>
                                      </p:cBhvr>
                                      <p:tavLst>
                                        <p:tav tm="0">
                                          <p:val>
                                            <p:strVal val="#ppt_y+#ppt_h*1.125000"/>
                                          </p:val>
                                        </p:tav>
                                        <p:tav tm="100000">
                                          <p:val>
                                            <p:strVal val="#ppt_y"/>
                                          </p:val>
                                        </p:tav>
                                      </p:tavLst>
                                    </p:anim>
                                    <p:animEffect transition="in" filter="wipe(up)">
                                      <p:cBhvr>
                                        <p:cTn id="100" dur="500"/>
                                        <p:tgtEl>
                                          <p:spTgt spid="143"/>
                                        </p:tgtEl>
                                      </p:cBhvr>
                                    </p:animEffect>
                                  </p:childTnLst>
                                </p:cTn>
                              </p:par>
                              <p:par>
                                <p:cTn id="101" presetID="12" presetClass="entr" presetSubtype="4" fill="hold" nodeType="withEffect">
                                  <p:stCondLst>
                                    <p:cond delay="0"/>
                                  </p:stCondLst>
                                  <p:childTnLst>
                                    <p:set>
                                      <p:cBhvr>
                                        <p:cTn id="102" dur="1" fill="hold">
                                          <p:stCondLst>
                                            <p:cond delay="0"/>
                                          </p:stCondLst>
                                        </p:cTn>
                                        <p:tgtEl>
                                          <p:spTgt spid="149"/>
                                        </p:tgtEl>
                                        <p:attrNameLst>
                                          <p:attrName>style.visibility</p:attrName>
                                        </p:attrNameLst>
                                      </p:cBhvr>
                                      <p:to>
                                        <p:strVal val="visible"/>
                                      </p:to>
                                    </p:set>
                                    <p:anim calcmode="lin" valueType="num">
                                      <p:cBhvr additive="base">
                                        <p:cTn id="103" dur="500"/>
                                        <p:tgtEl>
                                          <p:spTgt spid="149"/>
                                        </p:tgtEl>
                                        <p:attrNameLst>
                                          <p:attrName>ppt_y</p:attrName>
                                        </p:attrNameLst>
                                      </p:cBhvr>
                                      <p:tavLst>
                                        <p:tav tm="0">
                                          <p:val>
                                            <p:strVal val="#ppt_y+#ppt_h*1.125000"/>
                                          </p:val>
                                        </p:tav>
                                        <p:tav tm="100000">
                                          <p:val>
                                            <p:strVal val="#ppt_y"/>
                                          </p:val>
                                        </p:tav>
                                      </p:tavLst>
                                    </p:anim>
                                    <p:animEffect transition="in" filter="wipe(up)">
                                      <p:cBhvr>
                                        <p:cTn id="104" dur="500"/>
                                        <p:tgtEl>
                                          <p:spTgt spid="149"/>
                                        </p:tgtEl>
                                      </p:cBhvr>
                                    </p:animEffect>
                                  </p:childTnLst>
                                </p:cTn>
                              </p:par>
                            </p:childTnLst>
                          </p:cTn>
                        </p:par>
                      </p:childTnLst>
                    </p:cTn>
                  </p:par>
                  <p:par>
                    <p:cTn id="105" fill="hold">
                      <p:stCondLst>
                        <p:cond delay="indefinite"/>
                      </p:stCondLst>
                      <p:childTnLst>
                        <p:par>
                          <p:cTn id="106" fill="hold">
                            <p:stCondLst>
                              <p:cond delay="0"/>
                            </p:stCondLst>
                            <p:childTnLst>
                              <p:par>
                                <p:cTn id="107" presetID="12" presetClass="entr" presetSubtype="4" fill="hold" grpId="0" nodeType="clickEffect">
                                  <p:stCondLst>
                                    <p:cond delay="0"/>
                                  </p:stCondLst>
                                  <p:childTnLst>
                                    <p:set>
                                      <p:cBhvr>
                                        <p:cTn id="108" dur="1" fill="hold">
                                          <p:stCondLst>
                                            <p:cond delay="0"/>
                                          </p:stCondLst>
                                        </p:cTn>
                                        <p:tgtEl>
                                          <p:spTgt spid="9"/>
                                        </p:tgtEl>
                                        <p:attrNameLst>
                                          <p:attrName>style.visibility</p:attrName>
                                        </p:attrNameLst>
                                      </p:cBhvr>
                                      <p:to>
                                        <p:strVal val="visible"/>
                                      </p:to>
                                    </p:set>
                                    <p:anim calcmode="lin" valueType="num">
                                      <p:cBhvr additive="base">
                                        <p:cTn id="109" dur="500"/>
                                        <p:tgtEl>
                                          <p:spTgt spid="9"/>
                                        </p:tgtEl>
                                        <p:attrNameLst>
                                          <p:attrName>ppt_y</p:attrName>
                                        </p:attrNameLst>
                                      </p:cBhvr>
                                      <p:tavLst>
                                        <p:tav tm="0">
                                          <p:val>
                                            <p:strVal val="#ppt_y+#ppt_h*1.125000"/>
                                          </p:val>
                                        </p:tav>
                                        <p:tav tm="100000">
                                          <p:val>
                                            <p:strVal val="#ppt_y"/>
                                          </p:val>
                                        </p:tav>
                                      </p:tavLst>
                                    </p:anim>
                                    <p:animEffect transition="in" filter="wipe(up)">
                                      <p:cBhvr>
                                        <p:cTn id="110" dur="500"/>
                                        <p:tgtEl>
                                          <p:spTgt spid="9"/>
                                        </p:tgtEl>
                                      </p:cBhvr>
                                    </p:animEffect>
                                  </p:childTnLst>
                                </p:cTn>
                              </p:par>
                              <p:par>
                                <p:cTn id="111" presetID="1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additive="base">
                                        <p:cTn id="113" dur="500"/>
                                        <p:tgtEl>
                                          <p:spTgt spid="10"/>
                                        </p:tgtEl>
                                        <p:attrNameLst>
                                          <p:attrName>ppt_y</p:attrName>
                                        </p:attrNameLst>
                                      </p:cBhvr>
                                      <p:tavLst>
                                        <p:tav tm="0">
                                          <p:val>
                                            <p:strVal val="#ppt_y+#ppt_h*1.125000"/>
                                          </p:val>
                                        </p:tav>
                                        <p:tav tm="100000">
                                          <p:val>
                                            <p:strVal val="#ppt_y"/>
                                          </p:val>
                                        </p:tav>
                                      </p:tavLst>
                                    </p:anim>
                                    <p:animEffect transition="in" filter="wipe(up)">
                                      <p:cBhvr>
                                        <p:cTn id="114" dur="500"/>
                                        <p:tgtEl>
                                          <p:spTgt spid="10"/>
                                        </p:tgtEl>
                                      </p:cBhvr>
                                    </p:animEffect>
                                  </p:childTnLst>
                                </p:cTn>
                              </p:par>
                              <p:par>
                                <p:cTn id="115" presetID="12" presetClass="entr" presetSubtype="4" fill="hold" grpId="0" nodeType="with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500"/>
                                        <p:tgtEl>
                                          <p:spTgt spid="12"/>
                                        </p:tgtEl>
                                        <p:attrNameLst>
                                          <p:attrName>ppt_y</p:attrName>
                                        </p:attrNameLst>
                                      </p:cBhvr>
                                      <p:tavLst>
                                        <p:tav tm="0">
                                          <p:val>
                                            <p:strVal val="#ppt_y+#ppt_h*1.125000"/>
                                          </p:val>
                                        </p:tav>
                                        <p:tav tm="100000">
                                          <p:val>
                                            <p:strVal val="#ppt_y"/>
                                          </p:val>
                                        </p:tav>
                                      </p:tavLst>
                                    </p:anim>
                                    <p:animEffect transition="in" filter="wipe(up)">
                                      <p:cBhvr>
                                        <p:cTn id="118" dur="500"/>
                                        <p:tgtEl>
                                          <p:spTgt spid="12"/>
                                        </p:tgtEl>
                                      </p:cBhvr>
                                    </p:animEffect>
                                  </p:childTnLst>
                                </p:cTn>
                              </p:par>
                              <p:par>
                                <p:cTn id="119" presetID="12" presetClass="entr" presetSubtype="4" fill="hold" grpId="0" nodeType="withEffect">
                                  <p:stCondLst>
                                    <p:cond delay="0"/>
                                  </p:stCondLst>
                                  <p:childTnLst>
                                    <p:set>
                                      <p:cBhvr>
                                        <p:cTn id="120" dur="1" fill="hold">
                                          <p:stCondLst>
                                            <p:cond delay="0"/>
                                          </p:stCondLst>
                                        </p:cTn>
                                        <p:tgtEl>
                                          <p:spTgt spid="14"/>
                                        </p:tgtEl>
                                        <p:attrNameLst>
                                          <p:attrName>style.visibility</p:attrName>
                                        </p:attrNameLst>
                                      </p:cBhvr>
                                      <p:to>
                                        <p:strVal val="visible"/>
                                      </p:to>
                                    </p:set>
                                    <p:anim calcmode="lin" valueType="num">
                                      <p:cBhvr additive="base">
                                        <p:cTn id="121" dur="500"/>
                                        <p:tgtEl>
                                          <p:spTgt spid="14"/>
                                        </p:tgtEl>
                                        <p:attrNameLst>
                                          <p:attrName>ppt_y</p:attrName>
                                        </p:attrNameLst>
                                      </p:cBhvr>
                                      <p:tavLst>
                                        <p:tav tm="0">
                                          <p:val>
                                            <p:strVal val="#ppt_y+#ppt_h*1.125000"/>
                                          </p:val>
                                        </p:tav>
                                        <p:tav tm="100000">
                                          <p:val>
                                            <p:strVal val="#ppt_y"/>
                                          </p:val>
                                        </p:tav>
                                      </p:tavLst>
                                    </p:anim>
                                    <p:animEffect transition="in" filter="wipe(up)">
                                      <p:cBhvr>
                                        <p:cTn id="122" dur="500"/>
                                        <p:tgtEl>
                                          <p:spTgt spid="14"/>
                                        </p:tgtEl>
                                      </p:cBhvr>
                                    </p:animEffect>
                                  </p:childTnLst>
                                </p:cTn>
                              </p:par>
                              <p:par>
                                <p:cTn id="123" presetID="12" presetClass="entr" presetSubtype="4" fill="hold" grpId="0" nodeType="withEffect">
                                  <p:stCondLst>
                                    <p:cond delay="0"/>
                                  </p:stCondLst>
                                  <p:childTnLst>
                                    <p:set>
                                      <p:cBhvr>
                                        <p:cTn id="124" dur="1" fill="hold">
                                          <p:stCondLst>
                                            <p:cond delay="0"/>
                                          </p:stCondLst>
                                        </p:cTn>
                                        <p:tgtEl>
                                          <p:spTgt spid="15"/>
                                        </p:tgtEl>
                                        <p:attrNameLst>
                                          <p:attrName>style.visibility</p:attrName>
                                        </p:attrNameLst>
                                      </p:cBhvr>
                                      <p:to>
                                        <p:strVal val="visible"/>
                                      </p:to>
                                    </p:set>
                                    <p:anim calcmode="lin" valueType="num">
                                      <p:cBhvr additive="base">
                                        <p:cTn id="125" dur="500"/>
                                        <p:tgtEl>
                                          <p:spTgt spid="15"/>
                                        </p:tgtEl>
                                        <p:attrNameLst>
                                          <p:attrName>ppt_y</p:attrName>
                                        </p:attrNameLst>
                                      </p:cBhvr>
                                      <p:tavLst>
                                        <p:tav tm="0">
                                          <p:val>
                                            <p:strVal val="#ppt_y+#ppt_h*1.125000"/>
                                          </p:val>
                                        </p:tav>
                                        <p:tav tm="100000">
                                          <p:val>
                                            <p:strVal val="#ppt_y"/>
                                          </p:val>
                                        </p:tav>
                                      </p:tavLst>
                                    </p:anim>
                                    <p:animEffect transition="in" filter="wipe(up)">
                                      <p:cBhvr>
                                        <p:cTn id="126" dur="500"/>
                                        <p:tgtEl>
                                          <p:spTgt spid="15"/>
                                        </p:tgtEl>
                                      </p:cBhvr>
                                    </p:animEffect>
                                  </p:childTnLst>
                                </p:cTn>
                              </p:par>
                              <p:par>
                                <p:cTn id="127" presetID="12" presetClass="entr" presetSubtype="4" fill="hold" grpId="0" nodeType="withEffect">
                                  <p:stCondLst>
                                    <p:cond delay="0"/>
                                  </p:stCondLst>
                                  <p:childTnLst>
                                    <p:set>
                                      <p:cBhvr>
                                        <p:cTn id="128" dur="1" fill="hold">
                                          <p:stCondLst>
                                            <p:cond delay="0"/>
                                          </p:stCondLst>
                                        </p:cTn>
                                        <p:tgtEl>
                                          <p:spTgt spid="17"/>
                                        </p:tgtEl>
                                        <p:attrNameLst>
                                          <p:attrName>style.visibility</p:attrName>
                                        </p:attrNameLst>
                                      </p:cBhvr>
                                      <p:to>
                                        <p:strVal val="visible"/>
                                      </p:to>
                                    </p:set>
                                    <p:anim calcmode="lin" valueType="num">
                                      <p:cBhvr additive="base">
                                        <p:cTn id="129" dur="500"/>
                                        <p:tgtEl>
                                          <p:spTgt spid="17"/>
                                        </p:tgtEl>
                                        <p:attrNameLst>
                                          <p:attrName>ppt_y</p:attrName>
                                        </p:attrNameLst>
                                      </p:cBhvr>
                                      <p:tavLst>
                                        <p:tav tm="0">
                                          <p:val>
                                            <p:strVal val="#ppt_y+#ppt_h*1.125000"/>
                                          </p:val>
                                        </p:tav>
                                        <p:tav tm="100000">
                                          <p:val>
                                            <p:strVal val="#ppt_y"/>
                                          </p:val>
                                        </p:tav>
                                      </p:tavLst>
                                    </p:anim>
                                    <p:animEffect transition="in" filter="wipe(up)">
                                      <p:cBhvr>
                                        <p:cTn id="130" dur="500"/>
                                        <p:tgtEl>
                                          <p:spTgt spid="17"/>
                                        </p:tgtEl>
                                      </p:cBhvr>
                                    </p:animEffect>
                                  </p:childTnLst>
                                </p:cTn>
                              </p:par>
                              <p:par>
                                <p:cTn id="131" presetID="12" presetClass="entr" presetSubtype="4" fill="hold" grpId="0" nodeType="withEffect">
                                  <p:stCondLst>
                                    <p:cond delay="0"/>
                                  </p:stCondLst>
                                  <p:childTnLst>
                                    <p:set>
                                      <p:cBhvr>
                                        <p:cTn id="132" dur="1" fill="hold">
                                          <p:stCondLst>
                                            <p:cond delay="0"/>
                                          </p:stCondLst>
                                        </p:cTn>
                                        <p:tgtEl>
                                          <p:spTgt spid="18"/>
                                        </p:tgtEl>
                                        <p:attrNameLst>
                                          <p:attrName>style.visibility</p:attrName>
                                        </p:attrNameLst>
                                      </p:cBhvr>
                                      <p:to>
                                        <p:strVal val="visible"/>
                                      </p:to>
                                    </p:set>
                                    <p:anim calcmode="lin" valueType="num">
                                      <p:cBhvr additive="base">
                                        <p:cTn id="133" dur="500"/>
                                        <p:tgtEl>
                                          <p:spTgt spid="18"/>
                                        </p:tgtEl>
                                        <p:attrNameLst>
                                          <p:attrName>ppt_y</p:attrName>
                                        </p:attrNameLst>
                                      </p:cBhvr>
                                      <p:tavLst>
                                        <p:tav tm="0">
                                          <p:val>
                                            <p:strVal val="#ppt_y+#ppt_h*1.125000"/>
                                          </p:val>
                                        </p:tav>
                                        <p:tav tm="100000">
                                          <p:val>
                                            <p:strVal val="#ppt_y"/>
                                          </p:val>
                                        </p:tav>
                                      </p:tavLst>
                                    </p:anim>
                                    <p:animEffect transition="in" filter="wipe(up)">
                                      <p:cBhvr>
                                        <p:cTn id="134" dur="500"/>
                                        <p:tgtEl>
                                          <p:spTgt spid="18"/>
                                        </p:tgtEl>
                                      </p:cBhvr>
                                    </p:animEffect>
                                  </p:childTnLst>
                                </p:cTn>
                              </p:par>
                              <p:par>
                                <p:cTn id="135" presetID="12" presetClass="entr" presetSubtype="4" fill="hold" grpId="0" nodeType="withEffect">
                                  <p:stCondLst>
                                    <p:cond delay="0"/>
                                  </p:stCondLst>
                                  <p:childTnLst>
                                    <p:set>
                                      <p:cBhvr>
                                        <p:cTn id="136" dur="1" fill="hold">
                                          <p:stCondLst>
                                            <p:cond delay="0"/>
                                          </p:stCondLst>
                                        </p:cTn>
                                        <p:tgtEl>
                                          <p:spTgt spid="19"/>
                                        </p:tgtEl>
                                        <p:attrNameLst>
                                          <p:attrName>style.visibility</p:attrName>
                                        </p:attrNameLst>
                                      </p:cBhvr>
                                      <p:to>
                                        <p:strVal val="visible"/>
                                      </p:to>
                                    </p:set>
                                    <p:anim calcmode="lin" valueType="num">
                                      <p:cBhvr additive="base">
                                        <p:cTn id="137" dur="500"/>
                                        <p:tgtEl>
                                          <p:spTgt spid="19"/>
                                        </p:tgtEl>
                                        <p:attrNameLst>
                                          <p:attrName>ppt_y</p:attrName>
                                        </p:attrNameLst>
                                      </p:cBhvr>
                                      <p:tavLst>
                                        <p:tav tm="0">
                                          <p:val>
                                            <p:strVal val="#ppt_y+#ppt_h*1.125000"/>
                                          </p:val>
                                        </p:tav>
                                        <p:tav tm="100000">
                                          <p:val>
                                            <p:strVal val="#ppt_y"/>
                                          </p:val>
                                        </p:tav>
                                      </p:tavLst>
                                    </p:anim>
                                    <p:animEffect transition="in" filter="wipe(up)">
                                      <p:cBhvr>
                                        <p:cTn id="138" dur="500"/>
                                        <p:tgtEl>
                                          <p:spTgt spid="19"/>
                                        </p:tgtEl>
                                      </p:cBhvr>
                                    </p:animEffect>
                                  </p:childTnLst>
                                </p:cTn>
                              </p:par>
                              <p:par>
                                <p:cTn id="139" presetID="12" presetClass="entr" presetSubtype="4" fill="hold" grpId="0" nodeType="withEffect">
                                  <p:stCondLst>
                                    <p:cond delay="0"/>
                                  </p:stCondLst>
                                  <p:childTnLst>
                                    <p:set>
                                      <p:cBhvr>
                                        <p:cTn id="140" dur="1" fill="hold">
                                          <p:stCondLst>
                                            <p:cond delay="0"/>
                                          </p:stCondLst>
                                        </p:cTn>
                                        <p:tgtEl>
                                          <p:spTgt spid="20"/>
                                        </p:tgtEl>
                                        <p:attrNameLst>
                                          <p:attrName>style.visibility</p:attrName>
                                        </p:attrNameLst>
                                      </p:cBhvr>
                                      <p:to>
                                        <p:strVal val="visible"/>
                                      </p:to>
                                    </p:set>
                                    <p:anim calcmode="lin" valueType="num">
                                      <p:cBhvr additive="base">
                                        <p:cTn id="141" dur="500"/>
                                        <p:tgtEl>
                                          <p:spTgt spid="20"/>
                                        </p:tgtEl>
                                        <p:attrNameLst>
                                          <p:attrName>ppt_y</p:attrName>
                                        </p:attrNameLst>
                                      </p:cBhvr>
                                      <p:tavLst>
                                        <p:tav tm="0">
                                          <p:val>
                                            <p:strVal val="#ppt_y+#ppt_h*1.125000"/>
                                          </p:val>
                                        </p:tav>
                                        <p:tav tm="100000">
                                          <p:val>
                                            <p:strVal val="#ppt_y"/>
                                          </p:val>
                                        </p:tav>
                                      </p:tavLst>
                                    </p:anim>
                                    <p:animEffect transition="in" filter="wipe(up)">
                                      <p:cBhvr>
                                        <p:cTn id="142" dur="500"/>
                                        <p:tgtEl>
                                          <p:spTgt spid="20"/>
                                        </p:tgtEl>
                                      </p:cBhvr>
                                    </p:animEffect>
                                  </p:childTnLst>
                                </p:cTn>
                              </p:par>
                              <p:par>
                                <p:cTn id="143" presetID="12" presetClass="entr" presetSubtype="4" fill="hold" nodeType="withEffect">
                                  <p:stCondLst>
                                    <p:cond delay="0"/>
                                  </p:stCondLst>
                                  <p:childTnLst>
                                    <p:set>
                                      <p:cBhvr>
                                        <p:cTn id="144" dur="1" fill="hold">
                                          <p:stCondLst>
                                            <p:cond delay="0"/>
                                          </p:stCondLst>
                                        </p:cTn>
                                        <p:tgtEl>
                                          <p:spTgt spid="34"/>
                                        </p:tgtEl>
                                        <p:attrNameLst>
                                          <p:attrName>style.visibility</p:attrName>
                                        </p:attrNameLst>
                                      </p:cBhvr>
                                      <p:to>
                                        <p:strVal val="visible"/>
                                      </p:to>
                                    </p:set>
                                    <p:anim calcmode="lin" valueType="num">
                                      <p:cBhvr additive="base">
                                        <p:cTn id="145" dur="500"/>
                                        <p:tgtEl>
                                          <p:spTgt spid="34"/>
                                        </p:tgtEl>
                                        <p:attrNameLst>
                                          <p:attrName>ppt_y</p:attrName>
                                        </p:attrNameLst>
                                      </p:cBhvr>
                                      <p:tavLst>
                                        <p:tav tm="0">
                                          <p:val>
                                            <p:strVal val="#ppt_y+#ppt_h*1.125000"/>
                                          </p:val>
                                        </p:tav>
                                        <p:tav tm="100000">
                                          <p:val>
                                            <p:strVal val="#ppt_y"/>
                                          </p:val>
                                        </p:tav>
                                      </p:tavLst>
                                    </p:anim>
                                    <p:animEffect transition="in" filter="wipe(up)">
                                      <p:cBhvr>
                                        <p:cTn id="146" dur="500"/>
                                        <p:tgtEl>
                                          <p:spTgt spid="34"/>
                                        </p:tgtEl>
                                      </p:cBhvr>
                                    </p:animEffect>
                                  </p:childTnLst>
                                </p:cTn>
                              </p:par>
                              <p:par>
                                <p:cTn id="147" presetID="12" presetClass="entr" presetSubtype="4" fill="hold" nodeType="withEffect">
                                  <p:stCondLst>
                                    <p:cond delay="0"/>
                                  </p:stCondLst>
                                  <p:childTnLst>
                                    <p:set>
                                      <p:cBhvr>
                                        <p:cTn id="148" dur="1" fill="hold">
                                          <p:stCondLst>
                                            <p:cond delay="0"/>
                                          </p:stCondLst>
                                        </p:cTn>
                                        <p:tgtEl>
                                          <p:spTgt spid="38"/>
                                        </p:tgtEl>
                                        <p:attrNameLst>
                                          <p:attrName>style.visibility</p:attrName>
                                        </p:attrNameLst>
                                      </p:cBhvr>
                                      <p:to>
                                        <p:strVal val="visible"/>
                                      </p:to>
                                    </p:set>
                                    <p:anim calcmode="lin" valueType="num">
                                      <p:cBhvr additive="base">
                                        <p:cTn id="149" dur="500"/>
                                        <p:tgtEl>
                                          <p:spTgt spid="38"/>
                                        </p:tgtEl>
                                        <p:attrNameLst>
                                          <p:attrName>ppt_y</p:attrName>
                                        </p:attrNameLst>
                                      </p:cBhvr>
                                      <p:tavLst>
                                        <p:tav tm="0">
                                          <p:val>
                                            <p:strVal val="#ppt_y+#ppt_h*1.125000"/>
                                          </p:val>
                                        </p:tav>
                                        <p:tav tm="100000">
                                          <p:val>
                                            <p:strVal val="#ppt_y"/>
                                          </p:val>
                                        </p:tav>
                                      </p:tavLst>
                                    </p:anim>
                                    <p:animEffect transition="in" filter="wipe(up)">
                                      <p:cBhvr>
                                        <p:cTn id="150" dur="500"/>
                                        <p:tgtEl>
                                          <p:spTgt spid="38"/>
                                        </p:tgtEl>
                                      </p:cBhvr>
                                    </p:animEffect>
                                  </p:childTnLst>
                                </p:cTn>
                              </p:par>
                              <p:par>
                                <p:cTn id="151" presetID="12" presetClass="entr" presetSubtype="4" fill="hold" nodeType="withEffect">
                                  <p:stCondLst>
                                    <p:cond delay="0"/>
                                  </p:stCondLst>
                                  <p:childTnLst>
                                    <p:set>
                                      <p:cBhvr>
                                        <p:cTn id="152" dur="1" fill="hold">
                                          <p:stCondLst>
                                            <p:cond delay="0"/>
                                          </p:stCondLst>
                                        </p:cTn>
                                        <p:tgtEl>
                                          <p:spTgt spid="40"/>
                                        </p:tgtEl>
                                        <p:attrNameLst>
                                          <p:attrName>style.visibility</p:attrName>
                                        </p:attrNameLst>
                                      </p:cBhvr>
                                      <p:to>
                                        <p:strVal val="visible"/>
                                      </p:to>
                                    </p:set>
                                    <p:anim calcmode="lin" valueType="num">
                                      <p:cBhvr additive="base">
                                        <p:cTn id="153" dur="500"/>
                                        <p:tgtEl>
                                          <p:spTgt spid="40"/>
                                        </p:tgtEl>
                                        <p:attrNameLst>
                                          <p:attrName>ppt_y</p:attrName>
                                        </p:attrNameLst>
                                      </p:cBhvr>
                                      <p:tavLst>
                                        <p:tav tm="0">
                                          <p:val>
                                            <p:strVal val="#ppt_y+#ppt_h*1.125000"/>
                                          </p:val>
                                        </p:tav>
                                        <p:tav tm="100000">
                                          <p:val>
                                            <p:strVal val="#ppt_y"/>
                                          </p:val>
                                        </p:tav>
                                      </p:tavLst>
                                    </p:anim>
                                    <p:animEffect transition="in" filter="wipe(up)">
                                      <p:cBhvr>
                                        <p:cTn id="154" dur="500"/>
                                        <p:tgtEl>
                                          <p:spTgt spid="40"/>
                                        </p:tgtEl>
                                      </p:cBhvr>
                                    </p:animEffect>
                                  </p:childTnLst>
                                </p:cTn>
                              </p:par>
                              <p:par>
                                <p:cTn id="155" presetID="12" presetClass="entr" presetSubtype="4" fill="hold" grpId="0" nodeType="withEffect">
                                  <p:stCondLst>
                                    <p:cond delay="0"/>
                                  </p:stCondLst>
                                  <p:childTnLst>
                                    <p:set>
                                      <p:cBhvr>
                                        <p:cTn id="156" dur="1" fill="hold">
                                          <p:stCondLst>
                                            <p:cond delay="0"/>
                                          </p:stCondLst>
                                        </p:cTn>
                                        <p:tgtEl>
                                          <p:spTgt spid="53"/>
                                        </p:tgtEl>
                                        <p:attrNameLst>
                                          <p:attrName>style.visibility</p:attrName>
                                        </p:attrNameLst>
                                      </p:cBhvr>
                                      <p:to>
                                        <p:strVal val="visible"/>
                                      </p:to>
                                    </p:set>
                                    <p:anim calcmode="lin" valueType="num">
                                      <p:cBhvr additive="base">
                                        <p:cTn id="157" dur="500"/>
                                        <p:tgtEl>
                                          <p:spTgt spid="53"/>
                                        </p:tgtEl>
                                        <p:attrNameLst>
                                          <p:attrName>ppt_y</p:attrName>
                                        </p:attrNameLst>
                                      </p:cBhvr>
                                      <p:tavLst>
                                        <p:tav tm="0">
                                          <p:val>
                                            <p:strVal val="#ppt_y+#ppt_h*1.125000"/>
                                          </p:val>
                                        </p:tav>
                                        <p:tav tm="100000">
                                          <p:val>
                                            <p:strVal val="#ppt_y"/>
                                          </p:val>
                                        </p:tav>
                                      </p:tavLst>
                                    </p:anim>
                                    <p:animEffect transition="in" filter="wipe(up)">
                                      <p:cBhvr>
                                        <p:cTn id="158" dur="500"/>
                                        <p:tgtEl>
                                          <p:spTgt spid="53"/>
                                        </p:tgtEl>
                                      </p:cBhvr>
                                    </p:animEffect>
                                  </p:childTnLst>
                                </p:cTn>
                              </p:par>
                              <p:par>
                                <p:cTn id="159" presetID="12" presetClass="entr" presetSubtype="4" fill="hold" grpId="0" nodeType="withEffect">
                                  <p:stCondLst>
                                    <p:cond delay="0"/>
                                  </p:stCondLst>
                                  <p:childTnLst>
                                    <p:set>
                                      <p:cBhvr>
                                        <p:cTn id="160" dur="1" fill="hold">
                                          <p:stCondLst>
                                            <p:cond delay="0"/>
                                          </p:stCondLst>
                                        </p:cTn>
                                        <p:tgtEl>
                                          <p:spTgt spid="54"/>
                                        </p:tgtEl>
                                        <p:attrNameLst>
                                          <p:attrName>style.visibility</p:attrName>
                                        </p:attrNameLst>
                                      </p:cBhvr>
                                      <p:to>
                                        <p:strVal val="visible"/>
                                      </p:to>
                                    </p:set>
                                    <p:anim calcmode="lin" valueType="num">
                                      <p:cBhvr additive="base">
                                        <p:cTn id="161" dur="500"/>
                                        <p:tgtEl>
                                          <p:spTgt spid="54"/>
                                        </p:tgtEl>
                                        <p:attrNameLst>
                                          <p:attrName>ppt_y</p:attrName>
                                        </p:attrNameLst>
                                      </p:cBhvr>
                                      <p:tavLst>
                                        <p:tav tm="0">
                                          <p:val>
                                            <p:strVal val="#ppt_y+#ppt_h*1.125000"/>
                                          </p:val>
                                        </p:tav>
                                        <p:tav tm="100000">
                                          <p:val>
                                            <p:strVal val="#ppt_y"/>
                                          </p:val>
                                        </p:tav>
                                      </p:tavLst>
                                    </p:anim>
                                    <p:animEffect transition="in" filter="wipe(up)">
                                      <p:cBhvr>
                                        <p:cTn id="162" dur="500"/>
                                        <p:tgtEl>
                                          <p:spTgt spid="54"/>
                                        </p:tgtEl>
                                      </p:cBhvr>
                                    </p:animEffect>
                                  </p:childTnLst>
                                </p:cTn>
                              </p:par>
                              <p:par>
                                <p:cTn id="163" presetID="12" presetClass="entr" presetSubtype="4" fill="hold" grpId="0" nodeType="withEffect">
                                  <p:stCondLst>
                                    <p:cond delay="0"/>
                                  </p:stCondLst>
                                  <p:childTnLst>
                                    <p:set>
                                      <p:cBhvr>
                                        <p:cTn id="164" dur="1" fill="hold">
                                          <p:stCondLst>
                                            <p:cond delay="0"/>
                                          </p:stCondLst>
                                        </p:cTn>
                                        <p:tgtEl>
                                          <p:spTgt spid="55"/>
                                        </p:tgtEl>
                                        <p:attrNameLst>
                                          <p:attrName>style.visibility</p:attrName>
                                        </p:attrNameLst>
                                      </p:cBhvr>
                                      <p:to>
                                        <p:strVal val="visible"/>
                                      </p:to>
                                    </p:set>
                                    <p:anim calcmode="lin" valueType="num">
                                      <p:cBhvr additive="base">
                                        <p:cTn id="165" dur="500"/>
                                        <p:tgtEl>
                                          <p:spTgt spid="55"/>
                                        </p:tgtEl>
                                        <p:attrNameLst>
                                          <p:attrName>ppt_y</p:attrName>
                                        </p:attrNameLst>
                                      </p:cBhvr>
                                      <p:tavLst>
                                        <p:tav tm="0">
                                          <p:val>
                                            <p:strVal val="#ppt_y+#ppt_h*1.125000"/>
                                          </p:val>
                                        </p:tav>
                                        <p:tav tm="100000">
                                          <p:val>
                                            <p:strVal val="#ppt_y"/>
                                          </p:val>
                                        </p:tav>
                                      </p:tavLst>
                                    </p:anim>
                                    <p:animEffect transition="in" filter="wipe(up)">
                                      <p:cBhvr>
                                        <p:cTn id="166" dur="500"/>
                                        <p:tgtEl>
                                          <p:spTgt spid="55"/>
                                        </p:tgtEl>
                                      </p:cBhvr>
                                    </p:animEffect>
                                  </p:childTnLst>
                                </p:cTn>
                              </p:par>
                              <p:par>
                                <p:cTn id="167" presetID="12" presetClass="entr" presetSubtype="4" fill="hold" grpId="0" nodeType="withEffect">
                                  <p:stCondLst>
                                    <p:cond delay="0"/>
                                  </p:stCondLst>
                                  <p:childTnLst>
                                    <p:set>
                                      <p:cBhvr>
                                        <p:cTn id="168" dur="1" fill="hold">
                                          <p:stCondLst>
                                            <p:cond delay="0"/>
                                          </p:stCondLst>
                                        </p:cTn>
                                        <p:tgtEl>
                                          <p:spTgt spid="79"/>
                                        </p:tgtEl>
                                        <p:attrNameLst>
                                          <p:attrName>style.visibility</p:attrName>
                                        </p:attrNameLst>
                                      </p:cBhvr>
                                      <p:to>
                                        <p:strVal val="visible"/>
                                      </p:to>
                                    </p:set>
                                    <p:anim calcmode="lin" valueType="num">
                                      <p:cBhvr additive="base">
                                        <p:cTn id="169" dur="500"/>
                                        <p:tgtEl>
                                          <p:spTgt spid="79"/>
                                        </p:tgtEl>
                                        <p:attrNameLst>
                                          <p:attrName>ppt_y</p:attrName>
                                        </p:attrNameLst>
                                      </p:cBhvr>
                                      <p:tavLst>
                                        <p:tav tm="0">
                                          <p:val>
                                            <p:strVal val="#ppt_y+#ppt_h*1.125000"/>
                                          </p:val>
                                        </p:tav>
                                        <p:tav tm="100000">
                                          <p:val>
                                            <p:strVal val="#ppt_y"/>
                                          </p:val>
                                        </p:tav>
                                      </p:tavLst>
                                    </p:anim>
                                    <p:animEffect transition="in" filter="wipe(up)">
                                      <p:cBhvr>
                                        <p:cTn id="170" dur="500"/>
                                        <p:tgtEl>
                                          <p:spTgt spid="79"/>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80"/>
                                        </p:tgtEl>
                                        <p:attrNameLst>
                                          <p:attrName>style.visibility</p:attrName>
                                        </p:attrNameLst>
                                      </p:cBhvr>
                                      <p:to>
                                        <p:strVal val="visible"/>
                                      </p:to>
                                    </p:set>
                                    <p:anim calcmode="lin" valueType="num">
                                      <p:cBhvr additive="base">
                                        <p:cTn id="173" dur="500"/>
                                        <p:tgtEl>
                                          <p:spTgt spid="80"/>
                                        </p:tgtEl>
                                        <p:attrNameLst>
                                          <p:attrName>ppt_y</p:attrName>
                                        </p:attrNameLst>
                                      </p:cBhvr>
                                      <p:tavLst>
                                        <p:tav tm="0">
                                          <p:val>
                                            <p:strVal val="#ppt_y+#ppt_h*1.125000"/>
                                          </p:val>
                                        </p:tav>
                                        <p:tav tm="100000">
                                          <p:val>
                                            <p:strVal val="#ppt_y"/>
                                          </p:val>
                                        </p:tav>
                                      </p:tavLst>
                                    </p:anim>
                                    <p:animEffect transition="in" filter="wipe(up)">
                                      <p:cBhvr>
                                        <p:cTn id="174" dur="500"/>
                                        <p:tgtEl>
                                          <p:spTgt spid="80"/>
                                        </p:tgtEl>
                                      </p:cBhvr>
                                    </p:animEffect>
                                  </p:childTnLst>
                                </p:cTn>
                              </p:par>
                              <p:par>
                                <p:cTn id="175" presetID="12" presetClass="entr" presetSubtype="4" fill="hold" grpId="0" nodeType="withEffect">
                                  <p:stCondLst>
                                    <p:cond delay="0"/>
                                  </p:stCondLst>
                                  <p:childTnLst>
                                    <p:set>
                                      <p:cBhvr>
                                        <p:cTn id="176" dur="1" fill="hold">
                                          <p:stCondLst>
                                            <p:cond delay="0"/>
                                          </p:stCondLst>
                                        </p:cTn>
                                        <p:tgtEl>
                                          <p:spTgt spid="81"/>
                                        </p:tgtEl>
                                        <p:attrNameLst>
                                          <p:attrName>style.visibility</p:attrName>
                                        </p:attrNameLst>
                                      </p:cBhvr>
                                      <p:to>
                                        <p:strVal val="visible"/>
                                      </p:to>
                                    </p:set>
                                    <p:anim calcmode="lin" valueType="num">
                                      <p:cBhvr additive="base">
                                        <p:cTn id="177" dur="500"/>
                                        <p:tgtEl>
                                          <p:spTgt spid="81"/>
                                        </p:tgtEl>
                                        <p:attrNameLst>
                                          <p:attrName>ppt_y</p:attrName>
                                        </p:attrNameLst>
                                      </p:cBhvr>
                                      <p:tavLst>
                                        <p:tav tm="0">
                                          <p:val>
                                            <p:strVal val="#ppt_y+#ppt_h*1.125000"/>
                                          </p:val>
                                        </p:tav>
                                        <p:tav tm="100000">
                                          <p:val>
                                            <p:strVal val="#ppt_y"/>
                                          </p:val>
                                        </p:tav>
                                      </p:tavLst>
                                    </p:anim>
                                    <p:animEffect transition="in" filter="wipe(up)">
                                      <p:cBhvr>
                                        <p:cTn id="178" dur="500"/>
                                        <p:tgtEl>
                                          <p:spTgt spid="81"/>
                                        </p:tgtEl>
                                      </p:cBhvr>
                                    </p:animEffect>
                                  </p:childTnLst>
                                </p:cTn>
                              </p:par>
                              <p:par>
                                <p:cTn id="179" presetID="12" presetClass="entr" presetSubtype="4" fill="hold" nodeType="withEffect">
                                  <p:stCondLst>
                                    <p:cond delay="0"/>
                                  </p:stCondLst>
                                  <p:childTnLst>
                                    <p:set>
                                      <p:cBhvr>
                                        <p:cTn id="180" dur="1" fill="hold">
                                          <p:stCondLst>
                                            <p:cond delay="0"/>
                                          </p:stCondLst>
                                        </p:cTn>
                                        <p:tgtEl>
                                          <p:spTgt spid="83"/>
                                        </p:tgtEl>
                                        <p:attrNameLst>
                                          <p:attrName>style.visibility</p:attrName>
                                        </p:attrNameLst>
                                      </p:cBhvr>
                                      <p:to>
                                        <p:strVal val="visible"/>
                                      </p:to>
                                    </p:set>
                                    <p:anim calcmode="lin" valueType="num">
                                      <p:cBhvr additive="base">
                                        <p:cTn id="181" dur="500"/>
                                        <p:tgtEl>
                                          <p:spTgt spid="83"/>
                                        </p:tgtEl>
                                        <p:attrNameLst>
                                          <p:attrName>ppt_y</p:attrName>
                                        </p:attrNameLst>
                                      </p:cBhvr>
                                      <p:tavLst>
                                        <p:tav tm="0">
                                          <p:val>
                                            <p:strVal val="#ppt_y+#ppt_h*1.125000"/>
                                          </p:val>
                                        </p:tav>
                                        <p:tav tm="100000">
                                          <p:val>
                                            <p:strVal val="#ppt_y"/>
                                          </p:val>
                                        </p:tav>
                                      </p:tavLst>
                                    </p:anim>
                                    <p:animEffect transition="in" filter="wipe(up)">
                                      <p:cBhvr>
                                        <p:cTn id="182" dur="500"/>
                                        <p:tgtEl>
                                          <p:spTgt spid="83"/>
                                        </p:tgtEl>
                                      </p:cBhvr>
                                    </p:animEffect>
                                  </p:childTnLst>
                                </p:cTn>
                              </p:par>
                              <p:par>
                                <p:cTn id="183" presetID="12" presetClass="entr" presetSubtype="4" fill="hold" nodeType="withEffect">
                                  <p:stCondLst>
                                    <p:cond delay="0"/>
                                  </p:stCondLst>
                                  <p:childTnLst>
                                    <p:set>
                                      <p:cBhvr>
                                        <p:cTn id="184" dur="1" fill="hold">
                                          <p:stCondLst>
                                            <p:cond delay="0"/>
                                          </p:stCondLst>
                                        </p:cTn>
                                        <p:tgtEl>
                                          <p:spTgt spid="86"/>
                                        </p:tgtEl>
                                        <p:attrNameLst>
                                          <p:attrName>style.visibility</p:attrName>
                                        </p:attrNameLst>
                                      </p:cBhvr>
                                      <p:to>
                                        <p:strVal val="visible"/>
                                      </p:to>
                                    </p:set>
                                    <p:anim calcmode="lin" valueType="num">
                                      <p:cBhvr additive="base">
                                        <p:cTn id="185" dur="500"/>
                                        <p:tgtEl>
                                          <p:spTgt spid="86"/>
                                        </p:tgtEl>
                                        <p:attrNameLst>
                                          <p:attrName>ppt_y</p:attrName>
                                        </p:attrNameLst>
                                      </p:cBhvr>
                                      <p:tavLst>
                                        <p:tav tm="0">
                                          <p:val>
                                            <p:strVal val="#ppt_y+#ppt_h*1.125000"/>
                                          </p:val>
                                        </p:tav>
                                        <p:tav tm="100000">
                                          <p:val>
                                            <p:strVal val="#ppt_y"/>
                                          </p:val>
                                        </p:tav>
                                      </p:tavLst>
                                    </p:anim>
                                    <p:animEffect transition="in" filter="wipe(up)">
                                      <p:cBhvr>
                                        <p:cTn id="186" dur="500"/>
                                        <p:tgtEl>
                                          <p:spTgt spid="86"/>
                                        </p:tgtEl>
                                      </p:cBhvr>
                                    </p:animEffect>
                                  </p:childTnLst>
                                </p:cTn>
                              </p:par>
                              <p:par>
                                <p:cTn id="187" presetID="12" presetClass="entr" presetSubtype="4" fill="hold" grpId="0" nodeType="withEffect">
                                  <p:stCondLst>
                                    <p:cond delay="0"/>
                                  </p:stCondLst>
                                  <p:childTnLst>
                                    <p:set>
                                      <p:cBhvr>
                                        <p:cTn id="188" dur="1" fill="hold">
                                          <p:stCondLst>
                                            <p:cond delay="0"/>
                                          </p:stCondLst>
                                        </p:cTn>
                                        <p:tgtEl>
                                          <p:spTgt spid="109"/>
                                        </p:tgtEl>
                                        <p:attrNameLst>
                                          <p:attrName>style.visibility</p:attrName>
                                        </p:attrNameLst>
                                      </p:cBhvr>
                                      <p:to>
                                        <p:strVal val="visible"/>
                                      </p:to>
                                    </p:set>
                                    <p:anim calcmode="lin" valueType="num">
                                      <p:cBhvr additive="base">
                                        <p:cTn id="189" dur="500"/>
                                        <p:tgtEl>
                                          <p:spTgt spid="109"/>
                                        </p:tgtEl>
                                        <p:attrNameLst>
                                          <p:attrName>ppt_y</p:attrName>
                                        </p:attrNameLst>
                                      </p:cBhvr>
                                      <p:tavLst>
                                        <p:tav tm="0">
                                          <p:val>
                                            <p:strVal val="#ppt_y+#ppt_h*1.125000"/>
                                          </p:val>
                                        </p:tav>
                                        <p:tav tm="100000">
                                          <p:val>
                                            <p:strVal val="#ppt_y"/>
                                          </p:val>
                                        </p:tav>
                                      </p:tavLst>
                                    </p:anim>
                                    <p:animEffect transition="in" filter="wipe(up)">
                                      <p:cBhvr>
                                        <p:cTn id="190" dur="500"/>
                                        <p:tgtEl>
                                          <p:spTgt spid="109"/>
                                        </p:tgtEl>
                                      </p:cBhvr>
                                    </p:animEffect>
                                  </p:childTnLst>
                                </p:cTn>
                              </p:par>
                              <p:par>
                                <p:cTn id="191" presetID="12" presetClass="entr" presetSubtype="4" fill="hold" grpId="0" nodeType="withEffect">
                                  <p:stCondLst>
                                    <p:cond delay="0"/>
                                  </p:stCondLst>
                                  <p:childTnLst>
                                    <p:set>
                                      <p:cBhvr>
                                        <p:cTn id="192" dur="1" fill="hold">
                                          <p:stCondLst>
                                            <p:cond delay="0"/>
                                          </p:stCondLst>
                                        </p:cTn>
                                        <p:tgtEl>
                                          <p:spTgt spid="110"/>
                                        </p:tgtEl>
                                        <p:attrNameLst>
                                          <p:attrName>style.visibility</p:attrName>
                                        </p:attrNameLst>
                                      </p:cBhvr>
                                      <p:to>
                                        <p:strVal val="visible"/>
                                      </p:to>
                                    </p:set>
                                    <p:anim calcmode="lin" valueType="num">
                                      <p:cBhvr additive="base">
                                        <p:cTn id="193" dur="500"/>
                                        <p:tgtEl>
                                          <p:spTgt spid="110"/>
                                        </p:tgtEl>
                                        <p:attrNameLst>
                                          <p:attrName>ppt_y</p:attrName>
                                        </p:attrNameLst>
                                      </p:cBhvr>
                                      <p:tavLst>
                                        <p:tav tm="0">
                                          <p:val>
                                            <p:strVal val="#ppt_y+#ppt_h*1.125000"/>
                                          </p:val>
                                        </p:tav>
                                        <p:tav tm="100000">
                                          <p:val>
                                            <p:strVal val="#ppt_y"/>
                                          </p:val>
                                        </p:tav>
                                      </p:tavLst>
                                    </p:anim>
                                    <p:animEffect transition="in" filter="wipe(up)">
                                      <p:cBhvr>
                                        <p:cTn id="194" dur="500"/>
                                        <p:tgtEl>
                                          <p:spTgt spid="110"/>
                                        </p:tgtEl>
                                      </p:cBhvr>
                                    </p:animEffect>
                                  </p:childTnLst>
                                </p:cTn>
                              </p:par>
                              <p:par>
                                <p:cTn id="195" presetID="12" presetClass="entr" presetSubtype="4" fill="hold" nodeType="withEffect">
                                  <p:stCondLst>
                                    <p:cond delay="0"/>
                                  </p:stCondLst>
                                  <p:childTnLst>
                                    <p:set>
                                      <p:cBhvr>
                                        <p:cTn id="196" dur="1" fill="hold">
                                          <p:stCondLst>
                                            <p:cond delay="0"/>
                                          </p:stCondLst>
                                        </p:cTn>
                                        <p:tgtEl>
                                          <p:spTgt spid="145"/>
                                        </p:tgtEl>
                                        <p:attrNameLst>
                                          <p:attrName>style.visibility</p:attrName>
                                        </p:attrNameLst>
                                      </p:cBhvr>
                                      <p:to>
                                        <p:strVal val="visible"/>
                                      </p:to>
                                    </p:set>
                                    <p:anim calcmode="lin" valueType="num">
                                      <p:cBhvr additive="base">
                                        <p:cTn id="197" dur="500"/>
                                        <p:tgtEl>
                                          <p:spTgt spid="145"/>
                                        </p:tgtEl>
                                        <p:attrNameLst>
                                          <p:attrName>ppt_y</p:attrName>
                                        </p:attrNameLst>
                                      </p:cBhvr>
                                      <p:tavLst>
                                        <p:tav tm="0">
                                          <p:val>
                                            <p:strVal val="#ppt_y+#ppt_h*1.125000"/>
                                          </p:val>
                                        </p:tav>
                                        <p:tav tm="100000">
                                          <p:val>
                                            <p:strVal val="#ppt_y"/>
                                          </p:val>
                                        </p:tav>
                                      </p:tavLst>
                                    </p:anim>
                                    <p:animEffect transition="in" filter="wipe(up)">
                                      <p:cBhvr>
                                        <p:cTn id="198" dur="500"/>
                                        <p:tgtEl>
                                          <p:spTgt spid="145"/>
                                        </p:tgtEl>
                                      </p:cBhvr>
                                    </p:animEffect>
                                  </p:childTnLst>
                                </p:cTn>
                              </p:par>
                              <p:par>
                                <p:cTn id="199" presetID="12" presetClass="entr" presetSubtype="4" fill="hold" grpId="0" nodeType="withEffect">
                                  <p:stCondLst>
                                    <p:cond delay="0"/>
                                  </p:stCondLst>
                                  <p:childTnLst>
                                    <p:set>
                                      <p:cBhvr>
                                        <p:cTn id="200" dur="1" fill="hold">
                                          <p:stCondLst>
                                            <p:cond delay="0"/>
                                          </p:stCondLst>
                                        </p:cTn>
                                        <p:tgtEl>
                                          <p:spTgt spid="148"/>
                                        </p:tgtEl>
                                        <p:attrNameLst>
                                          <p:attrName>style.visibility</p:attrName>
                                        </p:attrNameLst>
                                      </p:cBhvr>
                                      <p:to>
                                        <p:strVal val="visible"/>
                                      </p:to>
                                    </p:set>
                                    <p:anim calcmode="lin" valueType="num">
                                      <p:cBhvr additive="base">
                                        <p:cTn id="201" dur="500"/>
                                        <p:tgtEl>
                                          <p:spTgt spid="148"/>
                                        </p:tgtEl>
                                        <p:attrNameLst>
                                          <p:attrName>ppt_y</p:attrName>
                                        </p:attrNameLst>
                                      </p:cBhvr>
                                      <p:tavLst>
                                        <p:tav tm="0">
                                          <p:val>
                                            <p:strVal val="#ppt_y+#ppt_h*1.125000"/>
                                          </p:val>
                                        </p:tav>
                                        <p:tav tm="100000">
                                          <p:val>
                                            <p:strVal val="#ppt_y"/>
                                          </p:val>
                                        </p:tav>
                                      </p:tavLst>
                                    </p:anim>
                                    <p:animEffect transition="in" filter="wipe(up)">
                                      <p:cBhvr>
                                        <p:cTn id="202" dur="500"/>
                                        <p:tgtEl>
                                          <p:spTgt spid="148"/>
                                        </p:tgtEl>
                                      </p:cBhvr>
                                    </p:animEffect>
                                  </p:childTnLst>
                                </p:cTn>
                              </p:par>
                              <p:par>
                                <p:cTn id="203" presetID="12" presetClass="entr" presetSubtype="4" fill="hold" grpId="0" nodeType="withEffect">
                                  <p:stCondLst>
                                    <p:cond delay="0"/>
                                  </p:stCondLst>
                                  <p:childTnLst>
                                    <p:set>
                                      <p:cBhvr>
                                        <p:cTn id="204" dur="1" fill="hold">
                                          <p:stCondLst>
                                            <p:cond delay="0"/>
                                          </p:stCondLst>
                                        </p:cTn>
                                        <p:tgtEl>
                                          <p:spTgt spid="7"/>
                                        </p:tgtEl>
                                        <p:attrNameLst>
                                          <p:attrName>style.visibility</p:attrName>
                                        </p:attrNameLst>
                                      </p:cBhvr>
                                      <p:to>
                                        <p:strVal val="visible"/>
                                      </p:to>
                                    </p:set>
                                    <p:anim calcmode="lin" valueType="num">
                                      <p:cBhvr additive="base">
                                        <p:cTn id="205" dur="500"/>
                                        <p:tgtEl>
                                          <p:spTgt spid="7"/>
                                        </p:tgtEl>
                                        <p:attrNameLst>
                                          <p:attrName>ppt_y</p:attrName>
                                        </p:attrNameLst>
                                      </p:cBhvr>
                                      <p:tavLst>
                                        <p:tav tm="0">
                                          <p:val>
                                            <p:strVal val="#ppt_y+#ppt_h*1.125000"/>
                                          </p:val>
                                        </p:tav>
                                        <p:tav tm="100000">
                                          <p:val>
                                            <p:strVal val="#ppt_y"/>
                                          </p:val>
                                        </p:tav>
                                      </p:tavLst>
                                    </p:anim>
                                    <p:animEffect transition="in" filter="wipe(up)">
                                      <p:cBhvr>
                                        <p:cTn id="206" dur="500"/>
                                        <p:tgtEl>
                                          <p:spTgt spid="7"/>
                                        </p:tgtEl>
                                      </p:cBhvr>
                                    </p:animEffect>
                                  </p:childTnLst>
                                </p:cTn>
                              </p:par>
                              <p:par>
                                <p:cTn id="207" presetID="12" presetClass="entr" presetSubtype="4" fill="hold" grpId="0" nodeType="withEffect">
                                  <p:stCondLst>
                                    <p:cond delay="0"/>
                                  </p:stCondLst>
                                  <p:childTnLst>
                                    <p:set>
                                      <p:cBhvr>
                                        <p:cTn id="208" dur="1" fill="hold">
                                          <p:stCondLst>
                                            <p:cond delay="0"/>
                                          </p:stCondLst>
                                        </p:cTn>
                                        <p:tgtEl>
                                          <p:spTgt spid="25"/>
                                        </p:tgtEl>
                                        <p:attrNameLst>
                                          <p:attrName>style.visibility</p:attrName>
                                        </p:attrNameLst>
                                      </p:cBhvr>
                                      <p:to>
                                        <p:strVal val="visible"/>
                                      </p:to>
                                    </p:set>
                                    <p:anim calcmode="lin" valueType="num">
                                      <p:cBhvr additive="base">
                                        <p:cTn id="209" dur="500"/>
                                        <p:tgtEl>
                                          <p:spTgt spid="25"/>
                                        </p:tgtEl>
                                        <p:attrNameLst>
                                          <p:attrName>ppt_y</p:attrName>
                                        </p:attrNameLst>
                                      </p:cBhvr>
                                      <p:tavLst>
                                        <p:tav tm="0">
                                          <p:val>
                                            <p:strVal val="#ppt_y+#ppt_h*1.125000"/>
                                          </p:val>
                                        </p:tav>
                                        <p:tav tm="100000">
                                          <p:val>
                                            <p:strVal val="#ppt_y"/>
                                          </p:val>
                                        </p:tav>
                                      </p:tavLst>
                                    </p:anim>
                                    <p:animEffect transition="in" filter="wipe(up)">
                                      <p:cBhvr>
                                        <p:cTn id="210" dur="500"/>
                                        <p:tgtEl>
                                          <p:spTgt spid="25"/>
                                        </p:tgtEl>
                                      </p:cBhvr>
                                    </p:animEffect>
                                  </p:childTnLst>
                                </p:cTn>
                              </p:par>
                              <p:par>
                                <p:cTn id="211" presetID="12" presetClass="entr" presetSubtype="4" fill="hold" grpId="0" nodeType="withEffect">
                                  <p:stCondLst>
                                    <p:cond delay="0"/>
                                  </p:stCondLst>
                                  <p:childTnLst>
                                    <p:set>
                                      <p:cBhvr>
                                        <p:cTn id="212" dur="1" fill="hold">
                                          <p:stCondLst>
                                            <p:cond delay="0"/>
                                          </p:stCondLst>
                                        </p:cTn>
                                        <p:tgtEl>
                                          <p:spTgt spid="26"/>
                                        </p:tgtEl>
                                        <p:attrNameLst>
                                          <p:attrName>style.visibility</p:attrName>
                                        </p:attrNameLst>
                                      </p:cBhvr>
                                      <p:to>
                                        <p:strVal val="visible"/>
                                      </p:to>
                                    </p:set>
                                    <p:anim calcmode="lin" valueType="num">
                                      <p:cBhvr additive="base">
                                        <p:cTn id="213" dur="500"/>
                                        <p:tgtEl>
                                          <p:spTgt spid="26"/>
                                        </p:tgtEl>
                                        <p:attrNameLst>
                                          <p:attrName>ppt_y</p:attrName>
                                        </p:attrNameLst>
                                      </p:cBhvr>
                                      <p:tavLst>
                                        <p:tav tm="0">
                                          <p:val>
                                            <p:strVal val="#ppt_y+#ppt_h*1.125000"/>
                                          </p:val>
                                        </p:tav>
                                        <p:tav tm="100000">
                                          <p:val>
                                            <p:strVal val="#ppt_y"/>
                                          </p:val>
                                        </p:tav>
                                      </p:tavLst>
                                    </p:anim>
                                    <p:animEffect transition="in" filter="wipe(up)">
                                      <p:cBhvr>
                                        <p:cTn id="214" dur="500"/>
                                        <p:tgtEl>
                                          <p:spTgt spid="26"/>
                                        </p:tgtEl>
                                      </p:cBhvr>
                                    </p:animEffect>
                                  </p:childTnLst>
                                </p:cTn>
                              </p:par>
                              <p:par>
                                <p:cTn id="215" presetID="12" presetClass="entr" presetSubtype="4" fill="hold" grpId="0" nodeType="withEffect">
                                  <p:stCondLst>
                                    <p:cond delay="0"/>
                                  </p:stCondLst>
                                  <p:childTnLst>
                                    <p:set>
                                      <p:cBhvr>
                                        <p:cTn id="216" dur="1" fill="hold">
                                          <p:stCondLst>
                                            <p:cond delay="0"/>
                                          </p:stCondLst>
                                        </p:cTn>
                                        <p:tgtEl>
                                          <p:spTgt spid="27"/>
                                        </p:tgtEl>
                                        <p:attrNameLst>
                                          <p:attrName>style.visibility</p:attrName>
                                        </p:attrNameLst>
                                      </p:cBhvr>
                                      <p:to>
                                        <p:strVal val="visible"/>
                                      </p:to>
                                    </p:set>
                                    <p:anim calcmode="lin" valueType="num">
                                      <p:cBhvr additive="base">
                                        <p:cTn id="217" dur="500"/>
                                        <p:tgtEl>
                                          <p:spTgt spid="27"/>
                                        </p:tgtEl>
                                        <p:attrNameLst>
                                          <p:attrName>ppt_y</p:attrName>
                                        </p:attrNameLst>
                                      </p:cBhvr>
                                      <p:tavLst>
                                        <p:tav tm="0">
                                          <p:val>
                                            <p:strVal val="#ppt_y+#ppt_h*1.125000"/>
                                          </p:val>
                                        </p:tav>
                                        <p:tav tm="100000">
                                          <p:val>
                                            <p:strVal val="#ppt_y"/>
                                          </p:val>
                                        </p:tav>
                                      </p:tavLst>
                                    </p:anim>
                                    <p:animEffect transition="in" filter="wipe(up)">
                                      <p:cBhvr>
                                        <p:cTn id="218" dur="500"/>
                                        <p:tgtEl>
                                          <p:spTgt spid="27"/>
                                        </p:tgtEl>
                                      </p:cBhvr>
                                    </p:animEffect>
                                  </p:childTnLst>
                                </p:cTn>
                              </p:par>
                            </p:childTnLst>
                          </p:cTn>
                        </p:par>
                      </p:childTnLst>
                    </p:cTn>
                  </p:par>
                  <p:par>
                    <p:cTn id="219" fill="hold">
                      <p:stCondLst>
                        <p:cond delay="indefinite"/>
                      </p:stCondLst>
                      <p:childTnLst>
                        <p:par>
                          <p:cTn id="220" fill="hold">
                            <p:stCondLst>
                              <p:cond delay="0"/>
                            </p:stCondLst>
                            <p:childTnLst>
                              <p:par>
                                <p:cTn id="221" presetID="12" presetClass="entr" presetSubtype="4" fill="hold" grpId="0" nodeType="clickEffect">
                                  <p:stCondLst>
                                    <p:cond delay="0"/>
                                  </p:stCondLst>
                                  <p:childTnLst>
                                    <p:set>
                                      <p:cBhvr>
                                        <p:cTn id="222" dur="1" fill="hold">
                                          <p:stCondLst>
                                            <p:cond delay="0"/>
                                          </p:stCondLst>
                                        </p:cTn>
                                        <p:tgtEl>
                                          <p:spTgt spid="154"/>
                                        </p:tgtEl>
                                        <p:attrNameLst>
                                          <p:attrName>style.visibility</p:attrName>
                                        </p:attrNameLst>
                                      </p:cBhvr>
                                      <p:to>
                                        <p:strVal val="visible"/>
                                      </p:to>
                                    </p:set>
                                    <p:anim calcmode="lin" valueType="num">
                                      <p:cBhvr additive="base">
                                        <p:cTn id="223" dur="500"/>
                                        <p:tgtEl>
                                          <p:spTgt spid="154"/>
                                        </p:tgtEl>
                                        <p:attrNameLst>
                                          <p:attrName>ppt_y</p:attrName>
                                        </p:attrNameLst>
                                      </p:cBhvr>
                                      <p:tavLst>
                                        <p:tav tm="0">
                                          <p:val>
                                            <p:strVal val="#ppt_y+#ppt_h*1.125000"/>
                                          </p:val>
                                        </p:tav>
                                        <p:tav tm="100000">
                                          <p:val>
                                            <p:strVal val="#ppt_y"/>
                                          </p:val>
                                        </p:tav>
                                      </p:tavLst>
                                    </p:anim>
                                    <p:animEffect transition="in" filter="wipe(up)">
                                      <p:cBhvr>
                                        <p:cTn id="224" dur="500"/>
                                        <p:tgtEl>
                                          <p:spTgt spid="154"/>
                                        </p:tgtEl>
                                      </p:cBhvr>
                                    </p:animEffect>
                                  </p:childTnLst>
                                </p:cTn>
                              </p:par>
                              <p:par>
                                <p:cTn id="225" presetID="12" presetClass="entr" presetSubtype="4" fill="hold" nodeType="withEffect">
                                  <p:stCondLst>
                                    <p:cond delay="0"/>
                                  </p:stCondLst>
                                  <p:childTnLst>
                                    <p:set>
                                      <p:cBhvr>
                                        <p:cTn id="226" dur="1" fill="hold">
                                          <p:stCondLst>
                                            <p:cond delay="0"/>
                                          </p:stCondLst>
                                        </p:cTn>
                                        <p:tgtEl>
                                          <p:spTgt spid="156"/>
                                        </p:tgtEl>
                                        <p:attrNameLst>
                                          <p:attrName>style.visibility</p:attrName>
                                        </p:attrNameLst>
                                      </p:cBhvr>
                                      <p:to>
                                        <p:strVal val="visible"/>
                                      </p:to>
                                    </p:set>
                                    <p:anim calcmode="lin" valueType="num">
                                      <p:cBhvr additive="base">
                                        <p:cTn id="227" dur="500"/>
                                        <p:tgtEl>
                                          <p:spTgt spid="156"/>
                                        </p:tgtEl>
                                        <p:attrNameLst>
                                          <p:attrName>ppt_y</p:attrName>
                                        </p:attrNameLst>
                                      </p:cBhvr>
                                      <p:tavLst>
                                        <p:tav tm="0">
                                          <p:val>
                                            <p:strVal val="#ppt_y+#ppt_h*1.125000"/>
                                          </p:val>
                                        </p:tav>
                                        <p:tav tm="100000">
                                          <p:val>
                                            <p:strVal val="#ppt_y"/>
                                          </p:val>
                                        </p:tav>
                                      </p:tavLst>
                                    </p:anim>
                                    <p:animEffect transition="in" filter="wipe(up)">
                                      <p:cBhvr>
                                        <p:cTn id="228" dur="500"/>
                                        <p:tgtEl>
                                          <p:spTgt spid="156"/>
                                        </p:tgtEl>
                                      </p:cBhvr>
                                    </p:animEffect>
                                  </p:childTnLst>
                                </p:cTn>
                              </p:par>
                              <p:par>
                                <p:cTn id="229" presetID="12" presetClass="entr" presetSubtype="4" fill="hold" grpId="0" nodeType="withEffect">
                                  <p:stCondLst>
                                    <p:cond delay="0"/>
                                  </p:stCondLst>
                                  <p:childTnLst>
                                    <p:set>
                                      <p:cBhvr>
                                        <p:cTn id="230" dur="1" fill="hold">
                                          <p:stCondLst>
                                            <p:cond delay="0"/>
                                          </p:stCondLst>
                                        </p:cTn>
                                        <p:tgtEl>
                                          <p:spTgt spid="158"/>
                                        </p:tgtEl>
                                        <p:attrNameLst>
                                          <p:attrName>style.visibility</p:attrName>
                                        </p:attrNameLst>
                                      </p:cBhvr>
                                      <p:to>
                                        <p:strVal val="visible"/>
                                      </p:to>
                                    </p:set>
                                    <p:anim calcmode="lin" valueType="num">
                                      <p:cBhvr additive="base">
                                        <p:cTn id="231" dur="500"/>
                                        <p:tgtEl>
                                          <p:spTgt spid="158"/>
                                        </p:tgtEl>
                                        <p:attrNameLst>
                                          <p:attrName>ppt_y</p:attrName>
                                        </p:attrNameLst>
                                      </p:cBhvr>
                                      <p:tavLst>
                                        <p:tav tm="0">
                                          <p:val>
                                            <p:strVal val="#ppt_y+#ppt_h*1.125000"/>
                                          </p:val>
                                        </p:tav>
                                        <p:tav tm="100000">
                                          <p:val>
                                            <p:strVal val="#ppt_y"/>
                                          </p:val>
                                        </p:tav>
                                      </p:tavLst>
                                    </p:anim>
                                    <p:animEffect transition="in" filter="wipe(up)">
                                      <p:cBhvr>
                                        <p:cTn id="232" dur="500"/>
                                        <p:tgtEl>
                                          <p:spTgt spid="158"/>
                                        </p:tgtEl>
                                      </p:cBhvr>
                                    </p:animEffect>
                                  </p:childTnLst>
                                </p:cTn>
                              </p:par>
                              <p:par>
                                <p:cTn id="233" presetID="12" presetClass="entr" presetSubtype="4" fill="hold" grpId="0" nodeType="withEffect">
                                  <p:stCondLst>
                                    <p:cond delay="0"/>
                                  </p:stCondLst>
                                  <p:childTnLst>
                                    <p:set>
                                      <p:cBhvr>
                                        <p:cTn id="234" dur="1" fill="hold">
                                          <p:stCondLst>
                                            <p:cond delay="0"/>
                                          </p:stCondLst>
                                        </p:cTn>
                                        <p:tgtEl>
                                          <p:spTgt spid="160"/>
                                        </p:tgtEl>
                                        <p:attrNameLst>
                                          <p:attrName>style.visibility</p:attrName>
                                        </p:attrNameLst>
                                      </p:cBhvr>
                                      <p:to>
                                        <p:strVal val="visible"/>
                                      </p:to>
                                    </p:set>
                                    <p:anim calcmode="lin" valueType="num">
                                      <p:cBhvr additive="base">
                                        <p:cTn id="235" dur="500"/>
                                        <p:tgtEl>
                                          <p:spTgt spid="160"/>
                                        </p:tgtEl>
                                        <p:attrNameLst>
                                          <p:attrName>ppt_y</p:attrName>
                                        </p:attrNameLst>
                                      </p:cBhvr>
                                      <p:tavLst>
                                        <p:tav tm="0">
                                          <p:val>
                                            <p:strVal val="#ppt_y+#ppt_h*1.125000"/>
                                          </p:val>
                                        </p:tav>
                                        <p:tav tm="100000">
                                          <p:val>
                                            <p:strVal val="#ppt_y"/>
                                          </p:val>
                                        </p:tav>
                                      </p:tavLst>
                                    </p:anim>
                                    <p:animEffect transition="in" filter="wipe(up)">
                                      <p:cBhvr>
                                        <p:cTn id="236" dur="500"/>
                                        <p:tgtEl>
                                          <p:spTgt spid="160"/>
                                        </p:tgtEl>
                                      </p:cBhvr>
                                    </p:animEffect>
                                  </p:childTnLst>
                                </p:cTn>
                              </p:par>
                              <p:par>
                                <p:cTn id="237" presetID="12" presetClass="entr" presetSubtype="4" fill="hold" grpId="0" nodeType="withEffect">
                                  <p:stCondLst>
                                    <p:cond delay="0"/>
                                  </p:stCondLst>
                                  <p:childTnLst>
                                    <p:set>
                                      <p:cBhvr>
                                        <p:cTn id="238" dur="1" fill="hold">
                                          <p:stCondLst>
                                            <p:cond delay="0"/>
                                          </p:stCondLst>
                                        </p:cTn>
                                        <p:tgtEl>
                                          <p:spTgt spid="163"/>
                                        </p:tgtEl>
                                        <p:attrNameLst>
                                          <p:attrName>style.visibility</p:attrName>
                                        </p:attrNameLst>
                                      </p:cBhvr>
                                      <p:to>
                                        <p:strVal val="visible"/>
                                      </p:to>
                                    </p:set>
                                    <p:anim calcmode="lin" valueType="num">
                                      <p:cBhvr additive="base">
                                        <p:cTn id="239" dur="500"/>
                                        <p:tgtEl>
                                          <p:spTgt spid="163"/>
                                        </p:tgtEl>
                                        <p:attrNameLst>
                                          <p:attrName>ppt_y</p:attrName>
                                        </p:attrNameLst>
                                      </p:cBhvr>
                                      <p:tavLst>
                                        <p:tav tm="0">
                                          <p:val>
                                            <p:strVal val="#ppt_y+#ppt_h*1.125000"/>
                                          </p:val>
                                        </p:tav>
                                        <p:tav tm="100000">
                                          <p:val>
                                            <p:strVal val="#ppt_y"/>
                                          </p:val>
                                        </p:tav>
                                      </p:tavLst>
                                    </p:anim>
                                    <p:animEffect transition="in" filter="wipe(up)">
                                      <p:cBhvr>
                                        <p:cTn id="240" dur="500"/>
                                        <p:tgtEl>
                                          <p:spTgt spid="163"/>
                                        </p:tgtEl>
                                      </p:cBhvr>
                                    </p:animEffect>
                                  </p:childTnLst>
                                </p:cTn>
                              </p:par>
                              <p:par>
                                <p:cTn id="241" presetID="12" presetClass="entr" presetSubtype="4" fill="hold" grpId="0" nodeType="withEffect">
                                  <p:stCondLst>
                                    <p:cond delay="0"/>
                                  </p:stCondLst>
                                  <p:childTnLst>
                                    <p:set>
                                      <p:cBhvr>
                                        <p:cTn id="242" dur="1" fill="hold">
                                          <p:stCondLst>
                                            <p:cond delay="0"/>
                                          </p:stCondLst>
                                        </p:cTn>
                                        <p:tgtEl>
                                          <p:spTgt spid="168"/>
                                        </p:tgtEl>
                                        <p:attrNameLst>
                                          <p:attrName>style.visibility</p:attrName>
                                        </p:attrNameLst>
                                      </p:cBhvr>
                                      <p:to>
                                        <p:strVal val="visible"/>
                                      </p:to>
                                    </p:set>
                                    <p:anim calcmode="lin" valueType="num">
                                      <p:cBhvr additive="base">
                                        <p:cTn id="243" dur="500"/>
                                        <p:tgtEl>
                                          <p:spTgt spid="168"/>
                                        </p:tgtEl>
                                        <p:attrNameLst>
                                          <p:attrName>ppt_y</p:attrName>
                                        </p:attrNameLst>
                                      </p:cBhvr>
                                      <p:tavLst>
                                        <p:tav tm="0">
                                          <p:val>
                                            <p:strVal val="#ppt_y+#ppt_h*1.125000"/>
                                          </p:val>
                                        </p:tav>
                                        <p:tav tm="100000">
                                          <p:val>
                                            <p:strVal val="#ppt_y"/>
                                          </p:val>
                                        </p:tav>
                                      </p:tavLst>
                                    </p:anim>
                                    <p:animEffect transition="in" filter="wipe(up)">
                                      <p:cBhvr>
                                        <p:cTn id="244" dur="500"/>
                                        <p:tgtEl>
                                          <p:spTgt spid="168"/>
                                        </p:tgtEl>
                                      </p:cBhvr>
                                    </p:animEffect>
                                  </p:childTnLst>
                                </p:cTn>
                              </p:par>
                              <p:par>
                                <p:cTn id="245" presetID="12" presetClass="entr" presetSubtype="4" fill="hold" nodeType="withEffect">
                                  <p:stCondLst>
                                    <p:cond delay="0"/>
                                  </p:stCondLst>
                                  <p:childTnLst>
                                    <p:set>
                                      <p:cBhvr>
                                        <p:cTn id="246" dur="1" fill="hold">
                                          <p:stCondLst>
                                            <p:cond delay="0"/>
                                          </p:stCondLst>
                                        </p:cTn>
                                        <p:tgtEl>
                                          <p:spTgt spid="169"/>
                                        </p:tgtEl>
                                        <p:attrNameLst>
                                          <p:attrName>style.visibility</p:attrName>
                                        </p:attrNameLst>
                                      </p:cBhvr>
                                      <p:to>
                                        <p:strVal val="visible"/>
                                      </p:to>
                                    </p:set>
                                    <p:anim calcmode="lin" valueType="num">
                                      <p:cBhvr additive="base">
                                        <p:cTn id="247" dur="500"/>
                                        <p:tgtEl>
                                          <p:spTgt spid="169"/>
                                        </p:tgtEl>
                                        <p:attrNameLst>
                                          <p:attrName>ppt_y</p:attrName>
                                        </p:attrNameLst>
                                      </p:cBhvr>
                                      <p:tavLst>
                                        <p:tav tm="0">
                                          <p:val>
                                            <p:strVal val="#ppt_y+#ppt_h*1.125000"/>
                                          </p:val>
                                        </p:tav>
                                        <p:tav tm="100000">
                                          <p:val>
                                            <p:strVal val="#ppt_y"/>
                                          </p:val>
                                        </p:tav>
                                      </p:tavLst>
                                    </p:anim>
                                    <p:animEffect transition="in" filter="wipe(up)">
                                      <p:cBhvr>
                                        <p:cTn id="248" dur="500"/>
                                        <p:tgtEl>
                                          <p:spTgt spid="169"/>
                                        </p:tgtEl>
                                      </p:cBhvr>
                                    </p:animEffect>
                                  </p:childTnLst>
                                </p:cTn>
                              </p:par>
                              <p:par>
                                <p:cTn id="249" presetID="12" presetClass="entr" presetSubtype="4" fill="hold" grpId="0" nodeType="withEffect">
                                  <p:stCondLst>
                                    <p:cond delay="0"/>
                                  </p:stCondLst>
                                  <p:childTnLst>
                                    <p:set>
                                      <p:cBhvr>
                                        <p:cTn id="250" dur="1" fill="hold">
                                          <p:stCondLst>
                                            <p:cond delay="0"/>
                                          </p:stCondLst>
                                        </p:cTn>
                                        <p:tgtEl>
                                          <p:spTgt spid="170"/>
                                        </p:tgtEl>
                                        <p:attrNameLst>
                                          <p:attrName>style.visibility</p:attrName>
                                        </p:attrNameLst>
                                      </p:cBhvr>
                                      <p:to>
                                        <p:strVal val="visible"/>
                                      </p:to>
                                    </p:set>
                                    <p:anim calcmode="lin" valueType="num">
                                      <p:cBhvr additive="base">
                                        <p:cTn id="251" dur="500"/>
                                        <p:tgtEl>
                                          <p:spTgt spid="170"/>
                                        </p:tgtEl>
                                        <p:attrNameLst>
                                          <p:attrName>ppt_y</p:attrName>
                                        </p:attrNameLst>
                                      </p:cBhvr>
                                      <p:tavLst>
                                        <p:tav tm="0">
                                          <p:val>
                                            <p:strVal val="#ppt_y+#ppt_h*1.125000"/>
                                          </p:val>
                                        </p:tav>
                                        <p:tav tm="100000">
                                          <p:val>
                                            <p:strVal val="#ppt_y"/>
                                          </p:val>
                                        </p:tav>
                                      </p:tavLst>
                                    </p:anim>
                                    <p:animEffect transition="in" filter="wipe(up)">
                                      <p:cBhvr>
                                        <p:cTn id="252" dur="500"/>
                                        <p:tgtEl>
                                          <p:spTgt spid="170"/>
                                        </p:tgtEl>
                                      </p:cBhvr>
                                    </p:animEffect>
                                  </p:childTnLst>
                                </p:cTn>
                              </p:par>
                              <p:par>
                                <p:cTn id="253" presetID="12" presetClass="entr" presetSubtype="4" fill="hold" grpId="0" nodeType="withEffect">
                                  <p:stCondLst>
                                    <p:cond delay="0"/>
                                  </p:stCondLst>
                                  <p:childTnLst>
                                    <p:set>
                                      <p:cBhvr>
                                        <p:cTn id="254" dur="1" fill="hold">
                                          <p:stCondLst>
                                            <p:cond delay="0"/>
                                          </p:stCondLst>
                                        </p:cTn>
                                        <p:tgtEl>
                                          <p:spTgt spid="171"/>
                                        </p:tgtEl>
                                        <p:attrNameLst>
                                          <p:attrName>style.visibility</p:attrName>
                                        </p:attrNameLst>
                                      </p:cBhvr>
                                      <p:to>
                                        <p:strVal val="visible"/>
                                      </p:to>
                                    </p:set>
                                    <p:anim calcmode="lin" valueType="num">
                                      <p:cBhvr additive="base">
                                        <p:cTn id="255" dur="500"/>
                                        <p:tgtEl>
                                          <p:spTgt spid="171"/>
                                        </p:tgtEl>
                                        <p:attrNameLst>
                                          <p:attrName>ppt_y</p:attrName>
                                        </p:attrNameLst>
                                      </p:cBhvr>
                                      <p:tavLst>
                                        <p:tav tm="0">
                                          <p:val>
                                            <p:strVal val="#ppt_y+#ppt_h*1.125000"/>
                                          </p:val>
                                        </p:tav>
                                        <p:tav tm="100000">
                                          <p:val>
                                            <p:strVal val="#ppt_y"/>
                                          </p:val>
                                        </p:tav>
                                      </p:tavLst>
                                    </p:anim>
                                    <p:animEffect transition="in" filter="wipe(up)">
                                      <p:cBhvr>
                                        <p:cTn id="256" dur="500"/>
                                        <p:tgtEl>
                                          <p:spTgt spid="171"/>
                                        </p:tgtEl>
                                      </p:cBhvr>
                                    </p:animEffect>
                                  </p:childTnLst>
                                </p:cTn>
                              </p:par>
                              <p:par>
                                <p:cTn id="257" presetID="12" presetClass="entr" presetSubtype="4" fill="hold" grpId="0" nodeType="withEffect">
                                  <p:stCondLst>
                                    <p:cond delay="0"/>
                                  </p:stCondLst>
                                  <p:childTnLst>
                                    <p:set>
                                      <p:cBhvr>
                                        <p:cTn id="258" dur="1" fill="hold">
                                          <p:stCondLst>
                                            <p:cond delay="0"/>
                                          </p:stCondLst>
                                        </p:cTn>
                                        <p:tgtEl>
                                          <p:spTgt spid="172"/>
                                        </p:tgtEl>
                                        <p:attrNameLst>
                                          <p:attrName>style.visibility</p:attrName>
                                        </p:attrNameLst>
                                      </p:cBhvr>
                                      <p:to>
                                        <p:strVal val="visible"/>
                                      </p:to>
                                    </p:set>
                                    <p:anim calcmode="lin" valueType="num">
                                      <p:cBhvr additive="base">
                                        <p:cTn id="259" dur="500"/>
                                        <p:tgtEl>
                                          <p:spTgt spid="172"/>
                                        </p:tgtEl>
                                        <p:attrNameLst>
                                          <p:attrName>ppt_y</p:attrName>
                                        </p:attrNameLst>
                                      </p:cBhvr>
                                      <p:tavLst>
                                        <p:tav tm="0">
                                          <p:val>
                                            <p:strVal val="#ppt_y+#ppt_h*1.125000"/>
                                          </p:val>
                                        </p:tav>
                                        <p:tav tm="100000">
                                          <p:val>
                                            <p:strVal val="#ppt_y"/>
                                          </p:val>
                                        </p:tav>
                                      </p:tavLst>
                                    </p:anim>
                                    <p:animEffect transition="in" filter="wipe(up)">
                                      <p:cBhvr>
                                        <p:cTn id="260" dur="500"/>
                                        <p:tgtEl>
                                          <p:spTgt spid="172"/>
                                        </p:tgtEl>
                                      </p:cBhvr>
                                    </p:animEffect>
                                  </p:childTnLst>
                                </p:cTn>
                              </p:par>
                              <p:par>
                                <p:cTn id="261" presetID="12" presetClass="entr" presetSubtype="4" fill="hold" grpId="0" nodeType="withEffect">
                                  <p:stCondLst>
                                    <p:cond delay="0"/>
                                  </p:stCondLst>
                                  <p:childTnLst>
                                    <p:set>
                                      <p:cBhvr>
                                        <p:cTn id="262" dur="1" fill="hold">
                                          <p:stCondLst>
                                            <p:cond delay="0"/>
                                          </p:stCondLst>
                                        </p:cTn>
                                        <p:tgtEl>
                                          <p:spTgt spid="173"/>
                                        </p:tgtEl>
                                        <p:attrNameLst>
                                          <p:attrName>style.visibility</p:attrName>
                                        </p:attrNameLst>
                                      </p:cBhvr>
                                      <p:to>
                                        <p:strVal val="visible"/>
                                      </p:to>
                                    </p:set>
                                    <p:anim calcmode="lin" valueType="num">
                                      <p:cBhvr additive="base">
                                        <p:cTn id="263" dur="500"/>
                                        <p:tgtEl>
                                          <p:spTgt spid="173"/>
                                        </p:tgtEl>
                                        <p:attrNameLst>
                                          <p:attrName>ppt_y</p:attrName>
                                        </p:attrNameLst>
                                      </p:cBhvr>
                                      <p:tavLst>
                                        <p:tav tm="0">
                                          <p:val>
                                            <p:strVal val="#ppt_y+#ppt_h*1.125000"/>
                                          </p:val>
                                        </p:tav>
                                        <p:tav tm="100000">
                                          <p:val>
                                            <p:strVal val="#ppt_y"/>
                                          </p:val>
                                        </p:tav>
                                      </p:tavLst>
                                    </p:anim>
                                    <p:animEffect transition="in" filter="wipe(up)">
                                      <p:cBhvr>
                                        <p:cTn id="264" dur="500"/>
                                        <p:tgtEl>
                                          <p:spTgt spid="173"/>
                                        </p:tgtEl>
                                      </p:cBhvr>
                                    </p:animEffect>
                                  </p:childTnLst>
                                </p:cTn>
                              </p:par>
                              <p:par>
                                <p:cTn id="265" presetID="12" presetClass="entr" presetSubtype="4" fill="hold" nodeType="withEffect">
                                  <p:stCondLst>
                                    <p:cond delay="0"/>
                                  </p:stCondLst>
                                  <p:childTnLst>
                                    <p:set>
                                      <p:cBhvr>
                                        <p:cTn id="266" dur="1" fill="hold">
                                          <p:stCondLst>
                                            <p:cond delay="0"/>
                                          </p:stCondLst>
                                        </p:cTn>
                                        <p:tgtEl>
                                          <p:spTgt spid="174"/>
                                        </p:tgtEl>
                                        <p:attrNameLst>
                                          <p:attrName>style.visibility</p:attrName>
                                        </p:attrNameLst>
                                      </p:cBhvr>
                                      <p:to>
                                        <p:strVal val="visible"/>
                                      </p:to>
                                    </p:set>
                                    <p:anim calcmode="lin" valueType="num">
                                      <p:cBhvr additive="base">
                                        <p:cTn id="267" dur="500"/>
                                        <p:tgtEl>
                                          <p:spTgt spid="174"/>
                                        </p:tgtEl>
                                        <p:attrNameLst>
                                          <p:attrName>ppt_y</p:attrName>
                                        </p:attrNameLst>
                                      </p:cBhvr>
                                      <p:tavLst>
                                        <p:tav tm="0">
                                          <p:val>
                                            <p:strVal val="#ppt_y+#ppt_h*1.125000"/>
                                          </p:val>
                                        </p:tav>
                                        <p:tav tm="100000">
                                          <p:val>
                                            <p:strVal val="#ppt_y"/>
                                          </p:val>
                                        </p:tav>
                                      </p:tavLst>
                                    </p:anim>
                                    <p:animEffect transition="in" filter="wipe(up)">
                                      <p:cBhvr>
                                        <p:cTn id="268" dur="500"/>
                                        <p:tgtEl>
                                          <p:spTgt spid="174"/>
                                        </p:tgtEl>
                                      </p:cBhvr>
                                    </p:animEffect>
                                  </p:childTnLst>
                                </p:cTn>
                              </p:par>
                              <p:par>
                                <p:cTn id="269" presetID="12" presetClass="entr" presetSubtype="4" fill="hold" grpId="0" nodeType="withEffect">
                                  <p:stCondLst>
                                    <p:cond delay="0"/>
                                  </p:stCondLst>
                                  <p:childTnLst>
                                    <p:set>
                                      <p:cBhvr>
                                        <p:cTn id="270" dur="1" fill="hold">
                                          <p:stCondLst>
                                            <p:cond delay="0"/>
                                          </p:stCondLst>
                                        </p:cTn>
                                        <p:tgtEl>
                                          <p:spTgt spid="175"/>
                                        </p:tgtEl>
                                        <p:attrNameLst>
                                          <p:attrName>style.visibility</p:attrName>
                                        </p:attrNameLst>
                                      </p:cBhvr>
                                      <p:to>
                                        <p:strVal val="visible"/>
                                      </p:to>
                                    </p:set>
                                    <p:anim calcmode="lin" valueType="num">
                                      <p:cBhvr additive="base">
                                        <p:cTn id="271" dur="500"/>
                                        <p:tgtEl>
                                          <p:spTgt spid="175"/>
                                        </p:tgtEl>
                                        <p:attrNameLst>
                                          <p:attrName>ppt_y</p:attrName>
                                        </p:attrNameLst>
                                      </p:cBhvr>
                                      <p:tavLst>
                                        <p:tav tm="0">
                                          <p:val>
                                            <p:strVal val="#ppt_y+#ppt_h*1.125000"/>
                                          </p:val>
                                        </p:tav>
                                        <p:tav tm="100000">
                                          <p:val>
                                            <p:strVal val="#ppt_y"/>
                                          </p:val>
                                        </p:tav>
                                      </p:tavLst>
                                    </p:anim>
                                    <p:animEffect transition="in" filter="wipe(up)">
                                      <p:cBhvr>
                                        <p:cTn id="272" dur="500"/>
                                        <p:tgtEl>
                                          <p:spTgt spid="175"/>
                                        </p:tgtEl>
                                      </p:cBhvr>
                                    </p:animEffect>
                                  </p:childTnLst>
                                </p:cTn>
                              </p:par>
                              <p:par>
                                <p:cTn id="273" presetID="12" presetClass="entr" presetSubtype="4" fill="hold" grpId="0" nodeType="withEffect">
                                  <p:stCondLst>
                                    <p:cond delay="0"/>
                                  </p:stCondLst>
                                  <p:childTnLst>
                                    <p:set>
                                      <p:cBhvr>
                                        <p:cTn id="274" dur="1" fill="hold">
                                          <p:stCondLst>
                                            <p:cond delay="0"/>
                                          </p:stCondLst>
                                        </p:cTn>
                                        <p:tgtEl>
                                          <p:spTgt spid="176"/>
                                        </p:tgtEl>
                                        <p:attrNameLst>
                                          <p:attrName>style.visibility</p:attrName>
                                        </p:attrNameLst>
                                      </p:cBhvr>
                                      <p:to>
                                        <p:strVal val="visible"/>
                                      </p:to>
                                    </p:set>
                                    <p:anim calcmode="lin" valueType="num">
                                      <p:cBhvr additive="base">
                                        <p:cTn id="275" dur="500"/>
                                        <p:tgtEl>
                                          <p:spTgt spid="176"/>
                                        </p:tgtEl>
                                        <p:attrNameLst>
                                          <p:attrName>ppt_y</p:attrName>
                                        </p:attrNameLst>
                                      </p:cBhvr>
                                      <p:tavLst>
                                        <p:tav tm="0">
                                          <p:val>
                                            <p:strVal val="#ppt_y+#ppt_h*1.125000"/>
                                          </p:val>
                                        </p:tav>
                                        <p:tav tm="100000">
                                          <p:val>
                                            <p:strVal val="#ppt_y"/>
                                          </p:val>
                                        </p:tav>
                                      </p:tavLst>
                                    </p:anim>
                                    <p:animEffect transition="in" filter="wipe(up)">
                                      <p:cBhvr>
                                        <p:cTn id="276" dur="500"/>
                                        <p:tgtEl>
                                          <p:spTgt spid="176"/>
                                        </p:tgtEl>
                                      </p:cBhvr>
                                    </p:animEffect>
                                  </p:childTnLst>
                                </p:cTn>
                              </p:par>
                              <p:par>
                                <p:cTn id="277" presetID="12" presetClass="entr" presetSubtype="4" fill="hold" grpId="0" nodeType="withEffect">
                                  <p:stCondLst>
                                    <p:cond delay="0"/>
                                  </p:stCondLst>
                                  <p:childTnLst>
                                    <p:set>
                                      <p:cBhvr>
                                        <p:cTn id="278" dur="1" fill="hold">
                                          <p:stCondLst>
                                            <p:cond delay="0"/>
                                          </p:stCondLst>
                                        </p:cTn>
                                        <p:tgtEl>
                                          <p:spTgt spid="177"/>
                                        </p:tgtEl>
                                        <p:attrNameLst>
                                          <p:attrName>style.visibility</p:attrName>
                                        </p:attrNameLst>
                                      </p:cBhvr>
                                      <p:to>
                                        <p:strVal val="visible"/>
                                      </p:to>
                                    </p:set>
                                    <p:anim calcmode="lin" valueType="num">
                                      <p:cBhvr additive="base">
                                        <p:cTn id="279" dur="500"/>
                                        <p:tgtEl>
                                          <p:spTgt spid="177"/>
                                        </p:tgtEl>
                                        <p:attrNameLst>
                                          <p:attrName>ppt_y</p:attrName>
                                        </p:attrNameLst>
                                      </p:cBhvr>
                                      <p:tavLst>
                                        <p:tav tm="0">
                                          <p:val>
                                            <p:strVal val="#ppt_y+#ppt_h*1.125000"/>
                                          </p:val>
                                        </p:tav>
                                        <p:tav tm="100000">
                                          <p:val>
                                            <p:strVal val="#ppt_y"/>
                                          </p:val>
                                        </p:tav>
                                      </p:tavLst>
                                    </p:anim>
                                    <p:animEffect transition="in" filter="wipe(up)">
                                      <p:cBhvr>
                                        <p:cTn id="280" dur="500"/>
                                        <p:tgtEl>
                                          <p:spTgt spid="177"/>
                                        </p:tgtEl>
                                      </p:cBhvr>
                                    </p:animEffect>
                                  </p:childTnLst>
                                </p:cTn>
                              </p:par>
                              <p:par>
                                <p:cTn id="281" presetID="12" presetClass="entr" presetSubtype="4" fill="hold" grpId="0" nodeType="withEffect">
                                  <p:stCondLst>
                                    <p:cond delay="0"/>
                                  </p:stCondLst>
                                  <p:childTnLst>
                                    <p:set>
                                      <p:cBhvr>
                                        <p:cTn id="282" dur="1" fill="hold">
                                          <p:stCondLst>
                                            <p:cond delay="0"/>
                                          </p:stCondLst>
                                        </p:cTn>
                                        <p:tgtEl>
                                          <p:spTgt spid="178"/>
                                        </p:tgtEl>
                                        <p:attrNameLst>
                                          <p:attrName>style.visibility</p:attrName>
                                        </p:attrNameLst>
                                      </p:cBhvr>
                                      <p:to>
                                        <p:strVal val="visible"/>
                                      </p:to>
                                    </p:set>
                                    <p:anim calcmode="lin" valueType="num">
                                      <p:cBhvr additive="base">
                                        <p:cTn id="283" dur="500"/>
                                        <p:tgtEl>
                                          <p:spTgt spid="178"/>
                                        </p:tgtEl>
                                        <p:attrNameLst>
                                          <p:attrName>ppt_y</p:attrName>
                                        </p:attrNameLst>
                                      </p:cBhvr>
                                      <p:tavLst>
                                        <p:tav tm="0">
                                          <p:val>
                                            <p:strVal val="#ppt_y+#ppt_h*1.125000"/>
                                          </p:val>
                                        </p:tav>
                                        <p:tav tm="100000">
                                          <p:val>
                                            <p:strVal val="#ppt_y"/>
                                          </p:val>
                                        </p:tav>
                                      </p:tavLst>
                                    </p:anim>
                                    <p:animEffect transition="in" filter="wipe(up)">
                                      <p:cBhvr>
                                        <p:cTn id="284" dur="500"/>
                                        <p:tgtEl>
                                          <p:spTgt spid="178"/>
                                        </p:tgtEl>
                                      </p:cBhvr>
                                    </p:animEffect>
                                  </p:childTnLst>
                                </p:cTn>
                              </p:par>
                              <p:par>
                                <p:cTn id="285" presetID="12" presetClass="entr" presetSubtype="4" fill="hold" nodeType="withEffect">
                                  <p:stCondLst>
                                    <p:cond delay="0"/>
                                  </p:stCondLst>
                                  <p:childTnLst>
                                    <p:set>
                                      <p:cBhvr>
                                        <p:cTn id="286" dur="1" fill="hold">
                                          <p:stCondLst>
                                            <p:cond delay="0"/>
                                          </p:stCondLst>
                                        </p:cTn>
                                        <p:tgtEl>
                                          <p:spTgt spid="179"/>
                                        </p:tgtEl>
                                        <p:attrNameLst>
                                          <p:attrName>style.visibility</p:attrName>
                                        </p:attrNameLst>
                                      </p:cBhvr>
                                      <p:to>
                                        <p:strVal val="visible"/>
                                      </p:to>
                                    </p:set>
                                    <p:anim calcmode="lin" valueType="num">
                                      <p:cBhvr additive="base">
                                        <p:cTn id="287" dur="500"/>
                                        <p:tgtEl>
                                          <p:spTgt spid="179"/>
                                        </p:tgtEl>
                                        <p:attrNameLst>
                                          <p:attrName>ppt_y</p:attrName>
                                        </p:attrNameLst>
                                      </p:cBhvr>
                                      <p:tavLst>
                                        <p:tav tm="0">
                                          <p:val>
                                            <p:strVal val="#ppt_y+#ppt_h*1.125000"/>
                                          </p:val>
                                        </p:tav>
                                        <p:tav tm="100000">
                                          <p:val>
                                            <p:strVal val="#ppt_y"/>
                                          </p:val>
                                        </p:tav>
                                      </p:tavLst>
                                    </p:anim>
                                    <p:animEffect transition="in" filter="wipe(up)">
                                      <p:cBhvr>
                                        <p:cTn id="288" dur="500"/>
                                        <p:tgtEl>
                                          <p:spTgt spid="179"/>
                                        </p:tgtEl>
                                      </p:cBhvr>
                                    </p:animEffect>
                                  </p:childTnLst>
                                </p:cTn>
                              </p:par>
                              <p:par>
                                <p:cTn id="289" presetID="12" presetClass="entr" presetSubtype="4" fill="hold" grpId="0" nodeType="withEffect">
                                  <p:stCondLst>
                                    <p:cond delay="0"/>
                                  </p:stCondLst>
                                  <p:childTnLst>
                                    <p:set>
                                      <p:cBhvr>
                                        <p:cTn id="290" dur="1" fill="hold">
                                          <p:stCondLst>
                                            <p:cond delay="0"/>
                                          </p:stCondLst>
                                        </p:cTn>
                                        <p:tgtEl>
                                          <p:spTgt spid="180"/>
                                        </p:tgtEl>
                                        <p:attrNameLst>
                                          <p:attrName>style.visibility</p:attrName>
                                        </p:attrNameLst>
                                      </p:cBhvr>
                                      <p:to>
                                        <p:strVal val="visible"/>
                                      </p:to>
                                    </p:set>
                                    <p:anim calcmode="lin" valueType="num">
                                      <p:cBhvr additive="base">
                                        <p:cTn id="291" dur="500"/>
                                        <p:tgtEl>
                                          <p:spTgt spid="180"/>
                                        </p:tgtEl>
                                        <p:attrNameLst>
                                          <p:attrName>ppt_y</p:attrName>
                                        </p:attrNameLst>
                                      </p:cBhvr>
                                      <p:tavLst>
                                        <p:tav tm="0">
                                          <p:val>
                                            <p:strVal val="#ppt_y+#ppt_h*1.125000"/>
                                          </p:val>
                                        </p:tav>
                                        <p:tav tm="100000">
                                          <p:val>
                                            <p:strVal val="#ppt_y"/>
                                          </p:val>
                                        </p:tav>
                                      </p:tavLst>
                                    </p:anim>
                                    <p:animEffect transition="in" filter="wipe(up)">
                                      <p:cBhvr>
                                        <p:cTn id="292" dur="500"/>
                                        <p:tgtEl>
                                          <p:spTgt spid="180"/>
                                        </p:tgtEl>
                                      </p:cBhvr>
                                    </p:animEffect>
                                  </p:childTnLst>
                                </p:cTn>
                              </p:par>
                              <p:par>
                                <p:cTn id="293" presetID="12" presetClass="entr" presetSubtype="4" fill="hold" grpId="0" nodeType="withEffect">
                                  <p:stCondLst>
                                    <p:cond delay="0"/>
                                  </p:stCondLst>
                                  <p:childTnLst>
                                    <p:set>
                                      <p:cBhvr>
                                        <p:cTn id="294" dur="1" fill="hold">
                                          <p:stCondLst>
                                            <p:cond delay="0"/>
                                          </p:stCondLst>
                                        </p:cTn>
                                        <p:tgtEl>
                                          <p:spTgt spid="181"/>
                                        </p:tgtEl>
                                        <p:attrNameLst>
                                          <p:attrName>style.visibility</p:attrName>
                                        </p:attrNameLst>
                                      </p:cBhvr>
                                      <p:to>
                                        <p:strVal val="visible"/>
                                      </p:to>
                                    </p:set>
                                    <p:anim calcmode="lin" valueType="num">
                                      <p:cBhvr additive="base">
                                        <p:cTn id="295" dur="500"/>
                                        <p:tgtEl>
                                          <p:spTgt spid="181"/>
                                        </p:tgtEl>
                                        <p:attrNameLst>
                                          <p:attrName>ppt_y</p:attrName>
                                        </p:attrNameLst>
                                      </p:cBhvr>
                                      <p:tavLst>
                                        <p:tav tm="0">
                                          <p:val>
                                            <p:strVal val="#ppt_y+#ppt_h*1.125000"/>
                                          </p:val>
                                        </p:tav>
                                        <p:tav tm="100000">
                                          <p:val>
                                            <p:strVal val="#ppt_y"/>
                                          </p:val>
                                        </p:tav>
                                      </p:tavLst>
                                    </p:anim>
                                    <p:animEffect transition="in" filter="wipe(up)">
                                      <p:cBhvr>
                                        <p:cTn id="296" dur="500"/>
                                        <p:tgtEl>
                                          <p:spTgt spid="181"/>
                                        </p:tgtEl>
                                      </p:cBhvr>
                                    </p:animEffect>
                                  </p:childTnLst>
                                </p:cTn>
                              </p:par>
                              <p:par>
                                <p:cTn id="297" presetID="12" presetClass="entr" presetSubtype="4" fill="hold" grpId="0" nodeType="withEffect">
                                  <p:stCondLst>
                                    <p:cond delay="0"/>
                                  </p:stCondLst>
                                  <p:childTnLst>
                                    <p:set>
                                      <p:cBhvr>
                                        <p:cTn id="298" dur="1" fill="hold">
                                          <p:stCondLst>
                                            <p:cond delay="0"/>
                                          </p:stCondLst>
                                        </p:cTn>
                                        <p:tgtEl>
                                          <p:spTgt spid="182"/>
                                        </p:tgtEl>
                                        <p:attrNameLst>
                                          <p:attrName>style.visibility</p:attrName>
                                        </p:attrNameLst>
                                      </p:cBhvr>
                                      <p:to>
                                        <p:strVal val="visible"/>
                                      </p:to>
                                    </p:set>
                                    <p:anim calcmode="lin" valueType="num">
                                      <p:cBhvr additive="base">
                                        <p:cTn id="299" dur="500"/>
                                        <p:tgtEl>
                                          <p:spTgt spid="182"/>
                                        </p:tgtEl>
                                        <p:attrNameLst>
                                          <p:attrName>ppt_y</p:attrName>
                                        </p:attrNameLst>
                                      </p:cBhvr>
                                      <p:tavLst>
                                        <p:tav tm="0">
                                          <p:val>
                                            <p:strVal val="#ppt_y+#ppt_h*1.125000"/>
                                          </p:val>
                                        </p:tav>
                                        <p:tav tm="100000">
                                          <p:val>
                                            <p:strVal val="#ppt_y"/>
                                          </p:val>
                                        </p:tav>
                                      </p:tavLst>
                                    </p:anim>
                                    <p:animEffect transition="in" filter="wipe(up)">
                                      <p:cBhvr>
                                        <p:cTn id="300" dur="500"/>
                                        <p:tgtEl>
                                          <p:spTgt spid="182"/>
                                        </p:tgtEl>
                                      </p:cBhvr>
                                    </p:animEffect>
                                  </p:childTnLst>
                                </p:cTn>
                              </p:par>
                              <p:par>
                                <p:cTn id="301" presetID="12" presetClass="entr" presetSubtype="4" fill="hold" grpId="0" nodeType="withEffect">
                                  <p:stCondLst>
                                    <p:cond delay="0"/>
                                  </p:stCondLst>
                                  <p:childTnLst>
                                    <p:set>
                                      <p:cBhvr>
                                        <p:cTn id="302" dur="1" fill="hold">
                                          <p:stCondLst>
                                            <p:cond delay="0"/>
                                          </p:stCondLst>
                                        </p:cTn>
                                        <p:tgtEl>
                                          <p:spTgt spid="2"/>
                                        </p:tgtEl>
                                        <p:attrNameLst>
                                          <p:attrName>style.visibility</p:attrName>
                                        </p:attrNameLst>
                                      </p:cBhvr>
                                      <p:to>
                                        <p:strVal val="visible"/>
                                      </p:to>
                                    </p:set>
                                    <p:anim calcmode="lin" valueType="num">
                                      <p:cBhvr additive="base">
                                        <p:cTn id="303" dur="500"/>
                                        <p:tgtEl>
                                          <p:spTgt spid="2"/>
                                        </p:tgtEl>
                                        <p:attrNameLst>
                                          <p:attrName>ppt_y</p:attrName>
                                        </p:attrNameLst>
                                      </p:cBhvr>
                                      <p:tavLst>
                                        <p:tav tm="0">
                                          <p:val>
                                            <p:strVal val="#ppt_y+#ppt_h*1.125000"/>
                                          </p:val>
                                        </p:tav>
                                        <p:tav tm="100000">
                                          <p:val>
                                            <p:strVal val="#ppt_y"/>
                                          </p:val>
                                        </p:tav>
                                      </p:tavLst>
                                    </p:anim>
                                    <p:animEffect transition="in" filter="wipe(up)">
                                      <p:cBhvr>
                                        <p:cTn id="304" dur="500"/>
                                        <p:tgtEl>
                                          <p:spTgt spid="2"/>
                                        </p:tgtEl>
                                      </p:cBhvr>
                                    </p:animEffect>
                                  </p:childTnLst>
                                </p:cTn>
                              </p:par>
                            </p:childTnLst>
                          </p:cTn>
                        </p:par>
                      </p:childTnLst>
                    </p:cTn>
                  </p:par>
                  <p:par>
                    <p:cTn id="305" fill="hold">
                      <p:stCondLst>
                        <p:cond delay="indefinite"/>
                      </p:stCondLst>
                      <p:childTnLst>
                        <p:par>
                          <p:cTn id="306" fill="hold">
                            <p:stCondLst>
                              <p:cond delay="0"/>
                            </p:stCondLst>
                            <p:childTnLst>
                              <p:par>
                                <p:cTn id="307" presetID="12" presetClass="entr" presetSubtype="4" fill="hold" nodeType="clickEffect">
                                  <p:stCondLst>
                                    <p:cond delay="0"/>
                                  </p:stCondLst>
                                  <p:childTnLst>
                                    <p:set>
                                      <p:cBhvr>
                                        <p:cTn id="308" dur="1" fill="hold">
                                          <p:stCondLst>
                                            <p:cond delay="0"/>
                                          </p:stCondLst>
                                        </p:cTn>
                                        <p:tgtEl>
                                          <p:spTgt spid="61"/>
                                        </p:tgtEl>
                                        <p:attrNameLst>
                                          <p:attrName>style.visibility</p:attrName>
                                        </p:attrNameLst>
                                      </p:cBhvr>
                                      <p:to>
                                        <p:strVal val="visible"/>
                                      </p:to>
                                    </p:set>
                                    <p:anim calcmode="lin" valueType="num">
                                      <p:cBhvr additive="base">
                                        <p:cTn id="309" dur="500"/>
                                        <p:tgtEl>
                                          <p:spTgt spid="61"/>
                                        </p:tgtEl>
                                        <p:attrNameLst>
                                          <p:attrName>ppt_y</p:attrName>
                                        </p:attrNameLst>
                                      </p:cBhvr>
                                      <p:tavLst>
                                        <p:tav tm="0">
                                          <p:val>
                                            <p:strVal val="#ppt_y+#ppt_h*1.125000"/>
                                          </p:val>
                                        </p:tav>
                                        <p:tav tm="100000">
                                          <p:val>
                                            <p:strVal val="#ppt_y"/>
                                          </p:val>
                                        </p:tav>
                                      </p:tavLst>
                                    </p:anim>
                                    <p:animEffect transition="in" filter="wipe(up)">
                                      <p:cBhvr>
                                        <p:cTn id="310" dur="500"/>
                                        <p:tgtEl>
                                          <p:spTgt spid="61"/>
                                        </p:tgtEl>
                                      </p:cBhvr>
                                    </p:animEffect>
                                  </p:childTnLst>
                                </p:cTn>
                              </p:par>
                              <p:par>
                                <p:cTn id="311" presetID="12" presetClass="entr" presetSubtype="4" fill="hold" nodeType="withEffect">
                                  <p:stCondLst>
                                    <p:cond delay="0"/>
                                  </p:stCondLst>
                                  <p:childTnLst>
                                    <p:set>
                                      <p:cBhvr>
                                        <p:cTn id="312" dur="1" fill="hold">
                                          <p:stCondLst>
                                            <p:cond delay="0"/>
                                          </p:stCondLst>
                                        </p:cTn>
                                        <p:tgtEl>
                                          <p:spTgt spid="62"/>
                                        </p:tgtEl>
                                        <p:attrNameLst>
                                          <p:attrName>style.visibility</p:attrName>
                                        </p:attrNameLst>
                                      </p:cBhvr>
                                      <p:to>
                                        <p:strVal val="visible"/>
                                      </p:to>
                                    </p:set>
                                    <p:anim calcmode="lin" valueType="num">
                                      <p:cBhvr additive="base">
                                        <p:cTn id="313" dur="500"/>
                                        <p:tgtEl>
                                          <p:spTgt spid="62"/>
                                        </p:tgtEl>
                                        <p:attrNameLst>
                                          <p:attrName>ppt_y</p:attrName>
                                        </p:attrNameLst>
                                      </p:cBhvr>
                                      <p:tavLst>
                                        <p:tav tm="0">
                                          <p:val>
                                            <p:strVal val="#ppt_y+#ppt_h*1.125000"/>
                                          </p:val>
                                        </p:tav>
                                        <p:tav tm="100000">
                                          <p:val>
                                            <p:strVal val="#ppt_y"/>
                                          </p:val>
                                        </p:tav>
                                      </p:tavLst>
                                    </p:anim>
                                    <p:animEffect transition="in" filter="wipe(up)">
                                      <p:cBhvr>
                                        <p:cTn id="314" dur="500"/>
                                        <p:tgtEl>
                                          <p:spTgt spid="62"/>
                                        </p:tgtEl>
                                      </p:cBhvr>
                                    </p:animEffect>
                                  </p:childTnLst>
                                </p:cTn>
                              </p:par>
                              <p:par>
                                <p:cTn id="315" presetID="12" presetClass="entr" presetSubtype="4" fill="hold" nodeType="withEffect">
                                  <p:stCondLst>
                                    <p:cond delay="0"/>
                                  </p:stCondLst>
                                  <p:childTnLst>
                                    <p:set>
                                      <p:cBhvr>
                                        <p:cTn id="316" dur="1" fill="hold">
                                          <p:stCondLst>
                                            <p:cond delay="0"/>
                                          </p:stCondLst>
                                        </p:cTn>
                                        <p:tgtEl>
                                          <p:spTgt spid="151"/>
                                        </p:tgtEl>
                                        <p:attrNameLst>
                                          <p:attrName>style.visibility</p:attrName>
                                        </p:attrNameLst>
                                      </p:cBhvr>
                                      <p:to>
                                        <p:strVal val="visible"/>
                                      </p:to>
                                    </p:set>
                                    <p:anim calcmode="lin" valueType="num">
                                      <p:cBhvr additive="base">
                                        <p:cTn id="317" dur="500"/>
                                        <p:tgtEl>
                                          <p:spTgt spid="151"/>
                                        </p:tgtEl>
                                        <p:attrNameLst>
                                          <p:attrName>ppt_y</p:attrName>
                                        </p:attrNameLst>
                                      </p:cBhvr>
                                      <p:tavLst>
                                        <p:tav tm="0">
                                          <p:val>
                                            <p:strVal val="#ppt_y+#ppt_h*1.125000"/>
                                          </p:val>
                                        </p:tav>
                                        <p:tav tm="100000">
                                          <p:val>
                                            <p:strVal val="#ppt_y"/>
                                          </p:val>
                                        </p:tav>
                                      </p:tavLst>
                                    </p:anim>
                                    <p:animEffect transition="in" filter="wipe(up)">
                                      <p:cBhvr>
                                        <p:cTn id="318" dur="500"/>
                                        <p:tgtEl>
                                          <p:spTgt spid="151"/>
                                        </p:tgtEl>
                                      </p:cBhvr>
                                    </p:animEffect>
                                  </p:childTnLst>
                                </p:cTn>
                              </p:par>
                              <p:par>
                                <p:cTn id="319" presetID="12" presetClass="entr" presetSubtype="4" fill="hold" nodeType="withEffect">
                                  <p:stCondLst>
                                    <p:cond delay="0"/>
                                  </p:stCondLst>
                                  <p:childTnLst>
                                    <p:set>
                                      <p:cBhvr>
                                        <p:cTn id="320" dur="1" fill="hold">
                                          <p:stCondLst>
                                            <p:cond delay="0"/>
                                          </p:stCondLst>
                                        </p:cTn>
                                        <p:tgtEl>
                                          <p:spTgt spid="152"/>
                                        </p:tgtEl>
                                        <p:attrNameLst>
                                          <p:attrName>style.visibility</p:attrName>
                                        </p:attrNameLst>
                                      </p:cBhvr>
                                      <p:to>
                                        <p:strVal val="visible"/>
                                      </p:to>
                                    </p:set>
                                    <p:anim calcmode="lin" valueType="num">
                                      <p:cBhvr additive="base">
                                        <p:cTn id="321" dur="500"/>
                                        <p:tgtEl>
                                          <p:spTgt spid="152"/>
                                        </p:tgtEl>
                                        <p:attrNameLst>
                                          <p:attrName>ppt_y</p:attrName>
                                        </p:attrNameLst>
                                      </p:cBhvr>
                                      <p:tavLst>
                                        <p:tav tm="0">
                                          <p:val>
                                            <p:strVal val="#ppt_y+#ppt_h*1.125000"/>
                                          </p:val>
                                        </p:tav>
                                        <p:tav tm="100000">
                                          <p:val>
                                            <p:strVal val="#ppt_y"/>
                                          </p:val>
                                        </p:tav>
                                      </p:tavLst>
                                    </p:anim>
                                    <p:animEffect transition="in" filter="wipe(up)">
                                      <p:cBhvr>
                                        <p:cTn id="322"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p:bldP spid="14" grpId="0" animBg="1"/>
      <p:bldP spid="15" grpId="0" animBg="1"/>
      <p:bldP spid="17" grpId="0" animBg="1"/>
      <p:bldP spid="18" grpId="0" animBg="1"/>
      <p:bldP spid="19" grpId="0"/>
      <p:bldP spid="20" grpId="0"/>
      <p:bldP spid="42" grpId="0" animBg="1"/>
      <p:bldP spid="53" grpId="0"/>
      <p:bldP spid="54" grpId="0"/>
      <p:bldP spid="55" grpId="0"/>
      <p:bldP spid="79" grpId="0" animBg="1"/>
      <p:bldP spid="80" grpId="0" animBg="1"/>
      <p:bldP spid="81" grpId="0"/>
      <p:bldP spid="109" grpId="0"/>
      <p:bldP spid="110" grpId="0"/>
      <p:bldP spid="120" grpId="0" animBg="1"/>
      <p:bldP spid="125" grpId="0" animBg="1"/>
      <p:bldP spid="139" grpId="0" animBg="1"/>
      <p:bldP spid="148" grpId="0"/>
      <p:bldP spid="154" grpId="0"/>
      <p:bldP spid="158" grpId="0"/>
      <p:bldP spid="160" grpId="0"/>
      <p:bldP spid="163" grpId="0"/>
      <p:bldP spid="168" grpId="0"/>
      <p:bldP spid="170" grpId="0"/>
      <p:bldP spid="171" grpId="0"/>
      <p:bldP spid="172" grpId="0"/>
      <p:bldP spid="173" grpId="0"/>
      <p:bldP spid="175" grpId="0"/>
      <p:bldP spid="176" grpId="0"/>
      <p:bldP spid="177" grpId="0"/>
      <p:bldP spid="178" grpId="0"/>
      <p:bldP spid="180" grpId="0"/>
      <p:bldP spid="181" grpId="0"/>
      <p:bldP spid="182" grpId="0"/>
      <p:bldP spid="2" grpId="0"/>
      <p:bldP spid="7" grpId="0" animBg="1"/>
      <p:bldP spid="25" grpId="0" animBg="1"/>
      <p:bldP spid="26" grpId="0" animBg="1"/>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4">
            <a:extLst>
              <a:ext uri="{FF2B5EF4-FFF2-40B4-BE49-F238E27FC236}">
                <a16:creationId xmlns:a16="http://schemas.microsoft.com/office/drawing/2014/main" id="{0962176C-6B97-B6B6-C105-4E6D50256499}"/>
              </a:ext>
            </a:extLst>
          </p:cNvPr>
          <p:cNvSpPr>
            <a:spLocks noGrp="1"/>
          </p:cNvSpPr>
          <p:nvPr>
            <p:ph type="title"/>
          </p:nvPr>
        </p:nvSpPr>
        <p:spPr>
          <a:xfrm>
            <a:off x="2480600" y="232279"/>
            <a:ext cx="7230798" cy="333352"/>
          </a:xfrm>
        </p:spPr>
        <p:txBody>
          <a:bodyPr>
            <a:noAutofit/>
          </a:bodyPr>
          <a:lstStyle/>
          <a:p>
            <a:pPr algn="ctr"/>
            <a:r>
              <a:rPr lang="en-US" sz="2200" b="1" dirty="0">
                <a:solidFill>
                  <a:srgbClr val="C00000"/>
                </a:solidFill>
                <a:latin typeface="Avenir" pitchFamily="50" charset="0"/>
                <a:ea typeface="Tahoma" pitchFamily="34" charset="0"/>
                <a:cs typeface="Tahoma" pitchFamily="34" charset="0"/>
              </a:rPr>
              <a:t>Networks for Heart failure, Diabetes, COPD &amp; Asthma</a:t>
            </a:r>
          </a:p>
        </p:txBody>
      </p:sp>
      <p:graphicFrame>
        <p:nvGraphicFramePr>
          <p:cNvPr id="5" name="Tabella 4">
            <a:extLst>
              <a:ext uri="{FF2B5EF4-FFF2-40B4-BE49-F238E27FC236}">
                <a16:creationId xmlns:a16="http://schemas.microsoft.com/office/drawing/2014/main" id="{64AE4B7A-6233-EF74-B852-D31ACA8011AD}"/>
              </a:ext>
            </a:extLst>
          </p:cNvPr>
          <p:cNvGraphicFramePr>
            <a:graphicFrameLocks noGrp="1"/>
          </p:cNvGraphicFramePr>
          <p:nvPr>
            <p:extLst>
              <p:ext uri="{D42A27DB-BD31-4B8C-83A1-F6EECF244321}">
                <p14:modId xmlns:p14="http://schemas.microsoft.com/office/powerpoint/2010/main" val="1274405012"/>
              </p:ext>
            </p:extLst>
          </p:nvPr>
        </p:nvGraphicFramePr>
        <p:xfrm>
          <a:off x="1205869" y="1664413"/>
          <a:ext cx="9780261" cy="3084758"/>
        </p:xfrm>
        <a:graphic>
          <a:graphicData uri="http://schemas.openxmlformats.org/drawingml/2006/table">
            <a:tbl>
              <a:tblPr/>
              <a:tblGrid>
                <a:gridCol w="1731618">
                  <a:extLst>
                    <a:ext uri="{9D8B030D-6E8A-4147-A177-3AD203B41FA5}">
                      <a16:colId xmlns:a16="http://schemas.microsoft.com/office/drawing/2014/main" val="1138399173"/>
                    </a:ext>
                  </a:extLst>
                </a:gridCol>
                <a:gridCol w="2611940">
                  <a:extLst>
                    <a:ext uri="{9D8B030D-6E8A-4147-A177-3AD203B41FA5}">
                      <a16:colId xmlns:a16="http://schemas.microsoft.com/office/drawing/2014/main" val="1630131568"/>
                    </a:ext>
                  </a:extLst>
                </a:gridCol>
                <a:gridCol w="2029043">
                  <a:extLst>
                    <a:ext uri="{9D8B030D-6E8A-4147-A177-3AD203B41FA5}">
                      <a16:colId xmlns:a16="http://schemas.microsoft.com/office/drawing/2014/main" val="1424042957"/>
                    </a:ext>
                  </a:extLst>
                </a:gridCol>
                <a:gridCol w="1965531">
                  <a:extLst>
                    <a:ext uri="{9D8B030D-6E8A-4147-A177-3AD203B41FA5}">
                      <a16:colId xmlns:a16="http://schemas.microsoft.com/office/drawing/2014/main" val="133429959"/>
                    </a:ext>
                  </a:extLst>
                </a:gridCol>
                <a:gridCol w="1442129">
                  <a:extLst>
                    <a:ext uri="{9D8B030D-6E8A-4147-A177-3AD203B41FA5}">
                      <a16:colId xmlns:a16="http://schemas.microsoft.com/office/drawing/2014/main" val="2369445188"/>
                    </a:ext>
                  </a:extLst>
                </a:gridCol>
              </a:tblGrid>
              <a:tr h="336864">
                <a:tc rowSpan="2">
                  <a:txBody>
                    <a:bodyPr/>
                    <a:lstStyle/>
                    <a:p>
                      <a:pPr algn="ctr" rtl="0" fontAlgn="ctr"/>
                      <a:r>
                        <a:rPr lang="it-IT" sz="1100" b="1" kern="1200" dirty="0">
                          <a:solidFill>
                            <a:schemeClr val="bg2">
                              <a:lumMod val="10000"/>
                            </a:schemeClr>
                          </a:solidFill>
                          <a:latin typeface="Avenir Book" panose="02000503020000020003" pitchFamily="2" charset="0"/>
                          <a:ea typeface="+mn-ea"/>
                          <a:cs typeface="+mn-cs"/>
                        </a:rPr>
                        <a:t>CHRONIC CONDITION</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0" fontAlgn="ctr"/>
                      <a:r>
                        <a:rPr lang="fr-FR" sz="1100" b="1" kern="1200" dirty="0">
                          <a:solidFill>
                            <a:schemeClr val="bg2">
                              <a:lumMod val="10000"/>
                            </a:schemeClr>
                          </a:solidFill>
                          <a:latin typeface="Avenir Book" panose="02000503020000020003" pitchFamily="2" charset="0"/>
                          <a:ea typeface="+mn-ea"/>
                          <a:cs typeface="+mn-cs"/>
                        </a:rPr>
                        <a:t>PREVALENT PATIENTS 2020</a:t>
                      </a:r>
                    </a:p>
                    <a:p>
                      <a:pPr algn="ctr" rtl="0" fontAlgn="ctr"/>
                      <a:r>
                        <a:rPr lang="fr-FR" sz="1100" b="1" kern="1200" dirty="0">
                          <a:solidFill>
                            <a:schemeClr val="bg2">
                              <a:lumMod val="10000"/>
                            </a:schemeClr>
                          </a:solidFill>
                          <a:latin typeface="Avenir Book" panose="02000503020000020003" pitchFamily="2" charset="0"/>
                          <a:ea typeface="+mn-ea"/>
                          <a:cs typeface="+mn-cs"/>
                        </a:rPr>
                        <a:t> (TUSCAN RESIDENTS)</a:t>
                      </a:r>
                      <a:endParaRPr lang="it-IT" sz="1100" b="1"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rtl="0" fontAlgn="ctr"/>
                      <a:r>
                        <a:rPr lang="it-IT" sz="1100" b="1" kern="1200" dirty="0">
                          <a:solidFill>
                            <a:schemeClr val="bg2">
                              <a:lumMod val="10000"/>
                            </a:schemeClr>
                          </a:solidFill>
                          <a:latin typeface="Avenir Book" panose="02000503020000020003" pitchFamily="2" charset="0"/>
                          <a:ea typeface="+mn-ea"/>
                          <a:cs typeface="+mn-cs"/>
                        </a:rPr>
                        <a:t>NETWORKS</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it-IT" sz="1100"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it-IT" sz="1100"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7522684"/>
                  </a:ext>
                </a:extLst>
              </a:tr>
              <a:tr h="370611">
                <a:tc vMerge="1">
                  <a:txBody>
                    <a:bodyPr/>
                    <a:lstStyle/>
                    <a:p>
                      <a:endParaRPr lang="it-IT"/>
                    </a:p>
                  </a:txBody>
                  <a:tcPr/>
                </a:tc>
                <a:tc vMerge="1">
                  <a:txBody>
                    <a:bodyPr/>
                    <a:lstStyle/>
                    <a:p>
                      <a:endParaRPr lang="it-IT"/>
                    </a:p>
                  </a:txBody>
                  <a:tcPr/>
                </a:tc>
                <a:tc>
                  <a:txBody>
                    <a:bodyPr/>
                    <a:lstStyle/>
                    <a:p>
                      <a:pPr algn="ctr" rtl="0" fontAlgn="ctr"/>
                      <a:r>
                        <a:rPr lang="it-IT" sz="1100" b="1" kern="1200" dirty="0">
                          <a:solidFill>
                            <a:schemeClr val="bg2">
                              <a:lumMod val="10000"/>
                            </a:schemeClr>
                          </a:solidFill>
                          <a:latin typeface="Avenir Book" panose="02000503020000020003" pitchFamily="2" charset="0"/>
                          <a:ea typeface="+mn-ea"/>
                          <a:cs typeface="+mn-cs"/>
                        </a:rPr>
                        <a:t>N</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kern="1200">
                          <a:solidFill>
                            <a:schemeClr val="bg2">
                              <a:lumMod val="10000"/>
                            </a:schemeClr>
                          </a:solidFill>
                          <a:latin typeface="Avenir Book" panose="02000503020000020003" pitchFamily="2" charset="0"/>
                          <a:ea typeface="+mn-ea"/>
                          <a:cs typeface="+mn-cs"/>
                        </a:rPr>
                        <a:t>PATIENTS</a:t>
                      </a:r>
                      <a:endParaRPr lang="it-IT" sz="1100" b="1"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kern="1200" dirty="0">
                          <a:solidFill>
                            <a:schemeClr val="bg2">
                              <a:lumMod val="10000"/>
                            </a:schemeClr>
                          </a:solidFill>
                          <a:latin typeface="Avenir Book" panose="02000503020000020003" pitchFamily="2" charset="0"/>
                          <a:ea typeface="+mn-ea"/>
                          <a:cs typeface="+mn-cs"/>
                        </a:rPr>
                        <a:t>GPs</a:t>
                      </a:r>
                      <a:endParaRPr lang="it-IT" sz="1100" b="1"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848988"/>
                  </a:ext>
                </a:extLst>
              </a:tr>
              <a:tr h="720693">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  Heart </a:t>
                      </a:r>
                      <a:r>
                        <a:rPr lang="it-IT" sz="1200" kern="1200" dirty="0" err="1">
                          <a:solidFill>
                            <a:schemeClr val="bg2">
                              <a:lumMod val="10000"/>
                            </a:schemeClr>
                          </a:solidFill>
                          <a:latin typeface="Avenir Book" panose="02000503020000020003" pitchFamily="2" charset="0"/>
                          <a:ea typeface="+mn-ea"/>
                          <a:cs typeface="+mn-cs"/>
                        </a:rPr>
                        <a:t>failure</a:t>
                      </a:r>
                      <a:endParaRPr lang="it-IT" sz="1200"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79.547</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a:solidFill>
                            <a:schemeClr val="bg2">
                              <a:lumMod val="10000"/>
                            </a:schemeClr>
                          </a:solidFill>
                          <a:latin typeface="Avenir Book" panose="02000503020000020003" pitchFamily="2" charset="0"/>
                          <a:ea typeface="+mn-ea"/>
                          <a:cs typeface="+mn-cs"/>
                        </a:rPr>
                        <a:t>108</a:t>
                      </a:r>
                      <a:endParaRPr lang="it-IT" sz="1200"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a:solidFill>
                            <a:schemeClr val="bg2">
                              <a:lumMod val="10000"/>
                            </a:schemeClr>
                          </a:solidFill>
                          <a:latin typeface="Avenir Book" panose="02000503020000020003" pitchFamily="2" charset="0"/>
                          <a:ea typeface="+mn-ea"/>
                          <a:cs typeface="+mn-cs"/>
                        </a:rPr>
                        <a:t>24%</a:t>
                      </a:r>
                    </a:p>
                    <a:p>
                      <a:pPr marL="0" marR="0" lvl="0" indent="0" algn="ctr" defTabSz="914400" rtl="0" eaLnBrk="1" fontAlgn="ctr" latinLnBrk="0" hangingPunct="1">
                        <a:lnSpc>
                          <a:spcPct val="100000"/>
                        </a:lnSpc>
                        <a:spcBef>
                          <a:spcPts val="0"/>
                        </a:spcBef>
                        <a:spcAft>
                          <a:spcPts val="0"/>
                        </a:spcAft>
                        <a:buClrTx/>
                        <a:buSzTx/>
                        <a:buFontTx/>
                        <a:buNone/>
                        <a:tabLst/>
                        <a:defRPr/>
                      </a:pPr>
                      <a:r>
                        <a:rPr lang="it-IT" sz="1200" kern="1200">
                          <a:solidFill>
                            <a:schemeClr val="bg2">
                              <a:lumMod val="10000"/>
                            </a:schemeClr>
                          </a:solidFill>
                          <a:latin typeface="Avenir Book" panose="02000503020000020003" pitchFamily="2" charset="0"/>
                          <a:ea typeface="+mn-ea"/>
                          <a:cs typeface="+mn-cs"/>
                        </a:rPr>
                        <a:t>(18.815)</a:t>
                      </a:r>
                      <a:endParaRPr lang="it-IT" sz="1200"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1165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1265305"/>
                  </a:ext>
                </a:extLst>
              </a:tr>
              <a:tr h="731263">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  </a:t>
                      </a:r>
                      <a:r>
                        <a:rPr lang="it-IT" sz="1200" kern="1200" dirty="0" err="1">
                          <a:solidFill>
                            <a:schemeClr val="bg2">
                              <a:lumMod val="10000"/>
                            </a:schemeClr>
                          </a:solidFill>
                          <a:latin typeface="Avenir Book" panose="02000503020000020003" pitchFamily="2" charset="0"/>
                          <a:ea typeface="+mn-ea"/>
                          <a:cs typeface="+mn-cs"/>
                        </a:rPr>
                        <a:t>Diabetes</a:t>
                      </a:r>
                      <a:r>
                        <a:rPr lang="it-IT" sz="1200" kern="1200" dirty="0">
                          <a:solidFill>
                            <a:schemeClr val="bg2">
                              <a:lumMod val="10000"/>
                            </a:schemeClr>
                          </a:solidFill>
                          <a:latin typeface="Avenir Book" panose="02000503020000020003" pitchFamily="2" charset="0"/>
                          <a:ea typeface="+mn-ea"/>
                          <a:cs typeface="+mn-cs"/>
                        </a:rPr>
                        <a:t>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193.092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a:solidFill>
                            <a:schemeClr val="bg2">
                              <a:lumMod val="10000"/>
                            </a:schemeClr>
                          </a:solidFill>
                          <a:latin typeface="Avenir Book" panose="02000503020000020003" pitchFamily="2" charset="0"/>
                          <a:ea typeface="+mn-ea"/>
                          <a:cs typeface="+mn-cs"/>
                        </a:rPr>
                        <a:t>134</a:t>
                      </a:r>
                      <a:endParaRPr lang="it-IT" sz="1200"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a:solidFill>
                            <a:schemeClr val="bg2">
                              <a:lumMod val="10000"/>
                            </a:schemeClr>
                          </a:solidFill>
                          <a:latin typeface="Avenir Book" panose="02000503020000020003" pitchFamily="2" charset="0"/>
                          <a:ea typeface="+mn-ea"/>
                          <a:cs typeface="+mn-cs"/>
                        </a:rPr>
                        <a:t>34%</a:t>
                      </a:r>
                    </a:p>
                    <a:p>
                      <a:pPr marL="0" marR="0" lvl="0" indent="0" algn="ctr" defTabSz="914400" rtl="0" eaLnBrk="1" fontAlgn="ctr" latinLnBrk="0" hangingPunct="1">
                        <a:lnSpc>
                          <a:spcPct val="100000"/>
                        </a:lnSpc>
                        <a:spcBef>
                          <a:spcPts val="0"/>
                        </a:spcBef>
                        <a:spcAft>
                          <a:spcPts val="0"/>
                        </a:spcAft>
                        <a:buClrTx/>
                        <a:buSzTx/>
                        <a:buFontTx/>
                        <a:buNone/>
                        <a:tabLst/>
                        <a:defRPr/>
                      </a:pPr>
                      <a:r>
                        <a:rPr lang="it-IT" sz="1200" kern="1200">
                          <a:solidFill>
                            <a:schemeClr val="bg2">
                              <a:lumMod val="10000"/>
                            </a:schemeClr>
                          </a:solidFill>
                          <a:latin typeface="Avenir Book" panose="02000503020000020003" pitchFamily="2" charset="0"/>
                          <a:ea typeface="+mn-ea"/>
                          <a:cs typeface="+mn-cs"/>
                        </a:rPr>
                        <a:t>(65.510)</a:t>
                      </a:r>
                      <a:endParaRPr lang="it-IT" sz="1200"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1746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9144760"/>
                  </a:ext>
                </a:extLst>
              </a:tr>
              <a:tr h="925327">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it-IT" sz="1200" kern="1200" dirty="0">
                        <a:solidFill>
                          <a:schemeClr val="bg2">
                            <a:lumMod val="10000"/>
                          </a:schemeClr>
                        </a:solidFill>
                        <a:latin typeface="Avenir Book" panose="02000503020000020003" pitchFamily="2" charset="0"/>
                        <a:ea typeface="+mn-ea"/>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it-IT" sz="1200" dirty="0">
                          <a:solidFill>
                            <a:schemeClr val="bg2">
                              <a:lumMod val="10000"/>
                            </a:schemeClr>
                          </a:solidFill>
                          <a:latin typeface="Avenir Book" panose="02000503020000020003" pitchFamily="2" charset="0"/>
                        </a:rPr>
                        <a:t>  </a:t>
                      </a:r>
                      <a:r>
                        <a:rPr lang="it-IT" sz="1200" dirty="0" err="1">
                          <a:solidFill>
                            <a:schemeClr val="bg2">
                              <a:lumMod val="10000"/>
                            </a:schemeClr>
                          </a:solidFill>
                          <a:latin typeface="Avenir Book" panose="02000503020000020003" pitchFamily="2" charset="0"/>
                        </a:rPr>
                        <a:t>Respiratory</a:t>
                      </a:r>
                      <a:r>
                        <a:rPr lang="it-IT" sz="1200" dirty="0">
                          <a:solidFill>
                            <a:schemeClr val="bg2">
                              <a:lumMod val="10000"/>
                            </a:schemeClr>
                          </a:solidFill>
                          <a:latin typeface="Avenir Book" panose="02000503020000020003" pitchFamily="2" charset="0"/>
                        </a:rPr>
                        <a:t> </a:t>
                      </a:r>
                      <a:r>
                        <a:rPr lang="it-IT" sz="1200" dirty="0" err="1">
                          <a:solidFill>
                            <a:schemeClr val="bg2">
                              <a:lumMod val="10000"/>
                            </a:schemeClr>
                          </a:solidFill>
                          <a:latin typeface="Avenir Book" panose="02000503020000020003" pitchFamily="2" charset="0"/>
                        </a:rPr>
                        <a:t>diseases</a:t>
                      </a:r>
                      <a:r>
                        <a:rPr lang="it-IT" sz="1200" dirty="0">
                          <a:solidFill>
                            <a:schemeClr val="bg2">
                              <a:lumMod val="10000"/>
                            </a:schemeClr>
                          </a:solidFill>
                          <a:latin typeface="Avenir Book" panose="02000503020000020003" pitchFamily="2" charset="0"/>
                        </a:rPr>
                        <a:t>     (</a:t>
                      </a:r>
                      <a:r>
                        <a:rPr lang="it-IT" sz="1200" dirty="0" err="1">
                          <a:solidFill>
                            <a:schemeClr val="bg2">
                              <a:lumMod val="10000"/>
                            </a:schemeClr>
                          </a:solidFill>
                          <a:latin typeface="Avenir Book" panose="02000503020000020003" pitchFamily="2" charset="0"/>
                        </a:rPr>
                        <a:t>asthma</a:t>
                      </a:r>
                      <a:r>
                        <a:rPr lang="it-IT" sz="1200" dirty="0">
                          <a:solidFill>
                            <a:schemeClr val="bg2">
                              <a:lumMod val="10000"/>
                            </a:schemeClr>
                          </a:solidFill>
                          <a:latin typeface="Avenir Book" panose="02000503020000020003" pitchFamily="2" charset="0"/>
                        </a:rPr>
                        <a:t>, COPD)</a:t>
                      </a:r>
                    </a:p>
                    <a:p>
                      <a:pPr marL="0" marR="0" lvl="0" indent="0" algn="l" defTabSz="914400" rtl="0" eaLnBrk="1" fontAlgn="ctr" latinLnBrk="0" hangingPunct="1">
                        <a:lnSpc>
                          <a:spcPct val="100000"/>
                        </a:lnSpc>
                        <a:spcBef>
                          <a:spcPts val="0"/>
                        </a:spcBef>
                        <a:spcAft>
                          <a:spcPts val="0"/>
                        </a:spcAft>
                        <a:buClrTx/>
                        <a:buSzTx/>
                        <a:buFontTx/>
                        <a:buNone/>
                        <a:tabLst/>
                        <a:defRPr/>
                      </a:pPr>
                      <a:endParaRPr lang="it-IT" sz="1200" kern="1200" dirty="0">
                        <a:solidFill>
                          <a:schemeClr val="bg2">
                            <a:lumMod val="10000"/>
                          </a:schemeClr>
                        </a:solidFill>
                        <a:latin typeface="Avenir Book" panose="02000503020000020003" pitchFamily="2" charset="0"/>
                        <a:ea typeface="+mn-ea"/>
                        <a:cs typeface="+mn-cs"/>
                      </a:endParaRPr>
                    </a:p>
                    <a:p>
                      <a:pPr algn="l" rtl="0" fontAlgn="ctr"/>
                      <a:endParaRPr lang="it-IT" sz="1200" kern="1200" dirty="0">
                        <a:solidFill>
                          <a:schemeClr val="bg2">
                            <a:lumMod val="10000"/>
                          </a:schemeClr>
                        </a:solidFill>
                        <a:latin typeface="Avenir Book" panose="02000503020000020003" pitchFamily="2" charset="0"/>
                        <a:ea typeface="+mn-ea"/>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146.825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134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16%</a:t>
                      </a:r>
                    </a:p>
                    <a:p>
                      <a:pPr marL="0" marR="0" lvl="0" indent="0" algn="ctr" defTabSz="914400" rtl="0" eaLnBrk="1" fontAlgn="ctr" latinLnBrk="0" hangingPunct="1">
                        <a:lnSpc>
                          <a:spcPct val="100000"/>
                        </a:lnSpc>
                        <a:spcBef>
                          <a:spcPts val="0"/>
                        </a:spcBef>
                        <a:spcAft>
                          <a:spcPts val="0"/>
                        </a:spcAft>
                        <a:buClrTx/>
                        <a:buSzTx/>
                        <a:buFontTx/>
                        <a:buNone/>
                        <a:tabLst/>
                        <a:defRPr/>
                      </a:pPr>
                      <a:r>
                        <a:rPr lang="it-IT" sz="1200" kern="1200" dirty="0">
                          <a:solidFill>
                            <a:schemeClr val="bg2">
                              <a:lumMod val="10000"/>
                            </a:schemeClr>
                          </a:solidFill>
                          <a:latin typeface="Avenir Book" panose="02000503020000020003" pitchFamily="2" charset="0"/>
                          <a:ea typeface="+mn-ea"/>
                          <a:cs typeface="+mn-cs"/>
                        </a:rPr>
                        <a:t>(24.106)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it-IT" sz="1200" kern="1200" dirty="0">
                          <a:solidFill>
                            <a:schemeClr val="bg2">
                              <a:lumMod val="10000"/>
                            </a:schemeClr>
                          </a:solidFill>
                          <a:latin typeface="Avenir Book" panose="02000503020000020003" pitchFamily="2" charset="0"/>
                          <a:ea typeface="+mn-ea"/>
                          <a:cs typeface="+mn-cs"/>
                        </a:rPr>
                        <a:t>1326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5166495"/>
                  </a:ext>
                </a:extLst>
              </a:tr>
            </a:tbl>
          </a:graphicData>
        </a:graphic>
      </p:graphicFrame>
    </p:spTree>
    <p:extLst>
      <p:ext uri="{BB962C8B-B14F-4D97-AF65-F5344CB8AC3E}">
        <p14:creationId xmlns:p14="http://schemas.microsoft.com/office/powerpoint/2010/main" val="3359984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80D4F9C9-4F03-0045-E102-1D30F2385784}"/>
              </a:ext>
            </a:extLst>
          </p:cNvPr>
          <p:cNvSpPr>
            <a:spLocks noGrp="1"/>
          </p:cNvSpPr>
          <p:nvPr>
            <p:ph type="sldNum" sz="quarter" idx="12"/>
          </p:nvPr>
        </p:nvSpPr>
        <p:spPr/>
        <p:txBody>
          <a:bodyPr/>
          <a:lstStyle/>
          <a:p>
            <a:fld id="{A87AA0D0-2F4D-AA4E-A2C0-E0264229DB77}" type="slidenum">
              <a:rPr lang="it-IT" smtClean="0"/>
              <a:t>7</a:t>
            </a:fld>
            <a:endParaRPr lang="it-IT" dirty="0"/>
          </a:p>
        </p:txBody>
      </p:sp>
      <p:pic>
        <p:nvPicPr>
          <p:cNvPr id="8" name="Immagine 7">
            <a:extLst>
              <a:ext uri="{FF2B5EF4-FFF2-40B4-BE49-F238E27FC236}">
                <a16:creationId xmlns:a16="http://schemas.microsoft.com/office/drawing/2014/main" id="{E410E7BB-5DB0-3D3B-45BA-1816164A3803}"/>
              </a:ext>
            </a:extLst>
          </p:cNvPr>
          <p:cNvPicPr>
            <a:picLocks noChangeAspect="1"/>
          </p:cNvPicPr>
          <p:nvPr/>
        </p:nvPicPr>
        <p:blipFill>
          <a:blip r:embed="rId3"/>
          <a:stretch>
            <a:fillRect/>
          </a:stretch>
        </p:blipFill>
        <p:spPr>
          <a:xfrm>
            <a:off x="3276715" y="301336"/>
            <a:ext cx="6386716" cy="6556664"/>
          </a:xfrm>
          <a:prstGeom prst="rect">
            <a:avLst/>
          </a:prstGeom>
        </p:spPr>
      </p:pic>
      <p:sp>
        <p:nvSpPr>
          <p:cNvPr id="9" name="Rettangolo 8">
            <a:extLst>
              <a:ext uri="{FF2B5EF4-FFF2-40B4-BE49-F238E27FC236}">
                <a16:creationId xmlns:a16="http://schemas.microsoft.com/office/drawing/2014/main" id="{2ED46931-4B64-6B2E-C8C7-E9257AA6E8F8}"/>
              </a:ext>
            </a:extLst>
          </p:cNvPr>
          <p:cNvSpPr/>
          <p:nvPr/>
        </p:nvSpPr>
        <p:spPr>
          <a:xfrm>
            <a:off x="3595255" y="301336"/>
            <a:ext cx="5694218" cy="52993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a:extLst>
              <a:ext uri="{FF2B5EF4-FFF2-40B4-BE49-F238E27FC236}">
                <a16:creationId xmlns:a16="http://schemas.microsoft.com/office/drawing/2014/main" id="{4A5D5461-19D4-7348-CF9E-D682B68DEAD1}"/>
              </a:ext>
            </a:extLst>
          </p:cNvPr>
          <p:cNvSpPr txBox="1"/>
          <p:nvPr/>
        </p:nvSpPr>
        <p:spPr>
          <a:xfrm>
            <a:off x="3304250" y="-129151"/>
            <a:ext cx="5829301" cy="707886"/>
          </a:xfrm>
          <a:prstGeom prst="rect">
            <a:avLst/>
          </a:prstGeom>
          <a:noFill/>
        </p:spPr>
        <p:txBody>
          <a:bodyPr wrap="square" rtlCol="0">
            <a:spAutoFit/>
          </a:bodyPr>
          <a:lstStyle/>
          <a:p>
            <a:endParaRPr lang="en-US" dirty="0"/>
          </a:p>
          <a:p>
            <a:r>
              <a:rPr lang="en-US" sz="2200" b="1" dirty="0">
                <a:solidFill>
                  <a:srgbClr val="C00000"/>
                </a:solidFill>
                <a:latin typeface="Avenir" pitchFamily="50" charset="0"/>
                <a:ea typeface="Tahoma" pitchFamily="34" charset="0"/>
                <a:cs typeface="Tahoma" pitchFamily="34" charset="0"/>
              </a:rPr>
              <a:t>Geolocation of multi-professional networks</a:t>
            </a:r>
            <a:endParaRPr lang="it-IT" sz="2200" b="1" dirty="0">
              <a:solidFill>
                <a:srgbClr val="C00000"/>
              </a:solidFill>
              <a:latin typeface="Avenir" pitchFamily="50" charset="0"/>
              <a:ea typeface="Tahoma" pitchFamily="34" charset="0"/>
              <a:cs typeface="Tahoma" pitchFamily="34" charset="0"/>
            </a:endParaRPr>
          </a:p>
        </p:txBody>
      </p:sp>
      <p:sp>
        <p:nvSpPr>
          <p:cNvPr id="12" name="CasellaDiTesto 11">
            <a:extLst>
              <a:ext uri="{FF2B5EF4-FFF2-40B4-BE49-F238E27FC236}">
                <a16:creationId xmlns:a16="http://schemas.microsoft.com/office/drawing/2014/main" id="{5045D6DF-1ADB-BD35-F48A-411F6635DB0D}"/>
              </a:ext>
            </a:extLst>
          </p:cNvPr>
          <p:cNvSpPr txBox="1"/>
          <p:nvPr/>
        </p:nvSpPr>
        <p:spPr>
          <a:xfrm>
            <a:off x="4265410" y="519193"/>
            <a:ext cx="3906982" cy="338554"/>
          </a:xfrm>
          <a:prstGeom prst="rect">
            <a:avLst/>
          </a:prstGeom>
          <a:noFill/>
        </p:spPr>
        <p:txBody>
          <a:bodyPr wrap="square" rtlCol="0">
            <a:spAutoFit/>
          </a:bodyPr>
          <a:lstStyle/>
          <a:p>
            <a:r>
              <a:rPr lang="it-IT" sz="1600" dirty="0" err="1">
                <a:solidFill>
                  <a:srgbClr val="C00000"/>
                </a:solidFill>
                <a:latin typeface="Avenir" pitchFamily="50" charset="0"/>
                <a:ea typeface="Tahoma" pitchFamily="34" charset="0"/>
                <a:cs typeface="Tahoma" pitchFamily="34" charset="0"/>
              </a:rPr>
              <a:t>respiratory</a:t>
            </a:r>
            <a:r>
              <a:rPr lang="it-IT" sz="1600" dirty="0">
                <a:solidFill>
                  <a:srgbClr val="C00000"/>
                </a:solidFill>
                <a:latin typeface="Avenir" pitchFamily="50" charset="0"/>
                <a:ea typeface="Tahoma" pitchFamily="34" charset="0"/>
                <a:cs typeface="Tahoma" pitchFamily="34" charset="0"/>
              </a:rPr>
              <a:t> </a:t>
            </a:r>
            <a:r>
              <a:rPr lang="it-IT" sz="1600" dirty="0" err="1">
                <a:solidFill>
                  <a:srgbClr val="C00000"/>
                </a:solidFill>
                <a:latin typeface="Avenir" pitchFamily="50" charset="0"/>
                <a:ea typeface="Tahoma" pitchFamily="34" charset="0"/>
                <a:cs typeface="Tahoma" pitchFamily="34" charset="0"/>
              </a:rPr>
              <a:t>diseases</a:t>
            </a:r>
            <a:r>
              <a:rPr lang="it-IT" sz="1600" dirty="0">
                <a:solidFill>
                  <a:srgbClr val="C00000"/>
                </a:solidFill>
                <a:latin typeface="Avenir" pitchFamily="50" charset="0"/>
                <a:ea typeface="Tahoma" pitchFamily="34" charset="0"/>
                <a:cs typeface="Tahoma" pitchFamily="34" charset="0"/>
              </a:rPr>
              <a:t> (COPD, </a:t>
            </a:r>
            <a:r>
              <a:rPr lang="it-IT" sz="1600" dirty="0" err="1">
                <a:solidFill>
                  <a:srgbClr val="C00000"/>
                </a:solidFill>
                <a:latin typeface="Avenir" pitchFamily="50" charset="0"/>
                <a:ea typeface="Tahoma" pitchFamily="34" charset="0"/>
                <a:cs typeface="Tahoma" pitchFamily="34" charset="0"/>
              </a:rPr>
              <a:t>asthma</a:t>
            </a:r>
            <a:r>
              <a:rPr lang="it-IT" sz="1600" dirty="0">
                <a:solidFill>
                  <a:srgbClr val="C00000"/>
                </a:solidFill>
                <a:latin typeface="Avenir" pitchFamily="50" charset="0"/>
                <a:ea typeface="Tahoma" pitchFamily="34" charset="0"/>
                <a:cs typeface="Tahoma" pitchFamily="34" charset="0"/>
              </a:rPr>
              <a:t>)</a:t>
            </a:r>
          </a:p>
        </p:txBody>
      </p:sp>
      <p:sp>
        <p:nvSpPr>
          <p:cNvPr id="13" name="CasellaDiTesto 12">
            <a:extLst>
              <a:ext uri="{FF2B5EF4-FFF2-40B4-BE49-F238E27FC236}">
                <a16:creationId xmlns:a16="http://schemas.microsoft.com/office/drawing/2014/main" id="{D160C51C-AE47-9B69-988F-8886E1A6A329}"/>
              </a:ext>
            </a:extLst>
          </p:cNvPr>
          <p:cNvSpPr txBox="1"/>
          <p:nvPr/>
        </p:nvSpPr>
        <p:spPr>
          <a:xfrm>
            <a:off x="351946" y="1904711"/>
            <a:ext cx="3243309" cy="4770537"/>
          </a:xfrm>
          <a:prstGeom prst="rect">
            <a:avLst/>
          </a:prstGeom>
          <a:noFill/>
        </p:spPr>
        <p:txBody>
          <a:bodyPr wrap="square" rtlCol="0">
            <a:spAutoFit/>
          </a:bodyPr>
          <a:lstStyle/>
          <a:p>
            <a:pPr algn="just"/>
            <a:r>
              <a:rPr lang="en-US" sz="1600" b="1" dirty="0">
                <a:latin typeface="Avenir "/>
              </a:rPr>
              <a:t>LEGEND:</a:t>
            </a:r>
          </a:p>
          <a:p>
            <a:pPr algn="just"/>
            <a:endParaRPr lang="en-US" sz="1600" b="1" dirty="0">
              <a:latin typeface="Avenir "/>
            </a:endParaRPr>
          </a:p>
          <a:p>
            <a:pPr algn="just"/>
            <a:r>
              <a:rPr lang="en-US" sz="1600" dirty="0">
                <a:latin typeface="Avenir "/>
              </a:rPr>
              <a:t>The different colors on the map represent the three LHAs (North-West, Centre, South-East of Tuscany) </a:t>
            </a:r>
          </a:p>
          <a:p>
            <a:pPr algn="just"/>
            <a:endParaRPr lang="it-IT" sz="1600" b="1" dirty="0">
              <a:latin typeface="Avenir "/>
            </a:endParaRPr>
          </a:p>
          <a:p>
            <a:pPr algn="just"/>
            <a:r>
              <a:rPr lang="en-US" sz="1600" b="1" dirty="0">
                <a:latin typeface="Avenir "/>
              </a:rPr>
              <a:t>Blue bubble = </a:t>
            </a:r>
            <a:r>
              <a:rPr lang="en-US" sz="1600" dirty="0">
                <a:latin typeface="Avenir "/>
              </a:rPr>
              <a:t>inpatient/outpatient facility</a:t>
            </a:r>
          </a:p>
          <a:p>
            <a:pPr algn="just"/>
            <a:endParaRPr lang="en-US" sz="1600" dirty="0">
              <a:latin typeface="Avenir "/>
            </a:endParaRPr>
          </a:p>
          <a:p>
            <a:pPr algn="just"/>
            <a:r>
              <a:rPr lang="en-US" sz="1600" b="1" dirty="0">
                <a:latin typeface="Avenir "/>
              </a:rPr>
              <a:t>Line =</a:t>
            </a:r>
            <a:r>
              <a:rPr lang="en-US" sz="1600" dirty="0">
                <a:latin typeface="Avenir "/>
              </a:rPr>
              <a:t>network</a:t>
            </a:r>
          </a:p>
          <a:p>
            <a:pPr algn="just"/>
            <a:endParaRPr lang="en-US" sz="1600" dirty="0">
              <a:latin typeface="Avenir "/>
            </a:endParaRPr>
          </a:p>
          <a:p>
            <a:pPr algn="just"/>
            <a:r>
              <a:rPr lang="en-US" sz="1600" b="1" dirty="0">
                <a:latin typeface="Avenir "/>
              </a:rPr>
              <a:t>Dotted line = </a:t>
            </a:r>
            <a:r>
              <a:rPr lang="en-US" sz="1600" dirty="0">
                <a:latin typeface="Avenir "/>
              </a:rPr>
              <a:t>networks with less then 50 patients</a:t>
            </a:r>
          </a:p>
          <a:p>
            <a:pPr algn="just"/>
            <a:endParaRPr lang="en-US" sz="1600" dirty="0">
              <a:latin typeface="Avenir "/>
            </a:endParaRPr>
          </a:p>
          <a:p>
            <a:pPr algn="just"/>
            <a:r>
              <a:rPr lang="en-US" sz="1600" b="1" dirty="0">
                <a:latin typeface="Avenir "/>
                <a:ea typeface="Times New Roman" panose="02020603050405020304" pitchFamily="18" charset="0"/>
              </a:rPr>
              <a:t>E</a:t>
            </a:r>
            <a:r>
              <a:rPr lang="en-US" sz="1600" b="1" dirty="0">
                <a:effectLst/>
                <a:latin typeface="Avenir "/>
                <a:ea typeface="Times New Roman" panose="02020603050405020304" pitchFamily="18" charset="0"/>
              </a:rPr>
              <a:t>xtreme o</a:t>
            </a:r>
            <a:r>
              <a:rPr lang="en-US" sz="1600" b="1" dirty="0">
                <a:latin typeface="Avenir "/>
                <a:ea typeface="Times New Roman" panose="02020603050405020304" pitchFamily="18" charset="0"/>
              </a:rPr>
              <a:t>f the</a:t>
            </a:r>
            <a:r>
              <a:rPr lang="en-US" sz="1600" b="1" dirty="0">
                <a:effectLst/>
                <a:latin typeface="Avenir "/>
                <a:ea typeface="Times New Roman" panose="02020603050405020304" pitchFamily="18" charset="0"/>
              </a:rPr>
              <a:t> line =</a:t>
            </a:r>
            <a:r>
              <a:rPr lang="en-US" sz="1600" dirty="0">
                <a:effectLst/>
                <a:latin typeface="Avenir "/>
                <a:ea typeface="Times New Roman" panose="02020603050405020304" pitchFamily="18" charset="0"/>
              </a:rPr>
              <a:t> GPs group of practice with a strong link with the </a:t>
            </a:r>
            <a:r>
              <a:rPr lang="en-US" sz="1600" dirty="0">
                <a:latin typeface="Avenir "/>
              </a:rPr>
              <a:t>inpatient/outpatient facility</a:t>
            </a:r>
          </a:p>
          <a:p>
            <a:pPr algn="just"/>
            <a:endParaRPr lang="en-US" sz="1600" dirty="0">
              <a:latin typeface="Avenir "/>
            </a:endParaRPr>
          </a:p>
          <a:p>
            <a:pPr algn="just"/>
            <a:endParaRPr lang="en-US" sz="1600" dirty="0">
              <a:effectLst/>
              <a:latin typeface="Avenir "/>
              <a:ea typeface="Times New Roman" panose="02020603050405020304" pitchFamily="18" charset="0"/>
            </a:endParaRPr>
          </a:p>
        </p:txBody>
      </p:sp>
      <p:sp>
        <p:nvSpPr>
          <p:cNvPr id="17" name="CasellaDiTesto 16">
            <a:extLst>
              <a:ext uri="{FF2B5EF4-FFF2-40B4-BE49-F238E27FC236}">
                <a16:creationId xmlns:a16="http://schemas.microsoft.com/office/drawing/2014/main" id="{CA992F6C-345D-505C-ED64-536A74DFF0E2}"/>
              </a:ext>
            </a:extLst>
          </p:cNvPr>
          <p:cNvSpPr txBox="1"/>
          <p:nvPr/>
        </p:nvSpPr>
        <p:spPr>
          <a:xfrm rot="1815636">
            <a:off x="3867416" y="3531317"/>
            <a:ext cx="6971166" cy="600164"/>
          </a:xfrm>
          <a:prstGeom prst="rect">
            <a:avLst/>
          </a:prstGeom>
          <a:noFill/>
        </p:spPr>
        <p:txBody>
          <a:bodyPr wrap="square" rtlCol="0">
            <a:spAutoFit/>
          </a:bodyPr>
          <a:lstStyle/>
          <a:p>
            <a:r>
              <a:rPr lang="en-GB" sz="3300" dirty="0">
                <a:solidFill>
                  <a:schemeClr val="bg2"/>
                </a:solidFill>
                <a:effectLst>
                  <a:outerShdw blurRad="38100" dist="38100" dir="2700000" algn="tl">
                    <a:srgbClr val="000000">
                      <a:alpha val="43137"/>
                    </a:srgbClr>
                  </a:outerShdw>
                </a:effectLst>
                <a:latin typeface="Avenir" panose="02000503020000020003"/>
              </a:rPr>
              <a:t>Work in progress…</a:t>
            </a:r>
          </a:p>
        </p:txBody>
      </p:sp>
    </p:spTree>
    <p:extLst>
      <p:ext uri="{BB962C8B-B14F-4D97-AF65-F5344CB8AC3E}">
        <p14:creationId xmlns:p14="http://schemas.microsoft.com/office/powerpoint/2010/main" val="407377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80512624-52BC-E42D-9DF5-1C30BF2D6E46}"/>
              </a:ext>
            </a:extLst>
          </p:cNvPr>
          <p:cNvSpPr/>
          <p:nvPr/>
        </p:nvSpPr>
        <p:spPr>
          <a:xfrm>
            <a:off x="1547379" y="4680635"/>
            <a:ext cx="9097245" cy="1231945"/>
          </a:xfrm>
          <a:prstGeom prst="rect">
            <a:avLst/>
          </a:prstGeom>
          <a:solidFill>
            <a:schemeClr val="tx2">
              <a:lumMod val="20000"/>
              <a:lumOff val="80000"/>
              <a:alpha val="27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9962AFAB-3336-5041-0B47-DB9A5F5C3968}"/>
              </a:ext>
            </a:extLst>
          </p:cNvPr>
          <p:cNvSpPr/>
          <p:nvPr/>
        </p:nvSpPr>
        <p:spPr>
          <a:xfrm>
            <a:off x="1547379" y="3187295"/>
            <a:ext cx="9097245" cy="1481795"/>
          </a:xfrm>
          <a:prstGeom prst="rect">
            <a:avLst/>
          </a:prstGeom>
          <a:solidFill>
            <a:schemeClr val="accent6">
              <a:lumMod val="10000"/>
              <a:lumOff val="90000"/>
              <a:alpha val="27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9" name="Rettangolo 18">
            <a:extLst>
              <a:ext uri="{FF2B5EF4-FFF2-40B4-BE49-F238E27FC236}">
                <a16:creationId xmlns:a16="http://schemas.microsoft.com/office/drawing/2014/main" id="{17519E11-6A2E-D997-AF37-EF99EAFE02A4}"/>
              </a:ext>
            </a:extLst>
          </p:cNvPr>
          <p:cNvSpPr/>
          <p:nvPr/>
        </p:nvSpPr>
        <p:spPr>
          <a:xfrm>
            <a:off x="1547379" y="1690679"/>
            <a:ext cx="9097245" cy="1476173"/>
          </a:xfrm>
          <a:prstGeom prst="rect">
            <a:avLst/>
          </a:prstGeom>
          <a:solidFill>
            <a:schemeClr val="accent4">
              <a:lumMod val="20000"/>
              <a:lumOff val="80000"/>
              <a:alpha val="27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Titolo 4">
            <a:extLst>
              <a:ext uri="{FF2B5EF4-FFF2-40B4-BE49-F238E27FC236}">
                <a16:creationId xmlns:a16="http://schemas.microsoft.com/office/drawing/2014/main" id="{C7E0A368-5071-6422-E43F-CA665165F8EA}"/>
              </a:ext>
            </a:extLst>
          </p:cNvPr>
          <p:cNvSpPr>
            <a:spLocks noGrp="1"/>
          </p:cNvSpPr>
          <p:nvPr>
            <p:ph type="title"/>
          </p:nvPr>
        </p:nvSpPr>
        <p:spPr>
          <a:xfrm>
            <a:off x="2215194" y="227895"/>
            <a:ext cx="7523842" cy="333352"/>
          </a:xfrm>
        </p:spPr>
        <p:txBody>
          <a:bodyPr>
            <a:noAutofit/>
          </a:bodyPr>
          <a:lstStyle/>
          <a:p>
            <a:pPr algn="ctr"/>
            <a:r>
              <a:rPr lang="en-US" sz="2200" b="1" dirty="0">
                <a:solidFill>
                  <a:srgbClr val="C00000"/>
                </a:solidFill>
                <a:latin typeface="Avenir" pitchFamily="50" charset="0"/>
                <a:ea typeface="Tahoma" pitchFamily="34" charset="0"/>
                <a:cs typeface="Tahoma" pitchFamily="34" charset="0"/>
              </a:rPr>
              <a:t>Obj 3: Measure performance</a:t>
            </a:r>
            <a:endParaRPr lang="it-IT" sz="2200" b="1" dirty="0">
              <a:solidFill>
                <a:srgbClr val="C00000"/>
              </a:solidFill>
              <a:latin typeface="Avenir" pitchFamily="50" charset="0"/>
              <a:ea typeface="Tahoma" pitchFamily="34" charset="0"/>
              <a:cs typeface="Tahoma" pitchFamily="34" charset="0"/>
            </a:endParaRPr>
          </a:p>
        </p:txBody>
      </p:sp>
      <p:sp>
        <p:nvSpPr>
          <p:cNvPr id="6" name="Segnaposto contenuto 5">
            <a:extLst>
              <a:ext uri="{FF2B5EF4-FFF2-40B4-BE49-F238E27FC236}">
                <a16:creationId xmlns:a16="http://schemas.microsoft.com/office/drawing/2014/main" id="{28706690-FF66-F79B-18CB-3412F0ADE28F}"/>
              </a:ext>
            </a:extLst>
          </p:cNvPr>
          <p:cNvSpPr>
            <a:spLocks noGrp="1"/>
          </p:cNvSpPr>
          <p:nvPr>
            <p:ph idx="1"/>
          </p:nvPr>
        </p:nvSpPr>
        <p:spPr>
          <a:xfrm rot="16200000">
            <a:off x="1311357" y="3676576"/>
            <a:ext cx="1154459" cy="429422"/>
          </a:xfrm>
        </p:spPr>
        <p:txBody>
          <a:bodyPr>
            <a:normAutofit fontScale="92500" lnSpcReduction="10000"/>
          </a:bodyPr>
          <a:lstStyle/>
          <a:p>
            <a:pPr marL="0" indent="0" algn="ctr">
              <a:buNone/>
            </a:pPr>
            <a:r>
              <a:rPr lang="it-IT" sz="1500" dirty="0">
                <a:solidFill>
                  <a:srgbClr val="204B5C"/>
                </a:solidFill>
                <a:latin typeface="Avenir Book" panose="02000503020000020003"/>
              </a:rPr>
              <a:t>DIABETES</a:t>
            </a:r>
            <a:r>
              <a:rPr lang="it-IT" dirty="0"/>
              <a:t> </a:t>
            </a:r>
          </a:p>
        </p:txBody>
      </p:sp>
      <p:sp>
        <p:nvSpPr>
          <p:cNvPr id="7" name="Segnaposto contenuto 5">
            <a:extLst>
              <a:ext uri="{FF2B5EF4-FFF2-40B4-BE49-F238E27FC236}">
                <a16:creationId xmlns:a16="http://schemas.microsoft.com/office/drawing/2014/main" id="{B6863BE3-7B63-D971-F631-AB97A5C3F025}"/>
              </a:ext>
            </a:extLst>
          </p:cNvPr>
          <p:cNvSpPr txBox="1">
            <a:spLocks/>
          </p:cNvSpPr>
          <p:nvPr/>
        </p:nvSpPr>
        <p:spPr>
          <a:xfrm>
            <a:off x="2215194" y="1667330"/>
            <a:ext cx="4760728" cy="1481876"/>
          </a:xfrm>
          <a:prstGeom prst="rect">
            <a:avLst/>
          </a:prstGeom>
        </p:spPr>
        <p:txBody>
          <a:bodyPr vert="horz" lIns="68580" tIns="34290" rIns="68580" bIns="34290" rtlCol="0">
            <a:normAutofit fontScale="25000" lnSpcReduction="20000"/>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0">
              <a:lnSpc>
                <a:spcPct val="170000"/>
              </a:lnSpc>
              <a:spcBef>
                <a:spcPts val="0"/>
              </a:spcBef>
              <a:buFont typeface="+mj-lt"/>
              <a:buAutoNum type="arabicPeriod"/>
            </a:pPr>
            <a:r>
              <a:rPr lang="it-IT" sz="4200" dirty="0">
                <a:latin typeface="Avenir Book" panose="02000503020000020003"/>
              </a:rPr>
              <a:t> </a:t>
            </a:r>
            <a:r>
              <a:rPr lang="en-US" sz="3900" dirty="0">
                <a:latin typeface="Avenir Book" panose="02000503020000020003"/>
              </a:rPr>
              <a:t>% patients with two or more intakes of </a:t>
            </a:r>
            <a:r>
              <a:rPr lang="en-US" sz="3900" b="1" dirty="0">
                <a:latin typeface="Avenir Book" panose="02000503020000020003"/>
              </a:rPr>
              <a:t>beta-blockers</a:t>
            </a:r>
            <a:r>
              <a:rPr lang="en-US" sz="3900" dirty="0">
                <a:latin typeface="Avenir Book" panose="02000503020000020003"/>
              </a:rPr>
              <a:t> in one year</a:t>
            </a:r>
          </a:p>
          <a:p>
            <a:pPr marL="0" indent="0" algn="just" defTabSz="0">
              <a:lnSpc>
                <a:spcPct val="170000"/>
              </a:lnSpc>
              <a:spcBef>
                <a:spcPts val="0"/>
              </a:spcBef>
              <a:buFont typeface="+mj-lt"/>
              <a:buAutoNum type="arabicPeriod"/>
            </a:pPr>
            <a:r>
              <a:rPr lang="en-US" sz="3900" dirty="0">
                <a:latin typeface="Avenir Book" panose="02000503020000020003"/>
              </a:rPr>
              <a:t> % patients with two or more intakes of </a:t>
            </a:r>
            <a:r>
              <a:rPr lang="en-US" sz="3900" b="1" dirty="0">
                <a:latin typeface="Avenir Book" panose="02000503020000020003"/>
              </a:rPr>
              <a:t>ACE inhibitors - </a:t>
            </a:r>
            <a:r>
              <a:rPr lang="en-US" sz="3900" b="1" dirty="0" err="1">
                <a:latin typeface="Avenir Book" panose="02000503020000020003"/>
              </a:rPr>
              <a:t>sartans</a:t>
            </a:r>
            <a:r>
              <a:rPr lang="en-US" sz="3900" b="1" dirty="0">
                <a:latin typeface="Avenir Book" panose="02000503020000020003"/>
              </a:rPr>
              <a:t> </a:t>
            </a:r>
            <a:r>
              <a:rPr lang="en-US" sz="3900" dirty="0">
                <a:latin typeface="Avenir Book" panose="02000503020000020003"/>
              </a:rPr>
              <a:t>in one year</a:t>
            </a:r>
          </a:p>
          <a:p>
            <a:pPr marL="0" indent="0" algn="just" defTabSz="0">
              <a:lnSpc>
                <a:spcPct val="170000"/>
              </a:lnSpc>
              <a:spcBef>
                <a:spcPts val="0"/>
              </a:spcBef>
              <a:buFont typeface="+mj-lt"/>
              <a:buAutoNum type="arabicPeriod"/>
            </a:pPr>
            <a:r>
              <a:rPr lang="en-US" sz="3900" dirty="0">
                <a:latin typeface="Avenir Book" panose="02000503020000020003"/>
              </a:rPr>
              <a:t> % patients with two or more intakes of </a:t>
            </a:r>
            <a:r>
              <a:rPr lang="en-US" sz="3900" b="1" dirty="0" err="1">
                <a:latin typeface="Avenir Book" panose="02000503020000020003"/>
              </a:rPr>
              <a:t>antialdosterones</a:t>
            </a:r>
            <a:r>
              <a:rPr lang="en-US" sz="3900" dirty="0">
                <a:latin typeface="Avenir Book" panose="02000503020000020003"/>
              </a:rPr>
              <a:t> in one year</a:t>
            </a:r>
          </a:p>
          <a:p>
            <a:pPr marL="0" indent="0" algn="just" defTabSz="0">
              <a:lnSpc>
                <a:spcPct val="170000"/>
              </a:lnSpc>
              <a:spcBef>
                <a:spcPts val="0"/>
              </a:spcBef>
              <a:buFont typeface="+mj-lt"/>
              <a:buAutoNum type="arabicPeriod"/>
            </a:pPr>
            <a:r>
              <a:rPr lang="en-US" sz="3900" dirty="0">
                <a:latin typeface="Avenir Book" panose="02000503020000020003"/>
              </a:rPr>
              <a:t> % patients with at least one </a:t>
            </a:r>
            <a:r>
              <a:rPr lang="en-US" sz="3900" b="1" dirty="0">
                <a:latin typeface="Avenir Book" panose="02000503020000020003"/>
              </a:rPr>
              <a:t>creatinine</a:t>
            </a:r>
            <a:r>
              <a:rPr lang="en-US" sz="3900" dirty="0">
                <a:latin typeface="Avenir Book" panose="02000503020000020003"/>
              </a:rPr>
              <a:t> measurement in a year</a:t>
            </a:r>
          </a:p>
          <a:p>
            <a:pPr marL="0" indent="0" algn="just" defTabSz="0">
              <a:lnSpc>
                <a:spcPct val="170000"/>
              </a:lnSpc>
              <a:spcBef>
                <a:spcPts val="0"/>
              </a:spcBef>
              <a:buFont typeface="+mj-lt"/>
              <a:buAutoNum type="arabicPeriod"/>
            </a:pPr>
            <a:r>
              <a:rPr lang="en-US" sz="3900" dirty="0">
                <a:latin typeface="Avenir Book" panose="02000503020000020003"/>
              </a:rPr>
              <a:t> % patients with at least one </a:t>
            </a:r>
            <a:r>
              <a:rPr lang="en-US" sz="3900" b="1" dirty="0">
                <a:latin typeface="Avenir Book" panose="02000503020000020003"/>
              </a:rPr>
              <a:t>follow-up</a:t>
            </a:r>
            <a:r>
              <a:rPr lang="en-US" sz="3900" dirty="0">
                <a:latin typeface="Avenir Book" panose="02000503020000020003"/>
              </a:rPr>
              <a:t> cardiology </a:t>
            </a:r>
            <a:r>
              <a:rPr lang="en-US" sz="3900" b="1" dirty="0">
                <a:latin typeface="Avenir Book" panose="02000503020000020003"/>
              </a:rPr>
              <a:t>visit</a:t>
            </a:r>
            <a:r>
              <a:rPr lang="en-US" sz="3900" dirty="0">
                <a:latin typeface="Avenir Book" panose="02000503020000020003"/>
              </a:rPr>
              <a:t> in one year</a:t>
            </a:r>
          </a:p>
          <a:p>
            <a:pPr marL="0" indent="0" algn="just" defTabSz="0">
              <a:lnSpc>
                <a:spcPct val="170000"/>
              </a:lnSpc>
              <a:spcBef>
                <a:spcPts val="0"/>
              </a:spcBef>
              <a:buFont typeface="+mj-lt"/>
              <a:buAutoNum type="arabicPeriod"/>
            </a:pPr>
            <a:r>
              <a:rPr lang="en-US" sz="3900" dirty="0">
                <a:latin typeface="Avenir Book" panose="02000503020000020003"/>
              </a:rPr>
              <a:t> % patients with at least one </a:t>
            </a:r>
            <a:r>
              <a:rPr lang="en-US" sz="3900" b="1" dirty="0">
                <a:latin typeface="Avenir Book" panose="02000503020000020003"/>
              </a:rPr>
              <a:t>echocardiogram</a:t>
            </a:r>
            <a:r>
              <a:rPr lang="en-US" sz="3900" dirty="0">
                <a:latin typeface="Avenir Book" panose="02000503020000020003"/>
              </a:rPr>
              <a:t> in one year</a:t>
            </a:r>
            <a:r>
              <a:rPr lang="it-IT" sz="3900" dirty="0"/>
              <a:t> </a:t>
            </a:r>
          </a:p>
        </p:txBody>
      </p:sp>
      <p:sp>
        <p:nvSpPr>
          <p:cNvPr id="10" name="Segnaposto contenuto 5">
            <a:extLst>
              <a:ext uri="{FF2B5EF4-FFF2-40B4-BE49-F238E27FC236}">
                <a16:creationId xmlns:a16="http://schemas.microsoft.com/office/drawing/2014/main" id="{1F73A8DA-BC26-680D-55E2-74BECEAF1BE8}"/>
              </a:ext>
            </a:extLst>
          </p:cNvPr>
          <p:cNvSpPr txBox="1">
            <a:spLocks/>
          </p:cNvSpPr>
          <p:nvPr/>
        </p:nvSpPr>
        <p:spPr>
          <a:xfrm>
            <a:off x="8277814" y="1360199"/>
            <a:ext cx="1096921" cy="29419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t-IT" sz="1500" b="1" dirty="0">
                <a:solidFill>
                  <a:srgbClr val="204B5C"/>
                </a:solidFill>
                <a:latin typeface="Avenir Book" panose="02000503020000020003"/>
              </a:rPr>
              <a:t>OUTCOME</a:t>
            </a:r>
          </a:p>
        </p:txBody>
      </p:sp>
      <p:sp>
        <p:nvSpPr>
          <p:cNvPr id="11" name="Segnaposto contenuto 5">
            <a:extLst>
              <a:ext uri="{FF2B5EF4-FFF2-40B4-BE49-F238E27FC236}">
                <a16:creationId xmlns:a16="http://schemas.microsoft.com/office/drawing/2014/main" id="{6342E70D-66C4-2235-08CE-3956506CA2AF}"/>
              </a:ext>
            </a:extLst>
          </p:cNvPr>
          <p:cNvSpPr txBox="1">
            <a:spLocks/>
          </p:cNvSpPr>
          <p:nvPr/>
        </p:nvSpPr>
        <p:spPr>
          <a:xfrm>
            <a:off x="3424342" y="1403434"/>
            <a:ext cx="2342432" cy="269102"/>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t-IT" sz="1500" b="1" dirty="0">
                <a:solidFill>
                  <a:srgbClr val="204B5C"/>
                </a:solidFill>
                <a:latin typeface="Avenir Book" panose="02000503020000020003"/>
              </a:rPr>
              <a:t>PROCESS</a:t>
            </a:r>
          </a:p>
        </p:txBody>
      </p:sp>
      <p:sp>
        <p:nvSpPr>
          <p:cNvPr id="12" name="Segnaposto contenuto 5">
            <a:extLst>
              <a:ext uri="{FF2B5EF4-FFF2-40B4-BE49-F238E27FC236}">
                <a16:creationId xmlns:a16="http://schemas.microsoft.com/office/drawing/2014/main" id="{7D71315F-3E07-4769-5447-D52E810DAB00}"/>
              </a:ext>
            </a:extLst>
          </p:cNvPr>
          <p:cNvSpPr txBox="1">
            <a:spLocks/>
          </p:cNvSpPr>
          <p:nvPr/>
        </p:nvSpPr>
        <p:spPr>
          <a:xfrm>
            <a:off x="6511542" y="1715106"/>
            <a:ext cx="3914168" cy="1294773"/>
          </a:xfrm>
          <a:prstGeom prst="rect">
            <a:avLst/>
          </a:prstGeom>
        </p:spPr>
        <p:txBody>
          <a:bodyPr vert="horz" lIns="68580" tIns="34290" rIns="68580" bIns="34290" rtlCol="0">
            <a:normAutofit fontScale="25000" lnSpcReduction="20000"/>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0">
              <a:lnSpc>
                <a:spcPct val="150000"/>
              </a:lnSpc>
              <a:spcBef>
                <a:spcPts val="0"/>
              </a:spcBef>
              <a:buFont typeface="+mj-lt"/>
              <a:buAutoNum type="arabicPeriod"/>
            </a:pPr>
            <a:r>
              <a:rPr lang="it-IT" sz="4000" dirty="0">
                <a:latin typeface="Avenir Book" panose="02000503020000020003"/>
              </a:rPr>
              <a:t> </a:t>
            </a:r>
            <a:r>
              <a:rPr lang="en-US" sz="4000" dirty="0">
                <a:latin typeface="Avenir Book" panose="02000503020000020003"/>
              </a:rPr>
              <a:t>% patients </a:t>
            </a:r>
            <a:r>
              <a:rPr lang="en-US" sz="3900" dirty="0">
                <a:latin typeface="Avenir Book" panose="02000503020000020003"/>
              </a:rPr>
              <a:t>with readmissions 30 days after index </a:t>
            </a:r>
            <a:r>
              <a:rPr lang="en-US" sz="3900" dirty="0" err="1">
                <a:latin typeface="Avenir Book" panose="02000503020000020003"/>
              </a:rPr>
              <a:t>hospitalisation</a:t>
            </a:r>
            <a:endParaRPr lang="en-US" sz="3900" dirty="0">
              <a:latin typeface="Avenir Book" panose="02000503020000020003"/>
            </a:endParaRPr>
          </a:p>
          <a:p>
            <a:pPr marL="0" indent="0" algn="just" defTabSz="0">
              <a:lnSpc>
                <a:spcPct val="150000"/>
              </a:lnSpc>
              <a:spcBef>
                <a:spcPts val="0"/>
              </a:spcBef>
              <a:buFont typeface="+mj-lt"/>
              <a:buAutoNum type="arabicPeriod"/>
            </a:pPr>
            <a:r>
              <a:rPr lang="en-US" sz="3900" dirty="0">
                <a:latin typeface="Avenir Book" panose="02000503020000020003"/>
              </a:rPr>
              <a:t> % patients with readmissions between 30 and 180 from the index </a:t>
            </a:r>
            <a:r>
              <a:rPr lang="en-US" sz="3900" dirty="0" err="1">
                <a:latin typeface="Avenir Book" panose="02000503020000020003"/>
              </a:rPr>
              <a:t>hospitalisation</a:t>
            </a:r>
            <a:endParaRPr lang="en-US" sz="3900" dirty="0">
              <a:latin typeface="Avenir Book" panose="02000503020000020003"/>
            </a:endParaRPr>
          </a:p>
          <a:p>
            <a:pPr marL="0" indent="0" algn="just" defTabSz="0">
              <a:lnSpc>
                <a:spcPct val="150000"/>
              </a:lnSpc>
              <a:spcBef>
                <a:spcPts val="0"/>
              </a:spcBef>
              <a:buFont typeface="+mj-lt"/>
              <a:buAutoNum type="arabicPeriod"/>
            </a:pPr>
            <a:r>
              <a:rPr lang="en-US" sz="3900" dirty="0">
                <a:latin typeface="Avenir Book" panose="02000503020000020003"/>
              </a:rPr>
              <a:t> % patients who died 30 days after index </a:t>
            </a:r>
            <a:r>
              <a:rPr lang="en-US" sz="3900" dirty="0" err="1">
                <a:latin typeface="Avenir Book" panose="02000503020000020003"/>
              </a:rPr>
              <a:t>hospitalisation</a:t>
            </a:r>
            <a:endParaRPr lang="en-US" sz="3900" dirty="0">
              <a:latin typeface="Avenir Book" panose="02000503020000020003"/>
            </a:endParaRPr>
          </a:p>
          <a:p>
            <a:pPr marL="0" indent="0" algn="just" defTabSz="0">
              <a:lnSpc>
                <a:spcPct val="150000"/>
              </a:lnSpc>
              <a:spcBef>
                <a:spcPts val="0"/>
              </a:spcBef>
              <a:buFont typeface="+mj-lt"/>
              <a:buAutoNum type="arabicPeriod"/>
            </a:pPr>
            <a:r>
              <a:rPr lang="en-US" sz="3900" dirty="0">
                <a:latin typeface="Avenir Book" panose="02000503020000020003"/>
              </a:rPr>
              <a:t> % patients who died between 30 and 180 days after the index </a:t>
            </a:r>
            <a:r>
              <a:rPr lang="en-US" sz="3900" dirty="0" err="1">
                <a:latin typeface="Avenir Book" panose="02000503020000020003"/>
              </a:rPr>
              <a:t>hospitalisation</a:t>
            </a:r>
            <a:endParaRPr lang="en-US" sz="3900" dirty="0">
              <a:latin typeface="Avenir Book" panose="02000503020000020003"/>
            </a:endParaRPr>
          </a:p>
          <a:p>
            <a:pPr marL="0" indent="0" algn="just" defTabSz="0">
              <a:lnSpc>
                <a:spcPct val="150000"/>
              </a:lnSpc>
              <a:spcBef>
                <a:spcPts val="0"/>
              </a:spcBef>
              <a:buFont typeface="+mj-lt"/>
              <a:buAutoNum type="arabicPeriod"/>
            </a:pPr>
            <a:r>
              <a:rPr lang="en-US" sz="3900" dirty="0">
                <a:latin typeface="Avenir Book" panose="02000503020000020003"/>
              </a:rPr>
              <a:t> % patients hospitalized for heart failure</a:t>
            </a:r>
            <a:r>
              <a:rPr lang="it-IT" sz="3900" b="1" dirty="0">
                <a:latin typeface="Avenir Book" panose="02000503020000020003"/>
              </a:rPr>
              <a:t> </a:t>
            </a:r>
          </a:p>
          <a:p>
            <a:pPr marL="0" indent="0" algn="just" defTabSz="0">
              <a:lnSpc>
                <a:spcPct val="100000"/>
              </a:lnSpc>
              <a:spcBef>
                <a:spcPts val="0"/>
              </a:spcBef>
              <a:buFont typeface="+mj-lt"/>
              <a:buAutoNum type="arabicPeriod"/>
            </a:pPr>
            <a:endParaRPr lang="it-IT" sz="675" dirty="0">
              <a:latin typeface="Calibri" panose="020F0502020204030204" pitchFamily="34" charset="0"/>
              <a:cs typeface="Times New Roman" panose="02020603050405020304" pitchFamily="18" charset="0"/>
            </a:endParaRPr>
          </a:p>
        </p:txBody>
      </p:sp>
      <p:sp>
        <p:nvSpPr>
          <p:cNvPr id="13" name="Segnaposto contenuto 5">
            <a:extLst>
              <a:ext uri="{FF2B5EF4-FFF2-40B4-BE49-F238E27FC236}">
                <a16:creationId xmlns:a16="http://schemas.microsoft.com/office/drawing/2014/main" id="{82FFCDCF-3ED0-320A-98D5-E41CBA2A4084}"/>
              </a:ext>
            </a:extLst>
          </p:cNvPr>
          <p:cNvSpPr txBox="1">
            <a:spLocks/>
          </p:cNvSpPr>
          <p:nvPr/>
        </p:nvSpPr>
        <p:spPr>
          <a:xfrm rot="16200000">
            <a:off x="1325305" y="2255350"/>
            <a:ext cx="1154459" cy="412318"/>
          </a:xfrm>
          <a:prstGeom prst="rect">
            <a:avLst/>
          </a:prstGeom>
        </p:spPr>
        <p:txBody>
          <a:bodyPr vert="horz" lIns="68580" tIns="34290" rIns="68580" bIns="34290" rtlCol="0">
            <a:normAutofit fontScale="92500" lnSpcReduction="20000"/>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t-IT" sz="1500" dirty="0">
                <a:solidFill>
                  <a:srgbClr val="204B5C"/>
                </a:solidFill>
                <a:latin typeface="Avenir Book" panose="02000503020000020003"/>
              </a:rPr>
              <a:t>HEART FAILURE</a:t>
            </a:r>
            <a:endParaRPr lang="it-IT" sz="1500" dirty="0">
              <a:latin typeface="Avenir Book" panose="02000503020000020003"/>
            </a:endParaRPr>
          </a:p>
        </p:txBody>
      </p:sp>
      <p:sp>
        <p:nvSpPr>
          <p:cNvPr id="15" name="Segnaposto contenuto 5">
            <a:extLst>
              <a:ext uri="{FF2B5EF4-FFF2-40B4-BE49-F238E27FC236}">
                <a16:creationId xmlns:a16="http://schemas.microsoft.com/office/drawing/2014/main" id="{A3F894B0-0578-1E95-E460-FD55BA2C593F}"/>
              </a:ext>
            </a:extLst>
          </p:cNvPr>
          <p:cNvSpPr txBox="1">
            <a:spLocks/>
          </p:cNvSpPr>
          <p:nvPr/>
        </p:nvSpPr>
        <p:spPr>
          <a:xfrm>
            <a:off x="6525125" y="3297113"/>
            <a:ext cx="3900585" cy="1262157"/>
          </a:xfrm>
          <a:prstGeom prst="rect">
            <a:avLst/>
          </a:prstGeom>
        </p:spPr>
        <p:txBody>
          <a:bodyPr vert="horz" lIns="68580" tIns="34290" rIns="68580" bIns="34290" rtlCol="0">
            <a:normAutofit fontScale="25000" lnSpcReduction="20000"/>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0">
              <a:lnSpc>
                <a:spcPct val="150000"/>
              </a:lnSpc>
              <a:spcBef>
                <a:spcPts val="0"/>
              </a:spcBef>
              <a:buFont typeface="+mj-lt"/>
              <a:buAutoNum type="arabicPeriod"/>
            </a:pPr>
            <a:endParaRPr lang="en-US" sz="3900" dirty="0">
              <a:latin typeface="Avenir Book" panose="02000503020000020003"/>
            </a:endParaRPr>
          </a:p>
          <a:p>
            <a:pPr marL="0" indent="0" algn="just" defTabSz="0">
              <a:lnSpc>
                <a:spcPct val="150000"/>
              </a:lnSpc>
              <a:spcBef>
                <a:spcPts val="0"/>
              </a:spcBef>
              <a:buFont typeface="+mj-lt"/>
              <a:buAutoNum type="arabicPeriod"/>
            </a:pPr>
            <a:r>
              <a:rPr lang="en-US" sz="3900" dirty="0">
                <a:latin typeface="Avenir Book" panose="02000503020000020003"/>
              </a:rPr>
              <a:t>% patients </a:t>
            </a:r>
            <a:r>
              <a:rPr lang="en-US" sz="3900" b="1" dirty="0">
                <a:latin typeface="Avenir Book" panose="02000503020000020003"/>
              </a:rPr>
              <a:t>hospitalized</a:t>
            </a:r>
            <a:r>
              <a:rPr lang="en-US" sz="3900" dirty="0">
                <a:latin typeface="Avenir Book" panose="02000503020000020003"/>
              </a:rPr>
              <a:t> at least one of the following diseases: </a:t>
            </a:r>
            <a:r>
              <a:rPr lang="en-US" sz="3900" b="1" dirty="0">
                <a:latin typeface="Avenir Book" panose="02000503020000020003"/>
              </a:rPr>
              <a:t>stroke, renal failure, AMI, heart failure, retinopathy, other complications, major or minor amputations </a:t>
            </a:r>
            <a:endParaRPr lang="it-IT" sz="2700" b="1" dirty="0"/>
          </a:p>
        </p:txBody>
      </p:sp>
      <p:sp>
        <p:nvSpPr>
          <p:cNvPr id="16" name="Segnaposto contenuto 5">
            <a:extLst>
              <a:ext uri="{FF2B5EF4-FFF2-40B4-BE49-F238E27FC236}">
                <a16:creationId xmlns:a16="http://schemas.microsoft.com/office/drawing/2014/main" id="{F18BF641-A685-0D69-EF30-1E4F540115C5}"/>
              </a:ext>
            </a:extLst>
          </p:cNvPr>
          <p:cNvSpPr txBox="1">
            <a:spLocks/>
          </p:cNvSpPr>
          <p:nvPr/>
        </p:nvSpPr>
        <p:spPr>
          <a:xfrm rot="16200000">
            <a:off x="1333387" y="4925135"/>
            <a:ext cx="1344356" cy="742943"/>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t-IT" sz="1500" dirty="0">
                <a:solidFill>
                  <a:srgbClr val="204B5C"/>
                </a:solidFill>
                <a:latin typeface="Avenir Book" panose="02000503020000020003"/>
              </a:rPr>
              <a:t> </a:t>
            </a:r>
            <a:r>
              <a:rPr lang="it-IT" sz="1400" dirty="0">
                <a:solidFill>
                  <a:srgbClr val="204B5C"/>
                </a:solidFill>
                <a:latin typeface="Avenir Book" panose="02000503020000020003"/>
              </a:rPr>
              <a:t>RESPIRATORY DISEASES </a:t>
            </a:r>
          </a:p>
        </p:txBody>
      </p:sp>
      <p:sp>
        <p:nvSpPr>
          <p:cNvPr id="17" name="Segnaposto contenuto 5">
            <a:extLst>
              <a:ext uri="{FF2B5EF4-FFF2-40B4-BE49-F238E27FC236}">
                <a16:creationId xmlns:a16="http://schemas.microsoft.com/office/drawing/2014/main" id="{48F80732-8919-253B-E362-4F7799226846}"/>
              </a:ext>
            </a:extLst>
          </p:cNvPr>
          <p:cNvSpPr txBox="1">
            <a:spLocks/>
          </p:cNvSpPr>
          <p:nvPr/>
        </p:nvSpPr>
        <p:spPr>
          <a:xfrm>
            <a:off x="2215194" y="4689339"/>
            <a:ext cx="4049593" cy="859968"/>
          </a:xfrm>
          <a:prstGeom prst="rect">
            <a:avLst/>
          </a:prstGeom>
        </p:spPr>
        <p:txBody>
          <a:bodyPr vert="horz" lIns="68580" tIns="34290" rIns="68580" bIns="34290" rtlCol="0">
            <a:normAutofit fontScale="25000" lnSpcReduction="20000"/>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0">
              <a:lnSpc>
                <a:spcPct val="120000"/>
              </a:lnSpc>
              <a:spcBef>
                <a:spcPts val="0"/>
              </a:spcBef>
              <a:spcAft>
                <a:spcPts val="600"/>
              </a:spcAft>
              <a:buFont typeface="+mj-lt"/>
              <a:buAutoNum type="arabicPeriod"/>
            </a:pPr>
            <a:endParaRPr lang="en-US" sz="3900" dirty="0">
              <a:latin typeface="Avenir Book" panose="02000503020000020003"/>
            </a:endParaRPr>
          </a:p>
          <a:p>
            <a:pPr marL="0" indent="0" algn="just" defTabSz="0">
              <a:lnSpc>
                <a:spcPct val="120000"/>
              </a:lnSpc>
              <a:spcBef>
                <a:spcPts val="0"/>
              </a:spcBef>
              <a:spcAft>
                <a:spcPts val="600"/>
              </a:spcAft>
              <a:buFont typeface="+mj-lt"/>
              <a:buAutoNum type="arabicPeriod"/>
            </a:pPr>
            <a:r>
              <a:rPr lang="en-US" sz="3900" dirty="0">
                <a:latin typeface="Avenir Book" panose="02000503020000020003"/>
              </a:rPr>
              <a:t>% patients with asthma or COPD with at least one pulmonary follow-up visit in one year</a:t>
            </a:r>
          </a:p>
          <a:p>
            <a:pPr marL="0" indent="0" algn="just" defTabSz="0">
              <a:lnSpc>
                <a:spcPct val="120000"/>
              </a:lnSpc>
              <a:spcBef>
                <a:spcPts val="0"/>
              </a:spcBef>
              <a:spcAft>
                <a:spcPts val="600"/>
              </a:spcAft>
              <a:buFont typeface="+mj-lt"/>
              <a:buAutoNum type="arabicPeriod"/>
            </a:pPr>
            <a:r>
              <a:rPr lang="en-US" sz="3900" dirty="0">
                <a:latin typeface="Avenir Book" panose="02000503020000020003"/>
              </a:rPr>
              <a:t> % patients with COPD with at least one spirometry in one year</a:t>
            </a:r>
            <a:r>
              <a:rPr lang="it-IT" sz="3900" dirty="0">
                <a:latin typeface="Avenir Book" panose="02000503020000020003"/>
              </a:rPr>
              <a:t> </a:t>
            </a:r>
          </a:p>
        </p:txBody>
      </p:sp>
      <p:sp>
        <p:nvSpPr>
          <p:cNvPr id="18" name="Segnaposto contenuto 5">
            <a:extLst>
              <a:ext uri="{FF2B5EF4-FFF2-40B4-BE49-F238E27FC236}">
                <a16:creationId xmlns:a16="http://schemas.microsoft.com/office/drawing/2014/main" id="{EF122FC3-C218-7CFA-EF22-32588D836432}"/>
              </a:ext>
            </a:extLst>
          </p:cNvPr>
          <p:cNvSpPr txBox="1">
            <a:spLocks/>
          </p:cNvSpPr>
          <p:nvPr/>
        </p:nvSpPr>
        <p:spPr>
          <a:xfrm>
            <a:off x="6525125" y="4492613"/>
            <a:ext cx="4000210" cy="1476172"/>
          </a:xfrm>
          <a:prstGeom prst="rect">
            <a:avLst/>
          </a:prstGeom>
        </p:spPr>
        <p:txBody>
          <a:bodyPr vert="horz" lIns="68580" tIns="34290" rIns="68580" bIns="34290" rtlCol="0">
            <a:normAutofit fontScale="25000" lnSpcReduction="20000"/>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0">
              <a:lnSpc>
                <a:spcPct val="150000"/>
              </a:lnSpc>
              <a:spcBef>
                <a:spcPts val="0"/>
              </a:spcBef>
              <a:buNone/>
            </a:pPr>
            <a:endParaRPr lang="en-US" sz="3900" dirty="0">
              <a:latin typeface="Avenir Book" panose="02000503020000020003"/>
            </a:endParaRPr>
          </a:p>
          <a:p>
            <a:pPr marL="0" indent="0" defTabSz="0">
              <a:lnSpc>
                <a:spcPct val="150000"/>
              </a:lnSpc>
              <a:spcBef>
                <a:spcPts val="0"/>
              </a:spcBef>
              <a:buFont typeface="+mj-lt"/>
              <a:buAutoNum type="arabicPeriod"/>
            </a:pPr>
            <a:r>
              <a:rPr lang="en-US" sz="3900" dirty="0">
                <a:latin typeface="Avenir Book" panose="02000503020000020003"/>
              </a:rPr>
              <a:t>% patients with asthma or COPD with readmissions 30 days after index </a:t>
            </a:r>
            <a:r>
              <a:rPr lang="en-US" sz="3900" dirty="0" err="1">
                <a:latin typeface="Avenir Book" panose="02000503020000020003"/>
              </a:rPr>
              <a:t>hospitalisation</a:t>
            </a:r>
            <a:endParaRPr lang="en-US" sz="3900" dirty="0">
              <a:latin typeface="Avenir Book" panose="02000503020000020003"/>
            </a:endParaRPr>
          </a:p>
          <a:p>
            <a:pPr marL="0" indent="0" defTabSz="0">
              <a:lnSpc>
                <a:spcPct val="150000"/>
              </a:lnSpc>
              <a:spcBef>
                <a:spcPts val="0"/>
              </a:spcBef>
              <a:buFont typeface="+mj-lt"/>
              <a:buAutoNum type="arabicPeriod"/>
            </a:pPr>
            <a:r>
              <a:rPr lang="en-US" sz="3900" dirty="0">
                <a:latin typeface="Avenir Book" panose="02000503020000020003"/>
              </a:rPr>
              <a:t> % patients with asthma or COPD with readmissions between 30 and 180 since index hospitalization</a:t>
            </a:r>
          </a:p>
          <a:p>
            <a:pPr marL="0" indent="0" defTabSz="0">
              <a:lnSpc>
                <a:spcPct val="150000"/>
              </a:lnSpc>
              <a:spcBef>
                <a:spcPts val="0"/>
              </a:spcBef>
              <a:buFont typeface="+mj-lt"/>
              <a:buAutoNum type="arabicPeriod"/>
            </a:pPr>
            <a:r>
              <a:rPr lang="en-US" sz="3900" dirty="0">
                <a:latin typeface="Avenir Book" panose="02000503020000020003"/>
              </a:rPr>
              <a:t> % patients with asthma or COPD who died 30 days after index </a:t>
            </a:r>
            <a:r>
              <a:rPr lang="en-US" sz="3900" dirty="0" err="1">
                <a:latin typeface="Avenir Book" panose="02000503020000020003"/>
              </a:rPr>
              <a:t>hospitalisation</a:t>
            </a:r>
            <a:r>
              <a:rPr lang="it-IT" sz="2700" dirty="0"/>
              <a:t> </a:t>
            </a:r>
            <a:endParaRPr lang="it-IT" sz="2100" dirty="0"/>
          </a:p>
        </p:txBody>
      </p:sp>
      <p:sp>
        <p:nvSpPr>
          <p:cNvPr id="2" name="Segnaposto contenuto 5">
            <a:extLst>
              <a:ext uri="{FF2B5EF4-FFF2-40B4-BE49-F238E27FC236}">
                <a16:creationId xmlns:a16="http://schemas.microsoft.com/office/drawing/2014/main" id="{E974A6BF-CABE-993A-9D30-E4D72B056D08}"/>
              </a:ext>
            </a:extLst>
          </p:cNvPr>
          <p:cNvSpPr txBox="1">
            <a:spLocks/>
          </p:cNvSpPr>
          <p:nvPr/>
        </p:nvSpPr>
        <p:spPr>
          <a:xfrm>
            <a:off x="2229794" y="3168406"/>
            <a:ext cx="4091017" cy="1157660"/>
          </a:xfrm>
          <a:prstGeom prst="rect">
            <a:avLst/>
          </a:prstGeom>
        </p:spPr>
        <p:txBody>
          <a:bodyPr vert="horz" lIns="68580" tIns="34290" rIns="68580" bIns="34290" rtlCol="0">
            <a:normAutofit fontScale="47500" lnSpcReduction="20000"/>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0">
              <a:lnSpc>
                <a:spcPct val="150000"/>
              </a:lnSpc>
              <a:spcBef>
                <a:spcPts val="0"/>
              </a:spcBef>
              <a:buFont typeface="+mj-lt"/>
              <a:buAutoNum type="arabicPeriod"/>
            </a:pPr>
            <a:endParaRPr lang="en-US" sz="4000" dirty="0">
              <a:latin typeface="Avenir Book" panose="02000503020000020003"/>
            </a:endParaRPr>
          </a:p>
          <a:p>
            <a:pPr marL="0" indent="0" algn="just" defTabSz="0">
              <a:lnSpc>
                <a:spcPct val="150000"/>
              </a:lnSpc>
              <a:spcBef>
                <a:spcPts val="0"/>
              </a:spcBef>
              <a:buFont typeface="+mj-lt"/>
              <a:buAutoNum type="arabicPeriod"/>
            </a:pPr>
            <a:r>
              <a:rPr lang="en-US" sz="2100" dirty="0">
                <a:latin typeface="Avenir Book" panose="02000503020000020003"/>
              </a:rPr>
              <a:t>% patients with </a:t>
            </a:r>
            <a:r>
              <a:rPr lang="en-GB" sz="2100" dirty="0">
                <a:latin typeface="Avenir Book" panose="02000503020000020003"/>
              </a:rPr>
              <a:t>one </a:t>
            </a:r>
            <a:r>
              <a:rPr lang="en-GB" sz="2100" b="1" dirty="0" err="1">
                <a:latin typeface="Avenir Book" panose="02000503020000020003"/>
              </a:rPr>
              <a:t>hemoglobin</a:t>
            </a:r>
            <a:r>
              <a:rPr lang="en-GB" sz="2100" dirty="0">
                <a:latin typeface="Avenir Book" panose="02000503020000020003"/>
              </a:rPr>
              <a:t> measurement and at least two accesses during the year among: </a:t>
            </a:r>
            <a:r>
              <a:rPr lang="en-GB" sz="2100" b="1" dirty="0">
                <a:latin typeface="Avenir Book" panose="02000503020000020003"/>
              </a:rPr>
              <a:t>eye examination, lipid profile, microalbuminuria </a:t>
            </a:r>
            <a:endParaRPr lang="it-IT" sz="2100" b="1" dirty="0">
              <a:latin typeface="Avenir Book" panose="02000503020000020003"/>
            </a:endParaRPr>
          </a:p>
          <a:p>
            <a:pPr marL="0" indent="0" algn="just" defTabSz="0">
              <a:lnSpc>
                <a:spcPct val="150000"/>
              </a:lnSpc>
              <a:spcBef>
                <a:spcPts val="0"/>
              </a:spcBef>
              <a:buFont typeface="+mj-lt"/>
              <a:buAutoNum type="arabicPeriod"/>
            </a:pPr>
            <a:endParaRPr lang="it-IT" sz="3900" dirty="0">
              <a:latin typeface="Avenir Book" panose="02000503020000020003"/>
              <a:cs typeface="Times New Roman" panose="02020603050405020304" pitchFamily="18" charset="0"/>
            </a:endParaRPr>
          </a:p>
          <a:p>
            <a:pPr marL="0" indent="0" algn="just" defTabSz="0">
              <a:lnSpc>
                <a:spcPct val="150000"/>
              </a:lnSpc>
              <a:spcBef>
                <a:spcPts val="0"/>
              </a:spcBef>
              <a:buFont typeface="+mj-lt"/>
              <a:buAutoNum type="arabicPeriod"/>
            </a:pPr>
            <a:endParaRPr lang="it-IT" sz="2700" dirty="0"/>
          </a:p>
          <a:p>
            <a:pPr marL="0" indent="0" algn="just">
              <a:buNone/>
            </a:pPr>
            <a:endParaRPr lang="it-IT" sz="2700" dirty="0"/>
          </a:p>
        </p:txBody>
      </p:sp>
    </p:spTree>
    <p:extLst>
      <p:ext uri="{BB962C8B-B14F-4D97-AF65-F5344CB8AC3E}">
        <p14:creationId xmlns:p14="http://schemas.microsoft.com/office/powerpoint/2010/main" val="714082424"/>
      </p:ext>
    </p:extLst>
  </p:cSld>
  <p:clrMapOvr>
    <a:masterClrMapping/>
  </p:clrMapOvr>
</p:sld>
</file>

<file path=ppt/theme/theme1.xml><?xml version="1.0" encoding="utf-8"?>
<a:theme xmlns:a="http://schemas.openxmlformats.org/drawingml/2006/main" name="Presentazione MeS">
  <a:themeElements>
    <a:clrScheme name="MeS">
      <a:dk1>
        <a:srgbClr val="7C7C7B"/>
      </a:dk1>
      <a:lt1>
        <a:srgbClr val="FFFFFF"/>
      </a:lt1>
      <a:dk2>
        <a:srgbClr val="204B5C"/>
      </a:dk2>
      <a:lt2>
        <a:srgbClr val="EBEBEB"/>
      </a:lt2>
      <a:accent1>
        <a:srgbClr val="7C7C7B"/>
      </a:accent1>
      <a:accent2>
        <a:srgbClr val="CD1719"/>
      </a:accent2>
      <a:accent3>
        <a:srgbClr val="FBBA00"/>
      </a:accent3>
      <a:accent4>
        <a:srgbClr val="FFE000"/>
      </a:accent4>
      <a:accent5>
        <a:srgbClr val="3AAA34"/>
      </a:accent5>
      <a:accent6>
        <a:srgbClr val="05591C"/>
      </a:accent6>
      <a:hlink>
        <a:srgbClr val="B35102"/>
      </a:hlink>
      <a:folHlink>
        <a:srgbClr val="B3510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MeS" id="{A985B1DF-DB42-9043-8E93-B728E3620158}" vid="{AA4C8A98-F695-A24C-9C90-A7997F7CEAC1}"/>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13837</TotalTime>
  <Words>3867</Words>
  <Application>Microsoft Office PowerPoint</Application>
  <PresentationFormat>Widescreen</PresentationFormat>
  <Paragraphs>553</Paragraphs>
  <Slides>28</Slides>
  <Notes>26</Notes>
  <HiddenSlides>10</HiddenSlides>
  <MMClips>0</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28</vt:i4>
      </vt:variant>
    </vt:vector>
  </HeadingPairs>
  <TitlesOfParts>
    <vt:vector size="42" baseType="lpstr">
      <vt:lpstr>Arial</vt:lpstr>
      <vt:lpstr>Arial</vt:lpstr>
      <vt:lpstr>Avenir</vt:lpstr>
      <vt:lpstr>Avenir </vt:lpstr>
      <vt:lpstr>Avenir Book</vt:lpstr>
      <vt:lpstr>Avenir Light</vt:lpstr>
      <vt:lpstr>Calibri</vt:lpstr>
      <vt:lpstr>Franklin Gothic Book</vt:lpstr>
      <vt:lpstr>Franklin Gothic Medium</vt:lpstr>
      <vt:lpstr>Söhne</vt:lpstr>
      <vt:lpstr>Tahoma</vt:lpstr>
      <vt:lpstr>Times New Roman</vt:lpstr>
      <vt:lpstr>Wingdings</vt:lpstr>
      <vt:lpstr>Presentazione MeS</vt:lpstr>
      <vt:lpstr>Presentazione standard di PowerPoint</vt:lpstr>
      <vt:lpstr>Presentazione standard di PowerPoint</vt:lpstr>
      <vt:lpstr>Presentazione standard di PowerPoint</vt:lpstr>
      <vt:lpstr>Obj 1: Identification of cohorts of patients with chronic diseases   Obj 2: Develop a data-driven approach to identify networks of professionals who are in charge of the care to the selected patients  Obj 3: Measure and compare the performance of network   </vt:lpstr>
      <vt:lpstr>Obj 1: Identification of cohorts of patients with chronic diseases </vt:lpstr>
      <vt:lpstr>Presentazione standard di PowerPoint</vt:lpstr>
      <vt:lpstr>Networks for Heart failure, Diabetes, COPD &amp; Asthma</vt:lpstr>
      <vt:lpstr>Presentazione standard di PowerPoint</vt:lpstr>
      <vt:lpstr>Obj 3: Measure performance</vt:lpstr>
      <vt:lpstr>Presentazione standard di PowerPoint</vt:lpstr>
      <vt:lpstr>Measure performance based on Multispecialty Physician Networks (heart failure)</vt:lpstr>
      <vt:lpstr>Presentazione standard di PowerPoint</vt:lpstr>
      <vt:lpstr>Presentazione standard di PowerPoint</vt:lpstr>
      <vt:lpstr>Presentazione standard di PowerPoint</vt:lpstr>
      <vt:lpstr>Where do professional networks rank themselves  in the cost-performance relationship?</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Network creation </vt:lpstr>
      <vt:lpstr>Presentazione standard di PowerPoint</vt:lpstr>
      <vt:lpstr>Network creation </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Francesco Noferi</dc:creator>
  <cp:lastModifiedBy>Sofia Longhi</cp:lastModifiedBy>
  <cp:revision>799</cp:revision>
  <dcterms:created xsi:type="dcterms:W3CDTF">2021-06-09T09:44:26Z</dcterms:created>
  <dcterms:modified xsi:type="dcterms:W3CDTF">2023-09-15T07:41:23Z</dcterms:modified>
</cp:coreProperties>
</file>