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3"/>
  </p:sldMasterIdLst>
  <p:notesMasterIdLst>
    <p:notesMasterId r:id="rId16"/>
  </p:notesMasterIdLst>
  <p:sldIdLst>
    <p:sldId id="4984" r:id="rId4"/>
    <p:sldId id="4995" r:id="rId5"/>
    <p:sldId id="4963" r:id="rId6"/>
    <p:sldId id="4987" r:id="rId7"/>
    <p:sldId id="4988" r:id="rId8"/>
    <p:sldId id="4991" r:id="rId9"/>
    <p:sldId id="4992" r:id="rId10"/>
    <p:sldId id="4994" r:id="rId11"/>
    <p:sldId id="5000" r:id="rId12"/>
    <p:sldId id="4998" r:id="rId13"/>
    <p:sldId id="4997" r:id="rId14"/>
    <p:sldId id="5001" r:id="rId15"/>
  </p:sldIdLst>
  <p:sldSz cx="18288000" cy="10287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Franklin Gothic Book" panose="020B0503020102020204" pitchFamily="34" charset="0"/>
      <p:regular r:id="rId21"/>
      <p:italic r:id="rId22"/>
    </p:embeddedFont>
    <p:embeddedFont>
      <p:font typeface="Franklin Gothic Medium" panose="020B0603020102020204" pitchFamily="34" charset="0"/>
      <p:regular r:id="rId23"/>
      <p:italic r:id="rId24"/>
    </p:embeddedFont>
    <p:embeddedFont>
      <p:font typeface="Montserrat Semi-Bold" panose="020B0604020202020204" charset="0"/>
      <p:regular r:id="rId25"/>
    </p:embeddedFont>
    <p:embeddedFont>
      <p:font typeface="TT Commons Pro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738" autoAdjust="0"/>
  </p:normalViewPr>
  <p:slideViewPr>
    <p:cSldViewPr>
      <p:cViewPr varScale="1">
        <p:scale>
          <a:sx n="39" d="100"/>
          <a:sy n="39" d="100"/>
        </p:scale>
        <p:origin x="940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E0FA7-C07D-4B1F-B1F6-5D96CC79EB0C}" type="datetimeFigureOut">
              <a:rPr lang="it-IT" smtClean="0"/>
              <a:t>14/09/2023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BF2BD-6121-4EDE-B12B-75A3F8179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62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C43E56-556D-1F4A-AADC-A26828ECA56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5720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BF2BD-6121-4EDE-B12B-75A3F8179DF9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7894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GB" sz="1800" b="0" i="0" dirty="0">
              <a:solidFill>
                <a:srgbClr val="24242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BF2BD-6121-4EDE-B12B-75A3F8179DF9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0393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BF2BD-6121-4EDE-B12B-75A3F8179DF9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876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Pisa, altre foto?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C43E56-556D-1F4A-AADC-A26828ECA56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800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30B407-C05A-5F42-B082-FDF0E7E15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959" y="2308593"/>
            <a:ext cx="15076718" cy="3581400"/>
          </a:xfrm>
        </p:spPr>
        <p:txBody>
          <a:bodyPr anchor="b"/>
          <a:lstStyle>
            <a:lvl1pPr algn="l">
              <a:defRPr sz="9000" b="1" i="0" baseline="0"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9E09D29-A829-FA4E-85E6-EE01C9647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4959" y="6217919"/>
            <a:ext cx="15076718" cy="2293829"/>
          </a:xfrm>
        </p:spPr>
        <p:txBody>
          <a:bodyPr>
            <a:normAutofit/>
          </a:bodyPr>
          <a:lstStyle>
            <a:lvl1pPr marL="0" indent="0" algn="l">
              <a:buNone/>
              <a:defRPr sz="4500" b="0" i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060470D-0DA9-084F-BC0E-A63C3643AB74}"/>
              </a:ext>
            </a:extLst>
          </p:cNvPr>
          <p:cNvSpPr/>
          <p:nvPr userDrawn="1"/>
        </p:nvSpPr>
        <p:spPr>
          <a:xfrm>
            <a:off x="0" y="-27384"/>
            <a:ext cx="18288000" cy="11651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700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7E64F2B-DDEF-43D9-8B0F-3C7394D412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16661678" y="167914"/>
            <a:ext cx="1406907" cy="703454"/>
          </a:xfrm>
          <a:prstGeom prst="rect">
            <a:avLst/>
          </a:prstGeom>
        </p:spPr>
      </p:pic>
      <p:pic>
        <p:nvPicPr>
          <p:cNvPr id="19" name="Immagine 18" descr="Immagine che contiene testo&#10;&#10;Descrizione generata automaticamente">
            <a:extLst>
              <a:ext uri="{FF2B5EF4-FFF2-40B4-BE49-F238E27FC236}">
                <a16:creationId xmlns:a16="http://schemas.microsoft.com/office/drawing/2014/main" id="{D33A0EAA-2C1B-4296-9CC8-A502C0C0B1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85" y="167915"/>
            <a:ext cx="1754061" cy="70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093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5C9C04-8157-6245-B9A9-0FBBC6396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BDF95D-9ED3-854B-A525-D968F3417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C167C3-C8F9-3244-B022-D09A4BEC3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333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141EDA-6B28-3945-9385-DE499FF9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0121DFAB-F558-4A95-BAA1-3B922ECE5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959" y="2308593"/>
            <a:ext cx="15076718" cy="3581400"/>
          </a:xfrm>
        </p:spPr>
        <p:txBody>
          <a:bodyPr anchor="b"/>
          <a:lstStyle>
            <a:lvl1pPr algn="l">
              <a:defRPr sz="9000" b="1" i="0" baseline="0">
                <a:solidFill>
                  <a:srgbClr val="204B5C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8" name="Sottotitolo 2">
            <a:extLst>
              <a:ext uri="{FF2B5EF4-FFF2-40B4-BE49-F238E27FC236}">
                <a16:creationId xmlns:a16="http://schemas.microsoft.com/office/drawing/2014/main" id="{D3DEF852-61D6-4266-9B32-BD278C5D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4959" y="6217919"/>
            <a:ext cx="15076718" cy="2293829"/>
          </a:xfrm>
        </p:spPr>
        <p:txBody>
          <a:bodyPr>
            <a:normAutofit/>
          </a:bodyPr>
          <a:lstStyle>
            <a:lvl1pPr marL="0" indent="0" algn="l">
              <a:buNone/>
              <a:defRPr sz="4500" b="0" i="1" baseline="0">
                <a:solidFill>
                  <a:srgbClr val="204B5C"/>
                </a:solidFill>
                <a:latin typeface="Times New Roman" panose="02020603050405020304" pitchFamily="18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B563849-0C3C-41BE-A982-7F7769759412}"/>
              </a:ext>
            </a:extLst>
          </p:cNvPr>
          <p:cNvSpPr/>
          <p:nvPr userDrawn="1"/>
        </p:nvSpPr>
        <p:spPr>
          <a:xfrm>
            <a:off x="0" y="-27384"/>
            <a:ext cx="18288000" cy="1165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70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1BA69B0-7F9B-4807-B70C-AC8B9C90B2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16661678" y="167914"/>
            <a:ext cx="1406907" cy="703454"/>
          </a:xfrm>
          <a:prstGeom prst="rect">
            <a:avLst/>
          </a:prstGeom>
        </p:spPr>
      </p:pic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E5FBA8A2-32A3-4904-91A5-63D36F98A9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85" y="167915"/>
            <a:ext cx="1754061" cy="703452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03B9A992-AB31-4261-B8B2-C6F9FCFC4E84}"/>
              </a:ext>
            </a:extLst>
          </p:cNvPr>
          <p:cNvSpPr/>
          <p:nvPr userDrawn="1"/>
        </p:nvSpPr>
        <p:spPr>
          <a:xfrm>
            <a:off x="-20684" y="9121812"/>
            <a:ext cx="18288000" cy="11651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700" dirty="0"/>
          </a:p>
        </p:txBody>
      </p:sp>
    </p:spTree>
    <p:extLst>
      <p:ext uri="{BB962C8B-B14F-4D97-AF65-F5344CB8AC3E}">
        <p14:creationId xmlns:p14="http://schemas.microsoft.com/office/powerpoint/2010/main" val="152368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6E7C4D-F574-CB46-8D68-3A39FE421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4F4945-7965-C84E-9FDE-CAEB6C4165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4960" y="3398519"/>
            <a:ext cx="7444740" cy="570233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9D48A8-3886-9C49-8F7A-F8FD105395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3398520"/>
            <a:ext cx="7444740" cy="5702328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3"/>
              </a:buClr>
              <a:defRPr/>
            </a:lvl3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990174-2FFA-744F-BB7B-24E67F640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03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6BB6BF-3DE5-3348-904D-4C78A6573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7E5C3F1-284E-3B49-80BD-1E7931E1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71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6724490-379A-5E42-8CA3-6A23E1E2B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613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CF789E-1F0D-2A46-9577-1863AA467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1" y="1188720"/>
            <a:ext cx="5573078" cy="189738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C541E5-3A36-104F-8BE4-B62BBB44D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188722"/>
            <a:ext cx="8928258" cy="7614762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AE8247C-8BA7-894B-A3F9-D3BAA87EB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4961" y="3226377"/>
            <a:ext cx="5573078" cy="5577105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84059C-258E-B84D-B03A-445AFC6A9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697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496A44-A88A-7A4B-BEB3-D39B6392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1186151"/>
            <a:ext cx="5898356" cy="1899948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F92FFA8-5476-894B-8D35-AB2A7C1564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186151"/>
            <a:ext cx="9258300" cy="7617330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D730D1B-8852-8641-85E5-9E6F2112C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241963"/>
            <a:ext cx="5898356" cy="5561519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691B96-26AF-0A42-A073-85E0BA057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139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74F6A0C-82A6-C346-B6BC-555864501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1" y="1186151"/>
            <a:ext cx="1507671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18CF05-76CD-AD4E-90F1-C6BA5B18C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61" y="3376901"/>
            <a:ext cx="15076718" cy="5859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86DA25-CEC5-E541-82B8-A0EFB00D7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0760" y="9514522"/>
            <a:ext cx="198648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0" i="1" baseline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A87AA0D0-2F4D-AA4E-A2C0-E0264229DB77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AF0A69D8-F72E-3A49-82DC-7243CC4ADC0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5638" t="16940" r="15935" b="17560"/>
          <a:stretch/>
        </p:blipFill>
        <p:spPr>
          <a:xfrm>
            <a:off x="190085" y="9372601"/>
            <a:ext cx="868680" cy="831533"/>
          </a:xfrm>
          <a:prstGeom prst="rect">
            <a:avLst/>
          </a:prstGeom>
        </p:spPr>
      </p:pic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E62A88D-0691-2249-8453-B4AD2F93540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2394" t="32246" r="12653" b="32641"/>
          <a:stretch/>
        </p:blipFill>
        <p:spPr>
          <a:xfrm>
            <a:off x="17117038" y="9566912"/>
            <a:ext cx="951548" cy="44577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38972413-1AF4-9444-A55C-CEF06CF661B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1000"/>
          </a:blip>
          <a:stretch>
            <a:fillRect/>
          </a:stretch>
        </p:blipFill>
        <p:spPr>
          <a:xfrm>
            <a:off x="16661678" y="167914"/>
            <a:ext cx="1406907" cy="703454"/>
          </a:xfrm>
          <a:prstGeom prst="rect">
            <a:avLst/>
          </a:prstGeom>
        </p:spPr>
      </p:pic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E890E33D-658E-4995-B0FD-DE20FEC73EA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90085" y="167915"/>
            <a:ext cx="1754061" cy="70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Clr>
          <a:schemeClr val="tx2"/>
        </a:buClr>
        <a:buFont typeface="Arial" panose="020B0604020202020204" pitchFamily="34" charset="0"/>
        <a:buChar char="•"/>
        <a:defRPr sz="4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Clr>
          <a:schemeClr val="accent6"/>
        </a:buClr>
        <a:buFont typeface="Arial" panose="020B0604020202020204" pitchFamily="34" charset="0"/>
        <a:buChar char="•"/>
        <a:defRPr sz="36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Clr>
          <a:schemeClr val="accent3"/>
        </a:buClr>
        <a:buFont typeface="Arial" panose="020B0604020202020204" pitchFamily="34" charset="0"/>
        <a:buChar char="•"/>
        <a:defRPr sz="3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erformance.santannapisa.it/pes/start/start.php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38963A-381C-4432-9D29-C48EBC87F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5641" y="4868913"/>
            <a:ext cx="15076718" cy="3581400"/>
          </a:xfrm>
        </p:spPr>
        <p:txBody>
          <a:bodyPr>
            <a:noAutofit/>
          </a:bodyPr>
          <a:lstStyle/>
          <a:p>
            <a:pPr marL="111443" marR="351473">
              <a:spcBef>
                <a:spcPts val="2025"/>
              </a:spcBef>
            </a:pPr>
            <a:r>
              <a:rPr lang="it-IT" sz="7200" spc="-195" dirty="0">
                <a:ea typeface="Frutiger LT Std 55 Roman"/>
                <a:cs typeface="Frutiger LT Std 55 Roman"/>
              </a:rPr>
              <a:t>Best practices in care pathway performance management: </a:t>
            </a:r>
            <a:r>
              <a:rPr lang="it-IT" sz="7200" spc="-195" dirty="0" err="1">
                <a:ea typeface="Frutiger LT Std 55 Roman"/>
                <a:cs typeface="Frutiger LT Std 55 Roman"/>
              </a:rPr>
              <a:t>what</a:t>
            </a:r>
            <a:r>
              <a:rPr lang="it-IT" sz="7200" spc="-195" dirty="0">
                <a:ea typeface="Frutiger LT Std 55 Roman"/>
                <a:cs typeface="Frutiger LT Std 55 Roman"/>
              </a:rPr>
              <a:t> </a:t>
            </a:r>
            <a:r>
              <a:rPr lang="it-IT" sz="7200" spc="-195" dirty="0" err="1">
                <a:ea typeface="Frutiger LT Std 55 Roman"/>
                <a:cs typeface="Frutiger LT Std 55 Roman"/>
              </a:rPr>
              <a:t>opportunities</a:t>
            </a:r>
            <a:r>
              <a:rPr lang="it-IT" sz="7200" spc="-195" dirty="0">
                <a:ea typeface="Frutiger LT Std 55 Roman"/>
                <a:cs typeface="Frutiger LT Std 55 Roman"/>
              </a:rPr>
              <a:t>?</a:t>
            </a:r>
            <a:br>
              <a:rPr lang="it-IT" sz="7200" spc="-195" dirty="0">
                <a:ea typeface="Frutiger LT Std 55 Roman"/>
                <a:cs typeface="Frutiger LT Std 55 Roman"/>
              </a:rPr>
            </a:br>
            <a:br>
              <a:rPr lang="it-IT" sz="6000" dirty="0">
                <a:ea typeface="Frutiger LT Std 55 Roman"/>
                <a:cs typeface="Frutiger LT Std 55 Roman"/>
              </a:rPr>
            </a:br>
            <a:br>
              <a:rPr lang="it-IT" sz="6000" dirty="0">
                <a:ea typeface="Frutiger LT Std 55 Roman"/>
                <a:cs typeface="Frutiger LT Std 55 Roman"/>
              </a:rPr>
            </a:br>
            <a:br>
              <a:rPr lang="it-IT" sz="4200" b="0" dirty="0">
                <a:latin typeface="Frutiger LT Std 45 Light"/>
                <a:ea typeface="Frutiger LT Std 45 Light"/>
                <a:cs typeface="Frutiger LT Std 45 Light"/>
              </a:rPr>
            </a:br>
            <a:endParaRPr lang="it-IT" sz="4800" b="0" dirty="0">
              <a:latin typeface="Frutiger LT Std 45 Light"/>
              <a:ea typeface="Frutiger LT Std 45 Light"/>
              <a:cs typeface="Frutiger LT Std 45 Light"/>
            </a:endParaRPr>
          </a:p>
        </p:txBody>
      </p:sp>
      <p:sp>
        <p:nvSpPr>
          <p:cNvPr id="3" name="TextBox 24">
            <a:extLst>
              <a:ext uri="{FF2B5EF4-FFF2-40B4-BE49-F238E27FC236}">
                <a16:creationId xmlns:a16="http://schemas.microsoft.com/office/drawing/2014/main" id="{F768776E-79E9-3E6B-2BE3-1050588F2AAC}"/>
              </a:ext>
            </a:extLst>
          </p:cNvPr>
          <p:cNvSpPr txBox="1"/>
          <p:nvPr/>
        </p:nvSpPr>
        <p:spPr>
          <a:xfrm>
            <a:off x="1501694" y="7497829"/>
            <a:ext cx="15948105" cy="2444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54" dirty="0"/>
              <a:t>Maria Francesca Furmenti, MD</a:t>
            </a:r>
            <a:r>
              <a:rPr lang="en-GB" sz="2000" spc="-54" dirty="0"/>
              <a:t>1</a:t>
            </a:r>
            <a:r>
              <a:rPr lang="en-GB" sz="3200" spc="-54" dirty="0"/>
              <a:t>; Francesca </a:t>
            </a:r>
            <a:r>
              <a:rPr lang="en-GB" sz="3200" spc="-54" dirty="0" err="1"/>
              <a:t>Ferrè</a:t>
            </a:r>
            <a:r>
              <a:rPr lang="en-GB" sz="3200" spc="-54" dirty="0"/>
              <a:t>, PhD</a:t>
            </a:r>
            <a:r>
              <a:rPr lang="en-GB" sz="2000" spc="-54" dirty="0"/>
              <a:t>1</a:t>
            </a:r>
            <a:r>
              <a:rPr lang="en-GB" sz="3200" spc="-54" dirty="0"/>
              <a:t>; Alice Borghini, MD, PhD</a:t>
            </a:r>
            <a:r>
              <a:rPr lang="en-GB" sz="2000" spc="-54" dirty="0"/>
              <a:t>2</a:t>
            </a:r>
          </a:p>
          <a:p>
            <a:pPr algn="ctr">
              <a:lnSpc>
                <a:spcPct val="150000"/>
              </a:lnSpc>
            </a:pPr>
            <a:r>
              <a:rPr lang="en-GB" sz="2800" i="1" spc="-54" dirty="0"/>
              <a:t>1 Management and Health Lab, Institute of Management, Sant’Anna School of Advanced Studies, Pisa, Italy</a:t>
            </a:r>
          </a:p>
          <a:p>
            <a:pPr algn="ctr">
              <a:lnSpc>
                <a:spcPct val="150000"/>
              </a:lnSpc>
            </a:pPr>
            <a:r>
              <a:rPr lang="en-GB" sz="2800" i="1" spc="-54" dirty="0"/>
              <a:t>2 AGENAS, </a:t>
            </a:r>
            <a:r>
              <a:rPr lang="it-IT" sz="2800" i="1" spc="-54" dirty="0"/>
              <a:t>Agenzia nazionale per i servizi sanitari regionali, Roma, </a:t>
            </a:r>
            <a:r>
              <a:rPr lang="it-IT" sz="2800" i="1" spc="-54" dirty="0" err="1"/>
              <a:t>Italy</a:t>
            </a:r>
            <a:endParaRPr lang="it-IT" sz="2800" i="1" spc="-54" dirty="0"/>
          </a:p>
          <a:p>
            <a:pPr algn="ctr">
              <a:lnSpc>
                <a:spcPct val="150000"/>
              </a:lnSpc>
            </a:pPr>
            <a:endParaRPr lang="en-GB" sz="2800" i="1" spc="-54" dirty="0"/>
          </a:p>
        </p:txBody>
      </p:sp>
    </p:spTree>
    <p:extLst>
      <p:ext uri="{BB962C8B-B14F-4D97-AF65-F5344CB8AC3E}">
        <p14:creationId xmlns:p14="http://schemas.microsoft.com/office/powerpoint/2010/main" val="4173960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998220" y="1403137"/>
            <a:ext cx="13068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000" spc="117" dirty="0" err="1">
                <a:solidFill>
                  <a:srgbClr val="C00000"/>
                </a:solidFill>
                <a:latin typeface="Montserrat Semi-Bold"/>
              </a:rPr>
              <a:t>Dissemination</a:t>
            </a:r>
            <a:r>
              <a:rPr lang="it-IT" sz="5000" spc="117" dirty="0">
                <a:solidFill>
                  <a:srgbClr val="C00000"/>
                </a:solidFill>
                <a:latin typeface="Montserrat Semi-Bold"/>
              </a:rPr>
              <a:t> of </a:t>
            </a:r>
            <a:r>
              <a:rPr lang="it-IT" sz="5000" spc="117" dirty="0" err="1">
                <a:solidFill>
                  <a:srgbClr val="C00000"/>
                </a:solidFill>
                <a:latin typeface="Montserrat Semi-Bold"/>
              </a:rPr>
              <a:t>results</a:t>
            </a:r>
            <a:endParaRPr lang="en-BE" sz="5000" spc="117" dirty="0">
              <a:solidFill>
                <a:srgbClr val="C00000"/>
              </a:solidFill>
              <a:latin typeface="Montserrat Semi-Bold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2928C75-1168-CCEB-258A-235A710BB5D0}"/>
              </a:ext>
            </a:extLst>
          </p:cNvPr>
          <p:cNvSpPr txBox="1"/>
          <p:nvPr/>
        </p:nvSpPr>
        <p:spPr>
          <a:xfrm>
            <a:off x="998220" y="2628900"/>
            <a:ext cx="1565461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3200" spc="-54" dirty="0">
                <a:solidFill>
                  <a:srgbClr val="3E3E46"/>
                </a:solidFill>
                <a:latin typeface="TT Commons Pro"/>
              </a:rPr>
              <a:t>                                             </a:t>
            </a:r>
          </a:p>
          <a:p>
            <a:pPr algn="just"/>
            <a:endParaRPr lang="en-US" sz="3400" spc="-54" dirty="0">
              <a:solidFill>
                <a:srgbClr val="3E3E46"/>
              </a:solidFill>
              <a:latin typeface="TT Commons Pro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E2764C1-741E-AE8A-33B2-57281F0C2752}"/>
              </a:ext>
            </a:extLst>
          </p:cNvPr>
          <p:cNvSpPr txBox="1"/>
          <p:nvPr/>
        </p:nvSpPr>
        <p:spPr>
          <a:xfrm>
            <a:off x="998220" y="3008278"/>
            <a:ext cx="15918179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400" spc="-54" dirty="0">
                <a:solidFill>
                  <a:srgbClr val="3E3E46"/>
                </a:solidFill>
                <a:latin typeface="TT Commons Pro"/>
              </a:rPr>
              <a:t>A public event was </a:t>
            </a:r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organised</a:t>
            </a:r>
            <a:r>
              <a:rPr lang="en-US" sz="3400" spc="-54" dirty="0">
                <a:solidFill>
                  <a:srgbClr val="3E3E46"/>
                </a:solidFill>
                <a:latin typeface="TT Commons Pro"/>
              </a:rPr>
              <a:t> to disclose results</a:t>
            </a:r>
          </a:p>
          <a:p>
            <a:pPr algn="just"/>
            <a:endParaRPr lang="en-US" sz="34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400" spc="-54" dirty="0">
                <a:solidFill>
                  <a:srgbClr val="3E3E46"/>
                </a:solidFill>
                <a:latin typeface="TT Commons Pro"/>
              </a:rPr>
              <a:t>Professionals from other Italian regions participants in the aforementioned IRPES, were invited</a:t>
            </a:r>
          </a:p>
          <a:p>
            <a:pPr algn="just"/>
            <a:endParaRPr lang="en-US" sz="34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400" spc="-54" dirty="0">
                <a:solidFill>
                  <a:srgbClr val="3E3E46"/>
                </a:solidFill>
                <a:latin typeface="TT Commons Pro"/>
              </a:rPr>
              <a:t>Professionals from best-performing areas presented to their peers the organization, current practices, and innovations that characterize their work</a:t>
            </a:r>
          </a:p>
        </p:txBody>
      </p:sp>
    </p:spTree>
    <p:extLst>
      <p:ext uri="{BB962C8B-B14F-4D97-AF65-F5344CB8AC3E}">
        <p14:creationId xmlns:p14="http://schemas.microsoft.com/office/powerpoint/2010/main" val="56890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998220" y="1403137"/>
            <a:ext cx="13068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spc="117" dirty="0">
                <a:solidFill>
                  <a:srgbClr val="C00000"/>
                </a:solidFill>
                <a:latin typeface="Montserrat Semi-Bold"/>
              </a:rPr>
              <a:t>Conclusion</a:t>
            </a:r>
            <a:endParaRPr lang="en-BE" sz="5000" spc="117" dirty="0">
              <a:solidFill>
                <a:srgbClr val="3E3E46"/>
              </a:solidFill>
              <a:latin typeface="Montserrat Semi-Bold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2928C75-1168-CCEB-258A-235A710BB5D0}"/>
              </a:ext>
            </a:extLst>
          </p:cNvPr>
          <p:cNvSpPr txBox="1"/>
          <p:nvPr/>
        </p:nvSpPr>
        <p:spPr>
          <a:xfrm>
            <a:off x="998220" y="2628900"/>
            <a:ext cx="15654619" cy="6937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215"/>
              </a:spcBef>
              <a:spcAft>
                <a:spcPts val="800"/>
              </a:spcAft>
            </a:pPr>
            <a:r>
              <a:rPr lang="en-US" sz="3400" spc="-54" dirty="0">
                <a:solidFill>
                  <a:srgbClr val="3E3E46"/>
                </a:solidFill>
                <a:latin typeface="TT Commons Pro"/>
              </a:rPr>
              <a:t>Through the best practices approach, it was possible to:</a:t>
            </a:r>
          </a:p>
          <a:p>
            <a:pPr algn="just">
              <a:lnSpc>
                <a:spcPct val="107000"/>
              </a:lnSpc>
              <a:spcBef>
                <a:spcPts val="1215"/>
              </a:spcBef>
              <a:spcAft>
                <a:spcPts val="800"/>
              </a:spcAft>
            </a:pPr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- surface both formal and informal aspects characterising the organisation and working routine</a:t>
            </a:r>
          </a:p>
          <a:p>
            <a:pPr algn="just">
              <a:lnSpc>
                <a:spcPct val="107000"/>
              </a:lnSpc>
              <a:spcBef>
                <a:spcPts val="1215"/>
              </a:spcBef>
              <a:spcAft>
                <a:spcPts val="800"/>
              </a:spcAft>
            </a:pPr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- share and disseminate these “best practices” to other professionals to support the transfer of practices elsewhere</a:t>
            </a:r>
          </a:p>
          <a:p>
            <a:pPr algn="just">
              <a:lnSpc>
                <a:spcPct val="107000"/>
              </a:lnSpc>
              <a:spcBef>
                <a:spcPts val="1215"/>
              </a:spcBef>
              <a:spcAft>
                <a:spcPts val="800"/>
              </a:spcAft>
            </a:pPr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- work with a positive approach thus limiting the negative bias that characterises the healthcare field</a:t>
            </a:r>
          </a:p>
          <a:p>
            <a:pPr algn="just">
              <a:lnSpc>
                <a:spcPct val="107000"/>
              </a:lnSpc>
              <a:spcBef>
                <a:spcPts val="1215"/>
              </a:spcBef>
              <a:spcAft>
                <a:spcPts val="800"/>
              </a:spcAft>
            </a:pPr>
            <a:endParaRPr lang="en-GB" sz="3400" spc="-54" dirty="0">
              <a:solidFill>
                <a:srgbClr val="3E3E46"/>
              </a:solidFill>
              <a:latin typeface="TT Commons Pro"/>
            </a:endParaRPr>
          </a:p>
          <a:p>
            <a:pPr algn="just">
              <a:lnSpc>
                <a:spcPct val="107000"/>
              </a:lnSpc>
              <a:spcBef>
                <a:spcPts val="1215"/>
              </a:spcBef>
              <a:spcAft>
                <a:spcPts val="800"/>
              </a:spcAft>
            </a:pPr>
            <a:r>
              <a:rPr lang="en-US" sz="3400" spc="-54" dirty="0">
                <a:solidFill>
                  <a:srgbClr val="3E3E46"/>
                </a:solidFill>
                <a:latin typeface="TT Commons Pro"/>
              </a:rPr>
              <a:t>Further studies are needed to confirm the role of this approach in improving</a:t>
            </a:r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 care pathway performance  </a:t>
            </a:r>
          </a:p>
        </p:txBody>
      </p:sp>
    </p:spTree>
    <p:extLst>
      <p:ext uri="{BB962C8B-B14F-4D97-AF65-F5344CB8AC3E}">
        <p14:creationId xmlns:p14="http://schemas.microsoft.com/office/powerpoint/2010/main" val="2283116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A1A5E9B-BAE2-D25E-FB58-D7D9E1788EE7}"/>
              </a:ext>
            </a:extLst>
          </p:cNvPr>
          <p:cNvSpPr txBox="1"/>
          <p:nvPr/>
        </p:nvSpPr>
        <p:spPr>
          <a:xfrm>
            <a:off x="3352800" y="5448300"/>
            <a:ext cx="62484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spc="-54" dirty="0">
                <a:solidFill>
                  <a:srgbClr val="3E3E46"/>
                </a:solidFill>
                <a:latin typeface="TT Commons Pro"/>
              </a:rPr>
              <a:t>Maria Francesca Furmenti, MD</a:t>
            </a:r>
          </a:p>
          <a:p>
            <a:endParaRPr lang="en-GB" sz="2800" spc="-54" dirty="0">
              <a:solidFill>
                <a:srgbClr val="3E3E46"/>
              </a:solidFill>
              <a:latin typeface="TT Commons Pro"/>
            </a:endParaRPr>
          </a:p>
          <a:p>
            <a:r>
              <a:rPr lang="en-GB" sz="2800" spc="-54" dirty="0">
                <a:solidFill>
                  <a:srgbClr val="3E3E46"/>
                </a:solidFill>
                <a:latin typeface="TT Commons Pro"/>
              </a:rPr>
              <a:t>mariafrancesca.furmenti@santannapisa.it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2B402C-565F-565F-BB0D-E7E0BFE4CEA8}"/>
              </a:ext>
            </a:extLst>
          </p:cNvPr>
          <p:cNvSpPr txBox="1"/>
          <p:nvPr/>
        </p:nvSpPr>
        <p:spPr>
          <a:xfrm>
            <a:off x="3320143" y="2705100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0" spc="-54" dirty="0">
                <a:solidFill>
                  <a:srgbClr val="3E3E46"/>
                </a:solidFill>
                <a:latin typeface="TT Commons Pro"/>
              </a:rPr>
              <a:t>Thank you!</a:t>
            </a:r>
            <a:endParaRPr lang="it-IT" sz="6000" dirty="0"/>
          </a:p>
        </p:txBody>
      </p:sp>
    </p:spTree>
    <p:extLst>
      <p:ext uri="{BB962C8B-B14F-4D97-AF65-F5344CB8AC3E}">
        <p14:creationId xmlns:p14="http://schemas.microsoft.com/office/powerpoint/2010/main" val="626303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8A7987-8959-3795-0C48-0C4F83550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1" y="581995"/>
            <a:ext cx="15076718" cy="1988345"/>
          </a:xfrm>
        </p:spPr>
        <p:txBody>
          <a:bodyPr>
            <a:normAutofit/>
          </a:bodyPr>
          <a:lstStyle/>
          <a:p>
            <a:r>
              <a:rPr lang="it-IT" sz="5000" spc="117" dirty="0">
                <a:solidFill>
                  <a:srgbClr val="C00000"/>
                </a:solidFill>
                <a:latin typeface="Montserrat Semi-Bold"/>
                <a:ea typeface="+mn-ea"/>
                <a:cs typeface="+mn-cs"/>
              </a:rPr>
              <a:t>Background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4D8EC7-93A0-59EA-504D-8A1B843D4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961" y="2923205"/>
            <a:ext cx="15832707" cy="4506295"/>
          </a:xfrm>
        </p:spPr>
        <p:txBody>
          <a:bodyPr>
            <a:normAutofit/>
          </a:bodyPr>
          <a:lstStyle/>
          <a:p>
            <a:pPr marL="0" indent="0" defTabSz="91440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3200" spc="-54" dirty="0">
                <a:solidFill>
                  <a:srgbClr val="3E3E46"/>
                </a:solidFill>
                <a:latin typeface="TT Commons Pro"/>
              </a:rPr>
              <a:t>- Addressing unwarranted variation is a high priority for health systems that aspire to ensure consistent levels of high-quality and cost-effective care </a:t>
            </a:r>
          </a:p>
          <a:p>
            <a:pPr marL="0" indent="0" defTabSz="91440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3200" spc="-54" dirty="0">
                <a:solidFill>
                  <a:srgbClr val="3E3E46"/>
                </a:solidFill>
                <a:latin typeface="TT Commons Pro"/>
              </a:rPr>
              <a:t>- </a:t>
            </a:r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The  </a:t>
            </a:r>
            <a:r>
              <a:rPr lang="en-GB" sz="3200" spc="-54" dirty="0">
                <a:solidFill>
                  <a:srgbClr val="3E3E46"/>
                </a:solidFill>
                <a:latin typeface="TT Commons Pro"/>
              </a:rPr>
              <a:t>breast cancer pathway, based on the Italian Inter-Regional Performance Evaluation System (IRPES), shows high variability in outcome and process</a:t>
            </a:r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 </a:t>
            </a:r>
          </a:p>
          <a:p>
            <a:pPr marL="0" indent="0" defTabSz="91440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- What strategies can be adopted to reduce unwarranted variation?</a:t>
            </a:r>
            <a:endParaRPr lang="it-IT" sz="3200" spc="-54" dirty="0">
              <a:solidFill>
                <a:srgbClr val="3E3E46"/>
              </a:solidFill>
              <a:latin typeface="TT Commons Pro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E3B357-1767-10A3-78FF-2034B5B73750}"/>
              </a:ext>
            </a:extLst>
          </p:cNvPr>
          <p:cNvSpPr txBox="1"/>
          <p:nvPr/>
        </p:nvSpPr>
        <p:spPr>
          <a:xfrm>
            <a:off x="228600" y="9046147"/>
            <a:ext cx="16840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12800" indent="-406400">
              <a:spcAft>
                <a:spcPts val="800"/>
              </a:spcAft>
            </a:pPr>
            <a:r>
              <a:rPr lang="en-GB" sz="1600" i="1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Richards JM,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Burgon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TB,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Tamondong-Lachica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D, Bitran JD,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Liangco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WL,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Paculdo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DR, et al</a:t>
            </a:r>
            <a:r>
              <a:rPr lang="en-GB" sz="16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4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Reducing Unwarranted Oncology Care Variation Across a Clinically Integrated Network: A Collaborative Physician Engagement Strategy. J Oncol </a:t>
            </a:r>
            <a:r>
              <a:rPr lang="en-GB" sz="1400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Pract</a:t>
            </a:r>
            <a:r>
              <a:rPr lang="en-GB" sz="14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 2019 Dec;15(12):e1076–84. </a:t>
            </a:r>
            <a:r>
              <a:rPr lang="it-IT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Appleby J, Raleigh V,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Frosini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F, Bevan G, Gao H.</a:t>
            </a:r>
            <a:r>
              <a:rPr lang="en-GB" sz="14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Variations in health care. 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Nuti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S, Vola F,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Bonini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A, Vainieri </a:t>
            </a:r>
            <a:r>
              <a:rPr lang="en-GB" sz="14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M. Making governance work in the health care sector: evidence from a “natural experiment” in Italy. Health Econ Policy Law. 2016 Sep 26 ;11(1):17–38. </a:t>
            </a:r>
            <a:r>
              <a:rPr lang="it-IT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400" i="1" kern="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Nuti</a:t>
            </a:r>
            <a:r>
              <a:rPr lang="en-GB" sz="1400" i="1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S, Noto G, Vola F, Vainieri M. </a:t>
            </a:r>
            <a:r>
              <a:rPr lang="en-GB" sz="14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Let’s play the patients music A new generation of performance measurement systems in healthcare. </a:t>
            </a:r>
            <a:r>
              <a:rPr lang="it-IT" sz="1400" kern="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2018</a:t>
            </a:r>
            <a:endParaRPr lang="it-IT" sz="2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38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8A7987-8959-3795-0C48-0C4F83550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1" y="581995"/>
            <a:ext cx="15076718" cy="1988345"/>
          </a:xfrm>
        </p:spPr>
        <p:txBody>
          <a:bodyPr>
            <a:normAutofit/>
          </a:bodyPr>
          <a:lstStyle/>
          <a:p>
            <a:r>
              <a:rPr lang="it-IT" sz="5000" spc="117" dirty="0">
                <a:solidFill>
                  <a:srgbClr val="C00000"/>
                </a:solidFill>
                <a:latin typeface="Montserrat Semi-Bold"/>
                <a:ea typeface="+mn-ea"/>
                <a:cs typeface="+mn-cs"/>
              </a:rPr>
              <a:t>Background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4D8EC7-93A0-59EA-504D-8A1B843D4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961" y="2247900"/>
            <a:ext cx="15832707" cy="6781800"/>
          </a:xfrm>
        </p:spPr>
        <p:txBody>
          <a:bodyPr>
            <a:normAutofit/>
          </a:bodyPr>
          <a:lstStyle/>
          <a:p>
            <a:pPr marL="0" indent="0" algn="ctr" defTabSz="91440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500" b="1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The best practice method</a:t>
            </a:r>
          </a:p>
          <a:p>
            <a:pPr marL="0" indent="0" defTabSz="914400">
              <a:lnSpc>
                <a:spcPct val="107000"/>
              </a:lnSpc>
              <a:spcAft>
                <a:spcPts val="800"/>
              </a:spcAft>
              <a:buNone/>
            </a:pPr>
            <a:endParaRPr lang="en-GB" sz="3500" spc="-54" dirty="0">
              <a:solidFill>
                <a:srgbClr val="3E3E46"/>
              </a:solidFill>
              <a:latin typeface="TT Commons Pro"/>
            </a:endParaRPr>
          </a:p>
          <a:p>
            <a:pPr marL="0" indent="0" algn="ctr" defTabSz="914400">
              <a:lnSpc>
                <a:spcPct val="107000"/>
              </a:lnSpc>
              <a:spcAft>
                <a:spcPts val="800"/>
              </a:spcAft>
              <a:buNone/>
            </a:pPr>
            <a:endParaRPr lang="en-US" sz="3500" spc="-54" dirty="0">
              <a:solidFill>
                <a:srgbClr val="3E3E46"/>
              </a:solidFill>
              <a:latin typeface="TT Commons Pro"/>
            </a:endParaRPr>
          </a:p>
          <a:p>
            <a:pPr marL="0" indent="0" algn="ctr" defTabSz="91440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500" spc="-54" dirty="0">
                <a:solidFill>
                  <a:srgbClr val="3E3E46"/>
                </a:solidFill>
                <a:latin typeface="TT Commons Pro"/>
              </a:rPr>
              <a:t>reduces </a:t>
            </a:r>
            <a:r>
              <a:rPr lang="en-US" sz="3500" b="1" spc="-54" dirty="0">
                <a:solidFill>
                  <a:srgbClr val="3E3E46"/>
                </a:solidFill>
                <a:latin typeface="TT Commons Pro"/>
              </a:rPr>
              <a:t>bad variation </a:t>
            </a:r>
            <a:r>
              <a:rPr lang="en-US" sz="3500" spc="-54" dirty="0">
                <a:solidFill>
                  <a:srgbClr val="3E3E46"/>
                </a:solidFill>
                <a:latin typeface="TT Commons Pro"/>
              </a:rPr>
              <a:t>and encourage </a:t>
            </a:r>
            <a:r>
              <a:rPr lang="en-US" sz="3500" b="1" spc="-54" dirty="0">
                <a:solidFill>
                  <a:srgbClr val="3E3E46"/>
                </a:solidFill>
                <a:latin typeface="TT Commons Pro"/>
              </a:rPr>
              <a:t>positive deviance</a:t>
            </a:r>
          </a:p>
          <a:p>
            <a:pPr marL="0" indent="0" algn="ctr" defTabSz="91440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500" b="1" spc="-54" dirty="0">
                <a:solidFill>
                  <a:srgbClr val="3E3E46"/>
                </a:solidFill>
                <a:latin typeface="TT Commons Pro"/>
              </a:rPr>
              <a:t>engages</a:t>
            </a:r>
            <a:r>
              <a:rPr lang="en-US" sz="3500" spc="-54" dirty="0">
                <a:solidFill>
                  <a:srgbClr val="3E3E46"/>
                </a:solidFill>
                <a:latin typeface="TT Commons Pro"/>
              </a:rPr>
              <a:t> and </a:t>
            </a:r>
            <a:r>
              <a:rPr lang="en-US" sz="3500" b="1" spc="-54" dirty="0">
                <a:solidFill>
                  <a:srgbClr val="3E3E46"/>
                </a:solidFill>
                <a:latin typeface="TT Commons Pro"/>
              </a:rPr>
              <a:t>motivate</a:t>
            </a:r>
            <a:r>
              <a:rPr lang="en-US" sz="3500" spc="-54" dirty="0">
                <a:solidFill>
                  <a:srgbClr val="3E3E46"/>
                </a:solidFill>
                <a:latin typeface="TT Commons Pro"/>
              </a:rPr>
              <a:t> the professionals</a:t>
            </a:r>
          </a:p>
          <a:p>
            <a:pPr marL="0" indent="0" defTabSz="914400">
              <a:lnSpc>
                <a:spcPct val="107000"/>
              </a:lnSpc>
              <a:spcAft>
                <a:spcPts val="800"/>
              </a:spcAft>
              <a:buNone/>
            </a:pPr>
            <a:endParaRPr lang="en-US" sz="3500" spc="-54" dirty="0">
              <a:solidFill>
                <a:srgbClr val="3E3E46"/>
              </a:solidFill>
              <a:latin typeface="TT Commons Pro"/>
            </a:endParaRPr>
          </a:p>
          <a:p>
            <a:pPr marL="0" indent="0" defTabSz="914400">
              <a:lnSpc>
                <a:spcPct val="107000"/>
              </a:lnSpc>
              <a:spcAft>
                <a:spcPts val="800"/>
              </a:spcAft>
              <a:buNone/>
            </a:pPr>
            <a:endParaRPr lang="en-US" sz="3500" spc="-54" dirty="0">
              <a:solidFill>
                <a:srgbClr val="3E3E46"/>
              </a:solidFill>
              <a:latin typeface="TT Commons Pro"/>
            </a:endParaRPr>
          </a:p>
          <a:p>
            <a:pPr marL="0" indent="0" algn="ctr" defTabSz="91440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500" spc="-54" dirty="0">
                <a:solidFill>
                  <a:srgbClr val="3E3E46"/>
                </a:solidFill>
                <a:latin typeface="TT Commons Pro"/>
              </a:rPr>
              <a:t>We applied this approach to the  </a:t>
            </a:r>
            <a:r>
              <a:rPr lang="en-GB" sz="3500" spc="-54" dirty="0">
                <a:solidFill>
                  <a:srgbClr val="3E3E46"/>
                </a:solidFill>
                <a:latin typeface="TT Commons Pro"/>
              </a:rPr>
              <a:t>breast cancer pathway</a:t>
            </a:r>
            <a:endParaRPr lang="it-IT" sz="3500" spc="-54" dirty="0">
              <a:solidFill>
                <a:srgbClr val="3E3E46"/>
              </a:solidFill>
              <a:latin typeface="TT Commons Pro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8EA4BF10-EE90-6931-DE3E-5C80BB349CE0}"/>
              </a:ext>
            </a:extLst>
          </p:cNvPr>
          <p:cNvCxnSpPr>
            <a:cxnSpLocks/>
          </p:cNvCxnSpPr>
          <p:nvPr/>
        </p:nvCxnSpPr>
        <p:spPr>
          <a:xfrm>
            <a:off x="9372600" y="3162300"/>
            <a:ext cx="0" cy="1066800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121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1082865" y="1321519"/>
            <a:ext cx="13068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spc="117" dirty="0">
                <a:solidFill>
                  <a:srgbClr val="C00000"/>
                </a:solidFill>
                <a:latin typeface="Montserrat Semi-Bold"/>
              </a:rPr>
              <a:t>Background</a:t>
            </a:r>
            <a:endParaRPr lang="en-BE" sz="5000" spc="117" dirty="0">
              <a:solidFill>
                <a:srgbClr val="C00000"/>
              </a:solidFill>
              <a:latin typeface="Montserrat Semi-Bold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53D9A7-D398-FBFC-6351-FF506B18895E}"/>
              </a:ext>
            </a:extLst>
          </p:cNvPr>
          <p:cNvSpPr txBox="1"/>
          <p:nvPr/>
        </p:nvSpPr>
        <p:spPr>
          <a:xfrm>
            <a:off x="1099798" y="2705100"/>
            <a:ext cx="16209092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Interregional Performance Evaluation System (IRPES) </a:t>
            </a:r>
            <a:r>
              <a:rPr lang="en-US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designed by </a:t>
            </a:r>
            <a:r>
              <a:rPr lang="en-US" sz="3200" spc="-54" dirty="0" err="1">
                <a:solidFill>
                  <a:schemeClr val="bg2">
                    <a:lumMod val="10000"/>
                  </a:schemeClr>
                </a:solidFill>
                <a:latin typeface="TT Commons Pro"/>
              </a:rPr>
              <a:t>MeS</a:t>
            </a:r>
            <a:r>
              <a:rPr lang="en-US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 Lab of Sant’Anna School of Advanced Studies (Pisa—Italy)</a:t>
            </a:r>
            <a:r>
              <a:rPr lang="en-GB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:</a:t>
            </a:r>
          </a:p>
          <a:p>
            <a:endParaRPr lang="it-IT" sz="3200" spc="-54" dirty="0">
              <a:solidFill>
                <a:schemeClr val="bg2">
                  <a:lumMod val="10000"/>
                </a:schemeClr>
              </a:solidFill>
              <a:latin typeface="TT Commons Pro"/>
            </a:endParaRPr>
          </a:p>
          <a:p>
            <a:pPr marL="457200" indent="-457200">
              <a:buFontTx/>
              <a:buChar char="-"/>
            </a:pPr>
            <a:r>
              <a:rPr lang="en-US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Mainly based on administrative data</a:t>
            </a:r>
          </a:p>
          <a:p>
            <a:pPr marL="457200" indent="-457200">
              <a:buFontTx/>
              <a:buChar char="-"/>
            </a:pPr>
            <a:endParaRPr lang="en-US" sz="3200" spc="-54" dirty="0">
              <a:solidFill>
                <a:schemeClr val="bg2">
                  <a:lumMod val="10000"/>
                </a:schemeClr>
              </a:solidFill>
              <a:latin typeface="TT Commons Pro"/>
            </a:endParaRPr>
          </a:p>
          <a:p>
            <a:pPr marL="457200" indent="-457200">
              <a:buFontTx/>
              <a:buChar char="-"/>
            </a:pPr>
            <a:r>
              <a:rPr lang="en-GB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Voluntary</a:t>
            </a:r>
            <a:r>
              <a:rPr lang="it-IT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 </a:t>
            </a:r>
            <a:r>
              <a:rPr lang="en-GB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participation</a:t>
            </a:r>
            <a:r>
              <a:rPr lang="en-US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 of Italian regions (Network of the regions)</a:t>
            </a:r>
          </a:p>
          <a:p>
            <a:pPr marL="457200" indent="-457200">
              <a:buFontTx/>
              <a:buChar char="-"/>
            </a:pPr>
            <a:endParaRPr lang="en-US" sz="3200" spc="-54" dirty="0">
              <a:solidFill>
                <a:schemeClr val="bg2">
                  <a:lumMod val="10000"/>
                </a:schemeClr>
              </a:solidFill>
              <a:latin typeface="TT Commons Pro"/>
            </a:endParaRPr>
          </a:p>
          <a:p>
            <a:pPr marL="457200" indent="-457200">
              <a:buFontTx/>
              <a:buChar char="-"/>
            </a:pPr>
            <a:r>
              <a:rPr lang="en-GB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Multidimensional, about 400 indicators</a:t>
            </a:r>
          </a:p>
          <a:p>
            <a:pPr marL="457200" indent="-457200">
              <a:buFontTx/>
              <a:buChar char="-"/>
            </a:pPr>
            <a:endParaRPr lang="en-US" sz="3200" spc="-54" dirty="0">
              <a:solidFill>
                <a:schemeClr val="bg2">
                  <a:lumMod val="10000"/>
                </a:schemeClr>
              </a:solidFill>
              <a:latin typeface="TT Commons Pro"/>
            </a:endParaRPr>
          </a:p>
          <a:p>
            <a:pPr marL="457200" indent="-457200">
              <a:buFontTx/>
              <a:buChar char="-"/>
            </a:pPr>
            <a:r>
              <a:rPr lang="en-US" sz="32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About half of them are benchmarked against shared standards, to assess the healthcare systems’ performance and converted into a rating from 0 to 5</a:t>
            </a:r>
            <a:endParaRPr lang="it-IT" sz="3200" spc="-54" dirty="0">
              <a:solidFill>
                <a:schemeClr val="bg2">
                  <a:lumMod val="10000"/>
                </a:schemeClr>
              </a:solidFill>
              <a:latin typeface="TT Commons Pro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8DB6D3A-F800-209F-F985-C9BCC2FD1015}"/>
              </a:ext>
            </a:extLst>
          </p:cNvPr>
          <p:cNvSpPr txBox="1"/>
          <p:nvPr/>
        </p:nvSpPr>
        <p:spPr>
          <a:xfrm>
            <a:off x="970711" y="9606106"/>
            <a:ext cx="92501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Vola, F., Benedetto, V., Vainieri, M., &amp; </a:t>
            </a:r>
            <a:r>
              <a:rPr lang="en-US" dirty="0" err="1"/>
              <a:t>Nuti</a:t>
            </a:r>
            <a:r>
              <a:rPr lang="en-US" dirty="0"/>
              <a:t>, S. (2022). The Italian interregional performance evaluation system. </a:t>
            </a:r>
            <a:r>
              <a:rPr lang="en-US" i="1" dirty="0"/>
              <a:t>Research in Health Services &amp; Regions</a:t>
            </a:r>
            <a:r>
              <a:rPr lang="en-US" dirty="0"/>
              <a:t>, </a:t>
            </a:r>
            <a:r>
              <a:rPr lang="en-US" i="1" dirty="0"/>
              <a:t>1</a:t>
            </a:r>
            <a:r>
              <a:rPr lang="en-US" dirty="0"/>
              <a:t>(1), 10.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4123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1082865" y="1321519"/>
            <a:ext cx="13068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spc="117" dirty="0">
                <a:solidFill>
                  <a:srgbClr val="C00000"/>
                </a:solidFill>
                <a:latin typeface="Montserrat Semi-Bold"/>
              </a:rPr>
              <a:t>Objectives</a:t>
            </a:r>
            <a:endParaRPr lang="en-BE" sz="5000" spc="117" dirty="0">
              <a:solidFill>
                <a:srgbClr val="C00000"/>
              </a:solidFill>
              <a:latin typeface="Montserrat Semi-Bold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BB036EC-BB7C-48CA-32B8-EAFD87C3DD1D}"/>
              </a:ext>
            </a:extLst>
          </p:cNvPr>
          <p:cNvSpPr txBox="1"/>
          <p:nvPr/>
        </p:nvSpPr>
        <p:spPr>
          <a:xfrm>
            <a:off x="1082864" y="2857500"/>
            <a:ext cx="15300135" cy="251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34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The objectives of this study are to provide: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34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- promote the systematic use of "best practices" in performance management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GB" sz="3200" spc="-54" dirty="0">
              <a:solidFill>
                <a:schemeClr val="bg2">
                  <a:lumMod val="10000"/>
                </a:schemeClr>
              </a:solidFill>
              <a:latin typeface="TT Commons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68B74EA-568D-94D5-8464-94A096CA32FD}"/>
              </a:ext>
            </a:extLst>
          </p:cNvPr>
          <p:cNvSpPr txBox="1"/>
          <p:nvPr/>
        </p:nvSpPr>
        <p:spPr>
          <a:xfrm>
            <a:off x="1118532" y="6743700"/>
            <a:ext cx="13664268" cy="785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3400" spc="-54" dirty="0">
                <a:solidFill>
                  <a:schemeClr val="bg2">
                    <a:lumMod val="10000"/>
                  </a:schemeClr>
                </a:solidFill>
                <a:latin typeface="TT Commons Pro"/>
              </a:rPr>
              <a:t>The breast cancer pathway, a health care pathway with high variability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B4AF0D-ECC2-6811-2FEF-7C3B13A33A58}"/>
              </a:ext>
            </a:extLst>
          </p:cNvPr>
          <p:cNvSpPr txBox="1"/>
          <p:nvPr/>
        </p:nvSpPr>
        <p:spPr>
          <a:xfrm>
            <a:off x="1034077" y="5536428"/>
            <a:ext cx="9144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0" spc="117" dirty="0">
                <a:solidFill>
                  <a:srgbClr val="C00000"/>
                </a:solidFill>
                <a:latin typeface="Montserrat Semi-Bold"/>
              </a:rPr>
              <a:t>Setting</a:t>
            </a:r>
            <a:endParaRPr lang="it-IT" sz="5000" spc="117" dirty="0">
              <a:solidFill>
                <a:srgbClr val="C00000"/>
              </a:solidFill>
              <a:latin typeface="Montserrat Semi-Bold"/>
            </a:endParaRPr>
          </a:p>
        </p:txBody>
      </p:sp>
    </p:spTree>
    <p:extLst>
      <p:ext uri="{BB962C8B-B14F-4D97-AF65-F5344CB8AC3E}">
        <p14:creationId xmlns:p14="http://schemas.microsoft.com/office/powerpoint/2010/main" val="341527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1019735" y="1921984"/>
            <a:ext cx="13068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spc="117" dirty="0">
                <a:solidFill>
                  <a:srgbClr val="C00000"/>
                </a:solidFill>
                <a:latin typeface="Montserrat Semi-Bold"/>
              </a:rPr>
              <a:t>The oncological pathway – breast cancer</a:t>
            </a:r>
            <a:endParaRPr lang="en-BE" sz="4400" spc="117" dirty="0">
              <a:solidFill>
                <a:srgbClr val="C00000"/>
              </a:solidFill>
              <a:latin typeface="Montserrat Semi-Bold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545667B7-A49E-6909-41C2-10EA9F73CD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077"/>
          <a:stretch/>
        </p:blipFill>
        <p:spPr>
          <a:xfrm>
            <a:off x="94823" y="4170672"/>
            <a:ext cx="15080804" cy="409566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4A84061-FCFD-862B-9F76-4F77648FD105}"/>
              </a:ext>
            </a:extLst>
          </p:cNvPr>
          <p:cNvSpPr txBox="1"/>
          <p:nvPr/>
        </p:nvSpPr>
        <p:spPr>
          <a:xfrm>
            <a:off x="762000" y="3552685"/>
            <a:ext cx="303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Screening</a:t>
            </a:r>
            <a:endParaRPr lang="it-IT" sz="20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9181F2-F5CC-2804-E81B-BAE5C5C13B41}"/>
              </a:ext>
            </a:extLst>
          </p:cNvPr>
          <p:cNvSpPr txBox="1"/>
          <p:nvPr/>
        </p:nvSpPr>
        <p:spPr>
          <a:xfrm>
            <a:off x="5105400" y="3552685"/>
            <a:ext cx="303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Treatment</a:t>
            </a:r>
            <a:endParaRPr lang="it-IT" sz="20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F6698DE-09B1-270E-59ED-5F9CAADB2226}"/>
              </a:ext>
            </a:extLst>
          </p:cNvPr>
          <p:cNvSpPr txBox="1"/>
          <p:nvPr/>
        </p:nvSpPr>
        <p:spPr>
          <a:xfrm>
            <a:off x="13030200" y="3593029"/>
            <a:ext cx="303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Follow up</a:t>
            </a:r>
            <a:endParaRPr lang="it-IT" sz="2000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3418895E-A55C-CCF8-34BF-BB63926995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304" t="42078" r="5089" b="14370"/>
          <a:stretch/>
        </p:blipFill>
        <p:spPr>
          <a:xfrm>
            <a:off x="15850971" y="4193532"/>
            <a:ext cx="1532091" cy="3787811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422C93-877B-5D64-18FA-F880ECBB5364}"/>
              </a:ext>
            </a:extLst>
          </p:cNvPr>
          <p:cNvSpPr txBox="1"/>
          <p:nvPr/>
        </p:nvSpPr>
        <p:spPr>
          <a:xfrm>
            <a:off x="15100673" y="3578859"/>
            <a:ext cx="303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Palliative care</a:t>
            </a:r>
            <a:endParaRPr lang="it-IT" sz="2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04CA709-D8CC-DB34-CD05-E5E7FE3ABB36}"/>
              </a:ext>
            </a:extLst>
          </p:cNvPr>
          <p:cNvSpPr txBox="1"/>
          <p:nvPr/>
        </p:nvSpPr>
        <p:spPr>
          <a:xfrm>
            <a:off x="1371600" y="9560919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0" i="0" u="sng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https://performance.santannapisa.it/pes/start/start.php</a:t>
            </a:r>
            <a:endParaRPr lang="it-IT" sz="24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8397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1028700" y="1029190"/>
            <a:ext cx="130683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117" dirty="0">
                <a:solidFill>
                  <a:srgbClr val="C00000"/>
                </a:solidFill>
                <a:latin typeface="Montserrat Semi-Bold"/>
              </a:rPr>
              <a:t>Quantitative phase </a:t>
            </a:r>
          </a:p>
          <a:p>
            <a:endParaRPr lang="en-BE" sz="5000" spc="117" dirty="0">
              <a:solidFill>
                <a:srgbClr val="3E3E46"/>
              </a:solidFill>
              <a:latin typeface="Montserrat Semi-Bold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CE5BEC5-81D0-5F45-7037-159261B4C21F}"/>
              </a:ext>
            </a:extLst>
          </p:cNvPr>
          <p:cNvSpPr txBox="1"/>
          <p:nvPr/>
        </p:nvSpPr>
        <p:spPr>
          <a:xfrm>
            <a:off x="1028700" y="3177361"/>
            <a:ext cx="4119802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A quantitative analysis done to identify best performing areas </a:t>
            </a:r>
          </a:p>
          <a:p>
            <a:endParaRPr lang="en-US" sz="3200" spc="-54" dirty="0">
              <a:solidFill>
                <a:srgbClr val="3E3E46"/>
              </a:solidFill>
              <a:latin typeface="TT Commons Pro"/>
            </a:endParaRPr>
          </a:p>
          <a:p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Eleven performance indicators from the breast pathway were measured and evaluated </a:t>
            </a:r>
          </a:p>
          <a:p>
            <a:endParaRPr lang="en-US" sz="3200" spc="-54" dirty="0">
              <a:solidFill>
                <a:srgbClr val="3E3E46"/>
              </a:solidFill>
              <a:latin typeface="TT Commons Pro"/>
            </a:endParaRPr>
          </a:p>
          <a:p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(Years 2019-2021)</a:t>
            </a:r>
          </a:p>
          <a:p>
            <a:pPr algn="just"/>
            <a:endParaRPr lang="en-US" sz="3200" spc="-54" dirty="0">
              <a:solidFill>
                <a:srgbClr val="3E3E46"/>
              </a:solidFill>
              <a:latin typeface="TT Commons Pro"/>
            </a:endParaRPr>
          </a:p>
          <a:p>
            <a:pPr marL="285750" indent="-285750" algn="just">
              <a:buFontTx/>
              <a:buChar char="-"/>
            </a:pPr>
            <a:endParaRPr lang="en-US" sz="1800" spc="-54" dirty="0">
              <a:solidFill>
                <a:srgbClr val="3E3E46"/>
              </a:solidFill>
              <a:latin typeface="TT Commons Pro"/>
            </a:endParaRPr>
          </a:p>
          <a:p>
            <a:endParaRPr lang="en-US" spc="-54" dirty="0">
              <a:solidFill>
                <a:srgbClr val="3E3E46"/>
              </a:solidFill>
              <a:latin typeface="TT Commons Pro"/>
            </a:endParaRPr>
          </a:p>
          <a:p>
            <a:pPr marL="457200" indent="-457200" algn="just">
              <a:buFontTx/>
              <a:buChar char="-"/>
            </a:pPr>
            <a:endParaRPr lang="en-US" sz="1800" spc="-54" dirty="0">
              <a:solidFill>
                <a:srgbClr val="3E3E46"/>
              </a:solidFill>
              <a:latin typeface="TT Commons Pro"/>
            </a:endParaRPr>
          </a:p>
          <a:p>
            <a:pPr marL="457200" indent="-457200" algn="just">
              <a:buFontTx/>
              <a:buChar char="-"/>
            </a:pPr>
            <a:endParaRPr lang="en-US" sz="1800" spc="-54" dirty="0">
              <a:solidFill>
                <a:srgbClr val="3E3E46"/>
              </a:solidFill>
              <a:latin typeface="TT Commons Pro"/>
            </a:endParaRP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B2C12295-06EE-CC6A-EE48-4F4011F1A387}"/>
              </a:ext>
            </a:extLst>
          </p:cNvPr>
          <p:cNvGraphicFramePr>
            <a:graphicFrameLocks noGrp="1"/>
          </p:cNvGraphicFramePr>
          <p:nvPr/>
        </p:nvGraphicFramePr>
        <p:xfrm>
          <a:off x="6096000" y="2458290"/>
          <a:ext cx="10952278" cy="6799520"/>
        </p:xfrm>
        <a:graphic>
          <a:graphicData uri="http://schemas.openxmlformats.org/drawingml/2006/table">
            <a:tbl>
              <a:tblPr/>
              <a:tblGrid>
                <a:gridCol w="2993499">
                  <a:extLst>
                    <a:ext uri="{9D8B030D-6E8A-4147-A177-3AD203B41FA5}">
                      <a16:colId xmlns:a16="http://schemas.microsoft.com/office/drawing/2014/main" val="1295741225"/>
                    </a:ext>
                  </a:extLst>
                </a:gridCol>
                <a:gridCol w="7958779">
                  <a:extLst>
                    <a:ext uri="{9D8B030D-6E8A-4147-A177-3AD203B41FA5}">
                      <a16:colId xmlns:a16="http://schemas.microsoft.com/office/drawing/2014/main" val="1738332381"/>
                    </a:ext>
                  </a:extLst>
                </a:gridCol>
              </a:tblGrid>
              <a:tr h="15540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PHASES</a:t>
                      </a:r>
                    </a:p>
                  </a:txBody>
                  <a:tcPr marL="3859" marR="3859" marT="38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INDICATORS</a:t>
                      </a:r>
                    </a:p>
                  </a:txBody>
                  <a:tcPr marL="3859" marR="3859" marT="38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08562"/>
                  </a:ext>
                </a:extLst>
              </a:tr>
              <a:tr h="3108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SCREENING (2)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B5.1.1 - Proper extension of breast screening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946229"/>
                  </a:ext>
                </a:extLst>
              </a:tr>
              <a:tr h="3108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B5.1.2 - Proper adherence to breast screening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64121"/>
                  </a:ext>
                </a:extLst>
              </a:tr>
              <a:tr h="62162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 (4)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H02Z - Proportion of operations for malignant breast cancer performed in wards with a volume of activity exceeding 135 operations per year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001713"/>
                  </a:ext>
                </a:extLst>
              </a:tr>
              <a:tr h="59790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C10.2.1 - Proportion of conservative and nipple/skin-sparing/reconstructive breast surgery for malignant tumours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619305"/>
                  </a:ext>
                </a:extLst>
              </a:tr>
              <a:tr h="62162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C10.2.2 - Percentage of women having sentinel lymph node removal at the same time as breast cancer hospitalization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486456"/>
                  </a:ext>
                </a:extLst>
              </a:tr>
              <a:tr h="6404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C10.4.7 - Proportion of services provided within maximum waiting times by Priority Class A for breast cancer surgery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4024662"/>
                  </a:ext>
                </a:extLst>
              </a:tr>
              <a:tr h="59790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FOLLOW UP (1)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C10.2.6 - Percentage of women with breast follow-up between 6 and 18 months after breast cancer surgery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914653"/>
                  </a:ext>
                </a:extLst>
              </a:tr>
              <a:tr h="31081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PALLIATIVE AND END OF LIFE CARE (4)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B4.1.1 - Territorial consumption of major opioid drugs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940249"/>
                  </a:ext>
                </a:extLst>
              </a:tr>
              <a:tr h="44977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C28.1 - Proportion of deceased cancer patients in Palliative Care network care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44130"/>
                  </a:ext>
                </a:extLst>
              </a:tr>
              <a:tr h="62162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C28.2B - Percentage of oncology patients with maximum waiting time between referral and admission to hospice &lt;= 3 days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1845582"/>
                  </a:ext>
                </a:extLst>
              </a:tr>
              <a:tr h="62162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C28.3 - Proportion of hospice admissions of patients with oncological pathology with a period of hospitalization &gt;= 30 days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855564"/>
                  </a:ext>
                </a:extLst>
              </a:tr>
              <a:tr h="62162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OUTCOMES (1)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H03C - Proportion of re-operation for resection within 120 days after conservative surgery for malignant breast cancer</a:t>
                      </a:r>
                    </a:p>
                  </a:txBody>
                  <a:tcPr marL="3859" marR="3859" marT="38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681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055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F8A913-19D0-6D5D-8C56-36A869D85510}"/>
              </a:ext>
            </a:extLst>
          </p:cNvPr>
          <p:cNvSpPr txBox="1"/>
          <p:nvPr/>
        </p:nvSpPr>
        <p:spPr>
          <a:xfrm>
            <a:off x="998220" y="1403137"/>
            <a:ext cx="13068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spc="117" dirty="0">
                <a:solidFill>
                  <a:srgbClr val="C00000"/>
                </a:solidFill>
                <a:latin typeface="Montserrat Semi-Bold"/>
              </a:rPr>
              <a:t>Qualitative</a:t>
            </a:r>
            <a:r>
              <a:rPr lang="en-GB" sz="5000" spc="117" dirty="0">
                <a:solidFill>
                  <a:srgbClr val="3E3E46"/>
                </a:solidFill>
                <a:latin typeface="Montserrat Semi-Bold"/>
              </a:rPr>
              <a:t> </a:t>
            </a:r>
            <a:r>
              <a:rPr lang="en-GB" sz="5000" spc="117" dirty="0">
                <a:solidFill>
                  <a:srgbClr val="C00000"/>
                </a:solidFill>
                <a:latin typeface="Montserrat Semi-Bold"/>
              </a:rPr>
              <a:t>phase</a:t>
            </a:r>
            <a:endParaRPr lang="en-BE" sz="5000" spc="117" dirty="0">
              <a:solidFill>
                <a:srgbClr val="3E3E46"/>
              </a:solidFill>
              <a:latin typeface="Montserrat Semi-Bold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2928C75-1168-CCEB-258A-235A710BB5D0}"/>
              </a:ext>
            </a:extLst>
          </p:cNvPr>
          <p:cNvSpPr txBox="1"/>
          <p:nvPr/>
        </p:nvSpPr>
        <p:spPr>
          <a:xfrm>
            <a:off x="998220" y="2628900"/>
            <a:ext cx="15654619" cy="8125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Researchers carried out </a:t>
            </a:r>
            <a:r>
              <a:rPr lang="en-GB" sz="3400" b="1" spc="-54" dirty="0">
                <a:solidFill>
                  <a:srgbClr val="3E3E46"/>
                </a:solidFill>
                <a:latin typeface="TT Commons Pro"/>
              </a:rPr>
              <a:t>site visits </a:t>
            </a:r>
            <a:r>
              <a:rPr lang="en-GB" sz="3400" spc="-54" dirty="0">
                <a:solidFill>
                  <a:srgbClr val="3E3E46"/>
                </a:solidFill>
                <a:latin typeface="TT Commons Pro"/>
              </a:rPr>
              <a:t>in collaboration with the selected best performer to detect the clinical and organizational model beyond the successful performance</a:t>
            </a:r>
          </a:p>
          <a:p>
            <a:pPr algn="just"/>
            <a:endParaRPr lang="en-GB" sz="34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200" spc="117" dirty="0">
                <a:solidFill>
                  <a:srgbClr val="3E3E46"/>
                </a:solidFill>
                <a:latin typeface="Montserrat Semi-Bold"/>
              </a:rPr>
              <a:t>WHAT EMERGED</a:t>
            </a:r>
          </a:p>
          <a:p>
            <a:pPr algn="just"/>
            <a:endParaRPr lang="en-US" sz="34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-  patient perspective in path organization </a:t>
            </a:r>
          </a:p>
          <a:p>
            <a:pPr algn="just"/>
            <a:endParaRPr lang="en-US" sz="32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- multidisciplinary teams focusing on breast cancer treatment </a:t>
            </a:r>
          </a:p>
          <a:p>
            <a:pPr algn="just"/>
            <a:endParaRPr lang="en-US" sz="32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- inter-organizational collaboration for the delivery of specific services (e.g. pathology or genetic) as well as for research and innovation</a:t>
            </a:r>
          </a:p>
          <a:p>
            <a:pPr algn="just"/>
            <a:endParaRPr lang="en-US" sz="32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US" sz="3200" spc="-54" dirty="0">
                <a:solidFill>
                  <a:srgbClr val="3E3E46"/>
                </a:solidFill>
                <a:latin typeface="TT Commons Pro"/>
              </a:rPr>
              <a:t>- opportunities for patient engagement and empowerment (patient support services and patient associations)</a:t>
            </a:r>
            <a:endParaRPr lang="en-GB" sz="3200" spc="-54" dirty="0">
              <a:solidFill>
                <a:srgbClr val="3E3E46"/>
              </a:solidFill>
              <a:latin typeface="TT Commons Pro"/>
            </a:endParaRPr>
          </a:p>
          <a:p>
            <a:pPr algn="just"/>
            <a:r>
              <a:rPr lang="en-GB" sz="3200" spc="-54" dirty="0">
                <a:solidFill>
                  <a:srgbClr val="3E3E46"/>
                </a:solidFill>
                <a:latin typeface="TT Commons Pro"/>
              </a:rPr>
              <a:t>                                             </a:t>
            </a:r>
          </a:p>
          <a:p>
            <a:pPr algn="just"/>
            <a:endParaRPr lang="en-US" sz="3400" spc="-54" dirty="0">
              <a:solidFill>
                <a:srgbClr val="3E3E46"/>
              </a:solidFill>
              <a:latin typeface="TT Commons Pro"/>
            </a:endParaRPr>
          </a:p>
        </p:txBody>
      </p:sp>
    </p:spTree>
    <p:extLst>
      <p:ext uri="{BB962C8B-B14F-4D97-AF65-F5344CB8AC3E}">
        <p14:creationId xmlns:p14="http://schemas.microsoft.com/office/powerpoint/2010/main" val="4250447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15702E-A1C6-919D-3ED9-39BF4B4BA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464683"/>
            <a:ext cx="3614690" cy="870305"/>
          </a:xfrm>
        </p:spPr>
        <p:txBody>
          <a:bodyPr>
            <a:normAutofit/>
          </a:bodyPr>
          <a:lstStyle/>
          <a:p>
            <a:pPr algn="ctr"/>
            <a:r>
              <a:rPr lang="en-GB" sz="5000" spc="117" dirty="0">
                <a:solidFill>
                  <a:srgbClr val="C00000"/>
                </a:solidFill>
                <a:latin typeface="Montserrat Semi-Bold"/>
                <a:ea typeface="+mn-ea"/>
                <a:cs typeface="+mn-cs"/>
              </a:rPr>
              <a:t>Site visits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D9EA10-BAE0-F57C-C1AF-A981BE74C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0D0-2F4D-AA4E-A2C0-E0264229DB77}" type="slidenum">
              <a:rPr lang="it-IT" smtClean="0"/>
              <a:t>9</a:t>
            </a:fld>
            <a:endParaRPr lang="it-IT" dirty="0"/>
          </a:p>
        </p:txBody>
      </p:sp>
      <p:pic>
        <p:nvPicPr>
          <p:cNvPr id="7" name="Immagine 6" descr="Immagine che contiene vestiti, persona, uomo, muro&#10;&#10;Descrizione generata automaticamente">
            <a:extLst>
              <a:ext uri="{FF2B5EF4-FFF2-40B4-BE49-F238E27FC236}">
                <a16:creationId xmlns:a16="http://schemas.microsoft.com/office/drawing/2014/main" id="{6F2C4DC3-968C-A6F0-9E2E-474FCEFAB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126" y="5078210"/>
            <a:ext cx="6694715" cy="5021036"/>
          </a:xfrm>
          <a:prstGeom prst="rect">
            <a:avLst/>
          </a:prstGeom>
        </p:spPr>
      </p:pic>
      <p:pic>
        <p:nvPicPr>
          <p:cNvPr id="6" name="Segnaposto contenuto 5" descr="Immagine che contiene vestiti, interno, muro, persona&#10;&#10;Descrizione generata automaticamente">
            <a:extLst>
              <a:ext uri="{FF2B5EF4-FFF2-40B4-BE49-F238E27FC236}">
                <a16:creationId xmlns:a16="http://schemas.microsoft.com/office/drawing/2014/main" id="{3568EE47-E173-C379-D4B8-373B7FB063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34194" y="119969"/>
            <a:ext cx="7490430" cy="5617823"/>
          </a:xfrm>
        </p:spPr>
      </p:pic>
      <p:pic>
        <p:nvPicPr>
          <p:cNvPr id="8" name="Immagine 7" descr="Immagine che contiene testo, vestiti, interno, presentazione&#10;&#10;Descrizione generata automaticamente">
            <a:extLst>
              <a:ext uri="{FF2B5EF4-FFF2-40B4-BE49-F238E27FC236}">
                <a16:creationId xmlns:a16="http://schemas.microsoft.com/office/drawing/2014/main" id="{BED863D5-C759-28B0-7231-B8B73758AC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77248" y="97346"/>
            <a:ext cx="4303815" cy="573841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FCC76C8-ED75-C319-186E-2DA32F5F421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339" t="6737" r="31429"/>
          <a:stretch/>
        </p:blipFill>
        <p:spPr>
          <a:xfrm>
            <a:off x="1662821" y="4384694"/>
            <a:ext cx="4220679" cy="561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3685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zione MeS">
  <a:themeElements>
    <a:clrScheme name="MeS">
      <a:dk1>
        <a:srgbClr val="7C7C7B"/>
      </a:dk1>
      <a:lt1>
        <a:srgbClr val="FFFFFF"/>
      </a:lt1>
      <a:dk2>
        <a:srgbClr val="204B5C"/>
      </a:dk2>
      <a:lt2>
        <a:srgbClr val="EBEBEB"/>
      </a:lt2>
      <a:accent1>
        <a:srgbClr val="7C7C7B"/>
      </a:accent1>
      <a:accent2>
        <a:srgbClr val="CD1719"/>
      </a:accent2>
      <a:accent3>
        <a:srgbClr val="FBBA00"/>
      </a:accent3>
      <a:accent4>
        <a:srgbClr val="FFE000"/>
      </a:accent4>
      <a:accent5>
        <a:srgbClr val="3AAA34"/>
      </a:accent5>
      <a:accent6>
        <a:srgbClr val="05591C"/>
      </a:accent6>
      <a:hlink>
        <a:srgbClr val="B35102"/>
      </a:hlink>
      <a:folHlink>
        <a:srgbClr val="B3510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MeS" id="{A985B1DF-DB42-9043-8E93-B728E3620158}" vid="{AA4C8A98-F695-A24C-9C90-A7997F7CEAC1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8C4B5EC1D6AA448345327C31B545B7" ma:contentTypeVersion="20" ma:contentTypeDescription="Create a new document." ma:contentTypeScope="" ma:versionID="3c0cda0e5eaf19acf34b5bd366f31296">
  <xsd:schema xmlns:xsd="http://www.w3.org/2001/XMLSchema" xmlns:xs="http://www.w3.org/2001/XMLSchema" xmlns:p="http://schemas.microsoft.com/office/2006/metadata/properties" xmlns:ns2="be705904-c362-4723-8679-65bc33606af2" xmlns:ns3="d667a291-ccc0-481b-9748-94b751bb22e1" targetNamespace="http://schemas.microsoft.com/office/2006/metadata/properties" ma:root="true" ma:fieldsID="ccae5d1c05131ddb8a1b064b2414a4f2" ns2:_="" ns3:_="">
    <xsd:import namespace="be705904-c362-4723-8679-65bc33606af2"/>
    <xsd:import namespace="d667a291-ccc0-481b-9748-94b751bb22e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705904-c362-4723-8679-65bc33606a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  <xsd:element name="TaxCatchAll" ma:index="26" nillable="true" ma:displayName="Taxonomy Catch All Column" ma:hidden="true" ma:list="{8b5c0815-15b2-4cb4-9be4-c2f323e228dd}" ma:internalName="TaxCatchAll" ma:showField="CatchAllData" ma:web="be705904-c362-4723-8679-65bc33606a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67a291-ccc0-481b-9748-94b751bb22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6571cd88-059b-4cfa-818e-f58236ea62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A61C85-8C4A-46C3-BBE5-2FE8312CFB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705904-c362-4723-8679-65bc33606af2"/>
    <ds:schemaRef ds:uri="d667a291-ccc0-481b-9748-94b751bb22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42B3B2-FF4C-4EFE-B78A-C84ADD8A28C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930</Words>
  <Application>Microsoft Office PowerPoint</Application>
  <PresentationFormat>Personalizzato</PresentationFormat>
  <Paragraphs>107</Paragraphs>
  <Slides>12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1" baseType="lpstr">
      <vt:lpstr>Calibri</vt:lpstr>
      <vt:lpstr>TT Commons Pro</vt:lpstr>
      <vt:lpstr>Franklin Gothic Medium</vt:lpstr>
      <vt:lpstr>Times New Roman</vt:lpstr>
      <vt:lpstr>Franklin Gothic Book</vt:lpstr>
      <vt:lpstr>Frutiger LT Std 45 Light</vt:lpstr>
      <vt:lpstr>Montserrat Semi-Bold</vt:lpstr>
      <vt:lpstr>Arial</vt:lpstr>
      <vt:lpstr>Presentazione MeS</vt:lpstr>
      <vt:lpstr>Best practices in care pathway performance management: what opportunities?    </vt:lpstr>
      <vt:lpstr>Background</vt:lpstr>
      <vt:lpstr>Background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Site visits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EHMA 2023 PowerPoint slides</dc:title>
  <dc:creator>User</dc:creator>
  <cp:lastModifiedBy>Maria Francesca Furmenti</cp:lastModifiedBy>
  <cp:revision>58</cp:revision>
  <dcterms:created xsi:type="dcterms:W3CDTF">2006-08-16T00:00:00Z</dcterms:created>
  <dcterms:modified xsi:type="dcterms:W3CDTF">2023-09-14T07:42:43Z</dcterms:modified>
  <dc:identifier>DAFerbb0VKo</dc:identifier>
</cp:coreProperties>
</file>