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3219" r:id="rId2"/>
    <p:sldId id="2905" r:id="rId3"/>
    <p:sldId id="3226" r:id="rId4"/>
    <p:sldId id="3227" r:id="rId5"/>
    <p:sldId id="3228" r:id="rId6"/>
    <p:sldId id="3229" r:id="rId7"/>
    <p:sldId id="3230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Ferreira - Head of MSK  - SFH-AHV" initials="JF-HoM-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4472C4"/>
    <a:srgbClr val="96ED91"/>
    <a:srgbClr val="FBC3AA"/>
    <a:srgbClr val="DAE3F3"/>
    <a:srgbClr val="B4C7E7"/>
    <a:srgbClr val="990033"/>
    <a:srgbClr val="BCCCEA"/>
    <a:srgbClr val="FFFF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5" autoAdjust="0"/>
    <p:restoredTop sz="90945" autoAdjust="0"/>
  </p:normalViewPr>
  <p:slideViewPr>
    <p:cSldViewPr snapToGrid="0" snapToObjects="1">
      <p:cViewPr varScale="1">
        <p:scale>
          <a:sx n="100" d="100"/>
          <a:sy n="100" d="100"/>
        </p:scale>
        <p:origin x="176" y="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5"/>
          </a:xfrm>
          <a:prstGeom prst="rect">
            <a:avLst/>
          </a:prstGeom>
        </p:spPr>
        <p:txBody>
          <a:bodyPr vert="horz" lIns="92136" tIns="46068" rIns="92136" bIns="4606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8055"/>
          </a:xfrm>
          <a:prstGeom prst="rect">
            <a:avLst/>
          </a:prstGeom>
        </p:spPr>
        <p:txBody>
          <a:bodyPr vert="horz" lIns="92136" tIns="46068" rIns="92136" bIns="46068" rtlCol="0"/>
          <a:lstStyle>
            <a:lvl1pPr algn="r">
              <a:defRPr sz="1300"/>
            </a:lvl1pPr>
          </a:lstStyle>
          <a:p>
            <a:fld id="{3A329C1F-899E-764B-8552-C81F304BD8D3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6" tIns="46068" rIns="92136" bIns="4606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2136" tIns="46068" rIns="92136" bIns="4606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2136" tIns="46068" rIns="92136" bIns="4606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6"/>
            <a:ext cx="2945659" cy="498055"/>
          </a:xfrm>
          <a:prstGeom prst="rect">
            <a:avLst/>
          </a:prstGeom>
        </p:spPr>
        <p:txBody>
          <a:bodyPr vert="horz" lIns="92136" tIns="46068" rIns="92136" bIns="46068" rtlCol="0" anchor="b"/>
          <a:lstStyle>
            <a:lvl1pPr algn="r">
              <a:defRPr sz="1300"/>
            </a:lvl1pPr>
          </a:lstStyle>
          <a:p>
            <a:fld id="{4B857BA8-E060-E34C-9732-E1462CC69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36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id="{54E7587F-A89B-914F-A4F3-265CED2F41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id="{D66AFA58-16B7-0E48-B01C-652FDEC1C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18DB126C-220D-694D-BE8E-25E8F9CCB382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4A7ED0B-A9A1-B64B-AF4A-1C99A52C6D95}" type="slidenum">
              <a:rPr lang="en-US" altLang="en-US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id="{5A5C2F29-9DAD-B843-873F-8B9AE2A59C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id="{75D530A1-5AB6-6947-9548-0DB3882AC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5D238804-1DCD-7147-A878-932750509B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7977CB8-0FFB-0A44-9D7B-204A48E3B789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30A52-F7A7-324E-9FA6-886B9D232D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FC135-3ABB-FD4B-A79D-43A87F62E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09B1C-3946-D342-B1A3-9AFF90C5B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913" y="6442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B09A5-6679-CC4F-9F09-0CB4AA4A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EEFD5-42F7-4745-82E4-C898F320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1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4AA1F-ED26-1A49-9B61-AB3B24835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552AD-5BC8-4B46-BD62-24EBF6977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522AD-4F53-2148-94F7-0A7E94F10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913" y="6442006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AEA9F-D0E5-3A46-9E3E-8C253386B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CE302-850E-984C-A40B-90BD89789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7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0984BA-2B23-364A-884D-1932DE90E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AA0020-BCD8-5F4D-AA01-1572B29A6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8C658-9056-3442-800C-F1D3FDD7F6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913" y="6442006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015FE-0B7A-1747-B9A6-08D4EADD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22148-E22B-4848-85BA-7D92B167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22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1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4099F-62A3-F843-84CA-235F8B2A4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22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C55B4-4846-5A49-8355-0255E550B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27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D7F86-818F-C84A-9D6E-8F07BE6D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577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DAE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C66C9-893E-324C-AB85-715E99D7B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AD218-12F0-7948-99D4-F8FEC0CF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508F8-2985-E545-BC52-5E6A3565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10519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3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E969D-6545-1741-B59A-A36DD4E04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25843-C998-FC40-A942-7F7F85483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5C64B1-EF52-8A4C-928E-2EA126AA5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0D954A-C3F9-7146-BF9B-24CC99A2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913" y="6442006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BABFF-1A26-1442-9A08-2BE4E4C50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B9941-93FB-4346-AD4F-B41316BB3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5502" y="62850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31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79EA0-2382-5F49-97B0-DC4189F3E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75949-B511-4E4F-9C9D-E9658F85E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9C3573-87BA-CA4A-9F70-537B7E1CA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9CD4F-F551-6B42-A480-18921CC63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12239-D54D-E544-B2A5-375B6C87A0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97F628-8B0B-564B-924D-9330D2C06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FCBD-855A-E941-8120-78CDCF01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7DA45F6-7828-BA41-90E8-B397D589CDE7}"/>
              </a:ext>
            </a:extLst>
          </p:cNvPr>
          <p:cNvSpPr txBox="1">
            <a:spLocks/>
          </p:cNvSpPr>
          <p:nvPr userDrawn="1"/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5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22394-EB2A-E64E-9BC0-103E2AD0F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6F038-15E5-0E41-8479-7B22AF4BB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10E8B-EC20-504B-91DF-16B98CC3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790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712977-09A3-5040-A4F7-615384C2D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B9B380-75E8-A242-8E95-F46ABBD5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560BF24-A620-C74A-ABC2-7B3F8DE3A6BB}"/>
              </a:ext>
            </a:extLst>
          </p:cNvPr>
          <p:cNvSpPr txBox="1">
            <a:spLocks/>
          </p:cNvSpPr>
          <p:nvPr userDrawn="1"/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D5E0F-12B9-3840-AC60-91337275F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8E4CF-FE9B-8247-BB6F-1CBD47E4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D0192-DC1C-C348-8948-C050929CF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305B4-3D0F-AA41-AF6D-596089232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7C5A1-3138-6B4D-BF7E-A2278F10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DA34EDD-E33C-384D-BA71-1F48EB1A4F1B}"/>
              </a:ext>
            </a:extLst>
          </p:cNvPr>
          <p:cNvSpPr txBox="1">
            <a:spLocks/>
          </p:cNvSpPr>
          <p:nvPr userDrawn="1"/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4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14F7E-A12D-E54B-9374-F13171D3B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05475-A913-214B-B2BD-B0BED4390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4315B2-79A8-0C4C-9A8C-36BE0768ED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3341D-FB05-2E4B-9346-AB1618D0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BB5FB-8429-A841-ACA8-C0D8D03C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BA6655-94DD-A949-9CBA-4C43891369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F420F41-0CEC-4F4D-A77D-0ADE2CBDD4A3}"/>
              </a:ext>
            </a:extLst>
          </p:cNvPr>
          <p:cNvSpPr txBox="1">
            <a:spLocks/>
          </p:cNvSpPr>
          <p:nvPr userDrawn="1"/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9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6CC1A9-0B0F-004F-B88D-111A0C4F0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29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D5F85-C39E-E24C-9A41-1E8F8D896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334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C4F2751-1980-CF41-8C67-E29F6DB88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7512" y="64531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1" descr="Email signature3">
            <a:extLst>
              <a:ext uri="{FF2B5EF4-FFF2-40B4-BE49-F238E27FC236}">
                <a16:creationId xmlns:a16="http://schemas.microsoft.com/office/drawing/2014/main" id="{A3197B20-C402-5D4C-93EC-6F9386FA2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721" y="-2779"/>
            <a:ext cx="2312640" cy="91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E034C280-F41C-9446-AC19-EC55ADC71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79"/>
            <a:ext cx="2200721" cy="9153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2967F23-7D9B-584F-80DB-FDFE3EEC7B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5470" y="645406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C0BA6655-94DD-A949-9CBA-4C438913693F}" type="slidenum">
              <a:rPr lang="en-US" smtClean="0"/>
              <a:pPr/>
              <a:t>‹#›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662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10143-9EB5-9560-12B7-51D2CC7D0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188" y="3796990"/>
            <a:ext cx="6001408" cy="980909"/>
          </a:xfrm>
        </p:spPr>
        <p:txBody>
          <a:bodyPr>
            <a:noAutofit/>
          </a:bodyPr>
          <a:lstStyle/>
          <a:p>
            <a:r>
              <a:rPr lang="en-GB" sz="3600" dirty="0">
                <a:ea typeface="Times New Roman" panose="02020603050405020304" pitchFamily="18" charset="0"/>
              </a:rPr>
              <a:t> </a:t>
            </a:r>
            <a:br>
              <a:rPr lang="en-GB" sz="3600" dirty="0">
                <a:ea typeface="Times New Roman" panose="02020603050405020304" pitchFamily="18" charset="0"/>
              </a:rPr>
            </a:br>
            <a:r>
              <a:rPr lang="en-US" sz="2800" dirty="0">
                <a:ea typeface="Times New Roman" panose="02020603050405020304" pitchFamily="18" charset="0"/>
              </a:rPr>
              <a:t>Jane Ferreira* &amp; </a:t>
            </a:r>
            <a:r>
              <a:rPr lang="en-GB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Gwyn Bevan**</a:t>
            </a:r>
            <a:endParaRPr lang="en-US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0C64AE-44E3-6E3B-D56F-07B461618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596" y="1564652"/>
            <a:ext cx="5593044" cy="372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2F59C4-1A42-AB31-9134-AAB5BED48E6D}"/>
              </a:ext>
            </a:extLst>
          </p:cNvPr>
          <p:cNvSpPr txBox="1"/>
          <p:nvPr/>
        </p:nvSpPr>
        <p:spPr>
          <a:xfrm>
            <a:off x="412594" y="5129561"/>
            <a:ext cx="7014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Head of MSK Together, Mid Nottinghamshire Place-Based Partnership</a:t>
            </a:r>
          </a:p>
          <a:p>
            <a:r>
              <a:rPr lang="en-US" dirty="0"/>
              <a:t>** London School of Economics &amp; Political Science 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59BDCD2A-FAF2-E673-2F4A-BBACCE96C8B0}"/>
              </a:ext>
            </a:extLst>
          </p:cNvPr>
          <p:cNvSpPr txBox="1">
            <a:spLocks/>
          </p:cNvSpPr>
          <p:nvPr/>
        </p:nvSpPr>
        <p:spPr>
          <a:xfrm>
            <a:off x="507188" y="1082108"/>
            <a:ext cx="5200805" cy="28907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Times New Roman" panose="02020603050405020304" pitchFamily="18" charset="0"/>
              </a:rPr>
              <a:t>Releasing resources from unwarranted variations in back pain to improve health of population of </a:t>
            </a:r>
            <a:r>
              <a:rPr lang="en-GB" sz="3600" dirty="0">
                <a:ea typeface="Times New Roman" panose="02020603050405020304" pitchFamily="18" charset="0"/>
              </a:rPr>
              <a:t>Mid Nottinghamshire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541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13EB-72CE-B64C-B810-6C70F714B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747" y="753124"/>
            <a:ext cx="11119618" cy="1325563"/>
          </a:xfrm>
        </p:spPr>
        <p:txBody>
          <a:bodyPr>
            <a:normAutofit/>
          </a:bodyPr>
          <a:lstStyle/>
          <a:p>
            <a:r>
              <a:rPr lang="en-GB" sz="3600" dirty="0"/>
              <a:t>Back pain: leading cause of poor health &amp; inequity with unwarranted variation in treatment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B6A00-C671-3E41-A4B3-0DA0B5C07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4977" y="1940688"/>
            <a:ext cx="5332886" cy="878174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GB" sz="2000" dirty="0"/>
              <a:t>Back pain surgery &gt; 8-fold </a:t>
            </a:r>
          </a:p>
          <a:p>
            <a:pPr marL="0" indent="0">
              <a:buNone/>
            </a:pPr>
            <a:r>
              <a:rPr lang="en-GB" sz="2000" dirty="0"/>
              <a:t>most deprived decade earlier than least deprived</a:t>
            </a:r>
          </a:p>
          <a:p>
            <a:pPr marL="0" indent="0">
              <a:buNone/>
            </a:pPr>
            <a:endParaRPr lang="en-GB" dirty="0">
              <a:cs typeface="Calibri Light" panose="020F03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C4327-AB02-4646-978E-53E0549F1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34" y="1972976"/>
            <a:ext cx="5285678" cy="413190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F838799-70AE-2E4B-A3DA-FD943BC3C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316253"/>
              </p:ext>
            </p:extLst>
          </p:nvPr>
        </p:nvGraphicFramePr>
        <p:xfrm>
          <a:off x="6096000" y="3140712"/>
          <a:ext cx="5285678" cy="2954458"/>
        </p:xfrm>
        <a:graphic>
          <a:graphicData uri="http://schemas.openxmlformats.org/drawingml/2006/table">
            <a:tbl>
              <a:tblPr firstRow="1" firstCol="1" bandRow="1"/>
              <a:tblGrid>
                <a:gridCol w="1228655">
                  <a:extLst>
                    <a:ext uri="{9D8B030D-6E8A-4147-A177-3AD203B41FA5}">
                      <a16:colId xmlns:a16="http://schemas.microsoft.com/office/drawing/2014/main" val="4272478458"/>
                    </a:ext>
                  </a:extLst>
                </a:gridCol>
                <a:gridCol w="609275">
                  <a:extLst>
                    <a:ext uri="{9D8B030D-6E8A-4147-A177-3AD203B41FA5}">
                      <a16:colId xmlns:a16="http://schemas.microsoft.com/office/drawing/2014/main" val="3537457830"/>
                    </a:ext>
                  </a:extLst>
                </a:gridCol>
                <a:gridCol w="557896">
                  <a:extLst>
                    <a:ext uri="{9D8B030D-6E8A-4147-A177-3AD203B41FA5}">
                      <a16:colId xmlns:a16="http://schemas.microsoft.com/office/drawing/2014/main" val="2485344797"/>
                    </a:ext>
                  </a:extLst>
                </a:gridCol>
                <a:gridCol w="432761">
                  <a:extLst>
                    <a:ext uri="{9D8B030D-6E8A-4147-A177-3AD203B41FA5}">
                      <a16:colId xmlns:a16="http://schemas.microsoft.com/office/drawing/2014/main" val="1780220891"/>
                    </a:ext>
                  </a:extLst>
                </a:gridCol>
                <a:gridCol w="508364">
                  <a:extLst>
                    <a:ext uri="{9D8B030D-6E8A-4147-A177-3AD203B41FA5}">
                      <a16:colId xmlns:a16="http://schemas.microsoft.com/office/drawing/2014/main" val="1890938005"/>
                    </a:ext>
                  </a:extLst>
                </a:gridCol>
                <a:gridCol w="508364">
                  <a:extLst>
                    <a:ext uri="{9D8B030D-6E8A-4147-A177-3AD203B41FA5}">
                      <a16:colId xmlns:a16="http://schemas.microsoft.com/office/drawing/2014/main" val="4081485941"/>
                    </a:ext>
                  </a:extLst>
                </a:gridCol>
                <a:gridCol w="498587">
                  <a:extLst>
                    <a:ext uri="{9D8B030D-6E8A-4147-A177-3AD203B41FA5}">
                      <a16:colId xmlns:a16="http://schemas.microsoft.com/office/drawing/2014/main" val="933830899"/>
                    </a:ext>
                  </a:extLst>
                </a:gridCol>
                <a:gridCol w="498587">
                  <a:extLst>
                    <a:ext uri="{9D8B030D-6E8A-4147-A177-3AD203B41FA5}">
                      <a16:colId xmlns:a16="http://schemas.microsoft.com/office/drawing/2014/main" val="4216852979"/>
                    </a:ext>
                  </a:extLst>
                </a:gridCol>
                <a:gridCol w="443189">
                  <a:extLst>
                    <a:ext uri="{9D8B030D-6E8A-4147-A177-3AD203B41FA5}">
                      <a16:colId xmlns:a16="http://schemas.microsoft.com/office/drawing/2014/main" val="1205701656"/>
                    </a:ext>
                  </a:extLst>
                </a:gridCol>
              </a:tblGrid>
              <a:tr h="221501"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IMD Decile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18-27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28-37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38-47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48-57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58-67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68-77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78-87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88+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502165"/>
                  </a:ext>
                </a:extLst>
              </a:tr>
              <a:tr h="524312"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1 - Most Deprived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0.8%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7.1%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9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29.9%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8F7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57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144033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D7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28.4%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47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8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180271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1.7%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4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19.5%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07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28.0%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6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251368"/>
                  </a:ext>
                </a:extLst>
              </a:tr>
              <a:tr h="436637"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29.6%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19.7%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97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12.5%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5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286641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C7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31.5%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23.6%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E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18.2%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3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949824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29.7%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3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37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6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0212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9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D7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29.3%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1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34.8%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3.3%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F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02837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C0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6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12.1%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19.8%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37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27.6%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15.5%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855642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C4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27.8%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20.4%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F7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22.2%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E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30305"/>
                  </a:ext>
                </a:extLst>
              </a:tr>
              <a:tr h="221501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10 - Least Deprived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3.2%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A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9.7%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12.9%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30.6%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17.7%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0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25.8%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A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0.0%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3859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EE3698B-2763-5B42-9245-99236944DFF7}"/>
              </a:ext>
            </a:extLst>
          </p:cNvPr>
          <p:cNvSpPr txBox="1"/>
          <p:nvPr/>
        </p:nvSpPr>
        <p:spPr>
          <a:xfrm>
            <a:off x="6659565" y="6394427"/>
            <a:ext cx="5093959" cy="434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j-lt"/>
              </a:rPr>
              <a:t>%  procedures in 2018/19- 2019/20 by age group in each IMD Decile</a:t>
            </a:r>
          </a:p>
          <a:p>
            <a:endParaRPr lang="en-GB" sz="825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E82367-C6BD-AA41-A119-0821E2C97FD7}"/>
              </a:ext>
            </a:extLst>
          </p:cNvPr>
          <p:cNvSpPr txBox="1"/>
          <p:nvPr/>
        </p:nvSpPr>
        <p:spPr>
          <a:xfrm>
            <a:off x="232747" y="6275165"/>
            <a:ext cx="42857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Mid-Nottinghamshire General Practices (2016/17 to 2019/20 -- standardised age &amp; sex)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F2F751-E4CA-A5AD-ACD8-576862E76F18}"/>
              </a:ext>
            </a:extLst>
          </p:cNvPr>
          <p:cNvSpPr txBox="1"/>
          <p:nvPr/>
        </p:nvSpPr>
        <p:spPr>
          <a:xfrm>
            <a:off x="312234" y="1972976"/>
            <a:ext cx="504035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Hospital services &gt; 3.5-fold  </a:t>
            </a:r>
          </a:p>
          <a:p>
            <a:r>
              <a:rPr lang="en-GB" sz="2000" dirty="0">
                <a:latin typeface="+mj-lt"/>
              </a:rPr>
              <a:t>uncorrelated with deprivation</a:t>
            </a:r>
            <a:endParaRPr lang="en-US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22AA35-E5F7-3F7B-EBD5-1FBFDEA033FD}"/>
              </a:ext>
            </a:extLst>
          </p:cNvPr>
          <p:cNvSpPr txBox="1"/>
          <p:nvPr/>
        </p:nvSpPr>
        <p:spPr>
          <a:xfrm>
            <a:off x="7029546" y="1326645"/>
            <a:ext cx="4762137" cy="646331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% resources no benefit?</a:t>
            </a:r>
          </a:p>
        </p:txBody>
      </p:sp>
    </p:spTree>
    <p:extLst>
      <p:ext uri="{BB962C8B-B14F-4D97-AF65-F5344CB8AC3E}">
        <p14:creationId xmlns:p14="http://schemas.microsoft.com/office/powerpoint/2010/main" val="92066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3">
            <a:extLst>
              <a:ext uri="{FF2B5EF4-FFF2-40B4-BE49-F238E27FC236}">
                <a16:creationId xmlns:a16="http://schemas.microsoft.com/office/drawing/2014/main" id="{084EC010-AD0D-2748-BEA4-13ED3C49B9B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633883" y="2255838"/>
            <a:ext cx="1566862" cy="1673225"/>
          </a:xfrm>
          <a:prstGeom prst="rtTriangle">
            <a:avLst/>
          </a:prstGeom>
          <a:solidFill>
            <a:srgbClr val="000090"/>
          </a:solidFill>
          <a:ln w="57150">
            <a:solidFill>
              <a:srgbClr val="00009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8434" name="AutoShape 17">
            <a:extLst>
              <a:ext uri="{FF2B5EF4-FFF2-40B4-BE49-F238E27FC236}">
                <a16:creationId xmlns:a16="http://schemas.microsoft.com/office/drawing/2014/main" id="{EE509E2B-3E24-1648-82B2-8D59D63B07E2}"/>
              </a:ext>
            </a:extLst>
          </p:cNvPr>
          <p:cNvSpPr>
            <a:spLocks/>
          </p:cNvSpPr>
          <p:nvPr/>
        </p:nvSpPr>
        <p:spPr bwMode="auto">
          <a:xfrm rot="5400000">
            <a:off x="6174426" y="3359946"/>
            <a:ext cx="377825" cy="1674812"/>
          </a:xfrm>
          <a:prstGeom prst="rightBrace">
            <a:avLst>
              <a:gd name="adj1" fmla="val 36940"/>
              <a:gd name="adj2" fmla="val 50000"/>
            </a:avLst>
          </a:prstGeom>
          <a:noFill/>
          <a:ln w="762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+mn-lt"/>
            </a:endParaRPr>
          </a:p>
        </p:txBody>
      </p:sp>
      <p:sp>
        <p:nvSpPr>
          <p:cNvPr id="18435" name="Text Box 20">
            <a:extLst>
              <a:ext uri="{FF2B5EF4-FFF2-40B4-BE49-F238E27FC236}">
                <a16:creationId xmlns:a16="http://schemas.microsoft.com/office/drawing/2014/main" id="{66A9B32A-91B9-964D-AF24-3E18853FD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9425" y="2533651"/>
            <a:ext cx="1836738" cy="1200150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GB" altLang="en-US" sz="1800" b="1" dirty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chemeClr val="bg1"/>
                </a:solidFill>
                <a:latin typeface="+mn-lt"/>
              </a:rPr>
              <a:t>Total Value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en-US" sz="1800" b="1" dirty="0">
              <a:latin typeface="+mn-lt"/>
            </a:endParaRPr>
          </a:p>
        </p:txBody>
      </p:sp>
      <p:sp>
        <p:nvSpPr>
          <p:cNvPr id="18436" name="Right Brace 22">
            <a:extLst>
              <a:ext uri="{FF2B5EF4-FFF2-40B4-BE49-F238E27FC236}">
                <a16:creationId xmlns:a16="http://schemas.microsoft.com/office/drawing/2014/main" id="{EEE3E101-9F70-E447-BF0B-EABCB3157EB4}"/>
              </a:ext>
            </a:extLst>
          </p:cNvPr>
          <p:cNvSpPr>
            <a:spLocks/>
          </p:cNvSpPr>
          <p:nvPr/>
        </p:nvSpPr>
        <p:spPr bwMode="auto">
          <a:xfrm>
            <a:off x="7317098" y="2220915"/>
            <a:ext cx="685800" cy="1673225"/>
          </a:xfrm>
          <a:prstGeom prst="rightBrace">
            <a:avLst>
              <a:gd name="adj1" fmla="val 8325"/>
              <a:gd name="adj2" fmla="val 50000"/>
            </a:avLst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+mn-lt"/>
            </a:endParaRPr>
          </a:p>
        </p:txBody>
      </p:sp>
      <p:sp>
        <p:nvSpPr>
          <p:cNvPr id="18437" name="TextBox 23">
            <a:extLst>
              <a:ext uri="{FF2B5EF4-FFF2-40B4-BE49-F238E27FC236}">
                <a16:creationId xmlns:a16="http://schemas.microsoft.com/office/drawing/2014/main" id="{F6EADA30-AF96-3D48-A4D7-EB5E6A74E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7765" y="2909134"/>
            <a:ext cx="1836738" cy="369332"/>
          </a:xfrm>
          <a:prstGeom prst="rect">
            <a:avLst/>
          </a:prstGeom>
          <a:solidFill>
            <a:srgbClr val="FFFFFF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rgbClr val="800000"/>
                </a:solidFill>
                <a:latin typeface="+mn-lt"/>
              </a:rPr>
              <a:t>Health gain/Case</a:t>
            </a:r>
          </a:p>
        </p:txBody>
      </p:sp>
      <p:sp>
        <p:nvSpPr>
          <p:cNvPr id="18438" name="Text Box 16">
            <a:extLst>
              <a:ext uri="{FF2B5EF4-FFF2-40B4-BE49-F238E27FC236}">
                <a16:creationId xmlns:a16="http://schemas.microsoft.com/office/drawing/2014/main" id="{49E57DAB-EAE7-464A-B93F-2833D4898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5932" y="5953684"/>
            <a:ext cx="23209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rgbClr val="0070C0"/>
                </a:solidFill>
                <a:latin typeface="+mn-lt"/>
              </a:rPr>
              <a:t>Numbers of cases</a:t>
            </a:r>
          </a:p>
        </p:txBody>
      </p:sp>
      <p:sp>
        <p:nvSpPr>
          <p:cNvPr id="18439" name="Text Box 26">
            <a:extLst>
              <a:ext uri="{FF2B5EF4-FFF2-40B4-BE49-F238E27FC236}">
                <a16:creationId xmlns:a16="http://schemas.microsoft.com/office/drawing/2014/main" id="{61AED399-4556-AC4E-9331-AA0C43B7B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1" y="2198420"/>
            <a:ext cx="2425700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None/>
            </a:pPr>
            <a:r>
              <a:rPr lang="en-GB" altLang="en-US" sz="1800" b="1" dirty="0">
                <a:solidFill>
                  <a:srgbClr val="000090"/>
                </a:solidFill>
                <a:latin typeface="+mn-lt"/>
              </a:rPr>
              <a:t>Value for Money = </a:t>
            </a:r>
          </a:p>
          <a:p>
            <a:pPr>
              <a:spcBef>
                <a:spcPct val="50000"/>
              </a:spcBef>
              <a:buClrTx/>
              <a:buNone/>
            </a:pPr>
            <a:r>
              <a:rPr lang="en-GB" altLang="en-US" sz="1800" b="1" dirty="0">
                <a:solidFill>
                  <a:srgbClr val="000090"/>
                </a:solidFill>
                <a:latin typeface="+mn-lt"/>
              </a:rPr>
              <a:t>Population health gain/</a:t>
            </a:r>
          </a:p>
          <a:p>
            <a:pPr>
              <a:spcBef>
                <a:spcPct val="50000"/>
              </a:spcBef>
              <a:buClrTx/>
              <a:buNone/>
            </a:pPr>
            <a:r>
              <a:rPr lang="en-GB" altLang="en-US" sz="1800" b="1" dirty="0">
                <a:solidFill>
                  <a:srgbClr val="000090"/>
                </a:solidFill>
                <a:latin typeface="+mn-lt"/>
              </a:rPr>
              <a:t>total costs</a:t>
            </a:r>
            <a:endParaRPr lang="en-US" altLang="en-US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18440" name="TextBox 23">
            <a:extLst>
              <a:ext uri="{FF2B5EF4-FFF2-40B4-BE49-F238E27FC236}">
                <a16:creationId xmlns:a16="http://schemas.microsoft.com/office/drawing/2014/main" id="{5BE694F5-BDF9-2443-949C-BA89FEFAF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696" y="4429680"/>
            <a:ext cx="1208279" cy="369332"/>
          </a:xfrm>
          <a:prstGeom prst="rect">
            <a:avLst/>
          </a:prstGeom>
          <a:solidFill>
            <a:srgbClr val="FFFFFF"/>
          </a:solidFill>
          <a:ln w="57150">
            <a:solidFill>
              <a:srgbClr val="4472C4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rgbClr val="0070C0"/>
                </a:solidFill>
                <a:latin typeface="+mn-lt"/>
              </a:rPr>
              <a:t>Total Costs</a:t>
            </a:r>
          </a:p>
        </p:txBody>
      </p:sp>
      <p:sp>
        <p:nvSpPr>
          <p:cNvPr id="18441" name="Text Box 16">
            <a:extLst>
              <a:ext uri="{FF2B5EF4-FFF2-40B4-BE49-F238E27FC236}">
                <a16:creationId xmlns:a16="http://schemas.microsoft.com/office/drawing/2014/main" id="{DC944AFF-7A40-1C48-A2FA-0AA319C77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406" y="3802857"/>
            <a:ext cx="2031360" cy="369332"/>
          </a:xfrm>
          <a:prstGeom prst="rect">
            <a:avLst/>
          </a:prstGeom>
          <a:solidFill>
            <a:srgbClr val="FFFFFF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rgbClr val="800000"/>
                </a:solidFill>
                <a:latin typeface="+mn-lt"/>
              </a:rPr>
              <a:t>Numbers of cases</a:t>
            </a:r>
          </a:p>
        </p:txBody>
      </p:sp>
      <p:sp>
        <p:nvSpPr>
          <p:cNvPr id="18442" name="Text Box 20">
            <a:extLst>
              <a:ext uri="{FF2B5EF4-FFF2-40B4-BE49-F238E27FC236}">
                <a16:creationId xmlns:a16="http://schemas.microsoft.com/office/drawing/2014/main" id="{551EBB5F-2DE3-EE4E-9277-71766BC7B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345" y="5638249"/>
            <a:ext cx="1890712" cy="3683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>
                <a:latin typeface="+mn-lt"/>
                <a:cs typeface="Arial" panose="020B0604020202020204" pitchFamily="34" charset="0"/>
              </a:rPr>
              <a:t>Variable costs</a:t>
            </a:r>
          </a:p>
        </p:txBody>
      </p:sp>
      <p:sp>
        <p:nvSpPr>
          <p:cNvPr id="18443" name="Text Box 20">
            <a:extLst>
              <a:ext uri="{FF2B5EF4-FFF2-40B4-BE49-F238E27FC236}">
                <a16:creationId xmlns:a16="http://schemas.microsoft.com/office/drawing/2014/main" id="{27954693-41EC-B94B-945A-0C1CB0191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5932" y="4834973"/>
            <a:ext cx="1889125" cy="7842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GB" altLang="en-US" sz="1800" b="1" dirty="0">
              <a:latin typeface="+mn-lt"/>
              <a:cs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 dirty="0">
                <a:latin typeface="+mn-lt"/>
                <a:cs typeface="Arial" panose="020B0604020202020204" pitchFamily="34" charset="0"/>
              </a:rPr>
              <a:t>Fixed costs</a:t>
            </a:r>
          </a:p>
        </p:txBody>
      </p:sp>
      <p:sp>
        <p:nvSpPr>
          <p:cNvPr id="18444" name="Title 2">
            <a:extLst>
              <a:ext uri="{FF2B5EF4-FFF2-40B4-BE49-F238E27FC236}">
                <a16:creationId xmlns:a16="http://schemas.microsoft.com/office/drawing/2014/main" id="{01A15F94-698A-8140-82A0-C0CF71B72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7375" y="793750"/>
            <a:ext cx="10515600" cy="1325563"/>
          </a:xfrm>
        </p:spPr>
        <p:txBody>
          <a:bodyPr>
            <a:normAutofit/>
          </a:bodyPr>
          <a:lstStyle/>
          <a:p>
            <a:r>
              <a:rPr lang="en-GB" altLang="en-US" sz="3600" dirty="0">
                <a:ea typeface="ＭＳ Ｐゴシック" panose="020B0600070205080204" pitchFamily="34" charset="-128"/>
              </a:rPr>
              <a:t>Socio-Technical Allocation of Resource (STAR) Visual model 1: Value for Money (</a:t>
            </a:r>
            <a:r>
              <a:rPr lang="en-GB" altLang="en-US" sz="3600" dirty="0" err="1">
                <a:ea typeface="ＭＳ Ｐゴシック" panose="020B0600070205080204" pitchFamily="34" charset="-128"/>
              </a:rPr>
              <a:t>VfM</a:t>
            </a:r>
            <a:r>
              <a:rPr lang="en-GB" altLang="en-US" sz="3600" dirty="0">
                <a:ea typeface="ＭＳ Ｐゴシック" panose="020B0600070205080204" pitchFamily="34" charset="-128"/>
              </a:rPr>
              <a:t>) Triangle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CAB1B1-464B-AE42-9C4D-0EE87A9534DE}"/>
              </a:ext>
            </a:extLst>
          </p:cNvPr>
          <p:cNvSpPr txBox="1"/>
          <p:nvPr/>
        </p:nvSpPr>
        <p:spPr>
          <a:xfrm>
            <a:off x="58869" y="6191026"/>
            <a:ext cx="5780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Airoldi et al (2014). STAR—people-powered prioritization: a 21st-century solution to allocation headaches. Medical decision making, 34(8), 965-975.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  <p:bldP spid="184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8">
            <a:extLst>
              <a:ext uri="{FF2B5EF4-FFF2-40B4-BE49-F238E27FC236}">
                <a16:creationId xmlns:a16="http://schemas.microsoft.com/office/drawing/2014/main" id="{31CA70C9-DE33-634D-BF8C-2E433FB8F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339" y="1557338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n-US" altLang="en-US" sz="1800">
              <a:latin typeface="+mn-lt"/>
            </a:endParaRPr>
          </a:p>
        </p:txBody>
      </p:sp>
      <p:sp>
        <p:nvSpPr>
          <p:cNvPr id="22530" name="Title 1">
            <a:extLst>
              <a:ext uri="{FF2B5EF4-FFF2-40B4-BE49-F238E27FC236}">
                <a16:creationId xmlns:a16="http://schemas.microsoft.com/office/drawing/2014/main" id="{D4964EE3-2A30-DF41-843E-4B004F810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317" y="1019838"/>
            <a:ext cx="10883129" cy="79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3600" dirty="0">
                <a:latin typeface="+mj-lt"/>
              </a:rPr>
              <a:t>STAR Visual model 2: Allocative efficiency of care pathway</a:t>
            </a:r>
            <a:endParaRPr lang="en-GB" altLang="en-US" sz="36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22534" name="Straight Arrow Connector 6">
            <a:extLst>
              <a:ext uri="{FF2B5EF4-FFF2-40B4-BE49-F238E27FC236}">
                <a16:creationId xmlns:a16="http://schemas.microsoft.com/office/drawing/2014/main" id="{E3A2C840-5E60-564F-B545-6C0348AB1C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493963" y="5637214"/>
            <a:ext cx="5867400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5" name="Straight Arrow Connector 3">
            <a:extLst>
              <a:ext uri="{FF2B5EF4-FFF2-40B4-BE49-F238E27FC236}">
                <a16:creationId xmlns:a16="http://schemas.microsoft.com/office/drawing/2014/main" id="{68B1EB4F-B208-CB41-B818-AE1F2111557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452689" y="2227263"/>
            <a:ext cx="26987" cy="3409950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6" name="Text Box 5">
            <a:extLst>
              <a:ext uri="{FF2B5EF4-FFF2-40B4-BE49-F238E27FC236}">
                <a16:creationId xmlns:a16="http://schemas.microsoft.com/office/drawing/2014/main" id="{8BB32BB4-E0A8-C244-AEA6-A7BF01392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49" y="1773239"/>
            <a:ext cx="3506734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400" dirty="0">
                <a:latin typeface="+mn-lt"/>
              </a:rPr>
              <a:t>Population health benefit</a:t>
            </a:r>
          </a:p>
        </p:txBody>
      </p:sp>
      <p:sp>
        <p:nvSpPr>
          <p:cNvPr id="22537" name="TextBox 9">
            <a:extLst>
              <a:ext uri="{FF2B5EF4-FFF2-40B4-BE49-F238E27FC236}">
                <a16:creationId xmlns:a16="http://schemas.microsoft.com/office/drawing/2014/main" id="{7AEAAACB-DE0A-E44C-9A9A-EC5715CF1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6605" y="5350818"/>
            <a:ext cx="15190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400" dirty="0">
                <a:latin typeface="+mn-lt"/>
              </a:rPr>
              <a:t>Total costs</a:t>
            </a:r>
          </a:p>
        </p:txBody>
      </p:sp>
      <p:sp>
        <p:nvSpPr>
          <p:cNvPr id="22542" name="TextBox 1">
            <a:extLst>
              <a:ext uri="{FF2B5EF4-FFF2-40B4-BE49-F238E27FC236}">
                <a16:creationId xmlns:a16="http://schemas.microsoft.com/office/drawing/2014/main" id="{D9416C24-3548-9B4D-ABA7-7D361559B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3051" y="6155532"/>
            <a:ext cx="5113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dirty="0">
                <a:latin typeface="+mn-lt"/>
              </a:rPr>
              <a:t>* </a:t>
            </a:r>
            <a:r>
              <a:rPr lang="en-GB" altLang="en-US" dirty="0" err="1">
                <a:latin typeface="+mn-lt"/>
              </a:rPr>
              <a:t>VfM</a:t>
            </a:r>
            <a:r>
              <a:rPr lang="en-GB" altLang="en-US" dirty="0">
                <a:latin typeface="+mn-lt"/>
              </a:rPr>
              <a:t> triangles ordered by slope (cost-effectiveness)</a:t>
            </a:r>
          </a:p>
        </p:txBody>
      </p:sp>
      <p:sp>
        <p:nvSpPr>
          <p:cNvPr id="19" name="AutoShape 13">
            <a:extLst>
              <a:ext uri="{FF2B5EF4-FFF2-40B4-BE49-F238E27FC236}">
                <a16:creationId xmlns:a16="http://schemas.microsoft.com/office/drawing/2014/main" id="{C640DA99-0419-2E43-A72B-37EFE32F40C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785396" y="2571224"/>
            <a:ext cx="4999830" cy="799039"/>
          </a:xfrm>
          <a:prstGeom prst="rtTriangle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+mn-lt"/>
            </a:endParaRPr>
          </a:p>
        </p:txBody>
      </p:sp>
      <p:sp>
        <p:nvSpPr>
          <p:cNvPr id="20" name="AutoShape 13">
            <a:extLst>
              <a:ext uri="{FF2B5EF4-FFF2-40B4-BE49-F238E27FC236}">
                <a16:creationId xmlns:a16="http://schemas.microsoft.com/office/drawing/2014/main" id="{B5CF3D07-0EFE-384E-8EC3-26477274035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526508" y="3429000"/>
            <a:ext cx="1258889" cy="2152650"/>
          </a:xfrm>
          <a:prstGeom prst="rtTriangle">
            <a:avLst/>
          </a:prstGeom>
          <a:solidFill>
            <a:srgbClr val="000090"/>
          </a:solidFill>
          <a:ln w="57150">
            <a:solidFill>
              <a:srgbClr val="00009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+mn-lt"/>
            </a:endParaRPr>
          </a:p>
        </p:txBody>
      </p:sp>
      <p:sp>
        <p:nvSpPr>
          <p:cNvPr id="21" name="Text Box 20">
            <a:extLst>
              <a:ext uri="{FF2B5EF4-FFF2-40B4-BE49-F238E27FC236}">
                <a16:creationId xmlns:a16="http://schemas.microsoft.com/office/drawing/2014/main" id="{0098E875-2C21-8844-B45E-C854771AD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8614" y="4751388"/>
            <a:ext cx="9332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400" dirty="0">
                <a:solidFill>
                  <a:schemeClr val="bg1"/>
                </a:solidFill>
                <a:latin typeface="+mn-lt"/>
              </a:rPr>
              <a:t>Good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400" dirty="0" err="1">
                <a:solidFill>
                  <a:schemeClr val="bg1"/>
                </a:solidFill>
                <a:latin typeface="+mn-lt"/>
              </a:rPr>
              <a:t>VfM</a:t>
            </a:r>
            <a:endParaRPr lang="en-GB" alt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Text Box 20">
            <a:extLst>
              <a:ext uri="{FF2B5EF4-FFF2-40B4-BE49-F238E27FC236}">
                <a16:creationId xmlns:a16="http://schemas.microsoft.com/office/drawing/2014/main" id="{83BB92DA-2FF9-DE40-BE4E-3880F9D1E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2" y="2937669"/>
            <a:ext cx="2232025" cy="461963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400" dirty="0">
                <a:solidFill>
                  <a:schemeClr val="bg1"/>
                </a:solidFill>
                <a:latin typeface="+mn-lt"/>
              </a:rPr>
              <a:t>Poor </a:t>
            </a:r>
            <a:r>
              <a:rPr lang="en-GB" altLang="en-US" sz="2400" dirty="0" err="1">
                <a:solidFill>
                  <a:schemeClr val="bg1"/>
                </a:solidFill>
                <a:latin typeface="+mn-lt"/>
              </a:rPr>
              <a:t>VfM</a:t>
            </a:r>
            <a:endParaRPr lang="en-GB" alt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Curved Left Arrow 1">
            <a:extLst>
              <a:ext uri="{FF2B5EF4-FFF2-40B4-BE49-F238E27FC236}">
                <a16:creationId xmlns:a16="http://schemas.microsoft.com/office/drawing/2014/main" id="{C4482E73-54C0-5E47-BAD5-3D7C7F879E9F}"/>
              </a:ext>
            </a:extLst>
          </p:cNvPr>
          <p:cNvSpPr/>
          <p:nvPr/>
        </p:nvSpPr>
        <p:spPr>
          <a:xfrm rot="3181137">
            <a:off x="4591348" y="3364311"/>
            <a:ext cx="1139284" cy="258608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E18113-868E-48FB-A8EC-6E3C4089E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68" y="876807"/>
            <a:ext cx="10794381" cy="841862"/>
          </a:xfrm>
        </p:spPr>
        <p:txBody>
          <a:bodyPr>
            <a:noAutofit/>
          </a:bodyPr>
          <a:lstStyle/>
          <a:p>
            <a:r>
              <a:rPr lang="en-GB" altLang="en-US" sz="4000" dirty="0">
                <a:latin typeface="+mj-lt"/>
              </a:rPr>
              <a:t>Allocative efficiency of care pathway </a:t>
            </a:r>
            <a:r>
              <a:rPr lang="en-US" sz="3600" dirty="0">
                <a:ea typeface="Times New Roman" panose="02020603050405020304" pitchFamily="18" charset="0"/>
              </a:rPr>
              <a:t>for back pain in </a:t>
            </a:r>
            <a:r>
              <a:rPr lang="en-GB" sz="3600" dirty="0">
                <a:ea typeface="Times New Roman" panose="02020603050405020304" pitchFamily="18" charset="0"/>
              </a:rPr>
              <a:t>Mid-Nottinghamshire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513150-0F73-4DD7-9E9E-B570DFBAA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951" y="2094854"/>
            <a:ext cx="7800501" cy="30352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55C458-7DA2-9DF0-1735-AC2B7E32F30D}"/>
              </a:ext>
            </a:extLst>
          </p:cNvPr>
          <p:cNvSpPr txBox="1"/>
          <p:nvPr/>
        </p:nvSpPr>
        <p:spPr>
          <a:xfrm>
            <a:off x="4321711" y="3569337"/>
            <a:ext cx="511812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4472C4"/>
                </a:solidFill>
              </a:rPr>
              <a:t>Spine MRI within guideline</a:t>
            </a:r>
          </a:p>
          <a:p>
            <a:endParaRPr lang="en-US" sz="1350" dirty="0">
              <a:solidFill>
                <a:srgbClr val="4472C4"/>
              </a:solidFill>
            </a:endParaRPr>
          </a:p>
          <a:p>
            <a:r>
              <a:rPr lang="en-US" sz="1350" dirty="0">
                <a:solidFill>
                  <a:srgbClr val="4472C4"/>
                </a:solidFill>
              </a:rPr>
              <a:t>Multi-Disciplinary Biopsychosocial Rehabilitation (MDBR)</a:t>
            </a:r>
          </a:p>
          <a:p>
            <a:r>
              <a:rPr lang="en-US" sz="1350" dirty="0">
                <a:solidFill>
                  <a:srgbClr val="4472C4"/>
                </a:solidFill>
              </a:rPr>
              <a:t>Physiotherapy</a:t>
            </a:r>
          </a:p>
          <a:p>
            <a:endParaRPr lang="en-US" sz="1050" dirty="0">
              <a:solidFill>
                <a:srgbClr val="4472C4"/>
              </a:solidFill>
            </a:endParaRPr>
          </a:p>
          <a:p>
            <a:endParaRPr lang="en-US" sz="1050" dirty="0">
              <a:solidFill>
                <a:srgbClr val="4472C4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5ECE11-CC41-D9B3-6F1B-1427CB28A71B}"/>
              </a:ext>
            </a:extLst>
          </p:cNvPr>
          <p:cNvCxnSpPr>
            <a:cxnSpLocks/>
          </p:cNvCxnSpPr>
          <p:nvPr/>
        </p:nvCxnSpPr>
        <p:spPr>
          <a:xfrm flipH="1">
            <a:off x="2752169" y="4443995"/>
            <a:ext cx="1597412" cy="2283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8D39D4F-9144-F33E-111F-C1727E2D5AB4}"/>
              </a:ext>
            </a:extLst>
          </p:cNvPr>
          <p:cNvCxnSpPr>
            <a:cxnSpLocks/>
          </p:cNvCxnSpPr>
          <p:nvPr/>
        </p:nvCxnSpPr>
        <p:spPr>
          <a:xfrm flipH="1" flipV="1">
            <a:off x="3715215" y="3740623"/>
            <a:ext cx="634366" cy="2853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940A0F5-DC4D-BED4-2EDD-C6DF2417217D}"/>
              </a:ext>
            </a:extLst>
          </p:cNvPr>
          <p:cNvCxnSpPr>
            <a:cxnSpLocks/>
          </p:cNvCxnSpPr>
          <p:nvPr/>
        </p:nvCxnSpPr>
        <p:spPr>
          <a:xfrm flipH="1" flipV="1">
            <a:off x="4112407" y="3314170"/>
            <a:ext cx="209305" cy="3587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Up-down Arrow 27">
            <a:extLst>
              <a:ext uri="{FF2B5EF4-FFF2-40B4-BE49-F238E27FC236}">
                <a16:creationId xmlns:a16="http://schemas.microsoft.com/office/drawing/2014/main" id="{1F16DE86-602B-4272-6E7C-BD74E315A520}"/>
              </a:ext>
            </a:extLst>
          </p:cNvPr>
          <p:cNvSpPr/>
          <p:nvPr/>
        </p:nvSpPr>
        <p:spPr>
          <a:xfrm rot="16200000">
            <a:off x="6365792" y="3193965"/>
            <a:ext cx="552450" cy="4584868"/>
          </a:xfrm>
          <a:prstGeom prst="upDownArrow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663DB6-7DAB-5D6D-3E57-EBD5D77DA018}"/>
              </a:ext>
            </a:extLst>
          </p:cNvPr>
          <p:cNvSpPr txBox="1"/>
          <p:nvPr/>
        </p:nvSpPr>
        <p:spPr>
          <a:xfrm>
            <a:off x="5796201" y="5336357"/>
            <a:ext cx="2109039" cy="300082"/>
          </a:xfrm>
          <a:prstGeom prst="rect">
            <a:avLst/>
          </a:prstGeom>
          <a:solidFill>
            <a:srgbClr val="4472C4"/>
          </a:solidFill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</a:rPr>
              <a:t>60 % resources no benefit</a:t>
            </a:r>
          </a:p>
        </p:txBody>
      </p:sp>
    </p:spTree>
    <p:extLst>
      <p:ext uri="{BB962C8B-B14F-4D97-AF65-F5344CB8AC3E}">
        <p14:creationId xmlns:p14="http://schemas.microsoft.com/office/powerpoint/2010/main" val="141907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8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E18113-868E-48FB-A8EC-6E3C4089E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510" y="656189"/>
            <a:ext cx="8665397" cy="1316831"/>
          </a:xfrm>
        </p:spPr>
        <p:txBody>
          <a:bodyPr>
            <a:noAutofit/>
          </a:bodyPr>
          <a:lstStyle/>
          <a:p>
            <a:r>
              <a:rPr lang="en-GB" sz="4000" dirty="0"/>
              <a:t>Improving a</a:t>
            </a:r>
            <a:r>
              <a:rPr lang="en-GB" altLang="en-US" sz="4000" dirty="0">
                <a:latin typeface="+mj-lt"/>
              </a:rPr>
              <a:t>llocative efficiency </a:t>
            </a:r>
            <a:r>
              <a:rPr lang="en-GB" sz="4000" dirty="0"/>
              <a:t>by redesigning care pathway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513150-0F73-4DD7-9E9E-B570DFBAA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548" y="1869225"/>
            <a:ext cx="6931151" cy="269695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EC6CEDF-C3B6-DF4A-9A28-07824ACE5363}"/>
              </a:ext>
            </a:extLst>
          </p:cNvPr>
          <p:cNvSpPr/>
          <p:nvPr/>
        </p:nvSpPr>
        <p:spPr>
          <a:xfrm>
            <a:off x="1832547" y="2960150"/>
            <a:ext cx="685800" cy="257553"/>
          </a:xfrm>
          <a:prstGeom prst="ellipse">
            <a:avLst/>
          </a:prstGeom>
          <a:noFill/>
          <a:ln w="5715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3FAB54-A3F5-F3BF-FCED-9F502B1D4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34" y="3108822"/>
            <a:ext cx="6973556" cy="2845709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44382E4-C478-1FC7-3458-C648FDE48D6D}"/>
              </a:ext>
            </a:extLst>
          </p:cNvPr>
          <p:cNvSpPr/>
          <p:nvPr/>
        </p:nvSpPr>
        <p:spPr>
          <a:xfrm>
            <a:off x="3984956" y="4063595"/>
            <a:ext cx="685800" cy="257553"/>
          </a:xfrm>
          <a:prstGeom prst="ellipse">
            <a:avLst/>
          </a:prstGeom>
          <a:noFill/>
          <a:ln w="5715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C676D1-BB4D-40FC-C02F-9C6529C4857A}"/>
              </a:ext>
            </a:extLst>
          </p:cNvPr>
          <p:cNvSpPr txBox="1"/>
          <p:nvPr/>
        </p:nvSpPr>
        <p:spPr>
          <a:xfrm>
            <a:off x="6555039" y="4531677"/>
            <a:ext cx="235694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4472C4"/>
                </a:solidFill>
              </a:rPr>
              <a:t>Spine MRI within guideline</a:t>
            </a:r>
          </a:p>
          <a:p>
            <a:r>
              <a:rPr lang="en-US" sz="1350" dirty="0">
                <a:solidFill>
                  <a:srgbClr val="4472C4"/>
                </a:solidFill>
              </a:rPr>
              <a:t>MDBR</a:t>
            </a:r>
          </a:p>
          <a:p>
            <a:r>
              <a:rPr lang="en-US" sz="1350" dirty="0">
                <a:solidFill>
                  <a:srgbClr val="4472C4"/>
                </a:solidFill>
              </a:rPr>
              <a:t>Physiotherapy</a:t>
            </a:r>
            <a:endParaRPr lang="en-US" sz="1050" dirty="0">
              <a:solidFill>
                <a:srgbClr val="4472C4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AC98C8-BDC0-1029-18E5-53806B7B608F}"/>
              </a:ext>
            </a:extLst>
          </p:cNvPr>
          <p:cNvCxnSpPr>
            <a:cxnSpLocks/>
          </p:cNvCxnSpPr>
          <p:nvPr/>
        </p:nvCxnSpPr>
        <p:spPr>
          <a:xfrm flipH="1">
            <a:off x="4752977" y="5064047"/>
            <a:ext cx="1802063" cy="862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34B31B-F20C-FA48-49F8-D4CCFD565352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5931450" y="4562715"/>
            <a:ext cx="623589" cy="3267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4CCA21E-1C60-4C42-A7E6-E4F8EB63A673}"/>
              </a:ext>
            </a:extLst>
          </p:cNvPr>
          <p:cNvCxnSpPr>
            <a:cxnSpLocks/>
          </p:cNvCxnSpPr>
          <p:nvPr/>
        </p:nvCxnSpPr>
        <p:spPr>
          <a:xfrm flipH="1" flipV="1">
            <a:off x="6555038" y="4304077"/>
            <a:ext cx="161072" cy="3267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08C215A-39B4-BC56-A5CD-D45E6BBC5B21}"/>
              </a:ext>
            </a:extLst>
          </p:cNvPr>
          <p:cNvSpPr txBox="1"/>
          <p:nvPr/>
        </p:nvSpPr>
        <p:spPr>
          <a:xfrm>
            <a:off x="1624806" y="4814355"/>
            <a:ext cx="2739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srgbClr val="990033"/>
              </a:solidFill>
            </a:endParaRPr>
          </a:p>
          <a:p>
            <a:r>
              <a:rPr lang="en-US" sz="1350" dirty="0">
                <a:solidFill>
                  <a:srgbClr val="990033"/>
                </a:solidFill>
              </a:rPr>
              <a:t>Multi-Disciplinary Team (complex)</a:t>
            </a:r>
          </a:p>
          <a:p>
            <a:r>
              <a:rPr lang="en-US" sz="1350" dirty="0">
                <a:solidFill>
                  <a:srgbClr val="990033"/>
                </a:solidFill>
              </a:rPr>
              <a:t>Community Back classes (persistent)</a:t>
            </a:r>
          </a:p>
          <a:p>
            <a:r>
              <a:rPr lang="en-US" sz="1350" dirty="0">
                <a:solidFill>
                  <a:srgbClr val="990033"/>
                </a:solidFill>
              </a:rPr>
              <a:t>Digital Support (early)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4FE2B5-8DD3-10B8-5ED8-1CF276351877}"/>
              </a:ext>
            </a:extLst>
          </p:cNvPr>
          <p:cNvCxnSpPr>
            <a:cxnSpLocks/>
          </p:cNvCxnSpPr>
          <p:nvPr/>
        </p:nvCxnSpPr>
        <p:spPr>
          <a:xfrm flipV="1">
            <a:off x="4126115" y="4562715"/>
            <a:ext cx="1251333" cy="544471"/>
          </a:xfrm>
          <a:prstGeom prst="straightConnector1">
            <a:avLst/>
          </a:prstGeom>
          <a:ln w="5715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FCAB231-ADDF-F514-B149-BC9BD3A082C5}"/>
              </a:ext>
            </a:extLst>
          </p:cNvPr>
          <p:cNvCxnSpPr>
            <a:cxnSpLocks/>
          </p:cNvCxnSpPr>
          <p:nvPr/>
        </p:nvCxnSpPr>
        <p:spPr>
          <a:xfrm>
            <a:off x="3982845" y="5444565"/>
            <a:ext cx="405740" cy="69502"/>
          </a:xfrm>
          <a:prstGeom prst="straightConnector1">
            <a:avLst/>
          </a:prstGeom>
          <a:ln w="5715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E1DA30C-9E80-0127-63F7-50C2EF265D2E}"/>
              </a:ext>
            </a:extLst>
          </p:cNvPr>
          <p:cNvCxnSpPr>
            <a:cxnSpLocks/>
          </p:cNvCxnSpPr>
          <p:nvPr/>
        </p:nvCxnSpPr>
        <p:spPr>
          <a:xfrm>
            <a:off x="3261062" y="5638155"/>
            <a:ext cx="924653" cy="107213"/>
          </a:xfrm>
          <a:prstGeom prst="straightConnector1">
            <a:avLst/>
          </a:prstGeom>
          <a:ln w="5715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Up-down Arrow 4">
            <a:extLst>
              <a:ext uri="{FF2B5EF4-FFF2-40B4-BE49-F238E27FC236}">
                <a16:creationId xmlns:a16="http://schemas.microsoft.com/office/drawing/2014/main" id="{A7718E1F-679B-6882-2703-9CE3C8A4875D}"/>
              </a:ext>
            </a:extLst>
          </p:cNvPr>
          <p:cNvSpPr/>
          <p:nvPr/>
        </p:nvSpPr>
        <p:spPr>
          <a:xfrm rot="16200000">
            <a:off x="8487474" y="4420787"/>
            <a:ext cx="552450" cy="3584231"/>
          </a:xfrm>
          <a:prstGeom prst="upDownArrow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1DF7D5-1128-632E-4AA1-1120AA221E19}"/>
              </a:ext>
            </a:extLst>
          </p:cNvPr>
          <p:cNvSpPr txBox="1"/>
          <p:nvPr/>
        </p:nvSpPr>
        <p:spPr>
          <a:xfrm>
            <a:off x="7802320" y="6062862"/>
            <a:ext cx="1990417" cy="300082"/>
          </a:xfrm>
          <a:prstGeom prst="rect">
            <a:avLst/>
          </a:prstGeom>
          <a:solidFill>
            <a:srgbClr val="4472C4"/>
          </a:solidFill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</a:rPr>
              <a:t>50% resources no benefit</a:t>
            </a:r>
          </a:p>
        </p:txBody>
      </p:sp>
    </p:spTree>
    <p:extLst>
      <p:ext uri="{BB962C8B-B14F-4D97-AF65-F5344CB8AC3E}">
        <p14:creationId xmlns:p14="http://schemas.microsoft.com/office/powerpoint/2010/main" val="59235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9" grpId="0"/>
      <p:bldP spid="21" grpId="0"/>
      <p:bldP spid="5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5E269E-E655-2FB6-83CB-018B1DB03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766875"/>
            <a:ext cx="10027330" cy="1600200"/>
          </a:xfrm>
        </p:spPr>
        <p:txBody>
          <a:bodyPr>
            <a:normAutofit/>
          </a:bodyPr>
          <a:lstStyle/>
          <a:p>
            <a:r>
              <a:rPr lang="en-US" sz="3600" dirty="0">
                <a:ea typeface="Times New Roman" panose="02020603050405020304" pitchFamily="18" charset="0"/>
              </a:rPr>
              <a:t>Releasing resources from unwarranted variations in back pain to improve health of population of </a:t>
            </a:r>
            <a:r>
              <a:rPr lang="en-GB" sz="3600" dirty="0">
                <a:ea typeface="Times New Roman" panose="02020603050405020304" pitchFamily="18" charset="0"/>
              </a:rPr>
              <a:t>Mid Nottinghamshire</a:t>
            </a:r>
            <a:endParaRPr lang="en-US" sz="36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D7AB9C-41C3-AAC6-B23F-BCA6E330E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640" y="2638545"/>
            <a:ext cx="8190990" cy="158090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STAR’s visual models </a:t>
            </a:r>
          </a:p>
          <a:p>
            <a:r>
              <a:rPr lang="en-US" sz="2000" dirty="0"/>
              <a:t>Stewardship of resources on care pathway</a:t>
            </a:r>
          </a:p>
          <a:p>
            <a:r>
              <a:rPr lang="en-US" sz="2000" dirty="0"/>
              <a:t>Strategic capability to reallocate resources</a:t>
            </a:r>
          </a:p>
          <a:p>
            <a:r>
              <a:rPr lang="en-US" sz="2000" dirty="0"/>
              <a:t>Redesigning default options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9A16B43-74BA-D276-C76A-F6FF2211D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696" y="2751004"/>
            <a:ext cx="4382168" cy="158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E5E46562-7F07-F521-81A1-A31161936979}"/>
              </a:ext>
            </a:extLst>
          </p:cNvPr>
          <p:cNvSpPr txBox="1">
            <a:spLocks/>
          </p:cNvSpPr>
          <p:nvPr/>
        </p:nvSpPr>
        <p:spPr>
          <a:xfrm>
            <a:off x="482600" y="5589945"/>
            <a:ext cx="7271096" cy="767859"/>
          </a:xfrm>
          <a:prstGeom prst="rect">
            <a:avLst/>
          </a:prstGeom>
          <a:solidFill>
            <a:srgbClr val="8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bg1"/>
                </a:solidFill>
                <a:latin typeface="+mn-lt"/>
              </a:rPr>
              <a:t>Every system is perfectly designed to get the results it gets</a:t>
            </a:r>
          </a:p>
        </p:txBody>
      </p:sp>
    </p:spTree>
    <p:extLst>
      <p:ext uri="{BB962C8B-B14F-4D97-AF65-F5344CB8AC3E}">
        <p14:creationId xmlns:p14="http://schemas.microsoft.com/office/powerpoint/2010/main" val="327314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46730</TotalTime>
  <Words>500</Words>
  <Application>Microsoft Macintosh PowerPoint</Application>
  <PresentationFormat>Widescreen</PresentationFormat>
  <Paragraphs>155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 Theme</vt:lpstr>
      <vt:lpstr>  Jane Ferreira* &amp; Gwyn Bevan**</vt:lpstr>
      <vt:lpstr>Back pain: leading cause of poor health &amp; inequity with unwarranted variation in treatment </vt:lpstr>
      <vt:lpstr>Socio-Technical Allocation of Resource (STAR) Visual model 1: Value for Money (VfM) Triangle</vt:lpstr>
      <vt:lpstr>PowerPoint Presentation</vt:lpstr>
      <vt:lpstr>Allocative efficiency of care pathway for back pain in Mid-Nottinghamshire</vt:lpstr>
      <vt:lpstr>Improving allocative efficiency by redesigning care pathway</vt:lpstr>
      <vt:lpstr>Releasing resources from unwarranted variations in back pain to improve health of population of Mid Nottinghamshire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Futter</dc:creator>
  <cp:lastModifiedBy>Gwyn Bevan</cp:lastModifiedBy>
  <cp:revision>1221</cp:revision>
  <cp:lastPrinted>2021-01-18T08:08:09Z</cp:lastPrinted>
  <dcterms:created xsi:type="dcterms:W3CDTF">2020-04-22T10:15:20Z</dcterms:created>
  <dcterms:modified xsi:type="dcterms:W3CDTF">2023-09-11T13:30:15Z</dcterms:modified>
</cp:coreProperties>
</file>