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90" r:id="rId1"/>
  </p:sldMasterIdLst>
  <p:notesMasterIdLst>
    <p:notesMasterId r:id="rId19"/>
  </p:notesMasterIdLst>
  <p:sldIdLst>
    <p:sldId id="256" r:id="rId2"/>
    <p:sldId id="263" r:id="rId3"/>
    <p:sldId id="260" r:id="rId4"/>
    <p:sldId id="262" r:id="rId5"/>
    <p:sldId id="267" r:id="rId6"/>
    <p:sldId id="264" r:id="rId7"/>
    <p:sldId id="5507" r:id="rId8"/>
    <p:sldId id="5508" r:id="rId9"/>
    <p:sldId id="269" r:id="rId10"/>
    <p:sldId id="270" r:id="rId11"/>
    <p:sldId id="5498" r:id="rId12"/>
    <p:sldId id="5499" r:id="rId13"/>
    <p:sldId id="5497" r:id="rId14"/>
    <p:sldId id="5500" r:id="rId15"/>
    <p:sldId id="274" r:id="rId16"/>
    <p:sldId id="5502" r:id="rId17"/>
    <p:sldId id="268"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5DDED89-3A9D-A719-37A8-DD83AC590426}" name="Alessia Caputo" initials="AC" userId="S::alessia.caputo@santannapisa.it::f46fd7d9-37b9-4df0-a6c0-7c273a92a23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5202"/>
    <a:srgbClr val="204B5C"/>
    <a:srgbClr val="9DB0B7"/>
    <a:srgbClr val="000000"/>
    <a:srgbClr val="DEB491"/>
    <a:srgbClr val="31748F"/>
    <a:srgbClr val="BFBFBF"/>
    <a:srgbClr val="5D5D5C"/>
    <a:srgbClr val="98D6E5"/>
    <a:srgbClr val="E4C0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9" autoAdjust="0"/>
    <p:restoredTop sz="93410" autoAdjust="0"/>
  </p:normalViewPr>
  <p:slideViewPr>
    <p:cSldViewPr snapToGrid="0" snapToObjects="1">
      <p:cViewPr varScale="1">
        <p:scale>
          <a:sx n="60" d="100"/>
          <a:sy n="60" d="100"/>
        </p:scale>
        <p:origin x="676" y="44"/>
      </p:cViewPr>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5EEE69-EEE1-224B-8A98-00B467604BAA}" type="datetimeFigureOut">
              <a:rPr lang="it-IT" smtClean="0"/>
              <a:t>14/09/2023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C43E56-556D-1F4A-AADC-A26828ECA56E}" type="slidenum">
              <a:rPr lang="it-IT" smtClean="0"/>
              <a:t>‹N›</a:t>
            </a:fld>
            <a:endParaRPr lang="it-IT"/>
          </a:p>
        </p:txBody>
      </p:sp>
    </p:spTree>
    <p:extLst>
      <p:ext uri="{BB962C8B-B14F-4D97-AF65-F5344CB8AC3E}">
        <p14:creationId xmlns:p14="http://schemas.microsoft.com/office/powerpoint/2010/main" val="1324646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Good </a:t>
            </a:r>
            <a:r>
              <a:rPr lang="it-IT" dirty="0" err="1"/>
              <a:t>morning</a:t>
            </a:r>
            <a:r>
              <a:rPr lang="it-IT" dirty="0"/>
              <a:t>, I </a:t>
            </a:r>
            <a:r>
              <a:rPr lang="it-IT" dirty="0" err="1"/>
              <a:t>am</a:t>
            </a:r>
            <a:r>
              <a:rPr lang="it-IT" dirty="0"/>
              <a:t> Alessia Caputo and </a:t>
            </a:r>
            <a:r>
              <a:rPr lang="it-IT" dirty="0" err="1"/>
              <a:t>today</a:t>
            </a:r>
            <a:r>
              <a:rPr lang="it-IT" dirty="0"/>
              <a:t> I </a:t>
            </a:r>
            <a:r>
              <a:rPr lang="it-IT" dirty="0" err="1"/>
              <a:t>will</a:t>
            </a:r>
            <a:r>
              <a:rPr lang="it-IT" dirty="0"/>
              <a:t> </a:t>
            </a:r>
            <a:r>
              <a:rPr lang="it-IT" dirty="0" err="1"/>
              <a:t>present</a:t>
            </a:r>
            <a:r>
              <a:rPr lang="it-IT" dirty="0"/>
              <a:t> </a:t>
            </a:r>
            <a:r>
              <a:rPr lang="it-IT" dirty="0" err="1"/>
              <a:t>you</a:t>
            </a:r>
            <a:r>
              <a:rPr lang="it-IT" dirty="0"/>
              <a:t> the study I </a:t>
            </a:r>
            <a:r>
              <a:rPr lang="it-IT" dirty="0" err="1"/>
              <a:t>conducted</a:t>
            </a:r>
            <a:r>
              <a:rPr lang="it-IT" dirty="0"/>
              <a:t> with Professor Vainieri on </a:t>
            </a:r>
            <a:r>
              <a:rPr lang="it-IT" dirty="0" err="1"/>
              <a:t>geographic</a:t>
            </a:r>
            <a:r>
              <a:rPr lang="it-IT" dirty="0"/>
              <a:t> </a:t>
            </a:r>
            <a:r>
              <a:rPr lang="it-IT" dirty="0" err="1"/>
              <a:t>variation</a:t>
            </a:r>
            <a:r>
              <a:rPr lang="it-IT" dirty="0"/>
              <a:t> of some </a:t>
            </a:r>
            <a:r>
              <a:rPr lang="it-IT" dirty="0" err="1"/>
              <a:t>elective</a:t>
            </a:r>
            <a:r>
              <a:rPr lang="it-IT" dirty="0"/>
              <a:t> surgeries. More </a:t>
            </a:r>
            <a:r>
              <a:rPr lang="it-IT" dirty="0" err="1"/>
              <a:t>specifically</a:t>
            </a:r>
            <a:r>
              <a:rPr lang="it-IT" dirty="0"/>
              <a:t>, the study highlights </a:t>
            </a:r>
            <a:r>
              <a:rPr lang="it-IT" dirty="0" err="1"/>
              <a:t>how</a:t>
            </a:r>
            <a:r>
              <a:rPr lang="it-IT" dirty="0"/>
              <a:t> a user </a:t>
            </a:r>
            <a:r>
              <a:rPr lang="it-IT" dirty="0" err="1"/>
              <a:t>frendly</a:t>
            </a:r>
            <a:r>
              <a:rPr lang="it-IT" dirty="0"/>
              <a:t> data </a:t>
            </a:r>
            <a:r>
              <a:rPr lang="it-IT" dirty="0" err="1"/>
              <a:t>presentation</a:t>
            </a:r>
            <a:r>
              <a:rPr lang="it-IT" dirty="0"/>
              <a:t> </a:t>
            </a:r>
            <a:r>
              <a:rPr lang="it-IT" dirty="0" err="1"/>
              <a:t>is</a:t>
            </a:r>
            <a:r>
              <a:rPr lang="it-IT" dirty="0"/>
              <a:t> </a:t>
            </a:r>
            <a:r>
              <a:rPr lang="it-IT" dirty="0" err="1"/>
              <a:t>essential</a:t>
            </a:r>
            <a:r>
              <a:rPr lang="it-IT" dirty="0"/>
              <a:t> in </a:t>
            </a:r>
            <a:r>
              <a:rPr lang="it-IT" dirty="0" err="1"/>
              <a:t>conveying</a:t>
            </a:r>
            <a:r>
              <a:rPr lang="it-IT" dirty="0"/>
              <a:t> the </a:t>
            </a:r>
            <a:r>
              <a:rPr lang="it-IT" dirty="0" err="1"/>
              <a:t>message</a:t>
            </a:r>
            <a:r>
              <a:rPr lang="it-IT" dirty="0"/>
              <a:t>.</a:t>
            </a:r>
          </a:p>
        </p:txBody>
      </p:sp>
      <p:sp>
        <p:nvSpPr>
          <p:cNvPr id="4" name="Segnaposto numero diapositiva 3"/>
          <p:cNvSpPr>
            <a:spLocks noGrp="1"/>
          </p:cNvSpPr>
          <p:nvPr>
            <p:ph type="sldNum" sz="quarter" idx="5"/>
          </p:nvPr>
        </p:nvSpPr>
        <p:spPr/>
        <p:txBody>
          <a:bodyPr/>
          <a:lstStyle/>
          <a:p>
            <a:fld id="{3AC43E56-556D-1F4A-AADC-A26828ECA56E}" type="slidenum">
              <a:rPr lang="it-IT" smtClean="0"/>
              <a:t>0</a:t>
            </a:fld>
            <a:endParaRPr lang="it-IT"/>
          </a:p>
        </p:txBody>
      </p:sp>
    </p:spTree>
    <p:extLst>
      <p:ext uri="{BB962C8B-B14F-4D97-AF65-F5344CB8AC3E}">
        <p14:creationId xmlns:p14="http://schemas.microsoft.com/office/powerpoint/2010/main" val="916845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And </a:t>
            </a:r>
            <a:r>
              <a:rPr lang="it-IT" dirty="0" err="1"/>
              <a:t>this</a:t>
            </a:r>
            <a:r>
              <a:rPr lang="it-IT" dirty="0"/>
              <a:t> are </a:t>
            </a:r>
            <a:r>
              <a:rPr lang="it-IT" dirty="0" err="1"/>
              <a:t>two</a:t>
            </a:r>
            <a:r>
              <a:rPr lang="it-IT" dirty="0"/>
              <a:t> </a:t>
            </a:r>
            <a:r>
              <a:rPr lang="it-IT" dirty="0" err="1"/>
              <a:t>cases</a:t>
            </a:r>
            <a:r>
              <a:rPr lang="it-IT" dirty="0"/>
              <a:t> </a:t>
            </a:r>
            <a:r>
              <a:rPr lang="it-IT" dirty="0" err="1"/>
              <a:t>there</a:t>
            </a:r>
            <a:r>
              <a:rPr lang="it-IT" dirty="0"/>
              <a:t> </a:t>
            </a:r>
            <a:r>
              <a:rPr lang="it-IT" dirty="0" err="1"/>
              <a:t>were</a:t>
            </a:r>
            <a:r>
              <a:rPr lang="it-IT" dirty="0"/>
              <a:t> </a:t>
            </a:r>
            <a:r>
              <a:rPr lang="it-IT" dirty="0" err="1"/>
              <a:t>basically</a:t>
            </a:r>
            <a:r>
              <a:rPr lang="it-IT" dirty="0"/>
              <a:t> out of scale </a:t>
            </a:r>
            <a:r>
              <a:rPr lang="it-IT" dirty="0" err="1"/>
              <a:t>compared</a:t>
            </a:r>
            <a:r>
              <a:rPr lang="it-IT" dirty="0"/>
              <a:t> to the </a:t>
            </a:r>
            <a:r>
              <a:rPr lang="it-IT" dirty="0" err="1"/>
              <a:t>others</a:t>
            </a:r>
            <a:r>
              <a:rPr lang="it-IT" dirty="0"/>
              <a:t>.</a:t>
            </a:r>
          </a:p>
        </p:txBody>
      </p:sp>
      <p:sp>
        <p:nvSpPr>
          <p:cNvPr id="4" name="Segnaposto numero diapositiva 3"/>
          <p:cNvSpPr>
            <a:spLocks noGrp="1"/>
          </p:cNvSpPr>
          <p:nvPr>
            <p:ph type="sldNum" sz="quarter" idx="5"/>
          </p:nvPr>
        </p:nvSpPr>
        <p:spPr/>
        <p:txBody>
          <a:bodyPr/>
          <a:lstStyle/>
          <a:p>
            <a:fld id="{3AC43E56-556D-1F4A-AADC-A26828ECA56E}" type="slidenum">
              <a:rPr lang="it-IT" smtClean="0"/>
              <a:t>9</a:t>
            </a:fld>
            <a:endParaRPr lang="it-IT"/>
          </a:p>
        </p:txBody>
      </p:sp>
    </p:spTree>
    <p:extLst>
      <p:ext uri="{BB962C8B-B14F-4D97-AF65-F5344CB8AC3E}">
        <p14:creationId xmlns:p14="http://schemas.microsoft.com/office/powerpoint/2010/main" val="382551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And for </a:t>
            </a:r>
            <a:r>
              <a:rPr lang="it-IT" dirty="0" err="1"/>
              <a:t>instance</a:t>
            </a:r>
            <a:r>
              <a:rPr lang="it-IT" dirty="0"/>
              <a:t>, the </a:t>
            </a:r>
            <a:r>
              <a:rPr lang="it-IT" dirty="0" err="1"/>
              <a:t>coronary</a:t>
            </a:r>
            <a:r>
              <a:rPr lang="it-IT" dirty="0"/>
              <a:t> </a:t>
            </a:r>
            <a:r>
              <a:rPr lang="it-IT" dirty="0" err="1"/>
              <a:t>artery</a:t>
            </a:r>
            <a:r>
              <a:rPr lang="it-IT" dirty="0"/>
              <a:t> bypass surgery </a:t>
            </a:r>
            <a:r>
              <a:rPr lang="it-IT" dirty="0" err="1"/>
              <a:t>is</a:t>
            </a:r>
            <a:r>
              <a:rPr lang="it-IT" dirty="0"/>
              <a:t> a case </a:t>
            </a:r>
            <a:r>
              <a:rPr lang="it-IT" dirty="0" err="1"/>
              <a:t>where</a:t>
            </a:r>
            <a:r>
              <a:rPr lang="it-IT" dirty="0"/>
              <a:t>, </a:t>
            </a:r>
            <a:r>
              <a:rPr lang="it-IT" dirty="0" err="1"/>
              <a:t>despite</a:t>
            </a:r>
            <a:r>
              <a:rPr lang="it-IT" dirty="0"/>
              <a:t> the </a:t>
            </a:r>
            <a:r>
              <a:rPr lang="it-IT" dirty="0" err="1"/>
              <a:t>ubiquotus</a:t>
            </a:r>
            <a:r>
              <a:rPr lang="it-IT" dirty="0"/>
              <a:t> </a:t>
            </a:r>
            <a:r>
              <a:rPr lang="it-IT" dirty="0" err="1"/>
              <a:t>very</a:t>
            </a:r>
            <a:r>
              <a:rPr lang="it-IT" dirty="0"/>
              <a:t> high </a:t>
            </a:r>
            <a:r>
              <a:rPr lang="it-IT" dirty="0" err="1"/>
              <a:t>variation</a:t>
            </a:r>
            <a:r>
              <a:rPr lang="it-IT" dirty="0"/>
              <a:t>, the </a:t>
            </a:r>
            <a:r>
              <a:rPr lang="it-IT" dirty="0" err="1"/>
              <a:t>regional</a:t>
            </a:r>
            <a:r>
              <a:rPr lang="it-IT" dirty="0"/>
              <a:t> </a:t>
            </a:r>
            <a:r>
              <a:rPr lang="it-IT" dirty="0" err="1"/>
              <a:t>variation</a:t>
            </a:r>
            <a:r>
              <a:rPr lang="it-IT" dirty="0"/>
              <a:t>, so the </a:t>
            </a:r>
            <a:r>
              <a:rPr lang="it-IT" dirty="0" err="1"/>
              <a:t>darker</a:t>
            </a:r>
            <a:r>
              <a:rPr lang="it-IT" dirty="0"/>
              <a:t> blu line, </a:t>
            </a:r>
            <a:r>
              <a:rPr lang="it-IT" dirty="0" err="1"/>
              <a:t>is</a:t>
            </a:r>
            <a:r>
              <a:rPr lang="it-IT" dirty="0"/>
              <a:t> </a:t>
            </a:r>
            <a:r>
              <a:rPr lang="it-IT" dirty="0" err="1"/>
              <a:t>driven</a:t>
            </a:r>
            <a:r>
              <a:rPr lang="it-IT" dirty="0"/>
              <a:t> by the </a:t>
            </a:r>
            <a:r>
              <a:rPr lang="it-IT" dirty="0" err="1"/>
              <a:t>geogrpahic</a:t>
            </a:r>
            <a:r>
              <a:rPr lang="it-IT" dirty="0"/>
              <a:t> </a:t>
            </a:r>
            <a:r>
              <a:rPr lang="it-IT" dirty="0" err="1"/>
              <a:t>varition</a:t>
            </a:r>
            <a:r>
              <a:rPr lang="it-IT" dirty="0"/>
              <a:t> of one LHA, in </a:t>
            </a:r>
            <a:r>
              <a:rPr lang="it-IT" dirty="0" err="1"/>
              <a:t>this</a:t>
            </a:r>
            <a:r>
              <a:rPr lang="it-IT" dirty="0"/>
              <a:t> case the </a:t>
            </a:r>
            <a:r>
              <a:rPr lang="it-IT" dirty="0" err="1"/>
              <a:t>third</a:t>
            </a:r>
            <a:r>
              <a:rPr lang="it-IT" dirty="0"/>
              <a:t> one.</a:t>
            </a:r>
          </a:p>
        </p:txBody>
      </p:sp>
      <p:sp>
        <p:nvSpPr>
          <p:cNvPr id="4" name="Segnaposto numero diapositiva 3"/>
          <p:cNvSpPr>
            <a:spLocks noGrp="1"/>
          </p:cNvSpPr>
          <p:nvPr>
            <p:ph type="sldNum" sz="quarter" idx="5"/>
          </p:nvPr>
        </p:nvSpPr>
        <p:spPr/>
        <p:txBody>
          <a:bodyPr/>
          <a:lstStyle/>
          <a:p>
            <a:fld id="{3AC43E56-556D-1F4A-AADC-A26828ECA56E}" type="slidenum">
              <a:rPr lang="it-IT" smtClean="0"/>
              <a:t>10</a:t>
            </a:fld>
            <a:endParaRPr lang="it-IT"/>
          </a:p>
        </p:txBody>
      </p:sp>
    </p:spTree>
    <p:extLst>
      <p:ext uri="{BB962C8B-B14F-4D97-AF65-F5344CB8AC3E}">
        <p14:creationId xmlns:p14="http://schemas.microsoft.com/office/powerpoint/2010/main" val="2408033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While</a:t>
            </a:r>
            <a:r>
              <a:rPr lang="it-IT" dirty="0"/>
              <a:t> the </a:t>
            </a:r>
            <a:r>
              <a:rPr lang="it-IT" dirty="0" err="1"/>
              <a:t>vein</a:t>
            </a:r>
            <a:r>
              <a:rPr lang="it-IT" dirty="0"/>
              <a:t> stripping shows a </a:t>
            </a:r>
            <a:r>
              <a:rPr lang="it-IT" dirty="0" err="1"/>
              <a:t>different</a:t>
            </a:r>
            <a:r>
              <a:rPr lang="it-IT" dirty="0"/>
              <a:t> pattern. In </a:t>
            </a:r>
            <a:r>
              <a:rPr lang="it-IT" dirty="0" err="1"/>
              <a:t>this</a:t>
            </a:r>
            <a:r>
              <a:rPr lang="it-IT" dirty="0"/>
              <a:t> case the </a:t>
            </a:r>
            <a:r>
              <a:rPr lang="it-IT" dirty="0" err="1"/>
              <a:t>regional</a:t>
            </a:r>
            <a:r>
              <a:rPr lang="it-IT" dirty="0"/>
              <a:t> SCV </a:t>
            </a:r>
            <a:r>
              <a:rPr lang="en-US" sz="1200" kern="100" dirty="0">
                <a:effectLst/>
                <a:latin typeface="Calibri" panose="020F0502020204030204" pitchFamily="34" charset="0"/>
                <a:ea typeface="Calibri" panose="020F0502020204030204" pitchFamily="34" charset="0"/>
                <a:cs typeface="Calibri" panose="020F0502020204030204" pitchFamily="34" charset="0"/>
              </a:rPr>
              <a:t>exceeds the SCVs of the three LHAs. </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11</a:t>
            </a:fld>
            <a:endParaRPr lang="it-IT"/>
          </a:p>
        </p:txBody>
      </p:sp>
    </p:spTree>
    <p:extLst>
      <p:ext uri="{BB962C8B-B14F-4D97-AF65-F5344CB8AC3E}">
        <p14:creationId xmlns:p14="http://schemas.microsoft.com/office/powerpoint/2010/main" val="1767538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And </a:t>
            </a:r>
            <a:r>
              <a:rPr lang="it-IT" dirty="0" err="1"/>
              <a:t>this</a:t>
            </a:r>
            <a:r>
              <a:rPr lang="it-IT" dirty="0"/>
              <a:t> </a:t>
            </a:r>
            <a:r>
              <a:rPr lang="it-IT" dirty="0" err="1"/>
              <a:t>is</a:t>
            </a:r>
            <a:r>
              <a:rPr lang="it-IT" dirty="0"/>
              <a:t> </a:t>
            </a:r>
            <a:r>
              <a:rPr lang="it-IT" dirty="0" err="1"/>
              <a:t>even</a:t>
            </a:r>
            <a:r>
              <a:rPr lang="it-IT" dirty="0"/>
              <a:t> more </a:t>
            </a:r>
            <a:r>
              <a:rPr lang="it-IT" dirty="0" err="1"/>
              <a:t>critical</a:t>
            </a:r>
            <a:r>
              <a:rPr lang="it-IT" dirty="0"/>
              <a:t> with the </a:t>
            </a:r>
            <a:r>
              <a:rPr lang="it-IT" dirty="0" err="1"/>
              <a:t>hysterectomy</a:t>
            </a:r>
            <a:r>
              <a:rPr lang="it-IT" dirty="0"/>
              <a:t>, </a:t>
            </a:r>
            <a:r>
              <a:rPr lang="it-IT" dirty="0" err="1"/>
              <a:t>where</a:t>
            </a:r>
            <a:r>
              <a:rPr lang="it-IT" dirty="0"/>
              <a:t> </a:t>
            </a:r>
            <a:r>
              <a:rPr lang="it-IT" dirty="0" err="1"/>
              <a:t>two</a:t>
            </a:r>
            <a:r>
              <a:rPr lang="it-IT" dirty="0"/>
              <a:t> </a:t>
            </a:r>
            <a:r>
              <a:rPr lang="it-IT" dirty="0" err="1"/>
              <a:t>LHAs</a:t>
            </a:r>
            <a:r>
              <a:rPr lang="it-IT" dirty="0"/>
              <a:t> show no </a:t>
            </a:r>
            <a:r>
              <a:rPr lang="it-IT" dirty="0" err="1"/>
              <a:t>systematic</a:t>
            </a:r>
            <a:r>
              <a:rPr lang="it-IT" dirty="0"/>
              <a:t> </a:t>
            </a:r>
            <a:r>
              <a:rPr lang="it-IT" dirty="0" err="1"/>
              <a:t>variation</a:t>
            </a:r>
            <a:r>
              <a:rPr lang="it-IT" dirty="0"/>
              <a:t>, and I </a:t>
            </a:r>
            <a:r>
              <a:rPr lang="it-IT" dirty="0" err="1"/>
              <a:t>want</a:t>
            </a:r>
            <a:r>
              <a:rPr lang="it-IT" dirty="0"/>
              <a:t> to stress no </a:t>
            </a:r>
            <a:r>
              <a:rPr lang="it-IT" dirty="0" err="1"/>
              <a:t>systematic</a:t>
            </a:r>
            <a:r>
              <a:rPr lang="it-IT" dirty="0"/>
              <a:t> </a:t>
            </a:r>
            <a:r>
              <a:rPr lang="it-IT" dirty="0" err="1"/>
              <a:t>variation</a:t>
            </a:r>
            <a:r>
              <a:rPr lang="it-IT" dirty="0"/>
              <a:t>, </a:t>
            </a:r>
            <a:r>
              <a:rPr lang="it-IT" dirty="0" err="1"/>
              <a:t>bu</a:t>
            </a:r>
            <a:r>
              <a:rPr lang="it-IT" dirty="0"/>
              <a:t> the </a:t>
            </a:r>
            <a:r>
              <a:rPr lang="it-IT" dirty="0" err="1"/>
              <a:t>regional</a:t>
            </a:r>
            <a:r>
              <a:rPr lang="it-IT" dirty="0"/>
              <a:t> SCV </a:t>
            </a:r>
            <a:r>
              <a:rPr lang="it-IT" dirty="0" err="1"/>
              <a:t>enters</a:t>
            </a:r>
            <a:r>
              <a:rPr lang="it-IT" dirty="0"/>
              <a:t> the high </a:t>
            </a:r>
            <a:r>
              <a:rPr lang="it-IT" dirty="0" err="1"/>
              <a:t>level</a:t>
            </a:r>
            <a:r>
              <a:rPr lang="it-IT" dirty="0"/>
              <a:t>. So </a:t>
            </a:r>
            <a:r>
              <a:rPr lang="it-IT" dirty="0" err="1"/>
              <a:t>apparently</a:t>
            </a:r>
            <a:r>
              <a:rPr lang="it-IT" dirty="0"/>
              <a:t> the </a:t>
            </a:r>
            <a:r>
              <a:rPr lang="it-IT" dirty="0" err="1"/>
              <a:t>LHAs</a:t>
            </a:r>
            <a:r>
              <a:rPr lang="it-IT" dirty="0"/>
              <a:t> </a:t>
            </a:r>
            <a:r>
              <a:rPr lang="it-IT" dirty="0" err="1"/>
              <a:t>managed</a:t>
            </a:r>
            <a:r>
              <a:rPr lang="it-IT" dirty="0"/>
              <a:t> to control </a:t>
            </a:r>
            <a:r>
              <a:rPr lang="it-IT" dirty="0" err="1"/>
              <a:t>their</a:t>
            </a:r>
            <a:r>
              <a:rPr lang="it-IT" dirty="0"/>
              <a:t> </a:t>
            </a:r>
            <a:r>
              <a:rPr lang="it-IT" dirty="0" err="1"/>
              <a:t>internal</a:t>
            </a:r>
            <a:r>
              <a:rPr lang="it-IT" dirty="0"/>
              <a:t> </a:t>
            </a:r>
            <a:r>
              <a:rPr lang="it-IT" dirty="0" err="1"/>
              <a:t>variation</a:t>
            </a:r>
            <a:r>
              <a:rPr lang="it-IT" dirty="0"/>
              <a:t> </a:t>
            </a:r>
            <a:r>
              <a:rPr lang="en-US" dirty="0"/>
              <a:t>by homogenizing the rate of hysterectomies across health districts. But the three local health authorities opted for different practices, to the point that the variation between the LHA and not within the Lha was large enough to result in a high regional SCV.</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12</a:t>
            </a:fld>
            <a:endParaRPr lang="it-IT"/>
          </a:p>
        </p:txBody>
      </p:sp>
    </p:spTree>
    <p:extLst>
      <p:ext uri="{BB962C8B-B14F-4D97-AF65-F5344CB8AC3E}">
        <p14:creationId xmlns:p14="http://schemas.microsoft.com/office/powerpoint/2010/main" val="554298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The qualitative analysis revealed that employing graphical representations focusing on the evaluation of the systematic component of variation raised significant interest among professionals. And more specifically, grouping local health districts by their corresponding LHAs and computing the SCV at the Lha and not only at the regional level allowed us to stress the level of governance where professionals can intervene.</a:t>
            </a:r>
            <a:endParaRPr lang="it-IT" sz="1800" dirty="0">
              <a:effectLst/>
              <a:latin typeface="Calibri" panose="020F0502020204030204" pitchFamily="34" charset="0"/>
              <a:ea typeface="Calibri" panose="020F0502020204030204" pitchFamily="34" charset="0"/>
            </a:endParaRPr>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13</a:t>
            </a:fld>
            <a:endParaRPr lang="it-IT"/>
          </a:p>
        </p:txBody>
      </p:sp>
    </p:spTree>
    <p:extLst>
      <p:ext uri="{BB962C8B-B14F-4D97-AF65-F5344CB8AC3E}">
        <p14:creationId xmlns:p14="http://schemas.microsoft.com/office/powerpoint/2010/main" val="2587225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spc="-5" dirty="0">
                <a:effectLst/>
                <a:latin typeface="Calibri" panose="020F0502020204030204" pitchFamily="34" charset="0"/>
                <a:ea typeface="Calibri" panose="020F0502020204030204" pitchFamily="34" charset="0"/>
              </a:rPr>
              <a:t>Our preliminary study outlines the need for accurate representation to identify the true component of variation, specifically at the LHA level. Further investigation is needed to assess healthcare professionals’ adoption of the tools, while roundtable discussions can shed light on the reasons behind diverse clinical practices.</a:t>
            </a:r>
            <a:endParaRPr lang="it-IT" sz="1800" dirty="0">
              <a:effectLst/>
              <a:latin typeface="Calibri" panose="020F0502020204030204" pitchFamily="34" charset="0"/>
              <a:ea typeface="Calibri" panose="020F0502020204030204" pitchFamily="34" charset="0"/>
            </a:endParaRPr>
          </a:p>
          <a:p>
            <a:r>
              <a:rPr lang="it-IT" b="0" i="0" dirty="0">
                <a:solidFill>
                  <a:srgbClr val="000000"/>
                </a:solidFill>
                <a:effectLst/>
                <a:latin typeface="Times New Roman" panose="02020603050405020304" pitchFamily="18" charset="0"/>
              </a:rPr>
              <a:t> </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14</a:t>
            </a:fld>
            <a:endParaRPr lang="it-IT"/>
          </a:p>
        </p:txBody>
      </p:sp>
    </p:spTree>
    <p:extLst>
      <p:ext uri="{BB962C8B-B14F-4D97-AF65-F5344CB8AC3E}">
        <p14:creationId xmlns:p14="http://schemas.microsoft.com/office/powerpoint/2010/main" val="12478997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15</a:t>
            </a:fld>
            <a:endParaRPr lang="it-IT"/>
          </a:p>
        </p:txBody>
      </p:sp>
    </p:spTree>
    <p:extLst>
      <p:ext uri="{BB962C8B-B14F-4D97-AF65-F5344CB8AC3E}">
        <p14:creationId xmlns:p14="http://schemas.microsoft.com/office/powerpoint/2010/main" val="5376327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rPr>
              <a:t>Results: </a:t>
            </a:r>
            <a:r>
              <a:rPr lang="en-US" sz="1800" dirty="0">
                <a:effectLst/>
                <a:latin typeface="Calibri" panose="020F0502020204030204" pitchFamily="34" charset="0"/>
                <a:ea typeface="Calibri" panose="020F0502020204030204" pitchFamily="34" charset="0"/>
              </a:rPr>
              <a:t>The analysis proved that geographic variation is ubiquitous (Graph 1 and 2) and persistent over time (Table 1). Investigating geographic variation at LHA-level, different patterns emerged. In some cases, regional and LHAs SCVs were consistent. In other cases, the systematic variation found in one LHA was large enough to drive the entire regional SCV, as it happens for Coronary Artery Bypass Surgery or Hemorrhoidectomy. The most distinctive scenario occurs with Hysterectomy and Tonsillectomy, where the regional SCV exceeds the SCVs of the three LHAs. This indicates persistent differences in behaviors between the LHAs, while relatively lower variation is observed within each LHA. The qualitative analysis revealed that employing graphical representations focusing on the evaluation of the systematic component of variation raised significant interest among professionals. While the use of extremal quotient was common in the Tuscan Performance Measurement System (PMS) to present geographic variation, grouping local health districts by their corresponding LHAs allowed us to highlight the level of governance where professionals can intervene.</a:t>
            </a:r>
            <a:endParaRPr lang="it-IT" sz="1800" dirty="0">
              <a:effectLst/>
              <a:latin typeface="Calibri" panose="020F0502020204030204" pitchFamily="34" charset="0"/>
              <a:ea typeface="Calibri" panose="020F0502020204030204" pitchFamily="34" charset="0"/>
            </a:endParaRPr>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16</a:t>
            </a:fld>
            <a:endParaRPr lang="it-IT"/>
          </a:p>
        </p:txBody>
      </p:sp>
    </p:spTree>
    <p:extLst>
      <p:ext uri="{BB962C8B-B14F-4D97-AF65-F5344CB8AC3E}">
        <p14:creationId xmlns:p14="http://schemas.microsoft.com/office/powerpoint/2010/main" val="144813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200" dirty="0">
                <a:solidFill>
                  <a:sysClr val="window" lastClr="FFFFFF"/>
                </a:solidFill>
                <a:latin typeface="Arial" panose="020B0604020202020204" pitchFamily="34" charset="0"/>
                <a:cs typeface="Arial" panose="020B0604020202020204" pitchFamily="34" charset="0"/>
              </a:rPr>
              <a:t>This is essentially where we started from. Although the extensive literature on the topic, more efforts are needed to mover from the “intellectual curiosity” standing to practical actions from clinicians and policymakers.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200" dirty="0">
                <a:solidFill>
                  <a:sysClr val="window" lastClr="FFFFFF"/>
                </a:solidFill>
                <a:latin typeface="Arial" panose="020B0604020202020204" pitchFamily="34" charset="0"/>
                <a:cs typeface="Arial" panose="020B0604020202020204" pitchFamily="34" charset="0"/>
              </a:rPr>
              <a:t>The management of unwarranted variation could be an effective way to maintain health services in the face of shrinking resources; the analysis of variability can show where there is room for the reallocation and saving of resources by means of targeted interventions.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ko-KR" sz="1200" dirty="0">
              <a:solidFill>
                <a:sysClr val="window" lastClr="FFFFFF"/>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200" dirty="0">
                <a:solidFill>
                  <a:sysClr val="window" lastClr="FFFFFF"/>
                </a:solidFill>
                <a:latin typeface="Arial" panose="020B0604020202020204" pitchFamily="34" charset="0"/>
                <a:cs typeface="Arial" panose="020B0604020202020204" pitchFamily="34" charset="0"/>
              </a:rPr>
              <a:t>But we need to find a sort of common language.</a:t>
            </a:r>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a:t>
            </a:fld>
            <a:endParaRPr lang="it-IT"/>
          </a:p>
        </p:txBody>
      </p:sp>
    </p:spTree>
    <p:extLst>
      <p:ext uri="{BB962C8B-B14F-4D97-AF65-F5344CB8AC3E}">
        <p14:creationId xmlns:p14="http://schemas.microsoft.com/office/powerpoint/2010/main" val="1224431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rPr>
              <a:t>Addressing unwarranted practice variation is crucial, and robust methodologies, such as performance measurement systems (PMSs), can enhance efficiency, effectiveness, and accountability. </a:t>
            </a:r>
          </a:p>
          <a:p>
            <a:endParaRPr lang="en-US"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Data presentation in PMS design plays a crucial role in utilizing performance metrics for organizational strategy. Efforts in performance representation aim to simplify information selection through graphical displays and user-friendly reporting systems. </a:t>
            </a:r>
          </a:p>
          <a:p>
            <a:endParaRPr lang="en-US"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However, without clear standard, PMSs may not be sufficient. Engaging practitioners and policymakers is essential for validating these standards and supporting informed decision-making.</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2</a:t>
            </a:fld>
            <a:endParaRPr lang="it-IT"/>
          </a:p>
        </p:txBody>
      </p:sp>
    </p:spTree>
    <p:extLst>
      <p:ext uri="{BB962C8B-B14F-4D97-AF65-F5344CB8AC3E}">
        <p14:creationId xmlns:p14="http://schemas.microsoft.com/office/powerpoint/2010/main" val="2225724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This study aims to assess the non-random, systematic variation in elective surgery within Tuscany.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The analysis seeks to differentiate the variation observed among health districts at the regional level and within each of the three local health authorities (LHAs).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But the ultimate objective is to propose a method for facilitating discussion among professionals concerning the geographic variation the potential role of PMSs in addressing this issue. Again, unwarranted variation cannot be seen as an intellectual effort, we want it to be internalized by professionals. </a:t>
            </a:r>
            <a:endParaRPr lang="it-IT" sz="1800" dirty="0">
              <a:effectLst/>
              <a:latin typeface="Calibri" panose="020F0502020204030204" pitchFamily="34" charset="0"/>
              <a:ea typeface="Calibri" panose="020F0502020204030204" pitchFamily="34" charset="0"/>
            </a:endParaRPr>
          </a:p>
          <a:p>
            <a:r>
              <a:rPr lang="en-US" dirty="0"/>
              <a:t>We want there to be clear alarm bells that can guide medical practice.</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3</a:t>
            </a:fld>
            <a:endParaRPr lang="it-IT"/>
          </a:p>
        </p:txBody>
      </p:sp>
    </p:spTree>
    <p:extLst>
      <p:ext uri="{BB962C8B-B14F-4D97-AF65-F5344CB8AC3E}">
        <p14:creationId xmlns:p14="http://schemas.microsoft.com/office/powerpoint/2010/main" val="653872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US" sz="1800" dirty="0">
                <a:latin typeface="Arial" panose="020B0604020202020204" pitchFamily="34" charset="0"/>
                <a:cs typeface="Arial" panose="020B0604020202020204" pitchFamily="34" charset="0"/>
              </a:rPr>
              <a:t>Now, moving to the methods, the study is a case study centered around the return of the results of Tuscany's performance evaluation system, an event that took place on June 1, 2023.</a:t>
            </a:r>
          </a:p>
          <a:p>
            <a:pPr marL="0" indent="0">
              <a:buNone/>
            </a:pPr>
            <a:endParaRPr lang="en-US" sz="1800" dirty="0">
              <a:latin typeface="Arial" panose="020B0604020202020204" pitchFamily="34" charset="0"/>
              <a:cs typeface="Arial" panose="020B0604020202020204" pitchFamily="34" charset="0"/>
            </a:endParaRPr>
          </a:p>
          <a:p>
            <a:pPr marL="0" indent="0">
              <a:buNone/>
            </a:pPr>
            <a:r>
              <a:rPr lang="en-US" sz="1800" dirty="0">
                <a:latin typeface="Arial" panose="020B0604020202020204" pitchFamily="34" charset="0"/>
                <a:cs typeface="Arial" panose="020B0604020202020204" pitchFamily="34" charset="0"/>
              </a:rPr>
              <a:t>Public </a:t>
            </a:r>
            <a:r>
              <a:rPr lang="en-US" sz="1800" b="1" dirty="0">
                <a:solidFill>
                  <a:srgbClr val="204B5C"/>
                </a:solidFill>
                <a:latin typeface="Arial" panose="020B0604020202020204" pitchFamily="34" charset="0"/>
                <a:cs typeface="Arial" panose="020B0604020202020204" pitchFamily="34" charset="0"/>
              </a:rPr>
              <a:t>data disclosure </a:t>
            </a:r>
            <a:r>
              <a:rPr lang="en-US" sz="1800" dirty="0">
                <a:effectLst/>
                <a:latin typeface="Calibri" panose="020F0502020204030204" pitchFamily="34" charset="0"/>
                <a:ea typeface="Calibri" panose="020F0502020204030204" pitchFamily="34" charset="0"/>
              </a:rPr>
              <a:t>was meant at fostering knowledge exchange and informed decision making with healthcare professionals and policymakers, and validating the standards that I will introduce in few minutes.</a:t>
            </a:r>
          </a:p>
        </p:txBody>
      </p:sp>
      <p:sp>
        <p:nvSpPr>
          <p:cNvPr id="4" name="Segnaposto numero diapositiva 3"/>
          <p:cNvSpPr>
            <a:spLocks noGrp="1"/>
          </p:cNvSpPr>
          <p:nvPr>
            <p:ph type="sldNum" sz="quarter" idx="5"/>
          </p:nvPr>
        </p:nvSpPr>
        <p:spPr/>
        <p:txBody>
          <a:bodyPr/>
          <a:lstStyle/>
          <a:p>
            <a:fld id="{3AC43E56-556D-1F4A-AADC-A26828ECA56E}" type="slidenum">
              <a:rPr lang="it-IT" smtClean="0"/>
              <a:t>4</a:t>
            </a:fld>
            <a:endParaRPr lang="it-IT"/>
          </a:p>
        </p:txBody>
      </p:sp>
    </p:spTree>
    <p:extLst>
      <p:ext uri="{BB962C8B-B14F-4D97-AF65-F5344CB8AC3E}">
        <p14:creationId xmlns:p14="http://schemas.microsoft.com/office/powerpoint/2010/main" val="3479902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effectLst/>
                <a:latin typeface="Calibri" panose="020F0502020204030204" pitchFamily="34" charset="0"/>
                <a:ea typeface="Calibri" panose="020F0502020204030204" pitchFamily="34" charset="0"/>
              </a:rPr>
              <a:t>But how did we get the results we publicly disclosed. </a:t>
            </a:r>
            <a:endParaRPr lang="en-US" sz="1800" b="1"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Firstly, we conducted a population-based retrospective analysis using administrative data, specifically Hospital Discharge Records from Tuscan hospitals between 2019 and 2022.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We computed crude and age-and-sex standardized treatment rates for 14 procedures and measured variation, including the systemic component of variation [SCV].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Adopting a multilevel perspective, we differentiated between regional-level and LHA-level variation.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But </a:t>
            </a:r>
            <a:r>
              <a:rPr lang="it-IT" dirty="0" err="1"/>
              <a:t>most</a:t>
            </a:r>
            <a:r>
              <a:rPr lang="it-IT" dirty="0"/>
              <a:t> </a:t>
            </a:r>
            <a:r>
              <a:rPr lang="it-IT" dirty="0" err="1"/>
              <a:t>importantly</a:t>
            </a:r>
            <a:r>
              <a:rPr lang="it-IT" dirty="0"/>
              <a:t>, </a:t>
            </a:r>
            <a:r>
              <a:rPr lang="it-IT" dirty="0" err="1"/>
              <a:t>we</a:t>
            </a:r>
            <a:r>
              <a:rPr lang="it-IT" dirty="0"/>
              <a:t> </a:t>
            </a:r>
            <a:r>
              <a:rPr lang="it-IT" dirty="0" err="1"/>
              <a:t>identified</a:t>
            </a:r>
            <a:r>
              <a:rPr lang="it-IT" dirty="0"/>
              <a:t> benchmarking standards following McPherson </a:t>
            </a:r>
            <a:r>
              <a:rPr lang="it-IT" dirty="0" err="1"/>
              <a:t>classification</a:t>
            </a:r>
            <a:r>
              <a:rPr lang="it-IT" dirty="0"/>
              <a:t>. A </a:t>
            </a:r>
            <a:r>
              <a:rPr lang="it-IT" dirty="0" err="1"/>
              <a:t>systematic</a:t>
            </a:r>
            <a:r>
              <a:rPr lang="it-IT" dirty="0"/>
              <a:t> component of </a:t>
            </a:r>
            <a:r>
              <a:rPr lang="it-IT" dirty="0" err="1"/>
              <a:t>variation</a:t>
            </a:r>
            <a:r>
              <a:rPr lang="it-IT" dirty="0"/>
              <a:t> </a:t>
            </a:r>
            <a:r>
              <a:rPr lang="it-IT" dirty="0" err="1"/>
              <a:t>between</a:t>
            </a:r>
            <a:r>
              <a:rPr lang="it-IT" dirty="0"/>
              <a:t> 3 and 5.4 </a:t>
            </a:r>
            <a:r>
              <a:rPr lang="it-IT" dirty="0" err="1"/>
              <a:t>identifies</a:t>
            </a:r>
            <a:r>
              <a:rPr lang="it-IT" dirty="0"/>
              <a:t> medium </a:t>
            </a:r>
            <a:r>
              <a:rPr lang="it-IT" dirty="0" err="1"/>
              <a:t>systematic</a:t>
            </a:r>
            <a:r>
              <a:rPr lang="it-IT" dirty="0"/>
              <a:t> </a:t>
            </a:r>
            <a:r>
              <a:rPr lang="it-IT" dirty="0" err="1"/>
              <a:t>variation</a:t>
            </a:r>
            <a:r>
              <a:rPr lang="it-IT" dirty="0"/>
              <a:t>, </a:t>
            </a:r>
            <a:r>
              <a:rPr lang="it-IT" dirty="0" err="1"/>
              <a:t>between</a:t>
            </a:r>
            <a:r>
              <a:rPr lang="it-IT" dirty="0"/>
              <a:t> 5.4 and 10 high </a:t>
            </a:r>
            <a:r>
              <a:rPr lang="it-IT" dirty="0" err="1"/>
              <a:t>systematic</a:t>
            </a:r>
            <a:r>
              <a:rPr lang="it-IT" dirty="0"/>
              <a:t> </a:t>
            </a:r>
            <a:r>
              <a:rPr lang="it-IT" dirty="0" err="1"/>
              <a:t>variation</a:t>
            </a:r>
            <a:r>
              <a:rPr lang="it-IT" dirty="0"/>
              <a:t>, </a:t>
            </a:r>
            <a:r>
              <a:rPr lang="it-IT" dirty="0" err="1"/>
              <a:t>above</a:t>
            </a:r>
            <a:r>
              <a:rPr lang="it-IT" dirty="0"/>
              <a:t> 10 </a:t>
            </a:r>
            <a:r>
              <a:rPr lang="it-IT" dirty="0" err="1"/>
              <a:t>very</a:t>
            </a:r>
            <a:r>
              <a:rPr lang="it-IT" dirty="0"/>
              <a:t> high </a:t>
            </a:r>
            <a:r>
              <a:rPr lang="it-IT" dirty="0" err="1"/>
              <a:t>systematic</a:t>
            </a:r>
            <a:r>
              <a:rPr lang="it-IT" dirty="0"/>
              <a:t> </a:t>
            </a:r>
            <a:r>
              <a:rPr lang="it-IT" dirty="0" err="1"/>
              <a:t>variation</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5</a:t>
            </a:fld>
            <a:endParaRPr lang="it-IT"/>
          </a:p>
        </p:txBody>
      </p:sp>
    </p:spTree>
    <p:extLst>
      <p:ext uri="{BB962C8B-B14F-4D97-AF65-F5344CB8AC3E}">
        <p14:creationId xmlns:p14="http://schemas.microsoft.com/office/powerpoint/2010/main" val="14965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So, </a:t>
            </a:r>
            <a:r>
              <a:rPr lang="it-IT" dirty="0" err="1"/>
              <a:t>what</a:t>
            </a:r>
            <a:r>
              <a:rPr lang="it-IT" dirty="0"/>
              <a:t> </a:t>
            </a:r>
            <a:r>
              <a:rPr lang="it-IT" dirty="0" err="1"/>
              <a:t>did</a:t>
            </a:r>
            <a:r>
              <a:rPr lang="it-IT" dirty="0"/>
              <a:t> </a:t>
            </a:r>
            <a:r>
              <a:rPr lang="it-IT" dirty="0" err="1"/>
              <a:t>we</a:t>
            </a:r>
            <a:r>
              <a:rPr lang="it-IT" dirty="0"/>
              <a:t> do </a:t>
            </a:r>
            <a:r>
              <a:rPr lang="it-IT" dirty="0" err="1"/>
              <a:t>differently</a:t>
            </a:r>
            <a:r>
              <a:rPr lang="it-IT" dirty="0"/>
              <a:t> in </a:t>
            </a:r>
            <a:r>
              <a:rPr lang="it-IT" dirty="0" err="1"/>
              <a:t>june</a:t>
            </a:r>
            <a:r>
              <a:rPr lang="it-IT" dirty="0"/>
              <a:t>?</a:t>
            </a:r>
          </a:p>
          <a:p>
            <a:r>
              <a:rPr lang="en-US" sz="1800" dirty="0">
                <a:effectLst/>
                <a:latin typeface="Calibri" panose="020F0502020204030204" pitchFamily="34" charset="0"/>
                <a:ea typeface="Calibri" panose="020F0502020204030204" pitchFamily="34" charset="0"/>
              </a:rPr>
              <a:t>Including variation information in the Performance Evaluation System was customary practice, but it had not sparked substantial discussion.</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6</a:t>
            </a:fld>
            <a:endParaRPr lang="it-IT"/>
          </a:p>
        </p:txBody>
      </p:sp>
    </p:spTree>
    <p:extLst>
      <p:ext uri="{BB962C8B-B14F-4D97-AF65-F5344CB8AC3E}">
        <p14:creationId xmlns:p14="http://schemas.microsoft.com/office/powerpoint/2010/main" val="2799902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So, </a:t>
            </a:r>
            <a:r>
              <a:rPr lang="it-IT" dirty="0" err="1"/>
              <a:t>we</a:t>
            </a:r>
            <a:r>
              <a:rPr lang="it-IT" dirty="0"/>
              <a:t> </a:t>
            </a:r>
            <a:r>
              <a:rPr lang="it-IT" dirty="0" err="1"/>
              <a:t>included</a:t>
            </a:r>
            <a:r>
              <a:rPr lang="it-IT" dirty="0"/>
              <a:t> the benchmark standard by McPherson </a:t>
            </a:r>
            <a:r>
              <a:rPr lang="it-IT" dirty="0" err="1"/>
              <a:t>into</a:t>
            </a:r>
            <a:r>
              <a:rPr lang="it-IT" dirty="0"/>
              <a:t> a </a:t>
            </a:r>
            <a:r>
              <a:rPr lang="it-IT" dirty="0" err="1"/>
              <a:t>graphical</a:t>
            </a:r>
            <a:r>
              <a:rPr lang="it-IT" dirty="0"/>
              <a:t> </a:t>
            </a:r>
            <a:r>
              <a:rPr lang="it-IT" dirty="0" err="1"/>
              <a:t>representation</a:t>
            </a:r>
            <a:r>
              <a:rPr lang="it-IT" dirty="0"/>
              <a:t> </a:t>
            </a:r>
            <a:r>
              <a:rPr lang="it-IT" dirty="0" err="1"/>
              <a:t>that</a:t>
            </a:r>
            <a:r>
              <a:rPr lang="it-IT" dirty="0"/>
              <a:t> </a:t>
            </a:r>
            <a:r>
              <a:rPr lang="it-IT" dirty="0" err="1"/>
              <a:t>wold</a:t>
            </a:r>
            <a:r>
              <a:rPr lang="it-IT" dirty="0"/>
              <a:t> </a:t>
            </a:r>
            <a:r>
              <a:rPr lang="it-IT" dirty="0" err="1"/>
              <a:t>allow</a:t>
            </a:r>
            <a:r>
              <a:rPr lang="it-IT" dirty="0"/>
              <a:t> for a clear and immediate </a:t>
            </a:r>
            <a:r>
              <a:rPr lang="it-IT" dirty="0" err="1"/>
              <a:t>understanding</a:t>
            </a:r>
            <a:r>
              <a:rPr lang="it-IT" dirty="0"/>
              <a:t>.</a:t>
            </a:r>
          </a:p>
          <a:p>
            <a:r>
              <a:rPr lang="it-IT" dirty="0"/>
              <a:t>Second </a:t>
            </a:r>
            <a:r>
              <a:rPr lang="it-IT" dirty="0" err="1"/>
              <a:t>thing</a:t>
            </a:r>
            <a:r>
              <a:rPr lang="it-IT" dirty="0"/>
              <a:t>, </a:t>
            </a:r>
            <a:r>
              <a:rPr lang="it-IT" dirty="0" err="1"/>
              <a:t>we</a:t>
            </a:r>
            <a:r>
              <a:rPr lang="it-IT" dirty="0"/>
              <a:t> </a:t>
            </a:r>
            <a:r>
              <a:rPr lang="it-IT" dirty="0" err="1"/>
              <a:t>presented</a:t>
            </a:r>
            <a:r>
              <a:rPr lang="it-IT" dirty="0"/>
              <a:t> the data </a:t>
            </a:r>
            <a:r>
              <a:rPr lang="it-IT" dirty="0" err="1"/>
              <a:t>according</a:t>
            </a:r>
            <a:r>
              <a:rPr lang="it-IT" dirty="0"/>
              <a:t> to </a:t>
            </a:r>
            <a:r>
              <a:rPr lang="it-IT" dirty="0" err="1"/>
              <a:t>three</a:t>
            </a:r>
            <a:r>
              <a:rPr lang="it-IT" dirty="0"/>
              <a:t> </a:t>
            </a:r>
            <a:r>
              <a:rPr lang="it-IT" dirty="0" err="1"/>
              <a:t>homogeneous</a:t>
            </a:r>
            <a:r>
              <a:rPr lang="it-IT" dirty="0"/>
              <a:t> groups </a:t>
            </a:r>
            <a:r>
              <a:rPr lang="it-IT" dirty="0" err="1"/>
              <a:t>that</a:t>
            </a:r>
            <a:r>
              <a:rPr lang="it-IT" dirty="0"/>
              <a:t> </a:t>
            </a:r>
            <a:r>
              <a:rPr lang="it-IT" dirty="0" err="1"/>
              <a:t>resulted</a:t>
            </a:r>
            <a:r>
              <a:rPr lang="it-IT" dirty="0"/>
              <a:t> from the </a:t>
            </a:r>
            <a:r>
              <a:rPr lang="it-IT" dirty="0" err="1"/>
              <a:t>SCVs</a:t>
            </a:r>
            <a:r>
              <a:rPr lang="it-IT" dirty="0"/>
              <a:t>. </a:t>
            </a:r>
            <a:r>
              <a:rPr lang="it-IT" dirty="0" err="1"/>
              <a:t>Indeed</a:t>
            </a:r>
            <a:r>
              <a:rPr lang="it-IT" dirty="0"/>
              <a:t>, </a:t>
            </a:r>
            <a:r>
              <a:rPr lang="it-IT" dirty="0" err="1"/>
              <a:t>we</a:t>
            </a:r>
            <a:r>
              <a:rPr lang="it-IT" dirty="0"/>
              <a:t> </a:t>
            </a:r>
            <a:r>
              <a:rPr lang="it-IT" dirty="0" err="1"/>
              <a:t>realized</a:t>
            </a:r>
            <a:r>
              <a:rPr lang="it-IT" dirty="0"/>
              <a:t> </a:t>
            </a:r>
            <a:r>
              <a:rPr lang="it-IT" dirty="0" err="1"/>
              <a:t>that</a:t>
            </a:r>
            <a:r>
              <a:rPr lang="it-IT" dirty="0"/>
              <a:t> </a:t>
            </a:r>
            <a:r>
              <a:rPr lang="it-IT" dirty="0" err="1"/>
              <a:t>different</a:t>
            </a:r>
            <a:r>
              <a:rPr lang="it-IT" dirty="0"/>
              <a:t> patterns </a:t>
            </a:r>
            <a:r>
              <a:rPr lang="it-IT" dirty="0" err="1"/>
              <a:t>emerged</a:t>
            </a:r>
            <a:r>
              <a:rPr lang="it-IT" dirty="0"/>
              <a:t>.</a:t>
            </a:r>
          </a:p>
          <a:p>
            <a:endParaRPr lang="it-IT" dirty="0"/>
          </a:p>
          <a:p>
            <a:r>
              <a:rPr lang="en-US" sz="1200" kern="100" dirty="0">
                <a:effectLst/>
                <a:latin typeface="Calibri" panose="020F0502020204030204" pitchFamily="34" charset="0"/>
                <a:ea typeface="Calibri" panose="020F0502020204030204" pitchFamily="34" charset="0"/>
                <a:cs typeface="Calibri" panose="020F0502020204030204" pitchFamily="34" charset="0"/>
              </a:rPr>
              <a:t>In some cases, the regional SCV was consistent with the SCV found at the local level</a:t>
            </a:r>
            <a:r>
              <a:rPr lang="it-IT" sz="1200" kern="100" dirty="0">
                <a:effectLst/>
                <a:latin typeface="Calibri" panose="020F0502020204030204" pitchFamily="34" charset="0"/>
                <a:ea typeface="Calibri" panose="020F0502020204030204" pitchFamily="34" charset="0"/>
                <a:cs typeface="Calibri" panose="020F0502020204030204" pitchFamily="34" charset="0"/>
              </a:rPr>
              <a:t>.</a:t>
            </a:r>
          </a:p>
          <a:p>
            <a:r>
              <a:rPr lang="en-US" sz="1200" kern="100" dirty="0">
                <a:effectLst/>
                <a:latin typeface="Calibri" panose="020F0502020204030204" pitchFamily="34" charset="0"/>
                <a:ea typeface="Calibri" panose="020F0502020204030204" pitchFamily="34" charset="0"/>
                <a:cs typeface="Calibri" panose="020F0502020204030204" pitchFamily="34" charset="0"/>
              </a:rPr>
              <a:t>In other cases, the systematic variation found in one LHA was large enough to drive the entire regional SCV.</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Calibri" panose="020F0502020204030204" pitchFamily="34" charset="0"/>
                <a:ea typeface="Calibri" panose="020F0502020204030204" pitchFamily="34" charset="0"/>
                <a:cs typeface="Calibri" panose="020F0502020204030204" pitchFamily="34" charset="0"/>
              </a:rPr>
              <a:t>the most distinctive scenario occurs where the regional SCV exceeds the SCVs of the three LHAs. This indicates persistent differences in behaviors between the LHAs, while relatively lower variation is observed within each LHA.</a:t>
            </a:r>
            <a:endParaRPr lang="it-IT"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a:p>
            <a:endParaRPr lang="it-IT" dirty="0"/>
          </a:p>
          <a:p>
            <a:endParaRPr lang="it-IT"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Calibri" panose="020F0502020204030204" pitchFamily="34" charset="0"/>
                <a:ea typeface="Calibri" panose="020F0502020204030204" pitchFamily="34" charset="0"/>
              </a:rPr>
              <a:t>Results: </a:t>
            </a:r>
            <a:r>
              <a:rPr lang="en-US" sz="1200" dirty="0">
                <a:effectLst/>
                <a:latin typeface="Calibri" panose="020F0502020204030204" pitchFamily="34" charset="0"/>
                <a:ea typeface="Calibri" panose="020F0502020204030204" pitchFamily="34" charset="0"/>
              </a:rPr>
              <a:t>The analysis proved that geographic variation is ubiquitous (Graph 1 and 2) and persistent over time (Table 1). Investigating geographic variation at LHA-level, different patterns emerged. In some cases, regional and LHAs SCVs were consistent. In other cases, the systematic variation found in one LHA was large enough to drive the entire regional SCV, as it happens for Coronary Artery Bypass Surgery or Hemorrhoidectomy. The most distinctive scenario occurs with Hysterectomy and Tonsillectomy, where the regional SCV exceeds the SCVs of the three LHAs. This indicates persistent differences in behaviors between the LHAs, while relatively lower variation is observed within each LHA. The qualitative analysis revealed that employing graphical representations focusing on the evaluation of the systematic component of variation raised significant interest among professionals. While the use of extremal quotient was common in the Tuscan Performance Measurement System (PMS) to present geographic variation, grouping local health districts by their corresponding LHAs allowed us to highlight the level of governance where professionals can intervene.</a:t>
            </a:r>
            <a:endParaRPr lang="it-IT" sz="1200" dirty="0">
              <a:effectLst/>
              <a:latin typeface="Calibri" panose="020F0502020204030204" pitchFamily="34" charset="0"/>
              <a:ea typeface="Calibri" panose="020F0502020204030204" pitchFamily="34" charset="0"/>
            </a:endParaRPr>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7</a:t>
            </a:fld>
            <a:endParaRPr lang="it-IT"/>
          </a:p>
        </p:txBody>
      </p:sp>
    </p:spTree>
    <p:extLst>
      <p:ext uri="{BB962C8B-B14F-4D97-AF65-F5344CB8AC3E}">
        <p14:creationId xmlns:p14="http://schemas.microsoft.com/office/powerpoint/2010/main" val="3580709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effectLst/>
                <a:latin typeface="Calibri" panose="020F0502020204030204" pitchFamily="34" charset="0"/>
                <a:ea typeface="Calibri" panose="020F0502020204030204" pitchFamily="34" charset="0"/>
              </a:rPr>
              <a:t>Here is just a better visualization of the graphical representation we adopted but I will move on for time issues.</a:t>
            </a:r>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8</a:t>
            </a:fld>
            <a:endParaRPr lang="it-IT"/>
          </a:p>
        </p:txBody>
      </p:sp>
    </p:spTree>
    <p:extLst>
      <p:ext uri="{BB962C8B-B14F-4D97-AF65-F5344CB8AC3E}">
        <p14:creationId xmlns:p14="http://schemas.microsoft.com/office/powerpoint/2010/main" val="2892162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30B407-C05A-5F42-B082-FDF0E7E15BFF}"/>
              </a:ext>
            </a:extLst>
          </p:cNvPr>
          <p:cNvSpPr>
            <a:spLocks noGrp="1"/>
          </p:cNvSpPr>
          <p:nvPr>
            <p:ph type="ctrTitle"/>
          </p:nvPr>
        </p:nvSpPr>
        <p:spPr>
          <a:xfrm>
            <a:off x="1056639" y="1539062"/>
            <a:ext cx="10051145" cy="2387600"/>
          </a:xfrm>
        </p:spPr>
        <p:txBody>
          <a:bodyPr anchor="b"/>
          <a:lstStyle>
            <a:lvl1pPr algn="l">
              <a:defRPr sz="6000" b="1" i="0" baseline="0">
                <a:solidFill>
                  <a:schemeClr val="tx1"/>
                </a:solidFill>
              </a:defRPr>
            </a:lvl1pPr>
          </a:lstStyle>
          <a:p>
            <a:r>
              <a:rPr lang="it-IT" dirty="0"/>
              <a:t>Fare clic per modificare lo stile del titolo dello schema</a:t>
            </a:r>
          </a:p>
        </p:txBody>
      </p:sp>
      <p:sp>
        <p:nvSpPr>
          <p:cNvPr id="3" name="Sottotitolo 2">
            <a:extLst>
              <a:ext uri="{FF2B5EF4-FFF2-40B4-BE49-F238E27FC236}">
                <a16:creationId xmlns:a16="http://schemas.microsoft.com/office/drawing/2014/main" id="{99E09D29-A829-FA4E-85E6-EE01C9647649}"/>
              </a:ext>
            </a:extLst>
          </p:cNvPr>
          <p:cNvSpPr>
            <a:spLocks noGrp="1"/>
          </p:cNvSpPr>
          <p:nvPr>
            <p:ph type="subTitle" idx="1"/>
          </p:nvPr>
        </p:nvSpPr>
        <p:spPr>
          <a:xfrm>
            <a:off x="1056639" y="4145279"/>
            <a:ext cx="10051145" cy="1529219"/>
          </a:xfrm>
        </p:spPr>
        <p:txBody>
          <a:bodyPr>
            <a:normAutofit/>
          </a:bodyPr>
          <a:lstStyle>
            <a:lvl1pPr marL="0" indent="0" algn="l">
              <a:buNone/>
              <a:defRPr sz="3000" b="0" i="1" baseline="0">
                <a:solidFill>
                  <a:schemeClr val="tx1"/>
                </a:solidFill>
                <a:latin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8" name="Rettangolo 7">
            <a:extLst>
              <a:ext uri="{FF2B5EF4-FFF2-40B4-BE49-F238E27FC236}">
                <a16:creationId xmlns:a16="http://schemas.microsoft.com/office/drawing/2014/main" id="{D060470D-0DA9-084F-BC0E-A63C3643AB74}"/>
              </a:ext>
            </a:extLst>
          </p:cNvPr>
          <p:cNvSpPr/>
          <p:nvPr userDrawn="1"/>
        </p:nvSpPr>
        <p:spPr>
          <a:xfrm>
            <a:off x="0" y="-18256"/>
            <a:ext cx="12192000" cy="7767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8" name="Immagine 17">
            <a:extLst>
              <a:ext uri="{FF2B5EF4-FFF2-40B4-BE49-F238E27FC236}">
                <a16:creationId xmlns:a16="http://schemas.microsoft.com/office/drawing/2014/main" id="{A7E64F2B-DDEF-43D9-8B0F-3C7394D4127B}"/>
              </a:ext>
            </a:extLst>
          </p:cNvPr>
          <p:cNvPicPr>
            <a:picLocks noChangeAspect="1"/>
          </p:cNvPicPr>
          <p:nvPr userDrawn="1"/>
        </p:nvPicPr>
        <p:blipFill>
          <a:blip r:embed="rId2">
            <a:alphaModFix amt="51000"/>
          </a:blip>
          <a:stretch>
            <a:fillRect/>
          </a:stretch>
        </p:blipFill>
        <p:spPr>
          <a:xfrm>
            <a:off x="11107785" y="111942"/>
            <a:ext cx="937938" cy="468969"/>
          </a:xfrm>
          <a:prstGeom prst="rect">
            <a:avLst/>
          </a:prstGeom>
        </p:spPr>
      </p:pic>
      <p:pic>
        <p:nvPicPr>
          <p:cNvPr id="19" name="Immagine 18" descr="Immagine che contiene testo&#10;&#10;Descrizione generata automaticamente">
            <a:extLst>
              <a:ext uri="{FF2B5EF4-FFF2-40B4-BE49-F238E27FC236}">
                <a16:creationId xmlns:a16="http://schemas.microsoft.com/office/drawing/2014/main" id="{D33A0EAA-2C1B-4296-9CC8-A502C0C0B192}"/>
              </a:ext>
            </a:extLst>
          </p:cNvPr>
          <p:cNvPicPr>
            <a:picLocks noChangeAspect="1"/>
          </p:cNvPicPr>
          <p:nvPr userDrawn="1"/>
        </p:nvPicPr>
        <p:blipFill>
          <a:blip r:embed="rId3"/>
          <a:stretch>
            <a:fillRect/>
          </a:stretch>
        </p:blipFill>
        <p:spPr>
          <a:xfrm>
            <a:off x="126723" y="111943"/>
            <a:ext cx="1169374" cy="468968"/>
          </a:xfrm>
          <a:prstGeom prst="rect">
            <a:avLst/>
          </a:prstGeom>
        </p:spPr>
      </p:pic>
    </p:spTree>
    <p:extLst>
      <p:ext uri="{BB962C8B-B14F-4D97-AF65-F5344CB8AC3E}">
        <p14:creationId xmlns:p14="http://schemas.microsoft.com/office/powerpoint/2010/main" val="4203350941"/>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5C9C04-8157-6245-B9A9-0FBBC6396988}"/>
              </a:ext>
            </a:extLst>
          </p:cNvPr>
          <p:cNvSpPr>
            <a:spLocks noGrp="1"/>
          </p:cNvSpPr>
          <p:nvPr>
            <p:ph type="title"/>
          </p:nvPr>
        </p:nvSpPr>
        <p:spPr/>
        <p:txBody>
          <a:bodyPr/>
          <a:lstStyle>
            <a:lvl1pPr>
              <a:defRPr>
                <a:solidFill>
                  <a:schemeClr val="tx1">
                    <a:lumMod val="75000"/>
                  </a:schemeClr>
                </a:solidFill>
              </a:defRPr>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5CBDF95D-9ED3-854B-A525-D968F3417CA1}"/>
              </a:ext>
            </a:extLst>
          </p:cNvPr>
          <p:cNvSpPr>
            <a:spLocks noGrp="1"/>
          </p:cNvSpPr>
          <p:nvPr>
            <p:ph idx="1"/>
          </p:nvPr>
        </p:nvSpPr>
        <p:spPr/>
        <p:txBody>
          <a:bodyPr/>
          <a:lstStyle>
            <a:lvl1pPr>
              <a:buClr>
                <a:schemeClr val="tx2"/>
              </a:buClr>
              <a:defRPr>
                <a:solidFill>
                  <a:schemeClr val="tx1">
                    <a:lumMod val="75000"/>
                  </a:schemeClr>
                </a:solidFill>
              </a:defRPr>
            </a:lvl1pPr>
            <a:lvl2pPr>
              <a:buClr>
                <a:schemeClr val="accent6"/>
              </a:buClr>
              <a:defRPr>
                <a:solidFill>
                  <a:schemeClr val="tx1">
                    <a:lumMod val="75000"/>
                  </a:schemeClr>
                </a:solidFill>
              </a:defRPr>
            </a:lvl2pPr>
            <a:lvl3pPr>
              <a:buClr>
                <a:schemeClr val="accent3"/>
              </a:buCl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numero diapositiva 5">
            <a:extLst>
              <a:ext uri="{FF2B5EF4-FFF2-40B4-BE49-F238E27FC236}">
                <a16:creationId xmlns:a16="http://schemas.microsoft.com/office/drawing/2014/main" id="{1CC167C3-C8F9-3244-B022-D09A4BEC3A0F}"/>
              </a:ext>
            </a:extLst>
          </p:cNvPr>
          <p:cNvSpPr>
            <a:spLocks noGrp="1"/>
          </p:cNvSpPr>
          <p:nvPr>
            <p:ph type="sldNum" sz="quarter" idx="12"/>
          </p:nvPr>
        </p:nvSpPr>
        <p:spPr/>
        <p:txBody>
          <a:bodyPr/>
          <a:lstStyle/>
          <a:p>
            <a:fld id="{A87AA0D0-2F4D-AA4E-A2C0-E0264229DB77}" type="slidenum">
              <a:rPr lang="it-IT" smtClean="0"/>
              <a:t>‹N›</a:t>
            </a:fld>
            <a:endParaRPr lang="it-IT" dirty="0"/>
          </a:p>
        </p:txBody>
      </p:sp>
    </p:spTree>
    <p:extLst>
      <p:ext uri="{BB962C8B-B14F-4D97-AF65-F5344CB8AC3E}">
        <p14:creationId xmlns:p14="http://schemas.microsoft.com/office/powerpoint/2010/main" val="600565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stazione sezione">
    <p:bg>
      <p:bgPr>
        <a:solidFill>
          <a:schemeClr val="bg1">
            <a:lumMod val="95000"/>
          </a:schemeClr>
        </a:solidFill>
        <a:effectLst/>
      </p:bgPr>
    </p:bg>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F6141EDA-6B28-3945-9385-DE499FF96618}"/>
              </a:ext>
            </a:extLst>
          </p:cNvPr>
          <p:cNvSpPr>
            <a:spLocks noGrp="1"/>
          </p:cNvSpPr>
          <p:nvPr>
            <p:ph type="sldNum" sz="quarter" idx="12"/>
          </p:nvPr>
        </p:nvSpPr>
        <p:spPr/>
        <p:txBody>
          <a:bodyPr/>
          <a:lstStyle/>
          <a:p>
            <a:fld id="{A87AA0D0-2F4D-AA4E-A2C0-E0264229DB77}" type="slidenum">
              <a:rPr lang="it-IT" smtClean="0"/>
              <a:t>‹N›</a:t>
            </a:fld>
            <a:endParaRPr lang="it-IT"/>
          </a:p>
        </p:txBody>
      </p:sp>
      <p:sp>
        <p:nvSpPr>
          <p:cNvPr id="7" name="Titolo 1">
            <a:extLst>
              <a:ext uri="{FF2B5EF4-FFF2-40B4-BE49-F238E27FC236}">
                <a16:creationId xmlns:a16="http://schemas.microsoft.com/office/drawing/2014/main" id="{0121DFAB-F558-4A95-BAA1-3B922ECE505F}"/>
              </a:ext>
            </a:extLst>
          </p:cNvPr>
          <p:cNvSpPr>
            <a:spLocks noGrp="1"/>
          </p:cNvSpPr>
          <p:nvPr>
            <p:ph type="ctrTitle"/>
          </p:nvPr>
        </p:nvSpPr>
        <p:spPr>
          <a:xfrm>
            <a:off x="1056639" y="1539062"/>
            <a:ext cx="10051145" cy="2387600"/>
          </a:xfrm>
        </p:spPr>
        <p:txBody>
          <a:bodyPr anchor="b"/>
          <a:lstStyle>
            <a:lvl1pPr algn="l">
              <a:defRPr sz="6000" b="1" i="0" baseline="0">
                <a:solidFill>
                  <a:srgbClr val="204B5C"/>
                </a:solidFill>
              </a:defRPr>
            </a:lvl1pPr>
          </a:lstStyle>
          <a:p>
            <a:r>
              <a:rPr lang="it-IT" dirty="0"/>
              <a:t>Fare clic per modificare lo stile del titolo dello schema</a:t>
            </a:r>
          </a:p>
        </p:txBody>
      </p:sp>
      <p:sp>
        <p:nvSpPr>
          <p:cNvPr id="8" name="Sottotitolo 2">
            <a:extLst>
              <a:ext uri="{FF2B5EF4-FFF2-40B4-BE49-F238E27FC236}">
                <a16:creationId xmlns:a16="http://schemas.microsoft.com/office/drawing/2014/main" id="{D3DEF852-61D6-4266-9B32-BD278C5D1ED7}"/>
              </a:ext>
            </a:extLst>
          </p:cNvPr>
          <p:cNvSpPr>
            <a:spLocks noGrp="1"/>
          </p:cNvSpPr>
          <p:nvPr>
            <p:ph type="subTitle" idx="1"/>
          </p:nvPr>
        </p:nvSpPr>
        <p:spPr>
          <a:xfrm>
            <a:off x="1056639" y="4145279"/>
            <a:ext cx="10051145" cy="1529219"/>
          </a:xfrm>
        </p:spPr>
        <p:txBody>
          <a:bodyPr>
            <a:normAutofit/>
          </a:bodyPr>
          <a:lstStyle>
            <a:lvl1pPr marL="0" indent="0" algn="l">
              <a:buNone/>
              <a:defRPr sz="3000" b="0" i="1" baseline="0">
                <a:solidFill>
                  <a:srgbClr val="204B5C"/>
                </a:solidFill>
                <a:latin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9" name="Rettangolo 8">
            <a:extLst>
              <a:ext uri="{FF2B5EF4-FFF2-40B4-BE49-F238E27FC236}">
                <a16:creationId xmlns:a16="http://schemas.microsoft.com/office/drawing/2014/main" id="{2B563849-0C3C-41BE-A982-7F7769759412}"/>
              </a:ext>
            </a:extLst>
          </p:cNvPr>
          <p:cNvSpPr/>
          <p:nvPr userDrawn="1"/>
        </p:nvSpPr>
        <p:spPr>
          <a:xfrm>
            <a:off x="0" y="-18256"/>
            <a:ext cx="12192000" cy="776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0" name="Immagine 9">
            <a:extLst>
              <a:ext uri="{FF2B5EF4-FFF2-40B4-BE49-F238E27FC236}">
                <a16:creationId xmlns:a16="http://schemas.microsoft.com/office/drawing/2014/main" id="{71BA69B0-7F9B-4807-B70C-AC8B9C90B249}"/>
              </a:ext>
            </a:extLst>
          </p:cNvPr>
          <p:cNvPicPr>
            <a:picLocks noChangeAspect="1"/>
          </p:cNvPicPr>
          <p:nvPr userDrawn="1"/>
        </p:nvPicPr>
        <p:blipFill>
          <a:blip r:embed="rId2">
            <a:alphaModFix amt="51000"/>
          </a:blip>
          <a:stretch>
            <a:fillRect/>
          </a:stretch>
        </p:blipFill>
        <p:spPr>
          <a:xfrm>
            <a:off x="11107785" y="111942"/>
            <a:ext cx="937938" cy="468969"/>
          </a:xfrm>
          <a:prstGeom prst="rect">
            <a:avLst/>
          </a:prstGeom>
        </p:spPr>
      </p:pic>
      <p:pic>
        <p:nvPicPr>
          <p:cNvPr id="11" name="Immagine 10" descr="Immagine che contiene testo&#10;&#10;Descrizione generata automaticamente">
            <a:extLst>
              <a:ext uri="{FF2B5EF4-FFF2-40B4-BE49-F238E27FC236}">
                <a16:creationId xmlns:a16="http://schemas.microsoft.com/office/drawing/2014/main" id="{E5FBA8A2-32A3-4904-91A5-63D36F98A939}"/>
              </a:ext>
            </a:extLst>
          </p:cNvPr>
          <p:cNvPicPr>
            <a:picLocks noChangeAspect="1"/>
          </p:cNvPicPr>
          <p:nvPr userDrawn="1"/>
        </p:nvPicPr>
        <p:blipFill>
          <a:blip r:embed="rId3"/>
          <a:stretch>
            <a:fillRect/>
          </a:stretch>
        </p:blipFill>
        <p:spPr>
          <a:xfrm>
            <a:off x="126723" y="111943"/>
            <a:ext cx="1169374" cy="468968"/>
          </a:xfrm>
          <a:prstGeom prst="rect">
            <a:avLst/>
          </a:prstGeom>
        </p:spPr>
      </p:pic>
      <p:sp>
        <p:nvSpPr>
          <p:cNvPr id="12" name="Rettangolo 11">
            <a:extLst>
              <a:ext uri="{FF2B5EF4-FFF2-40B4-BE49-F238E27FC236}">
                <a16:creationId xmlns:a16="http://schemas.microsoft.com/office/drawing/2014/main" id="{03B9A992-AB31-4261-B8B2-C6F9FCFC4E84}"/>
              </a:ext>
            </a:extLst>
          </p:cNvPr>
          <p:cNvSpPr/>
          <p:nvPr userDrawn="1"/>
        </p:nvSpPr>
        <p:spPr>
          <a:xfrm>
            <a:off x="-13789" y="6081208"/>
            <a:ext cx="12192000" cy="77679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630560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6E7C4D-F574-CB46-8D68-3A39FE421686}"/>
              </a:ext>
            </a:extLst>
          </p:cNvPr>
          <p:cNvSpPr>
            <a:spLocks noGrp="1"/>
          </p:cNvSpPr>
          <p:nvPr>
            <p:ph type="title"/>
          </p:nvPr>
        </p:nvSpPr>
        <p:spPr/>
        <p:txBody>
          <a:bodyPr/>
          <a:lstStyle>
            <a:lvl1pPr>
              <a:defRPr>
                <a:solidFill>
                  <a:schemeClr val="tx1">
                    <a:lumMod val="75000"/>
                  </a:schemeClr>
                </a:solidFill>
              </a:defRPr>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AA4F4945-7965-C84E-9FDE-CAEB6C41650E}"/>
              </a:ext>
            </a:extLst>
          </p:cNvPr>
          <p:cNvSpPr>
            <a:spLocks noGrp="1"/>
          </p:cNvSpPr>
          <p:nvPr>
            <p:ph sz="half" idx="1"/>
          </p:nvPr>
        </p:nvSpPr>
        <p:spPr>
          <a:xfrm>
            <a:off x="1056640" y="2265679"/>
            <a:ext cx="4963160" cy="3801553"/>
          </a:xfrm>
        </p:spPr>
        <p:txBody>
          <a:bodyPr/>
          <a:lstStyle>
            <a:lvl1pPr>
              <a:buClr>
                <a:schemeClr val="tx2"/>
              </a:buClr>
              <a:defRPr>
                <a:solidFill>
                  <a:schemeClr val="tx1">
                    <a:lumMod val="75000"/>
                  </a:schemeClr>
                </a:solidFill>
              </a:defRPr>
            </a:lvl1pPr>
            <a:lvl2pPr>
              <a:buClr>
                <a:schemeClr val="accent6"/>
              </a:buClr>
              <a:defRPr>
                <a:solidFill>
                  <a:schemeClr val="tx1">
                    <a:lumMod val="75000"/>
                  </a:schemeClr>
                </a:solidFill>
              </a:defRPr>
            </a:lvl2pPr>
            <a:lvl3pPr>
              <a:buClr>
                <a:schemeClr val="accent3"/>
              </a:buCl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contenuto 3">
            <a:extLst>
              <a:ext uri="{FF2B5EF4-FFF2-40B4-BE49-F238E27FC236}">
                <a16:creationId xmlns:a16="http://schemas.microsoft.com/office/drawing/2014/main" id="{FE9D48A8-3886-9C49-8F7A-F8FD105395A5}"/>
              </a:ext>
            </a:extLst>
          </p:cNvPr>
          <p:cNvSpPr>
            <a:spLocks noGrp="1"/>
          </p:cNvSpPr>
          <p:nvPr>
            <p:ph sz="half" idx="2"/>
          </p:nvPr>
        </p:nvSpPr>
        <p:spPr>
          <a:xfrm>
            <a:off x="6172200" y="2265680"/>
            <a:ext cx="4963160" cy="3801552"/>
          </a:xfrm>
        </p:spPr>
        <p:txBody>
          <a:bodyPr/>
          <a:lstStyle>
            <a:lvl1pPr>
              <a:buClr>
                <a:schemeClr val="tx2"/>
              </a:buClr>
              <a:defRPr/>
            </a:lvl1pPr>
            <a:lvl2pPr>
              <a:buClr>
                <a:schemeClr val="accent6"/>
              </a:buClr>
              <a:defRPr/>
            </a:lvl2pPr>
            <a:lvl3pPr>
              <a:buClr>
                <a:schemeClr val="accent3"/>
              </a:buClr>
              <a:defRPr/>
            </a:lvl3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Segnaposto numero diapositiva 6">
            <a:extLst>
              <a:ext uri="{FF2B5EF4-FFF2-40B4-BE49-F238E27FC236}">
                <a16:creationId xmlns:a16="http://schemas.microsoft.com/office/drawing/2014/main" id="{0F990174-2FFA-744F-BB7B-24E67F64036E}"/>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2997371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6BB6BF-3DE5-3348-904D-4C78A6573F3C}"/>
              </a:ext>
            </a:extLst>
          </p:cNvPr>
          <p:cNvSpPr>
            <a:spLocks noGrp="1"/>
          </p:cNvSpPr>
          <p:nvPr>
            <p:ph type="title"/>
          </p:nvPr>
        </p:nvSpPr>
        <p:spPr/>
        <p:txBody>
          <a:bodyPr/>
          <a:lstStyle/>
          <a:p>
            <a:r>
              <a:rPr lang="it-IT" dirty="0"/>
              <a:t>Fare clic per modificare lo stile del titolo dello schema</a:t>
            </a:r>
          </a:p>
        </p:txBody>
      </p:sp>
      <p:sp>
        <p:nvSpPr>
          <p:cNvPr id="5" name="Segnaposto numero diapositiva 4">
            <a:extLst>
              <a:ext uri="{FF2B5EF4-FFF2-40B4-BE49-F238E27FC236}">
                <a16:creationId xmlns:a16="http://schemas.microsoft.com/office/drawing/2014/main" id="{27E5C3F1-284E-3B49-80BD-1E7931E10751}"/>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250542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C6724490-379A-5E42-8CA3-6A23E1E2B171}"/>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457015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CF789E-1F0D-2A46-9577-1863AA4676CE}"/>
              </a:ext>
            </a:extLst>
          </p:cNvPr>
          <p:cNvSpPr>
            <a:spLocks noGrp="1"/>
          </p:cNvSpPr>
          <p:nvPr>
            <p:ph type="title"/>
          </p:nvPr>
        </p:nvSpPr>
        <p:spPr>
          <a:xfrm>
            <a:off x="1056640" y="792480"/>
            <a:ext cx="3715385" cy="1264920"/>
          </a:xfrm>
        </p:spPr>
        <p:txBody>
          <a:bodyPr anchor="b"/>
          <a:lstStyle>
            <a:lvl1pPr>
              <a:defRPr sz="3200"/>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16C541E5-3A36-104F-8BE4-B62BBB44D09F}"/>
              </a:ext>
            </a:extLst>
          </p:cNvPr>
          <p:cNvSpPr>
            <a:spLocks noGrp="1"/>
          </p:cNvSpPr>
          <p:nvPr>
            <p:ph idx="1"/>
          </p:nvPr>
        </p:nvSpPr>
        <p:spPr>
          <a:xfrm>
            <a:off x="5183188" y="792481"/>
            <a:ext cx="5952172" cy="507650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testo 3">
            <a:extLst>
              <a:ext uri="{FF2B5EF4-FFF2-40B4-BE49-F238E27FC236}">
                <a16:creationId xmlns:a16="http://schemas.microsoft.com/office/drawing/2014/main" id="{DAE8247C-8BA7-894B-A3F9-D3BAA87EBF2B}"/>
              </a:ext>
            </a:extLst>
          </p:cNvPr>
          <p:cNvSpPr>
            <a:spLocks noGrp="1"/>
          </p:cNvSpPr>
          <p:nvPr>
            <p:ph type="body" sz="half" idx="2"/>
          </p:nvPr>
        </p:nvSpPr>
        <p:spPr>
          <a:xfrm>
            <a:off x="1056640" y="2150918"/>
            <a:ext cx="3715385" cy="371807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gli stili del testo dello schema</a:t>
            </a:r>
          </a:p>
        </p:txBody>
      </p:sp>
      <p:sp>
        <p:nvSpPr>
          <p:cNvPr id="7" name="Segnaposto numero diapositiva 6">
            <a:extLst>
              <a:ext uri="{FF2B5EF4-FFF2-40B4-BE49-F238E27FC236}">
                <a16:creationId xmlns:a16="http://schemas.microsoft.com/office/drawing/2014/main" id="{DB84059C-258E-B84D-B03A-445AFC6A94DE}"/>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730078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496A44-A88A-7A4B-BEB3-D39B639280AB}"/>
              </a:ext>
            </a:extLst>
          </p:cNvPr>
          <p:cNvSpPr>
            <a:spLocks noGrp="1"/>
          </p:cNvSpPr>
          <p:nvPr>
            <p:ph type="title"/>
          </p:nvPr>
        </p:nvSpPr>
        <p:spPr>
          <a:xfrm>
            <a:off x="839788" y="790767"/>
            <a:ext cx="3932237" cy="1266632"/>
          </a:xfrm>
        </p:spPr>
        <p:txBody>
          <a:bodyPr anchor="b"/>
          <a:lstStyle>
            <a:lvl1pPr>
              <a:defRPr sz="3200"/>
            </a:lvl1pPr>
          </a:lstStyle>
          <a:p>
            <a:r>
              <a:rPr lang="it-IT" dirty="0"/>
              <a:t>Fare clic per modificare lo stile del titolo dello schema</a:t>
            </a:r>
          </a:p>
        </p:txBody>
      </p:sp>
      <p:sp>
        <p:nvSpPr>
          <p:cNvPr id="3" name="Segnaposto immagine 2">
            <a:extLst>
              <a:ext uri="{FF2B5EF4-FFF2-40B4-BE49-F238E27FC236}">
                <a16:creationId xmlns:a16="http://schemas.microsoft.com/office/drawing/2014/main" id="{0F92FFA8-5476-894B-8D35-AB2A7C15643F}"/>
              </a:ext>
            </a:extLst>
          </p:cNvPr>
          <p:cNvSpPr>
            <a:spLocks noGrp="1"/>
          </p:cNvSpPr>
          <p:nvPr>
            <p:ph type="pic" idx="1"/>
          </p:nvPr>
        </p:nvSpPr>
        <p:spPr>
          <a:xfrm>
            <a:off x="5183188" y="790767"/>
            <a:ext cx="6172200" cy="50782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a:t>Fare clic sull'icona per inserire un'immagine</a:t>
            </a:r>
          </a:p>
        </p:txBody>
      </p:sp>
      <p:sp>
        <p:nvSpPr>
          <p:cNvPr id="4" name="Segnaposto testo 3">
            <a:extLst>
              <a:ext uri="{FF2B5EF4-FFF2-40B4-BE49-F238E27FC236}">
                <a16:creationId xmlns:a16="http://schemas.microsoft.com/office/drawing/2014/main" id="{BD730D1B-8852-8641-85E5-9E6F2112CB4B}"/>
              </a:ext>
            </a:extLst>
          </p:cNvPr>
          <p:cNvSpPr>
            <a:spLocks noGrp="1"/>
          </p:cNvSpPr>
          <p:nvPr>
            <p:ph type="body" sz="half" idx="2"/>
          </p:nvPr>
        </p:nvSpPr>
        <p:spPr>
          <a:xfrm>
            <a:off x="839788" y="2161308"/>
            <a:ext cx="3932237" cy="37076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7" name="Segnaposto numero diapositiva 6">
            <a:extLst>
              <a:ext uri="{FF2B5EF4-FFF2-40B4-BE49-F238E27FC236}">
                <a16:creationId xmlns:a16="http://schemas.microsoft.com/office/drawing/2014/main" id="{6A691B96-26AF-0A42-A073-85E0BA057178}"/>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1187119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74F6A0C-82A6-C346-B6BC-555864501176}"/>
              </a:ext>
            </a:extLst>
          </p:cNvPr>
          <p:cNvSpPr>
            <a:spLocks noGrp="1"/>
          </p:cNvSpPr>
          <p:nvPr>
            <p:ph type="title"/>
          </p:nvPr>
        </p:nvSpPr>
        <p:spPr>
          <a:xfrm>
            <a:off x="1056640" y="790767"/>
            <a:ext cx="10051145" cy="1325563"/>
          </a:xfrm>
          <a:prstGeom prst="rect">
            <a:avLst/>
          </a:prstGeom>
        </p:spPr>
        <p:txBody>
          <a:bodyPr vert="horz" lIns="91440" tIns="45720" rIns="91440" bIns="45720" rtlCol="0" anchor="ctr">
            <a:normAutofit/>
          </a:body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id="{AF18CF05-76CD-AD4E-90F1-C6BA5B18CB1C}"/>
              </a:ext>
            </a:extLst>
          </p:cNvPr>
          <p:cNvSpPr>
            <a:spLocks noGrp="1"/>
          </p:cNvSpPr>
          <p:nvPr>
            <p:ph type="body" idx="1"/>
          </p:nvPr>
        </p:nvSpPr>
        <p:spPr>
          <a:xfrm>
            <a:off x="1056640" y="2251267"/>
            <a:ext cx="10051145" cy="3906373"/>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numero diapositiva 5">
            <a:extLst>
              <a:ext uri="{FF2B5EF4-FFF2-40B4-BE49-F238E27FC236}">
                <a16:creationId xmlns:a16="http://schemas.microsoft.com/office/drawing/2014/main" id="{1D86DA25-CEC5-E541-82B8-A0EFB00D7C54}"/>
              </a:ext>
            </a:extLst>
          </p:cNvPr>
          <p:cNvSpPr>
            <a:spLocks noGrp="1"/>
          </p:cNvSpPr>
          <p:nvPr>
            <p:ph type="sldNum" sz="quarter" idx="4"/>
          </p:nvPr>
        </p:nvSpPr>
        <p:spPr>
          <a:xfrm>
            <a:off x="5433840" y="6343014"/>
            <a:ext cx="1324320" cy="365125"/>
          </a:xfrm>
          <a:prstGeom prst="rect">
            <a:avLst/>
          </a:prstGeom>
        </p:spPr>
        <p:txBody>
          <a:bodyPr vert="horz" lIns="91440" tIns="45720" rIns="91440" bIns="45720" rtlCol="0" anchor="ctr"/>
          <a:lstStyle>
            <a:lvl1pPr algn="ctr">
              <a:defRPr sz="1200" b="0" i="1" baseline="0">
                <a:solidFill>
                  <a:schemeClr val="tx1">
                    <a:tint val="75000"/>
                  </a:schemeClr>
                </a:solidFill>
                <a:latin typeface="Times New Roman" panose="02020603050405020304" pitchFamily="18" charset="0"/>
              </a:defRPr>
            </a:lvl1pPr>
          </a:lstStyle>
          <a:p>
            <a:fld id="{A87AA0D0-2F4D-AA4E-A2C0-E0264229DB77}" type="slidenum">
              <a:rPr lang="it-IT" smtClean="0"/>
              <a:pPr/>
              <a:t>‹N›</a:t>
            </a:fld>
            <a:endParaRPr lang="it-IT" dirty="0"/>
          </a:p>
        </p:txBody>
      </p:sp>
      <p:pic>
        <p:nvPicPr>
          <p:cNvPr id="9" name="Immagine 8" descr="Immagine che contiene testo&#10;&#10;Descrizione generata automaticamente">
            <a:extLst>
              <a:ext uri="{FF2B5EF4-FFF2-40B4-BE49-F238E27FC236}">
                <a16:creationId xmlns:a16="http://schemas.microsoft.com/office/drawing/2014/main" id="{AF0A69D8-F72E-3A49-82DC-7243CC4ADC0C}"/>
              </a:ext>
            </a:extLst>
          </p:cNvPr>
          <p:cNvPicPr>
            <a:picLocks noChangeAspect="1"/>
          </p:cNvPicPr>
          <p:nvPr/>
        </p:nvPicPr>
        <p:blipFill rotWithShape="1">
          <a:blip r:embed="rId10"/>
          <a:srcRect l="15638" t="16940" r="15935" b="17560"/>
          <a:stretch/>
        </p:blipFill>
        <p:spPr>
          <a:xfrm>
            <a:off x="126723" y="6248400"/>
            <a:ext cx="579120" cy="554355"/>
          </a:xfrm>
          <a:prstGeom prst="rect">
            <a:avLst/>
          </a:prstGeom>
        </p:spPr>
      </p:pic>
      <p:pic>
        <p:nvPicPr>
          <p:cNvPr id="11" name="Immagine 10" descr="Immagine che contiene testo&#10;&#10;Descrizione generata automaticamente">
            <a:extLst>
              <a:ext uri="{FF2B5EF4-FFF2-40B4-BE49-F238E27FC236}">
                <a16:creationId xmlns:a16="http://schemas.microsoft.com/office/drawing/2014/main" id="{3E62A88D-0691-2249-8453-B4AD2F935402}"/>
              </a:ext>
            </a:extLst>
          </p:cNvPr>
          <p:cNvPicPr>
            <a:picLocks noChangeAspect="1"/>
          </p:cNvPicPr>
          <p:nvPr/>
        </p:nvPicPr>
        <p:blipFill rotWithShape="1">
          <a:blip r:embed="rId11"/>
          <a:srcRect l="12394" t="32246" r="12653" b="32641"/>
          <a:stretch/>
        </p:blipFill>
        <p:spPr>
          <a:xfrm>
            <a:off x="11411358" y="6377941"/>
            <a:ext cx="634365" cy="297180"/>
          </a:xfrm>
          <a:prstGeom prst="rect">
            <a:avLst/>
          </a:prstGeom>
        </p:spPr>
      </p:pic>
      <p:pic>
        <p:nvPicPr>
          <p:cNvPr id="16" name="Immagine 15">
            <a:extLst>
              <a:ext uri="{FF2B5EF4-FFF2-40B4-BE49-F238E27FC236}">
                <a16:creationId xmlns:a16="http://schemas.microsoft.com/office/drawing/2014/main" id="{38972413-1AF4-9444-A55C-CEF06CF661B3}"/>
              </a:ext>
            </a:extLst>
          </p:cNvPr>
          <p:cNvPicPr>
            <a:picLocks noChangeAspect="1"/>
          </p:cNvPicPr>
          <p:nvPr userDrawn="1"/>
        </p:nvPicPr>
        <p:blipFill>
          <a:blip r:embed="rId12">
            <a:alphaModFix amt="51000"/>
          </a:blip>
          <a:stretch>
            <a:fillRect/>
          </a:stretch>
        </p:blipFill>
        <p:spPr>
          <a:xfrm>
            <a:off x="11107785" y="111942"/>
            <a:ext cx="937938" cy="468969"/>
          </a:xfrm>
          <a:prstGeom prst="rect">
            <a:avLst/>
          </a:prstGeom>
        </p:spPr>
      </p:pic>
      <p:pic>
        <p:nvPicPr>
          <p:cNvPr id="8" name="Immagine 7" descr="Immagine che contiene testo&#10;&#10;Descrizione generata automaticamente">
            <a:extLst>
              <a:ext uri="{FF2B5EF4-FFF2-40B4-BE49-F238E27FC236}">
                <a16:creationId xmlns:a16="http://schemas.microsoft.com/office/drawing/2014/main" id="{E890E33D-658E-4995-B0FD-DE20FEC73EA8}"/>
              </a:ext>
            </a:extLst>
          </p:cNvPr>
          <p:cNvPicPr>
            <a:picLocks noChangeAspect="1"/>
          </p:cNvPicPr>
          <p:nvPr userDrawn="1"/>
        </p:nvPicPr>
        <p:blipFill>
          <a:blip r:embed="rId13"/>
          <a:stretch>
            <a:fillRect/>
          </a:stretch>
        </p:blipFill>
        <p:spPr>
          <a:xfrm>
            <a:off x="126723" y="111943"/>
            <a:ext cx="1169374" cy="468968"/>
          </a:xfrm>
          <a:prstGeom prst="rect">
            <a:avLst/>
          </a:prstGeom>
        </p:spPr>
      </p:pic>
    </p:spTree>
    <p:extLst>
      <p:ext uri="{BB962C8B-B14F-4D97-AF65-F5344CB8AC3E}">
        <p14:creationId xmlns:p14="http://schemas.microsoft.com/office/powerpoint/2010/main" val="272330456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6" r:id="rId5"/>
    <p:sldLayoutId id="2147483697" r:id="rId6"/>
    <p:sldLayoutId id="2147483698" r:id="rId7"/>
    <p:sldLayoutId id="2147483699" r:id="rId8"/>
  </p:sldLayoutIdLst>
  <p:hf hdr="0"/>
  <p:txStyles>
    <p:title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hyperlink" Target="https://www.linkedin.com/in/alessia-caputo-22b276195"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108/MD-09-2017-090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11.sv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7.sv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8963A-381C-4432-9D29-C48EBC87FCB8}"/>
              </a:ext>
            </a:extLst>
          </p:cNvPr>
          <p:cNvSpPr>
            <a:spLocks noGrp="1"/>
          </p:cNvSpPr>
          <p:nvPr>
            <p:ph type="ctrTitle"/>
          </p:nvPr>
        </p:nvSpPr>
        <p:spPr>
          <a:xfrm>
            <a:off x="746087" y="1478472"/>
            <a:ext cx="10942705" cy="2387600"/>
          </a:xfrm>
        </p:spPr>
        <p:txBody>
          <a:bodyPr>
            <a:noAutofit/>
          </a:bodyPr>
          <a:lstStyle/>
          <a:p>
            <a:pPr algn="ctr">
              <a:spcAft>
                <a:spcPts val="600"/>
              </a:spcAft>
            </a:pPr>
            <a:r>
              <a:rPr lang="en-US" sz="4400" dirty="0">
                <a:latin typeface="Arial" panose="020B0604020202020204" pitchFamily="34" charset="0"/>
                <a:cs typeface="Arial" panose="020B0604020202020204" pitchFamily="34" charset="0"/>
              </a:rPr>
              <a:t>Unveiling variation in elective surgeries through user-friendly data presentation.</a:t>
            </a:r>
            <a:br>
              <a:rPr lang="en-US" sz="4400" dirty="0">
                <a:latin typeface="Arial" panose="020B0604020202020204" pitchFamily="34" charset="0"/>
                <a:cs typeface="Arial" panose="020B0604020202020204" pitchFamily="34" charset="0"/>
              </a:rPr>
            </a:br>
            <a:r>
              <a:rPr lang="en-US" sz="3200" i="1" dirty="0">
                <a:latin typeface="Arial" panose="020B0604020202020204" pitchFamily="34" charset="0"/>
                <a:cs typeface="Arial" panose="020B0604020202020204" pitchFamily="34" charset="0"/>
              </a:rPr>
              <a:t>Insights from Tuscany Region</a:t>
            </a:r>
            <a:endParaRPr lang="it-IT" sz="4400" i="1" dirty="0">
              <a:latin typeface="Arial" panose="020B0604020202020204" pitchFamily="34" charset="0"/>
              <a:cs typeface="Arial" panose="020B0604020202020204" pitchFamily="34" charset="0"/>
            </a:endParaRPr>
          </a:p>
        </p:txBody>
      </p:sp>
      <p:sp>
        <p:nvSpPr>
          <p:cNvPr id="3" name="Sottotitolo 2">
            <a:extLst>
              <a:ext uri="{FF2B5EF4-FFF2-40B4-BE49-F238E27FC236}">
                <a16:creationId xmlns:a16="http://schemas.microsoft.com/office/drawing/2014/main" id="{959C1DA0-42EF-4B7C-9228-AABA478CB04B}"/>
              </a:ext>
            </a:extLst>
          </p:cNvPr>
          <p:cNvSpPr>
            <a:spLocks noGrp="1"/>
          </p:cNvSpPr>
          <p:nvPr>
            <p:ph type="subTitle" idx="1"/>
          </p:nvPr>
        </p:nvSpPr>
        <p:spPr>
          <a:xfrm>
            <a:off x="1070427" y="4614918"/>
            <a:ext cx="10051145" cy="1529219"/>
          </a:xfrm>
        </p:spPr>
        <p:txBody>
          <a:bodyPr>
            <a:normAutofit/>
          </a:bodyPr>
          <a:lstStyle/>
          <a:p>
            <a:pPr algn="ctr"/>
            <a:r>
              <a:rPr lang="it-IT" sz="2800" i="0" dirty="0">
                <a:latin typeface="Arial" panose="020B0604020202020204" pitchFamily="34" charset="0"/>
                <a:cs typeface="Arial" panose="020B0604020202020204" pitchFamily="34" charset="0"/>
              </a:rPr>
              <a:t>Alessia Caputo, Milena Vainieri</a:t>
            </a:r>
          </a:p>
          <a:p>
            <a:pPr algn="ctr"/>
            <a:r>
              <a:rPr lang="it-IT" sz="2000" i="0" dirty="0">
                <a:latin typeface="Arial" panose="020B0604020202020204" pitchFamily="34" charset="0"/>
                <a:cs typeface="Arial" panose="020B0604020202020204" pitchFamily="34" charset="0"/>
              </a:rPr>
              <a:t>Laboratorio </a:t>
            </a:r>
            <a:r>
              <a:rPr lang="it-IT" sz="2000" i="0" dirty="0" err="1">
                <a:latin typeface="Arial" panose="020B0604020202020204" pitchFamily="34" charset="0"/>
                <a:cs typeface="Arial" panose="020B0604020202020204" pitchFamily="34" charset="0"/>
              </a:rPr>
              <a:t>MeS</a:t>
            </a:r>
            <a:r>
              <a:rPr lang="it-IT" sz="2000" i="0" dirty="0">
                <a:latin typeface="Arial" panose="020B0604020202020204" pitchFamily="34" charset="0"/>
                <a:cs typeface="Arial" panose="020B0604020202020204" pitchFamily="34" charset="0"/>
              </a:rPr>
              <a:t>, Institute of Management, Scuola Superiore Sant’Anna</a:t>
            </a:r>
          </a:p>
        </p:txBody>
      </p:sp>
    </p:spTree>
    <p:extLst>
      <p:ext uri="{BB962C8B-B14F-4D97-AF65-F5344CB8AC3E}">
        <p14:creationId xmlns:p14="http://schemas.microsoft.com/office/powerpoint/2010/main" val="4155873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8F3BEF39-A6F9-2D8C-27CF-082779BA06FB}"/>
              </a:ext>
            </a:extLst>
          </p:cNvPr>
          <p:cNvSpPr>
            <a:spLocks noGrp="1"/>
          </p:cNvSpPr>
          <p:nvPr>
            <p:ph type="sldNum" sz="quarter" idx="12"/>
          </p:nvPr>
        </p:nvSpPr>
        <p:spPr/>
        <p:txBody>
          <a:bodyPr/>
          <a:lstStyle/>
          <a:p>
            <a:fld id="{A87AA0D0-2F4D-AA4E-A2C0-E0264229DB77}" type="slidenum">
              <a:rPr lang="it-IT" smtClean="0"/>
              <a:t>9</a:t>
            </a:fld>
            <a:endParaRPr lang="it-IT"/>
          </a:p>
        </p:txBody>
      </p:sp>
      <p:sp>
        <p:nvSpPr>
          <p:cNvPr id="25" name="Rettangolo 24">
            <a:extLst>
              <a:ext uri="{FF2B5EF4-FFF2-40B4-BE49-F238E27FC236}">
                <a16:creationId xmlns:a16="http://schemas.microsoft.com/office/drawing/2014/main" id="{190B2268-8904-641C-6F38-D8363591E740}"/>
              </a:ext>
            </a:extLst>
          </p:cNvPr>
          <p:cNvSpPr/>
          <p:nvPr/>
        </p:nvSpPr>
        <p:spPr>
          <a:xfrm>
            <a:off x="6388369" y="5720728"/>
            <a:ext cx="303297" cy="71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0" name="Gruppo 29">
            <a:extLst>
              <a:ext uri="{FF2B5EF4-FFF2-40B4-BE49-F238E27FC236}">
                <a16:creationId xmlns:a16="http://schemas.microsoft.com/office/drawing/2014/main" id="{24EDFACD-BF9A-34D8-553D-D8FBA6200A05}"/>
              </a:ext>
            </a:extLst>
          </p:cNvPr>
          <p:cNvGrpSpPr/>
          <p:nvPr/>
        </p:nvGrpSpPr>
        <p:grpSpPr>
          <a:xfrm>
            <a:off x="1105031" y="911536"/>
            <a:ext cx="10164342" cy="5733408"/>
            <a:chOff x="1138992" y="623257"/>
            <a:chExt cx="10164342" cy="5733408"/>
          </a:xfrm>
        </p:grpSpPr>
        <p:pic>
          <p:nvPicPr>
            <p:cNvPr id="23" name="Immagine 22" descr="Immagine che contiene testo, schermata, diagramma, linea&#10;&#10;Descrizione generata automaticamente">
              <a:extLst>
                <a:ext uri="{FF2B5EF4-FFF2-40B4-BE49-F238E27FC236}">
                  <a16:creationId xmlns:a16="http://schemas.microsoft.com/office/drawing/2014/main" id="{AB12E370-E9F9-5036-7504-4054509C20B0}"/>
                </a:ext>
              </a:extLst>
            </p:cNvPr>
            <p:cNvPicPr>
              <a:picLocks noChangeAspect="1"/>
            </p:cNvPicPr>
            <p:nvPr/>
          </p:nvPicPr>
          <p:blipFill>
            <a:blip r:embed="rId3"/>
            <a:stretch>
              <a:fillRect/>
            </a:stretch>
          </p:blipFill>
          <p:spPr>
            <a:xfrm>
              <a:off x="1138992" y="623257"/>
              <a:ext cx="9914014" cy="5733408"/>
            </a:xfrm>
            <a:prstGeom prst="rect">
              <a:avLst/>
            </a:prstGeom>
          </p:spPr>
        </p:pic>
        <p:sp>
          <p:nvSpPr>
            <p:cNvPr id="24" name="Rettangolo 23">
              <a:extLst>
                <a:ext uri="{FF2B5EF4-FFF2-40B4-BE49-F238E27FC236}">
                  <a16:creationId xmlns:a16="http://schemas.microsoft.com/office/drawing/2014/main" id="{17DCAB15-AF92-FA3E-4C19-0DCB8435B65B}"/>
                </a:ext>
              </a:extLst>
            </p:cNvPr>
            <p:cNvSpPr/>
            <p:nvPr/>
          </p:nvSpPr>
          <p:spPr>
            <a:xfrm>
              <a:off x="4339230" y="1876926"/>
              <a:ext cx="6964104" cy="3290400"/>
            </a:xfrm>
            <a:prstGeom prst="rect">
              <a:avLst/>
            </a:prstGeom>
            <a:solidFill>
              <a:schemeClr val="accent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26" name="Connettore diritto 25">
              <a:extLst>
                <a:ext uri="{FF2B5EF4-FFF2-40B4-BE49-F238E27FC236}">
                  <a16:creationId xmlns:a16="http://schemas.microsoft.com/office/drawing/2014/main" id="{64F6255E-8E6A-3900-5731-5D99E39084B0}"/>
                </a:ext>
              </a:extLst>
            </p:cNvPr>
            <p:cNvCxnSpPr>
              <a:cxnSpLocks/>
            </p:cNvCxnSpPr>
            <p:nvPr/>
          </p:nvCxnSpPr>
          <p:spPr>
            <a:xfrm>
              <a:off x="4334148" y="1873750"/>
              <a:ext cx="0" cy="3294000"/>
            </a:xfrm>
            <a:prstGeom prst="line">
              <a:avLst/>
            </a:prstGeom>
            <a:ln w="19050">
              <a:solidFill>
                <a:srgbClr val="C00000"/>
              </a:solidFill>
            </a:ln>
          </p:spPr>
          <p:style>
            <a:lnRef idx="1">
              <a:schemeClr val="accent6"/>
            </a:lnRef>
            <a:fillRef idx="0">
              <a:schemeClr val="accent6"/>
            </a:fillRef>
            <a:effectRef idx="0">
              <a:schemeClr val="accent6"/>
            </a:effectRef>
            <a:fontRef idx="minor">
              <a:schemeClr val="tx1"/>
            </a:fontRef>
          </p:style>
        </p:cxnSp>
      </p:grpSp>
      <p:sp>
        <p:nvSpPr>
          <p:cNvPr id="2" name="Titolo 1">
            <a:extLst>
              <a:ext uri="{FF2B5EF4-FFF2-40B4-BE49-F238E27FC236}">
                <a16:creationId xmlns:a16="http://schemas.microsoft.com/office/drawing/2014/main" id="{F4CF471D-6FE7-73D2-2D2A-D567ABC3A320}"/>
              </a:ext>
            </a:extLst>
          </p:cNvPr>
          <p:cNvSpPr txBox="1">
            <a:spLocks/>
          </p:cNvSpPr>
          <p:nvPr/>
        </p:nvSpPr>
        <p:spPr>
          <a:xfrm>
            <a:off x="1105031" y="-180746"/>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r>
              <a:rPr lang="it-IT" sz="4000" b="1" dirty="0">
                <a:solidFill>
                  <a:schemeClr val="bg2">
                    <a:lumMod val="25000"/>
                  </a:schemeClr>
                </a:solidFill>
                <a:latin typeface="Arial" panose="020B0604020202020204" pitchFamily="34" charset="0"/>
                <a:cs typeface="Arial" panose="020B0604020202020204" pitchFamily="34" charset="0"/>
              </a:rPr>
              <a:t> (2)</a:t>
            </a:r>
          </a:p>
        </p:txBody>
      </p:sp>
    </p:spTree>
    <p:extLst>
      <p:ext uri="{BB962C8B-B14F-4D97-AF65-F5344CB8AC3E}">
        <p14:creationId xmlns:p14="http://schemas.microsoft.com/office/powerpoint/2010/main" val="3120783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8F3BEF39-A6F9-2D8C-27CF-082779BA06FB}"/>
              </a:ext>
            </a:extLst>
          </p:cNvPr>
          <p:cNvSpPr>
            <a:spLocks noGrp="1"/>
          </p:cNvSpPr>
          <p:nvPr>
            <p:ph type="sldNum" sz="quarter" idx="12"/>
          </p:nvPr>
        </p:nvSpPr>
        <p:spPr/>
        <p:txBody>
          <a:bodyPr/>
          <a:lstStyle/>
          <a:p>
            <a:fld id="{A87AA0D0-2F4D-AA4E-A2C0-E0264229DB77}" type="slidenum">
              <a:rPr lang="it-IT" smtClean="0"/>
              <a:t>10</a:t>
            </a:fld>
            <a:endParaRPr lang="it-IT"/>
          </a:p>
        </p:txBody>
      </p:sp>
      <p:sp>
        <p:nvSpPr>
          <p:cNvPr id="25" name="Rettangolo 24">
            <a:extLst>
              <a:ext uri="{FF2B5EF4-FFF2-40B4-BE49-F238E27FC236}">
                <a16:creationId xmlns:a16="http://schemas.microsoft.com/office/drawing/2014/main" id="{190B2268-8904-641C-6F38-D8363591E740}"/>
              </a:ext>
            </a:extLst>
          </p:cNvPr>
          <p:cNvSpPr/>
          <p:nvPr/>
        </p:nvSpPr>
        <p:spPr>
          <a:xfrm>
            <a:off x="6388369" y="5720728"/>
            <a:ext cx="303297" cy="71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0" name="Gruppo 29">
            <a:extLst>
              <a:ext uri="{FF2B5EF4-FFF2-40B4-BE49-F238E27FC236}">
                <a16:creationId xmlns:a16="http://schemas.microsoft.com/office/drawing/2014/main" id="{24EDFACD-BF9A-34D8-553D-D8FBA6200A05}"/>
              </a:ext>
            </a:extLst>
          </p:cNvPr>
          <p:cNvGrpSpPr/>
          <p:nvPr/>
        </p:nvGrpSpPr>
        <p:grpSpPr>
          <a:xfrm>
            <a:off x="1105031" y="911536"/>
            <a:ext cx="10164342" cy="5733408"/>
            <a:chOff x="1138992" y="623257"/>
            <a:chExt cx="10164342" cy="5733408"/>
          </a:xfrm>
        </p:grpSpPr>
        <p:pic>
          <p:nvPicPr>
            <p:cNvPr id="23" name="Immagine 22" descr="Immagine che contiene testo, schermata, diagramma, linea&#10;&#10;Descrizione generata automaticamente">
              <a:extLst>
                <a:ext uri="{FF2B5EF4-FFF2-40B4-BE49-F238E27FC236}">
                  <a16:creationId xmlns:a16="http://schemas.microsoft.com/office/drawing/2014/main" id="{AB12E370-E9F9-5036-7504-4054509C20B0}"/>
                </a:ext>
              </a:extLst>
            </p:cNvPr>
            <p:cNvPicPr>
              <a:picLocks noChangeAspect="1"/>
            </p:cNvPicPr>
            <p:nvPr/>
          </p:nvPicPr>
          <p:blipFill>
            <a:blip r:embed="rId3"/>
            <a:stretch>
              <a:fillRect/>
            </a:stretch>
          </p:blipFill>
          <p:spPr>
            <a:xfrm>
              <a:off x="1138992" y="623257"/>
              <a:ext cx="9914014" cy="5733408"/>
            </a:xfrm>
            <a:prstGeom prst="rect">
              <a:avLst/>
            </a:prstGeom>
          </p:spPr>
        </p:pic>
        <p:sp>
          <p:nvSpPr>
            <p:cNvPr id="24" name="Rettangolo 23">
              <a:extLst>
                <a:ext uri="{FF2B5EF4-FFF2-40B4-BE49-F238E27FC236}">
                  <a16:creationId xmlns:a16="http://schemas.microsoft.com/office/drawing/2014/main" id="{17DCAB15-AF92-FA3E-4C19-0DCB8435B65B}"/>
                </a:ext>
              </a:extLst>
            </p:cNvPr>
            <p:cNvSpPr/>
            <p:nvPr/>
          </p:nvSpPr>
          <p:spPr>
            <a:xfrm>
              <a:off x="4339230" y="1876926"/>
              <a:ext cx="6964104" cy="3290400"/>
            </a:xfrm>
            <a:prstGeom prst="rect">
              <a:avLst/>
            </a:prstGeom>
            <a:solidFill>
              <a:schemeClr val="accent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26" name="Connettore diritto 25">
              <a:extLst>
                <a:ext uri="{FF2B5EF4-FFF2-40B4-BE49-F238E27FC236}">
                  <a16:creationId xmlns:a16="http://schemas.microsoft.com/office/drawing/2014/main" id="{64F6255E-8E6A-3900-5731-5D99E39084B0}"/>
                </a:ext>
              </a:extLst>
            </p:cNvPr>
            <p:cNvCxnSpPr>
              <a:cxnSpLocks/>
            </p:cNvCxnSpPr>
            <p:nvPr/>
          </p:nvCxnSpPr>
          <p:spPr>
            <a:xfrm>
              <a:off x="4334148" y="1873750"/>
              <a:ext cx="0" cy="3294000"/>
            </a:xfrm>
            <a:prstGeom prst="line">
              <a:avLst/>
            </a:prstGeom>
            <a:ln w="19050">
              <a:solidFill>
                <a:srgbClr val="C00000"/>
              </a:solidFill>
            </a:ln>
          </p:spPr>
          <p:style>
            <a:lnRef idx="1">
              <a:schemeClr val="accent6"/>
            </a:lnRef>
            <a:fillRef idx="0">
              <a:schemeClr val="accent6"/>
            </a:fillRef>
            <a:effectRef idx="0">
              <a:schemeClr val="accent6"/>
            </a:effectRef>
            <a:fontRef idx="minor">
              <a:schemeClr val="tx1"/>
            </a:fontRef>
          </p:style>
        </p:cxnSp>
      </p:grpSp>
      <p:sp>
        <p:nvSpPr>
          <p:cNvPr id="2" name="Rettangolo 1">
            <a:extLst>
              <a:ext uri="{FF2B5EF4-FFF2-40B4-BE49-F238E27FC236}">
                <a16:creationId xmlns:a16="http://schemas.microsoft.com/office/drawing/2014/main" id="{8FE7F3D7-5B45-0870-FED8-045A94110DC1}"/>
              </a:ext>
            </a:extLst>
          </p:cNvPr>
          <p:cNvSpPr/>
          <p:nvPr/>
        </p:nvSpPr>
        <p:spPr>
          <a:xfrm>
            <a:off x="1498118" y="1878629"/>
            <a:ext cx="10083797" cy="1930400"/>
          </a:xfrm>
          <a:prstGeom prst="rect">
            <a:avLst/>
          </a:prstGeom>
          <a:solidFill>
            <a:schemeClr val="bg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1">
            <a:extLst>
              <a:ext uri="{FF2B5EF4-FFF2-40B4-BE49-F238E27FC236}">
                <a16:creationId xmlns:a16="http://schemas.microsoft.com/office/drawing/2014/main" id="{3E6BAD06-CBC1-B05A-B129-DD805A399476}"/>
              </a:ext>
            </a:extLst>
          </p:cNvPr>
          <p:cNvSpPr txBox="1">
            <a:spLocks/>
          </p:cNvSpPr>
          <p:nvPr/>
        </p:nvSpPr>
        <p:spPr>
          <a:xfrm>
            <a:off x="1105031" y="-180746"/>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r>
              <a:rPr lang="it-IT" sz="4000" b="1" dirty="0">
                <a:solidFill>
                  <a:schemeClr val="bg2">
                    <a:lumMod val="25000"/>
                  </a:schemeClr>
                </a:solidFill>
                <a:latin typeface="Arial" panose="020B0604020202020204" pitchFamily="34" charset="0"/>
                <a:cs typeface="Arial" panose="020B0604020202020204" pitchFamily="34" charset="0"/>
              </a:rPr>
              <a:t> (3)</a:t>
            </a:r>
          </a:p>
        </p:txBody>
      </p:sp>
    </p:spTree>
    <p:extLst>
      <p:ext uri="{BB962C8B-B14F-4D97-AF65-F5344CB8AC3E}">
        <p14:creationId xmlns:p14="http://schemas.microsoft.com/office/powerpoint/2010/main" val="362753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8F3BEF39-A6F9-2D8C-27CF-082779BA06FB}"/>
              </a:ext>
            </a:extLst>
          </p:cNvPr>
          <p:cNvSpPr>
            <a:spLocks noGrp="1"/>
          </p:cNvSpPr>
          <p:nvPr>
            <p:ph type="sldNum" sz="quarter" idx="12"/>
          </p:nvPr>
        </p:nvSpPr>
        <p:spPr/>
        <p:txBody>
          <a:bodyPr/>
          <a:lstStyle/>
          <a:p>
            <a:fld id="{A87AA0D0-2F4D-AA4E-A2C0-E0264229DB77}" type="slidenum">
              <a:rPr lang="it-IT" smtClean="0"/>
              <a:t>11</a:t>
            </a:fld>
            <a:endParaRPr lang="it-IT"/>
          </a:p>
        </p:txBody>
      </p:sp>
      <p:sp>
        <p:nvSpPr>
          <p:cNvPr id="25" name="Rettangolo 24">
            <a:extLst>
              <a:ext uri="{FF2B5EF4-FFF2-40B4-BE49-F238E27FC236}">
                <a16:creationId xmlns:a16="http://schemas.microsoft.com/office/drawing/2014/main" id="{190B2268-8904-641C-6F38-D8363591E740}"/>
              </a:ext>
            </a:extLst>
          </p:cNvPr>
          <p:cNvSpPr/>
          <p:nvPr/>
        </p:nvSpPr>
        <p:spPr>
          <a:xfrm>
            <a:off x="6388369" y="5720728"/>
            <a:ext cx="303297" cy="71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0" name="Gruppo 29">
            <a:extLst>
              <a:ext uri="{FF2B5EF4-FFF2-40B4-BE49-F238E27FC236}">
                <a16:creationId xmlns:a16="http://schemas.microsoft.com/office/drawing/2014/main" id="{24EDFACD-BF9A-34D8-553D-D8FBA6200A05}"/>
              </a:ext>
            </a:extLst>
          </p:cNvPr>
          <p:cNvGrpSpPr/>
          <p:nvPr/>
        </p:nvGrpSpPr>
        <p:grpSpPr>
          <a:xfrm>
            <a:off x="1105031" y="911536"/>
            <a:ext cx="10164342" cy="5733408"/>
            <a:chOff x="1138992" y="623257"/>
            <a:chExt cx="10164342" cy="5733408"/>
          </a:xfrm>
        </p:grpSpPr>
        <p:pic>
          <p:nvPicPr>
            <p:cNvPr id="23" name="Immagine 22" descr="Immagine che contiene testo, schermata, diagramma, linea&#10;&#10;Descrizione generata automaticamente">
              <a:extLst>
                <a:ext uri="{FF2B5EF4-FFF2-40B4-BE49-F238E27FC236}">
                  <a16:creationId xmlns:a16="http://schemas.microsoft.com/office/drawing/2014/main" id="{AB12E370-E9F9-5036-7504-4054509C20B0}"/>
                </a:ext>
              </a:extLst>
            </p:cNvPr>
            <p:cNvPicPr>
              <a:picLocks noChangeAspect="1"/>
            </p:cNvPicPr>
            <p:nvPr/>
          </p:nvPicPr>
          <p:blipFill>
            <a:blip r:embed="rId3"/>
            <a:stretch>
              <a:fillRect/>
            </a:stretch>
          </p:blipFill>
          <p:spPr>
            <a:xfrm>
              <a:off x="1138992" y="623257"/>
              <a:ext cx="9914014" cy="5733408"/>
            </a:xfrm>
            <a:prstGeom prst="rect">
              <a:avLst/>
            </a:prstGeom>
          </p:spPr>
        </p:pic>
        <p:sp>
          <p:nvSpPr>
            <p:cNvPr id="24" name="Rettangolo 23">
              <a:extLst>
                <a:ext uri="{FF2B5EF4-FFF2-40B4-BE49-F238E27FC236}">
                  <a16:creationId xmlns:a16="http://schemas.microsoft.com/office/drawing/2014/main" id="{17DCAB15-AF92-FA3E-4C19-0DCB8435B65B}"/>
                </a:ext>
              </a:extLst>
            </p:cNvPr>
            <p:cNvSpPr/>
            <p:nvPr/>
          </p:nvSpPr>
          <p:spPr>
            <a:xfrm>
              <a:off x="4339230" y="1876926"/>
              <a:ext cx="6964104" cy="3290400"/>
            </a:xfrm>
            <a:prstGeom prst="rect">
              <a:avLst/>
            </a:prstGeom>
            <a:solidFill>
              <a:schemeClr val="accent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26" name="Connettore diritto 25">
              <a:extLst>
                <a:ext uri="{FF2B5EF4-FFF2-40B4-BE49-F238E27FC236}">
                  <a16:creationId xmlns:a16="http://schemas.microsoft.com/office/drawing/2014/main" id="{64F6255E-8E6A-3900-5731-5D99E39084B0}"/>
                </a:ext>
              </a:extLst>
            </p:cNvPr>
            <p:cNvCxnSpPr>
              <a:cxnSpLocks/>
            </p:cNvCxnSpPr>
            <p:nvPr/>
          </p:nvCxnSpPr>
          <p:spPr>
            <a:xfrm>
              <a:off x="4334148" y="1873750"/>
              <a:ext cx="0" cy="3294000"/>
            </a:xfrm>
            <a:prstGeom prst="line">
              <a:avLst/>
            </a:prstGeom>
            <a:ln w="19050">
              <a:solidFill>
                <a:srgbClr val="C00000"/>
              </a:solidFill>
            </a:ln>
          </p:spPr>
          <p:style>
            <a:lnRef idx="1">
              <a:schemeClr val="accent6"/>
            </a:lnRef>
            <a:fillRef idx="0">
              <a:schemeClr val="accent6"/>
            </a:fillRef>
            <a:effectRef idx="0">
              <a:schemeClr val="accent6"/>
            </a:effectRef>
            <a:fontRef idx="minor">
              <a:schemeClr val="tx1"/>
            </a:fontRef>
          </p:style>
        </p:cxnSp>
      </p:grpSp>
      <p:sp>
        <p:nvSpPr>
          <p:cNvPr id="2" name="Rettangolo 1">
            <a:extLst>
              <a:ext uri="{FF2B5EF4-FFF2-40B4-BE49-F238E27FC236}">
                <a16:creationId xmlns:a16="http://schemas.microsoft.com/office/drawing/2014/main" id="{5F1A582A-B9E9-2FD8-1DAB-ED6A88B3BD32}"/>
              </a:ext>
            </a:extLst>
          </p:cNvPr>
          <p:cNvSpPr/>
          <p:nvPr/>
        </p:nvSpPr>
        <p:spPr>
          <a:xfrm>
            <a:off x="1498118" y="3809029"/>
            <a:ext cx="10083797" cy="1930400"/>
          </a:xfrm>
          <a:prstGeom prst="rect">
            <a:avLst/>
          </a:prstGeom>
          <a:solidFill>
            <a:schemeClr val="bg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1">
            <a:extLst>
              <a:ext uri="{FF2B5EF4-FFF2-40B4-BE49-F238E27FC236}">
                <a16:creationId xmlns:a16="http://schemas.microsoft.com/office/drawing/2014/main" id="{04B5EB56-8FA8-B25F-42A1-42CEEA9F9BF9}"/>
              </a:ext>
            </a:extLst>
          </p:cNvPr>
          <p:cNvSpPr txBox="1">
            <a:spLocks/>
          </p:cNvSpPr>
          <p:nvPr/>
        </p:nvSpPr>
        <p:spPr>
          <a:xfrm>
            <a:off x="1105031" y="-180746"/>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r>
              <a:rPr lang="it-IT" sz="4000" b="1" dirty="0">
                <a:solidFill>
                  <a:schemeClr val="bg2">
                    <a:lumMod val="25000"/>
                  </a:schemeClr>
                </a:solidFill>
                <a:latin typeface="Arial" panose="020B0604020202020204" pitchFamily="34" charset="0"/>
                <a:cs typeface="Arial" panose="020B0604020202020204" pitchFamily="34" charset="0"/>
              </a:rPr>
              <a:t> (4)</a:t>
            </a:r>
          </a:p>
        </p:txBody>
      </p:sp>
    </p:spTree>
    <p:extLst>
      <p:ext uri="{BB962C8B-B14F-4D97-AF65-F5344CB8AC3E}">
        <p14:creationId xmlns:p14="http://schemas.microsoft.com/office/powerpoint/2010/main" val="3069820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o 12">
            <a:extLst>
              <a:ext uri="{FF2B5EF4-FFF2-40B4-BE49-F238E27FC236}">
                <a16:creationId xmlns:a16="http://schemas.microsoft.com/office/drawing/2014/main" id="{F437027E-C0C5-FAFA-4664-ADC2B0A4D1D5}"/>
              </a:ext>
            </a:extLst>
          </p:cNvPr>
          <p:cNvGrpSpPr/>
          <p:nvPr/>
        </p:nvGrpSpPr>
        <p:grpSpPr>
          <a:xfrm>
            <a:off x="916954" y="701757"/>
            <a:ext cx="10051145" cy="6270543"/>
            <a:chOff x="1070428" y="587457"/>
            <a:chExt cx="10051145" cy="6270543"/>
          </a:xfrm>
        </p:grpSpPr>
        <p:grpSp>
          <p:nvGrpSpPr>
            <p:cNvPr id="2" name="Gruppo 1">
              <a:extLst>
                <a:ext uri="{FF2B5EF4-FFF2-40B4-BE49-F238E27FC236}">
                  <a16:creationId xmlns:a16="http://schemas.microsoft.com/office/drawing/2014/main" id="{4EFC15E2-4B42-B273-0809-E64208E3C2EB}"/>
                </a:ext>
              </a:extLst>
            </p:cNvPr>
            <p:cNvGrpSpPr/>
            <p:nvPr/>
          </p:nvGrpSpPr>
          <p:grpSpPr>
            <a:xfrm>
              <a:off x="1070428" y="587457"/>
              <a:ext cx="10051145" cy="6270543"/>
              <a:chOff x="244928" y="389545"/>
              <a:chExt cx="10051145" cy="6270543"/>
            </a:xfrm>
          </p:grpSpPr>
          <p:pic>
            <p:nvPicPr>
              <p:cNvPr id="21" name="Immagine 20" descr="Immagine che contiene testo, schermata, diagramma, linea&#10;&#10;Descrizione generata automaticamente">
                <a:extLst>
                  <a:ext uri="{FF2B5EF4-FFF2-40B4-BE49-F238E27FC236}">
                    <a16:creationId xmlns:a16="http://schemas.microsoft.com/office/drawing/2014/main" id="{8D83221C-FB7F-64D3-4CA5-3B1999A034A8}"/>
                  </a:ext>
                </a:extLst>
              </p:cNvPr>
              <p:cNvPicPr>
                <a:picLocks noChangeAspect="1"/>
              </p:cNvPicPr>
              <p:nvPr/>
            </p:nvPicPr>
            <p:blipFill rotWithShape="1">
              <a:blip r:embed="rId3"/>
              <a:srcRect l="2235" r="5066"/>
              <a:stretch/>
            </p:blipFill>
            <p:spPr>
              <a:xfrm>
                <a:off x="244928" y="389545"/>
                <a:ext cx="10051145" cy="6270543"/>
              </a:xfrm>
              <a:prstGeom prst="rect">
                <a:avLst/>
              </a:prstGeom>
            </p:spPr>
          </p:pic>
          <p:sp>
            <p:nvSpPr>
              <p:cNvPr id="6" name="Rettangolo 5">
                <a:extLst>
                  <a:ext uri="{FF2B5EF4-FFF2-40B4-BE49-F238E27FC236}">
                    <a16:creationId xmlns:a16="http://schemas.microsoft.com/office/drawing/2014/main" id="{389B9252-4098-2A35-CA59-20A7D28E92A7}"/>
                  </a:ext>
                </a:extLst>
              </p:cNvPr>
              <p:cNvSpPr/>
              <p:nvPr/>
            </p:nvSpPr>
            <p:spPr>
              <a:xfrm>
                <a:off x="7108370" y="1176338"/>
                <a:ext cx="2556000" cy="5011200"/>
              </a:xfrm>
              <a:prstGeom prst="rect">
                <a:avLst/>
              </a:prstGeom>
              <a:solidFill>
                <a:schemeClr val="accent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Rettangolo 6">
                <a:extLst>
                  <a:ext uri="{FF2B5EF4-FFF2-40B4-BE49-F238E27FC236}">
                    <a16:creationId xmlns:a16="http://schemas.microsoft.com/office/drawing/2014/main" id="{41C45224-4F74-0A65-3AD5-3F8178612F95}"/>
                  </a:ext>
                </a:extLst>
              </p:cNvPr>
              <p:cNvSpPr/>
              <p:nvPr/>
            </p:nvSpPr>
            <p:spPr>
              <a:xfrm>
                <a:off x="4733348" y="1176338"/>
                <a:ext cx="2360871" cy="5011200"/>
              </a:xfrm>
              <a:prstGeom prst="rect">
                <a:avLst/>
              </a:prstGeom>
              <a:solidFill>
                <a:srgbClr val="FF6600">
                  <a:alpha val="2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Rettangolo 7">
                <a:extLst>
                  <a:ext uri="{FF2B5EF4-FFF2-40B4-BE49-F238E27FC236}">
                    <a16:creationId xmlns:a16="http://schemas.microsoft.com/office/drawing/2014/main" id="{D2257274-2703-A595-278D-3EA1BDD4E478}"/>
                  </a:ext>
                </a:extLst>
              </p:cNvPr>
              <p:cNvSpPr/>
              <p:nvPr/>
            </p:nvSpPr>
            <p:spPr>
              <a:xfrm>
                <a:off x="3524902" y="1176338"/>
                <a:ext cx="1192713" cy="5011200"/>
              </a:xfrm>
              <a:prstGeom prst="rect">
                <a:avLst/>
              </a:prstGeom>
              <a:solidFill>
                <a:schemeClr val="accent3">
                  <a:lumMod val="60000"/>
                  <a:lumOff val="40000"/>
                  <a:alpha val="2666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ttangolo 8">
                <a:extLst>
                  <a:ext uri="{FF2B5EF4-FFF2-40B4-BE49-F238E27FC236}">
                    <a16:creationId xmlns:a16="http://schemas.microsoft.com/office/drawing/2014/main" id="{A8EBBBB3-C634-4EAC-D3FE-F8042714FBE6}"/>
                  </a:ext>
                </a:extLst>
              </p:cNvPr>
              <p:cNvSpPr/>
              <p:nvPr/>
            </p:nvSpPr>
            <p:spPr>
              <a:xfrm>
                <a:off x="1971988" y="1176338"/>
                <a:ext cx="1537181" cy="5010498"/>
              </a:xfrm>
              <a:prstGeom prst="rect">
                <a:avLst/>
              </a:prstGeom>
              <a:solidFill>
                <a:schemeClr val="accent5">
                  <a:lumMod val="60000"/>
                  <a:lumOff val="40000"/>
                  <a:alpha val="2666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10" name="Connettore diritto 9">
                <a:extLst>
                  <a:ext uri="{FF2B5EF4-FFF2-40B4-BE49-F238E27FC236}">
                    <a16:creationId xmlns:a16="http://schemas.microsoft.com/office/drawing/2014/main" id="{B4389D1D-0F71-2ABC-7A85-2ADF8C12BC2D}"/>
                  </a:ext>
                </a:extLst>
              </p:cNvPr>
              <p:cNvCxnSpPr>
                <a:cxnSpLocks/>
              </p:cNvCxnSpPr>
              <p:nvPr/>
            </p:nvCxnSpPr>
            <p:spPr>
              <a:xfrm>
                <a:off x="3516960" y="1172769"/>
                <a:ext cx="0" cy="5011200"/>
              </a:xfrm>
              <a:prstGeom prst="line">
                <a:avLst/>
              </a:prstGeom>
              <a:ln w="19050">
                <a:solidFill>
                  <a:schemeClr val="accent3">
                    <a:lumMod val="60000"/>
                    <a:lumOff val="40000"/>
                  </a:schemeClr>
                </a:solidFill>
              </a:ln>
            </p:spPr>
            <p:style>
              <a:lnRef idx="1">
                <a:schemeClr val="accent6"/>
              </a:lnRef>
              <a:fillRef idx="0">
                <a:schemeClr val="accent6"/>
              </a:fillRef>
              <a:effectRef idx="0">
                <a:schemeClr val="accent6"/>
              </a:effectRef>
              <a:fontRef idx="minor">
                <a:schemeClr val="tx1"/>
              </a:fontRef>
            </p:style>
          </p:cxnSp>
          <p:cxnSp>
            <p:nvCxnSpPr>
              <p:cNvPr id="11" name="Connettore diritto 10">
                <a:extLst>
                  <a:ext uri="{FF2B5EF4-FFF2-40B4-BE49-F238E27FC236}">
                    <a16:creationId xmlns:a16="http://schemas.microsoft.com/office/drawing/2014/main" id="{36C6FFFE-C852-EBC5-C325-F98BBCD1D85D}"/>
                  </a:ext>
                </a:extLst>
              </p:cNvPr>
              <p:cNvCxnSpPr>
                <a:cxnSpLocks/>
              </p:cNvCxnSpPr>
              <p:nvPr/>
            </p:nvCxnSpPr>
            <p:spPr>
              <a:xfrm>
                <a:off x="4719196" y="1176338"/>
                <a:ext cx="0" cy="5011200"/>
              </a:xfrm>
              <a:prstGeom prst="line">
                <a:avLst/>
              </a:prstGeom>
              <a:ln w="19050">
                <a:solidFill>
                  <a:srgbClr val="FF9147"/>
                </a:solidFill>
              </a:ln>
            </p:spPr>
            <p:style>
              <a:lnRef idx="1">
                <a:schemeClr val="accent6"/>
              </a:lnRef>
              <a:fillRef idx="0">
                <a:schemeClr val="accent6"/>
              </a:fillRef>
              <a:effectRef idx="0">
                <a:schemeClr val="accent6"/>
              </a:effectRef>
              <a:fontRef idx="minor">
                <a:schemeClr val="tx1"/>
              </a:fontRef>
            </p:style>
          </p:cxnSp>
          <p:cxnSp>
            <p:nvCxnSpPr>
              <p:cNvPr id="12" name="Connettore diritto 11">
                <a:extLst>
                  <a:ext uri="{FF2B5EF4-FFF2-40B4-BE49-F238E27FC236}">
                    <a16:creationId xmlns:a16="http://schemas.microsoft.com/office/drawing/2014/main" id="{D27A2952-B9F6-49A0-7FBD-A7E9A65B8ED0}"/>
                  </a:ext>
                </a:extLst>
              </p:cNvPr>
              <p:cNvCxnSpPr>
                <a:cxnSpLocks/>
              </p:cNvCxnSpPr>
              <p:nvPr/>
            </p:nvCxnSpPr>
            <p:spPr>
              <a:xfrm>
                <a:off x="7094219" y="1172769"/>
                <a:ext cx="0" cy="5011200"/>
              </a:xfrm>
              <a:prstGeom prst="line">
                <a:avLst/>
              </a:prstGeom>
              <a:ln w="19050">
                <a:solidFill>
                  <a:srgbClr val="C00000"/>
                </a:solidFill>
              </a:ln>
            </p:spPr>
            <p:style>
              <a:lnRef idx="1">
                <a:schemeClr val="accent6"/>
              </a:lnRef>
              <a:fillRef idx="0">
                <a:schemeClr val="accent6"/>
              </a:fillRef>
              <a:effectRef idx="0">
                <a:schemeClr val="accent6"/>
              </a:effectRef>
              <a:fontRef idx="minor">
                <a:schemeClr val="tx1"/>
              </a:fontRef>
            </p:style>
          </p:cxnSp>
          <p:cxnSp>
            <p:nvCxnSpPr>
              <p:cNvPr id="24" name="Connettore diritto 23">
                <a:extLst>
                  <a:ext uri="{FF2B5EF4-FFF2-40B4-BE49-F238E27FC236}">
                    <a16:creationId xmlns:a16="http://schemas.microsoft.com/office/drawing/2014/main" id="{62942613-EC86-1A40-CA08-EB37D89F04A6}"/>
                  </a:ext>
                </a:extLst>
              </p:cNvPr>
              <p:cNvCxnSpPr>
                <a:cxnSpLocks/>
              </p:cNvCxnSpPr>
              <p:nvPr/>
            </p:nvCxnSpPr>
            <p:spPr>
              <a:xfrm>
                <a:off x="1964368" y="1165149"/>
                <a:ext cx="0" cy="5011200"/>
              </a:xfrm>
              <a:prstGeom prst="line">
                <a:avLst/>
              </a:prstGeom>
              <a:ln w="19050">
                <a:solidFill>
                  <a:schemeClr val="accent5">
                    <a:lumMod val="75000"/>
                  </a:schemeClr>
                </a:solidFill>
              </a:ln>
            </p:spPr>
            <p:style>
              <a:lnRef idx="1">
                <a:schemeClr val="accent6"/>
              </a:lnRef>
              <a:fillRef idx="0">
                <a:schemeClr val="accent6"/>
              </a:fillRef>
              <a:effectRef idx="0">
                <a:schemeClr val="accent6"/>
              </a:effectRef>
              <a:fontRef idx="minor">
                <a:schemeClr val="tx1"/>
              </a:fontRef>
            </p:style>
          </p:cxnSp>
        </p:grpSp>
        <p:sp>
          <p:nvSpPr>
            <p:cNvPr id="3" name="Rettangolo 2">
              <a:extLst>
                <a:ext uri="{FF2B5EF4-FFF2-40B4-BE49-F238E27FC236}">
                  <a16:creationId xmlns:a16="http://schemas.microsoft.com/office/drawing/2014/main" id="{89F0F456-04AE-CBA6-B11F-F50BD0577C57}"/>
                </a:ext>
              </a:extLst>
            </p:cNvPr>
            <p:cNvSpPr/>
            <p:nvPr/>
          </p:nvSpPr>
          <p:spPr>
            <a:xfrm>
              <a:off x="1280135" y="2747962"/>
              <a:ext cx="9591065" cy="3758161"/>
            </a:xfrm>
            <a:prstGeom prst="rect">
              <a:avLst/>
            </a:prstGeom>
            <a:solidFill>
              <a:schemeClr val="bg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ttangolo 3">
              <a:extLst>
                <a:ext uri="{FF2B5EF4-FFF2-40B4-BE49-F238E27FC236}">
                  <a16:creationId xmlns:a16="http://schemas.microsoft.com/office/drawing/2014/main" id="{FDAC016B-EB87-A247-2881-6BBE5106F228}"/>
                </a:ext>
              </a:extLst>
            </p:cNvPr>
            <p:cNvSpPr/>
            <p:nvPr/>
          </p:nvSpPr>
          <p:spPr>
            <a:xfrm>
              <a:off x="1300467" y="1231198"/>
              <a:ext cx="9591065" cy="1073852"/>
            </a:xfrm>
            <a:prstGeom prst="rect">
              <a:avLst/>
            </a:prstGeom>
            <a:solidFill>
              <a:schemeClr val="bg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4" name="Titolo 1">
            <a:extLst>
              <a:ext uri="{FF2B5EF4-FFF2-40B4-BE49-F238E27FC236}">
                <a16:creationId xmlns:a16="http://schemas.microsoft.com/office/drawing/2014/main" id="{A75E2801-278E-215C-7A47-FC3C16AE44F6}"/>
              </a:ext>
            </a:extLst>
          </p:cNvPr>
          <p:cNvSpPr txBox="1">
            <a:spLocks/>
          </p:cNvSpPr>
          <p:nvPr/>
        </p:nvSpPr>
        <p:spPr>
          <a:xfrm>
            <a:off x="1105031" y="-180746"/>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r>
              <a:rPr lang="it-IT" sz="4000" b="1" dirty="0">
                <a:solidFill>
                  <a:schemeClr val="bg2">
                    <a:lumMod val="25000"/>
                  </a:schemeClr>
                </a:solidFill>
                <a:latin typeface="Arial" panose="020B0604020202020204" pitchFamily="34" charset="0"/>
                <a:cs typeface="Arial" panose="020B0604020202020204" pitchFamily="34" charset="0"/>
              </a:rPr>
              <a:t> (5)</a:t>
            </a:r>
          </a:p>
        </p:txBody>
      </p:sp>
    </p:spTree>
    <p:extLst>
      <p:ext uri="{BB962C8B-B14F-4D97-AF65-F5344CB8AC3E}">
        <p14:creationId xmlns:p14="http://schemas.microsoft.com/office/powerpoint/2010/main" val="2546791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DE00F439-7E3B-1C20-2618-0C6C74756807}"/>
              </a:ext>
            </a:extLst>
          </p:cNvPr>
          <p:cNvSpPr>
            <a:spLocks noGrp="1"/>
          </p:cNvSpPr>
          <p:nvPr>
            <p:ph type="sldNum" sz="quarter" idx="12"/>
          </p:nvPr>
        </p:nvSpPr>
        <p:spPr/>
        <p:txBody>
          <a:bodyPr/>
          <a:lstStyle/>
          <a:p>
            <a:fld id="{A87AA0D0-2F4D-AA4E-A2C0-E0264229DB77}" type="slidenum">
              <a:rPr lang="it-IT" smtClean="0"/>
              <a:t>13</a:t>
            </a:fld>
            <a:endParaRPr lang="it-IT"/>
          </a:p>
        </p:txBody>
      </p:sp>
      <p:grpSp>
        <p:nvGrpSpPr>
          <p:cNvPr id="5" name="Group 83">
            <a:extLst>
              <a:ext uri="{FF2B5EF4-FFF2-40B4-BE49-F238E27FC236}">
                <a16:creationId xmlns:a16="http://schemas.microsoft.com/office/drawing/2014/main" id="{F3C77B77-3724-B003-DABC-4E24358FA730}"/>
              </a:ext>
            </a:extLst>
          </p:cNvPr>
          <p:cNvGrpSpPr/>
          <p:nvPr/>
        </p:nvGrpSpPr>
        <p:grpSpPr>
          <a:xfrm>
            <a:off x="1169739" y="2621555"/>
            <a:ext cx="4021250" cy="4271748"/>
            <a:chOff x="180815" y="2395328"/>
            <a:chExt cx="3940573" cy="4186046"/>
          </a:xfrm>
        </p:grpSpPr>
        <p:sp>
          <p:nvSpPr>
            <p:cNvPr id="11" name="Freeform: Shape 89">
              <a:extLst>
                <a:ext uri="{FF2B5EF4-FFF2-40B4-BE49-F238E27FC236}">
                  <a16:creationId xmlns:a16="http://schemas.microsoft.com/office/drawing/2014/main" id="{46FBD24B-5EBF-F166-7176-52BF09C196C0}"/>
                </a:ext>
              </a:extLst>
            </p:cNvPr>
            <p:cNvSpPr/>
            <p:nvPr/>
          </p:nvSpPr>
          <p:spPr>
            <a:xfrm>
              <a:off x="182622" y="3659179"/>
              <a:ext cx="3658332" cy="2916483"/>
            </a:xfrm>
            <a:custGeom>
              <a:avLst/>
              <a:gdLst>
                <a:gd name="connsiteX0" fmla="*/ 5260684 w 5434479"/>
                <a:gd name="connsiteY0" fmla="*/ 796526 h 4332456"/>
                <a:gd name="connsiteX1" fmla="*/ 5260238 w 5434479"/>
                <a:gd name="connsiteY1" fmla="*/ 793622 h 4332456"/>
                <a:gd name="connsiteX2" fmla="*/ 5230825 w 5434479"/>
                <a:gd name="connsiteY2" fmla="*/ 765922 h 4332456"/>
                <a:gd name="connsiteX3" fmla="*/ 4877426 w 5434479"/>
                <a:gd name="connsiteY3" fmla="*/ 610221 h 4332456"/>
                <a:gd name="connsiteX4" fmla="*/ 4828728 w 5434479"/>
                <a:gd name="connsiteY4" fmla="*/ 601955 h 4332456"/>
                <a:gd name="connsiteX5" fmla="*/ 4807655 w 5434479"/>
                <a:gd name="connsiteY5" fmla="*/ 626975 h 4332456"/>
                <a:gd name="connsiteX6" fmla="*/ 4625594 w 5434479"/>
                <a:gd name="connsiteY6" fmla="*/ 1633187 h 4332456"/>
                <a:gd name="connsiteX7" fmla="*/ 3775604 w 5434479"/>
                <a:gd name="connsiteY7" fmla="*/ 453179 h 4332456"/>
                <a:gd name="connsiteX8" fmla="*/ 3573289 w 5434479"/>
                <a:gd name="connsiteY8" fmla="*/ 343124 h 4332456"/>
                <a:gd name="connsiteX9" fmla="*/ 3561375 w 5434479"/>
                <a:gd name="connsiteY9" fmla="*/ 319817 h 4332456"/>
                <a:gd name="connsiteX10" fmla="*/ 3519750 w 5434479"/>
                <a:gd name="connsiteY10" fmla="*/ 268140 h 4332456"/>
                <a:gd name="connsiteX11" fmla="*/ 3391451 w 5434479"/>
                <a:gd name="connsiteY11" fmla="*/ 218622 h 4332456"/>
                <a:gd name="connsiteX12" fmla="*/ 3125769 w 5434479"/>
                <a:gd name="connsiteY12" fmla="*/ 149670 h 4332456"/>
                <a:gd name="connsiteX13" fmla="*/ 3110355 w 5434479"/>
                <a:gd name="connsiteY13" fmla="*/ 135820 h 4332456"/>
                <a:gd name="connsiteX14" fmla="*/ 2909306 w 5434479"/>
                <a:gd name="connsiteY14" fmla="*/ 35295 h 4332456"/>
                <a:gd name="connsiteX15" fmla="*/ 2912508 w 5434479"/>
                <a:gd name="connsiteY15" fmla="*/ 169328 h 4332456"/>
                <a:gd name="connsiteX16" fmla="*/ 2915710 w 5434479"/>
                <a:gd name="connsiteY16" fmla="*/ 324061 h 4332456"/>
                <a:gd name="connsiteX17" fmla="*/ 2922784 w 5434479"/>
                <a:gd name="connsiteY17" fmla="*/ 505377 h 4332456"/>
                <a:gd name="connsiteX18" fmla="*/ 2820994 w 5434479"/>
                <a:gd name="connsiteY18" fmla="*/ 754976 h 4332456"/>
                <a:gd name="connsiteX19" fmla="*/ 2407950 w 5434479"/>
                <a:gd name="connsiteY19" fmla="*/ 853713 h 4332456"/>
                <a:gd name="connsiteX20" fmla="*/ 2133109 w 5434479"/>
                <a:gd name="connsiteY20" fmla="*/ 517515 h 4332456"/>
                <a:gd name="connsiteX21" fmla="*/ 2152544 w 5434479"/>
                <a:gd name="connsiteY21" fmla="*/ 308945 h 4332456"/>
                <a:gd name="connsiteX22" fmla="*/ 2152544 w 5434479"/>
                <a:gd name="connsiteY22" fmla="*/ 308945 h 4332456"/>
                <a:gd name="connsiteX23" fmla="*/ 2152544 w 5434479"/>
                <a:gd name="connsiteY23" fmla="*/ 308945 h 4332456"/>
                <a:gd name="connsiteX24" fmla="*/ 2163192 w 5434479"/>
                <a:gd name="connsiteY24" fmla="*/ 235302 h 4332456"/>
                <a:gd name="connsiteX25" fmla="*/ 2175180 w 5434479"/>
                <a:gd name="connsiteY25" fmla="*/ 117428 h 4332456"/>
                <a:gd name="connsiteX26" fmla="*/ 2175180 w 5434479"/>
                <a:gd name="connsiteY26" fmla="*/ 117428 h 4332456"/>
                <a:gd name="connsiteX27" fmla="*/ 2194466 w 5434479"/>
                <a:gd name="connsiteY27" fmla="*/ 0 h 4332456"/>
                <a:gd name="connsiteX28" fmla="*/ 1912327 w 5434479"/>
                <a:gd name="connsiteY28" fmla="*/ 191816 h 4332456"/>
                <a:gd name="connsiteX29" fmla="*/ 1895126 w 5434479"/>
                <a:gd name="connsiteY29" fmla="*/ 195985 h 4332456"/>
                <a:gd name="connsiteX30" fmla="*/ 1690578 w 5434479"/>
                <a:gd name="connsiteY30" fmla="*/ 266204 h 4332456"/>
                <a:gd name="connsiteX31" fmla="*/ 1567268 w 5434479"/>
                <a:gd name="connsiteY31" fmla="*/ 312445 h 4332456"/>
                <a:gd name="connsiteX32" fmla="*/ 1539270 w 5434479"/>
                <a:gd name="connsiteY32" fmla="*/ 336124 h 4332456"/>
                <a:gd name="connsiteX33" fmla="*/ 1539270 w 5434479"/>
                <a:gd name="connsiteY33" fmla="*/ 336124 h 4332456"/>
                <a:gd name="connsiteX34" fmla="*/ 1525867 w 5434479"/>
                <a:gd name="connsiteY34" fmla="*/ 341783 h 4332456"/>
                <a:gd name="connsiteX35" fmla="*/ 1525867 w 5434479"/>
                <a:gd name="connsiteY35" fmla="*/ 341783 h 4332456"/>
                <a:gd name="connsiteX36" fmla="*/ 1511347 w 5434479"/>
                <a:gd name="connsiteY36" fmla="*/ 344836 h 4332456"/>
                <a:gd name="connsiteX37" fmla="*/ 1284087 w 5434479"/>
                <a:gd name="connsiteY37" fmla="*/ 444169 h 4332456"/>
                <a:gd name="connsiteX38" fmla="*/ 1028308 w 5434479"/>
                <a:gd name="connsiteY38" fmla="*/ 641197 h 4332456"/>
                <a:gd name="connsiteX39" fmla="*/ 900530 w 5434479"/>
                <a:gd name="connsiteY39" fmla="*/ 864138 h 4332456"/>
                <a:gd name="connsiteX40" fmla="*/ 260748 w 5434479"/>
                <a:gd name="connsiteY40" fmla="*/ 2209750 h 4332456"/>
                <a:gd name="connsiteX41" fmla="*/ 106238 w 5434479"/>
                <a:gd name="connsiteY41" fmla="*/ 2647888 h 4332456"/>
                <a:gd name="connsiteX42" fmla="*/ 36244 w 5434479"/>
                <a:gd name="connsiteY42" fmla="*/ 2956014 h 4332456"/>
                <a:gd name="connsiteX43" fmla="*/ 23287 w 5434479"/>
                <a:gd name="connsiteY43" fmla="*/ 3087962 h 4332456"/>
                <a:gd name="connsiteX44" fmla="*/ 1470 w 5434479"/>
                <a:gd name="connsiteY44" fmla="*/ 4308701 h 4332456"/>
                <a:gd name="connsiteX45" fmla="*/ 209816 w 5434479"/>
                <a:gd name="connsiteY45" fmla="*/ 4308328 h 4332456"/>
                <a:gd name="connsiteX46" fmla="*/ 209816 w 5434479"/>
                <a:gd name="connsiteY46" fmla="*/ 4308328 h 4332456"/>
                <a:gd name="connsiteX47" fmla="*/ 745425 w 5434479"/>
                <a:gd name="connsiteY47" fmla="*/ 4308477 h 4332456"/>
                <a:gd name="connsiteX48" fmla="*/ 746616 w 5434479"/>
                <a:gd name="connsiteY48" fmla="*/ 3648665 h 4332456"/>
                <a:gd name="connsiteX49" fmla="*/ 782135 w 5434479"/>
                <a:gd name="connsiteY49" fmla="*/ 3239493 h 4332456"/>
                <a:gd name="connsiteX50" fmla="*/ 862778 w 5434479"/>
                <a:gd name="connsiteY50" fmla="*/ 2975523 h 4332456"/>
                <a:gd name="connsiteX51" fmla="*/ 1081921 w 5434479"/>
                <a:gd name="connsiteY51" fmla="*/ 2579829 h 4332456"/>
                <a:gd name="connsiteX52" fmla="*/ 1103366 w 5434479"/>
                <a:gd name="connsiteY52" fmla="*/ 2815578 h 4332456"/>
                <a:gd name="connsiteX53" fmla="*/ 1107089 w 5434479"/>
                <a:gd name="connsiteY53" fmla="*/ 3168903 h 4332456"/>
                <a:gd name="connsiteX54" fmla="*/ 993757 w 5434479"/>
                <a:gd name="connsiteY54" fmla="*/ 4299170 h 4332456"/>
                <a:gd name="connsiteX55" fmla="*/ 1019372 w 5434479"/>
                <a:gd name="connsiteY55" fmla="*/ 4332454 h 4332456"/>
                <a:gd name="connsiteX56" fmla="*/ 1461233 w 5434479"/>
                <a:gd name="connsiteY56" fmla="*/ 4332156 h 4332456"/>
                <a:gd name="connsiteX57" fmla="*/ 1461233 w 5434479"/>
                <a:gd name="connsiteY57" fmla="*/ 4332156 h 4332456"/>
                <a:gd name="connsiteX58" fmla="*/ 1713587 w 5434479"/>
                <a:gd name="connsiteY58" fmla="*/ 4332306 h 4332456"/>
                <a:gd name="connsiteX59" fmla="*/ 2281140 w 5434479"/>
                <a:gd name="connsiteY59" fmla="*/ 4331784 h 4332456"/>
                <a:gd name="connsiteX60" fmla="*/ 2281140 w 5434479"/>
                <a:gd name="connsiteY60" fmla="*/ 4331784 h 4332456"/>
                <a:gd name="connsiteX61" fmla="*/ 2281140 w 5434479"/>
                <a:gd name="connsiteY61" fmla="*/ 4331784 h 4332456"/>
                <a:gd name="connsiteX62" fmla="*/ 2320159 w 5434479"/>
                <a:gd name="connsiteY62" fmla="*/ 4331263 h 4332456"/>
                <a:gd name="connsiteX63" fmla="*/ 3915221 w 5434479"/>
                <a:gd name="connsiteY63" fmla="*/ 4332306 h 4332456"/>
                <a:gd name="connsiteX64" fmla="*/ 3970844 w 5434479"/>
                <a:gd name="connsiteY64" fmla="*/ 4280629 h 4332456"/>
                <a:gd name="connsiteX65" fmla="*/ 3949399 w 5434479"/>
                <a:gd name="connsiteY65" fmla="*/ 2754668 h 4332456"/>
                <a:gd name="connsiteX66" fmla="*/ 3943517 w 5434479"/>
                <a:gd name="connsiteY66" fmla="*/ 2420777 h 4332456"/>
                <a:gd name="connsiteX67" fmla="*/ 4610925 w 5434479"/>
                <a:gd name="connsiteY67" fmla="*/ 2895402 h 4332456"/>
                <a:gd name="connsiteX68" fmla="*/ 4932975 w 5434479"/>
                <a:gd name="connsiteY68" fmla="*/ 2984980 h 4332456"/>
                <a:gd name="connsiteX69" fmla="*/ 5072146 w 5434479"/>
                <a:gd name="connsiteY69" fmla="*/ 2851618 h 4332456"/>
                <a:gd name="connsiteX70" fmla="*/ 5380048 w 5434479"/>
                <a:gd name="connsiteY70" fmla="*/ 1473391 h 4332456"/>
                <a:gd name="connsiteX71" fmla="*/ 5434480 w 5434479"/>
                <a:gd name="connsiteY71" fmla="*/ 896827 h 4332456"/>
                <a:gd name="connsiteX72" fmla="*/ 5260684 w 5434479"/>
                <a:gd name="connsiteY72" fmla="*/ 796526 h 4332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434479" h="4332456">
                  <a:moveTo>
                    <a:pt x="5260684" y="796526"/>
                  </a:moveTo>
                  <a:cubicBezTo>
                    <a:pt x="5260536" y="795558"/>
                    <a:pt x="5260387" y="794590"/>
                    <a:pt x="5260238" y="793622"/>
                  </a:cubicBezTo>
                  <a:cubicBezTo>
                    <a:pt x="5256217" y="778208"/>
                    <a:pt x="5243633" y="771432"/>
                    <a:pt x="5230825" y="765922"/>
                  </a:cubicBezTo>
                  <a:cubicBezTo>
                    <a:pt x="5112579" y="715064"/>
                    <a:pt x="4995077" y="662419"/>
                    <a:pt x="4877426" y="610221"/>
                  </a:cubicBezTo>
                  <a:cubicBezTo>
                    <a:pt x="4862310" y="603519"/>
                    <a:pt x="4846673" y="594583"/>
                    <a:pt x="4828728" y="601955"/>
                  </a:cubicBezTo>
                  <a:cubicBezTo>
                    <a:pt x="4807729" y="598381"/>
                    <a:pt x="4809665" y="615954"/>
                    <a:pt x="4807655" y="626975"/>
                  </a:cubicBezTo>
                  <a:cubicBezTo>
                    <a:pt x="4754563" y="920953"/>
                    <a:pt x="4634306" y="1587690"/>
                    <a:pt x="4625594" y="1633187"/>
                  </a:cubicBezTo>
                  <a:cubicBezTo>
                    <a:pt x="4578161" y="1568107"/>
                    <a:pt x="4005916" y="791686"/>
                    <a:pt x="3775604" y="453179"/>
                  </a:cubicBezTo>
                  <a:cubicBezTo>
                    <a:pt x="3727277" y="382142"/>
                    <a:pt x="3659591" y="345134"/>
                    <a:pt x="3573289" y="343124"/>
                  </a:cubicBezTo>
                  <a:cubicBezTo>
                    <a:pt x="3565694" y="337166"/>
                    <a:pt x="3562045" y="329199"/>
                    <a:pt x="3561375" y="319817"/>
                  </a:cubicBezTo>
                  <a:cubicBezTo>
                    <a:pt x="3559364" y="292936"/>
                    <a:pt x="3544248" y="278490"/>
                    <a:pt x="3519750" y="268140"/>
                  </a:cubicBezTo>
                  <a:cubicBezTo>
                    <a:pt x="3477456" y="250194"/>
                    <a:pt x="3435161" y="232621"/>
                    <a:pt x="3391451" y="218622"/>
                  </a:cubicBezTo>
                  <a:cubicBezTo>
                    <a:pt x="3304181" y="190699"/>
                    <a:pt x="3217060" y="162179"/>
                    <a:pt x="3125769" y="149670"/>
                  </a:cubicBezTo>
                  <a:cubicBezTo>
                    <a:pt x="3120631" y="145053"/>
                    <a:pt x="3115642" y="140287"/>
                    <a:pt x="3110355" y="135820"/>
                  </a:cubicBezTo>
                  <a:cubicBezTo>
                    <a:pt x="3052126" y="86302"/>
                    <a:pt x="2986301" y="47805"/>
                    <a:pt x="2909306" y="35295"/>
                  </a:cubicBezTo>
                  <a:cubicBezTo>
                    <a:pt x="2910796" y="83696"/>
                    <a:pt x="2912508" y="169328"/>
                    <a:pt x="2912508" y="169328"/>
                  </a:cubicBezTo>
                  <a:cubicBezTo>
                    <a:pt x="2915710" y="232174"/>
                    <a:pt x="2915710" y="324061"/>
                    <a:pt x="2915710" y="324061"/>
                  </a:cubicBezTo>
                  <a:cubicBezTo>
                    <a:pt x="2917423" y="386088"/>
                    <a:pt x="2924869" y="443499"/>
                    <a:pt x="2922784" y="505377"/>
                  </a:cubicBezTo>
                  <a:cubicBezTo>
                    <a:pt x="2919657" y="600317"/>
                    <a:pt x="2889425" y="686992"/>
                    <a:pt x="2820994" y="754976"/>
                  </a:cubicBezTo>
                  <a:cubicBezTo>
                    <a:pt x="2704088" y="870988"/>
                    <a:pt x="2562534" y="896455"/>
                    <a:pt x="2407950" y="853713"/>
                  </a:cubicBezTo>
                  <a:cubicBezTo>
                    <a:pt x="2245622" y="808738"/>
                    <a:pt x="2147182" y="685130"/>
                    <a:pt x="2133109" y="517515"/>
                  </a:cubicBezTo>
                  <a:cubicBezTo>
                    <a:pt x="2127152" y="446775"/>
                    <a:pt x="2145470" y="378419"/>
                    <a:pt x="2152544" y="308945"/>
                  </a:cubicBezTo>
                  <a:lnTo>
                    <a:pt x="2152544" y="308945"/>
                  </a:lnTo>
                  <a:lnTo>
                    <a:pt x="2152544" y="308945"/>
                  </a:lnTo>
                  <a:cubicBezTo>
                    <a:pt x="2156192" y="284447"/>
                    <a:pt x="2161330" y="260023"/>
                    <a:pt x="2163192" y="235302"/>
                  </a:cubicBezTo>
                  <a:cubicBezTo>
                    <a:pt x="2166170" y="195911"/>
                    <a:pt x="2180095" y="157637"/>
                    <a:pt x="2175180" y="117428"/>
                  </a:cubicBezTo>
                  <a:cubicBezTo>
                    <a:pt x="2175180" y="117428"/>
                    <a:pt x="2175180" y="117428"/>
                    <a:pt x="2175180" y="117428"/>
                  </a:cubicBezTo>
                  <a:cubicBezTo>
                    <a:pt x="2189254" y="79526"/>
                    <a:pt x="2190147" y="39465"/>
                    <a:pt x="2194466" y="0"/>
                  </a:cubicBezTo>
                  <a:cubicBezTo>
                    <a:pt x="2085080" y="41327"/>
                    <a:pt x="1994087" y="109758"/>
                    <a:pt x="1912327" y="191816"/>
                  </a:cubicBezTo>
                  <a:cubicBezTo>
                    <a:pt x="1906594" y="193230"/>
                    <a:pt x="1900711" y="194124"/>
                    <a:pt x="1895126" y="195985"/>
                  </a:cubicBezTo>
                  <a:cubicBezTo>
                    <a:pt x="1826919" y="219292"/>
                    <a:pt x="1758786" y="242748"/>
                    <a:pt x="1690578" y="266204"/>
                  </a:cubicBezTo>
                  <a:cubicBezTo>
                    <a:pt x="1649475" y="281692"/>
                    <a:pt x="1608595" y="297701"/>
                    <a:pt x="1567268" y="312445"/>
                  </a:cubicBezTo>
                  <a:cubicBezTo>
                    <a:pt x="1554386" y="317062"/>
                    <a:pt x="1544185" y="323019"/>
                    <a:pt x="1539270" y="336124"/>
                  </a:cubicBezTo>
                  <a:lnTo>
                    <a:pt x="1539270" y="336124"/>
                  </a:lnTo>
                  <a:cubicBezTo>
                    <a:pt x="1534802" y="337986"/>
                    <a:pt x="1530335" y="339847"/>
                    <a:pt x="1525867" y="341783"/>
                  </a:cubicBezTo>
                  <a:cubicBezTo>
                    <a:pt x="1525867" y="341783"/>
                    <a:pt x="1525867" y="341783"/>
                    <a:pt x="1525867" y="341783"/>
                  </a:cubicBezTo>
                  <a:cubicBezTo>
                    <a:pt x="1521027" y="342751"/>
                    <a:pt x="1515740" y="342900"/>
                    <a:pt x="1511347" y="344836"/>
                  </a:cubicBezTo>
                  <a:cubicBezTo>
                    <a:pt x="1435469" y="377674"/>
                    <a:pt x="1359145" y="409544"/>
                    <a:pt x="1284087" y="444169"/>
                  </a:cubicBezTo>
                  <a:cubicBezTo>
                    <a:pt x="1184084" y="490336"/>
                    <a:pt x="1094282" y="551246"/>
                    <a:pt x="1028308" y="641197"/>
                  </a:cubicBezTo>
                  <a:cubicBezTo>
                    <a:pt x="977525" y="710522"/>
                    <a:pt x="940814" y="788558"/>
                    <a:pt x="900530" y="864138"/>
                  </a:cubicBezTo>
                  <a:cubicBezTo>
                    <a:pt x="709981" y="1221782"/>
                    <a:pt x="283980" y="2151223"/>
                    <a:pt x="260748" y="2209750"/>
                  </a:cubicBezTo>
                  <a:cubicBezTo>
                    <a:pt x="203635" y="2353761"/>
                    <a:pt x="149427" y="2498814"/>
                    <a:pt x="106238" y="2647888"/>
                  </a:cubicBezTo>
                  <a:cubicBezTo>
                    <a:pt x="76826" y="2749306"/>
                    <a:pt x="49349" y="2851171"/>
                    <a:pt x="36244" y="2956014"/>
                  </a:cubicBezTo>
                  <a:cubicBezTo>
                    <a:pt x="30808" y="2999724"/>
                    <a:pt x="27085" y="3044103"/>
                    <a:pt x="23287" y="3087962"/>
                  </a:cubicBezTo>
                  <a:cubicBezTo>
                    <a:pt x="20904" y="3115438"/>
                    <a:pt x="-6572" y="4241759"/>
                    <a:pt x="1470" y="4308701"/>
                  </a:cubicBezTo>
                  <a:cubicBezTo>
                    <a:pt x="84868" y="4306988"/>
                    <a:pt x="137587" y="4308701"/>
                    <a:pt x="209816" y="4308328"/>
                  </a:cubicBezTo>
                  <a:cubicBezTo>
                    <a:pt x="209816" y="4308328"/>
                    <a:pt x="209816" y="4308328"/>
                    <a:pt x="209816" y="4308328"/>
                  </a:cubicBezTo>
                  <a:cubicBezTo>
                    <a:pt x="312127" y="4308328"/>
                    <a:pt x="615115" y="4308701"/>
                    <a:pt x="745425" y="4308477"/>
                  </a:cubicBezTo>
                  <a:cubicBezTo>
                    <a:pt x="745425" y="4197528"/>
                    <a:pt x="754286" y="3769592"/>
                    <a:pt x="746616" y="3648665"/>
                  </a:cubicBezTo>
                  <a:cubicBezTo>
                    <a:pt x="744755" y="3618880"/>
                    <a:pt x="776103" y="3278660"/>
                    <a:pt x="782135" y="3239493"/>
                  </a:cubicBezTo>
                  <a:cubicBezTo>
                    <a:pt x="796134" y="3147755"/>
                    <a:pt x="826515" y="3060411"/>
                    <a:pt x="862778" y="2975523"/>
                  </a:cubicBezTo>
                  <a:cubicBezTo>
                    <a:pt x="876479" y="2943504"/>
                    <a:pt x="1022649" y="2690779"/>
                    <a:pt x="1081921" y="2579829"/>
                  </a:cubicBezTo>
                  <a:cubicBezTo>
                    <a:pt x="1082368" y="2658983"/>
                    <a:pt x="1096590" y="2737020"/>
                    <a:pt x="1103366" y="2815578"/>
                  </a:cubicBezTo>
                  <a:cubicBezTo>
                    <a:pt x="1107387" y="2862192"/>
                    <a:pt x="1119227" y="3116779"/>
                    <a:pt x="1107089" y="3168903"/>
                  </a:cubicBezTo>
                  <a:cubicBezTo>
                    <a:pt x="1101579" y="3192656"/>
                    <a:pt x="1000980" y="4283235"/>
                    <a:pt x="993757" y="4299170"/>
                  </a:cubicBezTo>
                  <a:cubicBezTo>
                    <a:pt x="979163" y="4331412"/>
                    <a:pt x="995247" y="4332529"/>
                    <a:pt x="1019372" y="4332454"/>
                  </a:cubicBezTo>
                  <a:cubicBezTo>
                    <a:pt x="1166659" y="4332156"/>
                    <a:pt x="1313946" y="4332231"/>
                    <a:pt x="1461233" y="4332156"/>
                  </a:cubicBezTo>
                  <a:cubicBezTo>
                    <a:pt x="1461233" y="4332156"/>
                    <a:pt x="1461233" y="4332156"/>
                    <a:pt x="1461233" y="4332156"/>
                  </a:cubicBezTo>
                  <a:cubicBezTo>
                    <a:pt x="1545376" y="4332231"/>
                    <a:pt x="1629444" y="4332380"/>
                    <a:pt x="1713587" y="4332306"/>
                  </a:cubicBezTo>
                  <a:cubicBezTo>
                    <a:pt x="1902796" y="4332156"/>
                    <a:pt x="2091931" y="4332007"/>
                    <a:pt x="2281140" y="4331784"/>
                  </a:cubicBezTo>
                  <a:lnTo>
                    <a:pt x="2281140" y="4331784"/>
                  </a:lnTo>
                  <a:lnTo>
                    <a:pt x="2281140" y="4331784"/>
                  </a:lnTo>
                  <a:cubicBezTo>
                    <a:pt x="2294171" y="4331561"/>
                    <a:pt x="2307128" y="4331263"/>
                    <a:pt x="2320159" y="4331263"/>
                  </a:cubicBezTo>
                  <a:cubicBezTo>
                    <a:pt x="2673483" y="4331486"/>
                    <a:pt x="3736883" y="4332231"/>
                    <a:pt x="3915221" y="4332306"/>
                  </a:cubicBezTo>
                  <a:cubicBezTo>
                    <a:pt x="3966079" y="4332306"/>
                    <a:pt x="3966153" y="4332306"/>
                    <a:pt x="3970844" y="4280629"/>
                  </a:cubicBezTo>
                  <a:cubicBezTo>
                    <a:pt x="3971812" y="4269757"/>
                    <a:pt x="3949697" y="2815354"/>
                    <a:pt x="3949399" y="2754668"/>
                  </a:cubicBezTo>
                  <a:cubicBezTo>
                    <a:pt x="3949176" y="2703735"/>
                    <a:pt x="3946867" y="2563150"/>
                    <a:pt x="3943517" y="2420777"/>
                  </a:cubicBezTo>
                  <a:cubicBezTo>
                    <a:pt x="4043594" y="2502910"/>
                    <a:pt x="4471754" y="2821982"/>
                    <a:pt x="4610925" y="2895402"/>
                  </a:cubicBezTo>
                  <a:cubicBezTo>
                    <a:pt x="4680919" y="2932335"/>
                    <a:pt x="4820164" y="2985352"/>
                    <a:pt x="4932975" y="2984980"/>
                  </a:cubicBezTo>
                  <a:cubicBezTo>
                    <a:pt x="4997757" y="2986767"/>
                    <a:pt x="5050254" y="2887658"/>
                    <a:pt x="5072146" y="2851618"/>
                  </a:cubicBezTo>
                  <a:cubicBezTo>
                    <a:pt x="5157926" y="2710288"/>
                    <a:pt x="5348923" y="1753667"/>
                    <a:pt x="5380048" y="1473391"/>
                  </a:cubicBezTo>
                  <a:cubicBezTo>
                    <a:pt x="5401344" y="1281500"/>
                    <a:pt x="5420034" y="1089387"/>
                    <a:pt x="5434480" y="896827"/>
                  </a:cubicBezTo>
                  <a:cubicBezTo>
                    <a:pt x="5399929" y="866148"/>
                    <a:pt x="5321818" y="822811"/>
                    <a:pt x="5260684" y="796526"/>
                  </a:cubicBezTo>
                  <a:close/>
                </a:path>
              </a:pathLst>
            </a:custGeom>
            <a:solidFill>
              <a:schemeClr val="bg1">
                <a:lumMod val="95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90">
              <a:extLst>
                <a:ext uri="{FF2B5EF4-FFF2-40B4-BE49-F238E27FC236}">
                  <a16:creationId xmlns:a16="http://schemas.microsoft.com/office/drawing/2014/main" id="{45B18463-B6E0-461B-22F1-D1259CA701A2}"/>
                </a:ext>
              </a:extLst>
            </p:cNvPr>
            <p:cNvSpPr/>
            <p:nvPr/>
          </p:nvSpPr>
          <p:spPr>
            <a:xfrm>
              <a:off x="1454373" y="2691897"/>
              <a:ext cx="973033" cy="1565667"/>
            </a:xfrm>
            <a:custGeom>
              <a:avLst/>
              <a:gdLst>
                <a:gd name="connsiteX0" fmla="*/ 1429877 w 1445447"/>
                <a:gd name="connsiteY0" fmla="*/ 765996 h 2325810"/>
                <a:gd name="connsiteX1" fmla="*/ 1428388 w 1445447"/>
                <a:gd name="connsiteY1" fmla="*/ 764432 h 2325810"/>
                <a:gd name="connsiteX2" fmla="*/ 1428612 w 1445447"/>
                <a:gd name="connsiteY2" fmla="*/ 759295 h 2325810"/>
                <a:gd name="connsiteX3" fmla="*/ 1426750 w 1445447"/>
                <a:gd name="connsiteY3" fmla="*/ 734722 h 2325810"/>
                <a:gd name="connsiteX4" fmla="*/ 1428612 w 1445447"/>
                <a:gd name="connsiteY4" fmla="*/ 734424 h 2325810"/>
                <a:gd name="connsiteX5" fmla="*/ 1410815 w 1445447"/>
                <a:gd name="connsiteY5" fmla="*/ 563979 h 2325810"/>
                <a:gd name="connsiteX6" fmla="*/ 1404635 w 1445447"/>
                <a:gd name="connsiteY6" fmla="*/ 526003 h 2325810"/>
                <a:gd name="connsiteX7" fmla="*/ 1394210 w 1445447"/>
                <a:gd name="connsiteY7" fmla="*/ 446403 h 2325810"/>
                <a:gd name="connsiteX8" fmla="*/ 1394433 w 1445447"/>
                <a:gd name="connsiteY8" fmla="*/ 436872 h 2325810"/>
                <a:gd name="connsiteX9" fmla="*/ 1361670 w 1445447"/>
                <a:gd name="connsiteY9" fmla="*/ 196507 h 2325810"/>
                <a:gd name="connsiteX10" fmla="*/ 1277378 w 1445447"/>
                <a:gd name="connsiteY10" fmla="*/ 0 h 2325810"/>
                <a:gd name="connsiteX11" fmla="*/ 964710 w 1445447"/>
                <a:gd name="connsiteY11" fmla="*/ 175657 h 2325810"/>
                <a:gd name="connsiteX12" fmla="*/ 432675 w 1445447"/>
                <a:gd name="connsiteY12" fmla="*/ 270820 h 2325810"/>
                <a:gd name="connsiteX13" fmla="*/ 413240 w 1445447"/>
                <a:gd name="connsiteY13" fmla="*/ 295765 h 2325810"/>
                <a:gd name="connsiteX14" fmla="*/ 423665 w 1445447"/>
                <a:gd name="connsiteY14" fmla="*/ 385046 h 2325810"/>
                <a:gd name="connsiteX15" fmla="*/ 385689 w 1445447"/>
                <a:gd name="connsiteY15" fmla="*/ 691683 h 2325810"/>
                <a:gd name="connsiteX16" fmla="*/ 363499 w 1445447"/>
                <a:gd name="connsiteY16" fmla="*/ 728616 h 2325810"/>
                <a:gd name="connsiteX17" fmla="*/ 350394 w 1445447"/>
                <a:gd name="connsiteY17" fmla="*/ 738147 h 2325810"/>
                <a:gd name="connsiteX18" fmla="*/ 319417 w 1445447"/>
                <a:gd name="connsiteY18" fmla="*/ 771209 h 2325810"/>
                <a:gd name="connsiteX19" fmla="*/ 285909 w 1445447"/>
                <a:gd name="connsiteY19" fmla="*/ 734871 h 2325810"/>
                <a:gd name="connsiteX20" fmla="*/ 284122 w 1445447"/>
                <a:gd name="connsiteY20" fmla="*/ 732414 h 2325810"/>
                <a:gd name="connsiteX21" fmla="*/ 102657 w 1445447"/>
                <a:gd name="connsiteY21" fmla="*/ 682896 h 2325810"/>
                <a:gd name="connsiteX22" fmla="*/ 2356 w 1445447"/>
                <a:gd name="connsiteY22" fmla="*/ 861308 h 2325810"/>
                <a:gd name="connsiteX23" fmla="*/ 8983 w 1445447"/>
                <a:gd name="connsiteY23" fmla="*/ 926761 h 2325810"/>
                <a:gd name="connsiteX24" fmla="*/ 181215 w 1445447"/>
                <a:gd name="connsiteY24" fmla="*/ 1102120 h 2325810"/>
                <a:gd name="connsiteX25" fmla="*/ 198416 w 1445447"/>
                <a:gd name="connsiteY25" fmla="*/ 1111502 h 2325810"/>
                <a:gd name="connsiteX26" fmla="*/ 319492 w 1445447"/>
                <a:gd name="connsiteY26" fmla="*/ 1231089 h 2325810"/>
                <a:gd name="connsiteX27" fmla="*/ 330661 w 1445447"/>
                <a:gd name="connsiteY27" fmla="*/ 1253056 h 2325810"/>
                <a:gd name="connsiteX28" fmla="*/ 302663 w 1445447"/>
                <a:gd name="connsiteY28" fmla="*/ 1439212 h 2325810"/>
                <a:gd name="connsiteX29" fmla="*/ 229318 w 1445447"/>
                <a:gd name="connsiteY29" fmla="*/ 1974598 h 2325810"/>
                <a:gd name="connsiteX30" fmla="*/ 367148 w 1445447"/>
                <a:gd name="connsiteY30" fmla="*/ 2231642 h 2325810"/>
                <a:gd name="connsiteX31" fmla="*/ 729408 w 1445447"/>
                <a:gd name="connsiteY31" fmla="*/ 2316679 h 2325810"/>
                <a:gd name="connsiteX32" fmla="*/ 974092 w 1445447"/>
                <a:gd name="connsiteY32" fmla="*/ 2161499 h 2325810"/>
                <a:gd name="connsiteX33" fmla="*/ 1030684 w 1445447"/>
                <a:gd name="connsiteY33" fmla="*/ 1869159 h 2325810"/>
                <a:gd name="connsiteX34" fmla="*/ 1025322 w 1445447"/>
                <a:gd name="connsiteY34" fmla="*/ 1605785 h 2325810"/>
                <a:gd name="connsiteX35" fmla="*/ 1019291 w 1445447"/>
                <a:gd name="connsiteY35" fmla="*/ 1429383 h 2325810"/>
                <a:gd name="connsiteX36" fmla="*/ 1017057 w 1445447"/>
                <a:gd name="connsiteY36" fmla="*/ 1429457 h 2325810"/>
                <a:gd name="connsiteX37" fmla="*/ 1019291 w 1445447"/>
                <a:gd name="connsiteY37" fmla="*/ 1426926 h 2325810"/>
                <a:gd name="connsiteX38" fmla="*/ 1039545 w 1445447"/>
                <a:gd name="connsiteY38" fmla="*/ 1421490 h 2325810"/>
                <a:gd name="connsiteX39" fmla="*/ 1400018 w 1445447"/>
                <a:gd name="connsiteY39" fmla="*/ 1140692 h 2325810"/>
                <a:gd name="connsiteX40" fmla="*/ 1429877 w 1445447"/>
                <a:gd name="connsiteY40" fmla="*/ 765996 h 2325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45447" h="2325810">
                  <a:moveTo>
                    <a:pt x="1429877" y="765996"/>
                  </a:moveTo>
                  <a:cubicBezTo>
                    <a:pt x="1429356" y="765400"/>
                    <a:pt x="1428909" y="764954"/>
                    <a:pt x="1428388" y="764432"/>
                  </a:cubicBezTo>
                  <a:cubicBezTo>
                    <a:pt x="1428463" y="762720"/>
                    <a:pt x="1428612" y="761007"/>
                    <a:pt x="1428612" y="759295"/>
                  </a:cubicBezTo>
                  <a:cubicBezTo>
                    <a:pt x="1428612" y="751029"/>
                    <a:pt x="1427867" y="742838"/>
                    <a:pt x="1426750" y="734722"/>
                  </a:cubicBezTo>
                  <a:cubicBezTo>
                    <a:pt x="1427346" y="734647"/>
                    <a:pt x="1427941" y="734499"/>
                    <a:pt x="1428612" y="734424"/>
                  </a:cubicBezTo>
                  <a:cubicBezTo>
                    <a:pt x="1422580" y="692651"/>
                    <a:pt x="1420644" y="644175"/>
                    <a:pt x="1410815" y="563979"/>
                  </a:cubicBezTo>
                  <a:cubicBezTo>
                    <a:pt x="1405975" y="551693"/>
                    <a:pt x="1405305" y="538885"/>
                    <a:pt x="1404635" y="526003"/>
                  </a:cubicBezTo>
                  <a:cubicBezTo>
                    <a:pt x="1405901" y="498154"/>
                    <a:pt x="1402624" y="471348"/>
                    <a:pt x="1394210" y="446403"/>
                  </a:cubicBezTo>
                  <a:cubicBezTo>
                    <a:pt x="1394806" y="443946"/>
                    <a:pt x="1394955" y="440818"/>
                    <a:pt x="1394433" y="436872"/>
                  </a:cubicBezTo>
                  <a:cubicBezTo>
                    <a:pt x="1384232" y="356676"/>
                    <a:pt x="1380956" y="275437"/>
                    <a:pt x="1361670" y="196507"/>
                  </a:cubicBezTo>
                  <a:cubicBezTo>
                    <a:pt x="1344618" y="126735"/>
                    <a:pt x="1318035" y="60761"/>
                    <a:pt x="1277378" y="0"/>
                  </a:cubicBezTo>
                  <a:cubicBezTo>
                    <a:pt x="1187576" y="87791"/>
                    <a:pt x="1079084" y="137160"/>
                    <a:pt x="964710" y="175657"/>
                  </a:cubicBezTo>
                  <a:cubicBezTo>
                    <a:pt x="792106" y="233663"/>
                    <a:pt x="613172" y="257417"/>
                    <a:pt x="432675" y="270820"/>
                  </a:cubicBezTo>
                  <a:cubicBezTo>
                    <a:pt x="412272" y="272309"/>
                    <a:pt x="410485" y="278713"/>
                    <a:pt x="413240" y="295765"/>
                  </a:cubicBezTo>
                  <a:cubicBezTo>
                    <a:pt x="417932" y="325327"/>
                    <a:pt x="422250" y="355186"/>
                    <a:pt x="423665" y="385046"/>
                  </a:cubicBezTo>
                  <a:cubicBezTo>
                    <a:pt x="428728" y="489368"/>
                    <a:pt x="424410" y="592647"/>
                    <a:pt x="385689" y="691683"/>
                  </a:cubicBezTo>
                  <a:cubicBezTo>
                    <a:pt x="377647" y="703969"/>
                    <a:pt x="370201" y="716255"/>
                    <a:pt x="363499" y="728616"/>
                  </a:cubicBezTo>
                  <a:cubicBezTo>
                    <a:pt x="358957" y="731073"/>
                    <a:pt x="354564" y="734126"/>
                    <a:pt x="350394" y="738147"/>
                  </a:cubicBezTo>
                  <a:cubicBezTo>
                    <a:pt x="339075" y="748944"/>
                    <a:pt x="337735" y="773293"/>
                    <a:pt x="319417" y="771209"/>
                  </a:cubicBezTo>
                  <a:cubicBezTo>
                    <a:pt x="302291" y="769347"/>
                    <a:pt x="297823" y="746710"/>
                    <a:pt x="285909" y="734871"/>
                  </a:cubicBezTo>
                  <a:cubicBezTo>
                    <a:pt x="283080" y="732041"/>
                    <a:pt x="286728" y="735466"/>
                    <a:pt x="284122" y="732414"/>
                  </a:cubicBezTo>
                  <a:cubicBezTo>
                    <a:pt x="235052" y="675301"/>
                    <a:pt x="168259" y="657653"/>
                    <a:pt x="102657" y="682896"/>
                  </a:cubicBezTo>
                  <a:cubicBezTo>
                    <a:pt x="31396" y="710373"/>
                    <a:pt x="-10675" y="790420"/>
                    <a:pt x="2356" y="861308"/>
                  </a:cubicBezTo>
                  <a:cubicBezTo>
                    <a:pt x="4515" y="883126"/>
                    <a:pt x="5409" y="905167"/>
                    <a:pt x="8983" y="926761"/>
                  </a:cubicBezTo>
                  <a:cubicBezTo>
                    <a:pt x="23205" y="1012542"/>
                    <a:pt x="85382" y="1099737"/>
                    <a:pt x="181215" y="1102120"/>
                  </a:cubicBezTo>
                  <a:cubicBezTo>
                    <a:pt x="188959" y="1102343"/>
                    <a:pt x="193874" y="1105099"/>
                    <a:pt x="198416" y="1111502"/>
                  </a:cubicBezTo>
                  <a:cubicBezTo>
                    <a:pt x="231701" y="1158488"/>
                    <a:pt x="272804" y="1197655"/>
                    <a:pt x="319492" y="1231089"/>
                  </a:cubicBezTo>
                  <a:cubicBezTo>
                    <a:pt x="327013" y="1236451"/>
                    <a:pt x="332523" y="1241589"/>
                    <a:pt x="330661" y="1253056"/>
                  </a:cubicBezTo>
                  <a:cubicBezTo>
                    <a:pt x="320758" y="1315008"/>
                    <a:pt x="311897" y="1377110"/>
                    <a:pt x="302663" y="1439212"/>
                  </a:cubicBezTo>
                  <a:cubicBezTo>
                    <a:pt x="293504" y="1556639"/>
                    <a:pt x="221499" y="1898646"/>
                    <a:pt x="229318" y="1974598"/>
                  </a:cubicBezTo>
                  <a:cubicBezTo>
                    <a:pt x="240189" y="2079962"/>
                    <a:pt x="284867" y="2166637"/>
                    <a:pt x="367148" y="2231642"/>
                  </a:cubicBezTo>
                  <a:cubicBezTo>
                    <a:pt x="473853" y="2315934"/>
                    <a:pt x="596939" y="2341698"/>
                    <a:pt x="729408" y="2316679"/>
                  </a:cubicBezTo>
                  <a:cubicBezTo>
                    <a:pt x="830603" y="2297616"/>
                    <a:pt x="913926" y="2246833"/>
                    <a:pt x="974092" y="2161499"/>
                  </a:cubicBezTo>
                  <a:cubicBezTo>
                    <a:pt x="1044757" y="2061272"/>
                    <a:pt x="1041704" y="1986214"/>
                    <a:pt x="1030684" y="1869159"/>
                  </a:cubicBezTo>
                  <a:cubicBezTo>
                    <a:pt x="1028226" y="1843320"/>
                    <a:pt x="1026216" y="1606678"/>
                    <a:pt x="1025322" y="1605785"/>
                  </a:cubicBezTo>
                  <a:cubicBezTo>
                    <a:pt x="1025844" y="1604966"/>
                    <a:pt x="1019365" y="1445095"/>
                    <a:pt x="1019291" y="1429383"/>
                  </a:cubicBezTo>
                  <a:cubicBezTo>
                    <a:pt x="1018546" y="1429383"/>
                    <a:pt x="1017802" y="1429383"/>
                    <a:pt x="1017057" y="1429457"/>
                  </a:cubicBezTo>
                  <a:cubicBezTo>
                    <a:pt x="1017802" y="1428638"/>
                    <a:pt x="1018621" y="1427894"/>
                    <a:pt x="1019291" y="1426926"/>
                  </a:cubicBezTo>
                  <a:cubicBezTo>
                    <a:pt x="1026067" y="1425064"/>
                    <a:pt x="1032694" y="1422830"/>
                    <a:pt x="1039545" y="1421490"/>
                  </a:cubicBezTo>
                  <a:cubicBezTo>
                    <a:pt x="1206788" y="1388354"/>
                    <a:pt x="1325630" y="1293340"/>
                    <a:pt x="1400018" y="1140692"/>
                  </a:cubicBezTo>
                  <a:cubicBezTo>
                    <a:pt x="1458992" y="1019616"/>
                    <a:pt x="1450727" y="893402"/>
                    <a:pt x="1429877" y="765996"/>
                  </a:cubicBezTo>
                  <a:close/>
                </a:path>
              </a:pathLst>
            </a:custGeom>
            <a:solidFill>
              <a:srgbClr val="F4B8B1"/>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Freeform: Shape 91">
              <a:extLst>
                <a:ext uri="{FF2B5EF4-FFF2-40B4-BE49-F238E27FC236}">
                  <a16:creationId xmlns:a16="http://schemas.microsoft.com/office/drawing/2014/main" id="{A1DEB256-F00D-F597-796A-F974E5AFA380}"/>
                </a:ext>
              </a:extLst>
            </p:cNvPr>
            <p:cNvSpPr/>
            <p:nvPr/>
          </p:nvSpPr>
          <p:spPr>
            <a:xfrm>
              <a:off x="633993" y="6571770"/>
              <a:ext cx="24311" cy="9604"/>
            </a:xfrm>
            <a:custGeom>
              <a:avLst/>
              <a:gdLst>
                <a:gd name="connsiteX0" fmla="*/ 0 w 36114"/>
                <a:gd name="connsiteY0" fmla="*/ 14268 h 14267"/>
                <a:gd name="connsiteX1" fmla="*/ 36114 w 36114"/>
                <a:gd name="connsiteY1" fmla="*/ 14268 h 14267"/>
                <a:gd name="connsiteX2" fmla="*/ 0 w 36114"/>
                <a:gd name="connsiteY2" fmla="*/ 14268 h 14267"/>
              </a:gdLst>
              <a:ahLst/>
              <a:cxnLst>
                <a:cxn ang="0">
                  <a:pos x="connsiteX0" y="connsiteY0"/>
                </a:cxn>
                <a:cxn ang="0">
                  <a:pos x="connsiteX1" y="connsiteY1"/>
                </a:cxn>
                <a:cxn ang="0">
                  <a:pos x="connsiteX2" y="connsiteY2"/>
                </a:cxn>
              </a:cxnLst>
              <a:rect l="l" t="t" r="r" b="b"/>
              <a:pathLst>
                <a:path w="36114" h="14267">
                  <a:moveTo>
                    <a:pt x="0" y="14268"/>
                  </a:moveTo>
                  <a:cubicBezTo>
                    <a:pt x="12063" y="6226"/>
                    <a:pt x="24051" y="-13358"/>
                    <a:pt x="36114" y="14268"/>
                  </a:cubicBezTo>
                  <a:cubicBezTo>
                    <a:pt x="24051" y="14268"/>
                    <a:pt x="11988" y="14268"/>
                    <a:pt x="0" y="14268"/>
                  </a:cubicBezTo>
                  <a:close/>
                </a:path>
              </a:pathLst>
            </a:custGeom>
            <a:solidFill>
              <a:srgbClr val="FFFFFF"/>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Freeform: Shape 92">
              <a:extLst>
                <a:ext uri="{FF2B5EF4-FFF2-40B4-BE49-F238E27FC236}">
                  <a16:creationId xmlns:a16="http://schemas.microsoft.com/office/drawing/2014/main" id="{352448B7-2E33-47E3-7666-9115E00D1C82}"/>
                </a:ext>
              </a:extLst>
            </p:cNvPr>
            <p:cNvSpPr/>
            <p:nvPr/>
          </p:nvSpPr>
          <p:spPr>
            <a:xfrm>
              <a:off x="2818304" y="4194724"/>
              <a:ext cx="1020846" cy="1475675"/>
            </a:xfrm>
            <a:custGeom>
              <a:avLst/>
              <a:gdLst>
                <a:gd name="connsiteX0" fmla="*/ 4364 w 1516474"/>
                <a:gd name="connsiteY0" fmla="*/ 1608689 h 2192126"/>
                <a:gd name="connsiteX1" fmla="*/ 45 w 1516474"/>
                <a:gd name="connsiteY1" fmla="*/ 1217612 h 2192126"/>
                <a:gd name="connsiteX2" fmla="*/ 739235 w 1516474"/>
                <a:gd name="connsiteY2" fmla="*/ 1677567 h 2192126"/>
                <a:gd name="connsiteX3" fmla="*/ 961505 w 1516474"/>
                <a:gd name="connsiteY3" fmla="*/ 1605264 h 2192126"/>
                <a:gd name="connsiteX4" fmla="*/ 1153172 w 1516474"/>
                <a:gd name="connsiteY4" fmla="*/ 1187231 h 2192126"/>
                <a:gd name="connsiteX5" fmla="*/ 1262557 w 1516474"/>
                <a:gd name="connsiteY5" fmla="*/ 597860 h 2192126"/>
                <a:gd name="connsiteX6" fmla="*/ 1314607 w 1516474"/>
                <a:gd name="connsiteY6" fmla="*/ 202762 h 2192126"/>
                <a:gd name="connsiteX7" fmla="*/ 1334414 w 1516474"/>
                <a:gd name="connsiteY7" fmla="*/ 0 h 2192126"/>
                <a:gd name="connsiteX8" fmla="*/ 1516475 w 1516474"/>
                <a:gd name="connsiteY8" fmla="*/ 103950 h 2192126"/>
                <a:gd name="connsiteX9" fmla="*/ 1462043 w 1516474"/>
                <a:gd name="connsiteY9" fmla="*/ 680513 h 2192126"/>
                <a:gd name="connsiteX10" fmla="*/ 1154140 w 1516474"/>
                <a:gd name="connsiteY10" fmla="*/ 2058741 h 2192126"/>
                <a:gd name="connsiteX11" fmla="*/ 1014969 w 1516474"/>
                <a:gd name="connsiteY11" fmla="*/ 2192103 h 2192126"/>
                <a:gd name="connsiteX12" fmla="*/ 692919 w 1516474"/>
                <a:gd name="connsiteY12" fmla="*/ 2102524 h 2192126"/>
                <a:gd name="connsiteX13" fmla="*/ 4364 w 1516474"/>
                <a:gd name="connsiteY13" fmla="*/ 1608689 h 219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6474" h="2192126">
                  <a:moveTo>
                    <a:pt x="4364" y="1608689"/>
                  </a:moveTo>
                  <a:cubicBezTo>
                    <a:pt x="9949" y="1526854"/>
                    <a:pt x="-774" y="1233323"/>
                    <a:pt x="45" y="1217612"/>
                  </a:cubicBezTo>
                  <a:cubicBezTo>
                    <a:pt x="47924" y="1256109"/>
                    <a:pt x="513836" y="1600945"/>
                    <a:pt x="739235" y="1677567"/>
                  </a:cubicBezTo>
                  <a:cubicBezTo>
                    <a:pt x="844972" y="1713532"/>
                    <a:pt x="887117" y="1700203"/>
                    <a:pt x="961505" y="1605264"/>
                  </a:cubicBezTo>
                  <a:cubicBezTo>
                    <a:pt x="1058232" y="1481805"/>
                    <a:pt x="1117728" y="1336975"/>
                    <a:pt x="1153172" y="1187231"/>
                  </a:cubicBezTo>
                  <a:cubicBezTo>
                    <a:pt x="1199190" y="993107"/>
                    <a:pt x="1238059" y="796526"/>
                    <a:pt x="1262557" y="597860"/>
                  </a:cubicBezTo>
                  <a:cubicBezTo>
                    <a:pt x="1278790" y="465987"/>
                    <a:pt x="1298151" y="334560"/>
                    <a:pt x="1314607" y="202762"/>
                  </a:cubicBezTo>
                  <a:cubicBezTo>
                    <a:pt x="1323021" y="135373"/>
                    <a:pt x="1327936" y="67612"/>
                    <a:pt x="1334414" y="0"/>
                  </a:cubicBezTo>
                  <a:cubicBezTo>
                    <a:pt x="1396590" y="25764"/>
                    <a:pt x="1480360" y="71707"/>
                    <a:pt x="1516475" y="103950"/>
                  </a:cubicBezTo>
                  <a:cubicBezTo>
                    <a:pt x="1502029" y="296510"/>
                    <a:pt x="1483339" y="488623"/>
                    <a:pt x="1462043" y="680513"/>
                  </a:cubicBezTo>
                  <a:cubicBezTo>
                    <a:pt x="1430917" y="960790"/>
                    <a:pt x="1239921" y="1917336"/>
                    <a:pt x="1154140" y="2058741"/>
                  </a:cubicBezTo>
                  <a:cubicBezTo>
                    <a:pt x="1132248" y="2094780"/>
                    <a:pt x="1079826" y="2193890"/>
                    <a:pt x="1014969" y="2192103"/>
                  </a:cubicBezTo>
                  <a:cubicBezTo>
                    <a:pt x="902159" y="2192475"/>
                    <a:pt x="762914" y="2139458"/>
                    <a:pt x="692919" y="2102524"/>
                  </a:cubicBezTo>
                  <a:cubicBezTo>
                    <a:pt x="534835" y="2019127"/>
                    <a:pt x="3694" y="1618592"/>
                    <a:pt x="4364" y="1608689"/>
                  </a:cubicBezTo>
                  <a:close/>
                </a:path>
              </a:pathLst>
            </a:custGeom>
            <a:solidFill>
              <a:schemeClr val="bg1">
                <a:lumMod val="85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Freeform: Shape 93">
              <a:extLst>
                <a:ext uri="{FF2B5EF4-FFF2-40B4-BE49-F238E27FC236}">
                  <a16:creationId xmlns:a16="http://schemas.microsoft.com/office/drawing/2014/main" id="{D2E100EB-4797-04DD-698C-A03EEA2B7380}"/>
                </a:ext>
              </a:extLst>
            </p:cNvPr>
            <p:cNvSpPr/>
            <p:nvPr/>
          </p:nvSpPr>
          <p:spPr>
            <a:xfrm>
              <a:off x="3431325" y="3578676"/>
              <a:ext cx="690063" cy="616094"/>
            </a:xfrm>
            <a:custGeom>
              <a:avLst/>
              <a:gdLst>
                <a:gd name="connsiteX0" fmla="*/ 423767 w 1025093"/>
                <a:gd name="connsiteY0" fmla="*/ 915070 h 915212"/>
                <a:gd name="connsiteX1" fmla="*/ 0 w 1025093"/>
                <a:gd name="connsiteY1" fmla="*/ 723925 h 915212"/>
                <a:gd name="connsiteX2" fmla="*/ 27998 w 1025093"/>
                <a:gd name="connsiteY2" fmla="*/ 561820 h 915212"/>
                <a:gd name="connsiteX3" fmla="*/ 26062 w 1025093"/>
                <a:gd name="connsiteY3" fmla="*/ 506271 h 915212"/>
                <a:gd name="connsiteX4" fmla="*/ 49220 w 1025093"/>
                <a:gd name="connsiteY4" fmla="*/ 368590 h 915212"/>
                <a:gd name="connsiteX5" fmla="*/ 74612 w 1025093"/>
                <a:gd name="connsiteY5" fmla="*/ 327933 h 915212"/>
                <a:gd name="connsiteX6" fmla="*/ 258609 w 1025093"/>
                <a:gd name="connsiteY6" fmla="*/ 382812 h 915212"/>
                <a:gd name="connsiteX7" fmla="*/ 367920 w 1025093"/>
                <a:gd name="connsiteY7" fmla="*/ 377302 h 915212"/>
                <a:gd name="connsiteX8" fmla="*/ 969801 w 1025093"/>
                <a:gd name="connsiteY8" fmla="*/ 23456 h 915212"/>
                <a:gd name="connsiteX9" fmla="*/ 993107 w 1025093"/>
                <a:gd name="connsiteY9" fmla="*/ 0 h 915212"/>
                <a:gd name="connsiteX10" fmla="*/ 981863 w 1025093"/>
                <a:gd name="connsiteY10" fmla="*/ 204251 h 915212"/>
                <a:gd name="connsiteX11" fmla="*/ 834130 w 1025093"/>
                <a:gd name="connsiteY11" fmla="*/ 330539 h 915212"/>
                <a:gd name="connsiteX12" fmla="*/ 499942 w 1025093"/>
                <a:gd name="connsiteY12" fmla="*/ 548342 h 915212"/>
                <a:gd name="connsiteX13" fmla="*/ 476337 w 1025093"/>
                <a:gd name="connsiteY13" fmla="*/ 591679 h 915212"/>
                <a:gd name="connsiteX14" fmla="*/ 423767 w 1025093"/>
                <a:gd name="connsiteY14" fmla="*/ 915070 h 91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5093" h="915212">
                  <a:moveTo>
                    <a:pt x="423767" y="915070"/>
                  </a:moveTo>
                  <a:cubicBezTo>
                    <a:pt x="312370" y="865329"/>
                    <a:pt x="29860" y="737849"/>
                    <a:pt x="0" y="723925"/>
                  </a:cubicBezTo>
                  <a:cubicBezTo>
                    <a:pt x="9085" y="669865"/>
                    <a:pt x="17052" y="615507"/>
                    <a:pt x="27998" y="561820"/>
                  </a:cubicBezTo>
                  <a:cubicBezTo>
                    <a:pt x="32019" y="542311"/>
                    <a:pt x="32019" y="524887"/>
                    <a:pt x="26062" y="506271"/>
                  </a:cubicBezTo>
                  <a:cubicBezTo>
                    <a:pt x="10202" y="456604"/>
                    <a:pt x="25764" y="411703"/>
                    <a:pt x="49220" y="368590"/>
                  </a:cubicBezTo>
                  <a:cubicBezTo>
                    <a:pt x="56815" y="354591"/>
                    <a:pt x="66123" y="341485"/>
                    <a:pt x="74612" y="327933"/>
                  </a:cubicBezTo>
                  <a:cubicBezTo>
                    <a:pt x="135075" y="349229"/>
                    <a:pt x="196209" y="367622"/>
                    <a:pt x="258609" y="382812"/>
                  </a:cubicBezTo>
                  <a:cubicBezTo>
                    <a:pt x="296883" y="392120"/>
                    <a:pt x="332029" y="385493"/>
                    <a:pt x="367920" y="377302"/>
                  </a:cubicBezTo>
                  <a:cubicBezTo>
                    <a:pt x="605679" y="322646"/>
                    <a:pt x="804940" y="202240"/>
                    <a:pt x="969801" y="23456"/>
                  </a:cubicBezTo>
                  <a:cubicBezTo>
                    <a:pt x="977247" y="15339"/>
                    <a:pt x="985363" y="7819"/>
                    <a:pt x="993107" y="0"/>
                  </a:cubicBezTo>
                  <a:cubicBezTo>
                    <a:pt x="1039348" y="71186"/>
                    <a:pt x="1035328" y="138054"/>
                    <a:pt x="981863" y="204251"/>
                  </a:cubicBezTo>
                  <a:cubicBezTo>
                    <a:pt x="940388" y="255630"/>
                    <a:pt x="888487" y="294648"/>
                    <a:pt x="834130" y="330539"/>
                  </a:cubicBezTo>
                  <a:cubicBezTo>
                    <a:pt x="723106" y="403736"/>
                    <a:pt x="611785" y="476337"/>
                    <a:pt x="499942" y="548342"/>
                  </a:cubicBezTo>
                  <a:cubicBezTo>
                    <a:pt x="482815" y="559363"/>
                    <a:pt x="475816" y="568894"/>
                    <a:pt x="476337" y="591679"/>
                  </a:cubicBezTo>
                  <a:cubicBezTo>
                    <a:pt x="479018" y="705905"/>
                    <a:pt x="441861" y="921549"/>
                    <a:pt x="423767" y="915070"/>
                  </a:cubicBezTo>
                  <a:close/>
                </a:path>
              </a:pathLst>
            </a:custGeom>
            <a:solidFill>
              <a:srgbClr val="F4B8B1"/>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Freeform: Shape 94">
              <a:extLst>
                <a:ext uri="{FF2B5EF4-FFF2-40B4-BE49-F238E27FC236}">
                  <a16:creationId xmlns:a16="http://schemas.microsoft.com/office/drawing/2014/main" id="{38C059F6-4347-96C3-F3FC-ECE4A48A4659}"/>
                </a:ext>
              </a:extLst>
            </p:cNvPr>
            <p:cNvSpPr/>
            <p:nvPr/>
          </p:nvSpPr>
          <p:spPr>
            <a:xfrm>
              <a:off x="1728244" y="3541834"/>
              <a:ext cx="413816" cy="234578"/>
            </a:xfrm>
            <a:custGeom>
              <a:avLst/>
              <a:gdLst>
                <a:gd name="connsiteX0" fmla="*/ 613720 w 614727"/>
                <a:gd name="connsiteY0" fmla="*/ 346027 h 348467"/>
                <a:gd name="connsiteX1" fmla="*/ 416767 w 614727"/>
                <a:gd name="connsiteY1" fmla="*/ 321157 h 348467"/>
                <a:gd name="connsiteX2" fmla="*/ 185486 w 614727"/>
                <a:gd name="connsiteY2" fmla="*/ 184146 h 348467"/>
                <a:gd name="connsiteX3" fmla="*/ 0 w 614727"/>
                <a:gd name="connsiteY3" fmla="*/ 0 h 348467"/>
                <a:gd name="connsiteX4" fmla="*/ 612454 w 614727"/>
                <a:gd name="connsiteY4" fmla="*/ 164413 h 348467"/>
                <a:gd name="connsiteX5" fmla="*/ 613720 w 614727"/>
                <a:gd name="connsiteY5" fmla="*/ 346027 h 34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727" h="348467">
                  <a:moveTo>
                    <a:pt x="613720" y="346027"/>
                  </a:moveTo>
                  <a:cubicBezTo>
                    <a:pt x="546108" y="353176"/>
                    <a:pt x="480730" y="344538"/>
                    <a:pt x="416767" y="321157"/>
                  </a:cubicBezTo>
                  <a:cubicBezTo>
                    <a:pt x="330986" y="289883"/>
                    <a:pt x="255853" y="240886"/>
                    <a:pt x="185486" y="184146"/>
                  </a:cubicBezTo>
                  <a:cubicBezTo>
                    <a:pt x="117725" y="129565"/>
                    <a:pt x="53315" y="71335"/>
                    <a:pt x="0" y="0"/>
                  </a:cubicBezTo>
                  <a:cubicBezTo>
                    <a:pt x="186976" y="119513"/>
                    <a:pt x="391301" y="173870"/>
                    <a:pt x="612454" y="164413"/>
                  </a:cubicBezTo>
                  <a:cubicBezTo>
                    <a:pt x="612529" y="180199"/>
                    <a:pt x="616550" y="344092"/>
                    <a:pt x="613720" y="346027"/>
                  </a:cubicBezTo>
                  <a:close/>
                </a:path>
              </a:pathLst>
            </a:custGeom>
            <a:solidFill>
              <a:srgbClr val="E1A099"/>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Freeform: Shape 95">
              <a:extLst>
                <a:ext uri="{FF2B5EF4-FFF2-40B4-BE49-F238E27FC236}">
                  <a16:creationId xmlns:a16="http://schemas.microsoft.com/office/drawing/2014/main" id="{DDD860B0-DB34-146F-4A21-EACEF6E74AF8}"/>
                </a:ext>
              </a:extLst>
            </p:cNvPr>
            <p:cNvSpPr/>
            <p:nvPr/>
          </p:nvSpPr>
          <p:spPr>
            <a:xfrm>
              <a:off x="1515510" y="3865543"/>
              <a:ext cx="940563" cy="2711446"/>
            </a:xfrm>
            <a:custGeom>
              <a:avLst/>
              <a:gdLst>
                <a:gd name="connsiteX0" fmla="*/ 99092 w 940563"/>
                <a:gd name="connsiteY0" fmla="*/ 0 h 2711446"/>
                <a:gd name="connsiteX1" fmla="*/ 114286 w 940563"/>
                <a:gd name="connsiteY1" fmla="*/ 3212 h 2711446"/>
                <a:gd name="connsiteX2" fmla="*/ 101203 w 940563"/>
                <a:gd name="connsiteY2" fmla="*/ 143616 h 2711446"/>
                <a:gd name="connsiteX3" fmla="*/ 286218 w 940563"/>
                <a:gd name="connsiteY3" fmla="*/ 369935 h 2711446"/>
                <a:gd name="connsiteX4" fmla="*/ 564268 w 940563"/>
                <a:gd name="connsiteY4" fmla="*/ 303468 h 2711446"/>
                <a:gd name="connsiteX5" fmla="*/ 632790 w 940563"/>
                <a:gd name="connsiteY5" fmla="*/ 135445 h 2711446"/>
                <a:gd name="connsiteX6" fmla="*/ 629783 w 940563"/>
                <a:gd name="connsiteY6" fmla="*/ 10180 h 2711446"/>
                <a:gd name="connsiteX7" fmla="*/ 664620 w 940563"/>
                <a:gd name="connsiteY7" fmla="*/ 12386 h 2711446"/>
                <a:gd name="connsiteX8" fmla="*/ 664690 w 940563"/>
                <a:gd name="connsiteY8" fmla="*/ 12782 h 2711446"/>
                <a:gd name="connsiteX9" fmla="*/ 695284 w 940563"/>
                <a:gd name="connsiteY9" fmla="*/ 8137 h 2711446"/>
                <a:gd name="connsiteX10" fmla="*/ 727928 w 940563"/>
                <a:gd name="connsiteY10" fmla="*/ 8626 h 2711446"/>
                <a:gd name="connsiteX11" fmla="*/ 809433 w 940563"/>
                <a:gd name="connsiteY11" fmla="*/ 250784 h 2711446"/>
                <a:gd name="connsiteX12" fmla="*/ 820461 w 940563"/>
                <a:gd name="connsiteY12" fmla="*/ 408230 h 2711446"/>
                <a:gd name="connsiteX13" fmla="*/ 820461 w 940563"/>
                <a:gd name="connsiteY13" fmla="*/ 697558 h 2711446"/>
                <a:gd name="connsiteX14" fmla="*/ 847880 w 940563"/>
                <a:gd name="connsiteY14" fmla="*/ 1399271 h 2711446"/>
                <a:gd name="connsiteX15" fmla="*/ 910688 w 940563"/>
                <a:gd name="connsiteY15" fmla="*/ 2284346 h 2711446"/>
                <a:gd name="connsiteX16" fmla="*/ 940563 w 940563"/>
                <a:gd name="connsiteY16" fmla="*/ 2707660 h 2711446"/>
                <a:gd name="connsiteX17" fmla="*/ 869736 w 940563"/>
                <a:gd name="connsiteY17" fmla="*/ 2707760 h 2711446"/>
                <a:gd name="connsiteX18" fmla="*/ 869736 w 940563"/>
                <a:gd name="connsiteY18" fmla="*/ 2707762 h 2711446"/>
                <a:gd name="connsiteX19" fmla="*/ 200854 w 940563"/>
                <a:gd name="connsiteY19" fmla="*/ 2711421 h 2711446"/>
                <a:gd name="connsiteX20" fmla="*/ 190879 w 940563"/>
                <a:gd name="connsiteY20" fmla="*/ 2685806 h 2711446"/>
                <a:gd name="connsiteX21" fmla="*/ 197696 w 940563"/>
                <a:gd name="connsiteY21" fmla="*/ 2471668 h 2711446"/>
                <a:gd name="connsiteX22" fmla="*/ 227020 w 940563"/>
                <a:gd name="connsiteY22" fmla="*/ 1461278 h 2711446"/>
                <a:gd name="connsiteX23" fmla="*/ 226118 w 940563"/>
                <a:gd name="connsiteY23" fmla="*/ 1430951 h 2711446"/>
                <a:gd name="connsiteX24" fmla="*/ 236894 w 940563"/>
                <a:gd name="connsiteY24" fmla="*/ 1330699 h 2711446"/>
                <a:gd name="connsiteX25" fmla="*/ 236794 w 940563"/>
                <a:gd name="connsiteY25" fmla="*/ 1154958 h 2711446"/>
                <a:gd name="connsiteX26" fmla="*/ 219100 w 940563"/>
                <a:gd name="connsiteY26" fmla="*/ 971948 h 2711446"/>
                <a:gd name="connsiteX27" fmla="*/ 101654 w 940563"/>
                <a:gd name="connsiteY27" fmla="*/ 506127 h 2711446"/>
                <a:gd name="connsiteX28" fmla="*/ 33834 w 940563"/>
                <a:gd name="connsiteY28" fmla="*/ 343768 h 2711446"/>
                <a:gd name="connsiteX29" fmla="*/ 6666 w 940563"/>
                <a:gd name="connsiteY29" fmla="*/ 18250 h 2711446"/>
                <a:gd name="connsiteX30" fmla="*/ 99092 w 940563"/>
                <a:gd name="connsiteY30" fmla="*/ 0 h 2711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40563" h="2711446">
                  <a:moveTo>
                    <a:pt x="99092" y="0"/>
                  </a:moveTo>
                  <a:cubicBezTo>
                    <a:pt x="107294" y="-21"/>
                    <a:pt x="112970" y="944"/>
                    <a:pt x="114286" y="3212"/>
                  </a:cubicBezTo>
                  <a:cubicBezTo>
                    <a:pt x="109524" y="49980"/>
                    <a:pt x="97193" y="95946"/>
                    <a:pt x="101203" y="143616"/>
                  </a:cubicBezTo>
                  <a:cubicBezTo>
                    <a:pt x="110677" y="256499"/>
                    <a:pt x="176944" y="339708"/>
                    <a:pt x="286218" y="369935"/>
                  </a:cubicBezTo>
                  <a:cubicBezTo>
                    <a:pt x="390330" y="398757"/>
                    <a:pt x="485570" y="381614"/>
                    <a:pt x="564268" y="303468"/>
                  </a:cubicBezTo>
                  <a:cubicBezTo>
                    <a:pt x="610333" y="257753"/>
                    <a:pt x="630685" y="199356"/>
                    <a:pt x="632790" y="135445"/>
                  </a:cubicBezTo>
                  <a:cubicBezTo>
                    <a:pt x="634143" y="93740"/>
                    <a:pt x="630935" y="51935"/>
                    <a:pt x="629783" y="10180"/>
                  </a:cubicBezTo>
                  <a:cubicBezTo>
                    <a:pt x="641361" y="14390"/>
                    <a:pt x="649081" y="14741"/>
                    <a:pt x="664620" y="12386"/>
                  </a:cubicBezTo>
                  <a:lnTo>
                    <a:pt x="664690" y="12782"/>
                  </a:lnTo>
                  <a:lnTo>
                    <a:pt x="695284" y="8137"/>
                  </a:lnTo>
                  <a:cubicBezTo>
                    <a:pt x="705760" y="7786"/>
                    <a:pt x="716024" y="8375"/>
                    <a:pt x="727928" y="8626"/>
                  </a:cubicBezTo>
                  <a:cubicBezTo>
                    <a:pt x="753242" y="67573"/>
                    <a:pt x="801062" y="186473"/>
                    <a:pt x="809433" y="250784"/>
                  </a:cubicBezTo>
                  <a:cubicBezTo>
                    <a:pt x="817103" y="309582"/>
                    <a:pt x="819760" y="349032"/>
                    <a:pt x="820461" y="408230"/>
                  </a:cubicBezTo>
                  <a:cubicBezTo>
                    <a:pt x="821664" y="504673"/>
                    <a:pt x="821815" y="601115"/>
                    <a:pt x="820461" y="697558"/>
                  </a:cubicBezTo>
                  <a:cubicBezTo>
                    <a:pt x="819258" y="781167"/>
                    <a:pt x="846677" y="1384334"/>
                    <a:pt x="847880" y="1399271"/>
                  </a:cubicBezTo>
                  <a:cubicBezTo>
                    <a:pt x="852592" y="1471202"/>
                    <a:pt x="903370" y="2183543"/>
                    <a:pt x="910688" y="2284346"/>
                  </a:cubicBezTo>
                  <a:cubicBezTo>
                    <a:pt x="916904" y="2369660"/>
                    <a:pt x="936754" y="2651920"/>
                    <a:pt x="940563" y="2707660"/>
                  </a:cubicBezTo>
                  <a:lnTo>
                    <a:pt x="869736" y="2707760"/>
                  </a:lnTo>
                  <a:lnTo>
                    <a:pt x="869736" y="2707762"/>
                  </a:lnTo>
                  <a:cubicBezTo>
                    <a:pt x="798907" y="2706208"/>
                    <a:pt x="296795" y="2711872"/>
                    <a:pt x="200854" y="2711421"/>
                  </a:cubicBezTo>
                  <a:cubicBezTo>
                    <a:pt x="193836" y="2704353"/>
                    <a:pt x="190779" y="2695781"/>
                    <a:pt x="190879" y="2685806"/>
                  </a:cubicBezTo>
                  <a:cubicBezTo>
                    <a:pt x="191480" y="2614377"/>
                    <a:pt x="194087" y="2542997"/>
                    <a:pt x="197696" y="2471668"/>
                  </a:cubicBezTo>
                  <a:cubicBezTo>
                    <a:pt x="197947" y="2466957"/>
                    <a:pt x="225667" y="1544136"/>
                    <a:pt x="227020" y="1461278"/>
                  </a:cubicBezTo>
                  <a:cubicBezTo>
                    <a:pt x="227170" y="1451153"/>
                    <a:pt x="227220" y="1441027"/>
                    <a:pt x="226118" y="1430951"/>
                  </a:cubicBezTo>
                  <a:cubicBezTo>
                    <a:pt x="230177" y="1397618"/>
                    <a:pt x="234890" y="1364384"/>
                    <a:pt x="236894" y="1330699"/>
                  </a:cubicBezTo>
                  <a:cubicBezTo>
                    <a:pt x="240353" y="1272053"/>
                    <a:pt x="240153" y="1213605"/>
                    <a:pt x="236794" y="1154958"/>
                  </a:cubicBezTo>
                  <a:cubicBezTo>
                    <a:pt x="233285" y="1093704"/>
                    <a:pt x="228072" y="1032601"/>
                    <a:pt x="219100" y="971948"/>
                  </a:cubicBezTo>
                  <a:cubicBezTo>
                    <a:pt x="195591" y="812748"/>
                    <a:pt x="163159" y="655652"/>
                    <a:pt x="101654" y="506127"/>
                  </a:cubicBezTo>
                  <a:cubicBezTo>
                    <a:pt x="79348" y="451890"/>
                    <a:pt x="53183" y="399308"/>
                    <a:pt x="33834" y="343768"/>
                  </a:cubicBezTo>
                  <a:cubicBezTo>
                    <a:pt x="2605" y="254143"/>
                    <a:pt x="-8372" y="31734"/>
                    <a:pt x="6666" y="18250"/>
                  </a:cubicBezTo>
                  <a:cubicBezTo>
                    <a:pt x="27155" y="9002"/>
                    <a:pt x="74486" y="64"/>
                    <a:pt x="99092" y="0"/>
                  </a:cubicBezTo>
                  <a:close/>
                </a:path>
              </a:pathLst>
            </a:custGeom>
            <a:solidFill>
              <a:srgbClr val="31748F"/>
            </a:solidFill>
            <a:ln w="7435" cap="flat">
              <a:noFill/>
              <a:prstDash val="solid"/>
              <a:miter/>
            </a:ln>
          </p:spPr>
          <p:txBody>
            <a:bodyPr wrap="square"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Shape 96">
              <a:extLst>
                <a:ext uri="{FF2B5EF4-FFF2-40B4-BE49-F238E27FC236}">
                  <a16:creationId xmlns:a16="http://schemas.microsoft.com/office/drawing/2014/main" id="{50D4EDF8-B6DE-8B2C-C457-6C837D3CC6B2}"/>
                </a:ext>
              </a:extLst>
            </p:cNvPr>
            <p:cNvSpPr/>
            <p:nvPr/>
          </p:nvSpPr>
          <p:spPr>
            <a:xfrm>
              <a:off x="846042" y="5309377"/>
              <a:ext cx="318434" cy="1268040"/>
            </a:xfrm>
            <a:custGeom>
              <a:avLst/>
              <a:gdLst>
                <a:gd name="connsiteX0" fmla="*/ 278019 w 473036"/>
                <a:gd name="connsiteY0" fmla="*/ 68803 h 1883682"/>
                <a:gd name="connsiteX1" fmla="*/ 473037 w 473036"/>
                <a:gd name="connsiteY1" fmla="*/ 1883381 h 1883682"/>
                <a:gd name="connsiteX2" fmla="*/ 31176 w 473036"/>
                <a:gd name="connsiteY2" fmla="*/ 1883679 h 1883682"/>
                <a:gd name="connsiteX3" fmla="*/ 5561 w 473036"/>
                <a:gd name="connsiteY3" fmla="*/ 1850394 h 1883682"/>
                <a:gd name="connsiteX4" fmla="*/ 118893 w 473036"/>
                <a:gd name="connsiteY4" fmla="*/ 720127 h 1883682"/>
                <a:gd name="connsiteX5" fmla="*/ 115170 w 473036"/>
                <a:gd name="connsiteY5" fmla="*/ 366803 h 1883682"/>
                <a:gd name="connsiteX6" fmla="*/ 94171 w 473036"/>
                <a:gd name="connsiteY6" fmla="*/ 102088 h 1883682"/>
                <a:gd name="connsiteX7" fmla="*/ 144731 w 473036"/>
                <a:gd name="connsiteY7" fmla="*/ 18914 h 1883682"/>
                <a:gd name="connsiteX8" fmla="*/ 165730 w 473036"/>
                <a:gd name="connsiteY8" fmla="*/ 0 h 1883682"/>
                <a:gd name="connsiteX9" fmla="*/ 175187 w 473036"/>
                <a:gd name="connsiteY9" fmla="*/ 6627 h 1883682"/>
                <a:gd name="connsiteX10" fmla="*/ 278019 w 473036"/>
                <a:gd name="connsiteY10" fmla="*/ 68803 h 1883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3036" h="1883682">
                  <a:moveTo>
                    <a:pt x="278019" y="68803"/>
                  </a:moveTo>
                  <a:cubicBezTo>
                    <a:pt x="292167" y="211771"/>
                    <a:pt x="472739" y="1868340"/>
                    <a:pt x="473037" y="1883381"/>
                  </a:cubicBezTo>
                  <a:cubicBezTo>
                    <a:pt x="325750" y="1883456"/>
                    <a:pt x="178463" y="1883307"/>
                    <a:pt x="31176" y="1883679"/>
                  </a:cubicBezTo>
                  <a:cubicBezTo>
                    <a:pt x="7050" y="1883754"/>
                    <a:pt x="-9034" y="1882637"/>
                    <a:pt x="5561" y="1850394"/>
                  </a:cubicBezTo>
                  <a:cubicBezTo>
                    <a:pt x="12784" y="1834460"/>
                    <a:pt x="113383" y="743806"/>
                    <a:pt x="118893" y="720127"/>
                  </a:cubicBezTo>
                  <a:cubicBezTo>
                    <a:pt x="130956" y="668004"/>
                    <a:pt x="119191" y="413416"/>
                    <a:pt x="115170" y="366803"/>
                  </a:cubicBezTo>
                  <a:cubicBezTo>
                    <a:pt x="107575" y="278639"/>
                    <a:pt x="90523" y="191146"/>
                    <a:pt x="94171" y="102088"/>
                  </a:cubicBezTo>
                  <a:cubicBezTo>
                    <a:pt x="111074" y="74388"/>
                    <a:pt x="128201" y="46837"/>
                    <a:pt x="144731" y="18914"/>
                  </a:cubicBezTo>
                  <a:cubicBezTo>
                    <a:pt x="149869" y="10276"/>
                    <a:pt x="154486" y="1638"/>
                    <a:pt x="165730" y="0"/>
                  </a:cubicBezTo>
                  <a:cubicBezTo>
                    <a:pt x="169676" y="1117"/>
                    <a:pt x="173846" y="2830"/>
                    <a:pt x="175187" y="6627"/>
                  </a:cubicBezTo>
                  <a:cubicBezTo>
                    <a:pt x="186505" y="38125"/>
                    <a:pt x="236544" y="58155"/>
                    <a:pt x="278019" y="68803"/>
                  </a:cubicBezTo>
                  <a:close/>
                </a:path>
              </a:pathLst>
            </a:custGeom>
            <a:solidFill>
              <a:schemeClr val="bg1">
                <a:lumMod val="85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Freeform: Shape 97">
              <a:extLst>
                <a:ext uri="{FF2B5EF4-FFF2-40B4-BE49-F238E27FC236}">
                  <a16:creationId xmlns:a16="http://schemas.microsoft.com/office/drawing/2014/main" id="{4B5331AF-6AD2-3A03-EA36-EB907F360596}"/>
                </a:ext>
              </a:extLst>
            </p:cNvPr>
            <p:cNvSpPr/>
            <p:nvPr/>
          </p:nvSpPr>
          <p:spPr>
            <a:xfrm>
              <a:off x="2176871" y="3873571"/>
              <a:ext cx="279202" cy="2699736"/>
            </a:xfrm>
            <a:custGeom>
              <a:avLst/>
              <a:gdLst>
                <a:gd name="connsiteX0" fmla="*/ 414756 w 414756"/>
                <a:gd name="connsiteY0" fmla="*/ 4010323 h 4010478"/>
                <a:gd name="connsiteX1" fmla="*/ 309541 w 414756"/>
                <a:gd name="connsiteY1" fmla="*/ 4010472 h 4010478"/>
                <a:gd name="connsiteX2" fmla="*/ 282883 w 414756"/>
                <a:gd name="connsiteY2" fmla="*/ 3986868 h 4010478"/>
                <a:gd name="connsiteX3" fmla="*/ 236195 w 414756"/>
                <a:gd name="connsiteY3" fmla="*/ 3380668 h 4010478"/>
                <a:gd name="connsiteX4" fmla="*/ 95014 w 414756"/>
                <a:gd name="connsiteY4" fmla="*/ 1216116 h 4010478"/>
                <a:gd name="connsiteX5" fmla="*/ 90696 w 414756"/>
                <a:gd name="connsiteY5" fmla="*/ 591227 h 4010478"/>
                <a:gd name="connsiteX6" fmla="*/ 24424 w 414756"/>
                <a:gd name="connsiteY6" fmla="*/ 136037 h 4010478"/>
                <a:gd name="connsiteX7" fmla="*/ 0 w 414756"/>
                <a:gd name="connsiteY7" fmla="*/ 7813 h 4010478"/>
                <a:gd name="connsiteX8" fmla="*/ 98886 w 414756"/>
                <a:gd name="connsiteY8" fmla="*/ 888 h 4010478"/>
                <a:gd name="connsiteX9" fmla="*/ 219962 w 414756"/>
                <a:gd name="connsiteY9" fmla="*/ 360616 h 4010478"/>
                <a:gd name="connsiteX10" fmla="*/ 236344 w 414756"/>
                <a:gd name="connsiteY10" fmla="*/ 594503 h 4010478"/>
                <a:gd name="connsiteX11" fmla="*/ 236344 w 414756"/>
                <a:gd name="connsiteY11" fmla="*/ 1024301 h 4010478"/>
                <a:gd name="connsiteX12" fmla="*/ 277075 w 414756"/>
                <a:gd name="connsiteY12" fmla="*/ 2066702 h 4010478"/>
                <a:gd name="connsiteX13" fmla="*/ 370377 w 414756"/>
                <a:gd name="connsiteY13" fmla="*/ 3381487 h 4010478"/>
                <a:gd name="connsiteX14" fmla="*/ 414756 w 414756"/>
                <a:gd name="connsiteY14" fmla="*/ 4010323 h 4010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4756" h="4010478">
                  <a:moveTo>
                    <a:pt x="414756" y="4010323"/>
                  </a:moveTo>
                  <a:cubicBezTo>
                    <a:pt x="379685" y="4010323"/>
                    <a:pt x="344613" y="4009951"/>
                    <a:pt x="309541" y="4010472"/>
                  </a:cubicBezTo>
                  <a:cubicBezTo>
                    <a:pt x="292787" y="4010695"/>
                    <a:pt x="284522" y="4005632"/>
                    <a:pt x="282883" y="3986868"/>
                  </a:cubicBezTo>
                  <a:cubicBezTo>
                    <a:pt x="273426" y="3876440"/>
                    <a:pt x="243269" y="3472257"/>
                    <a:pt x="236195" y="3380668"/>
                  </a:cubicBezTo>
                  <a:cubicBezTo>
                    <a:pt x="231132" y="3314917"/>
                    <a:pt x="100152" y="1394082"/>
                    <a:pt x="95014" y="1216116"/>
                  </a:cubicBezTo>
                  <a:cubicBezTo>
                    <a:pt x="88983" y="1007696"/>
                    <a:pt x="94568" y="799498"/>
                    <a:pt x="90696" y="591227"/>
                  </a:cubicBezTo>
                  <a:cubicBezTo>
                    <a:pt x="87717" y="433366"/>
                    <a:pt x="78707" y="285558"/>
                    <a:pt x="24424" y="136037"/>
                  </a:cubicBezTo>
                  <a:cubicBezTo>
                    <a:pt x="11467" y="100295"/>
                    <a:pt x="5585" y="68574"/>
                    <a:pt x="0" y="7813"/>
                  </a:cubicBezTo>
                  <a:cubicBezTo>
                    <a:pt x="37901" y="-2612"/>
                    <a:pt x="63517" y="143"/>
                    <a:pt x="98886" y="888"/>
                  </a:cubicBezTo>
                  <a:cubicBezTo>
                    <a:pt x="136490" y="88455"/>
                    <a:pt x="207527" y="265081"/>
                    <a:pt x="219962" y="360616"/>
                  </a:cubicBezTo>
                  <a:cubicBezTo>
                    <a:pt x="231355" y="447961"/>
                    <a:pt x="235302" y="506563"/>
                    <a:pt x="236344" y="594503"/>
                  </a:cubicBezTo>
                  <a:cubicBezTo>
                    <a:pt x="238131" y="737769"/>
                    <a:pt x="238355" y="881035"/>
                    <a:pt x="236344" y="1024301"/>
                  </a:cubicBezTo>
                  <a:cubicBezTo>
                    <a:pt x="234557" y="1148504"/>
                    <a:pt x="275288" y="2044512"/>
                    <a:pt x="277075" y="2066702"/>
                  </a:cubicBezTo>
                  <a:cubicBezTo>
                    <a:pt x="284075" y="2173556"/>
                    <a:pt x="359505" y="3231743"/>
                    <a:pt x="370377" y="3381487"/>
                  </a:cubicBezTo>
                  <a:cubicBezTo>
                    <a:pt x="379610" y="3508222"/>
                    <a:pt x="409097" y="3927521"/>
                    <a:pt x="414756" y="4010323"/>
                  </a:cubicBezTo>
                  <a:close/>
                </a:path>
              </a:pathLst>
            </a:custGeom>
            <a:solidFill>
              <a:srgbClr val="204B5C"/>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Freeform: Shape 98">
              <a:extLst>
                <a:ext uri="{FF2B5EF4-FFF2-40B4-BE49-F238E27FC236}">
                  <a16:creationId xmlns:a16="http://schemas.microsoft.com/office/drawing/2014/main" id="{C80D9F03-F40F-B15A-5C45-952232E52983}"/>
                </a:ext>
              </a:extLst>
            </p:cNvPr>
            <p:cNvSpPr/>
            <p:nvPr/>
          </p:nvSpPr>
          <p:spPr>
            <a:xfrm>
              <a:off x="180815" y="3887151"/>
              <a:ext cx="1036294" cy="2674172"/>
            </a:xfrm>
            <a:custGeom>
              <a:avLst/>
              <a:gdLst>
                <a:gd name="connsiteX0" fmla="*/ 1525870 w 1539422"/>
                <a:gd name="connsiteY0" fmla="*/ 5585 h 3972502"/>
                <a:gd name="connsiteX1" fmla="*/ 1525870 w 1539422"/>
                <a:gd name="connsiteY1" fmla="*/ 5585 h 3972502"/>
                <a:gd name="connsiteX2" fmla="*/ 1511350 w 1539422"/>
                <a:gd name="connsiteY2" fmla="*/ 8638 h 3972502"/>
                <a:gd name="connsiteX3" fmla="*/ 1284090 w 1539422"/>
                <a:gd name="connsiteY3" fmla="*/ 107971 h 3972502"/>
                <a:gd name="connsiteX4" fmla="*/ 1028311 w 1539422"/>
                <a:gd name="connsiteY4" fmla="*/ 304999 h 3972502"/>
                <a:gd name="connsiteX5" fmla="*/ 900533 w 1539422"/>
                <a:gd name="connsiteY5" fmla="*/ 527939 h 3972502"/>
                <a:gd name="connsiteX6" fmla="*/ 260751 w 1539422"/>
                <a:gd name="connsiteY6" fmla="*/ 1873552 h 3972502"/>
                <a:gd name="connsiteX7" fmla="*/ 106241 w 1539422"/>
                <a:gd name="connsiteY7" fmla="*/ 2311690 h 3972502"/>
                <a:gd name="connsiteX8" fmla="*/ 36247 w 1539422"/>
                <a:gd name="connsiteY8" fmla="*/ 2619816 h 3972502"/>
                <a:gd name="connsiteX9" fmla="*/ 23290 w 1539422"/>
                <a:gd name="connsiteY9" fmla="*/ 2751763 h 3972502"/>
                <a:gd name="connsiteX10" fmla="*/ 1473 w 1539422"/>
                <a:gd name="connsiteY10" fmla="*/ 3972502 h 3972502"/>
                <a:gd name="connsiteX11" fmla="*/ 209819 w 1539422"/>
                <a:gd name="connsiteY11" fmla="*/ 3972130 h 3972502"/>
                <a:gd name="connsiteX12" fmla="*/ 251294 w 1539422"/>
                <a:gd name="connsiteY12" fmla="*/ 3690587 h 3972502"/>
                <a:gd name="connsiteX13" fmla="*/ 219499 w 1539422"/>
                <a:gd name="connsiteY13" fmla="*/ 3263470 h 3972502"/>
                <a:gd name="connsiteX14" fmla="*/ 168418 w 1539422"/>
                <a:gd name="connsiteY14" fmla="*/ 2934569 h 3972502"/>
                <a:gd name="connsiteX15" fmla="*/ 233945 w 1539422"/>
                <a:gd name="connsiteY15" fmla="*/ 2482954 h 3972502"/>
                <a:gd name="connsiteX16" fmla="*/ 541028 w 1539422"/>
                <a:gd name="connsiteY16" fmla="*/ 1844660 h 3972502"/>
                <a:gd name="connsiteX17" fmla="*/ 715941 w 1539422"/>
                <a:gd name="connsiteY17" fmla="*/ 1499005 h 3972502"/>
                <a:gd name="connsiteX18" fmla="*/ 1036725 w 1539422"/>
                <a:gd name="connsiteY18" fmla="*/ 691906 h 3972502"/>
                <a:gd name="connsiteX19" fmla="*/ 1091604 w 1539422"/>
                <a:gd name="connsiteY19" fmla="*/ 521536 h 3972502"/>
                <a:gd name="connsiteX20" fmla="*/ 1130176 w 1539422"/>
                <a:gd name="connsiteY20" fmla="*/ 459508 h 3972502"/>
                <a:gd name="connsiteX21" fmla="*/ 1214542 w 1539422"/>
                <a:gd name="connsiteY21" fmla="*/ 422054 h 3972502"/>
                <a:gd name="connsiteX22" fmla="*/ 1503457 w 1539422"/>
                <a:gd name="connsiteY22" fmla="*/ 343496 h 3972502"/>
                <a:gd name="connsiteX23" fmla="*/ 1509265 w 1539422"/>
                <a:gd name="connsiteY23" fmla="*/ 325550 h 3972502"/>
                <a:gd name="connsiteX24" fmla="*/ 1518796 w 1539422"/>
                <a:gd name="connsiteY24" fmla="*/ 233887 h 3972502"/>
                <a:gd name="connsiteX25" fmla="*/ 1539422 w 1539422"/>
                <a:gd name="connsiteY25" fmla="*/ 0 h 3972502"/>
                <a:gd name="connsiteX26" fmla="*/ 1525870 w 1539422"/>
                <a:gd name="connsiteY26" fmla="*/ 5585 h 397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39422" h="3972502">
                  <a:moveTo>
                    <a:pt x="1525870" y="5585"/>
                  </a:moveTo>
                  <a:cubicBezTo>
                    <a:pt x="1525870" y="5585"/>
                    <a:pt x="1525870" y="5585"/>
                    <a:pt x="1525870" y="5585"/>
                  </a:cubicBezTo>
                  <a:cubicBezTo>
                    <a:pt x="1521030" y="6553"/>
                    <a:pt x="1515743" y="6702"/>
                    <a:pt x="1511350" y="8638"/>
                  </a:cubicBezTo>
                  <a:cubicBezTo>
                    <a:pt x="1435472" y="41476"/>
                    <a:pt x="1359148" y="73346"/>
                    <a:pt x="1284090" y="107971"/>
                  </a:cubicBezTo>
                  <a:cubicBezTo>
                    <a:pt x="1184087" y="154138"/>
                    <a:pt x="1094285" y="215048"/>
                    <a:pt x="1028311" y="304999"/>
                  </a:cubicBezTo>
                  <a:cubicBezTo>
                    <a:pt x="977528" y="374323"/>
                    <a:pt x="940818" y="452360"/>
                    <a:pt x="900533" y="527939"/>
                  </a:cubicBezTo>
                  <a:cubicBezTo>
                    <a:pt x="709984" y="885583"/>
                    <a:pt x="283984" y="1815024"/>
                    <a:pt x="260751" y="1873552"/>
                  </a:cubicBezTo>
                  <a:cubicBezTo>
                    <a:pt x="203638" y="2017563"/>
                    <a:pt x="149430" y="2162616"/>
                    <a:pt x="106241" y="2311690"/>
                  </a:cubicBezTo>
                  <a:cubicBezTo>
                    <a:pt x="76829" y="2413108"/>
                    <a:pt x="49352" y="2514972"/>
                    <a:pt x="36247" y="2619816"/>
                  </a:cubicBezTo>
                  <a:cubicBezTo>
                    <a:pt x="30811" y="2663525"/>
                    <a:pt x="27088" y="2707831"/>
                    <a:pt x="23290" y="2751763"/>
                  </a:cubicBezTo>
                  <a:cubicBezTo>
                    <a:pt x="20833" y="2779314"/>
                    <a:pt x="-6569" y="3905560"/>
                    <a:pt x="1473" y="3972502"/>
                  </a:cubicBezTo>
                  <a:cubicBezTo>
                    <a:pt x="84871" y="3970790"/>
                    <a:pt x="137590" y="3972502"/>
                    <a:pt x="209819" y="3972130"/>
                  </a:cubicBezTo>
                  <a:cubicBezTo>
                    <a:pt x="232530" y="3879573"/>
                    <a:pt x="246454" y="3785452"/>
                    <a:pt x="251294" y="3690587"/>
                  </a:cubicBezTo>
                  <a:cubicBezTo>
                    <a:pt x="258592" y="3547172"/>
                    <a:pt x="244742" y="3404800"/>
                    <a:pt x="219499" y="3263470"/>
                  </a:cubicBezTo>
                  <a:cubicBezTo>
                    <a:pt x="199990" y="3154233"/>
                    <a:pt x="177130" y="3045294"/>
                    <a:pt x="168418" y="2934569"/>
                  </a:cubicBezTo>
                  <a:cubicBezTo>
                    <a:pt x="156131" y="2779464"/>
                    <a:pt x="182640" y="2629272"/>
                    <a:pt x="233945" y="2482954"/>
                  </a:cubicBezTo>
                  <a:cubicBezTo>
                    <a:pt x="312503" y="2258747"/>
                    <a:pt x="427249" y="2051964"/>
                    <a:pt x="541028" y="1844660"/>
                  </a:cubicBezTo>
                  <a:cubicBezTo>
                    <a:pt x="603205" y="1731403"/>
                    <a:pt x="667540" y="1619039"/>
                    <a:pt x="715941" y="1499005"/>
                  </a:cubicBezTo>
                  <a:cubicBezTo>
                    <a:pt x="824060" y="1230494"/>
                    <a:pt x="930840" y="961311"/>
                    <a:pt x="1036725" y="691906"/>
                  </a:cubicBezTo>
                  <a:cubicBezTo>
                    <a:pt x="1058468" y="636506"/>
                    <a:pt x="1088849" y="583861"/>
                    <a:pt x="1091604" y="521536"/>
                  </a:cubicBezTo>
                  <a:cubicBezTo>
                    <a:pt x="1092721" y="496665"/>
                    <a:pt x="1109475" y="476188"/>
                    <a:pt x="1130176" y="459508"/>
                  </a:cubicBezTo>
                  <a:cubicBezTo>
                    <a:pt x="1155344" y="439180"/>
                    <a:pt x="1184459" y="429649"/>
                    <a:pt x="1214542" y="422054"/>
                  </a:cubicBezTo>
                  <a:cubicBezTo>
                    <a:pt x="1311343" y="397555"/>
                    <a:pt x="1412389" y="388992"/>
                    <a:pt x="1503457" y="343496"/>
                  </a:cubicBezTo>
                  <a:cubicBezTo>
                    <a:pt x="1505393" y="337539"/>
                    <a:pt x="1507329" y="331507"/>
                    <a:pt x="1509265" y="325550"/>
                  </a:cubicBezTo>
                  <a:cubicBezTo>
                    <a:pt x="1512467" y="295021"/>
                    <a:pt x="1516413" y="264491"/>
                    <a:pt x="1518796" y="233887"/>
                  </a:cubicBezTo>
                  <a:cubicBezTo>
                    <a:pt x="1524827" y="155850"/>
                    <a:pt x="1538231" y="78409"/>
                    <a:pt x="1539422" y="0"/>
                  </a:cubicBezTo>
                  <a:cubicBezTo>
                    <a:pt x="1534805" y="1787"/>
                    <a:pt x="1530338" y="3723"/>
                    <a:pt x="1525870" y="5585"/>
                  </a:cubicBezTo>
                  <a:close/>
                </a:path>
              </a:pathLst>
            </a:custGeom>
            <a:solidFill>
              <a:schemeClr val="bg1">
                <a:lumMod val="85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99">
              <a:extLst>
                <a:ext uri="{FF2B5EF4-FFF2-40B4-BE49-F238E27FC236}">
                  <a16:creationId xmlns:a16="http://schemas.microsoft.com/office/drawing/2014/main" id="{A809FA3D-D02A-6726-CD64-608CEF26A191}"/>
                </a:ext>
              </a:extLst>
            </p:cNvPr>
            <p:cNvSpPr/>
            <p:nvPr/>
          </p:nvSpPr>
          <p:spPr>
            <a:xfrm>
              <a:off x="1874370" y="3064543"/>
              <a:ext cx="274893" cy="187211"/>
            </a:xfrm>
            <a:custGeom>
              <a:avLst/>
              <a:gdLst>
                <a:gd name="connsiteX0" fmla="*/ 148092 w 408356"/>
                <a:gd name="connsiteY0" fmla="*/ 278103 h 278103"/>
                <a:gd name="connsiteX1" fmla="*/ 358 w 408356"/>
                <a:gd name="connsiteY1" fmla="*/ 145784 h 278103"/>
                <a:gd name="connsiteX2" fmla="*/ 110042 w 408356"/>
                <a:gd name="connsiteY2" fmla="*/ 25378 h 278103"/>
                <a:gd name="connsiteX3" fmla="*/ 242734 w 408356"/>
                <a:gd name="connsiteY3" fmla="*/ 2667 h 278103"/>
                <a:gd name="connsiteX4" fmla="*/ 401786 w 408356"/>
                <a:gd name="connsiteY4" fmla="*/ 172143 h 278103"/>
                <a:gd name="connsiteX5" fmla="*/ 328515 w 408356"/>
                <a:gd name="connsiteY5" fmla="*/ 244968 h 278103"/>
                <a:gd name="connsiteX6" fmla="*/ 148092 w 408356"/>
                <a:gd name="connsiteY6" fmla="*/ 278103 h 27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356" h="278103">
                  <a:moveTo>
                    <a:pt x="148092" y="278103"/>
                  </a:moveTo>
                  <a:cubicBezTo>
                    <a:pt x="58141" y="278029"/>
                    <a:pt x="6985" y="226129"/>
                    <a:pt x="358" y="145784"/>
                  </a:cubicBezTo>
                  <a:cubicBezTo>
                    <a:pt x="-4556" y="85916"/>
                    <a:pt x="41536" y="35877"/>
                    <a:pt x="110042" y="25378"/>
                  </a:cubicBezTo>
                  <a:cubicBezTo>
                    <a:pt x="154347" y="18602"/>
                    <a:pt x="198578" y="10783"/>
                    <a:pt x="242734" y="2667"/>
                  </a:cubicBezTo>
                  <a:cubicBezTo>
                    <a:pt x="348620" y="-16768"/>
                    <a:pt x="432986" y="73108"/>
                    <a:pt x="401786" y="172143"/>
                  </a:cubicBezTo>
                  <a:cubicBezTo>
                    <a:pt x="390021" y="209449"/>
                    <a:pt x="365001" y="236553"/>
                    <a:pt x="328515" y="244968"/>
                  </a:cubicBezTo>
                  <a:cubicBezTo>
                    <a:pt x="263509" y="260158"/>
                    <a:pt x="197237" y="269391"/>
                    <a:pt x="148092" y="278103"/>
                  </a:cubicBezTo>
                  <a:close/>
                </a:path>
              </a:pathLst>
            </a:custGeom>
            <a:solidFill>
              <a:srgbClr val="F4B8B1"/>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Freeform: Shape 100">
              <a:extLst>
                <a:ext uri="{FF2B5EF4-FFF2-40B4-BE49-F238E27FC236}">
                  <a16:creationId xmlns:a16="http://schemas.microsoft.com/office/drawing/2014/main" id="{2A85C9A8-E65B-9F4F-B27E-DB66D5E5FAA0}"/>
                </a:ext>
              </a:extLst>
            </p:cNvPr>
            <p:cNvSpPr/>
            <p:nvPr/>
          </p:nvSpPr>
          <p:spPr>
            <a:xfrm>
              <a:off x="2404043" y="3016674"/>
              <a:ext cx="105543" cy="169615"/>
            </a:xfrm>
            <a:custGeom>
              <a:avLst/>
              <a:gdLst>
                <a:gd name="connsiteX0" fmla="*/ 17871 w 156785"/>
                <a:gd name="connsiteY0" fmla="*/ 251966 h 251965"/>
                <a:gd name="connsiteX1" fmla="*/ 56294 w 156785"/>
                <a:gd name="connsiteY1" fmla="*/ 246604 h 251965"/>
                <a:gd name="connsiteX2" fmla="*/ 156297 w 156785"/>
                <a:gd name="connsiteY2" fmla="*/ 146303 h 251965"/>
                <a:gd name="connsiteX3" fmla="*/ 71335 w 156785"/>
                <a:gd name="connsiteY3" fmla="*/ 2144 h 251965"/>
                <a:gd name="connsiteX4" fmla="*/ 40656 w 156785"/>
                <a:gd name="connsiteY4" fmla="*/ 15398 h 251965"/>
                <a:gd name="connsiteX5" fmla="*/ 0 w 156785"/>
                <a:gd name="connsiteY5" fmla="*/ 81521 h 251965"/>
                <a:gd name="connsiteX6" fmla="*/ 0 w 156785"/>
                <a:gd name="connsiteY6" fmla="*/ 81521 h 251965"/>
                <a:gd name="connsiteX7" fmla="*/ 17871 w 156785"/>
                <a:gd name="connsiteY7" fmla="*/ 251966 h 25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785" h="251965">
                  <a:moveTo>
                    <a:pt x="17871" y="251966"/>
                  </a:moveTo>
                  <a:cubicBezTo>
                    <a:pt x="30679" y="250179"/>
                    <a:pt x="43561" y="248838"/>
                    <a:pt x="56294" y="246604"/>
                  </a:cubicBezTo>
                  <a:cubicBezTo>
                    <a:pt x="112438" y="236924"/>
                    <a:pt x="152350" y="196715"/>
                    <a:pt x="156297" y="146303"/>
                  </a:cubicBezTo>
                  <a:cubicBezTo>
                    <a:pt x="161435" y="80404"/>
                    <a:pt x="125618" y="20313"/>
                    <a:pt x="71335" y="2144"/>
                  </a:cubicBezTo>
                  <a:cubicBezTo>
                    <a:pt x="55847" y="-3068"/>
                    <a:pt x="48177" y="1176"/>
                    <a:pt x="40656" y="15398"/>
                  </a:cubicBezTo>
                  <a:cubicBezTo>
                    <a:pt x="28594" y="38184"/>
                    <a:pt x="13701" y="59555"/>
                    <a:pt x="0" y="81521"/>
                  </a:cubicBezTo>
                  <a:cubicBezTo>
                    <a:pt x="0" y="81521"/>
                    <a:pt x="0" y="81521"/>
                    <a:pt x="0" y="81521"/>
                  </a:cubicBezTo>
                  <a:cubicBezTo>
                    <a:pt x="9903" y="161717"/>
                    <a:pt x="11914" y="210192"/>
                    <a:pt x="17871" y="251966"/>
                  </a:cubicBezTo>
                  <a:close/>
                </a:path>
              </a:pathLst>
            </a:custGeom>
            <a:no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 name="Freeform: Shape 101">
              <a:extLst>
                <a:ext uri="{FF2B5EF4-FFF2-40B4-BE49-F238E27FC236}">
                  <a16:creationId xmlns:a16="http://schemas.microsoft.com/office/drawing/2014/main" id="{83EB8947-B1AB-5641-338B-740B31F7AD1F}"/>
                </a:ext>
              </a:extLst>
            </p:cNvPr>
            <p:cNvSpPr/>
            <p:nvPr/>
          </p:nvSpPr>
          <p:spPr>
            <a:xfrm>
              <a:off x="2404093" y="3071551"/>
              <a:ext cx="11980" cy="114738"/>
            </a:xfrm>
            <a:custGeom>
              <a:avLst/>
              <a:gdLst>
                <a:gd name="connsiteX0" fmla="*/ 17796 w 17796"/>
                <a:gd name="connsiteY0" fmla="*/ 170445 h 170444"/>
                <a:gd name="connsiteX1" fmla="*/ 0 w 17796"/>
                <a:gd name="connsiteY1" fmla="*/ 0 h 170444"/>
                <a:gd name="connsiteX2" fmla="*/ 0 w 17796"/>
                <a:gd name="connsiteY2" fmla="*/ 0 h 170444"/>
                <a:gd name="connsiteX3" fmla="*/ 0 w 17796"/>
                <a:gd name="connsiteY3" fmla="*/ 0 h 170444"/>
                <a:gd name="connsiteX4" fmla="*/ 17796 w 17796"/>
                <a:gd name="connsiteY4" fmla="*/ 170445 h 170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6" h="170444">
                  <a:moveTo>
                    <a:pt x="17796" y="170445"/>
                  </a:moveTo>
                  <a:cubicBezTo>
                    <a:pt x="11765" y="128671"/>
                    <a:pt x="9829" y="80196"/>
                    <a:pt x="0" y="0"/>
                  </a:cubicBezTo>
                  <a:cubicBezTo>
                    <a:pt x="0" y="0"/>
                    <a:pt x="0" y="0"/>
                    <a:pt x="0" y="0"/>
                  </a:cubicBezTo>
                  <a:cubicBezTo>
                    <a:pt x="0" y="0"/>
                    <a:pt x="0" y="0"/>
                    <a:pt x="0" y="0"/>
                  </a:cubicBezTo>
                  <a:cubicBezTo>
                    <a:pt x="1415" y="57262"/>
                    <a:pt x="9457" y="113853"/>
                    <a:pt x="17796" y="170445"/>
                  </a:cubicBezTo>
                  <a:close/>
                </a:path>
              </a:pathLst>
            </a:custGeom>
            <a:solidFill>
              <a:srgbClr val="F4B8B1"/>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Freeform: Shape 102">
              <a:extLst>
                <a:ext uri="{FF2B5EF4-FFF2-40B4-BE49-F238E27FC236}">
                  <a16:creationId xmlns:a16="http://schemas.microsoft.com/office/drawing/2014/main" id="{1E3F63D1-EFCD-A620-9F2F-80459C27C0FC}"/>
                </a:ext>
              </a:extLst>
            </p:cNvPr>
            <p:cNvSpPr/>
            <p:nvPr/>
          </p:nvSpPr>
          <p:spPr>
            <a:xfrm>
              <a:off x="1327805" y="2395328"/>
              <a:ext cx="1199438" cy="879714"/>
            </a:xfrm>
            <a:custGeom>
              <a:avLst/>
              <a:gdLst>
                <a:gd name="connsiteX0" fmla="*/ 1682603 w 1781773"/>
                <a:gd name="connsiteY0" fmla="*/ 905723 h 1306821"/>
                <a:gd name="connsiteX1" fmla="*/ 1669945 w 1781773"/>
                <a:gd name="connsiteY1" fmla="*/ 871619 h 1306821"/>
                <a:gd name="connsiteX2" fmla="*/ 1707846 w 1781773"/>
                <a:gd name="connsiteY2" fmla="*/ 676676 h 1306821"/>
                <a:gd name="connsiteX3" fmla="*/ 1566963 w 1781773"/>
                <a:gd name="connsiteY3" fmla="*/ 402505 h 1306821"/>
                <a:gd name="connsiteX4" fmla="*/ 1534646 w 1781773"/>
                <a:gd name="connsiteY4" fmla="*/ 316724 h 1306821"/>
                <a:gd name="connsiteX5" fmla="*/ 1535689 w 1781773"/>
                <a:gd name="connsiteY5" fmla="*/ 301906 h 1306821"/>
                <a:gd name="connsiteX6" fmla="*/ 1425633 w 1781773"/>
                <a:gd name="connsiteY6" fmla="*/ 105176 h 1306821"/>
                <a:gd name="connsiteX7" fmla="*/ 925543 w 1781773"/>
                <a:gd name="connsiteY7" fmla="*/ 19544 h 1306821"/>
                <a:gd name="connsiteX8" fmla="*/ 139739 w 1781773"/>
                <a:gd name="connsiteY8" fmla="*/ 461852 h 1306821"/>
                <a:gd name="connsiteX9" fmla="*/ 8090 w 1781773"/>
                <a:gd name="connsiteY9" fmla="*/ 896341 h 1306821"/>
                <a:gd name="connsiteX10" fmla="*/ 191714 w 1781773"/>
                <a:gd name="connsiteY10" fmla="*/ 1305959 h 1306821"/>
                <a:gd name="connsiteX11" fmla="*/ 198118 w 1781773"/>
                <a:gd name="connsiteY11" fmla="*/ 1273717 h 1306821"/>
                <a:gd name="connsiteX12" fmla="*/ 319269 w 1781773"/>
                <a:gd name="connsiteY12" fmla="*/ 1132312 h 1306821"/>
                <a:gd name="connsiteX13" fmla="*/ 487926 w 1781773"/>
                <a:gd name="connsiteY13" fmla="*/ 1221444 h 1306821"/>
                <a:gd name="connsiteX14" fmla="*/ 507733 w 1781773"/>
                <a:gd name="connsiteY14" fmla="*/ 1251825 h 1306821"/>
                <a:gd name="connsiteX15" fmla="*/ 542805 w 1781773"/>
                <a:gd name="connsiteY15" fmla="*/ 1199552 h 1306821"/>
                <a:gd name="connsiteX16" fmla="*/ 577877 w 1781773"/>
                <a:gd name="connsiteY16" fmla="*/ 1180266 h 1306821"/>
                <a:gd name="connsiteX17" fmla="*/ 765895 w 1781773"/>
                <a:gd name="connsiteY17" fmla="*/ 1194042 h 1306821"/>
                <a:gd name="connsiteX18" fmla="*/ 805137 w 1781773"/>
                <a:gd name="connsiteY18" fmla="*/ 1221593 h 1306821"/>
                <a:gd name="connsiteX19" fmla="*/ 962774 w 1781773"/>
                <a:gd name="connsiteY19" fmla="*/ 1304842 h 1306821"/>
                <a:gd name="connsiteX20" fmla="*/ 1127411 w 1781773"/>
                <a:gd name="connsiteY20" fmla="*/ 1276174 h 1306821"/>
                <a:gd name="connsiteX21" fmla="*/ 1247891 w 1781773"/>
                <a:gd name="connsiteY21" fmla="*/ 1142216 h 1306821"/>
                <a:gd name="connsiteX22" fmla="*/ 1249678 w 1781773"/>
                <a:gd name="connsiteY22" fmla="*/ 1098581 h 1306821"/>
                <a:gd name="connsiteX23" fmla="*/ 1296292 w 1781773"/>
                <a:gd name="connsiteY23" fmla="*/ 1090911 h 1306821"/>
                <a:gd name="connsiteX24" fmla="*/ 1302249 w 1781773"/>
                <a:gd name="connsiteY24" fmla="*/ 1090316 h 1306821"/>
                <a:gd name="connsiteX25" fmla="*/ 1327119 w 1781773"/>
                <a:gd name="connsiteY25" fmla="*/ 1109155 h 1306821"/>
                <a:gd name="connsiteX26" fmla="*/ 1499872 w 1781773"/>
                <a:gd name="connsiteY26" fmla="*/ 1228816 h 1306821"/>
                <a:gd name="connsiteX27" fmla="*/ 1614694 w 1781773"/>
                <a:gd name="connsiteY27" fmla="*/ 1210870 h 1306821"/>
                <a:gd name="connsiteX28" fmla="*/ 1643883 w 1781773"/>
                <a:gd name="connsiteY28" fmla="*/ 1204392 h 1306821"/>
                <a:gd name="connsiteX29" fmla="*/ 1780820 w 1781773"/>
                <a:gd name="connsiteY29" fmla="*/ 1079891 h 1306821"/>
                <a:gd name="connsiteX30" fmla="*/ 1682603 w 1781773"/>
                <a:gd name="connsiteY30" fmla="*/ 905723 h 1306821"/>
                <a:gd name="connsiteX31" fmla="*/ 1211553 w 1781773"/>
                <a:gd name="connsiteY31" fmla="*/ 1171927 h 1306821"/>
                <a:gd name="connsiteX32" fmla="*/ 1140442 w 1781773"/>
                <a:gd name="connsiteY32" fmla="*/ 1242666 h 1306821"/>
                <a:gd name="connsiteX33" fmla="*/ 959423 w 1781773"/>
                <a:gd name="connsiteY33" fmla="*/ 1276472 h 1306821"/>
                <a:gd name="connsiteX34" fmla="*/ 811615 w 1781773"/>
                <a:gd name="connsiteY34" fmla="*/ 1143407 h 1306821"/>
                <a:gd name="connsiteX35" fmla="*/ 919139 w 1781773"/>
                <a:gd name="connsiteY35" fmla="*/ 1024714 h 1306821"/>
                <a:gd name="connsiteX36" fmla="*/ 1054363 w 1781773"/>
                <a:gd name="connsiteY36" fmla="*/ 1001631 h 1306821"/>
                <a:gd name="connsiteX37" fmla="*/ 1211553 w 1781773"/>
                <a:gd name="connsiteY37" fmla="*/ 1171927 h 1306821"/>
                <a:gd name="connsiteX38" fmla="*/ 1323173 w 1781773"/>
                <a:gd name="connsiteY38" fmla="*/ 1040351 h 1306821"/>
                <a:gd name="connsiteX39" fmla="*/ 1294058 w 1781773"/>
                <a:gd name="connsiteY39" fmla="*/ 1067158 h 1306821"/>
                <a:gd name="connsiteX40" fmla="*/ 1249678 w 1781773"/>
                <a:gd name="connsiteY40" fmla="*/ 1072519 h 1306821"/>
                <a:gd name="connsiteX41" fmla="*/ 1232701 w 1781773"/>
                <a:gd name="connsiteY41" fmla="*/ 1064328 h 1306821"/>
                <a:gd name="connsiteX42" fmla="*/ 1027556 w 1781773"/>
                <a:gd name="connsiteY42" fmla="*/ 976388 h 1306821"/>
                <a:gd name="connsiteX43" fmla="*/ 901342 w 1781773"/>
                <a:gd name="connsiteY43" fmla="*/ 999620 h 1306821"/>
                <a:gd name="connsiteX44" fmla="*/ 786447 w 1781773"/>
                <a:gd name="connsiteY44" fmla="*/ 1142142 h 1306821"/>
                <a:gd name="connsiteX45" fmla="*/ 760459 w 1781773"/>
                <a:gd name="connsiteY45" fmla="*/ 1166267 h 1306821"/>
                <a:gd name="connsiteX46" fmla="*/ 665147 w 1781773"/>
                <a:gd name="connsiteY46" fmla="*/ 1157481 h 1306821"/>
                <a:gd name="connsiteX47" fmla="*/ 570207 w 1781773"/>
                <a:gd name="connsiteY47" fmla="*/ 1149439 h 1306821"/>
                <a:gd name="connsiteX48" fmla="*/ 608034 w 1781773"/>
                <a:gd name="connsiteY48" fmla="*/ 994482 h 1306821"/>
                <a:gd name="connsiteX49" fmla="*/ 602301 w 1781773"/>
                <a:gd name="connsiteY49" fmla="*/ 746894 h 1306821"/>
                <a:gd name="connsiteX50" fmla="*/ 624863 w 1781773"/>
                <a:gd name="connsiteY50" fmla="*/ 717035 h 1306821"/>
                <a:gd name="connsiteX51" fmla="*/ 1197033 w 1781773"/>
                <a:gd name="connsiteY51" fmla="*/ 606086 h 1306821"/>
                <a:gd name="connsiteX52" fmla="*/ 1463013 w 1781773"/>
                <a:gd name="connsiteY52" fmla="*/ 447183 h 1306821"/>
                <a:gd name="connsiteX53" fmla="*/ 1558623 w 1781773"/>
                <a:gd name="connsiteY53" fmla="*/ 703036 h 1306821"/>
                <a:gd name="connsiteX54" fmla="*/ 1578877 w 1781773"/>
                <a:gd name="connsiteY54" fmla="*/ 878246 h 1306821"/>
                <a:gd name="connsiteX55" fmla="*/ 1560038 w 1781773"/>
                <a:gd name="connsiteY55" fmla="*/ 903489 h 1306821"/>
                <a:gd name="connsiteX56" fmla="*/ 1448121 w 1781773"/>
                <a:gd name="connsiteY56" fmla="*/ 922105 h 1306821"/>
                <a:gd name="connsiteX57" fmla="*/ 1323173 w 1781773"/>
                <a:gd name="connsiteY57" fmla="*/ 1040351 h 1306821"/>
                <a:gd name="connsiteX58" fmla="*/ 1751481 w 1781773"/>
                <a:gd name="connsiteY58" fmla="*/ 1074157 h 1306821"/>
                <a:gd name="connsiteX59" fmla="*/ 1651776 w 1781773"/>
                <a:gd name="connsiteY59" fmla="*/ 1174160 h 1306821"/>
                <a:gd name="connsiteX60" fmla="*/ 1613502 w 1781773"/>
                <a:gd name="connsiteY60" fmla="*/ 1179447 h 1306821"/>
                <a:gd name="connsiteX61" fmla="*/ 1448865 w 1781773"/>
                <a:gd name="connsiteY61" fmla="*/ 1198212 h 1306821"/>
                <a:gd name="connsiteX62" fmla="*/ 1347671 w 1781773"/>
                <a:gd name="connsiteY62" fmla="*/ 1061350 h 1306821"/>
                <a:gd name="connsiteX63" fmla="*/ 1452961 w 1781773"/>
                <a:gd name="connsiteY63" fmla="*/ 951294 h 1306821"/>
                <a:gd name="connsiteX64" fmla="*/ 1564580 w 1781773"/>
                <a:gd name="connsiteY64" fmla="*/ 930891 h 1306821"/>
                <a:gd name="connsiteX65" fmla="*/ 1587440 w 1781773"/>
                <a:gd name="connsiteY65" fmla="*/ 947199 h 1306821"/>
                <a:gd name="connsiteX66" fmla="*/ 1595706 w 1781773"/>
                <a:gd name="connsiteY66" fmla="*/ 1009375 h 1306821"/>
                <a:gd name="connsiteX67" fmla="*/ 1636288 w 1781773"/>
                <a:gd name="connsiteY67" fmla="*/ 943550 h 1306821"/>
                <a:gd name="connsiteX68" fmla="*/ 1666892 w 1781773"/>
                <a:gd name="connsiteY68" fmla="*/ 930370 h 1306821"/>
                <a:gd name="connsiteX69" fmla="*/ 1751481 w 1781773"/>
                <a:gd name="connsiteY69" fmla="*/ 1074157 h 1306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781773" h="1306821">
                  <a:moveTo>
                    <a:pt x="1682603" y="905723"/>
                  </a:moveTo>
                  <a:cubicBezTo>
                    <a:pt x="1659669" y="896787"/>
                    <a:pt x="1663094" y="888001"/>
                    <a:pt x="1669945" y="871619"/>
                  </a:cubicBezTo>
                  <a:cubicBezTo>
                    <a:pt x="1696007" y="809294"/>
                    <a:pt x="1711644" y="744288"/>
                    <a:pt x="1707846" y="676676"/>
                  </a:cubicBezTo>
                  <a:cubicBezTo>
                    <a:pt x="1701591" y="565057"/>
                    <a:pt x="1650436" y="474808"/>
                    <a:pt x="1566963" y="402505"/>
                  </a:cubicBezTo>
                  <a:cubicBezTo>
                    <a:pt x="1539859" y="379049"/>
                    <a:pt x="1508063" y="359764"/>
                    <a:pt x="1534646" y="316724"/>
                  </a:cubicBezTo>
                  <a:cubicBezTo>
                    <a:pt x="1536955" y="313001"/>
                    <a:pt x="1535391" y="306895"/>
                    <a:pt x="1535689" y="301906"/>
                  </a:cubicBezTo>
                  <a:cubicBezTo>
                    <a:pt x="1541348" y="212700"/>
                    <a:pt x="1492054" y="153577"/>
                    <a:pt x="1425633" y="105176"/>
                  </a:cubicBezTo>
                  <a:cubicBezTo>
                    <a:pt x="1273357" y="-5773"/>
                    <a:pt x="1101572" y="-18878"/>
                    <a:pt x="925543" y="19544"/>
                  </a:cubicBezTo>
                  <a:cubicBezTo>
                    <a:pt x="619353" y="86337"/>
                    <a:pt x="359478" y="239358"/>
                    <a:pt x="139739" y="461852"/>
                  </a:cubicBezTo>
                  <a:cubicBezTo>
                    <a:pt x="19482" y="583524"/>
                    <a:pt x="-18568" y="730959"/>
                    <a:pt x="8090" y="896341"/>
                  </a:cubicBezTo>
                  <a:cubicBezTo>
                    <a:pt x="32662" y="1048766"/>
                    <a:pt x="99604" y="1183245"/>
                    <a:pt x="191714" y="1305959"/>
                  </a:cubicBezTo>
                  <a:cubicBezTo>
                    <a:pt x="193874" y="1295236"/>
                    <a:pt x="196182" y="1284514"/>
                    <a:pt x="198118" y="1273717"/>
                  </a:cubicBezTo>
                  <a:cubicBezTo>
                    <a:pt x="210553" y="1203350"/>
                    <a:pt x="263496" y="1141471"/>
                    <a:pt x="319269" y="1132312"/>
                  </a:cubicBezTo>
                  <a:cubicBezTo>
                    <a:pt x="385913" y="1121366"/>
                    <a:pt x="448014" y="1154577"/>
                    <a:pt x="487926" y="1221444"/>
                  </a:cubicBezTo>
                  <a:cubicBezTo>
                    <a:pt x="493809" y="1231273"/>
                    <a:pt x="495224" y="1244155"/>
                    <a:pt x="507733" y="1251825"/>
                  </a:cubicBezTo>
                  <a:cubicBezTo>
                    <a:pt x="519722" y="1234252"/>
                    <a:pt x="533051" y="1217870"/>
                    <a:pt x="542805" y="1199552"/>
                  </a:cubicBezTo>
                  <a:cubicBezTo>
                    <a:pt x="550996" y="1184213"/>
                    <a:pt x="560676" y="1178852"/>
                    <a:pt x="577877" y="1180266"/>
                  </a:cubicBezTo>
                  <a:cubicBezTo>
                    <a:pt x="640500" y="1185553"/>
                    <a:pt x="703198" y="1189649"/>
                    <a:pt x="765895" y="1194042"/>
                  </a:cubicBezTo>
                  <a:cubicBezTo>
                    <a:pt x="784660" y="1195382"/>
                    <a:pt x="796276" y="1201414"/>
                    <a:pt x="805137" y="1221593"/>
                  </a:cubicBezTo>
                  <a:cubicBezTo>
                    <a:pt x="831124" y="1280940"/>
                    <a:pt x="900821" y="1315714"/>
                    <a:pt x="962774" y="1304842"/>
                  </a:cubicBezTo>
                  <a:cubicBezTo>
                    <a:pt x="1017653" y="1295236"/>
                    <a:pt x="1072532" y="1285705"/>
                    <a:pt x="1127411" y="1276174"/>
                  </a:cubicBezTo>
                  <a:cubicBezTo>
                    <a:pt x="1193831" y="1264632"/>
                    <a:pt x="1242902" y="1208934"/>
                    <a:pt x="1247891" y="1142216"/>
                  </a:cubicBezTo>
                  <a:cubicBezTo>
                    <a:pt x="1249008" y="1127175"/>
                    <a:pt x="1234711" y="1108261"/>
                    <a:pt x="1249678" y="1098581"/>
                  </a:cubicBezTo>
                  <a:cubicBezTo>
                    <a:pt x="1261816" y="1090688"/>
                    <a:pt x="1280506" y="1093071"/>
                    <a:pt x="1296292" y="1090911"/>
                  </a:cubicBezTo>
                  <a:cubicBezTo>
                    <a:pt x="1298302" y="1090613"/>
                    <a:pt x="1300313" y="1090688"/>
                    <a:pt x="1302249" y="1090316"/>
                  </a:cubicBezTo>
                  <a:cubicBezTo>
                    <a:pt x="1317588" y="1087486"/>
                    <a:pt x="1323768" y="1091730"/>
                    <a:pt x="1327119" y="1109155"/>
                  </a:cubicBezTo>
                  <a:cubicBezTo>
                    <a:pt x="1343948" y="1197616"/>
                    <a:pt x="1430473" y="1242964"/>
                    <a:pt x="1499872" y="1228816"/>
                  </a:cubicBezTo>
                  <a:cubicBezTo>
                    <a:pt x="1537774" y="1221072"/>
                    <a:pt x="1576345" y="1216753"/>
                    <a:pt x="1614694" y="1210870"/>
                  </a:cubicBezTo>
                  <a:cubicBezTo>
                    <a:pt x="1624374" y="1208637"/>
                    <a:pt x="1634054" y="1205733"/>
                    <a:pt x="1643883" y="1204392"/>
                  </a:cubicBezTo>
                  <a:cubicBezTo>
                    <a:pt x="1719313" y="1194191"/>
                    <a:pt x="1774639" y="1146163"/>
                    <a:pt x="1780820" y="1079891"/>
                  </a:cubicBezTo>
                  <a:cubicBezTo>
                    <a:pt x="1787447" y="1008332"/>
                    <a:pt x="1760044" y="935955"/>
                    <a:pt x="1682603" y="905723"/>
                  </a:cubicBezTo>
                  <a:close/>
                  <a:moveTo>
                    <a:pt x="1211553" y="1171927"/>
                  </a:moveTo>
                  <a:cubicBezTo>
                    <a:pt x="1199863" y="1207669"/>
                    <a:pt x="1176035" y="1234475"/>
                    <a:pt x="1140442" y="1242666"/>
                  </a:cubicBezTo>
                  <a:cubicBezTo>
                    <a:pt x="1074766" y="1257856"/>
                    <a:pt x="1007749" y="1267685"/>
                    <a:pt x="959423" y="1276472"/>
                  </a:cubicBezTo>
                  <a:cubicBezTo>
                    <a:pt x="868653" y="1276174"/>
                    <a:pt x="817274" y="1223157"/>
                    <a:pt x="811615" y="1143407"/>
                  </a:cubicBezTo>
                  <a:cubicBezTo>
                    <a:pt x="807445" y="1084582"/>
                    <a:pt x="852346" y="1035437"/>
                    <a:pt x="919139" y="1024714"/>
                  </a:cubicBezTo>
                  <a:cubicBezTo>
                    <a:pt x="964263" y="1017491"/>
                    <a:pt x="1009313" y="1009673"/>
                    <a:pt x="1054363" y="1001631"/>
                  </a:cubicBezTo>
                  <a:cubicBezTo>
                    <a:pt x="1159727" y="982717"/>
                    <a:pt x="1243647" y="1073487"/>
                    <a:pt x="1211553" y="1171927"/>
                  </a:cubicBezTo>
                  <a:close/>
                  <a:moveTo>
                    <a:pt x="1323173" y="1040351"/>
                  </a:moveTo>
                  <a:cubicBezTo>
                    <a:pt x="1319375" y="1057776"/>
                    <a:pt x="1315205" y="1068647"/>
                    <a:pt x="1294058" y="1067158"/>
                  </a:cubicBezTo>
                  <a:cubicBezTo>
                    <a:pt x="1279463" y="1066190"/>
                    <a:pt x="1264422" y="1070360"/>
                    <a:pt x="1249678" y="1072519"/>
                  </a:cubicBezTo>
                  <a:cubicBezTo>
                    <a:pt x="1242008" y="1073636"/>
                    <a:pt x="1236349" y="1071998"/>
                    <a:pt x="1232701" y="1064328"/>
                  </a:cubicBezTo>
                  <a:cubicBezTo>
                    <a:pt x="1190183" y="974750"/>
                    <a:pt x="1116614" y="958070"/>
                    <a:pt x="1027556" y="976388"/>
                  </a:cubicBezTo>
                  <a:cubicBezTo>
                    <a:pt x="985634" y="985026"/>
                    <a:pt x="943265" y="991131"/>
                    <a:pt x="901342" y="999620"/>
                  </a:cubicBezTo>
                  <a:cubicBezTo>
                    <a:pt x="830603" y="1013917"/>
                    <a:pt x="785330" y="1069392"/>
                    <a:pt x="786447" y="1142142"/>
                  </a:cubicBezTo>
                  <a:cubicBezTo>
                    <a:pt x="786745" y="1163289"/>
                    <a:pt x="782649" y="1169767"/>
                    <a:pt x="760459" y="1166267"/>
                  </a:cubicBezTo>
                  <a:cubicBezTo>
                    <a:pt x="729036" y="1161278"/>
                    <a:pt x="696943" y="1160162"/>
                    <a:pt x="665147" y="1157481"/>
                  </a:cubicBezTo>
                  <a:cubicBezTo>
                    <a:pt x="634469" y="1154875"/>
                    <a:pt x="603269" y="1157630"/>
                    <a:pt x="570207" y="1149439"/>
                  </a:cubicBezTo>
                  <a:cubicBezTo>
                    <a:pt x="587706" y="1098581"/>
                    <a:pt x="602673" y="1047723"/>
                    <a:pt x="608034" y="994482"/>
                  </a:cubicBezTo>
                  <a:cubicBezTo>
                    <a:pt x="616449" y="911680"/>
                    <a:pt x="616076" y="828952"/>
                    <a:pt x="602301" y="746894"/>
                  </a:cubicBezTo>
                  <a:cubicBezTo>
                    <a:pt x="598652" y="725226"/>
                    <a:pt x="600663" y="718896"/>
                    <a:pt x="624863" y="717035"/>
                  </a:cubicBezTo>
                  <a:cubicBezTo>
                    <a:pt x="819806" y="702142"/>
                    <a:pt x="1012589" y="675559"/>
                    <a:pt x="1197033" y="606086"/>
                  </a:cubicBezTo>
                  <a:cubicBezTo>
                    <a:pt x="1294579" y="569376"/>
                    <a:pt x="1386094" y="522613"/>
                    <a:pt x="1463013" y="447183"/>
                  </a:cubicBezTo>
                  <a:cubicBezTo>
                    <a:pt x="1514169" y="526485"/>
                    <a:pt x="1544997" y="611819"/>
                    <a:pt x="1558623" y="703036"/>
                  </a:cubicBezTo>
                  <a:cubicBezTo>
                    <a:pt x="1567261" y="761117"/>
                    <a:pt x="1570984" y="819942"/>
                    <a:pt x="1578877" y="878246"/>
                  </a:cubicBezTo>
                  <a:cubicBezTo>
                    <a:pt x="1581260" y="895968"/>
                    <a:pt x="1575452" y="901106"/>
                    <a:pt x="1560038" y="903489"/>
                  </a:cubicBezTo>
                  <a:cubicBezTo>
                    <a:pt x="1522658" y="909223"/>
                    <a:pt x="1485427" y="915999"/>
                    <a:pt x="1448121" y="922105"/>
                  </a:cubicBezTo>
                  <a:cubicBezTo>
                    <a:pt x="1378945" y="933498"/>
                    <a:pt x="1338438" y="970952"/>
                    <a:pt x="1323173" y="1040351"/>
                  </a:cubicBezTo>
                  <a:close/>
                  <a:moveTo>
                    <a:pt x="1751481" y="1074157"/>
                  </a:moveTo>
                  <a:cubicBezTo>
                    <a:pt x="1747535" y="1124494"/>
                    <a:pt x="1707772" y="1164555"/>
                    <a:pt x="1651776" y="1174160"/>
                  </a:cubicBezTo>
                  <a:cubicBezTo>
                    <a:pt x="1639117" y="1176320"/>
                    <a:pt x="1626235" y="1177735"/>
                    <a:pt x="1613502" y="1179447"/>
                  </a:cubicBezTo>
                  <a:cubicBezTo>
                    <a:pt x="1558772" y="1187489"/>
                    <a:pt x="1505382" y="1210200"/>
                    <a:pt x="1448865" y="1198212"/>
                  </a:cubicBezTo>
                  <a:cubicBezTo>
                    <a:pt x="1385200" y="1184734"/>
                    <a:pt x="1346554" y="1131047"/>
                    <a:pt x="1347671" y="1061350"/>
                  </a:cubicBezTo>
                  <a:cubicBezTo>
                    <a:pt x="1348564" y="1003045"/>
                    <a:pt x="1386838" y="963134"/>
                    <a:pt x="1452961" y="951294"/>
                  </a:cubicBezTo>
                  <a:cubicBezTo>
                    <a:pt x="1490192" y="944667"/>
                    <a:pt x="1527796" y="939529"/>
                    <a:pt x="1564580" y="930891"/>
                  </a:cubicBezTo>
                  <a:cubicBezTo>
                    <a:pt x="1582004" y="926796"/>
                    <a:pt x="1585057" y="933423"/>
                    <a:pt x="1587440" y="947199"/>
                  </a:cubicBezTo>
                  <a:cubicBezTo>
                    <a:pt x="1591014" y="967825"/>
                    <a:pt x="1587887" y="989344"/>
                    <a:pt x="1595706" y="1009375"/>
                  </a:cubicBezTo>
                  <a:cubicBezTo>
                    <a:pt x="1609407" y="987483"/>
                    <a:pt x="1624225" y="966261"/>
                    <a:pt x="1636288" y="943550"/>
                  </a:cubicBezTo>
                  <a:cubicBezTo>
                    <a:pt x="1643808" y="929402"/>
                    <a:pt x="1651478" y="925158"/>
                    <a:pt x="1666892" y="930370"/>
                  </a:cubicBezTo>
                  <a:cubicBezTo>
                    <a:pt x="1720952" y="948613"/>
                    <a:pt x="1756619" y="1008407"/>
                    <a:pt x="1751481" y="1074157"/>
                  </a:cubicBezTo>
                  <a:close/>
                </a:path>
              </a:pathLst>
            </a:custGeom>
            <a:solidFill>
              <a:srgbClr val="000000"/>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Freeform: Shape 103">
              <a:extLst>
                <a:ext uri="{FF2B5EF4-FFF2-40B4-BE49-F238E27FC236}">
                  <a16:creationId xmlns:a16="http://schemas.microsoft.com/office/drawing/2014/main" id="{50768F87-7F2D-D43D-DCF0-A93DDD828FA1}"/>
                </a:ext>
              </a:extLst>
            </p:cNvPr>
            <p:cNvSpPr/>
            <p:nvPr/>
          </p:nvSpPr>
          <p:spPr>
            <a:xfrm>
              <a:off x="1419016" y="4654981"/>
              <a:ext cx="83159" cy="47212"/>
            </a:xfrm>
            <a:custGeom>
              <a:avLst/>
              <a:gdLst>
                <a:gd name="connsiteX0" fmla="*/ 26509 w 123533"/>
                <a:gd name="connsiteY0" fmla="*/ 56815 h 70134"/>
                <a:gd name="connsiteX1" fmla="*/ 68506 w 123533"/>
                <a:gd name="connsiteY1" fmla="*/ 68506 h 70134"/>
                <a:gd name="connsiteX2" fmla="*/ 119512 w 123533"/>
                <a:gd name="connsiteY2" fmla="*/ 58230 h 70134"/>
                <a:gd name="connsiteX3" fmla="*/ 123533 w 123533"/>
                <a:gd name="connsiteY3" fmla="*/ 48996 h 70134"/>
                <a:gd name="connsiteX4" fmla="*/ 14669 w 123533"/>
                <a:gd name="connsiteY4" fmla="*/ 0 h 70134"/>
                <a:gd name="connsiteX5" fmla="*/ 0 w 123533"/>
                <a:gd name="connsiteY5" fmla="*/ 41327 h 70134"/>
                <a:gd name="connsiteX6" fmla="*/ 26509 w 123533"/>
                <a:gd name="connsiteY6" fmla="*/ 56815 h 70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533" h="70134">
                  <a:moveTo>
                    <a:pt x="26509" y="56815"/>
                  </a:moveTo>
                  <a:cubicBezTo>
                    <a:pt x="39837" y="62251"/>
                    <a:pt x="54209" y="65825"/>
                    <a:pt x="68506" y="68506"/>
                  </a:cubicBezTo>
                  <a:cubicBezTo>
                    <a:pt x="89429" y="72526"/>
                    <a:pt x="107226" y="69101"/>
                    <a:pt x="119512" y="58230"/>
                  </a:cubicBezTo>
                  <a:lnTo>
                    <a:pt x="123533" y="48996"/>
                  </a:lnTo>
                  <a:lnTo>
                    <a:pt x="14669" y="0"/>
                  </a:lnTo>
                  <a:lnTo>
                    <a:pt x="0" y="41327"/>
                  </a:lnTo>
                  <a:cubicBezTo>
                    <a:pt x="7223" y="47731"/>
                    <a:pt x="16382" y="52645"/>
                    <a:pt x="26509" y="56815"/>
                  </a:cubicBezTo>
                  <a:close/>
                </a:path>
              </a:pathLst>
            </a:custGeom>
            <a:no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Freeform: Shape 104">
              <a:extLst>
                <a:ext uri="{FF2B5EF4-FFF2-40B4-BE49-F238E27FC236}">
                  <a16:creationId xmlns:a16="http://schemas.microsoft.com/office/drawing/2014/main" id="{27E0F4F4-2E0A-7B8E-DC8A-D2C3025B3D2E}"/>
                </a:ext>
              </a:extLst>
            </p:cNvPr>
            <p:cNvSpPr/>
            <p:nvPr/>
          </p:nvSpPr>
          <p:spPr>
            <a:xfrm>
              <a:off x="1502175" y="4666761"/>
              <a:ext cx="9223" cy="22106"/>
            </a:xfrm>
            <a:custGeom>
              <a:avLst/>
              <a:gdLst>
                <a:gd name="connsiteX0" fmla="*/ 13701 w 13701"/>
                <a:gd name="connsiteY0" fmla="*/ 0 h 32838"/>
                <a:gd name="connsiteX1" fmla="*/ 0 w 13701"/>
                <a:gd name="connsiteY1" fmla="*/ 31498 h 32838"/>
                <a:gd name="connsiteX2" fmla="*/ 2979 w 13701"/>
                <a:gd name="connsiteY2" fmla="*/ 32838 h 32838"/>
                <a:gd name="connsiteX3" fmla="*/ 13701 w 13701"/>
                <a:gd name="connsiteY3" fmla="*/ 0 h 32838"/>
              </a:gdLst>
              <a:ahLst/>
              <a:cxnLst>
                <a:cxn ang="0">
                  <a:pos x="connsiteX0" y="connsiteY0"/>
                </a:cxn>
                <a:cxn ang="0">
                  <a:pos x="connsiteX1" y="connsiteY1"/>
                </a:cxn>
                <a:cxn ang="0">
                  <a:pos x="connsiteX2" y="connsiteY2"/>
                </a:cxn>
                <a:cxn ang="0">
                  <a:pos x="connsiteX3" y="connsiteY3"/>
                </a:cxn>
              </a:cxnLst>
              <a:rect l="l" t="t" r="r" b="b"/>
              <a:pathLst>
                <a:path w="13701" h="32838">
                  <a:moveTo>
                    <a:pt x="13701" y="0"/>
                  </a:moveTo>
                  <a:lnTo>
                    <a:pt x="0" y="31498"/>
                  </a:lnTo>
                  <a:lnTo>
                    <a:pt x="2979" y="32838"/>
                  </a:lnTo>
                  <a:cubicBezTo>
                    <a:pt x="8787" y="24498"/>
                    <a:pt x="12584" y="13627"/>
                    <a:pt x="13701" y="0"/>
                  </a:cubicBezTo>
                  <a:close/>
                </a:path>
              </a:pathLst>
            </a:custGeom>
            <a:no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7" name="Freeform: Shape 105">
              <a:extLst>
                <a:ext uri="{FF2B5EF4-FFF2-40B4-BE49-F238E27FC236}">
                  <a16:creationId xmlns:a16="http://schemas.microsoft.com/office/drawing/2014/main" id="{E54EC782-366C-6958-9EE5-25F10EF0F410}"/>
                </a:ext>
              </a:extLst>
            </p:cNvPr>
            <p:cNvSpPr/>
            <p:nvPr/>
          </p:nvSpPr>
          <p:spPr>
            <a:xfrm>
              <a:off x="1408687" y="4646410"/>
              <a:ext cx="20204" cy="36341"/>
            </a:xfrm>
            <a:custGeom>
              <a:avLst/>
              <a:gdLst>
                <a:gd name="connsiteX0" fmla="*/ 15345 w 30013"/>
                <a:gd name="connsiteY0" fmla="*/ 53985 h 53985"/>
                <a:gd name="connsiteX1" fmla="*/ 30014 w 30013"/>
                <a:gd name="connsiteY1" fmla="*/ 12659 h 53985"/>
                <a:gd name="connsiteX2" fmla="*/ 1941 w 30013"/>
                <a:gd name="connsiteY2" fmla="*/ 0 h 53985"/>
                <a:gd name="connsiteX3" fmla="*/ 303 w 30013"/>
                <a:gd name="connsiteY3" fmla="*/ 12733 h 53985"/>
                <a:gd name="connsiteX4" fmla="*/ 15345 w 30013"/>
                <a:gd name="connsiteY4" fmla="*/ 53985 h 53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3" h="53985">
                  <a:moveTo>
                    <a:pt x="15345" y="53985"/>
                  </a:moveTo>
                  <a:lnTo>
                    <a:pt x="30014" y="12659"/>
                  </a:lnTo>
                  <a:lnTo>
                    <a:pt x="1941" y="0"/>
                  </a:lnTo>
                  <a:cubicBezTo>
                    <a:pt x="1271" y="4021"/>
                    <a:pt x="676" y="8266"/>
                    <a:pt x="303" y="12733"/>
                  </a:cubicBezTo>
                  <a:cubicBezTo>
                    <a:pt x="-1484" y="31721"/>
                    <a:pt x="4771" y="44529"/>
                    <a:pt x="15345" y="53985"/>
                  </a:cubicBezTo>
                  <a:close/>
                </a:path>
              </a:pathLst>
            </a:custGeom>
            <a:no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8" name="Freeform: Shape 106">
              <a:extLst>
                <a:ext uri="{FF2B5EF4-FFF2-40B4-BE49-F238E27FC236}">
                  <a16:creationId xmlns:a16="http://schemas.microsoft.com/office/drawing/2014/main" id="{010697FE-363A-5C7F-AD26-E680C46C1DCE}"/>
                </a:ext>
              </a:extLst>
            </p:cNvPr>
            <p:cNvSpPr/>
            <p:nvPr/>
          </p:nvSpPr>
          <p:spPr>
            <a:xfrm>
              <a:off x="1499469" y="4687965"/>
              <a:ext cx="4712" cy="6215"/>
            </a:xfrm>
            <a:custGeom>
              <a:avLst/>
              <a:gdLst>
                <a:gd name="connsiteX0" fmla="*/ 6999 w 6999"/>
                <a:gd name="connsiteY0" fmla="*/ 1340 h 9233"/>
                <a:gd name="connsiteX1" fmla="*/ 4021 w 6999"/>
                <a:gd name="connsiteY1" fmla="*/ 0 h 9233"/>
                <a:gd name="connsiteX2" fmla="*/ 0 w 6999"/>
                <a:gd name="connsiteY2" fmla="*/ 9233 h 9233"/>
                <a:gd name="connsiteX3" fmla="*/ 6999 w 6999"/>
                <a:gd name="connsiteY3" fmla="*/ 1340 h 9233"/>
              </a:gdLst>
              <a:ahLst/>
              <a:cxnLst>
                <a:cxn ang="0">
                  <a:pos x="connsiteX0" y="connsiteY0"/>
                </a:cxn>
                <a:cxn ang="0">
                  <a:pos x="connsiteX1" y="connsiteY1"/>
                </a:cxn>
                <a:cxn ang="0">
                  <a:pos x="connsiteX2" y="connsiteY2"/>
                </a:cxn>
                <a:cxn ang="0">
                  <a:pos x="connsiteX3" y="connsiteY3"/>
                </a:cxn>
              </a:cxnLst>
              <a:rect l="l" t="t" r="r" b="b"/>
              <a:pathLst>
                <a:path w="6999" h="9233">
                  <a:moveTo>
                    <a:pt x="6999" y="1340"/>
                  </a:moveTo>
                  <a:lnTo>
                    <a:pt x="4021" y="0"/>
                  </a:lnTo>
                  <a:lnTo>
                    <a:pt x="0" y="9233"/>
                  </a:lnTo>
                  <a:cubicBezTo>
                    <a:pt x="2606" y="6925"/>
                    <a:pt x="4915" y="4244"/>
                    <a:pt x="6999" y="1340"/>
                  </a:cubicBezTo>
                  <a:close/>
                </a:path>
              </a:pathLst>
            </a:custGeom>
            <a:no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9" name="Freeform: Shape 107">
              <a:extLst>
                <a:ext uri="{FF2B5EF4-FFF2-40B4-BE49-F238E27FC236}">
                  <a16:creationId xmlns:a16="http://schemas.microsoft.com/office/drawing/2014/main" id="{33CCB3CA-6891-3F51-A0FA-832D7B53A321}"/>
                </a:ext>
              </a:extLst>
            </p:cNvPr>
            <p:cNvSpPr/>
            <p:nvPr/>
          </p:nvSpPr>
          <p:spPr>
            <a:xfrm>
              <a:off x="1425081" y="4827465"/>
              <a:ext cx="16391" cy="37644"/>
            </a:xfrm>
            <a:custGeom>
              <a:avLst/>
              <a:gdLst>
                <a:gd name="connsiteX0" fmla="*/ 13329 w 24349"/>
                <a:gd name="connsiteY0" fmla="*/ 17722 h 55920"/>
                <a:gd name="connsiteX1" fmla="*/ 0 w 24349"/>
                <a:gd name="connsiteY1" fmla="*/ 55921 h 55920"/>
                <a:gd name="connsiteX2" fmla="*/ 24349 w 24349"/>
                <a:gd name="connsiteY2" fmla="*/ 0 h 55920"/>
                <a:gd name="connsiteX3" fmla="*/ 13329 w 24349"/>
                <a:gd name="connsiteY3" fmla="*/ 17722 h 55920"/>
              </a:gdLst>
              <a:ahLst/>
              <a:cxnLst>
                <a:cxn ang="0">
                  <a:pos x="connsiteX0" y="connsiteY0"/>
                </a:cxn>
                <a:cxn ang="0">
                  <a:pos x="connsiteX1" y="connsiteY1"/>
                </a:cxn>
                <a:cxn ang="0">
                  <a:pos x="connsiteX2" y="connsiteY2"/>
                </a:cxn>
                <a:cxn ang="0">
                  <a:pos x="connsiteX3" y="connsiteY3"/>
                </a:cxn>
              </a:cxnLst>
              <a:rect l="l" t="t" r="r" b="b"/>
              <a:pathLst>
                <a:path w="24349" h="55920">
                  <a:moveTo>
                    <a:pt x="13329" y="17722"/>
                  </a:moveTo>
                  <a:cubicBezTo>
                    <a:pt x="8861" y="30455"/>
                    <a:pt x="4468" y="43188"/>
                    <a:pt x="0" y="55921"/>
                  </a:cubicBezTo>
                  <a:lnTo>
                    <a:pt x="24349" y="0"/>
                  </a:lnTo>
                  <a:cubicBezTo>
                    <a:pt x="15339" y="1117"/>
                    <a:pt x="15637" y="11169"/>
                    <a:pt x="13329" y="17722"/>
                  </a:cubicBezTo>
                  <a:close/>
                </a:path>
              </a:pathLst>
            </a:custGeom>
            <a:no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Freeform: Shape 108">
              <a:extLst>
                <a:ext uri="{FF2B5EF4-FFF2-40B4-BE49-F238E27FC236}">
                  <a16:creationId xmlns:a16="http://schemas.microsoft.com/office/drawing/2014/main" id="{6B9D5168-5AC6-5056-B0A4-E1FB76C39ACB}"/>
                </a:ext>
              </a:extLst>
            </p:cNvPr>
            <p:cNvSpPr/>
            <p:nvPr/>
          </p:nvSpPr>
          <p:spPr>
            <a:xfrm>
              <a:off x="1171767" y="3761486"/>
              <a:ext cx="592286" cy="1547840"/>
            </a:xfrm>
            <a:custGeom>
              <a:avLst/>
              <a:gdLst>
                <a:gd name="connsiteX0" fmla="*/ 804832 w 879845"/>
                <a:gd name="connsiteY0" fmla="*/ 1340549 h 2299328"/>
                <a:gd name="connsiteX1" fmla="*/ 644738 w 879845"/>
                <a:gd name="connsiteY1" fmla="*/ 833534 h 2299328"/>
                <a:gd name="connsiteX2" fmla="*/ 515322 w 879845"/>
                <a:gd name="connsiteY2" fmla="*/ 396513 h 2299328"/>
                <a:gd name="connsiteX3" fmla="*/ 520162 w 879845"/>
                <a:gd name="connsiteY3" fmla="*/ 209165 h 2299328"/>
                <a:gd name="connsiteX4" fmla="*/ 520162 w 879845"/>
                <a:gd name="connsiteY4" fmla="*/ 209165 h 2299328"/>
                <a:gd name="connsiteX5" fmla="*/ 573030 w 879845"/>
                <a:gd name="connsiteY5" fmla="*/ 0 h 2299328"/>
                <a:gd name="connsiteX6" fmla="*/ 95204 w 879845"/>
                <a:gd name="connsiteY6" fmla="*/ 162850 h 2299328"/>
                <a:gd name="connsiteX7" fmla="*/ 67206 w 879845"/>
                <a:gd name="connsiteY7" fmla="*/ 186529 h 2299328"/>
                <a:gd name="connsiteX8" fmla="*/ 264 w 879845"/>
                <a:gd name="connsiteY8" fmla="*/ 737030 h 2299328"/>
                <a:gd name="connsiteX9" fmla="*/ 32879 w 879845"/>
                <a:gd name="connsiteY9" fmla="*/ 795930 h 2299328"/>
                <a:gd name="connsiteX10" fmla="*/ 400649 w 879845"/>
                <a:gd name="connsiteY10" fmla="*/ 994075 h 2299328"/>
                <a:gd name="connsiteX11" fmla="*/ 199675 w 879845"/>
                <a:gd name="connsiteY11" fmla="*/ 1218133 h 2299328"/>
                <a:gd name="connsiteX12" fmla="*/ 194239 w 879845"/>
                <a:gd name="connsiteY12" fmla="*/ 1292372 h 2299328"/>
                <a:gd name="connsiteX13" fmla="*/ 765963 w 879845"/>
                <a:gd name="connsiteY13" fmla="*/ 2114885 h 2299328"/>
                <a:gd name="connsiteX14" fmla="*/ 847797 w 879845"/>
                <a:gd name="connsiteY14" fmla="*/ 2299329 h 2299328"/>
                <a:gd name="connsiteX15" fmla="*/ 879667 w 879845"/>
                <a:gd name="connsiteY15" fmla="*/ 2031189 h 2299328"/>
                <a:gd name="connsiteX16" fmla="*/ 804832 w 879845"/>
                <a:gd name="connsiteY16" fmla="*/ 1340549 h 229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45" h="2299328">
                  <a:moveTo>
                    <a:pt x="804832" y="1340549"/>
                  </a:moveTo>
                  <a:cubicBezTo>
                    <a:pt x="767899" y="1166530"/>
                    <a:pt x="722179" y="995043"/>
                    <a:pt x="644738" y="833534"/>
                  </a:cubicBezTo>
                  <a:cubicBezTo>
                    <a:pt x="578243" y="694885"/>
                    <a:pt x="529544" y="550502"/>
                    <a:pt x="515322" y="396513"/>
                  </a:cubicBezTo>
                  <a:cubicBezTo>
                    <a:pt x="509588" y="334039"/>
                    <a:pt x="507801" y="271193"/>
                    <a:pt x="520162" y="209165"/>
                  </a:cubicBezTo>
                  <a:lnTo>
                    <a:pt x="520162" y="209165"/>
                  </a:lnTo>
                  <a:lnTo>
                    <a:pt x="573030" y="0"/>
                  </a:lnTo>
                  <a:cubicBezTo>
                    <a:pt x="573030" y="0"/>
                    <a:pt x="136605" y="148106"/>
                    <a:pt x="95204" y="162850"/>
                  </a:cubicBezTo>
                  <a:cubicBezTo>
                    <a:pt x="82322" y="167466"/>
                    <a:pt x="72121" y="173423"/>
                    <a:pt x="67206" y="186529"/>
                  </a:cubicBezTo>
                  <a:cubicBezTo>
                    <a:pt x="50750" y="220558"/>
                    <a:pt x="5700" y="668301"/>
                    <a:pt x="264" y="737030"/>
                  </a:cubicBezTo>
                  <a:cubicBezTo>
                    <a:pt x="-1895" y="763986"/>
                    <a:pt x="9200" y="783123"/>
                    <a:pt x="32879" y="795930"/>
                  </a:cubicBezTo>
                  <a:cubicBezTo>
                    <a:pt x="70706" y="816333"/>
                    <a:pt x="400649" y="994075"/>
                    <a:pt x="400649" y="994075"/>
                  </a:cubicBezTo>
                  <a:cubicBezTo>
                    <a:pt x="400649" y="994075"/>
                    <a:pt x="255224" y="1153797"/>
                    <a:pt x="199675" y="1218133"/>
                  </a:cubicBezTo>
                  <a:cubicBezTo>
                    <a:pt x="174283" y="1247545"/>
                    <a:pt x="172273" y="1259161"/>
                    <a:pt x="194239" y="1292372"/>
                  </a:cubicBezTo>
                  <a:cubicBezTo>
                    <a:pt x="231843" y="1349112"/>
                    <a:pt x="675044" y="1977055"/>
                    <a:pt x="765963" y="2114885"/>
                  </a:cubicBezTo>
                  <a:cubicBezTo>
                    <a:pt x="800215" y="2166860"/>
                    <a:pt x="830298" y="2237153"/>
                    <a:pt x="847797" y="2299329"/>
                  </a:cubicBezTo>
                  <a:cubicBezTo>
                    <a:pt x="847797" y="2287415"/>
                    <a:pt x="878848" y="2101110"/>
                    <a:pt x="879667" y="2031189"/>
                  </a:cubicBezTo>
                  <a:cubicBezTo>
                    <a:pt x="882422" y="1797973"/>
                    <a:pt x="853158" y="1568107"/>
                    <a:pt x="804832" y="1340549"/>
                  </a:cubicBezTo>
                  <a:close/>
                </a:path>
              </a:pathLst>
            </a:custGeom>
            <a:solidFill>
              <a:srgbClr val="FFFFFF"/>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Freeform: Shape 109">
              <a:extLst>
                <a:ext uri="{FF2B5EF4-FFF2-40B4-BE49-F238E27FC236}">
                  <a16:creationId xmlns:a16="http://schemas.microsoft.com/office/drawing/2014/main" id="{D59ABDA2-D145-1C6D-7647-1E1F6D9E8E95}"/>
                </a:ext>
              </a:extLst>
            </p:cNvPr>
            <p:cNvSpPr/>
            <p:nvPr/>
          </p:nvSpPr>
          <p:spPr>
            <a:xfrm>
              <a:off x="2145358" y="3735520"/>
              <a:ext cx="531261" cy="1573756"/>
            </a:xfrm>
            <a:custGeom>
              <a:avLst/>
              <a:gdLst>
                <a:gd name="connsiteX0" fmla="*/ 786301 w 789192"/>
                <a:gd name="connsiteY0" fmla="*/ 777910 h 2337826"/>
                <a:gd name="connsiteX1" fmla="*/ 642960 w 789192"/>
                <a:gd name="connsiteY1" fmla="*/ 208793 h 2337826"/>
                <a:gd name="connsiteX2" fmla="*/ 601336 w 789192"/>
                <a:gd name="connsiteY2" fmla="*/ 157116 h 2337826"/>
                <a:gd name="connsiteX3" fmla="*/ 473037 w 789192"/>
                <a:gd name="connsiteY3" fmla="*/ 107598 h 2337826"/>
                <a:gd name="connsiteX4" fmla="*/ 256946 w 789192"/>
                <a:gd name="connsiteY4" fmla="*/ 47135 h 2337826"/>
                <a:gd name="connsiteX5" fmla="*/ 497 w 789192"/>
                <a:gd name="connsiteY5" fmla="*/ 0 h 2337826"/>
                <a:gd name="connsiteX6" fmla="*/ 155826 w 789192"/>
                <a:gd name="connsiteY6" fmla="*/ 246694 h 2337826"/>
                <a:gd name="connsiteX7" fmla="*/ 264765 w 789192"/>
                <a:gd name="connsiteY7" fmla="*/ 688183 h 2337826"/>
                <a:gd name="connsiteX8" fmla="*/ 269531 w 789192"/>
                <a:gd name="connsiteY8" fmla="*/ 1151042 h 2337826"/>
                <a:gd name="connsiteX9" fmla="*/ 278094 w 789192"/>
                <a:gd name="connsiteY9" fmla="*/ 1613901 h 2337826"/>
                <a:gd name="connsiteX10" fmla="*/ 328207 w 789192"/>
                <a:gd name="connsiteY10" fmla="*/ 2337826 h 2337826"/>
                <a:gd name="connsiteX11" fmla="*/ 716976 w 789192"/>
                <a:gd name="connsiteY11" fmla="*/ 1423947 h 2337826"/>
                <a:gd name="connsiteX12" fmla="*/ 757633 w 789192"/>
                <a:gd name="connsiteY12" fmla="*/ 1338464 h 2337826"/>
                <a:gd name="connsiteX13" fmla="*/ 746910 w 789192"/>
                <a:gd name="connsiteY13" fmla="*/ 1302276 h 2337826"/>
                <a:gd name="connsiteX14" fmla="*/ 500439 w 789192"/>
                <a:gd name="connsiteY14" fmla="*/ 1101599 h 2337826"/>
                <a:gd name="connsiteX15" fmla="*/ 500290 w 789192"/>
                <a:gd name="connsiteY15" fmla="*/ 1040986 h 2337826"/>
                <a:gd name="connsiteX16" fmla="*/ 765079 w 789192"/>
                <a:gd name="connsiteY16" fmla="*/ 838895 h 2337826"/>
                <a:gd name="connsiteX17" fmla="*/ 786301 w 789192"/>
                <a:gd name="connsiteY17" fmla="*/ 777910 h 233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9192" h="2337826">
                  <a:moveTo>
                    <a:pt x="786301" y="777910"/>
                  </a:moveTo>
                  <a:cubicBezTo>
                    <a:pt x="747952" y="630549"/>
                    <a:pt x="643630" y="218175"/>
                    <a:pt x="642960" y="208793"/>
                  </a:cubicBezTo>
                  <a:cubicBezTo>
                    <a:pt x="640950" y="181912"/>
                    <a:pt x="625834" y="167466"/>
                    <a:pt x="601336" y="157116"/>
                  </a:cubicBezTo>
                  <a:cubicBezTo>
                    <a:pt x="559041" y="139171"/>
                    <a:pt x="516746" y="121597"/>
                    <a:pt x="473037" y="107598"/>
                  </a:cubicBezTo>
                  <a:cubicBezTo>
                    <a:pt x="401702" y="84813"/>
                    <a:pt x="330441" y="61730"/>
                    <a:pt x="256946" y="47135"/>
                  </a:cubicBezTo>
                  <a:lnTo>
                    <a:pt x="497" y="0"/>
                  </a:lnTo>
                  <a:cubicBezTo>
                    <a:pt x="-10002" y="18243"/>
                    <a:pt x="149125" y="232100"/>
                    <a:pt x="155826" y="246694"/>
                  </a:cubicBezTo>
                  <a:cubicBezTo>
                    <a:pt x="220013" y="387056"/>
                    <a:pt x="257244" y="533375"/>
                    <a:pt x="264765" y="688183"/>
                  </a:cubicBezTo>
                  <a:cubicBezTo>
                    <a:pt x="272286" y="842544"/>
                    <a:pt x="269456" y="996755"/>
                    <a:pt x="269531" y="1151042"/>
                  </a:cubicBezTo>
                  <a:cubicBezTo>
                    <a:pt x="269605" y="1305403"/>
                    <a:pt x="272732" y="1459689"/>
                    <a:pt x="278094" y="1613901"/>
                  </a:cubicBezTo>
                  <a:cubicBezTo>
                    <a:pt x="283902" y="1781070"/>
                    <a:pt x="315921" y="2286223"/>
                    <a:pt x="328207" y="2337826"/>
                  </a:cubicBezTo>
                  <a:cubicBezTo>
                    <a:pt x="333196" y="2325986"/>
                    <a:pt x="716976" y="1423947"/>
                    <a:pt x="716976" y="1423947"/>
                  </a:cubicBezTo>
                  <a:cubicBezTo>
                    <a:pt x="716976" y="1423947"/>
                    <a:pt x="743634" y="1366760"/>
                    <a:pt x="757633" y="1338464"/>
                  </a:cubicBezTo>
                  <a:cubicBezTo>
                    <a:pt x="765749" y="1322157"/>
                    <a:pt x="758750" y="1311956"/>
                    <a:pt x="746910" y="1302276"/>
                  </a:cubicBezTo>
                  <a:cubicBezTo>
                    <a:pt x="664778" y="1235408"/>
                    <a:pt x="582720" y="1168317"/>
                    <a:pt x="500439" y="1101599"/>
                  </a:cubicBezTo>
                  <a:cubicBezTo>
                    <a:pt x="474005" y="1080154"/>
                    <a:pt x="473409" y="1061613"/>
                    <a:pt x="500290" y="1040986"/>
                  </a:cubicBezTo>
                  <a:cubicBezTo>
                    <a:pt x="588379" y="973374"/>
                    <a:pt x="676171" y="905390"/>
                    <a:pt x="765079" y="838895"/>
                  </a:cubicBezTo>
                  <a:cubicBezTo>
                    <a:pt x="787492" y="822290"/>
                    <a:pt x="793523" y="805685"/>
                    <a:pt x="786301" y="777910"/>
                  </a:cubicBezTo>
                  <a:close/>
                </a:path>
              </a:pathLst>
            </a:custGeom>
            <a:solidFill>
              <a:srgbClr val="FFFFFF"/>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Freeform: Shape 110">
              <a:extLst>
                <a:ext uri="{FF2B5EF4-FFF2-40B4-BE49-F238E27FC236}">
                  <a16:creationId xmlns:a16="http://schemas.microsoft.com/office/drawing/2014/main" id="{90D01BD9-0C1C-C5E5-E6BE-A7A280113D6A}"/>
                </a:ext>
              </a:extLst>
            </p:cNvPr>
            <p:cNvSpPr/>
            <p:nvPr/>
          </p:nvSpPr>
          <p:spPr>
            <a:xfrm>
              <a:off x="2139324" y="3684442"/>
              <a:ext cx="557051" cy="1317644"/>
            </a:xfrm>
            <a:custGeom>
              <a:avLst/>
              <a:gdLst>
                <a:gd name="connsiteX0" fmla="*/ 216317 w 827503"/>
                <a:gd name="connsiteY0" fmla="*/ 114523 h 1957369"/>
                <a:gd name="connsiteX1" fmla="*/ 410814 w 827503"/>
                <a:gd name="connsiteY1" fmla="*/ 525631 h 1957369"/>
                <a:gd name="connsiteX2" fmla="*/ 453927 w 827503"/>
                <a:gd name="connsiteY2" fmla="*/ 885732 h 1957369"/>
                <a:gd name="connsiteX3" fmla="*/ 519603 w 827503"/>
                <a:gd name="connsiteY3" fmla="*/ 1323572 h 1957369"/>
                <a:gd name="connsiteX4" fmla="*/ 549537 w 827503"/>
                <a:gd name="connsiteY4" fmla="*/ 1358792 h 1957369"/>
                <a:gd name="connsiteX5" fmla="*/ 580812 w 827503"/>
                <a:gd name="connsiteY5" fmla="*/ 1411512 h 1957369"/>
                <a:gd name="connsiteX6" fmla="*/ 636063 w 827503"/>
                <a:gd name="connsiteY6" fmla="*/ 1466242 h 1957369"/>
                <a:gd name="connsiteX7" fmla="*/ 705388 w 827503"/>
                <a:gd name="connsiteY7" fmla="*/ 1527227 h 1957369"/>
                <a:gd name="connsiteX8" fmla="*/ 777839 w 827503"/>
                <a:gd name="connsiteY8" fmla="*/ 1602062 h 1957369"/>
                <a:gd name="connsiteX9" fmla="*/ 790051 w 827503"/>
                <a:gd name="connsiteY9" fmla="*/ 1860745 h 1957369"/>
                <a:gd name="connsiteX10" fmla="*/ 548495 w 827503"/>
                <a:gd name="connsiteY10" fmla="*/ 1949578 h 1957369"/>
                <a:gd name="connsiteX11" fmla="*/ 424366 w 827503"/>
                <a:gd name="connsiteY11" fmla="*/ 1879583 h 1957369"/>
                <a:gd name="connsiteX12" fmla="*/ 398602 w 827503"/>
                <a:gd name="connsiteY12" fmla="*/ 1641527 h 1957369"/>
                <a:gd name="connsiteX13" fmla="*/ 438439 w 827503"/>
                <a:gd name="connsiteY13" fmla="*/ 1516579 h 1957369"/>
                <a:gd name="connsiteX14" fmla="*/ 436131 w 827503"/>
                <a:gd name="connsiteY14" fmla="*/ 1484411 h 1957369"/>
                <a:gd name="connsiteX15" fmla="*/ 421759 w 827503"/>
                <a:gd name="connsiteY15" fmla="*/ 1432287 h 1957369"/>
                <a:gd name="connsiteX16" fmla="*/ 429057 w 827503"/>
                <a:gd name="connsiteY16" fmla="*/ 1383663 h 1957369"/>
                <a:gd name="connsiteX17" fmla="*/ 434567 w 827503"/>
                <a:gd name="connsiteY17" fmla="*/ 1333029 h 1957369"/>
                <a:gd name="connsiteX18" fmla="*/ 385720 w 827503"/>
                <a:gd name="connsiteY18" fmla="*/ 1046571 h 1957369"/>
                <a:gd name="connsiteX19" fmla="*/ 308130 w 827503"/>
                <a:gd name="connsiteY19" fmla="*/ 464572 h 1957369"/>
                <a:gd name="connsiteX20" fmla="*/ 149301 w 827503"/>
                <a:gd name="connsiteY20" fmla="*/ 169700 h 1957369"/>
                <a:gd name="connsiteX21" fmla="*/ 9460 w 827503"/>
                <a:gd name="connsiteY21" fmla="*/ 76026 h 1957369"/>
                <a:gd name="connsiteX22" fmla="*/ 2014 w 827503"/>
                <a:gd name="connsiteY22" fmla="*/ 0 h 1957369"/>
                <a:gd name="connsiteX23" fmla="*/ 200829 w 827503"/>
                <a:gd name="connsiteY23" fmla="*/ 100822 h 1957369"/>
                <a:gd name="connsiteX24" fmla="*/ 216317 w 827503"/>
                <a:gd name="connsiteY24" fmla="*/ 114523 h 195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27503" h="1957369">
                  <a:moveTo>
                    <a:pt x="216317" y="114523"/>
                  </a:moveTo>
                  <a:cubicBezTo>
                    <a:pt x="328160" y="229270"/>
                    <a:pt x="377678" y="373802"/>
                    <a:pt x="410814" y="525631"/>
                  </a:cubicBezTo>
                  <a:cubicBezTo>
                    <a:pt x="436727" y="644176"/>
                    <a:pt x="444992" y="764954"/>
                    <a:pt x="453927" y="885732"/>
                  </a:cubicBezTo>
                  <a:cubicBezTo>
                    <a:pt x="464799" y="1033168"/>
                    <a:pt x="473883" y="1181199"/>
                    <a:pt x="519603" y="1323572"/>
                  </a:cubicBezTo>
                  <a:cubicBezTo>
                    <a:pt x="524741" y="1339581"/>
                    <a:pt x="528762" y="1353803"/>
                    <a:pt x="549537" y="1358792"/>
                  </a:cubicBezTo>
                  <a:cubicBezTo>
                    <a:pt x="575227" y="1364973"/>
                    <a:pt x="575227" y="1391631"/>
                    <a:pt x="580812" y="1411512"/>
                  </a:cubicBezTo>
                  <a:cubicBezTo>
                    <a:pt x="589151" y="1440999"/>
                    <a:pt x="597715" y="1463338"/>
                    <a:pt x="636063" y="1466242"/>
                  </a:cubicBezTo>
                  <a:cubicBezTo>
                    <a:pt x="676794" y="1470039"/>
                    <a:pt x="683049" y="1490963"/>
                    <a:pt x="705388" y="1527227"/>
                  </a:cubicBezTo>
                  <a:cubicBezTo>
                    <a:pt x="719386" y="1555820"/>
                    <a:pt x="722142" y="1532811"/>
                    <a:pt x="777839" y="1602062"/>
                  </a:cubicBezTo>
                  <a:cubicBezTo>
                    <a:pt x="840165" y="1677418"/>
                    <a:pt x="843367" y="1780251"/>
                    <a:pt x="790051" y="1860745"/>
                  </a:cubicBezTo>
                  <a:cubicBezTo>
                    <a:pt x="738449" y="1938707"/>
                    <a:pt x="641424" y="1974375"/>
                    <a:pt x="548495" y="1949578"/>
                  </a:cubicBezTo>
                  <a:cubicBezTo>
                    <a:pt x="507168" y="1936994"/>
                    <a:pt x="450279" y="1914655"/>
                    <a:pt x="424366" y="1879583"/>
                  </a:cubicBezTo>
                  <a:cubicBezTo>
                    <a:pt x="373285" y="1810482"/>
                    <a:pt x="355264" y="1717404"/>
                    <a:pt x="398602" y="1641527"/>
                  </a:cubicBezTo>
                  <a:cubicBezTo>
                    <a:pt x="438737" y="1571234"/>
                    <a:pt x="403591" y="1565650"/>
                    <a:pt x="438439" y="1516579"/>
                  </a:cubicBezTo>
                  <a:cubicBezTo>
                    <a:pt x="444843" y="1507569"/>
                    <a:pt x="439482" y="1494985"/>
                    <a:pt x="436131" y="1484411"/>
                  </a:cubicBezTo>
                  <a:cubicBezTo>
                    <a:pt x="430770" y="1467210"/>
                    <a:pt x="426749" y="1449562"/>
                    <a:pt x="421759" y="1432287"/>
                  </a:cubicBezTo>
                  <a:cubicBezTo>
                    <a:pt x="416696" y="1414788"/>
                    <a:pt x="417813" y="1397588"/>
                    <a:pt x="429057" y="1383663"/>
                  </a:cubicBezTo>
                  <a:cubicBezTo>
                    <a:pt x="442460" y="1367132"/>
                    <a:pt x="439928" y="1351197"/>
                    <a:pt x="434567" y="1333029"/>
                  </a:cubicBezTo>
                  <a:cubicBezTo>
                    <a:pt x="406942" y="1239503"/>
                    <a:pt x="393836" y="1143521"/>
                    <a:pt x="385720" y="1046571"/>
                  </a:cubicBezTo>
                  <a:cubicBezTo>
                    <a:pt x="369412" y="851330"/>
                    <a:pt x="360105" y="655196"/>
                    <a:pt x="308130" y="464572"/>
                  </a:cubicBezTo>
                  <a:cubicBezTo>
                    <a:pt x="277898" y="353846"/>
                    <a:pt x="234561" y="251088"/>
                    <a:pt x="149301" y="169700"/>
                  </a:cubicBezTo>
                  <a:cubicBezTo>
                    <a:pt x="109761" y="131948"/>
                    <a:pt x="57563" y="98365"/>
                    <a:pt x="9460" y="76026"/>
                  </a:cubicBezTo>
                  <a:cubicBezTo>
                    <a:pt x="2982" y="73644"/>
                    <a:pt x="-3347" y="39540"/>
                    <a:pt x="2014" y="0"/>
                  </a:cubicBezTo>
                  <a:cubicBezTo>
                    <a:pt x="79008" y="12510"/>
                    <a:pt x="142674" y="51305"/>
                    <a:pt x="200829" y="100822"/>
                  </a:cubicBezTo>
                  <a:cubicBezTo>
                    <a:pt x="206191" y="105141"/>
                    <a:pt x="211179" y="109907"/>
                    <a:pt x="216317" y="114523"/>
                  </a:cubicBezTo>
                  <a:close/>
                </a:path>
              </a:pathLst>
            </a:custGeom>
            <a:solidFill>
              <a:schemeClr val="accent1">
                <a:lumMod val="90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Freeform: Shape 111">
              <a:extLst>
                <a:ext uri="{FF2B5EF4-FFF2-40B4-BE49-F238E27FC236}">
                  <a16:creationId xmlns:a16="http://schemas.microsoft.com/office/drawing/2014/main" id="{03628A3F-8EDA-48E7-12F7-374A4895A243}"/>
                </a:ext>
              </a:extLst>
            </p:cNvPr>
            <p:cNvSpPr/>
            <p:nvPr/>
          </p:nvSpPr>
          <p:spPr>
            <a:xfrm>
              <a:off x="1147427" y="3660782"/>
              <a:ext cx="510640" cy="1049382"/>
            </a:xfrm>
            <a:custGeom>
              <a:avLst/>
              <a:gdLst>
                <a:gd name="connsiteX0" fmla="*/ 758559 w 758559"/>
                <a:gd name="connsiteY0" fmla="*/ 0 h 1558864"/>
                <a:gd name="connsiteX1" fmla="*/ 741954 w 758559"/>
                <a:gd name="connsiteY1" fmla="*/ 114970 h 1558864"/>
                <a:gd name="connsiteX2" fmla="*/ 717456 w 758559"/>
                <a:gd name="connsiteY2" fmla="*/ 140958 h 1558864"/>
                <a:gd name="connsiteX3" fmla="*/ 599656 w 758559"/>
                <a:gd name="connsiteY3" fmla="*/ 221154 h 1558864"/>
                <a:gd name="connsiteX4" fmla="*/ 377088 w 758559"/>
                <a:gd name="connsiteY4" fmla="*/ 615359 h 1558864"/>
                <a:gd name="connsiteX5" fmla="*/ 407915 w 758559"/>
                <a:gd name="connsiteY5" fmla="*/ 785505 h 1558864"/>
                <a:gd name="connsiteX6" fmla="*/ 520502 w 758559"/>
                <a:gd name="connsiteY6" fmla="*/ 1060793 h 1558864"/>
                <a:gd name="connsiteX7" fmla="*/ 578956 w 758559"/>
                <a:gd name="connsiteY7" fmla="*/ 1286862 h 1558864"/>
                <a:gd name="connsiteX8" fmla="*/ 567116 w 758559"/>
                <a:gd name="connsiteY8" fmla="*/ 1408906 h 1558864"/>
                <a:gd name="connsiteX9" fmla="*/ 555277 w 758559"/>
                <a:gd name="connsiteY9" fmla="*/ 1482772 h 1558864"/>
                <a:gd name="connsiteX10" fmla="*/ 457209 w 758559"/>
                <a:gd name="connsiteY10" fmla="*/ 1555597 h 1558864"/>
                <a:gd name="connsiteX11" fmla="*/ 374779 w 758559"/>
                <a:gd name="connsiteY11" fmla="*/ 1485528 h 1558864"/>
                <a:gd name="connsiteX12" fmla="*/ 424222 w 758559"/>
                <a:gd name="connsiteY12" fmla="*/ 1397066 h 1558864"/>
                <a:gd name="connsiteX13" fmla="*/ 451476 w 758559"/>
                <a:gd name="connsiteY13" fmla="*/ 1361473 h 1558864"/>
                <a:gd name="connsiteX14" fmla="*/ 436881 w 758559"/>
                <a:gd name="connsiteY14" fmla="*/ 1159829 h 1558864"/>
                <a:gd name="connsiteX15" fmla="*/ 343505 w 758559"/>
                <a:gd name="connsiteY15" fmla="*/ 936888 h 1558864"/>
                <a:gd name="connsiteX16" fmla="*/ 175964 w 758559"/>
                <a:gd name="connsiteY16" fmla="*/ 1360877 h 1558864"/>
                <a:gd name="connsiteX17" fmla="*/ 172316 w 758559"/>
                <a:gd name="connsiteY17" fmla="*/ 1420671 h 1558864"/>
                <a:gd name="connsiteX18" fmla="*/ 145509 w 758559"/>
                <a:gd name="connsiteY18" fmla="*/ 1524769 h 1558864"/>
                <a:gd name="connsiteX19" fmla="*/ 46846 w 758559"/>
                <a:gd name="connsiteY19" fmla="*/ 1525812 h 1558864"/>
                <a:gd name="connsiteX20" fmla="*/ 2616 w 758559"/>
                <a:gd name="connsiteY20" fmla="*/ 1478752 h 1558864"/>
                <a:gd name="connsiteX21" fmla="*/ 15498 w 758559"/>
                <a:gd name="connsiteY21" fmla="*/ 1407044 h 1558864"/>
                <a:gd name="connsiteX22" fmla="*/ 91524 w 758559"/>
                <a:gd name="connsiteY22" fmla="*/ 1258566 h 1558864"/>
                <a:gd name="connsiteX23" fmla="*/ 208207 w 758559"/>
                <a:gd name="connsiteY23" fmla="*/ 1005914 h 1558864"/>
                <a:gd name="connsiteX24" fmla="*/ 240896 w 758559"/>
                <a:gd name="connsiteY24" fmla="*/ 877988 h 1558864"/>
                <a:gd name="connsiteX25" fmla="*/ 252140 w 758559"/>
                <a:gd name="connsiteY25" fmla="*/ 680439 h 1558864"/>
                <a:gd name="connsiteX26" fmla="*/ 406873 w 758559"/>
                <a:gd name="connsiteY26" fmla="*/ 252354 h 1558864"/>
                <a:gd name="connsiteX27" fmla="*/ 758559 w 758559"/>
                <a:gd name="connsiteY27" fmla="*/ 0 h 1558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58559" h="1558864">
                  <a:moveTo>
                    <a:pt x="758559" y="0"/>
                  </a:moveTo>
                  <a:cubicBezTo>
                    <a:pt x="754166" y="39465"/>
                    <a:pt x="752453" y="70516"/>
                    <a:pt x="741954" y="114970"/>
                  </a:cubicBezTo>
                  <a:cubicBezTo>
                    <a:pt x="737263" y="125172"/>
                    <a:pt x="727657" y="135596"/>
                    <a:pt x="717456" y="140958"/>
                  </a:cubicBezTo>
                  <a:cubicBezTo>
                    <a:pt x="675161" y="163147"/>
                    <a:pt x="637558" y="192337"/>
                    <a:pt x="599656" y="221154"/>
                  </a:cubicBezTo>
                  <a:cubicBezTo>
                    <a:pt x="481186" y="327561"/>
                    <a:pt x="398831" y="454892"/>
                    <a:pt x="377088" y="615359"/>
                  </a:cubicBezTo>
                  <a:cubicBezTo>
                    <a:pt x="369120" y="674258"/>
                    <a:pt x="391831" y="730105"/>
                    <a:pt x="407915" y="785505"/>
                  </a:cubicBezTo>
                  <a:cubicBezTo>
                    <a:pt x="435690" y="881115"/>
                    <a:pt x="482527" y="969204"/>
                    <a:pt x="520502" y="1060793"/>
                  </a:cubicBezTo>
                  <a:cubicBezTo>
                    <a:pt x="550660" y="1133543"/>
                    <a:pt x="570988" y="1208602"/>
                    <a:pt x="578956" y="1286862"/>
                  </a:cubicBezTo>
                  <a:cubicBezTo>
                    <a:pt x="583126" y="1328189"/>
                    <a:pt x="576498" y="1368919"/>
                    <a:pt x="567116" y="1408906"/>
                  </a:cubicBezTo>
                  <a:cubicBezTo>
                    <a:pt x="561383" y="1433404"/>
                    <a:pt x="556617" y="1457530"/>
                    <a:pt x="555277" y="1482772"/>
                  </a:cubicBezTo>
                  <a:cubicBezTo>
                    <a:pt x="552149" y="1541598"/>
                    <a:pt x="514620" y="1568777"/>
                    <a:pt x="457209" y="1555597"/>
                  </a:cubicBezTo>
                  <a:cubicBezTo>
                    <a:pt x="397416" y="1535120"/>
                    <a:pt x="377981" y="1519855"/>
                    <a:pt x="374779" y="1485528"/>
                  </a:cubicBezTo>
                  <a:cubicBezTo>
                    <a:pt x="371280" y="1448669"/>
                    <a:pt x="391980" y="1410321"/>
                    <a:pt x="424222" y="1397066"/>
                  </a:cubicBezTo>
                  <a:cubicBezTo>
                    <a:pt x="441647" y="1389918"/>
                    <a:pt x="448199" y="1378674"/>
                    <a:pt x="451476" y="1361473"/>
                  </a:cubicBezTo>
                  <a:cubicBezTo>
                    <a:pt x="460784" y="1313445"/>
                    <a:pt x="442019" y="1179040"/>
                    <a:pt x="436881" y="1159829"/>
                  </a:cubicBezTo>
                  <a:cubicBezTo>
                    <a:pt x="411936" y="1083728"/>
                    <a:pt x="379545" y="1010754"/>
                    <a:pt x="343505" y="936888"/>
                  </a:cubicBezTo>
                  <a:cubicBezTo>
                    <a:pt x="304859" y="1086185"/>
                    <a:pt x="237247" y="1222228"/>
                    <a:pt x="175964" y="1360877"/>
                  </a:cubicBezTo>
                  <a:cubicBezTo>
                    <a:pt x="167401" y="1380238"/>
                    <a:pt x="163455" y="1398034"/>
                    <a:pt x="172316" y="1420671"/>
                  </a:cubicBezTo>
                  <a:cubicBezTo>
                    <a:pt x="189070" y="1463487"/>
                    <a:pt x="176113" y="1503995"/>
                    <a:pt x="145509" y="1524769"/>
                  </a:cubicBezTo>
                  <a:cubicBezTo>
                    <a:pt x="127489" y="1536088"/>
                    <a:pt x="60771" y="1527748"/>
                    <a:pt x="46846" y="1525812"/>
                  </a:cubicBezTo>
                  <a:cubicBezTo>
                    <a:pt x="20933" y="1522238"/>
                    <a:pt x="7753" y="1502580"/>
                    <a:pt x="2616" y="1478752"/>
                  </a:cubicBezTo>
                  <a:cubicBezTo>
                    <a:pt x="-2820" y="1453583"/>
                    <a:pt x="-363" y="1427596"/>
                    <a:pt x="15498" y="1407044"/>
                  </a:cubicBezTo>
                  <a:cubicBezTo>
                    <a:pt x="50197" y="1362069"/>
                    <a:pt x="66430" y="1308158"/>
                    <a:pt x="91524" y="1258566"/>
                  </a:cubicBezTo>
                  <a:cubicBezTo>
                    <a:pt x="133446" y="1175764"/>
                    <a:pt x="171720" y="1091249"/>
                    <a:pt x="208207" y="1005914"/>
                  </a:cubicBezTo>
                  <a:cubicBezTo>
                    <a:pt x="217887" y="962950"/>
                    <a:pt x="235311" y="921995"/>
                    <a:pt x="240896" y="877988"/>
                  </a:cubicBezTo>
                  <a:cubicBezTo>
                    <a:pt x="249161" y="812386"/>
                    <a:pt x="256905" y="746412"/>
                    <a:pt x="252140" y="680439"/>
                  </a:cubicBezTo>
                  <a:cubicBezTo>
                    <a:pt x="240151" y="514238"/>
                    <a:pt x="313497" y="379982"/>
                    <a:pt x="406873" y="252354"/>
                  </a:cubicBezTo>
                  <a:cubicBezTo>
                    <a:pt x="469272" y="171785"/>
                    <a:pt x="649099" y="41327"/>
                    <a:pt x="758559" y="0"/>
                  </a:cubicBezTo>
                  <a:close/>
                </a:path>
              </a:pathLst>
            </a:custGeom>
            <a:solidFill>
              <a:schemeClr val="accent1">
                <a:lumMod val="90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Freeform: Shape 112">
              <a:extLst>
                <a:ext uri="{FF2B5EF4-FFF2-40B4-BE49-F238E27FC236}">
                  <a16:creationId xmlns:a16="http://schemas.microsoft.com/office/drawing/2014/main" id="{1073CD66-955F-61CA-B104-D2DA2F916C93}"/>
                </a:ext>
              </a:extLst>
            </p:cNvPr>
            <p:cNvSpPr/>
            <p:nvPr/>
          </p:nvSpPr>
          <p:spPr>
            <a:xfrm>
              <a:off x="2429857" y="4789470"/>
              <a:ext cx="227821" cy="148430"/>
            </a:xfrm>
            <a:custGeom>
              <a:avLst/>
              <a:gdLst>
                <a:gd name="connsiteX0" fmla="*/ 0 w 338430"/>
                <a:gd name="connsiteY0" fmla="*/ 57559 h 220494"/>
                <a:gd name="connsiteX1" fmla="*/ 195017 w 338430"/>
                <a:gd name="connsiteY1" fmla="*/ 150712 h 220494"/>
                <a:gd name="connsiteX2" fmla="*/ 324657 w 338430"/>
                <a:gd name="connsiteY2" fmla="*/ 0 h 220494"/>
                <a:gd name="connsiteX3" fmla="*/ 311551 w 338430"/>
                <a:gd name="connsiteY3" fmla="*/ 141627 h 220494"/>
                <a:gd name="connsiteX4" fmla="*/ 138054 w 338430"/>
                <a:gd name="connsiteY4" fmla="*/ 217654 h 220494"/>
                <a:gd name="connsiteX5" fmla="*/ 0 w 338430"/>
                <a:gd name="connsiteY5" fmla="*/ 57559 h 22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0" h="220494">
                  <a:moveTo>
                    <a:pt x="0" y="57559"/>
                  </a:moveTo>
                  <a:cubicBezTo>
                    <a:pt x="57485" y="138649"/>
                    <a:pt x="122044" y="168583"/>
                    <a:pt x="195017" y="150712"/>
                  </a:cubicBezTo>
                  <a:cubicBezTo>
                    <a:pt x="266799" y="133139"/>
                    <a:pt x="314604" y="77590"/>
                    <a:pt x="324657" y="0"/>
                  </a:cubicBezTo>
                  <a:cubicBezTo>
                    <a:pt x="347293" y="30679"/>
                    <a:pt x="341411" y="94568"/>
                    <a:pt x="311551" y="141627"/>
                  </a:cubicBezTo>
                  <a:cubicBezTo>
                    <a:pt x="274841" y="199485"/>
                    <a:pt x="204251" y="230387"/>
                    <a:pt x="138054" y="217654"/>
                  </a:cubicBezTo>
                  <a:cubicBezTo>
                    <a:pt x="62698" y="203134"/>
                    <a:pt x="15042" y="148925"/>
                    <a:pt x="0" y="57559"/>
                  </a:cubicBezTo>
                  <a:close/>
                </a:path>
              </a:pathLst>
            </a:custGeom>
            <a:solidFill>
              <a:srgbClr val="F9F9FD"/>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5" name="Freeform: Shape 113">
              <a:extLst>
                <a:ext uri="{FF2B5EF4-FFF2-40B4-BE49-F238E27FC236}">
                  <a16:creationId xmlns:a16="http://schemas.microsoft.com/office/drawing/2014/main" id="{7B999835-5648-68CC-17E8-91C36683E4BA}"/>
                </a:ext>
              </a:extLst>
            </p:cNvPr>
            <p:cNvSpPr/>
            <p:nvPr/>
          </p:nvSpPr>
          <p:spPr>
            <a:xfrm>
              <a:off x="1089509" y="4682801"/>
              <a:ext cx="397227" cy="740060"/>
            </a:xfrm>
            <a:custGeom>
              <a:avLst/>
              <a:gdLst>
                <a:gd name="connsiteX0" fmla="*/ 490676 w 590083"/>
                <a:gd name="connsiteY0" fmla="*/ 12287 h 1099365"/>
                <a:gd name="connsiteX1" fmla="*/ 306382 w 590083"/>
                <a:gd name="connsiteY1" fmla="*/ 537173 h 1099365"/>
                <a:gd name="connsiteX2" fmla="*/ 259247 w 590083"/>
                <a:gd name="connsiteY2" fmla="*/ 121672 h 1099365"/>
                <a:gd name="connsiteX3" fmla="*/ 245471 w 590083"/>
                <a:gd name="connsiteY3" fmla="*/ 0 h 1099365"/>
                <a:gd name="connsiteX4" fmla="*/ 148968 w 590083"/>
                <a:gd name="connsiteY4" fmla="*/ 9010 h 1099365"/>
                <a:gd name="connsiteX5" fmla="*/ 173094 w 590083"/>
                <a:gd name="connsiteY5" fmla="*/ 198145 h 1099365"/>
                <a:gd name="connsiteX6" fmla="*/ 201166 w 590083"/>
                <a:gd name="connsiteY6" fmla="*/ 469263 h 1099365"/>
                <a:gd name="connsiteX7" fmla="*/ 227302 w 590083"/>
                <a:gd name="connsiteY7" fmla="*/ 737551 h 1099365"/>
                <a:gd name="connsiteX8" fmla="*/ 140032 w 590083"/>
                <a:gd name="connsiteY8" fmla="*/ 907177 h 1099365"/>
                <a:gd name="connsiteX9" fmla="*/ 8457 w 590083"/>
                <a:gd name="connsiteY9" fmla="*/ 913432 h 1099365"/>
                <a:gd name="connsiteX10" fmla="*/ 2426 w 590083"/>
                <a:gd name="connsiteY10" fmla="*/ 996458 h 1099365"/>
                <a:gd name="connsiteX11" fmla="*/ 232440 w 590083"/>
                <a:gd name="connsiteY11" fmla="*/ 943515 h 1099365"/>
                <a:gd name="connsiteX12" fmla="*/ 265576 w 590083"/>
                <a:gd name="connsiteY12" fmla="*/ 950217 h 1099365"/>
                <a:gd name="connsiteX13" fmla="*/ 501995 w 590083"/>
                <a:gd name="connsiteY13" fmla="*/ 1099365 h 1099365"/>
                <a:gd name="connsiteX14" fmla="*/ 508845 w 590083"/>
                <a:gd name="connsiteY14" fmla="*/ 1015372 h 1099365"/>
                <a:gd name="connsiteX15" fmla="*/ 476380 w 590083"/>
                <a:gd name="connsiteY15" fmla="*/ 1009638 h 1099365"/>
                <a:gd name="connsiteX16" fmla="*/ 328720 w 590083"/>
                <a:gd name="connsiteY16" fmla="*/ 774336 h 1099365"/>
                <a:gd name="connsiteX17" fmla="*/ 382631 w 590083"/>
                <a:gd name="connsiteY17" fmla="*/ 618263 h 1099365"/>
                <a:gd name="connsiteX18" fmla="*/ 504005 w 590083"/>
                <a:gd name="connsiteY18" fmla="*/ 270969 h 1099365"/>
                <a:gd name="connsiteX19" fmla="*/ 503782 w 590083"/>
                <a:gd name="connsiteY19" fmla="*/ 271491 h 1099365"/>
                <a:gd name="connsiteX20" fmla="*/ 504005 w 590083"/>
                <a:gd name="connsiteY20" fmla="*/ 270969 h 1099365"/>
                <a:gd name="connsiteX21" fmla="*/ 590084 w 590083"/>
                <a:gd name="connsiteY21" fmla="*/ 36636 h 1099365"/>
                <a:gd name="connsiteX22" fmla="*/ 490676 w 590083"/>
                <a:gd name="connsiteY22" fmla="*/ 12287 h 109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90083" h="1099365">
                  <a:moveTo>
                    <a:pt x="490676" y="12287"/>
                  </a:moveTo>
                  <a:cubicBezTo>
                    <a:pt x="490676" y="12287"/>
                    <a:pt x="342719" y="435606"/>
                    <a:pt x="306382" y="537173"/>
                  </a:cubicBezTo>
                  <a:cubicBezTo>
                    <a:pt x="292532" y="380206"/>
                    <a:pt x="273395" y="273799"/>
                    <a:pt x="259247" y="121672"/>
                  </a:cubicBezTo>
                  <a:cubicBezTo>
                    <a:pt x="256715" y="94493"/>
                    <a:pt x="250833" y="51826"/>
                    <a:pt x="245471" y="0"/>
                  </a:cubicBezTo>
                  <a:cubicBezTo>
                    <a:pt x="226856" y="6925"/>
                    <a:pt x="187242" y="447"/>
                    <a:pt x="148968" y="9010"/>
                  </a:cubicBezTo>
                  <a:cubicBezTo>
                    <a:pt x="155372" y="67612"/>
                    <a:pt x="167137" y="139543"/>
                    <a:pt x="173094" y="198145"/>
                  </a:cubicBezTo>
                  <a:cubicBezTo>
                    <a:pt x="182253" y="288542"/>
                    <a:pt x="192156" y="378865"/>
                    <a:pt x="201166" y="469263"/>
                  </a:cubicBezTo>
                  <a:cubicBezTo>
                    <a:pt x="210102" y="558693"/>
                    <a:pt x="216729" y="648345"/>
                    <a:pt x="227302" y="737551"/>
                  </a:cubicBezTo>
                  <a:cubicBezTo>
                    <a:pt x="235047" y="802483"/>
                    <a:pt x="198560" y="878286"/>
                    <a:pt x="140032" y="907177"/>
                  </a:cubicBezTo>
                  <a:cubicBezTo>
                    <a:pt x="97291" y="928250"/>
                    <a:pt x="52688" y="918570"/>
                    <a:pt x="8457" y="913432"/>
                  </a:cubicBezTo>
                  <a:cubicBezTo>
                    <a:pt x="2649" y="940835"/>
                    <a:pt x="-3532" y="968237"/>
                    <a:pt x="2426" y="996458"/>
                  </a:cubicBezTo>
                  <a:cubicBezTo>
                    <a:pt x="87760" y="1016265"/>
                    <a:pt x="165350" y="999585"/>
                    <a:pt x="232440" y="943515"/>
                  </a:cubicBezTo>
                  <a:cubicBezTo>
                    <a:pt x="250907" y="928101"/>
                    <a:pt x="255524" y="931229"/>
                    <a:pt x="265576" y="950217"/>
                  </a:cubicBezTo>
                  <a:cubicBezTo>
                    <a:pt x="315615" y="1044858"/>
                    <a:pt x="396407" y="1092142"/>
                    <a:pt x="501995" y="1099365"/>
                  </a:cubicBezTo>
                  <a:cubicBezTo>
                    <a:pt x="508771" y="1071739"/>
                    <a:pt x="508845" y="1043518"/>
                    <a:pt x="508845" y="1015372"/>
                  </a:cubicBezTo>
                  <a:cubicBezTo>
                    <a:pt x="498048" y="1013435"/>
                    <a:pt x="487251" y="1010978"/>
                    <a:pt x="476380" y="1009638"/>
                  </a:cubicBezTo>
                  <a:cubicBezTo>
                    <a:pt x="372877" y="996830"/>
                    <a:pt x="295808" y="874637"/>
                    <a:pt x="328720" y="774336"/>
                  </a:cubicBezTo>
                  <a:cubicBezTo>
                    <a:pt x="345847" y="722064"/>
                    <a:pt x="364462" y="670237"/>
                    <a:pt x="382631" y="618263"/>
                  </a:cubicBezTo>
                  <a:cubicBezTo>
                    <a:pt x="422990" y="502474"/>
                    <a:pt x="463423" y="386684"/>
                    <a:pt x="504005" y="270969"/>
                  </a:cubicBezTo>
                  <a:lnTo>
                    <a:pt x="503782" y="271491"/>
                  </a:lnTo>
                  <a:lnTo>
                    <a:pt x="504005" y="270969"/>
                  </a:lnTo>
                  <a:cubicBezTo>
                    <a:pt x="508473" y="258236"/>
                    <a:pt x="590084" y="36636"/>
                    <a:pt x="590084" y="36636"/>
                  </a:cubicBezTo>
                  <a:cubicBezTo>
                    <a:pt x="577872" y="47359"/>
                    <a:pt x="497899" y="18690"/>
                    <a:pt x="490676" y="12287"/>
                  </a:cubicBezTo>
                  <a:close/>
                </a:path>
              </a:pathLst>
            </a:custGeom>
            <a:solidFill>
              <a:schemeClr val="bg1">
                <a:lumMod val="75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Freeform: Shape 114">
              <a:extLst>
                <a:ext uri="{FF2B5EF4-FFF2-40B4-BE49-F238E27FC236}">
                  <a16:creationId xmlns:a16="http://schemas.microsoft.com/office/drawing/2014/main" id="{058F617C-22C1-BF3F-0156-5DCC03D2760F}"/>
                </a:ext>
              </a:extLst>
            </p:cNvPr>
            <p:cNvSpPr/>
            <p:nvPr/>
          </p:nvSpPr>
          <p:spPr>
            <a:xfrm>
              <a:off x="963220" y="5266333"/>
              <a:ext cx="140030" cy="95423"/>
            </a:xfrm>
            <a:custGeom>
              <a:avLst/>
              <a:gdLst>
                <a:gd name="connsiteX0" fmla="*/ 198964 w 208016"/>
                <a:gd name="connsiteY0" fmla="*/ 41453 h 141752"/>
                <a:gd name="connsiteX1" fmla="*/ 192932 w 208016"/>
                <a:gd name="connsiteY1" fmla="*/ 124478 h 141752"/>
                <a:gd name="connsiteX2" fmla="*/ 116832 w 208016"/>
                <a:gd name="connsiteY2" fmla="*/ 136095 h 141752"/>
                <a:gd name="connsiteX3" fmla="*/ 54507 w 208016"/>
                <a:gd name="connsiteY3" fmla="*/ 120234 h 141752"/>
                <a:gd name="connsiteX4" fmla="*/ 0 w 208016"/>
                <a:gd name="connsiteY4" fmla="*/ 58802 h 141752"/>
                <a:gd name="connsiteX5" fmla="*/ 96652 w 208016"/>
                <a:gd name="connsiteY5" fmla="*/ 7498 h 141752"/>
                <a:gd name="connsiteX6" fmla="*/ 198964 w 208016"/>
                <a:gd name="connsiteY6" fmla="*/ 41453 h 141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016" h="141752">
                  <a:moveTo>
                    <a:pt x="198964" y="41453"/>
                  </a:moveTo>
                  <a:cubicBezTo>
                    <a:pt x="214452" y="70419"/>
                    <a:pt x="208495" y="97747"/>
                    <a:pt x="192932" y="124478"/>
                  </a:cubicBezTo>
                  <a:cubicBezTo>
                    <a:pt x="169924" y="143615"/>
                    <a:pt x="144308" y="145849"/>
                    <a:pt x="116832" y="136095"/>
                  </a:cubicBezTo>
                  <a:cubicBezTo>
                    <a:pt x="96057" y="130808"/>
                    <a:pt x="75356" y="125149"/>
                    <a:pt x="54507" y="120234"/>
                  </a:cubicBezTo>
                  <a:cubicBezTo>
                    <a:pt x="15339" y="110926"/>
                    <a:pt x="3723" y="98119"/>
                    <a:pt x="0" y="58802"/>
                  </a:cubicBezTo>
                  <a:cubicBezTo>
                    <a:pt x="19807" y="-321"/>
                    <a:pt x="35221" y="-9256"/>
                    <a:pt x="96652" y="7498"/>
                  </a:cubicBezTo>
                  <a:cubicBezTo>
                    <a:pt x="131278" y="16880"/>
                    <a:pt x="169775" y="15317"/>
                    <a:pt x="198964" y="41453"/>
                  </a:cubicBezTo>
                  <a:close/>
                </a:path>
              </a:pathLst>
            </a:custGeom>
            <a:solidFill>
              <a:schemeClr val="accent1">
                <a:lumMod val="90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Freeform: Shape 115">
              <a:extLst>
                <a:ext uri="{FF2B5EF4-FFF2-40B4-BE49-F238E27FC236}">
                  <a16:creationId xmlns:a16="http://schemas.microsoft.com/office/drawing/2014/main" id="{5DB5F62B-4005-31C3-6883-D8948D23D6D9}"/>
                </a:ext>
              </a:extLst>
            </p:cNvPr>
            <p:cNvSpPr/>
            <p:nvPr/>
          </p:nvSpPr>
          <p:spPr>
            <a:xfrm>
              <a:off x="1416035" y="5357354"/>
              <a:ext cx="141479" cy="81629"/>
            </a:xfrm>
            <a:custGeom>
              <a:avLst/>
              <a:gdLst>
                <a:gd name="connsiteX0" fmla="*/ 11503 w 210168"/>
                <a:gd name="connsiteY0" fmla="*/ 97238 h 121261"/>
                <a:gd name="connsiteX1" fmla="*/ 18354 w 210168"/>
                <a:gd name="connsiteY1" fmla="*/ 13244 h 121261"/>
                <a:gd name="connsiteX2" fmla="*/ 66085 w 210168"/>
                <a:gd name="connsiteY2" fmla="*/ 64 h 121261"/>
                <a:gd name="connsiteX3" fmla="*/ 158939 w 210168"/>
                <a:gd name="connsiteY3" fmla="*/ 1255 h 121261"/>
                <a:gd name="connsiteX4" fmla="*/ 210095 w 210168"/>
                <a:gd name="connsiteY4" fmla="*/ 56060 h 121261"/>
                <a:gd name="connsiteX5" fmla="*/ 163184 w 210168"/>
                <a:gd name="connsiteY5" fmla="*/ 120395 h 121261"/>
                <a:gd name="connsiteX6" fmla="*/ 52458 w 210168"/>
                <a:gd name="connsiteY6" fmla="*/ 119651 h 121261"/>
                <a:gd name="connsiteX7" fmla="*/ 11503 w 210168"/>
                <a:gd name="connsiteY7" fmla="*/ 97238 h 121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168" h="121261">
                  <a:moveTo>
                    <a:pt x="11503" y="97238"/>
                  </a:moveTo>
                  <a:cubicBezTo>
                    <a:pt x="-5400" y="67676"/>
                    <a:pt x="-4134" y="39604"/>
                    <a:pt x="18354" y="13244"/>
                  </a:cubicBezTo>
                  <a:cubicBezTo>
                    <a:pt x="32651" y="2968"/>
                    <a:pt x="48437" y="-532"/>
                    <a:pt x="66085" y="64"/>
                  </a:cubicBezTo>
                  <a:cubicBezTo>
                    <a:pt x="96987" y="1181"/>
                    <a:pt x="128037" y="-11"/>
                    <a:pt x="158939" y="1255"/>
                  </a:cubicBezTo>
                  <a:cubicBezTo>
                    <a:pt x="189320" y="2521"/>
                    <a:pt x="208978" y="24488"/>
                    <a:pt x="210095" y="56060"/>
                  </a:cubicBezTo>
                  <a:cubicBezTo>
                    <a:pt x="211435" y="93142"/>
                    <a:pt x="194309" y="118832"/>
                    <a:pt x="163184" y="120395"/>
                  </a:cubicBezTo>
                  <a:cubicBezTo>
                    <a:pt x="126325" y="122257"/>
                    <a:pt x="89317" y="120693"/>
                    <a:pt x="52458" y="119651"/>
                  </a:cubicBezTo>
                  <a:cubicBezTo>
                    <a:pt x="35555" y="119204"/>
                    <a:pt x="23418" y="107960"/>
                    <a:pt x="11503" y="97238"/>
                  </a:cubicBezTo>
                  <a:close/>
                </a:path>
              </a:pathLst>
            </a:custGeom>
            <a:solidFill>
              <a:schemeClr val="accent1">
                <a:lumMod val="90000"/>
              </a:schemeClr>
            </a:solidFill>
            <a:ln w="743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4" name="Gruppo 43">
            <a:extLst>
              <a:ext uri="{FF2B5EF4-FFF2-40B4-BE49-F238E27FC236}">
                <a16:creationId xmlns:a16="http://schemas.microsoft.com/office/drawing/2014/main" id="{3BF7FAA5-5549-EB83-6DCB-5445745B91B9}"/>
              </a:ext>
            </a:extLst>
          </p:cNvPr>
          <p:cNvGrpSpPr>
            <a:grpSpLocks noChangeAspect="1"/>
          </p:cNvGrpSpPr>
          <p:nvPr/>
        </p:nvGrpSpPr>
        <p:grpSpPr>
          <a:xfrm>
            <a:off x="4424893" y="2621555"/>
            <a:ext cx="828000" cy="1276397"/>
            <a:chOff x="5215056" y="2457148"/>
            <a:chExt cx="1761888" cy="2716028"/>
          </a:xfrm>
        </p:grpSpPr>
        <p:sp>
          <p:nvSpPr>
            <p:cNvPr id="39" name="Freeform: Shape 47">
              <a:extLst>
                <a:ext uri="{FF2B5EF4-FFF2-40B4-BE49-F238E27FC236}">
                  <a16:creationId xmlns:a16="http://schemas.microsoft.com/office/drawing/2014/main" id="{D3ECCCDB-FCE4-9B67-0328-1C15D7ABF49A}"/>
                </a:ext>
              </a:extLst>
            </p:cNvPr>
            <p:cNvSpPr/>
            <p:nvPr/>
          </p:nvSpPr>
          <p:spPr>
            <a:xfrm flipH="1">
              <a:off x="5215056" y="2457148"/>
              <a:ext cx="1761888" cy="1943704"/>
            </a:xfrm>
            <a:custGeom>
              <a:avLst/>
              <a:gdLst>
                <a:gd name="connsiteX0" fmla="*/ 882596 w 1761888"/>
                <a:gd name="connsiteY0" fmla="*/ 0 h 1943704"/>
                <a:gd name="connsiteX1" fmla="*/ 880946 w 1761888"/>
                <a:gd name="connsiteY1" fmla="*/ 128 h 1943704"/>
                <a:gd name="connsiteX2" fmla="*/ 879294 w 1761888"/>
                <a:gd name="connsiteY2" fmla="*/ 0 h 1943704"/>
                <a:gd name="connsiteX3" fmla="*/ 0 w 1761888"/>
                <a:gd name="connsiteY3" fmla="*/ 879294 h 1943704"/>
                <a:gd name="connsiteX4" fmla="*/ 419247 w 1761888"/>
                <a:gd name="connsiteY4" fmla="*/ 1680284 h 1943704"/>
                <a:gd name="connsiteX5" fmla="*/ 461792 w 1761888"/>
                <a:gd name="connsiteY5" fmla="*/ 1859546 h 1943704"/>
                <a:gd name="connsiteX6" fmla="*/ 574313 w 1761888"/>
                <a:gd name="connsiteY6" fmla="*/ 1943704 h 1943704"/>
                <a:gd name="connsiteX7" fmla="*/ 880946 w 1761888"/>
                <a:gd name="connsiteY7" fmla="*/ 1942606 h 1943704"/>
                <a:gd name="connsiteX8" fmla="*/ 1187574 w 1761888"/>
                <a:gd name="connsiteY8" fmla="*/ 1943704 h 1943704"/>
                <a:gd name="connsiteX9" fmla="*/ 1300096 w 1761888"/>
                <a:gd name="connsiteY9" fmla="*/ 1859546 h 1943704"/>
                <a:gd name="connsiteX10" fmla="*/ 1342641 w 1761888"/>
                <a:gd name="connsiteY10" fmla="*/ 1680284 h 1943704"/>
                <a:gd name="connsiteX11" fmla="*/ 1761888 w 1761888"/>
                <a:gd name="connsiteY11" fmla="*/ 879294 h 1943704"/>
                <a:gd name="connsiteX12" fmla="*/ 882596 w 1761888"/>
                <a:gd name="connsiteY12" fmla="*/ 0 h 194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61888" h="1943704">
                  <a:moveTo>
                    <a:pt x="882596" y="0"/>
                  </a:moveTo>
                  <a:lnTo>
                    <a:pt x="880946" y="128"/>
                  </a:lnTo>
                  <a:lnTo>
                    <a:pt x="879294" y="0"/>
                  </a:lnTo>
                  <a:cubicBezTo>
                    <a:pt x="393674" y="0"/>
                    <a:pt x="0" y="393673"/>
                    <a:pt x="0" y="879294"/>
                  </a:cubicBezTo>
                  <a:cubicBezTo>
                    <a:pt x="0" y="1207915"/>
                    <a:pt x="234636" y="1532245"/>
                    <a:pt x="419247" y="1680284"/>
                  </a:cubicBezTo>
                  <a:cubicBezTo>
                    <a:pt x="474247" y="1743648"/>
                    <a:pt x="449974" y="1776943"/>
                    <a:pt x="461792" y="1859546"/>
                  </a:cubicBezTo>
                  <a:cubicBezTo>
                    <a:pt x="492519" y="1923313"/>
                    <a:pt x="520003" y="1943704"/>
                    <a:pt x="574313" y="1943704"/>
                  </a:cubicBezTo>
                  <a:lnTo>
                    <a:pt x="880946" y="1942606"/>
                  </a:lnTo>
                  <a:lnTo>
                    <a:pt x="1187574" y="1943704"/>
                  </a:lnTo>
                  <a:cubicBezTo>
                    <a:pt x="1241887" y="1943704"/>
                    <a:pt x="1269370" y="1923313"/>
                    <a:pt x="1300096" y="1859546"/>
                  </a:cubicBezTo>
                  <a:cubicBezTo>
                    <a:pt x="1311914" y="1776943"/>
                    <a:pt x="1287642" y="1743648"/>
                    <a:pt x="1342641" y="1680284"/>
                  </a:cubicBezTo>
                  <a:cubicBezTo>
                    <a:pt x="1527252" y="1532245"/>
                    <a:pt x="1761888" y="1207915"/>
                    <a:pt x="1761888" y="879294"/>
                  </a:cubicBezTo>
                  <a:cubicBezTo>
                    <a:pt x="1761888" y="393673"/>
                    <a:pt x="1368215" y="0"/>
                    <a:pt x="882596" y="0"/>
                  </a:cubicBezTo>
                  <a:close/>
                </a:path>
              </a:pathLst>
            </a:custGeom>
            <a:solidFill>
              <a:sysClr val="window" lastClr="FFFFFF"/>
            </a:solidFill>
            <a:ln w="12700" cap="flat" cmpd="sng" algn="ctr">
              <a:noFill/>
              <a:prstDash val="solid"/>
              <a:miter lim="800000"/>
            </a:ln>
            <a:effectLst>
              <a:glow rad="635000">
                <a:srgbClr val="EDB300">
                  <a:alpha val="30000"/>
                </a:srgb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1"/>
            </a:p>
          </p:txBody>
        </p:sp>
        <p:grpSp>
          <p:nvGrpSpPr>
            <p:cNvPr id="40" name="Group 43">
              <a:extLst>
                <a:ext uri="{FF2B5EF4-FFF2-40B4-BE49-F238E27FC236}">
                  <a16:creationId xmlns:a16="http://schemas.microsoft.com/office/drawing/2014/main" id="{069B0EEC-FAF8-45CD-59ED-6A8680CBADF9}"/>
                </a:ext>
              </a:extLst>
            </p:cNvPr>
            <p:cNvGrpSpPr/>
            <p:nvPr/>
          </p:nvGrpSpPr>
          <p:grpSpPr>
            <a:xfrm>
              <a:off x="5635548" y="4521917"/>
              <a:ext cx="893327" cy="651259"/>
              <a:chOff x="1126403" y="3621716"/>
              <a:chExt cx="506364" cy="369152"/>
            </a:xfrm>
            <a:solidFill>
              <a:schemeClr val="tx1">
                <a:lumMod val="60000"/>
                <a:lumOff val="40000"/>
              </a:schemeClr>
            </a:solidFill>
          </p:grpSpPr>
          <p:sp>
            <p:nvSpPr>
              <p:cNvPr id="41" name="Rounded Rectangle 10">
                <a:extLst>
                  <a:ext uri="{FF2B5EF4-FFF2-40B4-BE49-F238E27FC236}">
                    <a16:creationId xmlns:a16="http://schemas.microsoft.com/office/drawing/2014/main" id="{F52960CC-F451-877F-57B5-F4ED5F6D2344}"/>
                  </a:ext>
                </a:extLst>
              </p:cNvPr>
              <p:cNvSpPr/>
              <p:nvPr/>
            </p:nvSpPr>
            <p:spPr>
              <a:xfrm>
                <a:off x="1126403" y="3621716"/>
                <a:ext cx="506364" cy="90412"/>
              </a:xfrm>
              <a:prstGeom prst="roundRect">
                <a:avLst>
                  <a:gd name="adj" fmla="val 50000"/>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1"/>
              </a:p>
            </p:txBody>
          </p:sp>
          <p:sp>
            <p:nvSpPr>
              <p:cNvPr id="42" name="Rounded Rectangle 13">
                <a:extLst>
                  <a:ext uri="{FF2B5EF4-FFF2-40B4-BE49-F238E27FC236}">
                    <a16:creationId xmlns:a16="http://schemas.microsoft.com/office/drawing/2014/main" id="{8A4CAD4A-9C3E-74E1-54BB-B22D318726AB}"/>
                  </a:ext>
                </a:extLst>
              </p:cNvPr>
              <p:cNvSpPr/>
              <p:nvPr/>
            </p:nvSpPr>
            <p:spPr>
              <a:xfrm>
                <a:off x="1162596" y="3744576"/>
                <a:ext cx="433978" cy="90412"/>
              </a:xfrm>
              <a:prstGeom prst="roundRect">
                <a:avLst>
                  <a:gd name="adj" fmla="val 50000"/>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1"/>
              </a:p>
            </p:txBody>
          </p:sp>
          <p:sp>
            <p:nvSpPr>
              <p:cNvPr id="43" name="Chord 42">
                <a:extLst>
                  <a:ext uri="{FF2B5EF4-FFF2-40B4-BE49-F238E27FC236}">
                    <a16:creationId xmlns:a16="http://schemas.microsoft.com/office/drawing/2014/main" id="{0B2F0915-B20C-3335-8BC8-089545570865}"/>
                  </a:ext>
                </a:extLst>
              </p:cNvPr>
              <p:cNvSpPr/>
              <p:nvPr/>
            </p:nvSpPr>
            <p:spPr>
              <a:xfrm>
                <a:off x="1255790" y="3743277"/>
                <a:ext cx="247591" cy="247591"/>
              </a:xfrm>
              <a:prstGeom prst="chord">
                <a:avLst>
                  <a:gd name="adj1" fmla="val 21471232"/>
                  <a:gd name="adj2" fmla="val 10878117"/>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1"/>
              </a:p>
            </p:txBody>
          </p:sp>
        </p:grpSp>
      </p:grpSp>
      <p:sp>
        <p:nvSpPr>
          <p:cNvPr id="46" name="Rounded Rectangle 13">
            <a:extLst>
              <a:ext uri="{FF2B5EF4-FFF2-40B4-BE49-F238E27FC236}">
                <a16:creationId xmlns:a16="http://schemas.microsoft.com/office/drawing/2014/main" id="{43071918-7BFD-0443-2776-3540166BDDD5}"/>
              </a:ext>
            </a:extLst>
          </p:cNvPr>
          <p:cNvSpPr/>
          <p:nvPr/>
        </p:nvSpPr>
        <p:spPr>
          <a:xfrm>
            <a:off x="7400672" y="1736646"/>
            <a:ext cx="3864228" cy="4352541"/>
          </a:xfrm>
          <a:prstGeom prst="roundRect">
            <a:avLst>
              <a:gd name="adj" fmla="val 608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286" rtl="0" eaLnBrk="1" latinLnBrk="0" hangingPunct="1">
              <a:defRPr sz="1800" kern="1200">
                <a:solidFill>
                  <a:schemeClr val="lt1"/>
                </a:solidFill>
                <a:latin typeface="+mn-lt"/>
                <a:ea typeface="+mn-ea"/>
                <a:cs typeface="+mn-cs"/>
              </a:defRPr>
            </a:lvl1pPr>
            <a:lvl2pPr marL="457144" algn="l" defTabSz="914286" rtl="0" eaLnBrk="1" latinLnBrk="0" hangingPunct="1">
              <a:defRPr sz="1800" kern="1200">
                <a:solidFill>
                  <a:schemeClr val="lt1"/>
                </a:solidFill>
                <a:latin typeface="+mn-lt"/>
                <a:ea typeface="+mn-ea"/>
                <a:cs typeface="+mn-cs"/>
              </a:defRPr>
            </a:lvl2pPr>
            <a:lvl3pPr marL="914286" algn="l" defTabSz="914286" rtl="0" eaLnBrk="1" latinLnBrk="0" hangingPunct="1">
              <a:defRPr sz="1800" kern="1200">
                <a:solidFill>
                  <a:schemeClr val="lt1"/>
                </a:solidFill>
                <a:latin typeface="+mn-lt"/>
                <a:ea typeface="+mn-ea"/>
                <a:cs typeface="+mn-cs"/>
              </a:defRPr>
            </a:lvl3pPr>
            <a:lvl4pPr marL="1371429" algn="l" defTabSz="914286" rtl="0" eaLnBrk="1" latinLnBrk="0" hangingPunct="1">
              <a:defRPr sz="1800" kern="1200">
                <a:solidFill>
                  <a:schemeClr val="lt1"/>
                </a:solidFill>
                <a:latin typeface="+mn-lt"/>
                <a:ea typeface="+mn-ea"/>
                <a:cs typeface="+mn-cs"/>
              </a:defRPr>
            </a:lvl4pPr>
            <a:lvl5pPr marL="1828571" algn="l" defTabSz="914286" rtl="0" eaLnBrk="1" latinLnBrk="0" hangingPunct="1">
              <a:defRPr sz="1800" kern="1200">
                <a:solidFill>
                  <a:schemeClr val="lt1"/>
                </a:solidFill>
                <a:latin typeface="+mn-lt"/>
                <a:ea typeface="+mn-ea"/>
                <a:cs typeface="+mn-cs"/>
              </a:defRPr>
            </a:lvl5pPr>
            <a:lvl6pPr marL="2285715" algn="l" defTabSz="914286" rtl="0" eaLnBrk="1" latinLnBrk="0" hangingPunct="1">
              <a:defRPr sz="1800" kern="1200">
                <a:solidFill>
                  <a:schemeClr val="lt1"/>
                </a:solidFill>
                <a:latin typeface="+mn-lt"/>
                <a:ea typeface="+mn-ea"/>
                <a:cs typeface="+mn-cs"/>
              </a:defRPr>
            </a:lvl6pPr>
            <a:lvl7pPr marL="2742857" algn="l" defTabSz="914286" rtl="0" eaLnBrk="1" latinLnBrk="0" hangingPunct="1">
              <a:defRPr sz="1800" kern="1200">
                <a:solidFill>
                  <a:schemeClr val="lt1"/>
                </a:solidFill>
                <a:latin typeface="+mn-lt"/>
                <a:ea typeface="+mn-ea"/>
                <a:cs typeface="+mn-cs"/>
              </a:defRPr>
            </a:lvl7pPr>
            <a:lvl8pPr marL="3200000" algn="l" defTabSz="914286" rtl="0" eaLnBrk="1" latinLnBrk="0" hangingPunct="1">
              <a:defRPr sz="1800" kern="1200">
                <a:solidFill>
                  <a:schemeClr val="lt1"/>
                </a:solidFill>
                <a:latin typeface="+mn-lt"/>
                <a:ea typeface="+mn-ea"/>
                <a:cs typeface="+mn-cs"/>
              </a:defRPr>
            </a:lvl8pPr>
            <a:lvl9pPr marL="3657144" algn="l" defTabSz="914286" rtl="0" eaLnBrk="1" latinLnBrk="0" hangingPunct="1">
              <a:defRPr sz="1800" kern="1200">
                <a:solidFill>
                  <a:schemeClr val="lt1"/>
                </a:solidFill>
                <a:latin typeface="+mn-lt"/>
                <a:ea typeface="+mn-ea"/>
                <a:cs typeface="+mn-cs"/>
              </a:defRPr>
            </a:lvl9pPr>
          </a:lstStyle>
          <a:p>
            <a:pPr algn="ctr"/>
            <a:endParaRPr lang="ko-KR" altLang="en-US" sz="2400" dirty="0"/>
          </a:p>
        </p:txBody>
      </p:sp>
      <p:sp>
        <p:nvSpPr>
          <p:cNvPr id="47" name="Segnaposto contenuto 5">
            <a:extLst>
              <a:ext uri="{FF2B5EF4-FFF2-40B4-BE49-F238E27FC236}">
                <a16:creationId xmlns:a16="http://schemas.microsoft.com/office/drawing/2014/main" id="{98B64A09-5A92-2BB8-038F-E0D7A3253333}"/>
              </a:ext>
            </a:extLst>
          </p:cNvPr>
          <p:cNvSpPr txBox="1">
            <a:spLocks/>
          </p:cNvSpPr>
          <p:nvPr/>
        </p:nvSpPr>
        <p:spPr>
          <a:xfrm>
            <a:off x="7627667" y="2147551"/>
            <a:ext cx="3410238" cy="3038601"/>
          </a:xfrm>
          <a:prstGeom prst="rect">
            <a:avLst/>
          </a:prstGeom>
          <a:ln>
            <a:noFill/>
          </a:ln>
        </p:spPr>
        <p:txBody>
          <a:bodyPr>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latin typeface="Arial" panose="020B0604020202020204" pitchFamily="34" charset="0"/>
                <a:cs typeface="Arial" panose="020B0604020202020204" pitchFamily="34" charset="0"/>
              </a:rPr>
              <a:t>Using </a:t>
            </a:r>
            <a:r>
              <a:rPr lang="en-US" sz="2200" b="1" dirty="0">
                <a:solidFill>
                  <a:srgbClr val="204B5C"/>
                </a:solidFill>
                <a:latin typeface="Arial" panose="020B0604020202020204" pitchFamily="34" charset="0"/>
                <a:cs typeface="Arial" panose="020B0604020202020204" pitchFamily="34" charset="0"/>
              </a:rPr>
              <a:t>graphical representations </a:t>
            </a:r>
            <a:r>
              <a:rPr lang="en-US" sz="2200" dirty="0">
                <a:latin typeface="Arial" panose="020B0604020202020204" pitchFamily="34" charset="0"/>
                <a:cs typeface="Arial" panose="020B0604020202020204" pitchFamily="34" charset="0"/>
              </a:rPr>
              <a:t>to assess systematic variation drew professional interest</a:t>
            </a:r>
          </a:p>
          <a:p>
            <a:r>
              <a:rPr lang="en-US" sz="2200" b="1" dirty="0">
                <a:solidFill>
                  <a:srgbClr val="204B5C"/>
                </a:solidFill>
                <a:latin typeface="Arial" panose="020B0604020202020204" pitchFamily="34" charset="0"/>
                <a:cs typeface="Arial" panose="020B0604020202020204" pitchFamily="34" charset="0"/>
              </a:rPr>
              <a:t>Grouping</a:t>
            </a:r>
            <a:r>
              <a:rPr lang="en-US" sz="2200" dirty="0">
                <a:latin typeface="Arial" panose="020B0604020202020204" pitchFamily="34" charset="0"/>
                <a:cs typeface="Arial" panose="020B0604020202020204" pitchFamily="34" charset="0"/>
              </a:rPr>
              <a:t> local health districts </a:t>
            </a:r>
            <a:r>
              <a:rPr lang="en-US" sz="2200" b="1" dirty="0">
                <a:solidFill>
                  <a:srgbClr val="204B5C"/>
                </a:solidFill>
                <a:latin typeface="Arial" panose="020B0604020202020204" pitchFamily="34" charset="0"/>
                <a:cs typeface="Arial" panose="020B0604020202020204" pitchFamily="34" charset="0"/>
              </a:rPr>
              <a:t>by LHAs </a:t>
            </a:r>
            <a:r>
              <a:rPr lang="en-US" sz="2200" dirty="0">
                <a:latin typeface="Arial" panose="020B0604020202020204" pitchFamily="34" charset="0"/>
                <a:cs typeface="Arial" panose="020B0604020202020204" pitchFamily="34" charset="0"/>
              </a:rPr>
              <a:t>emphasized the </a:t>
            </a:r>
            <a:r>
              <a:rPr lang="en-US" sz="2200" b="1" dirty="0">
                <a:solidFill>
                  <a:srgbClr val="204B5C"/>
                </a:solidFill>
                <a:latin typeface="Arial" panose="020B0604020202020204" pitchFamily="34" charset="0"/>
                <a:cs typeface="Arial" panose="020B0604020202020204" pitchFamily="34" charset="0"/>
              </a:rPr>
              <a:t>governance level </a:t>
            </a:r>
            <a:r>
              <a:rPr lang="en-US" sz="2200" dirty="0">
                <a:latin typeface="Arial" panose="020B0604020202020204" pitchFamily="34" charset="0"/>
                <a:cs typeface="Arial" panose="020B0604020202020204" pitchFamily="34" charset="0"/>
              </a:rPr>
              <a:t>where professional can intervene</a:t>
            </a:r>
          </a:p>
          <a:p>
            <a:pPr marL="0" indent="0" algn="ctr">
              <a:buNone/>
            </a:pPr>
            <a:endParaRPr lang="en-US" sz="2200" b="1" dirty="0">
              <a:solidFill>
                <a:srgbClr val="204B5C"/>
              </a:solidFill>
              <a:latin typeface="Arial" panose="020B0604020202020204" pitchFamily="34" charset="0"/>
              <a:cs typeface="Arial" panose="020B0604020202020204" pitchFamily="34" charset="0"/>
            </a:endParaRPr>
          </a:p>
        </p:txBody>
      </p:sp>
      <p:sp>
        <p:nvSpPr>
          <p:cNvPr id="2" name="Titolo 1">
            <a:extLst>
              <a:ext uri="{FF2B5EF4-FFF2-40B4-BE49-F238E27FC236}">
                <a16:creationId xmlns:a16="http://schemas.microsoft.com/office/drawing/2014/main" id="{1AC2620B-D63A-113C-B470-45FD0A66C378}"/>
              </a:ext>
            </a:extLst>
          </p:cNvPr>
          <p:cNvSpPr txBox="1">
            <a:spLocks/>
          </p:cNvSpPr>
          <p:nvPr/>
        </p:nvSpPr>
        <p:spPr>
          <a:xfrm>
            <a:off x="1070427" y="105342"/>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r>
              <a:rPr lang="it-IT" sz="4000" b="1" dirty="0">
                <a:solidFill>
                  <a:schemeClr val="bg2">
                    <a:lumMod val="25000"/>
                  </a:schemeClr>
                </a:solidFill>
                <a:latin typeface="Arial" panose="020B0604020202020204" pitchFamily="34" charset="0"/>
                <a:cs typeface="Arial" panose="020B0604020202020204" pitchFamily="34" charset="0"/>
              </a:rPr>
              <a:t> (6)</a:t>
            </a:r>
          </a:p>
        </p:txBody>
      </p:sp>
    </p:spTree>
    <p:extLst>
      <p:ext uri="{BB962C8B-B14F-4D97-AF65-F5344CB8AC3E}">
        <p14:creationId xmlns:p14="http://schemas.microsoft.com/office/powerpoint/2010/main" val="2783583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D479BD49-8BE7-B9A4-4152-17A1293F501F}"/>
              </a:ext>
            </a:extLst>
          </p:cNvPr>
          <p:cNvSpPr/>
          <p:nvPr/>
        </p:nvSpPr>
        <p:spPr>
          <a:xfrm>
            <a:off x="0" y="1821841"/>
            <a:ext cx="12192000" cy="4165599"/>
          </a:xfrm>
          <a:prstGeom prst="rect">
            <a:avLst/>
          </a:prstGeom>
          <a:solidFill>
            <a:srgbClr val="9DB0B7">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CA818CA7-AF6A-C0C2-54BA-B9DE64E08877}"/>
              </a:ext>
            </a:extLst>
          </p:cNvPr>
          <p:cNvSpPr>
            <a:spLocks noGrp="1"/>
          </p:cNvSpPr>
          <p:nvPr>
            <p:ph type="title"/>
          </p:nvPr>
        </p:nvSpPr>
        <p:spPr>
          <a:xfrm>
            <a:off x="731400" y="503495"/>
            <a:ext cx="10051145" cy="1325563"/>
          </a:xfrm>
        </p:spPr>
        <p:txBody>
          <a:bodyPr>
            <a:normAutofit/>
          </a:bodyPr>
          <a:lstStyle/>
          <a:p>
            <a:r>
              <a:rPr lang="it-IT" sz="4000" b="1" dirty="0" err="1">
                <a:solidFill>
                  <a:schemeClr val="bg2">
                    <a:lumMod val="25000"/>
                  </a:schemeClr>
                </a:solidFill>
                <a:latin typeface="Arial" panose="020B0604020202020204" pitchFamily="34" charset="0"/>
                <a:cs typeface="Arial" panose="020B0604020202020204" pitchFamily="34" charset="0"/>
              </a:rPr>
              <a:t>Conclusions</a:t>
            </a:r>
            <a:r>
              <a:rPr lang="it-IT" sz="4000" b="1" dirty="0">
                <a:solidFill>
                  <a:schemeClr val="bg2">
                    <a:lumMod val="25000"/>
                  </a:schemeClr>
                </a:solidFill>
                <a:latin typeface="Arial" panose="020B0604020202020204" pitchFamily="34" charset="0"/>
                <a:cs typeface="Arial" panose="020B0604020202020204" pitchFamily="34" charset="0"/>
              </a:rPr>
              <a:t> (for the moment)</a:t>
            </a:r>
          </a:p>
        </p:txBody>
      </p:sp>
      <p:sp>
        <p:nvSpPr>
          <p:cNvPr id="3" name="Segnaposto numero diapositiva 2">
            <a:extLst>
              <a:ext uri="{FF2B5EF4-FFF2-40B4-BE49-F238E27FC236}">
                <a16:creationId xmlns:a16="http://schemas.microsoft.com/office/drawing/2014/main" id="{7CC55081-7561-ED4B-DFE8-B64B8018446F}"/>
              </a:ext>
            </a:extLst>
          </p:cNvPr>
          <p:cNvSpPr>
            <a:spLocks noGrp="1"/>
          </p:cNvSpPr>
          <p:nvPr>
            <p:ph type="sldNum" sz="quarter" idx="12"/>
          </p:nvPr>
        </p:nvSpPr>
        <p:spPr/>
        <p:txBody>
          <a:bodyPr/>
          <a:lstStyle/>
          <a:p>
            <a:fld id="{A87AA0D0-2F4D-AA4E-A2C0-E0264229DB77}" type="slidenum">
              <a:rPr lang="it-IT" smtClean="0"/>
              <a:t>14</a:t>
            </a:fld>
            <a:endParaRPr lang="it-IT"/>
          </a:p>
        </p:txBody>
      </p:sp>
      <p:sp>
        <p:nvSpPr>
          <p:cNvPr id="5" name="Rettangolo 4">
            <a:extLst>
              <a:ext uri="{FF2B5EF4-FFF2-40B4-BE49-F238E27FC236}">
                <a16:creationId xmlns:a16="http://schemas.microsoft.com/office/drawing/2014/main" id="{AABF42C5-5BB8-38E8-A5AE-2F925F17465B}"/>
              </a:ext>
            </a:extLst>
          </p:cNvPr>
          <p:cNvSpPr>
            <a:spLocks noChangeAspect="1"/>
          </p:cNvSpPr>
          <p:nvPr/>
        </p:nvSpPr>
        <p:spPr>
          <a:xfrm>
            <a:off x="533400" y="2355242"/>
            <a:ext cx="396000" cy="396000"/>
          </a:xfrm>
          <a:prstGeom prst="rect">
            <a:avLst/>
          </a:prstGeom>
          <a:noFill/>
          <a:ln w="38100">
            <a:solidFill>
              <a:srgbClr val="204B5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9D3DADDA-602E-A8AB-4323-8ABC7CF2763C}"/>
              </a:ext>
            </a:extLst>
          </p:cNvPr>
          <p:cNvSpPr>
            <a:spLocks noChangeAspect="1"/>
          </p:cNvSpPr>
          <p:nvPr/>
        </p:nvSpPr>
        <p:spPr>
          <a:xfrm>
            <a:off x="533400" y="3370728"/>
            <a:ext cx="396000" cy="396000"/>
          </a:xfrm>
          <a:prstGeom prst="rect">
            <a:avLst/>
          </a:prstGeom>
          <a:noFill/>
          <a:ln w="38100">
            <a:solidFill>
              <a:srgbClr val="204B5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D0A23C46-3B29-DD08-367D-796758B5DEAD}"/>
              </a:ext>
            </a:extLst>
          </p:cNvPr>
          <p:cNvSpPr>
            <a:spLocks noChangeAspect="1"/>
          </p:cNvSpPr>
          <p:nvPr/>
        </p:nvSpPr>
        <p:spPr>
          <a:xfrm>
            <a:off x="533400" y="4386214"/>
            <a:ext cx="396000" cy="396000"/>
          </a:xfrm>
          <a:prstGeom prst="rect">
            <a:avLst/>
          </a:prstGeom>
          <a:noFill/>
          <a:ln w="38100">
            <a:solidFill>
              <a:srgbClr val="204B5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Elemento grafico 8" descr="Segno di spunta con riempimento a tinta unita">
            <a:extLst>
              <a:ext uri="{FF2B5EF4-FFF2-40B4-BE49-F238E27FC236}">
                <a16:creationId xmlns:a16="http://schemas.microsoft.com/office/drawing/2014/main" id="{8EF2AC7B-5531-2304-0065-22E978E598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400" y="2209314"/>
            <a:ext cx="558800" cy="558800"/>
          </a:xfrm>
          <a:prstGeom prst="rect">
            <a:avLst/>
          </a:prstGeom>
        </p:spPr>
      </p:pic>
      <p:sp>
        <p:nvSpPr>
          <p:cNvPr id="12" name="Segnaposto contenuto 5">
            <a:extLst>
              <a:ext uri="{FF2B5EF4-FFF2-40B4-BE49-F238E27FC236}">
                <a16:creationId xmlns:a16="http://schemas.microsoft.com/office/drawing/2014/main" id="{FD8F8C9B-8F09-D826-102A-E38DF3B20EE5}"/>
              </a:ext>
            </a:extLst>
          </p:cNvPr>
          <p:cNvSpPr txBox="1">
            <a:spLocks/>
          </p:cNvSpPr>
          <p:nvPr/>
        </p:nvSpPr>
        <p:spPr>
          <a:xfrm>
            <a:off x="1333327" y="2355242"/>
            <a:ext cx="10972915" cy="457200"/>
          </a:xfrm>
          <a:prstGeom prst="rect">
            <a:avLst/>
          </a:prstGeom>
          <a:ln>
            <a:noFill/>
          </a:ln>
        </p:spPr>
        <p:txBody>
          <a:bodyPr>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latin typeface="Arial" panose="020B0604020202020204" pitchFamily="34" charset="0"/>
                <a:cs typeface="Arial" panose="020B0604020202020204" pitchFamily="34" charset="0"/>
              </a:rPr>
              <a:t>Need for accurate representation to identify the true component of variation</a:t>
            </a:r>
            <a:endParaRPr lang="en-US" sz="2200" b="1" dirty="0">
              <a:solidFill>
                <a:srgbClr val="204B5C"/>
              </a:solidFill>
              <a:latin typeface="Arial" panose="020B0604020202020204" pitchFamily="34" charset="0"/>
              <a:cs typeface="Arial" panose="020B0604020202020204" pitchFamily="34" charset="0"/>
            </a:endParaRPr>
          </a:p>
        </p:txBody>
      </p:sp>
      <p:sp>
        <p:nvSpPr>
          <p:cNvPr id="13" name="Segnaposto contenuto 5">
            <a:extLst>
              <a:ext uri="{FF2B5EF4-FFF2-40B4-BE49-F238E27FC236}">
                <a16:creationId xmlns:a16="http://schemas.microsoft.com/office/drawing/2014/main" id="{25573B9F-48F9-74F7-A2F8-63AC5B4B2BFA}"/>
              </a:ext>
            </a:extLst>
          </p:cNvPr>
          <p:cNvSpPr txBox="1">
            <a:spLocks/>
          </p:cNvSpPr>
          <p:nvPr/>
        </p:nvSpPr>
        <p:spPr>
          <a:xfrm>
            <a:off x="1333327" y="3344893"/>
            <a:ext cx="10972915" cy="457200"/>
          </a:xfrm>
          <a:prstGeom prst="rect">
            <a:avLst/>
          </a:prstGeom>
          <a:ln>
            <a:noFill/>
          </a:ln>
        </p:spPr>
        <p:txBody>
          <a:bodyPr>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latin typeface="Arial" panose="020B0604020202020204" pitchFamily="34" charset="0"/>
                <a:cs typeface="Arial" panose="020B0604020202020204" pitchFamily="34" charset="0"/>
              </a:rPr>
              <a:t>Assess healthcare professionals’ adoption of the tools</a:t>
            </a:r>
            <a:endParaRPr lang="en-US" sz="2200" b="1" dirty="0">
              <a:solidFill>
                <a:srgbClr val="204B5C"/>
              </a:solidFill>
              <a:latin typeface="Arial" panose="020B0604020202020204" pitchFamily="34" charset="0"/>
              <a:cs typeface="Arial" panose="020B0604020202020204" pitchFamily="34" charset="0"/>
            </a:endParaRPr>
          </a:p>
        </p:txBody>
      </p:sp>
      <p:sp>
        <p:nvSpPr>
          <p:cNvPr id="14" name="Segnaposto contenuto 5">
            <a:extLst>
              <a:ext uri="{FF2B5EF4-FFF2-40B4-BE49-F238E27FC236}">
                <a16:creationId xmlns:a16="http://schemas.microsoft.com/office/drawing/2014/main" id="{3EC3FB5D-608C-9A4A-2B2D-225D80F8F606}"/>
              </a:ext>
            </a:extLst>
          </p:cNvPr>
          <p:cNvSpPr txBox="1">
            <a:spLocks/>
          </p:cNvSpPr>
          <p:nvPr/>
        </p:nvSpPr>
        <p:spPr>
          <a:xfrm>
            <a:off x="1333327" y="4355614"/>
            <a:ext cx="10668174" cy="457200"/>
          </a:xfrm>
          <a:prstGeom prst="rect">
            <a:avLst/>
          </a:prstGeom>
          <a:ln>
            <a:noFill/>
          </a:ln>
        </p:spPr>
        <p:txBody>
          <a:bodyPr>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latin typeface="Arial" panose="020B0604020202020204" pitchFamily="34" charset="0"/>
                <a:cs typeface="Arial" panose="020B0604020202020204" pitchFamily="34" charset="0"/>
              </a:rPr>
              <a:t>Roundtable discussions to shed light on the reasons behind diverse clinical practices</a:t>
            </a:r>
            <a:endParaRPr lang="en-US" sz="2200" b="1" dirty="0">
              <a:solidFill>
                <a:srgbClr val="204B5C"/>
              </a:solidFill>
              <a:latin typeface="Arial" panose="020B0604020202020204" pitchFamily="34" charset="0"/>
              <a:cs typeface="Arial" panose="020B0604020202020204" pitchFamily="34" charset="0"/>
            </a:endParaRPr>
          </a:p>
        </p:txBody>
      </p:sp>
      <p:sp>
        <p:nvSpPr>
          <p:cNvPr id="8" name="Segnaposto contenuto 5">
            <a:extLst>
              <a:ext uri="{FF2B5EF4-FFF2-40B4-BE49-F238E27FC236}">
                <a16:creationId xmlns:a16="http://schemas.microsoft.com/office/drawing/2014/main" id="{BAA4D56D-0646-B037-6B9E-87AE37E44BA9}"/>
              </a:ext>
            </a:extLst>
          </p:cNvPr>
          <p:cNvSpPr txBox="1">
            <a:spLocks/>
          </p:cNvSpPr>
          <p:nvPr/>
        </p:nvSpPr>
        <p:spPr>
          <a:xfrm>
            <a:off x="4624577" y="5366335"/>
            <a:ext cx="3141559" cy="457200"/>
          </a:xfrm>
          <a:prstGeom prst="rect">
            <a:avLst/>
          </a:prstGeom>
          <a:ln>
            <a:noFill/>
          </a:ln>
        </p:spPr>
        <p:txBody>
          <a:bodyPr>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solidFill>
                  <a:srgbClr val="B35202"/>
                </a:solidFill>
                <a:latin typeface="Arial" panose="020B0604020202020204" pitchFamily="34" charset="0"/>
                <a:cs typeface="Arial" panose="020B0604020202020204" pitchFamily="34" charset="0"/>
              </a:rPr>
              <a:t>Other suggestions?</a:t>
            </a:r>
          </a:p>
        </p:txBody>
      </p:sp>
    </p:spTree>
    <p:extLst>
      <p:ext uri="{BB962C8B-B14F-4D97-AF65-F5344CB8AC3E}">
        <p14:creationId xmlns:p14="http://schemas.microsoft.com/office/powerpoint/2010/main" val="4019309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2" grpId="0"/>
      <p:bldP spid="13" grpId="0"/>
      <p:bldP spid="14"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8963A-381C-4432-9D29-C48EBC87FCB8}"/>
              </a:ext>
            </a:extLst>
          </p:cNvPr>
          <p:cNvSpPr>
            <a:spLocks noGrp="1"/>
          </p:cNvSpPr>
          <p:nvPr>
            <p:ph type="title"/>
          </p:nvPr>
        </p:nvSpPr>
        <p:spPr/>
        <p:txBody>
          <a:bodyPr>
            <a:noAutofit/>
          </a:bodyPr>
          <a:lstStyle/>
          <a:p>
            <a:pPr algn="ctr">
              <a:spcAft>
                <a:spcPts val="600"/>
              </a:spcAft>
            </a:pPr>
            <a:r>
              <a:rPr lang="en-US" sz="2400" b="1" dirty="0">
                <a:solidFill>
                  <a:schemeClr val="bg2">
                    <a:lumMod val="10000"/>
                  </a:schemeClr>
                </a:solidFill>
                <a:latin typeface="Arial" panose="020B0604020202020204" pitchFamily="34" charset="0"/>
                <a:cs typeface="Arial" panose="020B0604020202020204" pitchFamily="34" charset="0"/>
              </a:rPr>
              <a:t>Unveiling variation in elective surgeries through user-friendly data presentation.</a:t>
            </a:r>
            <a:br>
              <a:rPr lang="en-US" sz="2400" b="1" dirty="0">
                <a:solidFill>
                  <a:schemeClr val="bg2">
                    <a:lumMod val="10000"/>
                  </a:schemeClr>
                </a:solidFill>
                <a:latin typeface="Arial" panose="020B0604020202020204" pitchFamily="34" charset="0"/>
                <a:cs typeface="Arial" panose="020B0604020202020204" pitchFamily="34" charset="0"/>
              </a:rPr>
            </a:br>
            <a:r>
              <a:rPr lang="en-US" sz="1600" b="1" i="1" dirty="0">
                <a:solidFill>
                  <a:schemeClr val="bg2">
                    <a:lumMod val="10000"/>
                  </a:schemeClr>
                </a:solidFill>
                <a:latin typeface="Arial" panose="020B0604020202020204" pitchFamily="34" charset="0"/>
                <a:cs typeface="Arial" panose="020B0604020202020204" pitchFamily="34" charset="0"/>
              </a:rPr>
              <a:t>Insights from Tuscany Region</a:t>
            </a:r>
            <a:endParaRPr lang="it-IT" sz="2400" b="1" i="1" dirty="0">
              <a:solidFill>
                <a:schemeClr val="bg2">
                  <a:lumMod val="10000"/>
                </a:schemeClr>
              </a:solidFill>
              <a:latin typeface="Arial" panose="020B0604020202020204" pitchFamily="34" charset="0"/>
              <a:cs typeface="Arial" panose="020B0604020202020204" pitchFamily="34" charset="0"/>
            </a:endParaRPr>
          </a:p>
        </p:txBody>
      </p:sp>
      <p:sp>
        <p:nvSpPr>
          <p:cNvPr id="3" name="Sottotitolo 2">
            <a:extLst>
              <a:ext uri="{FF2B5EF4-FFF2-40B4-BE49-F238E27FC236}">
                <a16:creationId xmlns:a16="http://schemas.microsoft.com/office/drawing/2014/main" id="{959C1DA0-42EF-4B7C-9228-AABA478CB04B}"/>
              </a:ext>
            </a:extLst>
          </p:cNvPr>
          <p:cNvSpPr>
            <a:spLocks noGrp="1"/>
          </p:cNvSpPr>
          <p:nvPr>
            <p:ph idx="1"/>
          </p:nvPr>
        </p:nvSpPr>
        <p:spPr>
          <a:xfrm>
            <a:off x="1269582" y="2934505"/>
            <a:ext cx="10051145" cy="1512235"/>
          </a:xfrm>
        </p:spPr>
        <p:txBody>
          <a:bodyPr>
            <a:normAutofit/>
          </a:bodyPr>
          <a:lstStyle/>
          <a:p>
            <a:pPr marL="0" indent="0" algn="ctr">
              <a:buNone/>
            </a:pPr>
            <a:r>
              <a:rPr lang="it-IT" sz="2800" b="1" i="0" dirty="0" err="1">
                <a:solidFill>
                  <a:schemeClr val="bg2">
                    <a:lumMod val="10000"/>
                  </a:schemeClr>
                </a:solidFill>
                <a:latin typeface="Arial" panose="020B0604020202020204" pitchFamily="34" charset="0"/>
                <a:cs typeface="Arial" panose="020B0604020202020204" pitchFamily="34" charset="0"/>
              </a:rPr>
              <a:t>Corresponding</a:t>
            </a:r>
            <a:r>
              <a:rPr lang="it-IT" sz="2800" b="1" i="0" dirty="0">
                <a:solidFill>
                  <a:schemeClr val="bg2">
                    <a:lumMod val="10000"/>
                  </a:schemeClr>
                </a:solidFill>
                <a:latin typeface="Arial" panose="020B0604020202020204" pitchFamily="34" charset="0"/>
                <a:cs typeface="Arial" panose="020B0604020202020204" pitchFamily="34" charset="0"/>
              </a:rPr>
              <a:t> </a:t>
            </a:r>
            <a:r>
              <a:rPr lang="it-IT" sz="2800" b="1" i="0" dirty="0" err="1">
                <a:solidFill>
                  <a:schemeClr val="bg2">
                    <a:lumMod val="10000"/>
                  </a:schemeClr>
                </a:solidFill>
                <a:latin typeface="Arial" panose="020B0604020202020204" pitchFamily="34" charset="0"/>
                <a:cs typeface="Arial" panose="020B0604020202020204" pitchFamily="34" charset="0"/>
              </a:rPr>
              <a:t>author</a:t>
            </a:r>
            <a:r>
              <a:rPr lang="it-IT" sz="2800" b="1" i="0" dirty="0">
                <a:solidFill>
                  <a:schemeClr val="bg2">
                    <a:lumMod val="10000"/>
                  </a:schemeClr>
                </a:solidFill>
                <a:latin typeface="Arial" panose="020B0604020202020204" pitchFamily="34" charset="0"/>
                <a:cs typeface="Arial" panose="020B0604020202020204" pitchFamily="34" charset="0"/>
              </a:rPr>
              <a:t>: Alessia Caputo</a:t>
            </a:r>
          </a:p>
          <a:p>
            <a:pPr marL="0" indent="0" algn="ctr">
              <a:buNone/>
            </a:pPr>
            <a:r>
              <a:rPr lang="it-IT" sz="2800" i="0" dirty="0">
                <a:solidFill>
                  <a:schemeClr val="bg2">
                    <a:lumMod val="10000"/>
                  </a:schemeClr>
                </a:solidFill>
              </a:rPr>
              <a:t>Laboratorio </a:t>
            </a:r>
            <a:r>
              <a:rPr lang="it-IT" sz="2800" i="0" dirty="0" err="1">
                <a:solidFill>
                  <a:schemeClr val="bg2">
                    <a:lumMod val="10000"/>
                  </a:schemeClr>
                </a:solidFill>
              </a:rPr>
              <a:t>MeS</a:t>
            </a:r>
            <a:r>
              <a:rPr lang="it-IT" sz="2800" i="0" dirty="0">
                <a:solidFill>
                  <a:schemeClr val="bg2">
                    <a:lumMod val="10000"/>
                  </a:schemeClr>
                </a:solidFill>
              </a:rPr>
              <a:t>, Institute of Management, Scuola Superiore Sant’Anna</a:t>
            </a:r>
          </a:p>
        </p:txBody>
      </p:sp>
      <p:sp>
        <p:nvSpPr>
          <p:cNvPr id="7" name="CasellaDiTesto 6">
            <a:extLst>
              <a:ext uri="{FF2B5EF4-FFF2-40B4-BE49-F238E27FC236}">
                <a16:creationId xmlns:a16="http://schemas.microsoft.com/office/drawing/2014/main" id="{807B745F-1922-751F-D827-F919951AC3EA}"/>
              </a:ext>
            </a:extLst>
          </p:cNvPr>
          <p:cNvSpPr txBox="1"/>
          <p:nvPr/>
        </p:nvSpPr>
        <p:spPr>
          <a:xfrm>
            <a:off x="326343" y="5441886"/>
            <a:ext cx="6093912" cy="384721"/>
          </a:xfrm>
          <a:prstGeom prst="rect">
            <a:avLst/>
          </a:prstGeom>
          <a:noFill/>
        </p:spPr>
        <p:txBody>
          <a:bodyPr wrap="square">
            <a:spAutoFit/>
          </a:bodyPr>
          <a:lstStyle/>
          <a:p>
            <a:pPr marL="0" indent="0" algn="ctr">
              <a:buNone/>
            </a:pPr>
            <a:r>
              <a:rPr lang="it-IT" dirty="0">
                <a:solidFill>
                  <a:schemeClr val="bg2">
                    <a:lumMod val="10000"/>
                  </a:schemeClr>
                </a:solidFill>
                <a:latin typeface="Arial" panose="020B0604020202020204" pitchFamily="34" charset="0"/>
                <a:cs typeface="Arial" panose="020B0604020202020204" pitchFamily="34" charset="0"/>
              </a:rPr>
              <a:t>alessia.caputo@santannapisa.it</a:t>
            </a:r>
          </a:p>
          <a:p>
            <a:pPr marL="0" indent="0" algn="ctr">
              <a:buNone/>
            </a:pPr>
            <a:endParaRPr lang="it-IT" sz="100" dirty="0">
              <a:solidFill>
                <a:schemeClr val="bg2">
                  <a:lumMod val="10000"/>
                </a:schemeClr>
              </a:solidFill>
              <a:latin typeface="Arial" panose="020B0604020202020204" pitchFamily="34" charset="0"/>
              <a:cs typeface="Arial" panose="020B0604020202020204" pitchFamily="34" charset="0"/>
            </a:endParaRPr>
          </a:p>
        </p:txBody>
      </p:sp>
      <p:sp>
        <p:nvSpPr>
          <p:cNvPr id="10" name="CasellaDiTesto 9">
            <a:hlinkClick r:id="rId3"/>
            <a:extLst>
              <a:ext uri="{FF2B5EF4-FFF2-40B4-BE49-F238E27FC236}">
                <a16:creationId xmlns:a16="http://schemas.microsoft.com/office/drawing/2014/main" id="{6172D57D-D563-3305-A6A6-4BDBBC125760}"/>
              </a:ext>
            </a:extLst>
          </p:cNvPr>
          <p:cNvSpPr txBox="1"/>
          <p:nvPr/>
        </p:nvSpPr>
        <p:spPr>
          <a:xfrm>
            <a:off x="5972828" y="5441886"/>
            <a:ext cx="6093912" cy="369332"/>
          </a:xfrm>
          <a:prstGeom prst="rect">
            <a:avLst/>
          </a:prstGeom>
          <a:noFill/>
        </p:spPr>
        <p:txBody>
          <a:bodyPr wrap="square">
            <a:spAutoFit/>
          </a:bodyPr>
          <a:lstStyle/>
          <a:p>
            <a:pPr marL="0" indent="0" algn="ctr">
              <a:buNone/>
            </a:pPr>
            <a:r>
              <a:rPr lang="it-IT" dirty="0">
                <a:solidFill>
                  <a:srgbClr val="000000"/>
                </a:solidFill>
                <a:latin typeface="Arial" panose="020B0604020202020204" pitchFamily="34" charset="0"/>
                <a:cs typeface="Arial" panose="020B0604020202020204" pitchFamily="34" charset="0"/>
              </a:rPr>
              <a:t>https://www.linkedin.com/in/alessia-caputo-22b276195</a:t>
            </a:r>
          </a:p>
        </p:txBody>
      </p:sp>
      <p:grpSp>
        <p:nvGrpSpPr>
          <p:cNvPr id="17" name="Gruppo 16">
            <a:extLst>
              <a:ext uri="{FF2B5EF4-FFF2-40B4-BE49-F238E27FC236}">
                <a16:creationId xmlns:a16="http://schemas.microsoft.com/office/drawing/2014/main" id="{65B1CDE8-6171-A969-5093-4C2123F2EE41}"/>
              </a:ext>
            </a:extLst>
          </p:cNvPr>
          <p:cNvGrpSpPr/>
          <p:nvPr/>
        </p:nvGrpSpPr>
        <p:grpSpPr>
          <a:xfrm>
            <a:off x="3031299" y="4602313"/>
            <a:ext cx="684000" cy="684000"/>
            <a:chOff x="3031299" y="4628937"/>
            <a:chExt cx="684000" cy="684000"/>
          </a:xfrm>
        </p:grpSpPr>
        <p:sp>
          <p:nvSpPr>
            <p:cNvPr id="4" name="Ovale 3">
              <a:extLst>
                <a:ext uri="{FF2B5EF4-FFF2-40B4-BE49-F238E27FC236}">
                  <a16:creationId xmlns:a16="http://schemas.microsoft.com/office/drawing/2014/main" id="{9FD93BF4-A19D-AAF6-2529-2DCACA1B4CC9}"/>
                </a:ext>
              </a:extLst>
            </p:cNvPr>
            <p:cNvSpPr>
              <a:spLocks noChangeAspect="1"/>
            </p:cNvSpPr>
            <p:nvPr/>
          </p:nvSpPr>
          <p:spPr>
            <a:xfrm>
              <a:off x="3031299" y="4628937"/>
              <a:ext cx="684000" cy="684000"/>
            </a:xfrm>
            <a:prstGeom prst="ellipse">
              <a:avLst/>
            </a:prstGeom>
            <a:solidFill>
              <a:srgbClr val="B352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Elemento grafico 12" descr="Posta elettronica con riempimento a tinta unita">
              <a:extLst>
                <a:ext uri="{FF2B5EF4-FFF2-40B4-BE49-F238E27FC236}">
                  <a16:creationId xmlns:a16="http://schemas.microsoft.com/office/drawing/2014/main" id="{89BE93DA-2886-8779-45BE-13F1711AB9D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44192" y="4727906"/>
              <a:ext cx="460044" cy="460044"/>
            </a:xfrm>
            <a:prstGeom prst="rect">
              <a:avLst/>
            </a:prstGeom>
          </p:spPr>
        </p:pic>
      </p:grpSp>
      <p:pic>
        <p:nvPicPr>
          <p:cNvPr id="15" name="Immagine 14" descr="Immagine che contiene logo, Elementi grafici, Carattere, schermata&#10;&#10;Descrizione generata automaticamente">
            <a:extLst>
              <a:ext uri="{FF2B5EF4-FFF2-40B4-BE49-F238E27FC236}">
                <a16:creationId xmlns:a16="http://schemas.microsoft.com/office/drawing/2014/main" id="{11AC6796-00D7-F955-4A01-A14A48952C4E}"/>
              </a:ext>
            </a:extLst>
          </p:cNvPr>
          <p:cNvPicPr>
            <a:picLocks noChangeAspect="1"/>
          </p:cNvPicPr>
          <p:nvPr/>
        </p:nvPicPr>
        <p:blipFill>
          <a:blip r:embed="rId6"/>
          <a:stretch>
            <a:fillRect/>
          </a:stretch>
        </p:blipFill>
        <p:spPr>
          <a:xfrm>
            <a:off x="8705398" y="4663182"/>
            <a:ext cx="623131" cy="623131"/>
          </a:xfrm>
          <a:prstGeom prst="rect">
            <a:avLst/>
          </a:prstGeom>
        </p:spPr>
      </p:pic>
      <p:sp>
        <p:nvSpPr>
          <p:cNvPr id="16" name="Rettangolo 15">
            <a:extLst>
              <a:ext uri="{FF2B5EF4-FFF2-40B4-BE49-F238E27FC236}">
                <a16:creationId xmlns:a16="http://schemas.microsoft.com/office/drawing/2014/main" id="{52B77554-4815-128C-1772-1007600DCC11}"/>
              </a:ext>
            </a:extLst>
          </p:cNvPr>
          <p:cNvSpPr/>
          <p:nvPr/>
        </p:nvSpPr>
        <p:spPr>
          <a:xfrm>
            <a:off x="0" y="6247207"/>
            <a:ext cx="12192000" cy="610794"/>
          </a:xfrm>
          <a:prstGeom prst="rect">
            <a:avLst/>
          </a:prstGeom>
          <a:solidFill>
            <a:srgbClr val="204B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a:extLst>
              <a:ext uri="{FF2B5EF4-FFF2-40B4-BE49-F238E27FC236}">
                <a16:creationId xmlns:a16="http://schemas.microsoft.com/office/drawing/2014/main" id="{51642D6F-B4F8-A647-EF77-7AB5DBE13D5F}"/>
              </a:ext>
            </a:extLst>
          </p:cNvPr>
          <p:cNvSpPr/>
          <p:nvPr/>
        </p:nvSpPr>
        <p:spPr>
          <a:xfrm>
            <a:off x="5972828" y="5441886"/>
            <a:ext cx="6093912"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541858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olo 1">
            <a:extLst>
              <a:ext uri="{FF2B5EF4-FFF2-40B4-BE49-F238E27FC236}">
                <a16:creationId xmlns:a16="http://schemas.microsoft.com/office/drawing/2014/main" id="{BED043A5-8728-AB53-8889-171C4F85B3FB}"/>
              </a:ext>
            </a:extLst>
          </p:cNvPr>
          <p:cNvSpPr txBox="1">
            <a:spLocks/>
          </p:cNvSpPr>
          <p:nvPr/>
        </p:nvSpPr>
        <p:spPr>
          <a:xfrm>
            <a:off x="1105031" y="-112097"/>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endParaRPr lang="it-IT" sz="4000" b="1" dirty="0">
              <a:solidFill>
                <a:schemeClr val="bg2">
                  <a:lumMod val="25000"/>
                </a:schemeClr>
              </a:solidFill>
              <a:latin typeface="Arial" panose="020B0604020202020204" pitchFamily="34" charset="0"/>
              <a:cs typeface="Arial" panose="020B0604020202020204" pitchFamily="34" charset="0"/>
            </a:endParaRPr>
          </a:p>
        </p:txBody>
      </p:sp>
      <p:graphicFrame>
        <p:nvGraphicFramePr>
          <p:cNvPr id="34" name="Tabella 33">
            <a:extLst>
              <a:ext uri="{FF2B5EF4-FFF2-40B4-BE49-F238E27FC236}">
                <a16:creationId xmlns:a16="http://schemas.microsoft.com/office/drawing/2014/main" id="{92DFCA42-CC22-9339-F9A4-A38D581F6B24}"/>
              </a:ext>
            </a:extLst>
          </p:cNvPr>
          <p:cNvGraphicFramePr>
            <a:graphicFrameLocks noGrp="1"/>
          </p:cNvGraphicFramePr>
          <p:nvPr>
            <p:extLst>
              <p:ext uri="{D42A27DB-BD31-4B8C-83A1-F6EECF244321}">
                <p14:modId xmlns:p14="http://schemas.microsoft.com/office/powerpoint/2010/main" val="63296451"/>
              </p:ext>
            </p:extLst>
          </p:nvPr>
        </p:nvGraphicFramePr>
        <p:xfrm>
          <a:off x="589909" y="1213466"/>
          <a:ext cx="4985391" cy="4847610"/>
        </p:xfrm>
        <a:graphic>
          <a:graphicData uri="http://schemas.openxmlformats.org/drawingml/2006/table">
            <a:tbl>
              <a:tblPr/>
              <a:tblGrid>
                <a:gridCol w="1307753">
                  <a:extLst>
                    <a:ext uri="{9D8B030D-6E8A-4147-A177-3AD203B41FA5}">
                      <a16:colId xmlns:a16="http://schemas.microsoft.com/office/drawing/2014/main" val="4043736352"/>
                    </a:ext>
                  </a:extLst>
                </a:gridCol>
                <a:gridCol w="2045032">
                  <a:extLst>
                    <a:ext uri="{9D8B030D-6E8A-4147-A177-3AD203B41FA5}">
                      <a16:colId xmlns:a16="http://schemas.microsoft.com/office/drawing/2014/main" val="1604659354"/>
                    </a:ext>
                  </a:extLst>
                </a:gridCol>
                <a:gridCol w="1632606">
                  <a:extLst>
                    <a:ext uri="{9D8B030D-6E8A-4147-A177-3AD203B41FA5}">
                      <a16:colId xmlns:a16="http://schemas.microsoft.com/office/drawing/2014/main" val="422960258"/>
                    </a:ext>
                  </a:extLst>
                </a:gridCol>
              </a:tblGrid>
              <a:tr h="405662">
                <a:tc>
                  <a:txBody>
                    <a:bodyPr/>
                    <a:lstStyle/>
                    <a:p>
                      <a:pPr algn="ctr" fontAlgn="ctr"/>
                      <a:r>
                        <a:rPr lang="it-IT" sz="1050" b="1" i="0" u="none" strike="noStrike" dirty="0">
                          <a:solidFill>
                            <a:srgbClr val="000000"/>
                          </a:solidFill>
                          <a:effectLst/>
                          <a:latin typeface="Manrope"/>
                        </a:rPr>
                        <a:t>Health </a:t>
                      </a:r>
                      <a:r>
                        <a:rPr lang="it-IT" sz="1050" b="1" i="0" u="none" strike="noStrike" dirty="0" err="1">
                          <a:solidFill>
                            <a:srgbClr val="000000"/>
                          </a:solidFill>
                          <a:effectLst/>
                          <a:latin typeface="Manrope"/>
                        </a:rPr>
                        <a:t>authorithy</a:t>
                      </a:r>
                      <a:endParaRPr lang="it-IT" sz="1050" b="1" i="0" u="none" strike="noStrike" dirty="0">
                        <a:solidFill>
                          <a:srgbClr val="000000"/>
                        </a:solidFill>
                        <a:effectLst/>
                        <a:latin typeface="Manrope"/>
                      </a:endParaRPr>
                    </a:p>
                  </a:txBody>
                  <a:tcPr marL="6241" marR="6241" marT="624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it-IT" sz="1000" b="1" i="0" u="none" strike="noStrike" dirty="0">
                          <a:solidFill>
                            <a:srgbClr val="000000"/>
                          </a:solidFill>
                          <a:effectLst/>
                          <a:latin typeface="Manrope"/>
                        </a:rPr>
                        <a:t>Procedure</a:t>
                      </a:r>
                    </a:p>
                  </a:txBody>
                  <a:tcPr marL="6241" marR="6241" marT="624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it-IT" sz="1000" b="1" i="0" u="none" strike="noStrike" dirty="0" err="1">
                          <a:solidFill>
                            <a:srgbClr val="000000"/>
                          </a:solidFill>
                          <a:effectLst/>
                          <a:latin typeface="Manrope"/>
                        </a:rPr>
                        <a:t>Systematic</a:t>
                      </a:r>
                      <a:r>
                        <a:rPr lang="it-IT" sz="1000" b="1" i="0" u="none" strike="noStrike" dirty="0">
                          <a:solidFill>
                            <a:srgbClr val="000000"/>
                          </a:solidFill>
                          <a:effectLst/>
                          <a:latin typeface="Manrope"/>
                        </a:rPr>
                        <a:t> Component </a:t>
                      </a:r>
                      <a:br>
                        <a:rPr lang="it-IT" sz="1000" b="1" i="0" u="none" strike="noStrike" dirty="0">
                          <a:solidFill>
                            <a:srgbClr val="000000"/>
                          </a:solidFill>
                          <a:effectLst/>
                          <a:latin typeface="Manrope"/>
                        </a:rPr>
                      </a:br>
                      <a:r>
                        <a:rPr lang="it-IT" sz="1000" b="1" i="0" u="none" strike="noStrike" dirty="0">
                          <a:solidFill>
                            <a:srgbClr val="000000"/>
                          </a:solidFill>
                          <a:effectLst/>
                          <a:latin typeface="Manrope"/>
                        </a:rPr>
                        <a:t>of </a:t>
                      </a:r>
                      <a:r>
                        <a:rPr lang="it-IT" sz="1000" b="1" i="0" u="none" strike="noStrike" dirty="0" err="1">
                          <a:solidFill>
                            <a:srgbClr val="000000"/>
                          </a:solidFill>
                          <a:effectLst/>
                          <a:latin typeface="Manrope"/>
                        </a:rPr>
                        <a:t>Variation</a:t>
                      </a:r>
                      <a:endParaRPr lang="it-IT" sz="1000" b="1" i="0" u="none" strike="noStrike" dirty="0">
                        <a:solidFill>
                          <a:srgbClr val="000000"/>
                        </a:solidFill>
                        <a:effectLst/>
                        <a:latin typeface="Manrope"/>
                      </a:endParaRPr>
                    </a:p>
                  </a:txBody>
                  <a:tcPr marL="6241" marR="6241" marT="624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5096913"/>
                  </a:ext>
                </a:extLst>
              </a:tr>
              <a:tr h="131060">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Carotid endarterectomy (CEA)</a:t>
                      </a:r>
                    </a:p>
                  </a:txBody>
                  <a:tcPr marL="6241" marR="6241" marT="6241"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9,53</a:t>
                      </a:r>
                    </a:p>
                  </a:txBody>
                  <a:tcPr marL="6241" marR="6241" marT="6241" marB="0" anchor="ctr">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961714381"/>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Carotid endarterectomy (CEA)</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8,26</a:t>
                      </a:r>
                    </a:p>
                  </a:txBody>
                  <a:tcPr marL="6241" marR="6241" marT="6241" marB="0" anchor="ctr">
                    <a:lnL>
                      <a:noFill/>
                    </a:lnL>
                    <a:lnR>
                      <a:noFill/>
                    </a:lnR>
                    <a:lnT>
                      <a:noFill/>
                    </a:lnT>
                    <a:lnB>
                      <a:noFill/>
                    </a:lnB>
                  </a:tcPr>
                </a:tc>
                <a:extLst>
                  <a:ext uri="{0D108BD9-81ED-4DB2-BD59-A6C34878D82A}">
                    <a16:rowId xmlns:a16="http://schemas.microsoft.com/office/drawing/2014/main" val="3342308896"/>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Carotid endarterectomy (CEA)</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0,14</a:t>
                      </a:r>
                    </a:p>
                  </a:txBody>
                  <a:tcPr marL="6241" marR="6241" marT="6241" marB="0" anchor="ctr">
                    <a:lnL>
                      <a:noFill/>
                    </a:lnL>
                    <a:lnR>
                      <a:noFill/>
                    </a:lnR>
                    <a:lnT>
                      <a:noFill/>
                    </a:lnT>
                    <a:lnB>
                      <a:noFill/>
                    </a:lnB>
                  </a:tcPr>
                </a:tc>
                <a:extLst>
                  <a:ext uri="{0D108BD9-81ED-4DB2-BD59-A6C34878D82A}">
                    <a16:rowId xmlns:a16="http://schemas.microsoft.com/office/drawing/2014/main" val="4043424207"/>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Carotid endarterectomy (CEA)</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10,71</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1548618"/>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Cholecystectomy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2,36</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0675035"/>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Cholecystectomy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1,93</a:t>
                      </a:r>
                    </a:p>
                  </a:txBody>
                  <a:tcPr marL="6241" marR="6241" marT="6241" marB="0" anchor="ctr">
                    <a:lnL>
                      <a:noFill/>
                    </a:lnL>
                    <a:lnR>
                      <a:noFill/>
                    </a:lnR>
                    <a:lnT>
                      <a:noFill/>
                    </a:lnT>
                    <a:lnB>
                      <a:noFill/>
                    </a:lnB>
                  </a:tcPr>
                </a:tc>
                <a:extLst>
                  <a:ext uri="{0D108BD9-81ED-4DB2-BD59-A6C34878D82A}">
                    <a16:rowId xmlns:a16="http://schemas.microsoft.com/office/drawing/2014/main" val="1377083549"/>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Cholecystectomy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1,46</a:t>
                      </a:r>
                    </a:p>
                  </a:txBody>
                  <a:tcPr marL="6241" marR="6241" marT="6241" marB="0" anchor="ctr">
                    <a:lnL>
                      <a:noFill/>
                    </a:lnL>
                    <a:lnR>
                      <a:noFill/>
                    </a:lnR>
                    <a:lnT>
                      <a:noFill/>
                    </a:lnT>
                    <a:lnB>
                      <a:noFill/>
                    </a:lnB>
                  </a:tcPr>
                </a:tc>
                <a:extLst>
                  <a:ext uri="{0D108BD9-81ED-4DB2-BD59-A6C34878D82A}">
                    <a16:rowId xmlns:a16="http://schemas.microsoft.com/office/drawing/2014/main" val="4254775025"/>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Cholecystectomy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2,80</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8164087"/>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Colectomy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4,81</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40193579"/>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Colectomy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13,88</a:t>
                      </a:r>
                    </a:p>
                  </a:txBody>
                  <a:tcPr marL="6241" marR="6241" marT="6241" marB="0" anchor="ctr">
                    <a:lnL>
                      <a:noFill/>
                    </a:lnL>
                    <a:lnR>
                      <a:noFill/>
                    </a:lnR>
                    <a:lnT>
                      <a:noFill/>
                    </a:lnT>
                    <a:lnB>
                      <a:noFill/>
                    </a:lnB>
                  </a:tcPr>
                </a:tc>
                <a:extLst>
                  <a:ext uri="{0D108BD9-81ED-4DB2-BD59-A6C34878D82A}">
                    <a16:rowId xmlns:a16="http://schemas.microsoft.com/office/drawing/2014/main" val="4050114763"/>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Colectomy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0,07</a:t>
                      </a:r>
                    </a:p>
                  </a:txBody>
                  <a:tcPr marL="6241" marR="6241" marT="6241" marB="0" anchor="ctr">
                    <a:lnL>
                      <a:noFill/>
                    </a:lnL>
                    <a:lnR>
                      <a:noFill/>
                    </a:lnR>
                    <a:lnT>
                      <a:noFill/>
                    </a:lnT>
                    <a:lnB>
                      <a:noFill/>
                    </a:lnB>
                  </a:tcPr>
                </a:tc>
                <a:extLst>
                  <a:ext uri="{0D108BD9-81ED-4DB2-BD59-A6C34878D82A}">
                    <a16:rowId xmlns:a16="http://schemas.microsoft.com/office/drawing/2014/main" val="685687161"/>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Colectomy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3,28</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0543217"/>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Coronarography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6,30</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80286893"/>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Coronarography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3,33</a:t>
                      </a:r>
                    </a:p>
                  </a:txBody>
                  <a:tcPr marL="6241" marR="6241" marT="6241" marB="0" anchor="ctr">
                    <a:lnL>
                      <a:noFill/>
                    </a:lnL>
                    <a:lnR>
                      <a:noFill/>
                    </a:lnR>
                    <a:lnT>
                      <a:noFill/>
                    </a:lnT>
                    <a:lnB>
                      <a:noFill/>
                    </a:lnB>
                  </a:tcPr>
                </a:tc>
                <a:extLst>
                  <a:ext uri="{0D108BD9-81ED-4DB2-BD59-A6C34878D82A}">
                    <a16:rowId xmlns:a16="http://schemas.microsoft.com/office/drawing/2014/main" val="1787460600"/>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Coronarography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3,00</a:t>
                      </a:r>
                    </a:p>
                  </a:txBody>
                  <a:tcPr marL="6241" marR="6241" marT="6241" marB="0" anchor="ctr">
                    <a:lnL>
                      <a:noFill/>
                    </a:lnL>
                    <a:lnR>
                      <a:noFill/>
                    </a:lnR>
                    <a:lnT>
                      <a:noFill/>
                    </a:lnT>
                    <a:lnB>
                      <a:noFill/>
                    </a:lnB>
                  </a:tcPr>
                </a:tc>
                <a:extLst>
                  <a:ext uri="{0D108BD9-81ED-4DB2-BD59-A6C34878D82A}">
                    <a16:rowId xmlns:a16="http://schemas.microsoft.com/office/drawing/2014/main" val="2497138587"/>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Coronarography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6,92</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2295882"/>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Coronary angioplasty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3,41</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666303234"/>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Coronary angioplasty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1,95</a:t>
                      </a:r>
                    </a:p>
                  </a:txBody>
                  <a:tcPr marL="6241" marR="6241" marT="6241" marB="0" anchor="ctr">
                    <a:lnL>
                      <a:noFill/>
                    </a:lnL>
                    <a:lnR>
                      <a:noFill/>
                    </a:lnR>
                    <a:lnT>
                      <a:noFill/>
                    </a:lnT>
                    <a:lnB>
                      <a:noFill/>
                    </a:lnB>
                  </a:tcPr>
                </a:tc>
                <a:extLst>
                  <a:ext uri="{0D108BD9-81ED-4DB2-BD59-A6C34878D82A}">
                    <a16:rowId xmlns:a16="http://schemas.microsoft.com/office/drawing/2014/main" val="2482373390"/>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Coronary angioplasty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3,54</a:t>
                      </a:r>
                    </a:p>
                  </a:txBody>
                  <a:tcPr marL="6241" marR="6241" marT="6241" marB="0" anchor="ctr">
                    <a:lnL>
                      <a:noFill/>
                    </a:lnL>
                    <a:lnR>
                      <a:noFill/>
                    </a:lnR>
                    <a:lnT>
                      <a:noFill/>
                    </a:lnT>
                    <a:lnB>
                      <a:noFill/>
                    </a:lnB>
                  </a:tcPr>
                </a:tc>
                <a:extLst>
                  <a:ext uri="{0D108BD9-81ED-4DB2-BD59-A6C34878D82A}">
                    <a16:rowId xmlns:a16="http://schemas.microsoft.com/office/drawing/2014/main" val="2715464301"/>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Coronary angioplasty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6,74</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5871094"/>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Manrope"/>
                        </a:rPr>
                        <a:t>Coronary artery bypass surgery (CABG)</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52,34</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74457070"/>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en-US" sz="1000" b="0" i="0" u="none" strike="noStrike">
                          <a:solidFill>
                            <a:srgbClr val="000000"/>
                          </a:solidFill>
                          <a:effectLst/>
                          <a:latin typeface="Manrope"/>
                        </a:rPr>
                        <a:t>Coronary artery bypass surgery (CABG)</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10,55</a:t>
                      </a:r>
                    </a:p>
                  </a:txBody>
                  <a:tcPr marL="6241" marR="6241" marT="6241" marB="0" anchor="ctr">
                    <a:lnL>
                      <a:noFill/>
                    </a:lnL>
                    <a:lnR>
                      <a:noFill/>
                    </a:lnR>
                    <a:lnT>
                      <a:noFill/>
                    </a:lnT>
                    <a:lnB>
                      <a:noFill/>
                    </a:lnB>
                  </a:tcPr>
                </a:tc>
                <a:extLst>
                  <a:ext uri="{0D108BD9-81ED-4DB2-BD59-A6C34878D82A}">
                    <a16:rowId xmlns:a16="http://schemas.microsoft.com/office/drawing/2014/main" val="4008336273"/>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en-US" sz="1000" b="0" i="0" u="none" strike="noStrike">
                          <a:solidFill>
                            <a:srgbClr val="000000"/>
                          </a:solidFill>
                          <a:effectLst/>
                          <a:latin typeface="Manrope"/>
                        </a:rPr>
                        <a:t>Coronary artery bypass surgery (CABG)</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21,41</a:t>
                      </a:r>
                    </a:p>
                  </a:txBody>
                  <a:tcPr marL="6241" marR="6241" marT="6241" marB="0" anchor="ctr">
                    <a:lnL>
                      <a:noFill/>
                    </a:lnL>
                    <a:lnR>
                      <a:noFill/>
                    </a:lnR>
                    <a:lnT>
                      <a:noFill/>
                    </a:lnT>
                    <a:lnB>
                      <a:noFill/>
                    </a:lnB>
                  </a:tcPr>
                </a:tc>
                <a:extLst>
                  <a:ext uri="{0D108BD9-81ED-4DB2-BD59-A6C34878D82A}">
                    <a16:rowId xmlns:a16="http://schemas.microsoft.com/office/drawing/2014/main" val="3287487146"/>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Manrope"/>
                        </a:rPr>
                        <a:t>Coronary artery bypass surgery (CABG)</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54,23</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4565097"/>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Hemorrhoidectomy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12,89</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514606140"/>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Hemorrhoidectomy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0,68</a:t>
                      </a:r>
                    </a:p>
                  </a:txBody>
                  <a:tcPr marL="6241" marR="6241" marT="6241" marB="0" anchor="ctr">
                    <a:lnL>
                      <a:noFill/>
                    </a:lnL>
                    <a:lnR>
                      <a:noFill/>
                    </a:lnR>
                    <a:lnT>
                      <a:noFill/>
                    </a:lnT>
                    <a:lnB>
                      <a:noFill/>
                    </a:lnB>
                  </a:tcPr>
                </a:tc>
                <a:extLst>
                  <a:ext uri="{0D108BD9-81ED-4DB2-BD59-A6C34878D82A}">
                    <a16:rowId xmlns:a16="http://schemas.microsoft.com/office/drawing/2014/main" val="4217535835"/>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Hemorrhoidectomy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6,61</a:t>
                      </a:r>
                    </a:p>
                  </a:txBody>
                  <a:tcPr marL="6241" marR="6241" marT="6241" marB="0" anchor="ctr">
                    <a:lnL>
                      <a:noFill/>
                    </a:lnL>
                    <a:lnR>
                      <a:noFill/>
                    </a:lnR>
                    <a:lnT>
                      <a:noFill/>
                    </a:lnT>
                    <a:lnB>
                      <a:noFill/>
                    </a:lnB>
                  </a:tcPr>
                </a:tc>
                <a:extLst>
                  <a:ext uri="{0D108BD9-81ED-4DB2-BD59-A6C34878D82A}">
                    <a16:rowId xmlns:a16="http://schemas.microsoft.com/office/drawing/2014/main" val="1839733753"/>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dirty="0" err="1">
                          <a:solidFill>
                            <a:srgbClr val="000000"/>
                          </a:solidFill>
                          <a:effectLst/>
                          <a:latin typeface="Manrope"/>
                        </a:rPr>
                        <a:t>Hemorrhoidectomy</a:t>
                      </a:r>
                      <a:endParaRPr lang="it-IT" sz="1000" b="0" i="0" u="none" strike="noStrike" dirty="0">
                        <a:solidFill>
                          <a:srgbClr val="000000"/>
                        </a:solidFill>
                        <a:effectLst/>
                        <a:latin typeface="Manrope"/>
                      </a:endParaRP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dirty="0">
                          <a:solidFill>
                            <a:srgbClr val="000000"/>
                          </a:solidFill>
                          <a:effectLst/>
                          <a:latin typeface="Manrope"/>
                        </a:rPr>
                        <a:t>14,79</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792440"/>
                  </a:ext>
                </a:extLst>
              </a:tr>
            </a:tbl>
          </a:graphicData>
        </a:graphic>
      </p:graphicFrame>
      <p:graphicFrame>
        <p:nvGraphicFramePr>
          <p:cNvPr id="35" name="Tabella 34">
            <a:extLst>
              <a:ext uri="{FF2B5EF4-FFF2-40B4-BE49-F238E27FC236}">
                <a16:creationId xmlns:a16="http://schemas.microsoft.com/office/drawing/2014/main" id="{B342BB16-DDD8-C523-A04D-F1DA430FFD6F}"/>
              </a:ext>
            </a:extLst>
          </p:cNvPr>
          <p:cNvGraphicFramePr>
            <a:graphicFrameLocks noGrp="1"/>
          </p:cNvGraphicFramePr>
          <p:nvPr>
            <p:extLst>
              <p:ext uri="{D42A27DB-BD31-4B8C-83A1-F6EECF244321}">
                <p14:modId xmlns:p14="http://schemas.microsoft.com/office/powerpoint/2010/main" val="2495922474"/>
              </p:ext>
            </p:extLst>
          </p:nvPr>
        </p:nvGraphicFramePr>
        <p:xfrm>
          <a:off x="6649093" y="1213466"/>
          <a:ext cx="4952999" cy="4847610"/>
        </p:xfrm>
        <a:graphic>
          <a:graphicData uri="http://schemas.openxmlformats.org/drawingml/2006/table">
            <a:tbl>
              <a:tblPr/>
              <a:tblGrid>
                <a:gridCol w="1245326">
                  <a:extLst>
                    <a:ext uri="{9D8B030D-6E8A-4147-A177-3AD203B41FA5}">
                      <a16:colId xmlns:a16="http://schemas.microsoft.com/office/drawing/2014/main" val="3702260535"/>
                    </a:ext>
                  </a:extLst>
                </a:gridCol>
                <a:gridCol w="2047239">
                  <a:extLst>
                    <a:ext uri="{9D8B030D-6E8A-4147-A177-3AD203B41FA5}">
                      <a16:colId xmlns:a16="http://schemas.microsoft.com/office/drawing/2014/main" val="684834419"/>
                    </a:ext>
                  </a:extLst>
                </a:gridCol>
                <a:gridCol w="1660434">
                  <a:extLst>
                    <a:ext uri="{9D8B030D-6E8A-4147-A177-3AD203B41FA5}">
                      <a16:colId xmlns:a16="http://schemas.microsoft.com/office/drawing/2014/main" val="955788197"/>
                    </a:ext>
                  </a:extLst>
                </a:gridCol>
              </a:tblGrid>
              <a:tr h="405662">
                <a:tc>
                  <a:txBody>
                    <a:bodyPr/>
                    <a:lstStyle/>
                    <a:p>
                      <a:pPr algn="ctr" fontAlgn="ctr"/>
                      <a:r>
                        <a:rPr lang="it-IT" sz="1050" b="1" i="0" u="none" strike="noStrike">
                          <a:solidFill>
                            <a:srgbClr val="000000"/>
                          </a:solidFill>
                          <a:effectLst/>
                          <a:latin typeface="Manrope"/>
                        </a:rPr>
                        <a:t>Health authorithy</a:t>
                      </a:r>
                    </a:p>
                  </a:txBody>
                  <a:tcPr marL="6241" marR="6241" marT="624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it-IT" sz="1000" b="1" i="0" u="none" strike="noStrike" dirty="0">
                          <a:solidFill>
                            <a:srgbClr val="000000"/>
                          </a:solidFill>
                          <a:effectLst/>
                          <a:latin typeface="Manrope"/>
                        </a:rPr>
                        <a:t>Procedure</a:t>
                      </a:r>
                    </a:p>
                  </a:txBody>
                  <a:tcPr marL="6241" marR="6241" marT="624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it-IT" sz="1000" b="1" i="0" u="none" strike="noStrike">
                          <a:solidFill>
                            <a:srgbClr val="000000"/>
                          </a:solidFill>
                          <a:effectLst/>
                          <a:latin typeface="Manrope"/>
                        </a:rPr>
                        <a:t>Systematic Component </a:t>
                      </a:r>
                      <a:br>
                        <a:rPr lang="it-IT" sz="1000" b="1" i="0" u="none" strike="noStrike">
                          <a:solidFill>
                            <a:srgbClr val="000000"/>
                          </a:solidFill>
                          <a:effectLst/>
                          <a:latin typeface="Manrope"/>
                        </a:rPr>
                      </a:br>
                      <a:r>
                        <a:rPr lang="it-IT" sz="1000" b="1" i="0" u="none" strike="noStrike">
                          <a:solidFill>
                            <a:srgbClr val="000000"/>
                          </a:solidFill>
                          <a:effectLst/>
                          <a:latin typeface="Manrope"/>
                        </a:rPr>
                        <a:t>of Variation</a:t>
                      </a:r>
                    </a:p>
                  </a:txBody>
                  <a:tcPr marL="6241" marR="6241" marT="624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395751"/>
                  </a:ext>
                </a:extLst>
              </a:tr>
              <a:tr h="131060">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Hip replacement</a:t>
                      </a:r>
                    </a:p>
                  </a:txBody>
                  <a:tcPr marL="6241" marR="6241" marT="6241"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0,43</a:t>
                      </a:r>
                    </a:p>
                  </a:txBody>
                  <a:tcPr marL="6241" marR="6241" marT="6241" marB="0" anchor="ctr">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73882401"/>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Hip replacement</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0,02</a:t>
                      </a:r>
                    </a:p>
                  </a:txBody>
                  <a:tcPr marL="6241" marR="6241" marT="6241" marB="0" anchor="ctr">
                    <a:lnL>
                      <a:noFill/>
                    </a:lnL>
                    <a:lnR>
                      <a:noFill/>
                    </a:lnR>
                    <a:lnT>
                      <a:noFill/>
                    </a:lnT>
                    <a:lnB>
                      <a:noFill/>
                    </a:lnB>
                  </a:tcPr>
                </a:tc>
                <a:extLst>
                  <a:ext uri="{0D108BD9-81ED-4DB2-BD59-A6C34878D82A}">
                    <a16:rowId xmlns:a16="http://schemas.microsoft.com/office/drawing/2014/main" val="1307772326"/>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Hip replacement</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0,55</a:t>
                      </a:r>
                    </a:p>
                  </a:txBody>
                  <a:tcPr marL="6241" marR="6241" marT="6241" marB="0" anchor="ctr">
                    <a:lnL>
                      <a:noFill/>
                    </a:lnL>
                    <a:lnR>
                      <a:noFill/>
                    </a:lnR>
                    <a:lnT>
                      <a:noFill/>
                    </a:lnT>
                    <a:lnB>
                      <a:noFill/>
                    </a:lnB>
                  </a:tcPr>
                </a:tc>
                <a:extLst>
                  <a:ext uri="{0D108BD9-81ED-4DB2-BD59-A6C34878D82A}">
                    <a16:rowId xmlns:a16="http://schemas.microsoft.com/office/drawing/2014/main" val="2384403911"/>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Hip replacement</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0,68</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706208"/>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Hysterectomy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6,09</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79772606"/>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Hysterectomy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0,00</a:t>
                      </a:r>
                    </a:p>
                  </a:txBody>
                  <a:tcPr marL="6241" marR="6241" marT="6241" marB="0" anchor="ctr">
                    <a:lnL>
                      <a:noFill/>
                    </a:lnL>
                    <a:lnR>
                      <a:noFill/>
                    </a:lnR>
                    <a:lnT>
                      <a:noFill/>
                    </a:lnT>
                    <a:lnB>
                      <a:noFill/>
                    </a:lnB>
                  </a:tcPr>
                </a:tc>
                <a:extLst>
                  <a:ext uri="{0D108BD9-81ED-4DB2-BD59-A6C34878D82A}">
                    <a16:rowId xmlns:a16="http://schemas.microsoft.com/office/drawing/2014/main" val="719102437"/>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Hysterectomy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0,00</a:t>
                      </a:r>
                    </a:p>
                  </a:txBody>
                  <a:tcPr marL="6241" marR="6241" marT="6241" marB="0" anchor="ctr">
                    <a:lnL>
                      <a:noFill/>
                    </a:lnL>
                    <a:lnR>
                      <a:noFill/>
                    </a:lnR>
                    <a:lnT>
                      <a:noFill/>
                    </a:lnT>
                    <a:lnB>
                      <a:noFill/>
                    </a:lnB>
                  </a:tcPr>
                </a:tc>
                <a:extLst>
                  <a:ext uri="{0D108BD9-81ED-4DB2-BD59-A6C34878D82A}">
                    <a16:rowId xmlns:a16="http://schemas.microsoft.com/office/drawing/2014/main" val="1220129972"/>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Hysterectomy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2,51</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1985620"/>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Inguinal hernia repair</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2,44</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770057731"/>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Inguinal hernia repair</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2,14</a:t>
                      </a:r>
                    </a:p>
                  </a:txBody>
                  <a:tcPr marL="6241" marR="6241" marT="6241" marB="0" anchor="ctr">
                    <a:lnL>
                      <a:noFill/>
                    </a:lnL>
                    <a:lnR>
                      <a:noFill/>
                    </a:lnR>
                    <a:lnT>
                      <a:noFill/>
                    </a:lnT>
                    <a:lnB>
                      <a:noFill/>
                    </a:lnB>
                  </a:tcPr>
                </a:tc>
                <a:extLst>
                  <a:ext uri="{0D108BD9-81ED-4DB2-BD59-A6C34878D82A}">
                    <a16:rowId xmlns:a16="http://schemas.microsoft.com/office/drawing/2014/main" val="199350091"/>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Inguinal hernia repair</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0,85</a:t>
                      </a:r>
                    </a:p>
                  </a:txBody>
                  <a:tcPr marL="6241" marR="6241" marT="6241" marB="0" anchor="ctr">
                    <a:lnL>
                      <a:noFill/>
                    </a:lnL>
                    <a:lnR>
                      <a:noFill/>
                    </a:lnR>
                    <a:lnT>
                      <a:noFill/>
                    </a:lnT>
                    <a:lnB>
                      <a:noFill/>
                    </a:lnB>
                  </a:tcPr>
                </a:tc>
                <a:extLst>
                  <a:ext uri="{0D108BD9-81ED-4DB2-BD59-A6C34878D82A}">
                    <a16:rowId xmlns:a16="http://schemas.microsoft.com/office/drawing/2014/main" val="4038017940"/>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Inguinal hernia repair</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2,14</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7756365"/>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Knee replacement</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3,85</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54852851"/>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Knee replacement</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2,19</a:t>
                      </a:r>
                    </a:p>
                  </a:txBody>
                  <a:tcPr marL="6241" marR="6241" marT="6241" marB="0" anchor="ctr">
                    <a:lnL>
                      <a:noFill/>
                    </a:lnL>
                    <a:lnR>
                      <a:noFill/>
                    </a:lnR>
                    <a:lnT>
                      <a:noFill/>
                    </a:lnT>
                    <a:lnB>
                      <a:noFill/>
                    </a:lnB>
                  </a:tcPr>
                </a:tc>
                <a:extLst>
                  <a:ext uri="{0D108BD9-81ED-4DB2-BD59-A6C34878D82A}">
                    <a16:rowId xmlns:a16="http://schemas.microsoft.com/office/drawing/2014/main" val="2586398246"/>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Knee replacement</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2,25</a:t>
                      </a:r>
                    </a:p>
                  </a:txBody>
                  <a:tcPr marL="6241" marR="6241" marT="6241" marB="0" anchor="ctr">
                    <a:lnL>
                      <a:noFill/>
                    </a:lnL>
                    <a:lnR>
                      <a:noFill/>
                    </a:lnR>
                    <a:lnT>
                      <a:noFill/>
                    </a:lnT>
                    <a:lnB>
                      <a:noFill/>
                    </a:lnB>
                  </a:tcPr>
                </a:tc>
                <a:extLst>
                  <a:ext uri="{0D108BD9-81ED-4DB2-BD59-A6C34878D82A}">
                    <a16:rowId xmlns:a16="http://schemas.microsoft.com/office/drawing/2014/main" val="850628789"/>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Knee replacement</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4,91</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8620726"/>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Laparoscopic cholecystectomy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3,06</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206061194"/>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Laparoscopic cholecystectomy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2,25</a:t>
                      </a:r>
                    </a:p>
                  </a:txBody>
                  <a:tcPr marL="6241" marR="6241" marT="6241" marB="0" anchor="ctr">
                    <a:lnL>
                      <a:noFill/>
                    </a:lnL>
                    <a:lnR>
                      <a:noFill/>
                    </a:lnR>
                    <a:lnT>
                      <a:noFill/>
                    </a:lnT>
                    <a:lnB>
                      <a:noFill/>
                    </a:lnB>
                  </a:tcPr>
                </a:tc>
                <a:extLst>
                  <a:ext uri="{0D108BD9-81ED-4DB2-BD59-A6C34878D82A}">
                    <a16:rowId xmlns:a16="http://schemas.microsoft.com/office/drawing/2014/main" val="723391197"/>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Laparoscopic cholecystectomy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2,16</a:t>
                      </a:r>
                    </a:p>
                  </a:txBody>
                  <a:tcPr marL="6241" marR="6241" marT="6241" marB="0" anchor="ctr">
                    <a:lnL>
                      <a:noFill/>
                    </a:lnL>
                    <a:lnR>
                      <a:noFill/>
                    </a:lnR>
                    <a:lnT>
                      <a:noFill/>
                    </a:lnT>
                    <a:lnB>
                      <a:noFill/>
                    </a:lnB>
                  </a:tcPr>
                </a:tc>
                <a:extLst>
                  <a:ext uri="{0D108BD9-81ED-4DB2-BD59-A6C34878D82A}">
                    <a16:rowId xmlns:a16="http://schemas.microsoft.com/office/drawing/2014/main" val="3794744007"/>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Laparoscopic cholecystectomy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3,49</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6855451"/>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Tonsillectomy</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9,74</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24479677"/>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Tonsillectomy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0,00</a:t>
                      </a:r>
                    </a:p>
                  </a:txBody>
                  <a:tcPr marL="6241" marR="6241" marT="6241" marB="0" anchor="ctr">
                    <a:lnL>
                      <a:noFill/>
                    </a:lnL>
                    <a:lnR>
                      <a:noFill/>
                    </a:lnR>
                    <a:lnT>
                      <a:noFill/>
                    </a:lnT>
                    <a:lnB>
                      <a:noFill/>
                    </a:lnB>
                  </a:tcPr>
                </a:tc>
                <a:extLst>
                  <a:ext uri="{0D108BD9-81ED-4DB2-BD59-A6C34878D82A}">
                    <a16:rowId xmlns:a16="http://schemas.microsoft.com/office/drawing/2014/main" val="1316517218"/>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Tonsillectomy</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0,00</a:t>
                      </a:r>
                    </a:p>
                  </a:txBody>
                  <a:tcPr marL="6241" marR="6241" marT="6241" marB="0" anchor="ctr">
                    <a:lnL>
                      <a:noFill/>
                    </a:lnL>
                    <a:lnR>
                      <a:noFill/>
                    </a:lnR>
                    <a:lnT>
                      <a:noFill/>
                    </a:lnT>
                    <a:lnB>
                      <a:noFill/>
                    </a:lnB>
                  </a:tcPr>
                </a:tc>
                <a:extLst>
                  <a:ext uri="{0D108BD9-81ED-4DB2-BD59-A6C34878D82A}">
                    <a16:rowId xmlns:a16="http://schemas.microsoft.com/office/drawing/2014/main" val="3514253909"/>
                  </a:ext>
                </a:extLst>
              </a:tr>
              <a:tr h="124819">
                <a:tc>
                  <a:txBody>
                    <a:bodyPr/>
                    <a:lstStyle/>
                    <a:p>
                      <a:pPr algn="l" fontAlgn="b"/>
                      <a:r>
                        <a:rPr lang="it-IT" sz="1000" b="0" i="0" u="none" strike="noStrike">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a:solidFill>
                            <a:srgbClr val="000000"/>
                          </a:solidFill>
                          <a:effectLst/>
                          <a:latin typeface="Manrope"/>
                        </a:rPr>
                        <a:t>Tonsillectomy</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a:solidFill>
                            <a:srgbClr val="000000"/>
                          </a:solidFill>
                          <a:effectLst/>
                          <a:latin typeface="Manrope"/>
                        </a:rPr>
                        <a:t>6,17</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7338631"/>
                  </a:ext>
                </a:extLst>
              </a:tr>
              <a:tr h="124819">
                <a:tc>
                  <a:txBody>
                    <a:bodyPr/>
                    <a:lstStyle/>
                    <a:p>
                      <a:pPr algn="l" fontAlgn="b"/>
                      <a:r>
                        <a:rPr lang="it-IT" sz="1000" b="0" i="0" u="none" strike="noStrike">
                          <a:solidFill>
                            <a:srgbClr val="000000"/>
                          </a:solidFill>
                          <a:effectLst/>
                          <a:latin typeface="Manrope"/>
                        </a:rPr>
                        <a:t>Tuscany Region</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it-IT" sz="1000" b="0" i="0" u="none" strike="noStrike">
                          <a:solidFill>
                            <a:srgbClr val="000000"/>
                          </a:solidFill>
                          <a:effectLst/>
                          <a:latin typeface="Manrope"/>
                        </a:rPr>
                        <a:t>Vein stripping</a:t>
                      </a:r>
                    </a:p>
                  </a:txBody>
                  <a:tcPr marL="6241" marR="6241" marT="624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it-IT" sz="1000" b="0" i="0" u="none" strike="noStrike">
                          <a:solidFill>
                            <a:srgbClr val="000000"/>
                          </a:solidFill>
                          <a:effectLst/>
                          <a:latin typeface="Manrope"/>
                        </a:rPr>
                        <a:t>47,11</a:t>
                      </a:r>
                    </a:p>
                  </a:txBody>
                  <a:tcPr marL="6241" marR="6241" marT="624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33149071"/>
                  </a:ext>
                </a:extLst>
              </a:tr>
              <a:tr h="124819">
                <a:tc>
                  <a:txBody>
                    <a:bodyPr/>
                    <a:lstStyle/>
                    <a:p>
                      <a:pPr algn="l" fontAlgn="b"/>
                      <a:r>
                        <a:rPr lang="it-IT" sz="1000" b="0" i="0" u="none" strike="noStrike">
                          <a:solidFill>
                            <a:srgbClr val="000000"/>
                          </a:solidFill>
                          <a:effectLst/>
                          <a:latin typeface="Manrope"/>
                        </a:rPr>
                        <a:t>LHA1</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Vein stripping</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17,63</a:t>
                      </a:r>
                    </a:p>
                  </a:txBody>
                  <a:tcPr marL="6241" marR="6241" marT="6241" marB="0" anchor="ctr">
                    <a:lnL>
                      <a:noFill/>
                    </a:lnL>
                    <a:lnR>
                      <a:noFill/>
                    </a:lnR>
                    <a:lnT>
                      <a:noFill/>
                    </a:lnT>
                    <a:lnB>
                      <a:noFill/>
                    </a:lnB>
                  </a:tcPr>
                </a:tc>
                <a:extLst>
                  <a:ext uri="{0D108BD9-81ED-4DB2-BD59-A6C34878D82A}">
                    <a16:rowId xmlns:a16="http://schemas.microsoft.com/office/drawing/2014/main" val="2939298899"/>
                  </a:ext>
                </a:extLst>
              </a:tr>
              <a:tr h="124819">
                <a:tc>
                  <a:txBody>
                    <a:bodyPr/>
                    <a:lstStyle/>
                    <a:p>
                      <a:pPr algn="l" fontAlgn="b"/>
                      <a:r>
                        <a:rPr lang="it-IT" sz="1000" b="0" i="0" u="none" strike="noStrike">
                          <a:solidFill>
                            <a:srgbClr val="000000"/>
                          </a:solidFill>
                          <a:effectLst/>
                          <a:latin typeface="Manrope"/>
                        </a:rPr>
                        <a:t>LHA2</a:t>
                      </a:r>
                    </a:p>
                  </a:txBody>
                  <a:tcPr marL="6241" marR="6241" marT="6241" marB="0" anchor="b">
                    <a:lnL>
                      <a:noFill/>
                    </a:lnL>
                    <a:lnR>
                      <a:noFill/>
                    </a:lnR>
                    <a:lnT>
                      <a:noFill/>
                    </a:lnT>
                    <a:lnB>
                      <a:noFill/>
                    </a:lnB>
                  </a:tcPr>
                </a:tc>
                <a:tc>
                  <a:txBody>
                    <a:bodyPr/>
                    <a:lstStyle/>
                    <a:p>
                      <a:pPr algn="l" fontAlgn="b"/>
                      <a:r>
                        <a:rPr lang="it-IT" sz="1000" b="0" i="0" u="none" strike="noStrike">
                          <a:solidFill>
                            <a:srgbClr val="000000"/>
                          </a:solidFill>
                          <a:effectLst/>
                          <a:latin typeface="Manrope"/>
                        </a:rPr>
                        <a:t>Vein stripping</a:t>
                      </a:r>
                    </a:p>
                  </a:txBody>
                  <a:tcPr marL="6241" marR="6241" marT="6241" marB="0" anchor="b">
                    <a:lnL>
                      <a:noFill/>
                    </a:lnL>
                    <a:lnR>
                      <a:noFill/>
                    </a:lnR>
                    <a:lnT>
                      <a:noFill/>
                    </a:lnT>
                    <a:lnB>
                      <a:noFill/>
                    </a:lnB>
                  </a:tcPr>
                </a:tc>
                <a:tc>
                  <a:txBody>
                    <a:bodyPr/>
                    <a:lstStyle/>
                    <a:p>
                      <a:pPr algn="ctr" fontAlgn="ctr"/>
                      <a:r>
                        <a:rPr lang="it-IT" sz="1000" b="0" i="0" u="none" strike="noStrike">
                          <a:solidFill>
                            <a:srgbClr val="000000"/>
                          </a:solidFill>
                          <a:effectLst/>
                          <a:latin typeface="Manrope"/>
                        </a:rPr>
                        <a:t>27,33</a:t>
                      </a:r>
                    </a:p>
                  </a:txBody>
                  <a:tcPr marL="6241" marR="6241" marT="6241" marB="0" anchor="ctr">
                    <a:lnL>
                      <a:noFill/>
                    </a:lnL>
                    <a:lnR>
                      <a:noFill/>
                    </a:lnR>
                    <a:lnT>
                      <a:noFill/>
                    </a:lnT>
                    <a:lnB>
                      <a:noFill/>
                    </a:lnB>
                  </a:tcPr>
                </a:tc>
                <a:extLst>
                  <a:ext uri="{0D108BD9-81ED-4DB2-BD59-A6C34878D82A}">
                    <a16:rowId xmlns:a16="http://schemas.microsoft.com/office/drawing/2014/main" val="2012043578"/>
                  </a:ext>
                </a:extLst>
              </a:tr>
              <a:tr h="124819">
                <a:tc>
                  <a:txBody>
                    <a:bodyPr/>
                    <a:lstStyle/>
                    <a:p>
                      <a:pPr algn="l" fontAlgn="b"/>
                      <a:r>
                        <a:rPr lang="it-IT" sz="1000" b="0" i="0" u="none" strike="noStrike" dirty="0">
                          <a:solidFill>
                            <a:srgbClr val="000000"/>
                          </a:solidFill>
                          <a:effectLst/>
                          <a:latin typeface="Manrope"/>
                        </a:rPr>
                        <a:t>LHA3</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000" b="0" i="0" u="none" strike="noStrike" dirty="0" err="1">
                          <a:solidFill>
                            <a:srgbClr val="000000"/>
                          </a:solidFill>
                          <a:effectLst/>
                          <a:latin typeface="Manrope"/>
                        </a:rPr>
                        <a:t>Vein</a:t>
                      </a:r>
                      <a:r>
                        <a:rPr lang="it-IT" sz="1000" b="0" i="0" u="none" strike="noStrike" dirty="0">
                          <a:solidFill>
                            <a:srgbClr val="000000"/>
                          </a:solidFill>
                          <a:effectLst/>
                          <a:latin typeface="Manrope"/>
                        </a:rPr>
                        <a:t> stripping</a:t>
                      </a:r>
                    </a:p>
                  </a:txBody>
                  <a:tcPr marL="6241" marR="6241" marT="624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it-IT" sz="1000" b="0" i="0" u="none" strike="noStrike" dirty="0">
                          <a:solidFill>
                            <a:srgbClr val="000000"/>
                          </a:solidFill>
                          <a:effectLst/>
                          <a:latin typeface="Manrope"/>
                        </a:rPr>
                        <a:t>20,11</a:t>
                      </a:r>
                    </a:p>
                  </a:txBody>
                  <a:tcPr marL="6241" marR="6241" marT="624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4686000"/>
                  </a:ext>
                </a:extLst>
              </a:tr>
            </a:tbl>
          </a:graphicData>
        </a:graphic>
      </p:graphicFrame>
    </p:spTree>
    <p:extLst>
      <p:ext uri="{BB962C8B-B14F-4D97-AF65-F5344CB8AC3E}">
        <p14:creationId xmlns:p14="http://schemas.microsoft.com/office/powerpoint/2010/main" val="1156507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009E74B9-4C58-3595-0E6D-11F69E920CB5}"/>
              </a:ext>
            </a:extLst>
          </p:cNvPr>
          <p:cNvSpPr>
            <a:spLocks noGrp="1"/>
          </p:cNvSpPr>
          <p:nvPr>
            <p:ph type="sldNum" sz="quarter" idx="12"/>
          </p:nvPr>
        </p:nvSpPr>
        <p:spPr/>
        <p:txBody>
          <a:bodyPr/>
          <a:lstStyle/>
          <a:p>
            <a:fld id="{A87AA0D0-2F4D-AA4E-A2C0-E0264229DB77}" type="slidenum">
              <a:rPr lang="it-IT" smtClean="0"/>
              <a:t>1</a:t>
            </a:fld>
            <a:endParaRPr lang="it-IT" dirty="0"/>
          </a:p>
        </p:txBody>
      </p:sp>
      <p:sp>
        <p:nvSpPr>
          <p:cNvPr id="132" name="Rectangle 1">
            <a:extLst>
              <a:ext uri="{FF2B5EF4-FFF2-40B4-BE49-F238E27FC236}">
                <a16:creationId xmlns:a16="http://schemas.microsoft.com/office/drawing/2014/main" id="{E9F7925F-350B-1000-A346-EAF4012CACBC}"/>
              </a:ext>
            </a:extLst>
          </p:cNvPr>
          <p:cNvSpPr/>
          <p:nvPr/>
        </p:nvSpPr>
        <p:spPr>
          <a:xfrm>
            <a:off x="0" y="2606715"/>
            <a:ext cx="12206581" cy="2820432"/>
          </a:xfrm>
          <a:prstGeom prst="rect">
            <a:avLst/>
          </a:prstGeom>
          <a:solidFill>
            <a:srgbClr val="9DB0B7">
              <a:alpha val="38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r>
              <a:rPr lang="en-US" altLang="ko-KR" sz="2000" dirty="0">
                <a:solidFill>
                  <a:sysClr val="windowText" lastClr="000000"/>
                </a:solidFill>
              </a:rPr>
              <a:t>“The principal finding of these studies has not changed: for medical care, </a:t>
            </a:r>
            <a:r>
              <a:rPr lang="en-US" altLang="ko-KR" sz="2000" b="1" dirty="0">
                <a:solidFill>
                  <a:sysClr val="windowText" lastClr="000000"/>
                </a:solidFill>
              </a:rPr>
              <a:t>geography is destiny</a:t>
            </a:r>
            <a:r>
              <a:rPr lang="en-US" altLang="ko-KR" sz="2000" dirty="0">
                <a:solidFill>
                  <a:sysClr val="windowText" lastClr="000000"/>
                </a:solidFill>
              </a:rPr>
              <a:t>.</a:t>
            </a:r>
          </a:p>
          <a:p>
            <a:pPr algn="ctr"/>
            <a:endParaRPr lang="en-US" altLang="ko-KR" sz="2000" dirty="0">
              <a:solidFill>
                <a:sysClr val="windowText" lastClr="000000"/>
              </a:solidFill>
            </a:endParaRPr>
          </a:p>
          <a:p>
            <a:pPr algn="ctr"/>
            <a:r>
              <a:rPr lang="en-US" altLang="ko-KR" sz="2000" dirty="0">
                <a:solidFill>
                  <a:sysClr val="windowText" lastClr="000000"/>
                </a:solidFill>
              </a:rPr>
              <a:t>However, one thing has changed. Although clinicians may have had difficulty in finding implications </a:t>
            </a:r>
          </a:p>
          <a:p>
            <a:pPr algn="ctr"/>
            <a:r>
              <a:rPr lang="en-US" altLang="ko-KR" sz="2000" dirty="0">
                <a:solidFill>
                  <a:sysClr val="windowText" lastClr="000000"/>
                </a:solidFill>
              </a:rPr>
              <a:t>in these studies for their personal practices, variation can no longer be seen as </a:t>
            </a:r>
          </a:p>
          <a:p>
            <a:pPr algn="ctr"/>
            <a:r>
              <a:rPr lang="en-US" altLang="ko-KR" sz="2000" dirty="0">
                <a:solidFill>
                  <a:sysClr val="windowText" lastClr="000000"/>
                </a:solidFill>
              </a:rPr>
              <a:t>a mere </a:t>
            </a:r>
            <a:r>
              <a:rPr lang="en-US" altLang="ko-KR" sz="2000" i="1" dirty="0">
                <a:solidFill>
                  <a:sysClr val="windowText" lastClr="000000"/>
                </a:solidFill>
              </a:rPr>
              <a:t>intellectual curiosity</a:t>
            </a:r>
            <a:r>
              <a:rPr lang="en-US" altLang="ko-KR" sz="2000" dirty="0">
                <a:solidFill>
                  <a:sysClr val="windowText" lastClr="000000"/>
                </a:solidFill>
              </a:rPr>
              <a:t>”.</a:t>
            </a:r>
          </a:p>
          <a:p>
            <a:pPr algn="ctr"/>
            <a:endParaRPr lang="en-US" altLang="ko-KR" sz="1050" dirty="0">
              <a:solidFill>
                <a:sysClr val="windowText" lastClr="000000"/>
              </a:solidFill>
            </a:endParaRPr>
          </a:p>
          <a:p>
            <a:pPr algn="ctr"/>
            <a:endParaRPr lang="en-US" altLang="ko-KR" sz="1050" dirty="0">
              <a:solidFill>
                <a:sysClr val="windowText" lastClr="000000"/>
              </a:solidFill>
            </a:endParaRPr>
          </a:p>
          <a:p>
            <a:pPr algn="ctr"/>
            <a:r>
              <a:rPr lang="en-US" sz="1050" dirty="0" err="1">
                <a:solidFill>
                  <a:sysClr val="windowText" lastClr="000000"/>
                </a:solidFill>
                <a:latin typeface="Arial" panose="020B0604020202020204" pitchFamily="34" charset="0"/>
                <a:cs typeface="Arial" panose="020B0604020202020204" pitchFamily="34" charset="0"/>
              </a:rPr>
              <a:t>Wennberg</a:t>
            </a:r>
            <a:r>
              <a:rPr lang="en-US" sz="1050" dirty="0">
                <a:solidFill>
                  <a:sysClr val="windowText" lastClr="000000"/>
                </a:solidFill>
                <a:latin typeface="Arial" panose="020B0604020202020204" pitchFamily="34" charset="0"/>
                <a:cs typeface="Arial" panose="020B0604020202020204" pitchFamily="34" charset="0"/>
              </a:rPr>
              <a:t> DE. Variation in the delivery of health care: the stakes are high. Ann Intern Med. 1998 May 15;128(10):866-8. </a:t>
            </a:r>
            <a:r>
              <a:rPr lang="en-US" sz="1050" dirty="0" err="1">
                <a:solidFill>
                  <a:sysClr val="windowText" lastClr="000000"/>
                </a:solidFill>
                <a:latin typeface="Arial" panose="020B0604020202020204" pitchFamily="34" charset="0"/>
                <a:cs typeface="Arial" panose="020B0604020202020204" pitchFamily="34" charset="0"/>
              </a:rPr>
              <a:t>doi</a:t>
            </a:r>
            <a:r>
              <a:rPr lang="en-US" sz="1050" dirty="0">
                <a:solidFill>
                  <a:sysClr val="windowText" lastClr="000000"/>
                </a:solidFill>
                <a:latin typeface="Arial" panose="020B0604020202020204" pitchFamily="34" charset="0"/>
                <a:cs typeface="Arial" panose="020B0604020202020204" pitchFamily="34" charset="0"/>
              </a:rPr>
              <a:t>: 10.7326/0003-4819-128-10-199805150-00012. PMID: 9599201.</a:t>
            </a:r>
            <a:endParaRPr lang="it-IT" sz="1050" dirty="0">
              <a:solidFill>
                <a:sysClr val="windowText" lastClr="000000"/>
              </a:solidFill>
              <a:latin typeface="Arial" panose="020B0604020202020204" pitchFamily="34" charset="0"/>
              <a:cs typeface="Arial" panose="020B0604020202020204" pitchFamily="34" charset="0"/>
            </a:endParaRPr>
          </a:p>
          <a:p>
            <a:pPr algn="ctr"/>
            <a:endParaRPr lang="ko-KR" altLang="en-US" dirty="0">
              <a:solidFill>
                <a:sysClr val="windowText" lastClr="000000"/>
              </a:solidFill>
            </a:endParaRPr>
          </a:p>
        </p:txBody>
      </p:sp>
      <p:sp>
        <p:nvSpPr>
          <p:cNvPr id="255" name="Titolo 4">
            <a:extLst>
              <a:ext uri="{FF2B5EF4-FFF2-40B4-BE49-F238E27FC236}">
                <a16:creationId xmlns:a16="http://schemas.microsoft.com/office/drawing/2014/main" id="{07239C3A-F471-3948-FC05-30C752E87195}"/>
              </a:ext>
            </a:extLst>
          </p:cNvPr>
          <p:cNvSpPr>
            <a:spLocks noGrp="1"/>
          </p:cNvSpPr>
          <p:nvPr>
            <p:ph type="title"/>
          </p:nvPr>
        </p:nvSpPr>
        <p:spPr>
          <a:xfrm>
            <a:off x="3103159" y="517985"/>
            <a:ext cx="6290481" cy="1325563"/>
          </a:xfrm>
        </p:spPr>
        <p:txBody>
          <a:bodyPr>
            <a:normAutofit/>
          </a:bodyPr>
          <a:lstStyle/>
          <a:p>
            <a:pPr algn="ctr"/>
            <a:r>
              <a:rPr lang="it-IT" sz="4000" b="1" dirty="0">
                <a:solidFill>
                  <a:schemeClr val="bg2">
                    <a:lumMod val="25000"/>
                  </a:schemeClr>
                </a:solidFill>
                <a:latin typeface="Arial" panose="020B0604020202020204" pitchFamily="34" charset="0"/>
                <a:cs typeface="Arial" panose="020B0604020202020204" pitchFamily="34" charset="0"/>
              </a:rPr>
              <a:t>Geographic </a:t>
            </a:r>
            <a:r>
              <a:rPr lang="it-IT" sz="4000" b="1" dirty="0" err="1">
                <a:solidFill>
                  <a:schemeClr val="bg2">
                    <a:lumMod val="25000"/>
                  </a:schemeClr>
                </a:solidFill>
                <a:latin typeface="Arial" panose="020B0604020202020204" pitchFamily="34" charset="0"/>
                <a:cs typeface="Arial" panose="020B0604020202020204" pitchFamily="34" charset="0"/>
              </a:rPr>
              <a:t>variation</a:t>
            </a:r>
            <a:r>
              <a:rPr lang="it-IT" sz="4000" b="1" dirty="0">
                <a:solidFill>
                  <a:schemeClr val="bg2">
                    <a:lumMod val="25000"/>
                  </a:schemeClr>
                </a:solidFill>
                <a:latin typeface="Arial" panose="020B0604020202020204" pitchFamily="34" charset="0"/>
                <a:cs typeface="Arial" panose="020B0604020202020204" pitchFamily="34" charset="0"/>
              </a:rPr>
              <a:t>: </a:t>
            </a:r>
            <a:r>
              <a:rPr lang="it-IT" sz="4000" b="1" dirty="0" err="1">
                <a:solidFill>
                  <a:schemeClr val="bg2">
                    <a:lumMod val="25000"/>
                  </a:schemeClr>
                </a:solidFill>
                <a:latin typeface="Arial" panose="020B0604020202020204" pitchFamily="34" charset="0"/>
                <a:cs typeface="Arial" panose="020B0604020202020204" pitchFamily="34" charset="0"/>
              </a:rPr>
              <a:t>where</a:t>
            </a:r>
            <a:r>
              <a:rPr lang="it-IT" sz="4000" b="1" dirty="0">
                <a:solidFill>
                  <a:schemeClr val="bg2">
                    <a:lumMod val="25000"/>
                  </a:schemeClr>
                </a:solidFill>
                <a:latin typeface="Arial" panose="020B0604020202020204" pitchFamily="34" charset="0"/>
                <a:cs typeface="Arial" panose="020B0604020202020204" pitchFamily="34" charset="0"/>
              </a:rPr>
              <a:t> do </a:t>
            </a:r>
            <a:r>
              <a:rPr lang="it-IT" sz="4000" b="1" dirty="0" err="1">
                <a:solidFill>
                  <a:schemeClr val="bg2">
                    <a:lumMod val="25000"/>
                  </a:schemeClr>
                </a:solidFill>
                <a:latin typeface="Arial" panose="020B0604020202020204" pitchFamily="34" charset="0"/>
                <a:cs typeface="Arial" panose="020B0604020202020204" pitchFamily="34" charset="0"/>
              </a:rPr>
              <a:t>we</a:t>
            </a:r>
            <a:r>
              <a:rPr lang="it-IT" sz="4000" b="1" dirty="0">
                <a:solidFill>
                  <a:schemeClr val="bg2">
                    <a:lumMod val="25000"/>
                  </a:schemeClr>
                </a:solidFill>
                <a:latin typeface="Arial" panose="020B0604020202020204" pitchFamily="34" charset="0"/>
                <a:cs typeface="Arial" panose="020B0604020202020204" pitchFamily="34" charset="0"/>
              </a:rPr>
              <a:t> stand?</a:t>
            </a:r>
          </a:p>
        </p:txBody>
      </p:sp>
    </p:spTree>
    <p:extLst>
      <p:ext uri="{BB962C8B-B14F-4D97-AF65-F5344CB8AC3E}">
        <p14:creationId xmlns:p14="http://schemas.microsoft.com/office/powerpoint/2010/main" val="2226495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Rettangolo 117">
            <a:extLst>
              <a:ext uri="{FF2B5EF4-FFF2-40B4-BE49-F238E27FC236}">
                <a16:creationId xmlns:a16="http://schemas.microsoft.com/office/drawing/2014/main" id="{35717F49-D9A0-A457-7251-CF3F6A9D5233}"/>
              </a:ext>
            </a:extLst>
          </p:cNvPr>
          <p:cNvSpPr/>
          <p:nvPr/>
        </p:nvSpPr>
        <p:spPr>
          <a:xfrm>
            <a:off x="10134600" y="5969000"/>
            <a:ext cx="2057400" cy="889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itolo 4">
            <a:extLst>
              <a:ext uri="{FF2B5EF4-FFF2-40B4-BE49-F238E27FC236}">
                <a16:creationId xmlns:a16="http://schemas.microsoft.com/office/drawing/2014/main" id="{DB3338F4-19AE-47DE-AB64-B928C96A4A6E}"/>
              </a:ext>
            </a:extLst>
          </p:cNvPr>
          <p:cNvSpPr>
            <a:spLocks noGrp="1"/>
          </p:cNvSpPr>
          <p:nvPr>
            <p:ph type="title"/>
          </p:nvPr>
        </p:nvSpPr>
        <p:spPr>
          <a:xfrm>
            <a:off x="1070427" y="598240"/>
            <a:ext cx="10051145" cy="1325563"/>
          </a:xfrm>
        </p:spPr>
        <p:txBody>
          <a:bodyPr>
            <a:normAutofit/>
          </a:bodyPr>
          <a:lstStyle/>
          <a:p>
            <a:r>
              <a:rPr lang="it-IT" sz="4000" b="1" dirty="0">
                <a:solidFill>
                  <a:schemeClr val="bg2">
                    <a:lumMod val="25000"/>
                  </a:schemeClr>
                </a:solidFill>
                <a:latin typeface="Arial" panose="020B0604020202020204" pitchFamily="34" charset="0"/>
                <a:cs typeface="Arial" panose="020B0604020202020204" pitchFamily="34" charset="0"/>
              </a:rPr>
              <a:t>Background</a:t>
            </a:r>
          </a:p>
        </p:txBody>
      </p:sp>
      <p:sp>
        <p:nvSpPr>
          <p:cNvPr id="4" name="Segnaposto numero diapositiva 3">
            <a:extLst>
              <a:ext uri="{FF2B5EF4-FFF2-40B4-BE49-F238E27FC236}">
                <a16:creationId xmlns:a16="http://schemas.microsoft.com/office/drawing/2014/main" id="{B456E1F0-4F73-4EA7-93A1-8C70559145C9}"/>
              </a:ext>
            </a:extLst>
          </p:cNvPr>
          <p:cNvSpPr>
            <a:spLocks noGrp="1"/>
          </p:cNvSpPr>
          <p:nvPr>
            <p:ph type="sldNum" sz="quarter" idx="12"/>
          </p:nvPr>
        </p:nvSpPr>
        <p:spPr>
          <a:xfrm>
            <a:off x="5452532" y="6343014"/>
            <a:ext cx="1324320" cy="365125"/>
          </a:xfrm>
        </p:spPr>
        <p:txBody>
          <a:bodyPr/>
          <a:lstStyle/>
          <a:p>
            <a:fld id="{A87AA0D0-2F4D-AA4E-A2C0-E0264229DB77}" type="slidenum">
              <a:rPr lang="it-IT" smtClean="0"/>
              <a:t>2</a:t>
            </a:fld>
            <a:endParaRPr lang="it-IT" dirty="0"/>
          </a:p>
        </p:txBody>
      </p:sp>
      <p:sp>
        <p:nvSpPr>
          <p:cNvPr id="3" name="Segnaposto contenuto 2">
            <a:extLst>
              <a:ext uri="{FF2B5EF4-FFF2-40B4-BE49-F238E27FC236}">
                <a16:creationId xmlns:a16="http://schemas.microsoft.com/office/drawing/2014/main" id="{581DC6CA-7C2F-E8C2-4A11-F1A9978655F9}"/>
              </a:ext>
            </a:extLst>
          </p:cNvPr>
          <p:cNvSpPr>
            <a:spLocks noGrp="1"/>
          </p:cNvSpPr>
          <p:nvPr>
            <p:ph idx="1"/>
          </p:nvPr>
        </p:nvSpPr>
        <p:spPr>
          <a:xfrm>
            <a:off x="1070427" y="1836431"/>
            <a:ext cx="8610395" cy="3542894"/>
          </a:xfrm>
        </p:spPr>
        <p:txBody>
          <a:bodyPr>
            <a:normAutofit fontScale="92500"/>
          </a:bodyPr>
          <a:lstStyle/>
          <a:p>
            <a:pPr>
              <a:lnSpc>
                <a:spcPct val="120000"/>
              </a:lnSpc>
            </a:pPr>
            <a:r>
              <a:rPr lang="en-US" dirty="0">
                <a:latin typeface="Arial" panose="020B0604020202020204" pitchFamily="34" charset="0"/>
                <a:cs typeface="Arial" panose="020B0604020202020204" pitchFamily="34" charset="0"/>
              </a:rPr>
              <a:t>Performance measurement systems (PMSs) can boost efficiency, effectiveness, and accountability (1)</a:t>
            </a:r>
          </a:p>
          <a:p>
            <a:pPr>
              <a:lnSpc>
                <a:spcPct val="120000"/>
              </a:lnSpc>
            </a:pPr>
            <a:r>
              <a:rPr lang="en-US" b="1" dirty="0">
                <a:solidFill>
                  <a:srgbClr val="204B5C"/>
                </a:solidFill>
                <a:latin typeface="Arial" panose="020B0604020202020204" pitchFamily="34" charset="0"/>
                <a:cs typeface="Arial" panose="020B0604020202020204" pitchFamily="34" charset="0"/>
              </a:rPr>
              <a:t>Performance representation </a:t>
            </a:r>
            <a:r>
              <a:rPr lang="en-US" dirty="0">
                <a:latin typeface="Arial" panose="020B0604020202020204" pitchFamily="34" charset="0"/>
                <a:cs typeface="Arial" panose="020B0604020202020204" pitchFamily="34" charset="0"/>
              </a:rPr>
              <a:t>efforts simplify access with visuals and user-friendly systems (2)</a:t>
            </a:r>
          </a:p>
          <a:p>
            <a:pPr>
              <a:lnSpc>
                <a:spcPct val="120000"/>
              </a:lnSpc>
            </a:pPr>
            <a:r>
              <a:rPr lang="en-US" dirty="0">
                <a:latin typeface="Arial" panose="020B0604020202020204" pitchFamily="34" charset="0"/>
                <a:cs typeface="Arial" panose="020B0604020202020204" pitchFamily="34" charset="0"/>
              </a:rPr>
              <a:t>However, the absence of </a:t>
            </a:r>
            <a:r>
              <a:rPr lang="en-US" b="1" dirty="0">
                <a:solidFill>
                  <a:srgbClr val="204B5C"/>
                </a:solidFill>
                <a:latin typeface="Arial" panose="020B0604020202020204" pitchFamily="34" charset="0"/>
                <a:cs typeface="Arial" panose="020B0604020202020204" pitchFamily="34" charset="0"/>
              </a:rPr>
              <a:t>clear standards </a:t>
            </a:r>
            <a:r>
              <a:rPr lang="en-US" dirty="0">
                <a:latin typeface="Arial" panose="020B0604020202020204" pitchFamily="34" charset="0"/>
                <a:cs typeface="Arial" panose="020B0604020202020204" pitchFamily="34" charset="0"/>
              </a:rPr>
              <a:t>may render PMSs insufficient (3)</a:t>
            </a:r>
            <a:endParaRPr lang="it-IT" dirty="0">
              <a:latin typeface="Arial" panose="020B0604020202020204" pitchFamily="34" charset="0"/>
              <a:cs typeface="Arial" panose="020B0604020202020204" pitchFamily="34" charset="0"/>
            </a:endParaRPr>
          </a:p>
        </p:txBody>
      </p:sp>
      <p:grpSp>
        <p:nvGrpSpPr>
          <p:cNvPr id="117" name="Gruppo 116">
            <a:extLst>
              <a:ext uri="{FF2B5EF4-FFF2-40B4-BE49-F238E27FC236}">
                <a16:creationId xmlns:a16="http://schemas.microsoft.com/office/drawing/2014/main" id="{1409D2AC-53CF-718C-937A-904859B320D6}"/>
              </a:ext>
            </a:extLst>
          </p:cNvPr>
          <p:cNvGrpSpPr>
            <a:grpSpLocks noChangeAspect="1"/>
          </p:cNvGrpSpPr>
          <p:nvPr/>
        </p:nvGrpSpPr>
        <p:grpSpPr>
          <a:xfrm>
            <a:off x="10676384" y="2876288"/>
            <a:ext cx="1188000" cy="3730766"/>
            <a:chOff x="4701762" y="215088"/>
            <a:chExt cx="2080531" cy="6427823"/>
          </a:xfrm>
        </p:grpSpPr>
        <p:grpSp>
          <p:nvGrpSpPr>
            <p:cNvPr id="35" name="그룹 1">
              <a:extLst>
                <a:ext uri="{FF2B5EF4-FFF2-40B4-BE49-F238E27FC236}">
                  <a16:creationId xmlns:a16="http://schemas.microsoft.com/office/drawing/2014/main" id="{7B132C57-54D8-48DF-4032-BA6DEF5FA369}"/>
                </a:ext>
              </a:extLst>
            </p:cNvPr>
            <p:cNvGrpSpPr/>
            <p:nvPr/>
          </p:nvGrpSpPr>
          <p:grpSpPr>
            <a:xfrm>
              <a:off x="4701762" y="215088"/>
              <a:ext cx="2080531" cy="6427823"/>
              <a:chOff x="1185183" y="417676"/>
              <a:chExt cx="2080531" cy="6427823"/>
            </a:xfrm>
          </p:grpSpPr>
          <p:grpSp>
            <p:nvGrpSpPr>
              <p:cNvPr id="37" name="그룹 33">
                <a:extLst>
                  <a:ext uri="{FF2B5EF4-FFF2-40B4-BE49-F238E27FC236}">
                    <a16:creationId xmlns:a16="http://schemas.microsoft.com/office/drawing/2014/main" id="{7DCB5A4B-52E7-8C0B-6897-1DF08FBC490A}"/>
                  </a:ext>
                </a:extLst>
              </p:cNvPr>
              <p:cNvGrpSpPr/>
              <p:nvPr/>
            </p:nvGrpSpPr>
            <p:grpSpPr>
              <a:xfrm>
                <a:off x="1399310" y="417676"/>
                <a:ext cx="1866403" cy="1856812"/>
                <a:chOff x="6096001" y="2234117"/>
                <a:chExt cx="2607992" cy="2594591"/>
              </a:xfrm>
            </p:grpSpPr>
            <p:sp>
              <p:nvSpPr>
                <p:cNvPr id="57" name="타원 32">
                  <a:extLst>
                    <a:ext uri="{FF2B5EF4-FFF2-40B4-BE49-F238E27FC236}">
                      <a16:creationId xmlns:a16="http://schemas.microsoft.com/office/drawing/2014/main" id="{7FAFDD0E-35E4-C4FE-AB30-C1757462EB4F}"/>
                    </a:ext>
                  </a:extLst>
                </p:cNvPr>
                <p:cNvSpPr/>
                <p:nvPr/>
              </p:nvSpPr>
              <p:spPr>
                <a:xfrm>
                  <a:off x="6109405" y="2234117"/>
                  <a:ext cx="2594588" cy="2594591"/>
                </a:xfrm>
                <a:prstGeom prst="ellipse">
                  <a:avLst/>
                </a:prstGeom>
                <a:solidFill>
                  <a:sysClr val="windowText" lastClr="000000">
                    <a:lumMod val="65000"/>
                    <a:lumOff val="35000"/>
                  </a:sys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a:p>
              </p:txBody>
            </p:sp>
            <p:grpSp>
              <p:nvGrpSpPr>
                <p:cNvPr id="58" name="그룹 27">
                  <a:extLst>
                    <a:ext uri="{FF2B5EF4-FFF2-40B4-BE49-F238E27FC236}">
                      <a16:creationId xmlns:a16="http://schemas.microsoft.com/office/drawing/2014/main" id="{30258DB1-CDC8-D115-6603-59911C926B6E}"/>
                    </a:ext>
                  </a:extLst>
                </p:cNvPr>
                <p:cNvGrpSpPr/>
                <p:nvPr/>
              </p:nvGrpSpPr>
              <p:grpSpPr>
                <a:xfrm>
                  <a:off x="6096001" y="2327868"/>
                  <a:ext cx="2431449" cy="2431450"/>
                  <a:chOff x="1807560" y="3406552"/>
                  <a:chExt cx="2431449" cy="2431450"/>
                </a:xfrm>
              </p:grpSpPr>
              <p:sp>
                <p:nvSpPr>
                  <p:cNvPr id="59" name="Oval 46">
                    <a:extLst>
                      <a:ext uri="{FF2B5EF4-FFF2-40B4-BE49-F238E27FC236}">
                        <a16:creationId xmlns:a16="http://schemas.microsoft.com/office/drawing/2014/main" id="{CDA32E7D-26A5-4D68-41F1-AD578FD09A50}"/>
                      </a:ext>
                    </a:extLst>
                  </p:cNvPr>
                  <p:cNvSpPr/>
                  <p:nvPr/>
                </p:nvSpPr>
                <p:spPr>
                  <a:xfrm>
                    <a:off x="1807560" y="3406552"/>
                    <a:ext cx="2431449" cy="2431450"/>
                  </a:xfrm>
                  <a:prstGeom prst="ellipse">
                    <a:avLst/>
                  </a:prstGeom>
                  <a:solidFill>
                    <a:sysClr val="window" lastClr="FFFFFF"/>
                  </a:solidFill>
                  <a:ln w="76200" cap="flat" cmpd="sng" algn="ctr">
                    <a:solidFill>
                      <a:srgbClr val="B35202"/>
                    </a:solidFill>
                    <a:prstDash val="solid"/>
                    <a:miter lim="800000"/>
                  </a:ln>
                  <a:effectLst/>
                  <a:scene3d>
                    <a:camera prst="perspectiveLeft" fov="0">
                      <a:rot lat="0" lon="0" rev="0"/>
                    </a:camera>
                    <a:lightRig rig="threePt" dir="t"/>
                  </a:scene3d>
                  <a:sp3d extrusionH="171450" contourW="12700">
                    <a:extrusionClr>
                      <a:sysClr val="window" lastClr="FFFFFF"/>
                    </a:extrusionClr>
                    <a:contourClr>
                      <a:sysClr val="windowText" lastClr="000000">
                        <a:lumMod val="50000"/>
                        <a:lumOff val="50000"/>
                      </a:sys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dirty="0"/>
                  </a:p>
                </p:txBody>
              </p:sp>
              <p:sp>
                <p:nvSpPr>
                  <p:cNvPr id="60" name="Oval 47">
                    <a:extLst>
                      <a:ext uri="{FF2B5EF4-FFF2-40B4-BE49-F238E27FC236}">
                        <a16:creationId xmlns:a16="http://schemas.microsoft.com/office/drawing/2014/main" id="{1D1D5C24-8396-76A6-3EBC-AACA2C05A1CB}"/>
                      </a:ext>
                    </a:extLst>
                  </p:cNvPr>
                  <p:cNvSpPr/>
                  <p:nvPr/>
                </p:nvSpPr>
                <p:spPr>
                  <a:xfrm>
                    <a:off x="2169613" y="3768606"/>
                    <a:ext cx="1707341" cy="1707341"/>
                  </a:xfrm>
                  <a:prstGeom prst="ellipse">
                    <a:avLst/>
                  </a:prstGeom>
                  <a:solidFill>
                    <a:sysClr val="window" lastClr="FFFFFF"/>
                  </a:solidFill>
                  <a:ln w="76200" cap="flat" cmpd="sng" algn="ctr">
                    <a:solidFill>
                      <a:srgbClr val="B35202"/>
                    </a:solidFill>
                    <a:prstDash val="solid"/>
                    <a:miter lim="800000"/>
                  </a:ln>
                  <a:effectLst/>
                  <a:scene3d>
                    <a:camera prst="perspectiveLeft" fov="0">
                      <a:rot lat="0" lon="0" rev="0"/>
                    </a:camera>
                    <a:lightRig rig="threePt" dir="t"/>
                  </a:scene3d>
                  <a:sp3d extrusionH="171450" contourW="12700">
                    <a:extrusionClr>
                      <a:sysClr val="window" lastClr="FFFFFF"/>
                    </a:extrusionClr>
                    <a:contourClr>
                      <a:sysClr val="windowText" lastClr="000000">
                        <a:lumMod val="50000"/>
                        <a:lumOff val="50000"/>
                      </a:sys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a:p>
                </p:txBody>
              </p:sp>
              <p:sp>
                <p:nvSpPr>
                  <p:cNvPr id="61" name="Oval 48">
                    <a:extLst>
                      <a:ext uri="{FF2B5EF4-FFF2-40B4-BE49-F238E27FC236}">
                        <a16:creationId xmlns:a16="http://schemas.microsoft.com/office/drawing/2014/main" id="{E19A99D8-14EF-3AFA-977D-B35BE1EB4DA3}"/>
                      </a:ext>
                    </a:extLst>
                  </p:cNvPr>
                  <p:cNvSpPr/>
                  <p:nvPr/>
                </p:nvSpPr>
                <p:spPr>
                  <a:xfrm>
                    <a:off x="2571450" y="4170442"/>
                    <a:ext cx="903668" cy="903667"/>
                  </a:xfrm>
                  <a:prstGeom prst="ellipse">
                    <a:avLst/>
                  </a:prstGeom>
                  <a:solidFill>
                    <a:sysClr val="window" lastClr="FFFFFF"/>
                  </a:solidFill>
                  <a:ln w="76200" cap="flat" cmpd="sng" algn="ctr">
                    <a:solidFill>
                      <a:srgbClr val="B35202"/>
                    </a:solidFill>
                    <a:prstDash val="solid"/>
                    <a:miter lim="800000"/>
                  </a:ln>
                  <a:effectLst/>
                  <a:scene3d>
                    <a:camera prst="perspectiveLeft" fov="0">
                      <a:rot lat="0" lon="0" rev="0"/>
                    </a:camera>
                    <a:lightRig rig="threePt" dir="t"/>
                  </a:scene3d>
                  <a:sp3d extrusionH="171450" contourW="12700">
                    <a:extrusionClr>
                      <a:sysClr val="window" lastClr="FFFFFF"/>
                    </a:extrusionClr>
                    <a:contourClr>
                      <a:sysClr val="windowText" lastClr="000000">
                        <a:lumMod val="50000"/>
                        <a:lumOff val="50000"/>
                      </a:sys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a:p>
                </p:txBody>
              </p:sp>
              <p:sp>
                <p:nvSpPr>
                  <p:cNvPr id="62" name="Oval 88">
                    <a:extLst>
                      <a:ext uri="{FF2B5EF4-FFF2-40B4-BE49-F238E27FC236}">
                        <a16:creationId xmlns:a16="http://schemas.microsoft.com/office/drawing/2014/main" id="{CC06EC1E-49E6-845D-CE11-ADAD7FB2429F}"/>
                      </a:ext>
                    </a:extLst>
                  </p:cNvPr>
                  <p:cNvSpPr/>
                  <p:nvPr/>
                </p:nvSpPr>
                <p:spPr>
                  <a:xfrm>
                    <a:off x="2843283" y="4442276"/>
                    <a:ext cx="360000" cy="360000"/>
                  </a:xfrm>
                  <a:prstGeom prst="ellipse">
                    <a:avLst/>
                  </a:prstGeom>
                  <a:solidFill>
                    <a:srgbClr val="B35202"/>
                  </a:solidFill>
                  <a:ln w="12700" cap="flat" cmpd="sng" algn="ctr">
                    <a:solidFill>
                      <a:srgbClr val="B3520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en-US"/>
                  </a:p>
                </p:txBody>
              </p:sp>
            </p:grpSp>
          </p:grpSp>
          <p:grpSp>
            <p:nvGrpSpPr>
              <p:cNvPr id="42" name="그룹 2">
                <a:extLst>
                  <a:ext uri="{FF2B5EF4-FFF2-40B4-BE49-F238E27FC236}">
                    <a16:creationId xmlns:a16="http://schemas.microsoft.com/office/drawing/2014/main" id="{21292AAC-0A85-899F-2A1B-E7D2D0375A1D}"/>
                  </a:ext>
                </a:extLst>
              </p:cNvPr>
              <p:cNvGrpSpPr/>
              <p:nvPr/>
            </p:nvGrpSpPr>
            <p:grpSpPr>
              <a:xfrm>
                <a:off x="1185183" y="1902566"/>
                <a:ext cx="2080531" cy="4942933"/>
                <a:chOff x="1771023" y="415589"/>
                <a:chExt cx="2344003" cy="5568892"/>
              </a:xfrm>
            </p:grpSpPr>
            <p:sp>
              <p:nvSpPr>
                <p:cNvPr id="53" name="사다리꼴 55">
                  <a:extLst>
                    <a:ext uri="{FF2B5EF4-FFF2-40B4-BE49-F238E27FC236}">
                      <a16:creationId xmlns:a16="http://schemas.microsoft.com/office/drawing/2014/main" id="{F8E8D98A-7014-6E24-86DE-15094B202168}"/>
                    </a:ext>
                  </a:extLst>
                </p:cNvPr>
                <p:cNvSpPr/>
                <p:nvPr/>
              </p:nvSpPr>
              <p:spPr>
                <a:xfrm>
                  <a:off x="1916767" y="2081269"/>
                  <a:ext cx="2052514" cy="3895893"/>
                </a:xfrm>
                <a:custGeom>
                  <a:avLst/>
                  <a:gdLst>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514" h="3895893">
                      <a:moveTo>
                        <a:pt x="0" y="3895893"/>
                      </a:moveTo>
                      <a:cubicBezTo>
                        <a:pt x="190693" y="2667601"/>
                        <a:pt x="411531" y="1569937"/>
                        <a:pt x="391209" y="0"/>
                      </a:cubicBezTo>
                      <a:lnTo>
                        <a:pt x="1661305" y="0"/>
                      </a:lnTo>
                      <a:cubicBezTo>
                        <a:pt x="1671128" y="1579985"/>
                        <a:pt x="1861821" y="2647503"/>
                        <a:pt x="2052514" y="3895893"/>
                      </a:cubicBezTo>
                      <a:lnTo>
                        <a:pt x="0" y="3895893"/>
                      </a:lnTo>
                      <a:close/>
                    </a:path>
                  </a:pathLst>
                </a:custGeom>
                <a:solidFill>
                  <a:srgbClr val="31748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a:p>
              </p:txBody>
            </p:sp>
            <p:sp>
              <p:nvSpPr>
                <p:cNvPr id="54" name="사다리꼴 55">
                  <a:extLst>
                    <a:ext uri="{FF2B5EF4-FFF2-40B4-BE49-F238E27FC236}">
                      <a16:creationId xmlns:a16="http://schemas.microsoft.com/office/drawing/2014/main" id="{7C323A72-F5DF-B3F0-E626-08B868EA2BDD}"/>
                    </a:ext>
                  </a:extLst>
                </p:cNvPr>
                <p:cNvSpPr/>
                <p:nvPr/>
              </p:nvSpPr>
              <p:spPr>
                <a:xfrm flipH="1">
                  <a:off x="2146905" y="2081269"/>
                  <a:ext cx="1592238" cy="3895893"/>
                </a:xfrm>
                <a:custGeom>
                  <a:avLst/>
                  <a:gdLst>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514" h="3895893">
                      <a:moveTo>
                        <a:pt x="0" y="3895893"/>
                      </a:moveTo>
                      <a:cubicBezTo>
                        <a:pt x="190693" y="2667601"/>
                        <a:pt x="411531" y="1569937"/>
                        <a:pt x="391209" y="0"/>
                      </a:cubicBezTo>
                      <a:lnTo>
                        <a:pt x="1661305" y="0"/>
                      </a:lnTo>
                      <a:cubicBezTo>
                        <a:pt x="1671128" y="1579985"/>
                        <a:pt x="1861821" y="2647503"/>
                        <a:pt x="2052514" y="3895893"/>
                      </a:cubicBezTo>
                      <a:lnTo>
                        <a:pt x="0" y="3895893"/>
                      </a:lnTo>
                      <a:close/>
                    </a:path>
                  </a:pathLst>
                </a:custGeom>
                <a:solidFill>
                  <a:srgbClr val="204B5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a:p>
              </p:txBody>
            </p:sp>
            <p:sp>
              <p:nvSpPr>
                <p:cNvPr id="55" name="사다리꼴 55">
                  <a:extLst>
                    <a:ext uri="{FF2B5EF4-FFF2-40B4-BE49-F238E27FC236}">
                      <a16:creationId xmlns:a16="http://schemas.microsoft.com/office/drawing/2014/main" id="{73FF0B17-3A3B-1884-97A1-BF940E44DF8E}"/>
                    </a:ext>
                  </a:extLst>
                </p:cNvPr>
                <p:cNvSpPr/>
                <p:nvPr/>
              </p:nvSpPr>
              <p:spPr>
                <a:xfrm flipH="1">
                  <a:off x="2281448" y="2088588"/>
                  <a:ext cx="1323153" cy="3895893"/>
                </a:xfrm>
                <a:custGeom>
                  <a:avLst/>
                  <a:gdLst>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 name="connsiteX0" fmla="*/ 0 w 2052514"/>
                    <a:gd name="connsiteY0" fmla="*/ 3895893 h 3895893"/>
                    <a:gd name="connsiteX1" fmla="*/ 391209 w 2052514"/>
                    <a:gd name="connsiteY1" fmla="*/ 0 h 3895893"/>
                    <a:gd name="connsiteX2" fmla="*/ 1661305 w 2052514"/>
                    <a:gd name="connsiteY2" fmla="*/ 0 h 3895893"/>
                    <a:gd name="connsiteX3" fmla="*/ 2052514 w 2052514"/>
                    <a:gd name="connsiteY3" fmla="*/ 3895893 h 3895893"/>
                    <a:gd name="connsiteX4" fmla="*/ 0 w 2052514"/>
                    <a:gd name="connsiteY4" fmla="*/ 3895893 h 3895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514" h="3895893">
                      <a:moveTo>
                        <a:pt x="0" y="3895893"/>
                      </a:moveTo>
                      <a:cubicBezTo>
                        <a:pt x="190693" y="2667601"/>
                        <a:pt x="411531" y="1569937"/>
                        <a:pt x="391209" y="0"/>
                      </a:cubicBezTo>
                      <a:lnTo>
                        <a:pt x="1661305" y="0"/>
                      </a:lnTo>
                      <a:cubicBezTo>
                        <a:pt x="1671128" y="1579985"/>
                        <a:pt x="1861821" y="2647503"/>
                        <a:pt x="2052514" y="3895893"/>
                      </a:cubicBezTo>
                      <a:lnTo>
                        <a:pt x="0" y="3895893"/>
                      </a:lnTo>
                      <a:close/>
                    </a:path>
                  </a:pathLst>
                </a:custGeom>
                <a:solidFill>
                  <a:srgbClr val="429BB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a:p>
              </p:txBody>
            </p:sp>
            <p:sp>
              <p:nvSpPr>
                <p:cNvPr id="56" name="그래픽 53">
                  <a:extLst>
                    <a:ext uri="{FF2B5EF4-FFF2-40B4-BE49-F238E27FC236}">
                      <a16:creationId xmlns:a16="http://schemas.microsoft.com/office/drawing/2014/main" id="{965AF28C-F1AF-1675-2A30-42CB11997F61}"/>
                    </a:ext>
                  </a:extLst>
                </p:cNvPr>
                <p:cNvSpPr/>
                <p:nvPr/>
              </p:nvSpPr>
              <p:spPr>
                <a:xfrm>
                  <a:off x="1771023" y="415589"/>
                  <a:ext cx="2344003" cy="1691928"/>
                </a:xfrm>
                <a:custGeom>
                  <a:avLst/>
                  <a:gdLst>
                    <a:gd name="connsiteX0" fmla="*/ 2376135 w 5073888"/>
                    <a:gd name="connsiteY0" fmla="*/ 92869 h 4443412"/>
                    <a:gd name="connsiteX1" fmla="*/ 25174 w 5073888"/>
                    <a:gd name="connsiteY1" fmla="*/ 4164806 h 4443412"/>
                    <a:gd name="connsiteX2" fmla="*/ 186051 w 5073888"/>
                    <a:gd name="connsiteY2" fmla="*/ 4443413 h 4443412"/>
                    <a:gd name="connsiteX3" fmla="*/ 4887877 w 5073888"/>
                    <a:gd name="connsiteY3" fmla="*/ 4443413 h 4443412"/>
                    <a:gd name="connsiteX4" fmla="*/ 5048754 w 5073888"/>
                    <a:gd name="connsiteY4" fmla="*/ 4164806 h 4443412"/>
                    <a:gd name="connsiteX5" fmla="*/ 2697794 w 5073888"/>
                    <a:gd name="connsiteY5" fmla="*/ 92869 h 4443412"/>
                    <a:gd name="connsiteX6" fmla="*/ 2376135 w 5073888"/>
                    <a:gd name="connsiteY6" fmla="*/ 92869 h 44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3888" h="4443412">
                      <a:moveTo>
                        <a:pt x="2376135" y="92869"/>
                      </a:moveTo>
                      <a:lnTo>
                        <a:pt x="25174" y="4164806"/>
                      </a:lnTo>
                      <a:cubicBezTo>
                        <a:pt x="-46359" y="4288631"/>
                        <a:pt x="43081" y="4443413"/>
                        <a:pt x="186051" y="4443413"/>
                      </a:cubicBezTo>
                      <a:lnTo>
                        <a:pt x="4887877" y="4443413"/>
                      </a:lnTo>
                      <a:cubicBezTo>
                        <a:pt x="5030847" y="4443413"/>
                        <a:pt x="5120192" y="4288631"/>
                        <a:pt x="5048754" y="4164806"/>
                      </a:cubicBezTo>
                      <a:lnTo>
                        <a:pt x="2697794" y="92869"/>
                      </a:lnTo>
                      <a:cubicBezTo>
                        <a:pt x="2626356" y="-30956"/>
                        <a:pt x="2447572" y="-30956"/>
                        <a:pt x="2376135" y="92869"/>
                      </a:cubicBezTo>
                      <a:close/>
                    </a:path>
                  </a:pathLst>
                </a:custGeom>
                <a:solidFill>
                  <a:srgbClr val="31748F"/>
                </a:solidFill>
                <a:ln w="85725" cap="flat">
                  <a:solidFill>
                    <a:srgbClr val="204B5C"/>
                  </a:solid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ko-KR" altLang="en-US" dirty="0"/>
                </a:p>
              </p:txBody>
            </p:sp>
          </p:grpSp>
        </p:grpSp>
        <p:grpSp>
          <p:nvGrpSpPr>
            <p:cNvPr id="90" name="Group 102">
              <a:extLst>
                <a:ext uri="{FF2B5EF4-FFF2-40B4-BE49-F238E27FC236}">
                  <a16:creationId xmlns:a16="http://schemas.microsoft.com/office/drawing/2014/main" id="{71F952A3-B749-69CA-4EC6-E429F408D291}"/>
                </a:ext>
              </a:extLst>
            </p:cNvPr>
            <p:cNvGrpSpPr/>
            <p:nvPr/>
          </p:nvGrpSpPr>
          <p:grpSpPr>
            <a:xfrm>
              <a:off x="5125830" y="2133162"/>
              <a:ext cx="1320175" cy="3980718"/>
              <a:chOff x="9855906" y="1144710"/>
              <a:chExt cx="1908906" cy="5427531"/>
            </a:xfrm>
          </p:grpSpPr>
          <p:sp>
            <p:nvSpPr>
              <p:cNvPr id="91" name="Freeform: Shape 44">
                <a:extLst>
                  <a:ext uri="{FF2B5EF4-FFF2-40B4-BE49-F238E27FC236}">
                    <a16:creationId xmlns:a16="http://schemas.microsoft.com/office/drawing/2014/main" id="{6A41BC46-749E-6495-C0F3-257076AB20BC}"/>
                  </a:ext>
                </a:extLst>
              </p:cNvPr>
              <p:cNvSpPr/>
              <p:nvPr/>
            </p:nvSpPr>
            <p:spPr>
              <a:xfrm flipH="1">
                <a:off x="9884349" y="3396339"/>
                <a:ext cx="1449514" cy="3175902"/>
              </a:xfrm>
              <a:custGeom>
                <a:avLst/>
                <a:gdLst>
                  <a:gd name="connsiteX0" fmla="*/ 1304660 w 1831086"/>
                  <a:gd name="connsiteY0" fmla="*/ 1554179 h 4011930"/>
                  <a:gd name="connsiteX1" fmla="*/ 1220992 w 1831086"/>
                  <a:gd name="connsiteY1" fmla="*/ 2856514 h 4011930"/>
                  <a:gd name="connsiteX2" fmla="*/ 1216191 w 1831086"/>
                  <a:gd name="connsiteY2" fmla="*/ 2967613 h 4011930"/>
                  <a:gd name="connsiteX3" fmla="*/ 1234708 w 1831086"/>
                  <a:gd name="connsiteY3" fmla="*/ 3161695 h 4011930"/>
                  <a:gd name="connsiteX4" fmla="*/ 1294373 w 1831086"/>
                  <a:gd name="connsiteY4" fmla="*/ 3304341 h 4011930"/>
                  <a:gd name="connsiteX5" fmla="*/ 1413016 w 1831086"/>
                  <a:gd name="connsiteY5" fmla="*/ 3487450 h 4011930"/>
                  <a:gd name="connsiteX6" fmla="*/ 1618756 w 1831086"/>
                  <a:gd name="connsiteY6" fmla="*/ 3602664 h 4011930"/>
                  <a:gd name="connsiteX7" fmla="*/ 1779919 w 1831086"/>
                  <a:gd name="connsiteY7" fmla="*/ 3664386 h 4011930"/>
                  <a:gd name="connsiteX8" fmla="*/ 1827239 w 1831086"/>
                  <a:gd name="connsiteY8" fmla="*/ 3761770 h 4011930"/>
                  <a:gd name="connsiteX9" fmla="*/ 1823810 w 1831086"/>
                  <a:gd name="connsiteY9" fmla="*/ 3772057 h 4011930"/>
                  <a:gd name="connsiteX10" fmla="*/ 1797064 w 1831086"/>
                  <a:gd name="connsiteY10" fmla="*/ 3795374 h 4011930"/>
                  <a:gd name="connsiteX11" fmla="*/ 1795692 w 1831086"/>
                  <a:gd name="connsiteY11" fmla="*/ 3797431 h 4011930"/>
                  <a:gd name="connsiteX12" fmla="*/ 1506285 w 1831086"/>
                  <a:gd name="connsiteY12" fmla="*/ 3813890 h 4011930"/>
                  <a:gd name="connsiteX13" fmla="*/ 1244995 w 1831086"/>
                  <a:gd name="connsiteY13" fmla="*/ 3784401 h 4011930"/>
                  <a:gd name="connsiteX14" fmla="*/ 1169557 w 1831086"/>
                  <a:gd name="connsiteY14" fmla="*/ 3729537 h 4011930"/>
                  <a:gd name="connsiteX15" fmla="*/ 1153784 w 1831086"/>
                  <a:gd name="connsiteY15" fmla="*/ 3777543 h 4011930"/>
                  <a:gd name="connsiteX16" fmla="*/ 1066687 w 1831086"/>
                  <a:gd name="connsiteY16" fmla="*/ 3787144 h 4011930"/>
                  <a:gd name="connsiteX17" fmla="*/ 851346 w 1831086"/>
                  <a:gd name="connsiteY17" fmla="*/ 3750797 h 4011930"/>
                  <a:gd name="connsiteX18" fmla="*/ 821857 w 1831086"/>
                  <a:gd name="connsiteY18" fmla="*/ 3593063 h 4011930"/>
                  <a:gd name="connsiteX19" fmla="*/ 804712 w 1831086"/>
                  <a:gd name="connsiteY19" fmla="*/ 3368120 h 4011930"/>
                  <a:gd name="connsiteX20" fmla="*/ 784138 w 1831086"/>
                  <a:gd name="connsiteY20" fmla="*/ 2921665 h 4011930"/>
                  <a:gd name="connsiteX21" fmla="*/ 731331 w 1831086"/>
                  <a:gd name="connsiteY21" fmla="*/ 2075387 h 4011930"/>
                  <a:gd name="connsiteX22" fmla="*/ 688126 w 1831086"/>
                  <a:gd name="connsiteY22" fmla="*/ 1612472 h 4011930"/>
                  <a:gd name="connsiteX23" fmla="*/ 587313 w 1831086"/>
                  <a:gd name="connsiteY23" fmla="*/ 2187173 h 4011930"/>
                  <a:gd name="connsiteX24" fmla="*/ 557824 w 1831086"/>
                  <a:gd name="connsiteY24" fmla="*/ 2378511 h 4011930"/>
                  <a:gd name="connsiteX25" fmla="*/ 537935 w 1831086"/>
                  <a:gd name="connsiteY25" fmla="*/ 2530073 h 4011930"/>
                  <a:gd name="connsiteX26" fmla="*/ 538621 w 1831086"/>
                  <a:gd name="connsiteY26" fmla="*/ 3224788 h 4011930"/>
                  <a:gd name="connsiteX27" fmla="*/ 550280 w 1831086"/>
                  <a:gd name="connsiteY27" fmla="*/ 3420927 h 4011930"/>
                  <a:gd name="connsiteX28" fmla="*/ 528334 w 1831086"/>
                  <a:gd name="connsiteY28" fmla="*/ 3635582 h 4011930"/>
                  <a:gd name="connsiteX29" fmla="*/ 519419 w 1831086"/>
                  <a:gd name="connsiteY29" fmla="*/ 3728165 h 4011930"/>
                  <a:gd name="connsiteX30" fmla="*/ 568111 w 1831086"/>
                  <a:gd name="connsiteY30" fmla="*/ 3818005 h 4011930"/>
                  <a:gd name="connsiteX31" fmla="*/ 568796 w 1831086"/>
                  <a:gd name="connsiteY31" fmla="*/ 3986712 h 4011930"/>
                  <a:gd name="connsiteX32" fmla="*/ 500216 w 1831086"/>
                  <a:gd name="connsiteY32" fmla="*/ 4008658 h 4011930"/>
                  <a:gd name="connsiteX33" fmla="*/ 368543 w 1831086"/>
                  <a:gd name="connsiteY33" fmla="*/ 4011401 h 4011930"/>
                  <a:gd name="connsiteX34" fmla="*/ 116854 w 1831086"/>
                  <a:gd name="connsiteY34" fmla="*/ 3837893 h 4011930"/>
                  <a:gd name="connsiteX35" fmla="*/ 116168 w 1831086"/>
                  <a:gd name="connsiteY35" fmla="*/ 3700733 h 4011930"/>
                  <a:gd name="connsiteX36" fmla="*/ 13984 w 1831086"/>
                  <a:gd name="connsiteY36" fmla="*/ 3615694 h 4011930"/>
                  <a:gd name="connsiteX37" fmla="*/ 8498 w 1831086"/>
                  <a:gd name="connsiteY37" fmla="*/ 3427785 h 4011930"/>
                  <a:gd name="connsiteX38" fmla="*/ 19471 w 1831086"/>
                  <a:gd name="connsiteY38" fmla="*/ 2896976 h 4011930"/>
                  <a:gd name="connsiteX39" fmla="*/ 96280 w 1831086"/>
                  <a:gd name="connsiteY39" fmla="*/ 1501372 h 4011930"/>
                  <a:gd name="connsiteX40" fmla="*/ 172404 w 1831086"/>
                  <a:gd name="connsiteY40" fmla="*/ 607775 h 4011930"/>
                  <a:gd name="connsiteX41" fmla="*/ 213552 w 1831086"/>
                  <a:gd name="connsiteY41" fmla="*/ 216183 h 4011930"/>
                  <a:gd name="connsiteX42" fmla="*/ 247156 w 1831086"/>
                  <a:gd name="connsiteY42" fmla="*/ 17987 h 4011930"/>
                  <a:gd name="connsiteX43" fmla="*/ 950101 w 1831086"/>
                  <a:gd name="connsiteY43" fmla="*/ 18673 h 4011930"/>
                  <a:gd name="connsiteX44" fmla="*/ 982334 w 1831086"/>
                  <a:gd name="connsiteY44" fmla="*/ 9758 h 4011930"/>
                  <a:gd name="connsiteX45" fmla="*/ 1121551 w 1831086"/>
                  <a:gd name="connsiteY45" fmla="*/ 156 h 4011930"/>
                  <a:gd name="connsiteX46" fmla="*/ 1299859 w 1831086"/>
                  <a:gd name="connsiteY46" fmla="*/ 26903 h 4011930"/>
                  <a:gd name="connsiteX47" fmla="*/ 1304660 w 1831086"/>
                  <a:gd name="connsiteY47" fmla="*/ 1554179 h 401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831086" h="4011930">
                    <a:moveTo>
                      <a:pt x="1304660" y="1554179"/>
                    </a:moveTo>
                    <a:cubicBezTo>
                      <a:pt x="1273799" y="2008179"/>
                      <a:pt x="1218935" y="2403200"/>
                      <a:pt x="1220992" y="2856514"/>
                    </a:cubicBezTo>
                    <a:cubicBezTo>
                      <a:pt x="1220992" y="2862000"/>
                      <a:pt x="1216191" y="2962127"/>
                      <a:pt x="1216191" y="2967613"/>
                    </a:cubicBezTo>
                    <a:cubicBezTo>
                      <a:pt x="1218935" y="3019048"/>
                      <a:pt x="1233336" y="3123290"/>
                      <a:pt x="1234708" y="3161695"/>
                    </a:cubicBezTo>
                    <a:cubicBezTo>
                      <a:pt x="1238137" y="3242619"/>
                      <a:pt x="1254596" y="3217244"/>
                      <a:pt x="1294373" y="3304341"/>
                    </a:cubicBezTo>
                    <a:cubicBezTo>
                      <a:pt x="1330034" y="3382522"/>
                      <a:pt x="1368439" y="3414755"/>
                      <a:pt x="1413016" y="3487450"/>
                    </a:cubicBezTo>
                    <a:cubicBezTo>
                      <a:pt x="1457593" y="3560144"/>
                      <a:pt x="1539203" y="3582090"/>
                      <a:pt x="1618756" y="3602664"/>
                    </a:cubicBezTo>
                    <a:cubicBezTo>
                      <a:pt x="1685279" y="3619123"/>
                      <a:pt x="1713396" y="3647241"/>
                      <a:pt x="1779919" y="3664386"/>
                    </a:cubicBezTo>
                    <a:cubicBezTo>
                      <a:pt x="1819010" y="3677416"/>
                      <a:pt x="1843013" y="3730909"/>
                      <a:pt x="1827239" y="3761770"/>
                    </a:cubicBezTo>
                    <a:lnTo>
                      <a:pt x="1823810" y="3772057"/>
                    </a:lnTo>
                    <a:cubicBezTo>
                      <a:pt x="1821067" y="3785087"/>
                      <a:pt x="1797064" y="3795374"/>
                      <a:pt x="1797064" y="3795374"/>
                    </a:cubicBezTo>
                    <a:lnTo>
                      <a:pt x="1795692" y="3797431"/>
                    </a:lnTo>
                    <a:cubicBezTo>
                      <a:pt x="1786777" y="3815262"/>
                      <a:pt x="1517943" y="3820063"/>
                      <a:pt x="1506285" y="3813890"/>
                    </a:cubicBezTo>
                    <a:cubicBezTo>
                      <a:pt x="1424675" y="3805661"/>
                      <a:pt x="1244995" y="3784401"/>
                      <a:pt x="1244995" y="3784401"/>
                    </a:cubicBezTo>
                    <a:cubicBezTo>
                      <a:pt x="1244309" y="3781658"/>
                      <a:pt x="1241566" y="3726108"/>
                      <a:pt x="1169557" y="3729537"/>
                    </a:cubicBezTo>
                    <a:cubicBezTo>
                      <a:pt x="1144183" y="3730909"/>
                      <a:pt x="1170243" y="3765199"/>
                      <a:pt x="1153784" y="3777543"/>
                    </a:cubicBezTo>
                    <a:cubicBezTo>
                      <a:pt x="1135267" y="3791259"/>
                      <a:pt x="1089319" y="3787830"/>
                      <a:pt x="1066687" y="3787144"/>
                    </a:cubicBezTo>
                    <a:cubicBezTo>
                      <a:pt x="1026225" y="3785773"/>
                      <a:pt x="849289" y="3803603"/>
                      <a:pt x="851346" y="3750797"/>
                    </a:cubicBezTo>
                    <a:cubicBezTo>
                      <a:pt x="856147" y="3690446"/>
                      <a:pt x="814313" y="3649298"/>
                      <a:pt x="821857" y="3593063"/>
                    </a:cubicBezTo>
                    <a:cubicBezTo>
                      <a:pt x="830772" y="3525854"/>
                      <a:pt x="790996" y="3438758"/>
                      <a:pt x="804712" y="3368120"/>
                    </a:cubicBezTo>
                    <a:cubicBezTo>
                      <a:pt x="813627" y="3324915"/>
                      <a:pt x="795796" y="3063625"/>
                      <a:pt x="784138" y="2921665"/>
                    </a:cubicBezTo>
                    <a:cubicBezTo>
                      <a:pt x="761506" y="2637058"/>
                      <a:pt x="753962" y="2359994"/>
                      <a:pt x="731331" y="2075387"/>
                    </a:cubicBezTo>
                    <a:cubicBezTo>
                      <a:pt x="727216" y="2023952"/>
                      <a:pt x="688126" y="1623445"/>
                      <a:pt x="688126" y="1612472"/>
                    </a:cubicBezTo>
                    <a:cubicBezTo>
                      <a:pt x="670981" y="1621387"/>
                      <a:pt x="587999" y="2181001"/>
                      <a:pt x="587313" y="2187173"/>
                    </a:cubicBezTo>
                    <a:cubicBezTo>
                      <a:pt x="559195" y="2231750"/>
                      <a:pt x="564682" y="2326390"/>
                      <a:pt x="557824" y="2378511"/>
                    </a:cubicBezTo>
                    <a:cubicBezTo>
                      <a:pt x="557824" y="2427889"/>
                      <a:pt x="544108" y="2480695"/>
                      <a:pt x="537935" y="2530073"/>
                    </a:cubicBezTo>
                    <a:cubicBezTo>
                      <a:pt x="507760" y="2759816"/>
                      <a:pt x="525591" y="2995045"/>
                      <a:pt x="538621" y="3224788"/>
                    </a:cubicBezTo>
                    <a:cubicBezTo>
                      <a:pt x="542736" y="3289939"/>
                      <a:pt x="546165" y="3355776"/>
                      <a:pt x="550280" y="3420927"/>
                    </a:cubicBezTo>
                    <a:cubicBezTo>
                      <a:pt x="553023" y="3470305"/>
                      <a:pt x="570168" y="3603350"/>
                      <a:pt x="528334" y="3635582"/>
                    </a:cubicBezTo>
                    <a:cubicBezTo>
                      <a:pt x="474842" y="3676730"/>
                      <a:pt x="477585" y="3669872"/>
                      <a:pt x="519419" y="3728165"/>
                    </a:cubicBezTo>
                    <a:cubicBezTo>
                      <a:pt x="539307" y="3756283"/>
                      <a:pt x="552337" y="3787830"/>
                      <a:pt x="568111" y="3818005"/>
                    </a:cubicBezTo>
                    <a:cubicBezTo>
                      <a:pt x="590056" y="3858467"/>
                      <a:pt x="640120" y="3975053"/>
                      <a:pt x="568796" y="3986712"/>
                    </a:cubicBezTo>
                    <a:cubicBezTo>
                      <a:pt x="537935" y="3999742"/>
                      <a:pt x="537935" y="3999742"/>
                      <a:pt x="500216" y="4008658"/>
                    </a:cubicBezTo>
                    <a:cubicBezTo>
                      <a:pt x="467298" y="4016201"/>
                      <a:pt x="401461" y="4014830"/>
                      <a:pt x="368543" y="4011401"/>
                    </a:cubicBezTo>
                    <a:cubicBezTo>
                      <a:pt x="267730" y="4000428"/>
                      <a:pt x="118226" y="3964081"/>
                      <a:pt x="116854" y="3837893"/>
                    </a:cubicBezTo>
                    <a:cubicBezTo>
                      <a:pt x="116168" y="3792631"/>
                      <a:pt x="124398" y="3745996"/>
                      <a:pt x="116168" y="3700733"/>
                    </a:cubicBezTo>
                    <a:cubicBezTo>
                      <a:pt x="107253" y="3652727"/>
                      <a:pt x="40045" y="3654785"/>
                      <a:pt x="13984" y="3615694"/>
                    </a:cubicBezTo>
                    <a:cubicBezTo>
                      <a:pt x="-15505" y="3569746"/>
                      <a:pt x="11241" y="3481963"/>
                      <a:pt x="8498" y="3427785"/>
                    </a:cubicBezTo>
                    <a:cubicBezTo>
                      <a:pt x="-2475" y="3250849"/>
                      <a:pt x="9869" y="3073912"/>
                      <a:pt x="19471" y="2896976"/>
                    </a:cubicBezTo>
                    <a:cubicBezTo>
                      <a:pt x="44159" y="2432003"/>
                      <a:pt x="59933" y="1965659"/>
                      <a:pt x="96280" y="1501372"/>
                    </a:cubicBezTo>
                    <a:cubicBezTo>
                      <a:pt x="119597" y="1203736"/>
                      <a:pt x="144286" y="905412"/>
                      <a:pt x="172404" y="607775"/>
                    </a:cubicBezTo>
                    <a:cubicBezTo>
                      <a:pt x="184748" y="477473"/>
                      <a:pt x="197779" y="346485"/>
                      <a:pt x="213552" y="216183"/>
                    </a:cubicBezTo>
                    <a:cubicBezTo>
                      <a:pt x="221096" y="154461"/>
                      <a:pt x="220410" y="75594"/>
                      <a:pt x="247156" y="17987"/>
                    </a:cubicBezTo>
                    <a:cubicBezTo>
                      <a:pt x="248528" y="14558"/>
                      <a:pt x="949415" y="22102"/>
                      <a:pt x="950101" y="18673"/>
                    </a:cubicBezTo>
                    <a:cubicBezTo>
                      <a:pt x="959017" y="9758"/>
                      <a:pt x="970675" y="10443"/>
                      <a:pt x="982334" y="9758"/>
                    </a:cubicBezTo>
                    <a:cubicBezTo>
                      <a:pt x="1028968" y="7014"/>
                      <a:pt x="1075603" y="3585"/>
                      <a:pt x="1121551" y="156"/>
                    </a:cubicBezTo>
                    <a:cubicBezTo>
                      <a:pt x="1139382" y="-1215"/>
                      <a:pt x="1286143" y="6329"/>
                      <a:pt x="1299859" y="26903"/>
                    </a:cubicBezTo>
                    <a:cubicBezTo>
                      <a:pt x="1298487" y="42676"/>
                      <a:pt x="1305345" y="1537034"/>
                      <a:pt x="1304660" y="1554179"/>
                    </a:cubicBez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2" name="Freeform: Shape 45">
                <a:extLst>
                  <a:ext uri="{FF2B5EF4-FFF2-40B4-BE49-F238E27FC236}">
                    <a16:creationId xmlns:a16="http://schemas.microsoft.com/office/drawing/2014/main" id="{A85B4A7E-4578-3AEE-7254-3C039A7B5386}"/>
                  </a:ext>
                </a:extLst>
              </p:cNvPr>
              <p:cNvSpPr/>
              <p:nvPr/>
            </p:nvSpPr>
            <p:spPr>
              <a:xfrm flipH="1">
                <a:off x="10400920" y="1840542"/>
                <a:ext cx="591749" cy="1563521"/>
              </a:xfrm>
              <a:custGeom>
                <a:avLst/>
                <a:gdLst>
                  <a:gd name="connsiteX0" fmla="*/ 750892 w 747522"/>
                  <a:gd name="connsiteY0" fmla="*/ 1914068 h 1975104"/>
                  <a:gd name="connsiteX1" fmla="*/ 743348 w 747522"/>
                  <a:gd name="connsiteY1" fmla="*/ 1778279 h 1975104"/>
                  <a:gd name="connsiteX2" fmla="*/ 669967 w 747522"/>
                  <a:gd name="connsiteY2" fmla="*/ 969721 h 1975104"/>
                  <a:gd name="connsiteX3" fmla="*/ 565726 w 747522"/>
                  <a:gd name="connsiteY3" fmla="*/ 469087 h 1975104"/>
                  <a:gd name="connsiteX4" fmla="*/ 518406 w 747522"/>
                  <a:gd name="connsiteY4" fmla="*/ 98069 h 1975104"/>
                  <a:gd name="connsiteX5" fmla="*/ 508804 w 747522"/>
                  <a:gd name="connsiteY5" fmla="*/ 85725 h 1975104"/>
                  <a:gd name="connsiteX6" fmla="*/ 491659 w 747522"/>
                  <a:gd name="connsiteY6" fmla="*/ 107671 h 1975104"/>
                  <a:gd name="connsiteX7" fmla="*/ 409363 w 747522"/>
                  <a:gd name="connsiteY7" fmla="*/ 263347 h 1975104"/>
                  <a:gd name="connsiteX8" fmla="*/ 357243 w 747522"/>
                  <a:gd name="connsiteY8" fmla="*/ 269519 h 1975104"/>
                  <a:gd name="connsiteX9" fmla="*/ 102125 w 747522"/>
                  <a:gd name="connsiteY9" fmla="*/ 59665 h 1975104"/>
                  <a:gd name="connsiteX10" fmla="*/ 67835 w 747522"/>
                  <a:gd name="connsiteY10" fmla="*/ 0 h 1975104"/>
                  <a:gd name="connsiteX11" fmla="*/ 17772 w 747522"/>
                  <a:gd name="connsiteY11" fmla="*/ 43205 h 1975104"/>
                  <a:gd name="connsiteX12" fmla="*/ 1312 w 747522"/>
                  <a:gd name="connsiteY12" fmla="*/ 95326 h 1975104"/>
                  <a:gd name="connsiteX13" fmla="*/ 36288 w 747522"/>
                  <a:gd name="connsiteY13" fmla="*/ 135788 h 1975104"/>
                  <a:gd name="connsiteX14" fmla="*/ 93895 w 747522"/>
                  <a:gd name="connsiteY14" fmla="*/ 211912 h 1975104"/>
                  <a:gd name="connsiteX15" fmla="*/ 323638 w 747522"/>
                  <a:gd name="connsiteY15" fmla="*/ 756437 h 1975104"/>
                  <a:gd name="connsiteX16" fmla="*/ 368901 w 747522"/>
                  <a:gd name="connsiteY16" fmla="*/ 984809 h 1975104"/>
                  <a:gd name="connsiteX17" fmla="*/ 415536 w 747522"/>
                  <a:gd name="connsiteY17" fmla="*/ 1261186 h 1975104"/>
                  <a:gd name="connsiteX18" fmla="*/ 458055 w 747522"/>
                  <a:gd name="connsiteY18" fmla="*/ 1675409 h 1975104"/>
                  <a:gd name="connsiteX19" fmla="*/ 472457 w 747522"/>
                  <a:gd name="connsiteY19" fmla="*/ 1942186 h 1975104"/>
                  <a:gd name="connsiteX20" fmla="*/ 474514 w 747522"/>
                  <a:gd name="connsiteY20" fmla="*/ 1981276 h 1975104"/>
                  <a:gd name="connsiteX21" fmla="*/ 713173 w 747522"/>
                  <a:gd name="connsiteY21" fmla="*/ 1971675 h 1975104"/>
                  <a:gd name="connsiteX22" fmla="*/ 746091 w 747522"/>
                  <a:gd name="connsiteY22" fmla="*/ 1970303 h 1975104"/>
                  <a:gd name="connsiteX23" fmla="*/ 750892 w 747522"/>
                  <a:gd name="connsiteY23" fmla="*/ 1914068 h 197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47522" h="1975104">
                    <a:moveTo>
                      <a:pt x="750892" y="1914068"/>
                    </a:moveTo>
                    <a:cubicBezTo>
                      <a:pt x="750206" y="1900352"/>
                      <a:pt x="745405" y="1810512"/>
                      <a:pt x="743348" y="1778279"/>
                    </a:cubicBezTo>
                    <a:cubicBezTo>
                      <a:pt x="739919" y="1715186"/>
                      <a:pt x="675454" y="1010183"/>
                      <a:pt x="669967" y="969721"/>
                    </a:cubicBezTo>
                    <a:cubicBezTo>
                      <a:pt x="648022" y="801700"/>
                      <a:pt x="597273" y="635737"/>
                      <a:pt x="565726" y="469087"/>
                    </a:cubicBezTo>
                    <a:cubicBezTo>
                      <a:pt x="547895" y="375133"/>
                      <a:pt x="518406" y="100127"/>
                      <a:pt x="518406" y="98069"/>
                    </a:cubicBezTo>
                    <a:cubicBezTo>
                      <a:pt x="514977" y="93955"/>
                      <a:pt x="517034" y="86411"/>
                      <a:pt x="508804" y="85725"/>
                    </a:cubicBezTo>
                    <a:cubicBezTo>
                      <a:pt x="499203" y="90526"/>
                      <a:pt x="496460" y="100127"/>
                      <a:pt x="491659" y="107671"/>
                    </a:cubicBezTo>
                    <a:cubicBezTo>
                      <a:pt x="471085" y="145390"/>
                      <a:pt x="427880" y="224257"/>
                      <a:pt x="409363" y="263347"/>
                    </a:cubicBezTo>
                    <a:cubicBezTo>
                      <a:pt x="402505" y="277063"/>
                      <a:pt x="381246" y="272948"/>
                      <a:pt x="357243" y="269519"/>
                    </a:cubicBezTo>
                    <a:cubicBezTo>
                      <a:pt x="351070" y="269519"/>
                      <a:pt x="178249" y="119329"/>
                      <a:pt x="102125" y="59665"/>
                    </a:cubicBezTo>
                    <a:cubicBezTo>
                      <a:pt x="81551" y="43891"/>
                      <a:pt x="64406" y="28804"/>
                      <a:pt x="67835" y="0"/>
                    </a:cubicBezTo>
                    <a:cubicBezTo>
                      <a:pt x="42460" y="3429"/>
                      <a:pt x="21886" y="9601"/>
                      <a:pt x="17772" y="43205"/>
                    </a:cubicBezTo>
                    <a:cubicBezTo>
                      <a:pt x="17086" y="71323"/>
                      <a:pt x="6799" y="76124"/>
                      <a:pt x="1312" y="95326"/>
                    </a:cubicBezTo>
                    <a:cubicBezTo>
                      <a:pt x="-5546" y="117958"/>
                      <a:pt x="15714" y="122758"/>
                      <a:pt x="36288" y="135788"/>
                    </a:cubicBezTo>
                    <a:cubicBezTo>
                      <a:pt x="59605" y="150876"/>
                      <a:pt x="76750" y="190652"/>
                      <a:pt x="93895" y="211912"/>
                    </a:cubicBezTo>
                    <a:cubicBezTo>
                      <a:pt x="199509" y="341528"/>
                      <a:pt x="315409" y="719404"/>
                      <a:pt x="323638" y="756437"/>
                    </a:cubicBezTo>
                    <a:cubicBezTo>
                      <a:pt x="340098" y="831875"/>
                      <a:pt x="355185" y="907999"/>
                      <a:pt x="368901" y="984809"/>
                    </a:cubicBezTo>
                    <a:cubicBezTo>
                      <a:pt x="386046" y="1076706"/>
                      <a:pt x="401820" y="1168603"/>
                      <a:pt x="415536" y="1261186"/>
                    </a:cubicBezTo>
                    <a:cubicBezTo>
                      <a:pt x="436110" y="1398346"/>
                      <a:pt x="448454" y="1536878"/>
                      <a:pt x="458055" y="1675409"/>
                    </a:cubicBezTo>
                    <a:cubicBezTo>
                      <a:pt x="464227" y="1763878"/>
                      <a:pt x="468342" y="1853032"/>
                      <a:pt x="472457" y="1942186"/>
                    </a:cubicBezTo>
                    <a:cubicBezTo>
                      <a:pt x="473143" y="1954530"/>
                      <a:pt x="460113" y="1974418"/>
                      <a:pt x="474514" y="1981276"/>
                    </a:cubicBezTo>
                    <a:cubicBezTo>
                      <a:pt x="480687" y="1984019"/>
                      <a:pt x="656251" y="1973732"/>
                      <a:pt x="713173" y="1971675"/>
                    </a:cubicBezTo>
                    <a:cubicBezTo>
                      <a:pt x="718659" y="1971675"/>
                      <a:pt x="740605" y="1973047"/>
                      <a:pt x="746091" y="1970303"/>
                    </a:cubicBezTo>
                    <a:cubicBezTo>
                      <a:pt x="757750" y="1964817"/>
                      <a:pt x="752263" y="1925726"/>
                      <a:pt x="750892" y="1914068"/>
                    </a:cubicBezTo>
                    <a:close/>
                  </a:path>
                </a:pathLst>
              </a:custGeom>
              <a:solidFill>
                <a:srgbClr val="57C3A7">
                  <a:lumMod val="60000"/>
                  <a:lumOff val="4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3" name="Freeform: Shape 46">
                <a:extLst>
                  <a:ext uri="{FF2B5EF4-FFF2-40B4-BE49-F238E27FC236}">
                    <a16:creationId xmlns:a16="http://schemas.microsoft.com/office/drawing/2014/main" id="{9F9AF8A8-2C64-BBDC-00C2-372E45D09E32}"/>
                  </a:ext>
                </a:extLst>
              </p:cNvPr>
              <p:cNvSpPr/>
              <p:nvPr/>
            </p:nvSpPr>
            <p:spPr>
              <a:xfrm flipH="1">
                <a:off x="9855906" y="1954549"/>
                <a:ext cx="722043" cy="2660158"/>
              </a:xfrm>
              <a:custGeom>
                <a:avLst/>
                <a:gdLst>
                  <a:gd name="connsiteX0" fmla="*/ 0 w 912114"/>
                  <a:gd name="connsiteY0" fmla="*/ 0 h 3360420"/>
                  <a:gd name="connsiteX1" fmla="*/ 11659 w 912114"/>
                  <a:gd name="connsiteY1" fmla="*/ 10287 h 3360420"/>
                  <a:gd name="connsiteX2" fmla="*/ 32233 w 912114"/>
                  <a:gd name="connsiteY2" fmla="*/ 99441 h 3360420"/>
                  <a:gd name="connsiteX3" fmla="*/ 355244 w 912114"/>
                  <a:gd name="connsiteY3" fmla="*/ 221513 h 3360420"/>
                  <a:gd name="connsiteX4" fmla="*/ 639851 w 912114"/>
                  <a:gd name="connsiteY4" fmla="*/ 691972 h 3360420"/>
                  <a:gd name="connsiteX5" fmla="*/ 844220 w 912114"/>
                  <a:gd name="connsiteY5" fmla="*/ 1599971 h 3360420"/>
                  <a:gd name="connsiteX6" fmla="*/ 918286 w 912114"/>
                  <a:gd name="connsiteY6" fmla="*/ 2125294 h 3360420"/>
                  <a:gd name="connsiteX7" fmla="*/ 593903 w 912114"/>
                  <a:gd name="connsiteY7" fmla="*/ 2111578 h 3360420"/>
                  <a:gd name="connsiteX8" fmla="*/ 477317 w 912114"/>
                  <a:gd name="connsiteY8" fmla="*/ 1719986 h 3360420"/>
                  <a:gd name="connsiteX9" fmla="*/ 571271 w 912114"/>
                  <a:gd name="connsiteY9" fmla="*/ 3339846 h 3360420"/>
                  <a:gd name="connsiteX10" fmla="*/ 281178 w 912114"/>
                  <a:gd name="connsiteY10" fmla="*/ 3367278 h 3360420"/>
                  <a:gd name="connsiteX11" fmla="*/ 212598 w 912114"/>
                  <a:gd name="connsiteY11" fmla="*/ 2028596 h 3360420"/>
                  <a:gd name="connsiteX12" fmla="*/ 128245 w 912114"/>
                  <a:gd name="connsiteY12" fmla="*/ 866851 h 3360420"/>
                  <a:gd name="connsiteX13" fmla="*/ 0 w 912114"/>
                  <a:gd name="connsiteY13" fmla="*/ 0 h 336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2114" h="3360420">
                    <a:moveTo>
                      <a:pt x="0" y="0"/>
                    </a:moveTo>
                    <a:cubicBezTo>
                      <a:pt x="12344" y="7544"/>
                      <a:pt x="11659" y="10287"/>
                      <a:pt x="11659" y="10287"/>
                    </a:cubicBezTo>
                    <a:lnTo>
                      <a:pt x="32233" y="99441"/>
                    </a:lnTo>
                    <a:cubicBezTo>
                      <a:pt x="32233" y="99441"/>
                      <a:pt x="237973" y="151562"/>
                      <a:pt x="355244" y="221513"/>
                    </a:cubicBezTo>
                    <a:cubicBezTo>
                      <a:pt x="472516" y="291465"/>
                      <a:pt x="619277" y="590474"/>
                      <a:pt x="639851" y="691972"/>
                    </a:cubicBezTo>
                    <a:cubicBezTo>
                      <a:pt x="660425" y="793471"/>
                      <a:pt x="799643" y="1282446"/>
                      <a:pt x="844220" y="1599971"/>
                    </a:cubicBezTo>
                    <a:cubicBezTo>
                      <a:pt x="888797" y="1917497"/>
                      <a:pt x="918286" y="2125294"/>
                      <a:pt x="918286" y="2125294"/>
                    </a:cubicBezTo>
                    <a:lnTo>
                      <a:pt x="593903" y="2111578"/>
                    </a:lnTo>
                    <a:lnTo>
                      <a:pt x="477317" y="1719986"/>
                    </a:lnTo>
                    <a:lnTo>
                      <a:pt x="571271" y="3339846"/>
                    </a:lnTo>
                    <a:lnTo>
                      <a:pt x="281178" y="3367278"/>
                    </a:lnTo>
                    <a:cubicBezTo>
                      <a:pt x="281178" y="3367278"/>
                      <a:pt x="236601" y="2406472"/>
                      <a:pt x="212598" y="2028596"/>
                    </a:cubicBezTo>
                    <a:cubicBezTo>
                      <a:pt x="188595" y="1654150"/>
                      <a:pt x="193396" y="1313993"/>
                      <a:pt x="128245" y="866851"/>
                    </a:cubicBezTo>
                    <a:cubicBezTo>
                      <a:pt x="81610" y="545211"/>
                      <a:pt x="5486" y="220142"/>
                      <a:pt x="0" y="0"/>
                    </a:cubicBezTo>
                    <a:close/>
                  </a:path>
                </a:pathLst>
              </a:custGeom>
              <a:solidFill>
                <a:sysClr val="window" lastClr="FFFFFF"/>
              </a:solidFill>
              <a:ln w="6854" cap="flat">
                <a:solidFill>
                  <a:schemeClr val="bg1">
                    <a:lumMod val="85000"/>
                  </a:schemeClr>
                </a:solid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4" name="Freeform: Shape 47">
                <a:extLst>
                  <a:ext uri="{FF2B5EF4-FFF2-40B4-BE49-F238E27FC236}">
                    <a16:creationId xmlns:a16="http://schemas.microsoft.com/office/drawing/2014/main" id="{4313B596-0D44-DC06-F687-07472EFEC543}"/>
                  </a:ext>
                </a:extLst>
              </p:cNvPr>
              <p:cNvSpPr/>
              <p:nvPr/>
            </p:nvSpPr>
            <p:spPr>
              <a:xfrm flipH="1">
                <a:off x="10485116" y="1158441"/>
                <a:ext cx="515745" cy="895767"/>
              </a:xfrm>
              <a:custGeom>
                <a:avLst/>
                <a:gdLst>
                  <a:gd name="connsiteX0" fmla="*/ 622706 w 651510"/>
                  <a:gd name="connsiteY0" fmla="*/ 160770 h 1131570"/>
                  <a:gd name="connsiteX1" fmla="*/ 226314 w 651510"/>
                  <a:gd name="connsiteY1" fmla="*/ 21553 h 1131570"/>
                  <a:gd name="connsiteX2" fmla="*/ 23317 w 651510"/>
                  <a:gd name="connsiteY2" fmla="*/ 235522 h 1131570"/>
                  <a:gd name="connsiteX3" fmla="*/ 26746 w 651510"/>
                  <a:gd name="connsiteY3" fmla="*/ 410401 h 1131570"/>
                  <a:gd name="connsiteX4" fmla="*/ 0 w 651510"/>
                  <a:gd name="connsiteY4" fmla="*/ 465951 h 1131570"/>
                  <a:gd name="connsiteX5" fmla="*/ 74066 w 651510"/>
                  <a:gd name="connsiteY5" fmla="*/ 652489 h 1131570"/>
                  <a:gd name="connsiteX6" fmla="*/ 92583 w 651510"/>
                  <a:gd name="connsiteY6" fmla="*/ 697751 h 1131570"/>
                  <a:gd name="connsiteX7" fmla="*/ 73381 w 651510"/>
                  <a:gd name="connsiteY7" fmla="*/ 863029 h 1131570"/>
                  <a:gd name="connsiteX8" fmla="*/ 104242 w 651510"/>
                  <a:gd name="connsiteY8" fmla="*/ 925437 h 1131570"/>
                  <a:gd name="connsiteX9" fmla="*/ 306553 w 651510"/>
                  <a:gd name="connsiteY9" fmla="*/ 1084543 h 1131570"/>
                  <a:gd name="connsiteX10" fmla="*/ 367589 w 651510"/>
                  <a:gd name="connsiteY10" fmla="*/ 1132549 h 1131570"/>
                  <a:gd name="connsiteX11" fmla="*/ 434111 w 651510"/>
                  <a:gd name="connsiteY11" fmla="*/ 1107860 h 1131570"/>
                  <a:gd name="connsiteX12" fmla="*/ 517093 w 651510"/>
                  <a:gd name="connsiteY12" fmla="*/ 959041 h 1131570"/>
                  <a:gd name="connsiteX13" fmla="*/ 509549 w 651510"/>
                  <a:gd name="connsiteY13" fmla="*/ 887032 h 1131570"/>
                  <a:gd name="connsiteX14" fmla="*/ 643966 w 651510"/>
                  <a:gd name="connsiteY14" fmla="*/ 576365 h 1131570"/>
                  <a:gd name="connsiteX15" fmla="*/ 649453 w 651510"/>
                  <a:gd name="connsiteY15" fmla="*/ 461150 h 1131570"/>
                  <a:gd name="connsiteX16" fmla="*/ 622706 w 651510"/>
                  <a:gd name="connsiteY16" fmla="*/ 160770 h 113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1510" h="1131570">
                    <a:moveTo>
                      <a:pt x="622706" y="160770"/>
                    </a:moveTo>
                    <a:cubicBezTo>
                      <a:pt x="554812" y="8522"/>
                      <a:pt x="386105" y="-29882"/>
                      <a:pt x="226314" y="21553"/>
                    </a:cubicBezTo>
                    <a:cubicBezTo>
                      <a:pt x="124130" y="54471"/>
                      <a:pt x="45949" y="123051"/>
                      <a:pt x="23317" y="235522"/>
                    </a:cubicBezTo>
                    <a:cubicBezTo>
                      <a:pt x="12344" y="289700"/>
                      <a:pt x="28118" y="410401"/>
                      <a:pt x="26746" y="410401"/>
                    </a:cubicBezTo>
                    <a:cubicBezTo>
                      <a:pt x="4115" y="413830"/>
                      <a:pt x="0" y="440576"/>
                      <a:pt x="0" y="465951"/>
                    </a:cubicBezTo>
                    <a:cubicBezTo>
                      <a:pt x="0" y="540017"/>
                      <a:pt x="20574" y="613398"/>
                      <a:pt x="74066" y="652489"/>
                    </a:cubicBezTo>
                    <a:cubicBezTo>
                      <a:pt x="89154" y="663461"/>
                      <a:pt x="93269" y="678549"/>
                      <a:pt x="92583" y="697751"/>
                    </a:cubicBezTo>
                    <a:cubicBezTo>
                      <a:pt x="89840" y="789649"/>
                      <a:pt x="72009" y="851371"/>
                      <a:pt x="73381" y="863029"/>
                    </a:cubicBezTo>
                    <a:cubicBezTo>
                      <a:pt x="70637" y="890461"/>
                      <a:pt x="82982" y="908978"/>
                      <a:pt x="104242" y="925437"/>
                    </a:cubicBezTo>
                    <a:cubicBezTo>
                      <a:pt x="171450" y="978244"/>
                      <a:pt x="240716" y="1030364"/>
                      <a:pt x="306553" y="1084543"/>
                    </a:cubicBezTo>
                    <a:cubicBezTo>
                      <a:pt x="316840" y="1092772"/>
                      <a:pt x="357988" y="1124319"/>
                      <a:pt x="367589" y="1132549"/>
                    </a:cubicBezTo>
                    <a:cubicBezTo>
                      <a:pt x="373075" y="1135978"/>
                      <a:pt x="416966" y="1144207"/>
                      <a:pt x="434111" y="1107860"/>
                    </a:cubicBezTo>
                    <a:cubicBezTo>
                      <a:pt x="460172" y="1052996"/>
                      <a:pt x="486232" y="1011848"/>
                      <a:pt x="517093" y="959041"/>
                    </a:cubicBezTo>
                    <a:cubicBezTo>
                      <a:pt x="517093" y="954926"/>
                      <a:pt x="481432" y="924751"/>
                      <a:pt x="509549" y="887032"/>
                    </a:cubicBezTo>
                    <a:cubicBezTo>
                      <a:pt x="565099" y="812966"/>
                      <a:pt x="637794" y="593510"/>
                      <a:pt x="643966" y="576365"/>
                    </a:cubicBezTo>
                    <a:cubicBezTo>
                      <a:pt x="655625" y="527673"/>
                      <a:pt x="643280" y="489954"/>
                      <a:pt x="649453" y="461150"/>
                    </a:cubicBezTo>
                    <a:cubicBezTo>
                      <a:pt x="665912" y="398743"/>
                      <a:pt x="659054" y="226607"/>
                      <a:pt x="622706" y="160770"/>
                    </a:cubicBezTo>
                    <a:close/>
                  </a:path>
                </a:pathLst>
              </a:custGeom>
              <a:solidFill>
                <a:srgbClr val="F47775">
                  <a:lumMod val="40000"/>
                  <a:lumOff val="6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5" name="Freeform: Shape 48">
                <a:extLst>
                  <a:ext uri="{FF2B5EF4-FFF2-40B4-BE49-F238E27FC236}">
                    <a16:creationId xmlns:a16="http://schemas.microsoft.com/office/drawing/2014/main" id="{44FC886E-57F9-801C-DFCD-3DC85586CAD4}"/>
                  </a:ext>
                </a:extLst>
              </p:cNvPr>
              <p:cNvSpPr/>
              <p:nvPr/>
            </p:nvSpPr>
            <p:spPr>
              <a:xfrm flipH="1">
                <a:off x="10593150" y="1786253"/>
                <a:ext cx="276874" cy="271445"/>
              </a:xfrm>
              <a:custGeom>
                <a:avLst/>
                <a:gdLst>
                  <a:gd name="connsiteX0" fmla="*/ 351815 w 349758"/>
                  <a:gd name="connsiteY0" fmla="*/ 165278 h 342900"/>
                  <a:gd name="connsiteX1" fmla="*/ 266776 w 349758"/>
                  <a:gd name="connsiteY1" fmla="*/ 317525 h 342900"/>
                  <a:gd name="connsiteX2" fmla="*/ 183794 w 349758"/>
                  <a:gd name="connsiteY2" fmla="*/ 309982 h 342900"/>
                  <a:gd name="connsiteX3" fmla="*/ 121387 w 349758"/>
                  <a:gd name="connsiteY3" fmla="*/ 210541 h 342900"/>
                  <a:gd name="connsiteX4" fmla="*/ 0 w 349758"/>
                  <a:gd name="connsiteY4" fmla="*/ 0 h 342900"/>
                  <a:gd name="connsiteX5" fmla="*/ 111785 w 349758"/>
                  <a:gd name="connsiteY5" fmla="*/ 93955 h 342900"/>
                  <a:gd name="connsiteX6" fmla="*/ 336728 w 349758"/>
                  <a:gd name="connsiteY6" fmla="*/ 106985 h 342900"/>
                  <a:gd name="connsiteX7" fmla="*/ 351815 w 349758"/>
                  <a:gd name="connsiteY7" fmla="*/ 16527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758" h="342900">
                    <a:moveTo>
                      <a:pt x="351815" y="165278"/>
                    </a:moveTo>
                    <a:cubicBezTo>
                      <a:pt x="320954" y="218084"/>
                      <a:pt x="295580" y="264033"/>
                      <a:pt x="266776" y="317525"/>
                    </a:cubicBezTo>
                    <a:cubicBezTo>
                      <a:pt x="245516" y="353873"/>
                      <a:pt x="215341" y="361417"/>
                      <a:pt x="183794" y="309982"/>
                    </a:cubicBezTo>
                    <a:cubicBezTo>
                      <a:pt x="159791" y="275006"/>
                      <a:pt x="139903" y="242773"/>
                      <a:pt x="121387" y="210541"/>
                    </a:cubicBezTo>
                    <a:cubicBezTo>
                      <a:pt x="84353" y="145390"/>
                      <a:pt x="4115" y="10287"/>
                      <a:pt x="0" y="0"/>
                    </a:cubicBezTo>
                    <a:cubicBezTo>
                      <a:pt x="37719" y="39776"/>
                      <a:pt x="76810" y="66523"/>
                      <a:pt x="111785" y="93955"/>
                    </a:cubicBezTo>
                    <a:cubicBezTo>
                      <a:pt x="183109" y="150876"/>
                      <a:pt x="262661" y="165964"/>
                      <a:pt x="336728" y="106985"/>
                    </a:cubicBezTo>
                    <a:cubicBezTo>
                      <a:pt x="338099" y="160477"/>
                      <a:pt x="351130" y="161849"/>
                      <a:pt x="351815" y="165278"/>
                    </a:cubicBezTo>
                    <a:close/>
                  </a:path>
                </a:pathLst>
              </a:custGeom>
              <a:solidFill>
                <a:srgbClr val="F47775">
                  <a:lumMod val="60000"/>
                  <a:lumOff val="4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6" name="Freeform: Shape 49">
                <a:extLst>
                  <a:ext uri="{FF2B5EF4-FFF2-40B4-BE49-F238E27FC236}">
                    <a16:creationId xmlns:a16="http://schemas.microsoft.com/office/drawing/2014/main" id="{E7816A00-D38E-0F73-013B-0E6EA855A15F}"/>
                  </a:ext>
                </a:extLst>
              </p:cNvPr>
              <p:cNvSpPr/>
              <p:nvPr/>
            </p:nvSpPr>
            <p:spPr>
              <a:xfrm flipH="1">
                <a:off x="9859845" y="3741599"/>
                <a:ext cx="228013" cy="407167"/>
              </a:xfrm>
              <a:custGeom>
                <a:avLst/>
                <a:gdLst>
                  <a:gd name="connsiteX0" fmla="*/ 288211 w 288036"/>
                  <a:gd name="connsiteY0" fmla="*/ 224436 h 514350"/>
                  <a:gd name="connsiteX1" fmla="*/ 288896 w 288036"/>
                  <a:gd name="connsiteY1" fmla="*/ 286843 h 514350"/>
                  <a:gd name="connsiteX2" fmla="*/ 113332 w 288036"/>
                  <a:gd name="connsiteY2" fmla="*/ 504928 h 514350"/>
                  <a:gd name="connsiteX3" fmla="*/ 52981 w 288036"/>
                  <a:gd name="connsiteY3" fmla="*/ 481611 h 514350"/>
                  <a:gd name="connsiteX4" fmla="*/ 61897 w 288036"/>
                  <a:gd name="connsiteY4" fmla="*/ 441148 h 514350"/>
                  <a:gd name="connsiteX5" fmla="*/ 82471 w 288036"/>
                  <a:gd name="connsiteY5" fmla="*/ 380798 h 514350"/>
                  <a:gd name="connsiteX6" fmla="*/ 133906 w 288036"/>
                  <a:gd name="connsiteY6" fmla="*/ 195632 h 514350"/>
                  <a:gd name="connsiteX7" fmla="*/ 87271 w 288036"/>
                  <a:gd name="connsiteY7" fmla="*/ 246381 h 514350"/>
                  <a:gd name="connsiteX8" fmla="*/ 82471 w 288036"/>
                  <a:gd name="connsiteY8" fmla="*/ 303988 h 514350"/>
                  <a:gd name="connsiteX9" fmla="*/ 40637 w 288036"/>
                  <a:gd name="connsiteY9" fmla="*/ 382170 h 514350"/>
                  <a:gd name="connsiteX10" fmla="*/ 1546 w 288036"/>
                  <a:gd name="connsiteY10" fmla="*/ 373254 h 514350"/>
                  <a:gd name="connsiteX11" fmla="*/ 7718 w 288036"/>
                  <a:gd name="connsiteY11" fmla="*/ 80418 h 514350"/>
                  <a:gd name="connsiteX12" fmla="*/ 42008 w 288036"/>
                  <a:gd name="connsiteY12" fmla="*/ 6351 h 514350"/>
                  <a:gd name="connsiteX13" fmla="*/ 66011 w 288036"/>
                  <a:gd name="connsiteY13" fmla="*/ 865 h 514350"/>
                  <a:gd name="connsiteX14" fmla="*/ 252549 w 288036"/>
                  <a:gd name="connsiteY14" fmla="*/ 27611 h 514350"/>
                  <a:gd name="connsiteX15" fmla="*/ 272437 w 288036"/>
                  <a:gd name="connsiteY15" fmla="*/ 37898 h 514350"/>
                  <a:gd name="connsiteX16" fmla="*/ 288211 w 288036"/>
                  <a:gd name="connsiteY16" fmla="*/ 224436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8036" h="514350">
                    <a:moveTo>
                      <a:pt x="288211" y="224436"/>
                    </a:moveTo>
                    <a:cubicBezTo>
                      <a:pt x="288211" y="234037"/>
                      <a:pt x="293011" y="275871"/>
                      <a:pt x="288896" y="286843"/>
                    </a:cubicBezTo>
                    <a:cubicBezTo>
                      <a:pt x="253921" y="378741"/>
                      <a:pt x="192199" y="449378"/>
                      <a:pt x="113332" y="504928"/>
                    </a:cubicBezTo>
                    <a:cubicBezTo>
                      <a:pt x="81099" y="527559"/>
                      <a:pt x="61211" y="517272"/>
                      <a:pt x="52981" y="481611"/>
                    </a:cubicBezTo>
                    <a:cubicBezTo>
                      <a:pt x="53667" y="463780"/>
                      <a:pt x="57782" y="452121"/>
                      <a:pt x="61897" y="441148"/>
                    </a:cubicBezTo>
                    <a:cubicBezTo>
                      <a:pt x="63268" y="416460"/>
                      <a:pt x="64640" y="393142"/>
                      <a:pt x="82471" y="380798"/>
                    </a:cubicBezTo>
                    <a:cubicBezTo>
                      <a:pt x="133220" y="345136"/>
                      <a:pt x="172996" y="202490"/>
                      <a:pt x="133906" y="195632"/>
                    </a:cubicBezTo>
                    <a:cubicBezTo>
                      <a:pt x="93443" y="194946"/>
                      <a:pt x="89329" y="213463"/>
                      <a:pt x="87271" y="246381"/>
                    </a:cubicBezTo>
                    <a:cubicBezTo>
                      <a:pt x="84528" y="273813"/>
                      <a:pt x="88643" y="285472"/>
                      <a:pt x="82471" y="303988"/>
                    </a:cubicBezTo>
                    <a:cubicBezTo>
                      <a:pt x="75613" y="333478"/>
                      <a:pt x="68069" y="363653"/>
                      <a:pt x="40637" y="382170"/>
                    </a:cubicBezTo>
                    <a:cubicBezTo>
                      <a:pt x="24178" y="393142"/>
                      <a:pt x="9090" y="398629"/>
                      <a:pt x="1546" y="373254"/>
                    </a:cubicBezTo>
                    <a:cubicBezTo>
                      <a:pt x="-2569" y="341022"/>
                      <a:pt x="2232" y="96191"/>
                      <a:pt x="7718" y="80418"/>
                    </a:cubicBezTo>
                    <a:cubicBezTo>
                      <a:pt x="11833" y="52300"/>
                      <a:pt x="22120" y="26925"/>
                      <a:pt x="42008" y="6351"/>
                    </a:cubicBezTo>
                    <a:cubicBezTo>
                      <a:pt x="48866" y="-1192"/>
                      <a:pt x="57096" y="-507"/>
                      <a:pt x="66011" y="865"/>
                    </a:cubicBezTo>
                    <a:cubicBezTo>
                      <a:pt x="128419" y="9095"/>
                      <a:pt x="190141" y="18010"/>
                      <a:pt x="252549" y="27611"/>
                    </a:cubicBezTo>
                    <a:cubicBezTo>
                      <a:pt x="260093" y="28983"/>
                      <a:pt x="267637" y="31040"/>
                      <a:pt x="272437" y="37898"/>
                    </a:cubicBezTo>
                    <a:cubicBezTo>
                      <a:pt x="277238" y="49557"/>
                      <a:pt x="279981" y="203862"/>
                      <a:pt x="288211" y="224436"/>
                    </a:cubicBezTo>
                    <a:close/>
                  </a:path>
                </a:pathLst>
              </a:custGeom>
              <a:solidFill>
                <a:srgbClr val="F47775">
                  <a:lumMod val="40000"/>
                  <a:lumOff val="6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7" name="Freeform: Shape 50">
                <a:extLst>
                  <a:ext uri="{FF2B5EF4-FFF2-40B4-BE49-F238E27FC236}">
                    <a16:creationId xmlns:a16="http://schemas.microsoft.com/office/drawing/2014/main" id="{9ABFB59D-2487-19B6-39D0-F7DAADC317E0}"/>
                  </a:ext>
                </a:extLst>
              </p:cNvPr>
              <p:cNvSpPr/>
              <p:nvPr/>
            </p:nvSpPr>
            <p:spPr>
              <a:xfrm flipH="1">
                <a:off x="9869542" y="3583162"/>
                <a:ext cx="200869" cy="190011"/>
              </a:xfrm>
              <a:custGeom>
                <a:avLst/>
                <a:gdLst>
                  <a:gd name="connsiteX0" fmla="*/ 249025 w 253746"/>
                  <a:gd name="connsiteY0" fmla="*/ 240785 h 240030"/>
                  <a:gd name="connsiteX1" fmla="*/ 61116 w 253746"/>
                  <a:gd name="connsiteY1" fmla="*/ 211981 h 240030"/>
                  <a:gd name="connsiteX2" fmla="*/ 18596 w 253746"/>
                  <a:gd name="connsiteY2" fmla="*/ 206495 h 240030"/>
                  <a:gd name="connsiteX3" fmla="*/ 13110 w 253746"/>
                  <a:gd name="connsiteY3" fmla="*/ 205809 h 240030"/>
                  <a:gd name="connsiteX4" fmla="*/ 6938 w 253746"/>
                  <a:gd name="connsiteY4" fmla="*/ 159860 h 240030"/>
                  <a:gd name="connsiteX5" fmla="*/ 6252 w 253746"/>
                  <a:gd name="connsiteY5" fmla="*/ 131742 h 240030"/>
                  <a:gd name="connsiteX6" fmla="*/ 765 w 253746"/>
                  <a:gd name="connsiteY6" fmla="*/ 74135 h 240030"/>
                  <a:gd name="connsiteX7" fmla="*/ 22711 w 253746"/>
                  <a:gd name="connsiteY7" fmla="*/ 32987 h 240030"/>
                  <a:gd name="connsiteX8" fmla="*/ 244224 w 253746"/>
                  <a:gd name="connsiteY8" fmla="*/ 50132 h 240030"/>
                  <a:gd name="connsiteX9" fmla="*/ 253140 w 253746"/>
                  <a:gd name="connsiteY9" fmla="*/ 75507 h 240030"/>
                  <a:gd name="connsiteX10" fmla="*/ 253826 w 253746"/>
                  <a:gd name="connsiteY10" fmla="*/ 155745 h 240030"/>
                  <a:gd name="connsiteX11" fmla="*/ 253140 w 253746"/>
                  <a:gd name="connsiteY11" fmla="*/ 241470 h 240030"/>
                  <a:gd name="connsiteX12" fmla="*/ 253140 w 253746"/>
                  <a:gd name="connsiteY12" fmla="*/ 241470 h 240030"/>
                  <a:gd name="connsiteX13" fmla="*/ 249025 w 253746"/>
                  <a:gd name="connsiteY13" fmla="*/ 240785 h 24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746" h="240030">
                    <a:moveTo>
                      <a:pt x="249025" y="240785"/>
                    </a:moveTo>
                    <a:cubicBezTo>
                      <a:pt x="186617" y="231183"/>
                      <a:pt x="123524" y="221582"/>
                      <a:pt x="61116" y="211981"/>
                    </a:cubicBezTo>
                    <a:cubicBezTo>
                      <a:pt x="47400" y="209924"/>
                      <a:pt x="32998" y="208552"/>
                      <a:pt x="18596" y="206495"/>
                    </a:cubicBezTo>
                    <a:cubicBezTo>
                      <a:pt x="16539" y="205809"/>
                      <a:pt x="15167" y="205809"/>
                      <a:pt x="13110" y="205809"/>
                    </a:cubicBezTo>
                    <a:cubicBezTo>
                      <a:pt x="4194" y="191407"/>
                      <a:pt x="14481" y="174262"/>
                      <a:pt x="6938" y="159860"/>
                    </a:cubicBezTo>
                    <a:cubicBezTo>
                      <a:pt x="6938" y="150259"/>
                      <a:pt x="6252" y="140658"/>
                      <a:pt x="6252" y="131742"/>
                    </a:cubicBezTo>
                    <a:cubicBezTo>
                      <a:pt x="-606" y="113226"/>
                      <a:pt x="8309" y="92652"/>
                      <a:pt x="765" y="74135"/>
                    </a:cubicBezTo>
                    <a:cubicBezTo>
                      <a:pt x="-2664" y="54933"/>
                      <a:pt x="5566" y="42588"/>
                      <a:pt x="22711" y="32987"/>
                    </a:cubicBezTo>
                    <a:cubicBezTo>
                      <a:pt x="108436" y="-15705"/>
                      <a:pt x="159185" y="-10904"/>
                      <a:pt x="244224" y="50132"/>
                    </a:cubicBezTo>
                    <a:cubicBezTo>
                      <a:pt x="253826" y="56990"/>
                      <a:pt x="253140" y="65906"/>
                      <a:pt x="253140" y="75507"/>
                    </a:cubicBezTo>
                    <a:cubicBezTo>
                      <a:pt x="253826" y="102253"/>
                      <a:pt x="253826" y="128999"/>
                      <a:pt x="253826" y="155745"/>
                    </a:cubicBezTo>
                    <a:cubicBezTo>
                      <a:pt x="257255" y="184549"/>
                      <a:pt x="258626" y="212667"/>
                      <a:pt x="253140" y="241470"/>
                    </a:cubicBezTo>
                    <a:lnTo>
                      <a:pt x="253140" y="241470"/>
                    </a:lnTo>
                    <a:cubicBezTo>
                      <a:pt x="252454" y="243528"/>
                      <a:pt x="251082" y="243528"/>
                      <a:pt x="249025" y="240785"/>
                    </a:cubicBezTo>
                    <a:close/>
                  </a:path>
                </a:pathLst>
              </a:custGeom>
              <a:solidFill>
                <a:srgbClr val="57C3A7">
                  <a:lumMod val="60000"/>
                  <a:lumOff val="4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98" name="Freeform: Shape 51">
                <a:extLst>
                  <a:ext uri="{FF2B5EF4-FFF2-40B4-BE49-F238E27FC236}">
                    <a16:creationId xmlns:a16="http://schemas.microsoft.com/office/drawing/2014/main" id="{CA6F8BDB-C424-8677-0336-87994F95A99B}"/>
                  </a:ext>
                </a:extLst>
              </p:cNvPr>
              <p:cNvSpPr/>
              <p:nvPr/>
            </p:nvSpPr>
            <p:spPr>
              <a:xfrm flipH="1">
                <a:off x="10395539" y="2270153"/>
                <a:ext cx="114007" cy="244300"/>
              </a:xfrm>
              <a:custGeom>
                <a:avLst/>
                <a:gdLst>
                  <a:gd name="connsiteX0" fmla="*/ 0 w 144018"/>
                  <a:gd name="connsiteY0" fmla="*/ 4566 h 308610"/>
                  <a:gd name="connsiteX1" fmla="*/ 19888 w 144018"/>
                  <a:gd name="connsiteY1" fmla="*/ 7309 h 308610"/>
                  <a:gd name="connsiteX2" fmla="*/ 28804 w 144018"/>
                  <a:gd name="connsiteY2" fmla="*/ 73146 h 308610"/>
                  <a:gd name="connsiteX3" fmla="*/ 75438 w 144018"/>
                  <a:gd name="connsiteY3" fmla="*/ 239109 h 308610"/>
                  <a:gd name="connsiteX4" fmla="*/ 104242 w 144018"/>
                  <a:gd name="connsiteY4" fmla="*/ 280943 h 308610"/>
                  <a:gd name="connsiteX5" fmla="*/ 143332 w 144018"/>
                  <a:gd name="connsiteY5" fmla="*/ 297402 h 308610"/>
                  <a:gd name="connsiteX6" fmla="*/ 143332 w 144018"/>
                  <a:gd name="connsiteY6" fmla="*/ 314547 h 308610"/>
                  <a:gd name="connsiteX7" fmla="*/ 60350 w 144018"/>
                  <a:gd name="connsiteY7" fmla="*/ 243910 h 308610"/>
                  <a:gd name="connsiteX8" fmla="*/ 4115 w 144018"/>
                  <a:gd name="connsiteY8" fmla="*/ 29940 h 308610"/>
                  <a:gd name="connsiteX9" fmla="*/ 0 w 144018"/>
                  <a:gd name="connsiteY9" fmla="*/ 4566 h 308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18" h="308610">
                    <a:moveTo>
                      <a:pt x="0" y="4566"/>
                    </a:moveTo>
                    <a:cubicBezTo>
                      <a:pt x="9601" y="-3664"/>
                      <a:pt x="13716" y="451"/>
                      <a:pt x="19888" y="7309"/>
                    </a:cubicBezTo>
                    <a:cubicBezTo>
                      <a:pt x="21260" y="32684"/>
                      <a:pt x="24689" y="52572"/>
                      <a:pt x="28804" y="73146"/>
                    </a:cubicBezTo>
                    <a:cubicBezTo>
                      <a:pt x="40462" y="129381"/>
                      <a:pt x="58979" y="202762"/>
                      <a:pt x="75438" y="239109"/>
                    </a:cubicBezTo>
                    <a:cubicBezTo>
                      <a:pt x="80924" y="250082"/>
                      <a:pt x="97384" y="274085"/>
                      <a:pt x="104242" y="280943"/>
                    </a:cubicBezTo>
                    <a:cubicBezTo>
                      <a:pt x="114529" y="289173"/>
                      <a:pt x="128930" y="297402"/>
                      <a:pt x="143332" y="297402"/>
                    </a:cubicBezTo>
                    <a:cubicBezTo>
                      <a:pt x="148133" y="302889"/>
                      <a:pt x="148133" y="309061"/>
                      <a:pt x="143332" y="314547"/>
                    </a:cubicBezTo>
                    <a:cubicBezTo>
                      <a:pt x="102184" y="307004"/>
                      <a:pt x="76810" y="280257"/>
                      <a:pt x="60350" y="243910"/>
                    </a:cubicBezTo>
                    <a:cubicBezTo>
                      <a:pt x="31547" y="174644"/>
                      <a:pt x="14402" y="104007"/>
                      <a:pt x="4115" y="29940"/>
                    </a:cubicBezTo>
                    <a:cubicBezTo>
                      <a:pt x="3429" y="21711"/>
                      <a:pt x="2057" y="12110"/>
                      <a:pt x="0" y="4566"/>
                    </a:cubicBezTo>
                    <a:close/>
                  </a:path>
                </a:pathLst>
              </a:custGeom>
              <a:solidFill>
                <a:sysClr val="windowText" lastClr="000000">
                  <a:lumMod val="65000"/>
                  <a:lumOff val="35000"/>
                </a:sys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dirty="0"/>
              </a:p>
            </p:txBody>
          </p:sp>
          <p:sp>
            <p:nvSpPr>
              <p:cNvPr id="99" name="Freeform: Shape 52">
                <a:extLst>
                  <a:ext uri="{FF2B5EF4-FFF2-40B4-BE49-F238E27FC236}">
                    <a16:creationId xmlns:a16="http://schemas.microsoft.com/office/drawing/2014/main" id="{5D91269B-05B8-CE56-F599-45F1D4AEC8E2}"/>
                  </a:ext>
                </a:extLst>
              </p:cNvPr>
              <p:cNvSpPr/>
              <p:nvPr/>
            </p:nvSpPr>
            <p:spPr>
              <a:xfrm flipH="1">
                <a:off x="10259273" y="2247709"/>
                <a:ext cx="59718" cy="244300"/>
              </a:xfrm>
              <a:custGeom>
                <a:avLst/>
                <a:gdLst>
                  <a:gd name="connsiteX0" fmla="*/ 0 w 75438"/>
                  <a:gd name="connsiteY0" fmla="*/ 9601 h 308610"/>
                  <a:gd name="connsiteX1" fmla="*/ 17145 w 75438"/>
                  <a:gd name="connsiteY1" fmla="*/ 0 h 308610"/>
                  <a:gd name="connsiteX2" fmla="*/ 75438 w 75438"/>
                  <a:gd name="connsiteY2" fmla="*/ 233858 h 308610"/>
                  <a:gd name="connsiteX3" fmla="*/ 75438 w 75438"/>
                  <a:gd name="connsiteY3" fmla="*/ 279121 h 308610"/>
                  <a:gd name="connsiteX4" fmla="*/ 65151 w 75438"/>
                  <a:gd name="connsiteY4" fmla="*/ 311353 h 308610"/>
                  <a:gd name="connsiteX5" fmla="*/ 47320 w 75438"/>
                  <a:gd name="connsiteY5" fmla="*/ 296951 h 308610"/>
                  <a:gd name="connsiteX6" fmla="*/ 61722 w 75438"/>
                  <a:gd name="connsiteY6" fmla="*/ 256489 h 308610"/>
                  <a:gd name="connsiteX7" fmla="*/ 57607 w 75438"/>
                  <a:gd name="connsiteY7" fmla="*/ 225628 h 308610"/>
                  <a:gd name="connsiteX8" fmla="*/ 5487 w 75438"/>
                  <a:gd name="connsiteY8" fmla="*/ 25375 h 308610"/>
                  <a:gd name="connsiteX9" fmla="*/ 0 w 75438"/>
                  <a:gd name="connsiteY9" fmla="*/ 9601 h 308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308610">
                    <a:moveTo>
                      <a:pt x="0" y="9601"/>
                    </a:moveTo>
                    <a:cubicBezTo>
                      <a:pt x="6172" y="3429"/>
                      <a:pt x="11659" y="6172"/>
                      <a:pt x="17145" y="0"/>
                    </a:cubicBezTo>
                    <a:cubicBezTo>
                      <a:pt x="45263" y="100127"/>
                      <a:pt x="62408" y="153619"/>
                      <a:pt x="75438" y="233858"/>
                    </a:cubicBezTo>
                    <a:cubicBezTo>
                      <a:pt x="78181" y="248945"/>
                      <a:pt x="78181" y="264033"/>
                      <a:pt x="75438" y="279121"/>
                    </a:cubicBezTo>
                    <a:cubicBezTo>
                      <a:pt x="71323" y="292837"/>
                      <a:pt x="69266" y="297637"/>
                      <a:pt x="65151" y="311353"/>
                    </a:cubicBezTo>
                    <a:cubicBezTo>
                      <a:pt x="56236" y="314782"/>
                      <a:pt x="53493" y="304495"/>
                      <a:pt x="47320" y="296951"/>
                    </a:cubicBezTo>
                    <a:cubicBezTo>
                      <a:pt x="58293" y="285979"/>
                      <a:pt x="61036" y="277749"/>
                      <a:pt x="61722" y="256489"/>
                    </a:cubicBezTo>
                    <a:cubicBezTo>
                      <a:pt x="59665" y="243459"/>
                      <a:pt x="60351" y="233172"/>
                      <a:pt x="57607" y="225628"/>
                    </a:cubicBezTo>
                    <a:cubicBezTo>
                      <a:pt x="44577" y="157734"/>
                      <a:pt x="28804" y="100127"/>
                      <a:pt x="5487" y="25375"/>
                    </a:cubicBezTo>
                    <a:cubicBezTo>
                      <a:pt x="4801" y="21946"/>
                      <a:pt x="2058" y="13030"/>
                      <a:pt x="0" y="9601"/>
                    </a:cubicBezTo>
                    <a:close/>
                  </a:path>
                </a:pathLst>
              </a:custGeom>
              <a:solidFill>
                <a:sysClr val="windowText" lastClr="000000">
                  <a:lumMod val="65000"/>
                  <a:lumOff val="35000"/>
                </a:sys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0" name="Freeform: Shape 53">
                <a:extLst>
                  <a:ext uri="{FF2B5EF4-FFF2-40B4-BE49-F238E27FC236}">
                    <a16:creationId xmlns:a16="http://schemas.microsoft.com/office/drawing/2014/main" id="{213AA447-5F7E-B339-694C-848BDE91B89B}"/>
                  </a:ext>
                </a:extLst>
              </p:cNvPr>
              <p:cNvSpPr/>
              <p:nvPr/>
            </p:nvSpPr>
            <p:spPr>
              <a:xfrm flipH="1">
                <a:off x="10374365" y="2499739"/>
                <a:ext cx="21716" cy="21716"/>
              </a:xfrm>
              <a:custGeom>
                <a:avLst/>
                <a:gdLst>
                  <a:gd name="connsiteX0" fmla="*/ 0 w 27432"/>
                  <a:gd name="connsiteY0" fmla="*/ 24526 h 27432"/>
                  <a:gd name="connsiteX1" fmla="*/ 0 w 27432"/>
                  <a:gd name="connsiteY1" fmla="*/ 7381 h 27432"/>
                  <a:gd name="connsiteX2" fmla="*/ 30861 w 27432"/>
                  <a:gd name="connsiteY2" fmla="*/ 8067 h 27432"/>
                  <a:gd name="connsiteX3" fmla="*/ 30861 w 27432"/>
                  <a:gd name="connsiteY3" fmla="*/ 23154 h 27432"/>
                  <a:gd name="connsiteX4" fmla="*/ 0 w 27432"/>
                  <a:gd name="connsiteY4" fmla="*/ 24526 h 2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 h="27432">
                    <a:moveTo>
                      <a:pt x="0" y="24526"/>
                    </a:moveTo>
                    <a:cubicBezTo>
                      <a:pt x="0" y="19040"/>
                      <a:pt x="0" y="12867"/>
                      <a:pt x="0" y="7381"/>
                    </a:cubicBezTo>
                    <a:cubicBezTo>
                      <a:pt x="10287" y="-2906"/>
                      <a:pt x="21260" y="-2220"/>
                      <a:pt x="30861" y="8067"/>
                    </a:cubicBezTo>
                    <a:cubicBezTo>
                      <a:pt x="35662" y="12867"/>
                      <a:pt x="34976" y="18354"/>
                      <a:pt x="30861" y="23154"/>
                    </a:cubicBezTo>
                    <a:cubicBezTo>
                      <a:pt x="21260" y="34127"/>
                      <a:pt x="10287" y="34127"/>
                      <a:pt x="0" y="24526"/>
                    </a:cubicBez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1" name="Freeform: Shape 54">
                <a:extLst>
                  <a:ext uri="{FF2B5EF4-FFF2-40B4-BE49-F238E27FC236}">
                    <a16:creationId xmlns:a16="http://schemas.microsoft.com/office/drawing/2014/main" id="{E35A28CE-9C96-DD22-021E-EF6B424F7407}"/>
                  </a:ext>
                </a:extLst>
              </p:cNvPr>
              <p:cNvSpPr/>
              <p:nvPr/>
            </p:nvSpPr>
            <p:spPr>
              <a:xfrm flipH="1">
                <a:off x="10269294" y="2479523"/>
                <a:ext cx="27144" cy="27144"/>
              </a:xfrm>
              <a:custGeom>
                <a:avLst/>
                <a:gdLst>
                  <a:gd name="connsiteX0" fmla="*/ 16088 w 34290"/>
                  <a:gd name="connsiteY0" fmla="*/ 0 h 34290"/>
                  <a:gd name="connsiteX1" fmla="*/ 38719 w 34290"/>
                  <a:gd name="connsiteY1" fmla="*/ 6172 h 34290"/>
                  <a:gd name="connsiteX2" fmla="*/ 18831 w 34290"/>
                  <a:gd name="connsiteY2" fmla="*/ 35662 h 34290"/>
                  <a:gd name="connsiteX3" fmla="*/ 314 w 34290"/>
                  <a:gd name="connsiteY3" fmla="*/ 28804 h 34290"/>
                  <a:gd name="connsiteX4" fmla="*/ 16088 w 34290"/>
                  <a:gd name="connsiteY4" fmla="*/ 0 h 3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34290">
                    <a:moveTo>
                      <a:pt x="16088" y="0"/>
                    </a:moveTo>
                    <a:cubicBezTo>
                      <a:pt x="23631" y="1372"/>
                      <a:pt x="32547" y="-686"/>
                      <a:pt x="38719" y="6172"/>
                    </a:cubicBezTo>
                    <a:cubicBezTo>
                      <a:pt x="40776" y="17145"/>
                      <a:pt x="32547" y="34290"/>
                      <a:pt x="18831" y="35662"/>
                    </a:cubicBezTo>
                    <a:cubicBezTo>
                      <a:pt x="11973" y="36347"/>
                      <a:pt x="2372" y="39091"/>
                      <a:pt x="314" y="28804"/>
                    </a:cubicBezTo>
                    <a:cubicBezTo>
                      <a:pt x="-1057" y="19202"/>
                      <a:pt x="1686" y="2057"/>
                      <a:pt x="16088" y="0"/>
                    </a:cubicBez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2" name="Freeform: Shape 55">
                <a:extLst>
                  <a:ext uri="{FF2B5EF4-FFF2-40B4-BE49-F238E27FC236}">
                    <a16:creationId xmlns:a16="http://schemas.microsoft.com/office/drawing/2014/main" id="{50050FB9-9324-CFCB-4244-438F8D42B2B9}"/>
                  </a:ext>
                </a:extLst>
              </p:cNvPr>
              <p:cNvSpPr/>
              <p:nvPr/>
            </p:nvSpPr>
            <p:spPr>
              <a:xfrm flipH="1">
                <a:off x="10404240" y="3355747"/>
                <a:ext cx="5429" cy="38002"/>
              </a:xfrm>
              <a:custGeom>
                <a:avLst/>
                <a:gdLst>
                  <a:gd name="connsiteX0" fmla="*/ 5506 w 0"/>
                  <a:gd name="connsiteY0" fmla="*/ 52121 h 48006"/>
                  <a:gd name="connsiteX1" fmla="*/ 706 w 0"/>
                  <a:gd name="connsiteY1" fmla="*/ 0 h 48006"/>
                  <a:gd name="connsiteX2" fmla="*/ 5506 w 0"/>
                  <a:gd name="connsiteY2" fmla="*/ 52121 h 48006"/>
                </a:gdLst>
                <a:ahLst/>
                <a:cxnLst>
                  <a:cxn ang="0">
                    <a:pos x="connsiteX0" y="connsiteY0"/>
                  </a:cxn>
                  <a:cxn ang="0">
                    <a:pos x="connsiteX1" y="connsiteY1"/>
                  </a:cxn>
                  <a:cxn ang="0">
                    <a:pos x="connsiteX2" y="connsiteY2"/>
                  </a:cxn>
                </a:cxnLst>
                <a:rect l="l" t="t" r="r" b="b"/>
                <a:pathLst>
                  <a:path h="48006">
                    <a:moveTo>
                      <a:pt x="5506" y="52121"/>
                    </a:moveTo>
                    <a:cubicBezTo>
                      <a:pt x="-4095" y="35661"/>
                      <a:pt x="2077" y="17145"/>
                      <a:pt x="706" y="0"/>
                    </a:cubicBezTo>
                    <a:cubicBezTo>
                      <a:pt x="10993" y="16459"/>
                      <a:pt x="3449" y="34976"/>
                      <a:pt x="5506" y="52121"/>
                    </a:cubicBezTo>
                    <a:close/>
                  </a:path>
                </a:pathLst>
              </a:custGeom>
              <a:solidFill>
                <a:srgbClr val="FDFDFD"/>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3" name="Freeform: Shape 56">
                <a:extLst>
                  <a:ext uri="{FF2B5EF4-FFF2-40B4-BE49-F238E27FC236}">
                    <a16:creationId xmlns:a16="http://schemas.microsoft.com/office/drawing/2014/main" id="{7D743F20-EB24-7E90-9B45-7F737448F938}"/>
                  </a:ext>
                </a:extLst>
              </p:cNvPr>
              <p:cNvSpPr/>
              <p:nvPr/>
            </p:nvSpPr>
            <p:spPr>
              <a:xfrm flipH="1">
                <a:off x="10786706" y="4757486"/>
                <a:ext cx="5429" cy="38002"/>
              </a:xfrm>
              <a:custGeom>
                <a:avLst/>
                <a:gdLst>
                  <a:gd name="connsiteX0" fmla="*/ 1048 w 0"/>
                  <a:gd name="connsiteY0" fmla="*/ 0 h 48006"/>
                  <a:gd name="connsiteX1" fmla="*/ 5849 w 0"/>
                  <a:gd name="connsiteY1" fmla="*/ 49377 h 48006"/>
                  <a:gd name="connsiteX2" fmla="*/ 1048 w 0"/>
                  <a:gd name="connsiteY2" fmla="*/ 0 h 48006"/>
                </a:gdLst>
                <a:ahLst/>
                <a:cxnLst>
                  <a:cxn ang="0">
                    <a:pos x="connsiteX0" y="connsiteY0"/>
                  </a:cxn>
                  <a:cxn ang="0">
                    <a:pos x="connsiteX1" y="connsiteY1"/>
                  </a:cxn>
                  <a:cxn ang="0">
                    <a:pos x="connsiteX2" y="connsiteY2"/>
                  </a:cxn>
                </a:cxnLst>
                <a:rect l="l" t="t" r="r" b="b"/>
                <a:pathLst>
                  <a:path h="48006">
                    <a:moveTo>
                      <a:pt x="1048" y="0"/>
                    </a:moveTo>
                    <a:cubicBezTo>
                      <a:pt x="7906" y="15773"/>
                      <a:pt x="6535" y="32918"/>
                      <a:pt x="5849" y="49377"/>
                    </a:cubicBezTo>
                    <a:cubicBezTo>
                      <a:pt x="-5124" y="33604"/>
                      <a:pt x="3106" y="16459"/>
                      <a:pt x="1048" y="0"/>
                    </a:cubicBezTo>
                    <a:close/>
                  </a:path>
                </a:pathLst>
              </a:custGeom>
              <a:solidFill>
                <a:srgbClr val="FDFDFD"/>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4" name="Freeform: Shape 57">
                <a:extLst>
                  <a:ext uri="{FF2B5EF4-FFF2-40B4-BE49-F238E27FC236}">
                    <a16:creationId xmlns:a16="http://schemas.microsoft.com/office/drawing/2014/main" id="{12319264-D24D-1E08-ECEE-48B5C89682DA}"/>
                  </a:ext>
                </a:extLst>
              </p:cNvPr>
              <p:cNvSpPr/>
              <p:nvPr/>
            </p:nvSpPr>
            <p:spPr>
              <a:xfrm flipH="1">
                <a:off x="10790402" y="4815033"/>
                <a:ext cx="5429" cy="27144"/>
              </a:xfrm>
              <a:custGeom>
                <a:avLst/>
                <a:gdLst>
                  <a:gd name="connsiteX0" fmla="*/ 4346 w 0"/>
                  <a:gd name="connsiteY0" fmla="*/ 0 h 34290"/>
                  <a:gd name="connsiteX1" fmla="*/ 4346 w 0"/>
                  <a:gd name="connsiteY1" fmla="*/ 36347 h 34290"/>
                  <a:gd name="connsiteX2" fmla="*/ 4346 w 0"/>
                  <a:gd name="connsiteY2" fmla="*/ 0 h 34290"/>
                </a:gdLst>
                <a:ahLst/>
                <a:cxnLst>
                  <a:cxn ang="0">
                    <a:pos x="connsiteX0" y="connsiteY0"/>
                  </a:cxn>
                  <a:cxn ang="0">
                    <a:pos x="connsiteX1" y="connsiteY1"/>
                  </a:cxn>
                  <a:cxn ang="0">
                    <a:pos x="connsiteX2" y="connsiteY2"/>
                  </a:cxn>
                </a:cxnLst>
                <a:rect l="l" t="t" r="r" b="b"/>
                <a:pathLst>
                  <a:path h="34290">
                    <a:moveTo>
                      <a:pt x="4346" y="0"/>
                    </a:moveTo>
                    <a:cubicBezTo>
                      <a:pt x="4346" y="10973"/>
                      <a:pt x="4346" y="21260"/>
                      <a:pt x="4346" y="36347"/>
                    </a:cubicBezTo>
                    <a:cubicBezTo>
                      <a:pt x="-3883" y="22631"/>
                      <a:pt x="1603" y="11659"/>
                      <a:pt x="4346" y="0"/>
                    </a:cubicBezTo>
                    <a:close/>
                  </a:path>
                </a:pathLst>
              </a:custGeom>
              <a:solidFill>
                <a:srgbClr val="FDFDFD"/>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5" name="Freeform: Shape 58">
                <a:extLst>
                  <a:ext uri="{FF2B5EF4-FFF2-40B4-BE49-F238E27FC236}">
                    <a16:creationId xmlns:a16="http://schemas.microsoft.com/office/drawing/2014/main" id="{5ED5A770-2860-5930-5B7E-8AF1D573BAE8}"/>
                  </a:ext>
                </a:extLst>
              </p:cNvPr>
              <p:cNvSpPr/>
              <p:nvPr/>
            </p:nvSpPr>
            <p:spPr>
              <a:xfrm flipH="1">
                <a:off x="10490752" y="1627729"/>
                <a:ext cx="5429" cy="27144"/>
              </a:xfrm>
              <a:custGeom>
                <a:avLst/>
                <a:gdLst>
                  <a:gd name="connsiteX0" fmla="*/ 948 w 0"/>
                  <a:gd name="connsiteY0" fmla="*/ 40462 h 34290"/>
                  <a:gd name="connsiteX1" fmla="*/ 5748 w 0"/>
                  <a:gd name="connsiteY1" fmla="*/ 0 h 34290"/>
                  <a:gd name="connsiteX2" fmla="*/ 948 w 0"/>
                  <a:gd name="connsiteY2" fmla="*/ 40462 h 34290"/>
                </a:gdLst>
                <a:ahLst/>
                <a:cxnLst>
                  <a:cxn ang="0">
                    <a:pos x="connsiteX0" y="connsiteY0"/>
                  </a:cxn>
                  <a:cxn ang="0">
                    <a:pos x="connsiteX1" y="connsiteY1"/>
                  </a:cxn>
                  <a:cxn ang="0">
                    <a:pos x="connsiteX2" y="connsiteY2"/>
                  </a:cxn>
                </a:cxnLst>
                <a:rect l="l" t="t" r="r" b="b"/>
                <a:pathLst>
                  <a:path h="34290">
                    <a:moveTo>
                      <a:pt x="948" y="40462"/>
                    </a:moveTo>
                    <a:cubicBezTo>
                      <a:pt x="1634" y="26746"/>
                      <a:pt x="-3853" y="12344"/>
                      <a:pt x="5748" y="0"/>
                    </a:cubicBezTo>
                    <a:cubicBezTo>
                      <a:pt x="3691" y="13716"/>
                      <a:pt x="10549" y="28118"/>
                      <a:pt x="948" y="40462"/>
                    </a:cubicBezTo>
                    <a:close/>
                  </a:path>
                </a:pathLst>
              </a:custGeom>
              <a:solidFill>
                <a:srgbClr val="FDFDFD"/>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6" name="Freeform: Shape 59">
                <a:extLst>
                  <a:ext uri="{FF2B5EF4-FFF2-40B4-BE49-F238E27FC236}">
                    <a16:creationId xmlns:a16="http://schemas.microsoft.com/office/drawing/2014/main" id="{7132185D-25D1-983C-CDF5-16744AE0415F}"/>
                  </a:ext>
                </a:extLst>
              </p:cNvPr>
              <p:cNvSpPr/>
              <p:nvPr/>
            </p:nvSpPr>
            <p:spPr>
              <a:xfrm flipH="1">
                <a:off x="10472108" y="1467034"/>
                <a:ext cx="5429" cy="21716"/>
              </a:xfrm>
              <a:custGeom>
                <a:avLst/>
                <a:gdLst>
                  <a:gd name="connsiteX0" fmla="*/ 27 w 0"/>
                  <a:gd name="connsiteY0" fmla="*/ 31547 h 27432"/>
                  <a:gd name="connsiteX1" fmla="*/ 4828 w 0"/>
                  <a:gd name="connsiteY1" fmla="*/ 0 h 27432"/>
                  <a:gd name="connsiteX2" fmla="*/ 27 w 0"/>
                  <a:gd name="connsiteY2" fmla="*/ 31547 h 27432"/>
                </a:gdLst>
                <a:ahLst/>
                <a:cxnLst>
                  <a:cxn ang="0">
                    <a:pos x="connsiteX0" y="connsiteY0"/>
                  </a:cxn>
                  <a:cxn ang="0">
                    <a:pos x="connsiteX1" y="connsiteY1"/>
                  </a:cxn>
                  <a:cxn ang="0">
                    <a:pos x="connsiteX2" y="connsiteY2"/>
                  </a:cxn>
                </a:cxnLst>
                <a:rect l="l" t="t" r="r" b="b"/>
                <a:pathLst>
                  <a:path h="27432">
                    <a:moveTo>
                      <a:pt x="27" y="31547"/>
                    </a:moveTo>
                    <a:cubicBezTo>
                      <a:pt x="27" y="20574"/>
                      <a:pt x="-658" y="10287"/>
                      <a:pt x="4828" y="0"/>
                    </a:cubicBezTo>
                    <a:cubicBezTo>
                      <a:pt x="4142" y="10287"/>
                      <a:pt x="8943" y="21946"/>
                      <a:pt x="27" y="31547"/>
                    </a:cubicBezTo>
                    <a:close/>
                  </a:path>
                </a:pathLst>
              </a:custGeom>
              <a:solidFill>
                <a:srgbClr val="FDFDFD"/>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7" name="Freeform: Shape 60">
                <a:extLst>
                  <a:ext uri="{FF2B5EF4-FFF2-40B4-BE49-F238E27FC236}">
                    <a16:creationId xmlns:a16="http://schemas.microsoft.com/office/drawing/2014/main" id="{2B9891EA-2E77-0B51-858F-965B232E188C}"/>
                  </a:ext>
                </a:extLst>
              </p:cNvPr>
              <p:cNvSpPr/>
              <p:nvPr/>
            </p:nvSpPr>
            <p:spPr>
              <a:xfrm flipH="1">
                <a:off x="10474844" y="1144710"/>
                <a:ext cx="515745" cy="374594"/>
              </a:xfrm>
              <a:custGeom>
                <a:avLst/>
                <a:gdLst>
                  <a:gd name="connsiteX0" fmla="*/ 653622 w 651510"/>
                  <a:gd name="connsiteY0" fmla="*/ 289216 h 473202"/>
                  <a:gd name="connsiteX1" fmla="*/ 635791 w 651510"/>
                  <a:gd name="connsiteY1" fmla="*/ 214464 h 473202"/>
                  <a:gd name="connsiteX2" fmla="*/ 628247 w 651510"/>
                  <a:gd name="connsiteY2" fmla="*/ 198005 h 473202"/>
                  <a:gd name="connsiteX3" fmla="*/ 623447 w 651510"/>
                  <a:gd name="connsiteY3" fmla="*/ 187032 h 473202"/>
                  <a:gd name="connsiteX4" fmla="*/ 589842 w 651510"/>
                  <a:gd name="connsiteY4" fmla="*/ 129425 h 473202"/>
                  <a:gd name="connsiteX5" fmla="*/ 577498 w 651510"/>
                  <a:gd name="connsiteY5" fmla="*/ 112965 h 473202"/>
                  <a:gd name="connsiteX6" fmla="*/ 537722 w 651510"/>
                  <a:gd name="connsiteY6" fmla="*/ 75246 h 473202"/>
                  <a:gd name="connsiteX7" fmla="*/ 522634 w 651510"/>
                  <a:gd name="connsiteY7" fmla="*/ 67017 h 473202"/>
                  <a:gd name="connsiteX8" fmla="*/ 510975 w 651510"/>
                  <a:gd name="connsiteY8" fmla="*/ 55358 h 473202"/>
                  <a:gd name="connsiteX9" fmla="*/ 503432 w 651510"/>
                  <a:gd name="connsiteY9" fmla="*/ 52615 h 473202"/>
                  <a:gd name="connsiteX10" fmla="*/ 488344 w 651510"/>
                  <a:gd name="connsiteY10" fmla="*/ 40956 h 473202"/>
                  <a:gd name="connsiteX11" fmla="*/ 467770 w 651510"/>
                  <a:gd name="connsiteY11" fmla="*/ 30669 h 473202"/>
                  <a:gd name="connsiteX12" fmla="*/ 443081 w 651510"/>
                  <a:gd name="connsiteY12" fmla="*/ 19697 h 473202"/>
                  <a:gd name="connsiteX13" fmla="*/ 423879 w 651510"/>
                  <a:gd name="connsiteY13" fmla="*/ 16953 h 473202"/>
                  <a:gd name="connsiteX14" fmla="*/ 203051 w 651510"/>
                  <a:gd name="connsiteY14" fmla="*/ 31355 h 473202"/>
                  <a:gd name="connsiteX15" fmla="*/ 6227 w 651510"/>
                  <a:gd name="connsiteY15" fmla="*/ 252183 h 473202"/>
                  <a:gd name="connsiteX16" fmla="*/ 4855 w 651510"/>
                  <a:gd name="connsiteY16" fmla="*/ 414717 h 473202"/>
                  <a:gd name="connsiteX17" fmla="*/ 13085 w 651510"/>
                  <a:gd name="connsiteY17" fmla="*/ 427062 h 473202"/>
                  <a:gd name="connsiteX18" fmla="*/ 72063 w 651510"/>
                  <a:gd name="connsiteY18" fmla="*/ 468210 h 473202"/>
                  <a:gd name="connsiteX19" fmla="*/ 107725 w 651510"/>
                  <a:gd name="connsiteY19" fmla="*/ 459980 h 473202"/>
                  <a:gd name="connsiteX20" fmla="*/ 142015 w 651510"/>
                  <a:gd name="connsiteY20" fmla="*/ 361225 h 473202"/>
                  <a:gd name="connsiteX21" fmla="*/ 166018 w 651510"/>
                  <a:gd name="connsiteY21" fmla="*/ 295388 h 473202"/>
                  <a:gd name="connsiteX22" fmla="*/ 212652 w 651510"/>
                  <a:gd name="connsiteY22" fmla="*/ 216521 h 473202"/>
                  <a:gd name="connsiteX23" fmla="*/ 242142 w 651510"/>
                  <a:gd name="connsiteY23" fmla="*/ 209663 h 473202"/>
                  <a:gd name="connsiteX24" fmla="*/ 260658 w 651510"/>
                  <a:gd name="connsiteY24" fmla="*/ 211721 h 473202"/>
                  <a:gd name="connsiteX25" fmla="*/ 298377 w 651510"/>
                  <a:gd name="connsiteY25" fmla="*/ 211035 h 473202"/>
                  <a:gd name="connsiteX26" fmla="*/ 336096 w 651510"/>
                  <a:gd name="connsiteY26" fmla="*/ 213092 h 473202"/>
                  <a:gd name="connsiteX27" fmla="*/ 369015 w 651510"/>
                  <a:gd name="connsiteY27" fmla="*/ 210349 h 473202"/>
                  <a:gd name="connsiteX28" fmla="*/ 404676 w 651510"/>
                  <a:gd name="connsiteY28" fmla="*/ 216521 h 473202"/>
                  <a:gd name="connsiteX29" fmla="*/ 502746 w 651510"/>
                  <a:gd name="connsiteY29" fmla="*/ 226122 h 473202"/>
                  <a:gd name="connsiteX30" fmla="*/ 524691 w 651510"/>
                  <a:gd name="connsiteY30" fmla="*/ 225437 h 473202"/>
                  <a:gd name="connsiteX31" fmla="*/ 550752 w 651510"/>
                  <a:gd name="connsiteY31" fmla="*/ 234352 h 473202"/>
                  <a:gd name="connsiteX32" fmla="*/ 594643 w 651510"/>
                  <a:gd name="connsiteY32" fmla="*/ 252869 h 473202"/>
                  <a:gd name="connsiteX33" fmla="*/ 608359 w 651510"/>
                  <a:gd name="connsiteY33" fmla="*/ 290588 h 473202"/>
                  <a:gd name="connsiteX34" fmla="*/ 612474 w 651510"/>
                  <a:gd name="connsiteY34" fmla="*/ 328307 h 473202"/>
                  <a:gd name="connsiteX35" fmla="*/ 615903 w 651510"/>
                  <a:gd name="connsiteY35" fmla="*/ 340651 h 473202"/>
                  <a:gd name="connsiteX36" fmla="*/ 615903 w 651510"/>
                  <a:gd name="connsiteY36" fmla="*/ 351624 h 473202"/>
                  <a:gd name="connsiteX37" fmla="*/ 615903 w 651510"/>
                  <a:gd name="connsiteY37" fmla="*/ 371512 h 473202"/>
                  <a:gd name="connsiteX38" fmla="*/ 620018 w 651510"/>
                  <a:gd name="connsiteY38" fmla="*/ 405116 h 473202"/>
                  <a:gd name="connsiteX39" fmla="*/ 636477 w 651510"/>
                  <a:gd name="connsiteY39" fmla="*/ 479868 h 473202"/>
                  <a:gd name="connsiteX40" fmla="*/ 645392 w 651510"/>
                  <a:gd name="connsiteY40" fmla="*/ 457237 h 473202"/>
                  <a:gd name="connsiteX41" fmla="*/ 648821 w 651510"/>
                  <a:gd name="connsiteY41" fmla="*/ 440092 h 473202"/>
                  <a:gd name="connsiteX42" fmla="*/ 653622 w 651510"/>
                  <a:gd name="connsiteY42" fmla="*/ 408545 h 473202"/>
                  <a:gd name="connsiteX43" fmla="*/ 656365 w 651510"/>
                  <a:gd name="connsiteY43" fmla="*/ 371512 h 473202"/>
                  <a:gd name="connsiteX44" fmla="*/ 653622 w 651510"/>
                  <a:gd name="connsiteY44" fmla="*/ 289216 h 473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51510" h="473202">
                    <a:moveTo>
                      <a:pt x="653622" y="289216"/>
                    </a:moveTo>
                    <a:cubicBezTo>
                      <a:pt x="647450" y="264527"/>
                      <a:pt x="641963" y="239153"/>
                      <a:pt x="635791" y="214464"/>
                    </a:cubicBezTo>
                    <a:cubicBezTo>
                      <a:pt x="629619" y="210349"/>
                      <a:pt x="637163" y="200748"/>
                      <a:pt x="628247" y="198005"/>
                    </a:cubicBezTo>
                    <a:cubicBezTo>
                      <a:pt x="623447" y="195947"/>
                      <a:pt x="623447" y="191147"/>
                      <a:pt x="623447" y="187032"/>
                    </a:cubicBezTo>
                    <a:cubicBezTo>
                      <a:pt x="617960" y="160286"/>
                      <a:pt x="611788" y="145198"/>
                      <a:pt x="589842" y="129425"/>
                    </a:cubicBezTo>
                    <a:cubicBezTo>
                      <a:pt x="588471" y="127367"/>
                      <a:pt x="578870" y="115023"/>
                      <a:pt x="577498" y="112965"/>
                    </a:cubicBezTo>
                    <a:cubicBezTo>
                      <a:pt x="566525" y="92391"/>
                      <a:pt x="559667" y="84162"/>
                      <a:pt x="537722" y="75246"/>
                    </a:cubicBezTo>
                    <a:cubicBezTo>
                      <a:pt x="532921" y="75246"/>
                      <a:pt x="523320" y="73189"/>
                      <a:pt x="522634" y="67017"/>
                    </a:cubicBezTo>
                    <a:cubicBezTo>
                      <a:pt x="519891" y="60845"/>
                      <a:pt x="518519" y="56044"/>
                      <a:pt x="510975" y="55358"/>
                    </a:cubicBezTo>
                    <a:cubicBezTo>
                      <a:pt x="508918" y="56044"/>
                      <a:pt x="504117" y="54672"/>
                      <a:pt x="503432" y="52615"/>
                    </a:cubicBezTo>
                    <a:cubicBezTo>
                      <a:pt x="500688" y="43700"/>
                      <a:pt x="493145" y="45757"/>
                      <a:pt x="488344" y="40956"/>
                    </a:cubicBezTo>
                    <a:cubicBezTo>
                      <a:pt x="479429" y="38899"/>
                      <a:pt x="474628" y="36842"/>
                      <a:pt x="467770" y="30669"/>
                    </a:cubicBezTo>
                    <a:cubicBezTo>
                      <a:pt x="460912" y="19011"/>
                      <a:pt x="449939" y="25183"/>
                      <a:pt x="443081" y="19697"/>
                    </a:cubicBezTo>
                    <a:cubicBezTo>
                      <a:pt x="438966" y="19697"/>
                      <a:pt x="427308" y="18325"/>
                      <a:pt x="423879" y="16953"/>
                    </a:cubicBezTo>
                    <a:cubicBezTo>
                      <a:pt x="347069" y="-12536"/>
                      <a:pt x="275746" y="-877"/>
                      <a:pt x="203051" y="31355"/>
                    </a:cubicBezTo>
                    <a:cubicBezTo>
                      <a:pt x="104982" y="75246"/>
                      <a:pt x="28858" y="139712"/>
                      <a:pt x="6227" y="252183"/>
                    </a:cubicBezTo>
                    <a:cubicBezTo>
                      <a:pt x="-4746" y="306361"/>
                      <a:pt x="1426" y="360539"/>
                      <a:pt x="4855" y="414717"/>
                    </a:cubicBezTo>
                    <a:cubicBezTo>
                      <a:pt x="8970" y="418832"/>
                      <a:pt x="3483" y="428433"/>
                      <a:pt x="13085" y="427062"/>
                    </a:cubicBezTo>
                    <a:cubicBezTo>
                      <a:pt x="45317" y="421575"/>
                      <a:pt x="53547" y="443521"/>
                      <a:pt x="72063" y="468210"/>
                    </a:cubicBezTo>
                    <a:cubicBezTo>
                      <a:pt x="83722" y="484669"/>
                      <a:pt x="104296" y="479183"/>
                      <a:pt x="107725" y="459980"/>
                    </a:cubicBezTo>
                    <a:cubicBezTo>
                      <a:pt x="114583" y="425690"/>
                      <a:pt x="121441" y="390714"/>
                      <a:pt x="142015" y="361225"/>
                    </a:cubicBezTo>
                    <a:cubicBezTo>
                      <a:pt x="155731" y="341337"/>
                      <a:pt x="163961" y="319391"/>
                      <a:pt x="166018" y="295388"/>
                    </a:cubicBezTo>
                    <a:cubicBezTo>
                      <a:pt x="168761" y="261784"/>
                      <a:pt x="179734" y="232295"/>
                      <a:pt x="212652" y="216521"/>
                    </a:cubicBezTo>
                    <a:cubicBezTo>
                      <a:pt x="225683" y="215835"/>
                      <a:pt x="228426" y="206920"/>
                      <a:pt x="242142" y="209663"/>
                    </a:cubicBezTo>
                    <a:cubicBezTo>
                      <a:pt x="243513" y="209663"/>
                      <a:pt x="259287" y="211721"/>
                      <a:pt x="260658" y="211721"/>
                    </a:cubicBezTo>
                    <a:cubicBezTo>
                      <a:pt x="284661" y="211035"/>
                      <a:pt x="274374" y="210349"/>
                      <a:pt x="298377" y="211035"/>
                    </a:cubicBezTo>
                    <a:cubicBezTo>
                      <a:pt x="299749" y="211035"/>
                      <a:pt x="334725" y="213092"/>
                      <a:pt x="336096" y="213092"/>
                    </a:cubicBezTo>
                    <a:cubicBezTo>
                      <a:pt x="348441" y="213092"/>
                      <a:pt x="355985" y="210349"/>
                      <a:pt x="369015" y="210349"/>
                    </a:cubicBezTo>
                    <a:cubicBezTo>
                      <a:pt x="378616" y="218579"/>
                      <a:pt x="395075" y="211721"/>
                      <a:pt x="404676" y="216521"/>
                    </a:cubicBezTo>
                    <a:cubicBezTo>
                      <a:pt x="441024" y="220636"/>
                      <a:pt x="465713" y="226122"/>
                      <a:pt x="502746" y="226122"/>
                    </a:cubicBezTo>
                    <a:cubicBezTo>
                      <a:pt x="507546" y="226808"/>
                      <a:pt x="519891" y="224751"/>
                      <a:pt x="524691" y="225437"/>
                    </a:cubicBezTo>
                    <a:cubicBezTo>
                      <a:pt x="524691" y="226122"/>
                      <a:pt x="550066" y="235724"/>
                      <a:pt x="550752" y="234352"/>
                    </a:cubicBezTo>
                    <a:cubicBezTo>
                      <a:pt x="574069" y="242582"/>
                      <a:pt x="574755" y="234352"/>
                      <a:pt x="594643" y="252869"/>
                    </a:cubicBezTo>
                    <a:cubicBezTo>
                      <a:pt x="606987" y="265213"/>
                      <a:pt x="606987" y="276872"/>
                      <a:pt x="608359" y="290588"/>
                    </a:cubicBezTo>
                    <a:cubicBezTo>
                      <a:pt x="608359" y="307047"/>
                      <a:pt x="605616" y="312533"/>
                      <a:pt x="612474" y="328307"/>
                    </a:cubicBezTo>
                    <a:cubicBezTo>
                      <a:pt x="612474" y="328307"/>
                      <a:pt x="615903" y="340651"/>
                      <a:pt x="615903" y="340651"/>
                    </a:cubicBezTo>
                    <a:cubicBezTo>
                      <a:pt x="615903" y="340651"/>
                      <a:pt x="615903" y="355739"/>
                      <a:pt x="615903" y="351624"/>
                    </a:cubicBezTo>
                    <a:cubicBezTo>
                      <a:pt x="616589" y="361911"/>
                      <a:pt x="615217" y="361225"/>
                      <a:pt x="615903" y="371512"/>
                    </a:cubicBezTo>
                    <a:cubicBezTo>
                      <a:pt x="612474" y="383856"/>
                      <a:pt x="618646" y="394143"/>
                      <a:pt x="620018" y="405116"/>
                    </a:cubicBezTo>
                    <a:cubicBezTo>
                      <a:pt x="619332" y="430491"/>
                      <a:pt x="632362" y="455180"/>
                      <a:pt x="636477" y="479868"/>
                    </a:cubicBezTo>
                    <a:cubicBezTo>
                      <a:pt x="641277" y="470953"/>
                      <a:pt x="644021" y="471639"/>
                      <a:pt x="645392" y="457237"/>
                    </a:cubicBezTo>
                    <a:cubicBezTo>
                      <a:pt x="645392" y="446950"/>
                      <a:pt x="644021" y="449007"/>
                      <a:pt x="648821" y="440092"/>
                    </a:cubicBezTo>
                    <a:cubicBezTo>
                      <a:pt x="654308" y="430491"/>
                      <a:pt x="648821" y="418832"/>
                      <a:pt x="653622" y="408545"/>
                    </a:cubicBezTo>
                    <a:cubicBezTo>
                      <a:pt x="653622" y="403745"/>
                      <a:pt x="656365" y="376313"/>
                      <a:pt x="656365" y="371512"/>
                    </a:cubicBezTo>
                    <a:cubicBezTo>
                      <a:pt x="659794" y="335850"/>
                      <a:pt x="657051" y="323506"/>
                      <a:pt x="653622" y="289216"/>
                    </a:cubicBezTo>
                    <a:close/>
                  </a:path>
                </a:pathLst>
              </a:custGeom>
              <a:solidFill>
                <a:sysClr val="windowText" lastClr="000000">
                  <a:lumMod val="65000"/>
                  <a:lumOff val="35000"/>
                </a:sys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8" name="Freeform: Shape 61">
                <a:extLst>
                  <a:ext uri="{FF2B5EF4-FFF2-40B4-BE49-F238E27FC236}">
                    <a16:creationId xmlns:a16="http://schemas.microsoft.com/office/drawing/2014/main" id="{C18B9770-D07E-A27E-04B5-818343A075AA}"/>
                  </a:ext>
                </a:extLst>
              </p:cNvPr>
              <p:cNvSpPr/>
              <p:nvPr/>
            </p:nvSpPr>
            <p:spPr>
              <a:xfrm flipH="1">
                <a:off x="10575885" y="1856151"/>
                <a:ext cx="1188927" cy="2855598"/>
              </a:xfrm>
              <a:custGeom>
                <a:avLst/>
                <a:gdLst>
                  <a:gd name="connsiteX0" fmla="*/ 999347 w 1501902"/>
                  <a:gd name="connsiteY0" fmla="*/ 4286 h 3607308"/>
                  <a:gd name="connsiteX1" fmla="*/ 913622 w 1501902"/>
                  <a:gd name="connsiteY1" fmla="*/ 857 h 3607308"/>
                  <a:gd name="connsiteX2" fmla="*/ 817610 w 1501902"/>
                  <a:gd name="connsiteY2" fmla="*/ 138017 h 3607308"/>
                  <a:gd name="connsiteX3" fmla="*/ 470595 w 1501902"/>
                  <a:gd name="connsiteY3" fmla="*/ 282035 h 3607308"/>
                  <a:gd name="connsiteX4" fmla="*/ 288858 w 1501902"/>
                  <a:gd name="connsiteY4" fmla="*/ 546068 h 3607308"/>
                  <a:gd name="connsiteX5" fmla="*/ 21396 w 1501902"/>
                  <a:gd name="connsiteY5" fmla="*/ 1321708 h 3607308"/>
                  <a:gd name="connsiteX6" fmla="*/ 103692 w 1501902"/>
                  <a:gd name="connsiteY6" fmla="*/ 1644034 h 3607308"/>
                  <a:gd name="connsiteX7" fmla="*/ 522716 w 1501902"/>
                  <a:gd name="connsiteY7" fmla="*/ 1836058 h 3607308"/>
                  <a:gd name="connsiteX8" fmla="*/ 536432 w 1501902"/>
                  <a:gd name="connsiteY8" fmla="*/ 3607480 h 3607308"/>
                  <a:gd name="connsiteX9" fmla="*/ 1504095 w 1501902"/>
                  <a:gd name="connsiteY9" fmla="*/ 3538900 h 3607308"/>
                  <a:gd name="connsiteX10" fmla="*/ 1425228 w 1501902"/>
                  <a:gd name="connsiteY10" fmla="*/ 1350512 h 3607308"/>
                  <a:gd name="connsiteX11" fmla="*/ 976715 w 1501902"/>
                  <a:gd name="connsiteY11" fmla="*/ 62579 h 3607308"/>
                  <a:gd name="connsiteX12" fmla="*/ 999347 w 1501902"/>
                  <a:gd name="connsiteY12" fmla="*/ 4286 h 360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1902" h="3607308">
                    <a:moveTo>
                      <a:pt x="999347" y="4286"/>
                    </a:moveTo>
                    <a:cubicBezTo>
                      <a:pt x="953398" y="-2572"/>
                      <a:pt x="913622" y="857"/>
                      <a:pt x="913622" y="857"/>
                    </a:cubicBezTo>
                    <a:lnTo>
                      <a:pt x="817610" y="138017"/>
                    </a:lnTo>
                    <a:cubicBezTo>
                      <a:pt x="817610" y="138017"/>
                      <a:pt x="574151" y="216884"/>
                      <a:pt x="470595" y="282035"/>
                    </a:cubicBezTo>
                    <a:cubicBezTo>
                      <a:pt x="367039" y="347186"/>
                      <a:pt x="319719" y="436340"/>
                      <a:pt x="288858" y="546068"/>
                    </a:cubicBezTo>
                    <a:cubicBezTo>
                      <a:pt x="257997" y="655796"/>
                      <a:pt x="59115" y="1187977"/>
                      <a:pt x="21396" y="1321708"/>
                    </a:cubicBezTo>
                    <a:cubicBezTo>
                      <a:pt x="-16323" y="1455439"/>
                      <a:pt x="-12894" y="1558309"/>
                      <a:pt x="103692" y="1644034"/>
                    </a:cubicBezTo>
                    <a:cubicBezTo>
                      <a:pt x="220278" y="1729759"/>
                      <a:pt x="381441" y="1803140"/>
                      <a:pt x="522716" y="1836058"/>
                    </a:cubicBezTo>
                    <a:cubicBezTo>
                      <a:pt x="479510" y="2012994"/>
                      <a:pt x="536432" y="3607480"/>
                      <a:pt x="536432" y="3607480"/>
                    </a:cubicBezTo>
                    <a:lnTo>
                      <a:pt x="1504095" y="3538900"/>
                    </a:lnTo>
                    <a:cubicBezTo>
                      <a:pt x="1504095" y="3538900"/>
                      <a:pt x="1480092" y="2040426"/>
                      <a:pt x="1425228" y="1350512"/>
                    </a:cubicBezTo>
                    <a:cubicBezTo>
                      <a:pt x="1374479" y="709974"/>
                      <a:pt x="1240062" y="257346"/>
                      <a:pt x="976715" y="62579"/>
                    </a:cubicBezTo>
                    <a:cubicBezTo>
                      <a:pt x="985631" y="44063"/>
                      <a:pt x="987688" y="27603"/>
                      <a:pt x="999347" y="4286"/>
                    </a:cubicBezTo>
                    <a:close/>
                  </a:path>
                </a:pathLst>
              </a:custGeom>
              <a:solidFill>
                <a:sysClr val="window" lastClr="FFFFFF"/>
              </a:solidFill>
              <a:ln w="6854" cap="flat">
                <a:solidFill>
                  <a:schemeClr val="bg1">
                    <a:lumMod val="85000"/>
                  </a:schemeClr>
                </a:solid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09" name="Freeform: Shape 62">
                <a:extLst>
                  <a:ext uri="{FF2B5EF4-FFF2-40B4-BE49-F238E27FC236}">
                    <a16:creationId xmlns:a16="http://schemas.microsoft.com/office/drawing/2014/main" id="{10DDD6D3-3614-2384-6854-1EE4594CDB5B}"/>
                  </a:ext>
                </a:extLst>
              </p:cNvPr>
              <p:cNvSpPr/>
              <p:nvPr/>
            </p:nvSpPr>
            <p:spPr>
              <a:xfrm flipH="1">
                <a:off x="10428892" y="2046046"/>
                <a:ext cx="325734" cy="1161783"/>
              </a:xfrm>
              <a:custGeom>
                <a:avLst/>
                <a:gdLst>
                  <a:gd name="connsiteX0" fmla="*/ 199868 w 411480"/>
                  <a:gd name="connsiteY0" fmla="*/ 1391119 h 1467612"/>
                  <a:gd name="connsiteX1" fmla="*/ 195067 w 411480"/>
                  <a:gd name="connsiteY1" fmla="*/ 1363687 h 1467612"/>
                  <a:gd name="connsiteX2" fmla="*/ 106599 w 411480"/>
                  <a:gd name="connsiteY2" fmla="*/ 580503 h 1467612"/>
                  <a:gd name="connsiteX3" fmla="*/ 102484 w 411480"/>
                  <a:gd name="connsiteY3" fmla="*/ 569531 h 1467612"/>
                  <a:gd name="connsiteX4" fmla="*/ 66822 w 411480"/>
                  <a:gd name="connsiteY4" fmla="*/ 228002 h 1467612"/>
                  <a:gd name="connsiteX5" fmla="*/ 22245 w 411480"/>
                  <a:gd name="connsiteY5" fmla="*/ 130619 h 1467612"/>
                  <a:gd name="connsiteX6" fmla="*/ 9901 w 411480"/>
                  <a:gd name="connsiteY6" fmla="*/ 75069 h 1467612"/>
                  <a:gd name="connsiteX7" fmla="*/ 54478 w 411480"/>
                  <a:gd name="connsiteY7" fmla="*/ 6489 h 1467612"/>
                  <a:gd name="connsiteX8" fmla="*/ 102484 w 411480"/>
                  <a:gd name="connsiteY8" fmla="*/ 317 h 1467612"/>
                  <a:gd name="connsiteX9" fmla="*/ 136774 w 411480"/>
                  <a:gd name="connsiteY9" fmla="*/ 17462 h 1467612"/>
                  <a:gd name="connsiteX10" fmla="*/ 162834 w 411480"/>
                  <a:gd name="connsiteY10" fmla="*/ 51752 h 1467612"/>
                  <a:gd name="connsiteX11" fmla="*/ 173121 w 411480"/>
                  <a:gd name="connsiteY11" fmla="*/ 127875 h 1467612"/>
                  <a:gd name="connsiteX12" fmla="*/ 173807 w 411480"/>
                  <a:gd name="connsiteY12" fmla="*/ 157365 h 1467612"/>
                  <a:gd name="connsiteX13" fmla="*/ 283535 w 411480"/>
                  <a:gd name="connsiteY13" fmla="*/ 496836 h 1467612"/>
                  <a:gd name="connsiteX14" fmla="*/ 404922 w 411480"/>
                  <a:gd name="connsiteY14" fmla="*/ 1290307 h 1467612"/>
                  <a:gd name="connsiteX15" fmla="*/ 408351 w 411480"/>
                  <a:gd name="connsiteY15" fmla="*/ 1304023 h 1467612"/>
                  <a:gd name="connsiteX16" fmla="*/ 363774 w 411480"/>
                  <a:gd name="connsiteY16" fmla="*/ 1427467 h 1467612"/>
                  <a:gd name="connsiteX17" fmla="*/ 272562 w 411480"/>
                  <a:gd name="connsiteY17" fmla="*/ 1445297 h 1467612"/>
                  <a:gd name="connsiteX18" fmla="*/ 199868 w 411480"/>
                  <a:gd name="connsiteY18" fmla="*/ 1391119 h 146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1480" h="1467612">
                    <a:moveTo>
                      <a:pt x="199868" y="1391119"/>
                    </a:moveTo>
                    <a:cubicBezTo>
                      <a:pt x="192324" y="1382890"/>
                      <a:pt x="195067" y="1373288"/>
                      <a:pt x="195067" y="1363687"/>
                    </a:cubicBezTo>
                    <a:cubicBezTo>
                      <a:pt x="194381" y="1099654"/>
                      <a:pt x="160777" y="839050"/>
                      <a:pt x="106599" y="580503"/>
                    </a:cubicBezTo>
                    <a:cubicBezTo>
                      <a:pt x="105913" y="577074"/>
                      <a:pt x="103856" y="573645"/>
                      <a:pt x="102484" y="569531"/>
                    </a:cubicBezTo>
                    <a:cubicBezTo>
                      <a:pt x="67508" y="457745"/>
                      <a:pt x="58593" y="343217"/>
                      <a:pt x="66822" y="228002"/>
                    </a:cubicBezTo>
                    <a:cubicBezTo>
                      <a:pt x="70251" y="182739"/>
                      <a:pt x="58593" y="154622"/>
                      <a:pt x="22245" y="130619"/>
                    </a:cubicBezTo>
                    <a:cubicBezTo>
                      <a:pt x="-4501" y="112788"/>
                      <a:pt x="-5187" y="103872"/>
                      <a:pt x="9901" y="75069"/>
                    </a:cubicBezTo>
                    <a:cubicBezTo>
                      <a:pt x="22931" y="51066"/>
                      <a:pt x="28418" y="22262"/>
                      <a:pt x="54478" y="6489"/>
                    </a:cubicBezTo>
                    <a:cubicBezTo>
                      <a:pt x="70251" y="1688"/>
                      <a:pt x="86711" y="5803"/>
                      <a:pt x="102484" y="317"/>
                    </a:cubicBezTo>
                    <a:cubicBezTo>
                      <a:pt x="117572" y="-1741"/>
                      <a:pt x="127859" y="6489"/>
                      <a:pt x="136774" y="17462"/>
                    </a:cubicBezTo>
                    <a:cubicBezTo>
                      <a:pt x="145689" y="28434"/>
                      <a:pt x="153233" y="40779"/>
                      <a:pt x="162834" y="51752"/>
                    </a:cubicBezTo>
                    <a:cubicBezTo>
                      <a:pt x="184094" y="75069"/>
                      <a:pt x="195067" y="99072"/>
                      <a:pt x="173121" y="127875"/>
                    </a:cubicBezTo>
                    <a:cubicBezTo>
                      <a:pt x="166263" y="136791"/>
                      <a:pt x="167635" y="147764"/>
                      <a:pt x="173807" y="157365"/>
                    </a:cubicBezTo>
                    <a:cubicBezTo>
                      <a:pt x="235529" y="262292"/>
                      <a:pt x="260904" y="378878"/>
                      <a:pt x="283535" y="496836"/>
                    </a:cubicBezTo>
                    <a:cubicBezTo>
                      <a:pt x="333599" y="759497"/>
                      <a:pt x="368574" y="1024902"/>
                      <a:pt x="404922" y="1290307"/>
                    </a:cubicBezTo>
                    <a:cubicBezTo>
                      <a:pt x="405608" y="1295107"/>
                      <a:pt x="407665" y="1299222"/>
                      <a:pt x="408351" y="1304023"/>
                    </a:cubicBezTo>
                    <a:cubicBezTo>
                      <a:pt x="423438" y="1356143"/>
                      <a:pt x="389148" y="1390433"/>
                      <a:pt x="363774" y="1427467"/>
                    </a:cubicBezTo>
                    <a:cubicBezTo>
                      <a:pt x="327426" y="1482331"/>
                      <a:pt x="326741" y="1483016"/>
                      <a:pt x="272562" y="1445297"/>
                    </a:cubicBezTo>
                    <a:cubicBezTo>
                      <a:pt x="247188" y="1428838"/>
                      <a:pt x="217698" y="1417180"/>
                      <a:pt x="199868" y="1391119"/>
                    </a:cubicBez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0" name="Freeform: Shape 63">
                <a:extLst>
                  <a:ext uri="{FF2B5EF4-FFF2-40B4-BE49-F238E27FC236}">
                    <a16:creationId xmlns:a16="http://schemas.microsoft.com/office/drawing/2014/main" id="{ED5244DD-F0FA-880A-9733-CFF5A0388C4B}"/>
                  </a:ext>
                </a:extLst>
              </p:cNvPr>
              <p:cNvSpPr/>
              <p:nvPr/>
            </p:nvSpPr>
            <p:spPr>
              <a:xfrm flipH="1">
                <a:off x="10848851" y="2555527"/>
                <a:ext cx="749187" cy="890338"/>
              </a:xfrm>
              <a:custGeom>
                <a:avLst/>
                <a:gdLst>
                  <a:gd name="connsiteX0" fmla="*/ 0 w 946404"/>
                  <a:gd name="connsiteY0" fmla="*/ 0 h 1124712"/>
                  <a:gd name="connsiteX1" fmla="*/ 542468 w 946404"/>
                  <a:gd name="connsiteY1" fmla="*/ 139903 h 1124712"/>
                  <a:gd name="connsiteX2" fmla="*/ 951890 w 946404"/>
                  <a:gd name="connsiteY2" fmla="*/ 1126770 h 1124712"/>
                  <a:gd name="connsiteX3" fmla="*/ 432740 w 946404"/>
                  <a:gd name="connsiteY3" fmla="*/ 1010869 h 1124712"/>
                </a:gdLst>
                <a:ahLst/>
                <a:cxnLst>
                  <a:cxn ang="0">
                    <a:pos x="connsiteX0" y="connsiteY0"/>
                  </a:cxn>
                  <a:cxn ang="0">
                    <a:pos x="connsiteX1" y="connsiteY1"/>
                  </a:cxn>
                  <a:cxn ang="0">
                    <a:pos x="connsiteX2" y="connsiteY2"/>
                  </a:cxn>
                  <a:cxn ang="0">
                    <a:pos x="connsiteX3" y="connsiteY3"/>
                  </a:cxn>
                </a:cxnLst>
                <a:rect l="l" t="t" r="r" b="b"/>
                <a:pathLst>
                  <a:path w="946404" h="1124712">
                    <a:moveTo>
                      <a:pt x="0" y="0"/>
                    </a:moveTo>
                    <a:lnTo>
                      <a:pt x="542468" y="139903"/>
                    </a:lnTo>
                    <a:lnTo>
                      <a:pt x="951890" y="1126770"/>
                    </a:lnTo>
                    <a:lnTo>
                      <a:pt x="432740" y="1010869"/>
                    </a:ln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1" name="Freeform: Shape 64">
                <a:extLst>
                  <a:ext uri="{FF2B5EF4-FFF2-40B4-BE49-F238E27FC236}">
                    <a16:creationId xmlns:a16="http://schemas.microsoft.com/office/drawing/2014/main" id="{2DF7278B-A253-0D5D-0B20-40FA1115B7B3}"/>
                  </a:ext>
                </a:extLst>
              </p:cNvPr>
              <p:cNvSpPr/>
              <p:nvPr/>
            </p:nvSpPr>
            <p:spPr>
              <a:xfrm flipH="1">
                <a:off x="10911826" y="2899942"/>
                <a:ext cx="369165" cy="342020"/>
              </a:xfrm>
              <a:custGeom>
                <a:avLst/>
                <a:gdLst>
                  <a:gd name="connsiteX0" fmla="*/ 59665 w 466344"/>
                  <a:gd name="connsiteY0" fmla="*/ 140307 h 432054"/>
                  <a:gd name="connsiteX1" fmla="*/ 117958 w 466344"/>
                  <a:gd name="connsiteY1" fmla="*/ 63498 h 432054"/>
                  <a:gd name="connsiteX2" fmla="*/ 304495 w 466344"/>
                  <a:gd name="connsiteY2" fmla="*/ 27836 h 432054"/>
                  <a:gd name="connsiteX3" fmla="*/ 301066 w 466344"/>
                  <a:gd name="connsiteY3" fmla="*/ 74470 h 432054"/>
                  <a:gd name="connsiteX4" fmla="*/ 330556 w 466344"/>
                  <a:gd name="connsiteY4" fmla="*/ 70356 h 432054"/>
                  <a:gd name="connsiteX5" fmla="*/ 378562 w 466344"/>
                  <a:gd name="connsiteY5" fmla="*/ 77899 h 432054"/>
                  <a:gd name="connsiteX6" fmla="*/ 393649 w 466344"/>
                  <a:gd name="connsiteY6" fmla="*/ 121105 h 432054"/>
                  <a:gd name="connsiteX7" fmla="*/ 426568 w 466344"/>
                  <a:gd name="connsiteY7" fmla="*/ 150594 h 432054"/>
                  <a:gd name="connsiteX8" fmla="*/ 433426 w 466344"/>
                  <a:gd name="connsiteY8" fmla="*/ 194485 h 432054"/>
                  <a:gd name="connsiteX9" fmla="*/ 453314 w 466344"/>
                  <a:gd name="connsiteY9" fmla="*/ 217803 h 432054"/>
                  <a:gd name="connsiteX10" fmla="*/ 452628 w 466344"/>
                  <a:gd name="connsiteY10" fmla="*/ 269923 h 432054"/>
                  <a:gd name="connsiteX11" fmla="*/ 466344 w 466344"/>
                  <a:gd name="connsiteY11" fmla="*/ 304899 h 432054"/>
                  <a:gd name="connsiteX12" fmla="*/ 439598 w 466344"/>
                  <a:gd name="connsiteY12" fmla="*/ 359077 h 432054"/>
                  <a:gd name="connsiteX13" fmla="*/ 362102 w 466344"/>
                  <a:gd name="connsiteY13" fmla="*/ 393367 h 432054"/>
                  <a:gd name="connsiteX14" fmla="*/ 202311 w 466344"/>
                  <a:gd name="connsiteY14" fmla="*/ 436573 h 432054"/>
                  <a:gd name="connsiteX15" fmla="*/ 128930 w 466344"/>
                  <a:gd name="connsiteY15" fmla="*/ 434515 h 432054"/>
                  <a:gd name="connsiteX16" fmla="*/ 52807 w 466344"/>
                  <a:gd name="connsiteY16" fmla="*/ 436573 h 432054"/>
                  <a:gd name="connsiteX17" fmla="*/ 4115 w 466344"/>
                  <a:gd name="connsiteY17" fmla="*/ 409827 h 432054"/>
                  <a:gd name="connsiteX18" fmla="*/ 0 w 466344"/>
                  <a:gd name="connsiteY18" fmla="*/ 354277 h 432054"/>
                  <a:gd name="connsiteX19" fmla="*/ 23317 w 466344"/>
                  <a:gd name="connsiteY19" fmla="*/ 191742 h 432054"/>
                  <a:gd name="connsiteX20" fmla="*/ 59665 w 466344"/>
                  <a:gd name="connsiteY20" fmla="*/ 140307 h 43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6344" h="432054">
                    <a:moveTo>
                      <a:pt x="59665" y="140307"/>
                    </a:moveTo>
                    <a:cubicBezTo>
                      <a:pt x="78867" y="114933"/>
                      <a:pt x="90526" y="87501"/>
                      <a:pt x="117958" y="63498"/>
                    </a:cubicBezTo>
                    <a:cubicBezTo>
                      <a:pt x="205740" y="-282"/>
                      <a:pt x="235915" y="-22913"/>
                      <a:pt x="304495" y="27836"/>
                    </a:cubicBezTo>
                    <a:cubicBezTo>
                      <a:pt x="323698" y="47038"/>
                      <a:pt x="298323" y="72413"/>
                      <a:pt x="301066" y="74470"/>
                    </a:cubicBezTo>
                    <a:cubicBezTo>
                      <a:pt x="305181" y="83386"/>
                      <a:pt x="311353" y="72413"/>
                      <a:pt x="330556" y="70356"/>
                    </a:cubicBezTo>
                    <a:cubicBezTo>
                      <a:pt x="347701" y="68298"/>
                      <a:pt x="366903" y="66927"/>
                      <a:pt x="378562" y="77899"/>
                    </a:cubicBezTo>
                    <a:cubicBezTo>
                      <a:pt x="395707" y="92987"/>
                      <a:pt x="384048" y="99845"/>
                      <a:pt x="393649" y="121105"/>
                    </a:cubicBezTo>
                    <a:cubicBezTo>
                      <a:pt x="402565" y="139621"/>
                      <a:pt x="414909" y="126591"/>
                      <a:pt x="426568" y="150594"/>
                    </a:cubicBezTo>
                    <a:cubicBezTo>
                      <a:pt x="436169" y="170482"/>
                      <a:pt x="427253" y="178026"/>
                      <a:pt x="433426" y="194485"/>
                    </a:cubicBezTo>
                    <a:cubicBezTo>
                      <a:pt x="437540" y="204087"/>
                      <a:pt x="446456" y="203401"/>
                      <a:pt x="453314" y="217803"/>
                    </a:cubicBezTo>
                    <a:cubicBezTo>
                      <a:pt x="460172" y="232204"/>
                      <a:pt x="447142" y="253464"/>
                      <a:pt x="452628" y="269923"/>
                    </a:cubicBezTo>
                    <a:cubicBezTo>
                      <a:pt x="458114" y="285011"/>
                      <a:pt x="460858" y="292555"/>
                      <a:pt x="466344" y="304899"/>
                    </a:cubicBezTo>
                    <a:cubicBezTo>
                      <a:pt x="473202" y="320673"/>
                      <a:pt x="454000" y="351534"/>
                      <a:pt x="439598" y="359077"/>
                    </a:cubicBezTo>
                    <a:cubicBezTo>
                      <a:pt x="429311" y="364564"/>
                      <a:pt x="379247" y="384452"/>
                      <a:pt x="362102" y="393367"/>
                    </a:cubicBezTo>
                    <a:cubicBezTo>
                      <a:pt x="316840" y="422857"/>
                      <a:pt x="246888" y="437259"/>
                      <a:pt x="202311" y="436573"/>
                    </a:cubicBezTo>
                    <a:cubicBezTo>
                      <a:pt x="183794" y="434515"/>
                      <a:pt x="138532" y="436573"/>
                      <a:pt x="128930" y="434515"/>
                    </a:cubicBezTo>
                    <a:cubicBezTo>
                      <a:pt x="96698" y="431086"/>
                      <a:pt x="85039" y="441373"/>
                      <a:pt x="52807" y="436573"/>
                    </a:cubicBezTo>
                    <a:cubicBezTo>
                      <a:pt x="34976" y="433830"/>
                      <a:pt x="6858" y="426972"/>
                      <a:pt x="4115" y="409827"/>
                    </a:cubicBezTo>
                    <a:cubicBezTo>
                      <a:pt x="2057" y="398854"/>
                      <a:pt x="0" y="365250"/>
                      <a:pt x="0" y="354277"/>
                    </a:cubicBezTo>
                    <a:cubicBezTo>
                      <a:pt x="2057" y="299413"/>
                      <a:pt x="5486" y="243863"/>
                      <a:pt x="23317" y="191742"/>
                    </a:cubicBezTo>
                    <a:cubicBezTo>
                      <a:pt x="31547" y="171854"/>
                      <a:pt x="42520" y="153337"/>
                      <a:pt x="59665" y="140307"/>
                    </a:cubicBezTo>
                    <a:close/>
                  </a:path>
                </a:pathLst>
              </a:custGeom>
              <a:solidFill>
                <a:srgbClr val="F47775">
                  <a:lumMod val="40000"/>
                  <a:lumOff val="6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2" name="Freeform: Shape 65">
                <a:extLst>
                  <a:ext uri="{FF2B5EF4-FFF2-40B4-BE49-F238E27FC236}">
                    <a16:creationId xmlns:a16="http://schemas.microsoft.com/office/drawing/2014/main" id="{C046AA76-D4D4-4391-8316-6BBE2EA956E4}"/>
                  </a:ext>
                </a:extLst>
              </p:cNvPr>
              <p:cNvSpPr/>
              <p:nvPr/>
            </p:nvSpPr>
            <p:spPr>
              <a:xfrm flipH="1">
                <a:off x="11176081" y="3010205"/>
                <a:ext cx="211727" cy="293160"/>
              </a:xfrm>
              <a:custGeom>
                <a:avLst/>
                <a:gdLst>
                  <a:gd name="connsiteX0" fmla="*/ 270724 w 267462"/>
                  <a:gd name="connsiteY0" fmla="*/ 295913 h 370332"/>
                  <a:gd name="connsiteX1" fmla="*/ 177455 w 267462"/>
                  <a:gd name="connsiteY1" fmla="*/ 338432 h 370332"/>
                  <a:gd name="connsiteX2" fmla="*/ 126706 w 267462"/>
                  <a:gd name="connsiteY2" fmla="*/ 356263 h 370332"/>
                  <a:gd name="connsiteX3" fmla="*/ 104760 w 267462"/>
                  <a:gd name="connsiteY3" fmla="*/ 362435 h 370332"/>
                  <a:gd name="connsiteX4" fmla="*/ 40981 w 267462"/>
                  <a:gd name="connsiteY4" fmla="*/ 331574 h 370332"/>
                  <a:gd name="connsiteX5" fmla="*/ 3262 w 267462"/>
                  <a:gd name="connsiteY5" fmla="*/ 53825 h 370332"/>
                  <a:gd name="connsiteX6" fmla="*/ 97902 w 267462"/>
                  <a:gd name="connsiteY6" fmla="*/ 16106 h 370332"/>
                  <a:gd name="connsiteX7" fmla="*/ 194600 w 267462"/>
                  <a:gd name="connsiteY7" fmla="*/ 1019 h 370332"/>
                  <a:gd name="connsiteX8" fmla="*/ 169911 w 267462"/>
                  <a:gd name="connsiteY8" fmla="*/ 48339 h 370332"/>
                  <a:gd name="connsiteX9" fmla="*/ 190485 w 267462"/>
                  <a:gd name="connsiteY9" fmla="*/ 273281 h 370332"/>
                  <a:gd name="connsiteX10" fmla="*/ 208316 w 267462"/>
                  <a:gd name="connsiteY10" fmla="*/ 290426 h 370332"/>
                  <a:gd name="connsiteX11" fmla="*/ 270724 w 267462"/>
                  <a:gd name="connsiteY11" fmla="*/ 295913 h 370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7462" h="370332">
                    <a:moveTo>
                      <a:pt x="270724" y="295913"/>
                    </a:moveTo>
                    <a:cubicBezTo>
                      <a:pt x="236434" y="325402"/>
                      <a:pt x="211059" y="326774"/>
                      <a:pt x="177455" y="338432"/>
                    </a:cubicBezTo>
                    <a:cubicBezTo>
                      <a:pt x="160310" y="344604"/>
                      <a:pt x="143851" y="350091"/>
                      <a:pt x="126706" y="356263"/>
                    </a:cubicBezTo>
                    <a:cubicBezTo>
                      <a:pt x="119162" y="358320"/>
                      <a:pt x="112304" y="360378"/>
                      <a:pt x="104760" y="362435"/>
                    </a:cubicBezTo>
                    <a:cubicBezTo>
                      <a:pt x="56754" y="378209"/>
                      <a:pt x="58811" y="377523"/>
                      <a:pt x="40981" y="331574"/>
                    </a:cubicBezTo>
                    <a:cubicBezTo>
                      <a:pt x="-4968" y="214988"/>
                      <a:pt x="-2911" y="158753"/>
                      <a:pt x="3262" y="53825"/>
                    </a:cubicBezTo>
                    <a:cubicBezTo>
                      <a:pt x="13549" y="41481"/>
                      <a:pt x="74585" y="22964"/>
                      <a:pt x="97902" y="16106"/>
                    </a:cubicBezTo>
                    <a:cubicBezTo>
                      <a:pt x="129449" y="18849"/>
                      <a:pt x="172654" y="-5154"/>
                      <a:pt x="194600" y="1019"/>
                    </a:cubicBezTo>
                    <a:cubicBezTo>
                      <a:pt x="180884" y="20907"/>
                      <a:pt x="175397" y="31194"/>
                      <a:pt x="169911" y="48339"/>
                    </a:cubicBezTo>
                    <a:cubicBezTo>
                      <a:pt x="147965" y="114861"/>
                      <a:pt x="181570" y="203330"/>
                      <a:pt x="190485" y="273281"/>
                    </a:cubicBezTo>
                    <a:cubicBezTo>
                      <a:pt x="191857" y="285626"/>
                      <a:pt x="197343" y="288369"/>
                      <a:pt x="208316" y="290426"/>
                    </a:cubicBezTo>
                    <a:cubicBezTo>
                      <a:pt x="242606" y="296598"/>
                      <a:pt x="236434" y="289740"/>
                      <a:pt x="270724" y="295913"/>
                    </a:cubicBezTo>
                    <a:close/>
                  </a:path>
                </a:pathLst>
              </a:custGeom>
              <a:solidFill>
                <a:srgbClr val="57C3A7">
                  <a:lumMod val="60000"/>
                  <a:lumOff val="40000"/>
                </a:srgbClr>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3" name="Freeform: Shape 66">
                <a:extLst>
                  <a:ext uri="{FF2B5EF4-FFF2-40B4-BE49-F238E27FC236}">
                    <a16:creationId xmlns:a16="http://schemas.microsoft.com/office/drawing/2014/main" id="{40AC0E20-80F3-AC1B-2B4A-D63F17A34653}"/>
                  </a:ext>
                </a:extLst>
              </p:cNvPr>
              <p:cNvSpPr/>
              <p:nvPr/>
            </p:nvSpPr>
            <p:spPr>
              <a:xfrm flipH="1">
                <a:off x="10857078" y="2444999"/>
                <a:ext cx="146580" cy="146580"/>
              </a:xfrm>
              <a:custGeom>
                <a:avLst/>
                <a:gdLst>
                  <a:gd name="connsiteX0" fmla="*/ 64571 w 185166"/>
                  <a:gd name="connsiteY0" fmla="*/ 1778 h 185166"/>
                  <a:gd name="connsiteX1" fmla="*/ 135208 w 185166"/>
                  <a:gd name="connsiteY1" fmla="*/ 14122 h 185166"/>
                  <a:gd name="connsiteX2" fmla="*/ 183214 w 185166"/>
                  <a:gd name="connsiteY2" fmla="*/ 116306 h 185166"/>
                  <a:gd name="connsiteX3" fmla="*/ 95432 w 185166"/>
                  <a:gd name="connsiteY3" fmla="*/ 189001 h 185166"/>
                  <a:gd name="connsiteX4" fmla="*/ 3535 w 185166"/>
                  <a:gd name="connsiteY4" fmla="*/ 121107 h 185166"/>
                  <a:gd name="connsiteX5" fmla="*/ 47426 w 185166"/>
                  <a:gd name="connsiteY5" fmla="*/ 12751 h 185166"/>
                  <a:gd name="connsiteX6" fmla="*/ 64571 w 185166"/>
                  <a:gd name="connsiteY6" fmla="*/ 1778 h 18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166" h="185166">
                    <a:moveTo>
                      <a:pt x="64571" y="1778"/>
                    </a:moveTo>
                    <a:cubicBezTo>
                      <a:pt x="98175" y="406"/>
                      <a:pt x="107776" y="-5080"/>
                      <a:pt x="135208" y="14122"/>
                    </a:cubicBezTo>
                    <a:cubicBezTo>
                      <a:pt x="176356" y="37439"/>
                      <a:pt x="193501" y="74473"/>
                      <a:pt x="183214" y="116306"/>
                    </a:cubicBezTo>
                    <a:cubicBezTo>
                      <a:pt x="172927" y="158826"/>
                      <a:pt x="137952" y="187630"/>
                      <a:pt x="95432" y="189001"/>
                    </a:cubicBezTo>
                    <a:cubicBezTo>
                      <a:pt x="53598" y="190373"/>
                      <a:pt x="15193" y="162255"/>
                      <a:pt x="3535" y="121107"/>
                    </a:cubicBezTo>
                    <a:cubicBezTo>
                      <a:pt x="-8124" y="79273"/>
                      <a:pt x="9707" y="36754"/>
                      <a:pt x="47426" y="12751"/>
                    </a:cubicBezTo>
                    <a:cubicBezTo>
                      <a:pt x="52912" y="9322"/>
                      <a:pt x="54284" y="4521"/>
                      <a:pt x="64571" y="1778"/>
                    </a:cubicBezTo>
                    <a:close/>
                  </a:path>
                </a:pathLst>
              </a:custGeom>
              <a:solidFill>
                <a:srgbClr val="0E0404"/>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4" name="Freeform: Shape 68">
                <a:extLst>
                  <a:ext uri="{FF2B5EF4-FFF2-40B4-BE49-F238E27FC236}">
                    <a16:creationId xmlns:a16="http://schemas.microsoft.com/office/drawing/2014/main" id="{FCBED60F-E77B-BF1F-2953-1FD77B353CD5}"/>
                  </a:ext>
                </a:extLst>
              </p:cNvPr>
              <p:cNvSpPr/>
              <p:nvPr/>
            </p:nvSpPr>
            <p:spPr>
              <a:xfrm flipH="1">
                <a:off x="10879795" y="2468655"/>
                <a:ext cx="103149" cy="103149"/>
              </a:xfrm>
              <a:custGeom>
                <a:avLst/>
                <a:gdLst>
                  <a:gd name="connsiteX0" fmla="*/ 132359 w 130302"/>
                  <a:gd name="connsiteY0" fmla="*/ 65163 h 130302"/>
                  <a:gd name="connsiteX1" fmla="*/ 65151 w 130302"/>
                  <a:gd name="connsiteY1" fmla="*/ 132371 h 130302"/>
                  <a:gd name="connsiteX2" fmla="*/ 0 w 130302"/>
                  <a:gd name="connsiteY2" fmla="*/ 66535 h 130302"/>
                  <a:gd name="connsiteX3" fmla="*/ 64465 w 130302"/>
                  <a:gd name="connsiteY3" fmla="*/ 12 h 130302"/>
                  <a:gd name="connsiteX4" fmla="*/ 132359 w 130302"/>
                  <a:gd name="connsiteY4" fmla="*/ 65163 h 130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02" h="130302">
                    <a:moveTo>
                      <a:pt x="132359" y="65163"/>
                    </a:moveTo>
                    <a:cubicBezTo>
                      <a:pt x="132359" y="102196"/>
                      <a:pt x="101498" y="133057"/>
                      <a:pt x="65151" y="132371"/>
                    </a:cubicBezTo>
                    <a:cubicBezTo>
                      <a:pt x="29489" y="131686"/>
                      <a:pt x="0" y="102196"/>
                      <a:pt x="0" y="66535"/>
                    </a:cubicBezTo>
                    <a:cubicBezTo>
                      <a:pt x="0" y="30187"/>
                      <a:pt x="28118" y="698"/>
                      <a:pt x="64465" y="12"/>
                    </a:cubicBezTo>
                    <a:cubicBezTo>
                      <a:pt x="102184" y="-674"/>
                      <a:pt x="132359" y="28130"/>
                      <a:pt x="132359" y="65163"/>
                    </a:cubicBezTo>
                    <a:close/>
                  </a:path>
                </a:pathLst>
              </a:custGeom>
              <a:solidFill>
                <a:sysClr val="window" lastClr="FFFFFF"/>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5" name="Freeform: Shape 69">
                <a:extLst>
                  <a:ext uri="{FF2B5EF4-FFF2-40B4-BE49-F238E27FC236}">
                    <a16:creationId xmlns:a16="http://schemas.microsoft.com/office/drawing/2014/main" id="{25E78634-504C-DC44-5D0D-6E431F31FAF9}"/>
                  </a:ext>
                </a:extLst>
              </p:cNvPr>
              <p:cNvSpPr/>
              <p:nvPr/>
            </p:nvSpPr>
            <p:spPr>
              <a:xfrm flipH="1">
                <a:off x="10931913" y="1811769"/>
                <a:ext cx="86862" cy="640609"/>
              </a:xfrm>
              <a:custGeom>
                <a:avLst/>
                <a:gdLst>
                  <a:gd name="connsiteX0" fmla="*/ 95326 w 109728"/>
                  <a:gd name="connsiteY0" fmla="*/ 43205 h 809244"/>
                  <a:gd name="connsiteX1" fmla="*/ 66523 w 109728"/>
                  <a:gd name="connsiteY1" fmla="*/ 86411 h 809244"/>
                  <a:gd name="connsiteX2" fmla="*/ 28804 w 109728"/>
                  <a:gd name="connsiteY2" fmla="*/ 237287 h 809244"/>
                  <a:gd name="connsiteX3" fmla="*/ 65837 w 109728"/>
                  <a:gd name="connsiteY3" fmla="*/ 595274 h 809244"/>
                  <a:gd name="connsiteX4" fmla="*/ 111100 w 109728"/>
                  <a:gd name="connsiteY4" fmla="*/ 800329 h 809244"/>
                  <a:gd name="connsiteX5" fmla="*/ 80924 w 109728"/>
                  <a:gd name="connsiteY5" fmla="*/ 801700 h 809244"/>
                  <a:gd name="connsiteX6" fmla="*/ 0 w 109728"/>
                  <a:gd name="connsiteY6" fmla="*/ 265405 h 809244"/>
                  <a:gd name="connsiteX7" fmla="*/ 100813 w 109728"/>
                  <a:gd name="connsiteY7" fmla="*/ 0 h 809244"/>
                  <a:gd name="connsiteX8" fmla="*/ 95326 w 109728"/>
                  <a:gd name="connsiteY8" fmla="*/ 43205 h 8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28" h="809244">
                    <a:moveTo>
                      <a:pt x="95326" y="43205"/>
                    </a:moveTo>
                    <a:cubicBezTo>
                      <a:pt x="81610" y="58979"/>
                      <a:pt x="77495" y="70637"/>
                      <a:pt x="66523" y="86411"/>
                    </a:cubicBezTo>
                    <a:cubicBezTo>
                      <a:pt x="36347" y="133731"/>
                      <a:pt x="28804" y="184480"/>
                      <a:pt x="28804" y="237287"/>
                    </a:cubicBezTo>
                    <a:cubicBezTo>
                      <a:pt x="29489" y="357988"/>
                      <a:pt x="43891" y="477317"/>
                      <a:pt x="65837" y="595274"/>
                    </a:cubicBezTo>
                    <a:cubicBezTo>
                      <a:pt x="77495" y="659054"/>
                      <a:pt x="99441" y="736549"/>
                      <a:pt x="111100" y="800329"/>
                    </a:cubicBezTo>
                    <a:cubicBezTo>
                      <a:pt x="113843" y="816102"/>
                      <a:pt x="93269" y="817474"/>
                      <a:pt x="80924" y="801700"/>
                    </a:cubicBezTo>
                    <a:cubicBezTo>
                      <a:pt x="43891" y="624764"/>
                      <a:pt x="0" y="448513"/>
                      <a:pt x="0" y="265405"/>
                    </a:cubicBezTo>
                    <a:cubicBezTo>
                      <a:pt x="0" y="166649"/>
                      <a:pt x="23317" y="70637"/>
                      <a:pt x="100813" y="0"/>
                    </a:cubicBezTo>
                    <a:cubicBezTo>
                      <a:pt x="100127" y="16459"/>
                      <a:pt x="96698" y="31547"/>
                      <a:pt x="95326" y="43205"/>
                    </a:cubicBez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sp>
            <p:nvSpPr>
              <p:cNvPr id="116" name="Freeform: Shape 70">
                <a:extLst>
                  <a:ext uri="{FF2B5EF4-FFF2-40B4-BE49-F238E27FC236}">
                    <a16:creationId xmlns:a16="http://schemas.microsoft.com/office/drawing/2014/main" id="{9A31755A-DC58-D822-D4CB-C02DA7AD8E9A}"/>
                  </a:ext>
                </a:extLst>
              </p:cNvPr>
              <p:cNvSpPr/>
              <p:nvPr/>
            </p:nvSpPr>
            <p:spPr>
              <a:xfrm flipH="1">
                <a:off x="10306117" y="1923604"/>
                <a:ext cx="276874" cy="352878"/>
              </a:xfrm>
              <a:custGeom>
                <a:avLst/>
                <a:gdLst>
                  <a:gd name="connsiteX0" fmla="*/ 196 w 349758"/>
                  <a:gd name="connsiteY0" fmla="*/ 0 h 445770"/>
                  <a:gd name="connsiteX1" fmla="*/ 119525 w 349758"/>
                  <a:gd name="connsiteY1" fmla="*/ 109042 h 445770"/>
                  <a:gd name="connsiteX2" fmla="*/ 153815 w 349758"/>
                  <a:gd name="connsiteY2" fmla="*/ 161163 h 445770"/>
                  <a:gd name="connsiteX3" fmla="*/ 181247 w 349758"/>
                  <a:gd name="connsiteY3" fmla="*/ 189967 h 445770"/>
                  <a:gd name="connsiteX4" fmla="*/ 226510 w 349758"/>
                  <a:gd name="connsiteY4" fmla="*/ 200254 h 445770"/>
                  <a:gd name="connsiteX5" fmla="*/ 293033 w 349758"/>
                  <a:gd name="connsiteY5" fmla="*/ 270891 h 445770"/>
                  <a:gd name="connsiteX6" fmla="*/ 351326 w 349758"/>
                  <a:gd name="connsiteY6" fmla="*/ 407365 h 445770"/>
                  <a:gd name="connsiteX7" fmla="*/ 333495 w 349758"/>
                  <a:gd name="connsiteY7" fmla="*/ 425196 h 445770"/>
                  <a:gd name="connsiteX8" fmla="*/ 274516 w 349758"/>
                  <a:gd name="connsiteY8" fmla="*/ 291465 h 445770"/>
                  <a:gd name="connsiteX9" fmla="*/ 197707 w 349758"/>
                  <a:gd name="connsiteY9" fmla="*/ 216027 h 445770"/>
                  <a:gd name="connsiteX10" fmla="*/ 146957 w 349758"/>
                  <a:gd name="connsiteY10" fmla="*/ 228371 h 445770"/>
                  <a:gd name="connsiteX11" fmla="*/ 101009 w 349758"/>
                  <a:gd name="connsiteY11" fmla="*/ 369646 h 445770"/>
                  <a:gd name="connsiteX12" fmla="*/ 114725 w 349758"/>
                  <a:gd name="connsiteY12" fmla="*/ 447142 h 445770"/>
                  <a:gd name="connsiteX13" fmla="*/ 92779 w 349758"/>
                  <a:gd name="connsiteY13" fmla="*/ 445770 h 445770"/>
                  <a:gd name="connsiteX14" fmla="*/ 71519 w 349758"/>
                  <a:gd name="connsiteY14" fmla="*/ 350444 h 445770"/>
                  <a:gd name="connsiteX15" fmla="*/ 132556 w 349758"/>
                  <a:gd name="connsiteY15" fmla="*/ 205054 h 445770"/>
                  <a:gd name="connsiteX16" fmla="*/ 128441 w 349758"/>
                  <a:gd name="connsiteY16" fmla="*/ 176251 h 445770"/>
                  <a:gd name="connsiteX17" fmla="*/ 107181 w 349758"/>
                  <a:gd name="connsiteY17" fmla="*/ 137846 h 445770"/>
                  <a:gd name="connsiteX18" fmla="*/ 35858 w 349758"/>
                  <a:gd name="connsiteY18" fmla="*/ 63779 h 445770"/>
                  <a:gd name="connsiteX19" fmla="*/ 7740 w 349758"/>
                  <a:gd name="connsiteY19" fmla="*/ 38405 h 445770"/>
                  <a:gd name="connsiteX20" fmla="*/ 196 w 349758"/>
                  <a:gd name="connsiteY20" fmla="*/ 0 h 44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9758" h="445770">
                    <a:moveTo>
                      <a:pt x="196" y="0"/>
                    </a:moveTo>
                    <a:cubicBezTo>
                      <a:pt x="30371" y="22631"/>
                      <a:pt x="85921" y="64465"/>
                      <a:pt x="119525" y="109042"/>
                    </a:cubicBezTo>
                    <a:cubicBezTo>
                      <a:pt x="119525" y="109042"/>
                      <a:pt x="142843" y="142646"/>
                      <a:pt x="153815" y="161163"/>
                    </a:cubicBezTo>
                    <a:cubicBezTo>
                      <a:pt x="162731" y="175565"/>
                      <a:pt x="163417" y="191338"/>
                      <a:pt x="181247" y="189967"/>
                    </a:cubicBezTo>
                    <a:cubicBezTo>
                      <a:pt x="197707" y="191338"/>
                      <a:pt x="216223" y="196139"/>
                      <a:pt x="226510" y="200254"/>
                    </a:cubicBezTo>
                    <a:cubicBezTo>
                      <a:pt x="256685" y="212598"/>
                      <a:pt x="280003" y="246888"/>
                      <a:pt x="293033" y="270891"/>
                    </a:cubicBezTo>
                    <a:cubicBezTo>
                      <a:pt x="317036" y="315468"/>
                      <a:pt x="335553" y="359359"/>
                      <a:pt x="351326" y="407365"/>
                    </a:cubicBezTo>
                    <a:cubicBezTo>
                      <a:pt x="352012" y="420395"/>
                      <a:pt x="346525" y="426568"/>
                      <a:pt x="333495" y="425196"/>
                    </a:cubicBezTo>
                    <a:cubicBezTo>
                      <a:pt x="310178" y="379933"/>
                      <a:pt x="304006" y="343586"/>
                      <a:pt x="274516" y="291465"/>
                    </a:cubicBezTo>
                    <a:cubicBezTo>
                      <a:pt x="258057" y="265405"/>
                      <a:pt x="248456" y="226314"/>
                      <a:pt x="197707" y="216027"/>
                    </a:cubicBezTo>
                    <a:cubicBezTo>
                      <a:pt x="185362" y="213284"/>
                      <a:pt x="156559" y="220828"/>
                      <a:pt x="146957" y="228371"/>
                    </a:cubicBezTo>
                    <a:cubicBezTo>
                      <a:pt x="104438" y="259232"/>
                      <a:pt x="88664" y="317525"/>
                      <a:pt x="101009" y="369646"/>
                    </a:cubicBezTo>
                    <a:cubicBezTo>
                      <a:pt x="106495" y="395021"/>
                      <a:pt x="111982" y="419024"/>
                      <a:pt x="114725" y="447142"/>
                    </a:cubicBezTo>
                    <a:cubicBezTo>
                      <a:pt x="112667" y="451942"/>
                      <a:pt x="99637" y="449199"/>
                      <a:pt x="92779" y="445770"/>
                    </a:cubicBezTo>
                    <a:cubicBezTo>
                      <a:pt x="85235" y="415595"/>
                      <a:pt x="74263" y="381991"/>
                      <a:pt x="71519" y="350444"/>
                    </a:cubicBezTo>
                    <a:cubicBezTo>
                      <a:pt x="66719" y="291465"/>
                      <a:pt x="88664" y="243459"/>
                      <a:pt x="132556" y="205054"/>
                    </a:cubicBezTo>
                    <a:cubicBezTo>
                      <a:pt x="142157" y="196825"/>
                      <a:pt x="134613" y="185852"/>
                      <a:pt x="128441" y="176251"/>
                    </a:cubicBezTo>
                    <a:cubicBezTo>
                      <a:pt x="128441" y="176251"/>
                      <a:pt x="117468" y="154991"/>
                      <a:pt x="107181" y="137846"/>
                    </a:cubicBezTo>
                    <a:cubicBezTo>
                      <a:pt x="94837" y="115900"/>
                      <a:pt x="68090" y="90526"/>
                      <a:pt x="35858" y="63779"/>
                    </a:cubicBezTo>
                    <a:cubicBezTo>
                      <a:pt x="27628" y="55550"/>
                      <a:pt x="15970" y="45949"/>
                      <a:pt x="7740" y="38405"/>
                    </a:cubicBezTo>
                    <a:cubicBezTo>
                      <a:pt x="4997" y="36347"/>
                      <a:pt x="-1175" y="11659"/>
                      <a:pt x="196" y="0"/>
                    </a:cubicBezTo>
                    <a:close/>
                  </a:path>
                </a:pathLst>
              </a:custGeom>
              <a:solidFill>
                <a:sysClr val="windowText" lastClr="000000"/>
              </a:solidFill>
              <a:ln w="6854" cap="flat">
                <a:noFill/>
                <a:prstDash val="solid"/>
                <a:miter/>
              </a:ln>
            </p:spPr>
            <p:txBody>
              <a:bodyPr rtlCol="0" anchor="ct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endParaRPr lang="en-US"/>
              </a:p>
            </p:txBody>
          </p:sp>
        </p:grpSp>
      </p:grpSp>
      <p:sp>
        <p:nvSpPr>
          <p:cNvPr id="2" name="CasellaDiTesto 1">
            <a:extLst>
              <a:ext uri="{FF2B5EF4-FFF2-40B4-BE49-F238E27FC236}">
                <a16:creationId xmlns:a16="http://schemas.microsoft.com/office/drawing/2014/main" id="{CBDB7158-1DC4-8C16-3EF4-C6E699B170F6}"/>
              </a:ext>
            </a:extLst>
          </p:cNvPr>
          <p:cNvSpPr txBox="1"/>
          <p:nvPr/>
        </p:nvSpPr>
        <p:spPr>
          <a:xfrm>
            <a:off x="1034199" y="5515247"/>
            <a:ext cx="9503582" cy="1169551"/>
          </a:xfrm>
          <a:prstGeom prst="rect">
            <a:avLst/>
          </a:prstGeom>
          <a:noFill/>
        </p:spPr>
        <p:txBody>
          <a:bodyPr wrap="square" rtlCol="0">
            <a:spAutoFit/>
          </a:bodyPr>
          <a:lstStyle/>
          <a:p>
            <a:pPr>
              <a:spcAft>
                <a:spcPts val="600"/>
              </a:spcAft>
            </a:pPr>
            <a:r>
              <a:rPr lang="it-IT" sz="1000" dirty="0">
                <a:latin typeface="Arial" panose="020B0604020202020204" pitchFamily="34" charset="0"/>
                <a:cs typeface="Arial" panose="020B0604020202020204" pitchFamily="34" charset="0"/>
              </a:rPr>
              <a:t>(1) </a:t>
            </a:r>
            <a:r>
              <a:rPr lang="en-US" sz="1000" dirty="0">
                <a:latin typeface="Arial" panose="020B0604020202020204" pitchFamily="34" charset="0"/>
                <a:cs typeface="Arial" panose="020B0604020202020204" pitchFamily="34" charset="0"/>
              </a:rPr>
              <a:t>Sabina Nuti, Guido Noto, Federico Vola, Milena Vainieri, (2018) "Let’s play the patients music: A new generation of performance measurement systems in healthcare", Management Decision, Vol. 56 Issue: 10, pp.2252-2272, </a:t>
            </a:r>
            <a:r>
              <a:rPr lang="en-US" sz="1000" dirty="0">
                <a:latin typeface="Arial" panose="020B0604020202020204" pitchFamily="34" charset="0"/>
                <a:cs typeface="Arial" panose="020B0604020202020204" pitchFamily="34" charset="0"/>
                <a:hlinkClick r:id="rId3"/>
              </a:rPr>
              <a:t>https://doi.org/10.1108/MD-09-2017-0907</a:t>
            </a:r>
            <a:r>
              <a:rPr lang="en-US" sz="1000" dirty="0">
                <a:latin typeface="Arial" panose="020B0604020202020204" pitchFamily="34" charset="0"/>
                <a:cs typeface="Arial" panose="020B0604020202020204" pitchFamily="34" charset="0"/>
              </a:rPr>
              <a:t> Permanent link to this document:</a:t>
            </a:r>
            <a:endParaRPr lang="it-IT" sz="1000" dirty="0">
              <a:latin typeface="Arial" panose="020B0604020202020204" pitchFamily="34" charset="0"/>
              <a:cs typeface="Arial" panose="020B0604020202020204" pitchFamily="34" charset="0"/>
            </a:endParaRPr>
          </a:p>
          <a:p>
            <a:pPr>
              <a:spcAft>
                <a:spcPts val="600"/>
              </a:spcAft>
            </a:pPr>
            <a:r>
              <a:rPr lang="it-IT" sz="1000" dirty="0">
                <a:latin typeface="Arial" panose="020B0604020202020204" pitchFamily="34" charset="0"/>
                <a:cs typeface="Arial" panose="020B0604020202020204" pitchFamily="34" charset="0"/>
              </a:rPr>
              <a:t>(2) Nicola Belle, Giorgio Giacomelli, Sabina Nuti &amp; Milena Vainieri (2021): Factoring in the human </a:t>
            </a:r>
            <a:r>
              <a:rPr lang="it-IT" sz="1000" dirty="0" err="1">
                <a:latin typeface="Arial" panose="020B0604020202020204" pitchFamily="34" charset="0"/>
                <a:cs typeface="Arial" panose="020B0604020202020204" pitchFamily="34" charset="0"/>
              </a:rPr>
              <a:t>factor</a:t>
            </a:r>
            <a:r>
              <a:rPr lang="it-IT" sz="1000" dirty="0">
                <a:latin typeface="Arial" panose="020B0604020202020204" pitchFamily="34" charset="0"/>
                <a:cs typeface="Arial" panose="020B0604020202020204" pitchFamily="34" charset="0"/>
              </a:rPr>
              <a:t>: </a:t>
            </a:r>
            <a:r>
              <a:rPr lang="it-IT" sz="1000" dirty="0" err="1">
                <a:latin typeface="Arial" panose="020B0604020202020204" pitchFamily="34" charset="0"/>
                <a:cs typeface="Arial" panose="020B0604020202020204" pitchFamily="34" charset="0"/>
              </a:rPr>
              <a:t>experimental</a:t>
            </a:r>
            <a:r>
              <a:rPr lang="it-IT" sz="1000" dirty="0">
                <a:latin typeface="Arial" panose="020B0604020202020204" pitchFamily="34" charset="0"/>
                <a:cs typeface="Arial" panose="020B0604020202020204" pitchFamily="34" charset="0"/>
              </a:rPr>
              <a:t> </a:t>
            </a:r>
            <a:r>
              <a:rPr lang="it-IT" sz="1000" dirty="0" err="1">
                <a:latin typeface="Arial" panose="020B0604020202020204" pitchFamily="34" charset="0"/>
                <a:cs typeface="Arial" panose="020B0604020202020204" pitchFamily="34" charset="0"/>
              </a:rPr>
              <a:t>evidence</a:t>
            </a:r>
            <a:r>
              <a:rPr lang="it-IT" sz="1000" dirty="0">
                <a:latin typeface="Arial" panose="020B0604020202020204" pitchFamily="34" charset="0"/>
                <a:cs typeface="Arial" panose="020B0604020202020204" pitchFamily="34" charset="0"/>
              </a:rPr>
              <a:t> on </a:t>
            </a:r>
            <a:r>
              <a:rPr lang="it-IT" sz="1000" dirty="0" err="1">
                <a:latin typeface="Arial" panose="020B0604020202020204" pitchFamily="34" charset="0"/>
                <a:cs typeface="Arial" panose="020B0604020202020204" pitchFamily="34" charset="0"/>
              </a:rPr>
              <a:t>how</a:t>
            </a:r>
            <a:r>
              <a:rPr lang="it-IT" sz="1000" dirty="0">
                <a:latin typeface="Arial" panose="020B0604020202020204" pitchFamily="34" charset="0"/>
                <a:cs typeface="Arial" panose="020B0604020202020204" pitchFamily="34" charset="0"/>
              </a:rPr>
              <a:t> public managers make </a:t>
            </a:r>
            <a:r>
              <a:rPr lang="it-IT" sz="1000" dirty="0" err="1">
                <a:latin typeface="Arial" panose="020B0604020202020204" pitchFamily="34" charset="0"/>
                <a:cs typeface="Arial" panose="020B0604020202020204" pitchFamily="34" charset="0"/>
              </a:rPr>
              <a:t>sense</a:t>
            </a:r>
            <a:r>
              <a:rPr lang="it-IT" sz="1000" dirty="0">
                <a:latin typeface="Arial" panose="020B0604020202020204" pitchFamily="34" charset="0"/>
                <a:cs typeface="Arial" panose="020B0604020202020204" pitchFamily="34" charset="0"/>
              </a:rPr>
              <a:t> of performance information, International Public Management Journal, DOI: 10.1080/10967494.2021.1975856</a:t>
            </a:r>
          </a:p>
          <a:p>
            <a:pPr>
              <a:spcAft>
                <a:spcPts val="600"/>
              </a:spcAft>
            </a:pPr>
            <a:r>
              <a:rPr lang="it-IT" sz="1000" dirty="0">
                <a:latin typeface="Arial" panose="020B0604020202020204" pitchFamily="34" charset="0"/>
                <a:cs typeface="Arial" panose="020B0604020202020204" pitchFamily="34" charset="0"/>
              </a:rPr>
              <a:t>(3) </a:t>
            </a:r>
            <a:r>
              <a:rPr lang="en-US" sz="1000" dirty="0">
                <a:latin typeface="Arial" panose="020B0604020202020204" pitchFamily="34" charset="0"/>
                <a:cs typeface="Arial" panose="020B0604020202020204" pitchFamily="34" charset="0"/>
              </a:rPr>
              <a:t>Nuti, S., Vainieri, M. (2014). Strategies and Tools to Manage Variation in Regional Governance Systems. In: Johnson, A., </a:t>
            </a:r>
            <a:r>
              <a:rPr lang="en-US" sz="1000" dirty="0" err="1">
                <a:latin typeface="Arial" panose="020B0604020202020204" pitchFamily="34" charset="0"/>
                <a:cs typeface="Arial" panose="020B0604020202020204" pitchFamily="34" charset="0"/>
              </a:rPr>
              <a:t>Stukel</a:t>
            </a:r>
            <a:r>
              <a:rPr lang="en-US" sz="1000" dirty="0">
                <a:latin typeface="Arial" panose="020B0604020202020204" pitchFamily="34" charset="0"/>
                <a:cs typeface="Arial" panose="020B0604020202020204" pitchFamily="34" charset="0"/>
              </a:rPr>
              <a:t>, T. (eds) Medical Practice Variations. Health Services Research. Springer, Boston, MA. https://doi.org/10.1007/978-1-4899-7573-7_90-5</a:t>
            </a:r>
            <a:endParaRPr lang="it-IT"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7527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1913F1-3A8E-B880-C1A7-7DD89C5A7C12}"/>
              </a:ext>
            </a:extLst>
          </p:cNvPr>
          <p:cNvSpPr>
            <a:spLocks noGrp="1"/>
          </p:cNvSpPr>
          <p:nvPr>
            <p:ph type="title"/>
          </p:nvPr>
        </p:nvSpPr>
        <p:spPr>
          <a:xfrm>
            <a:off x="773544" y="388208"/>
            <a:ext cx="10051145" cy="1325563"/>
          </a:xfrm>
        </p:spPr>
        <p:txBody>
          <a:bodyPr>
            <a:normAutofit/>
          </a:body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Empowering</a:t>
            </a:r>
            <a:r>
              <a:rPr lang="it-IT" sz="4000" b="1" dirty="0">
                <a:solidFill>
                  <a:schemeClr val="bg2">
                    <a:lumMod val="25000"/>
                  </a:schemeClr>
                </a:solidFill>
                <a:latin typeface="Arial" panose="020B0604020202020204" pitchFamily="34" charset="0"/>
                <a:cs typeface="Arial" panose="020B0604020202020204" pitchFamily="34" charset="0"/>
              </a:rPr>
              <a:t> </a:t>
            </a:r>
            <a:r>
              <a:rPr lang="it-IT" sz="4000" b="1" dirty="0" err="1">
                <a:solidFill>
                  <a:schemeClr val="bg2">
                    <a:lumMod val="25000"/>
                  </a:schemeClr>
                </a:solidFill>
                <a:latin typeface="Arial" panose="020B0604020202020204" pitchFamily="34" charset="0"/>
                <a:cs typeface="Arial" panose="020B0604020202020204" pitchFamily="34" charset="0"/>
              </a:rPr>
              <a:t>professionals</a:t>
            </a:r>
            <a:r>
              <a:rPr lang="it-IT" sz="4000" b="1" dirty="0">
                <a:solidFill>
                  <a:schemeClr val="bg2">
                    <a:lumMod val="25000"/>
                  </a:schemeClr>
                </a:solidFill>
                <a:latin typeface="Arial" panose="020B0604020202020204" pitchFamily="34" charset="0"/>
                <a:cs typeface="Arial" panose="020B0604020202020204" pitchFamily="34" charset="0"/>
              </a:rPr>
              <a:t> via performance </a:t>
            </a:r>
            <a:r>
              <a:rPr lang="it-IT" sz="4000" b="1" dirty="0" err="1">
                <a:solidFill>
                  <a:schemeClr val="bg2">
                    <a:lumMod val="25000"/>
                  </a:schemeClr>
                </a:solidFill>
                <a:latin typeface="Arial" panose="020B0604020202020204" pitchFamily="34" charset="0"/>
                <a:cs typeface="Arial" panose="020B0604020202020204" pitchFamily="34" charset="0"/>
              </a:rPr>
              <a:t>measurement</a:t>
            </a:r>
            <a:r>
              <a:rPr lang="it-IT" sz="4000" b="1" dirty="0">
                <a:solidFill>
                  <a:schemeClr val="bg2">
                    <a:lumMod val="25000"/>
                  </a:schemeClr>
                </a:solidFill>
                <a:latin typeface="Arial" panose="020B0604020202020204" pitchFamily="34" charset="0"/>
                <a:cs typeface="Arial" panose="020B0604020202020204" pitchFamily="34" charset="0"/>
              </a:rPr>
              <a:t> systems</a:t>
            </a:r>
          </a:p>
        </p:txBody>
      </p:sp>
      <p:sp>
        <p:nvSpPr>
          <p:cNvPr id="4" name="Segnaposto numero diapositiva 3">
            <a:extLst>
              <a:ext uri="{FF2B5EF4-FFF2-40B4-BE49-F238E27FC236}">
                <a16:creationId xmlns:a16="http://schemas.microsoft.com/office/drawing/2014/main" id="{8E86978A-062E-AAE9-96CF-A3E6BFEC95B5}"/>
              </a:ext>
            </a:extLst>
          </p:cNvPr>
          <p:cNvSpPr>
            <a:spLocks noGrp="1"/>
          </p:cNvSpPr>
          <p:nvPr>
            <p:ph type="sldNum" sz="quarter" idx="12"/>
          </p:nvPr>
        </p:nvSpPr>
        <p:spPr/>
        <p:txBody>
          <a:bodyPr/>
          <a:lstStyle/>
          <a:p>
            <a:fld id="{A87AA0D0-2F4D-AA4E-A2C0-E0264229DB77}" type="slidenum">
              <a:rPr lang="it-IT" smtClean="0"/>
              <a:t>3</a:t>
            </a:fld>
            <a:endParaRPr lang="it-IT" dirty="0"/>
          </a:p>
        </p:txBody>
      </p:sp>
      <p:grpSp>
        <p:nvGrpSpPr>
          <p:cNvPr id="36" name="Group 9">
            <a:extLst>
              <a:ext uri="{FF2B5EF4-FFF2-40B4-BE49-F238E27FC236}">
                <a16:creationId xmlns:a16="http://schemas.microsoft.com/office/drawing/2014/main" id="{C9259AAD-48C1-BF20-9A46-87739496B04E}"/>
              </a:ext>
            </a:extLst>
          </p:cNvPr>
          <p:cNvGrpSpPr/>
          <p:nvPr/>
        </p:nvGrpSpPr>
        <p:grpSpPr>
          <a:xfrm flipH="1">
            <a:off x="7165236" y="2293797"/>
            <a:ext cx="3600001" cy="1774307"/>
            <a:chOff x="780031" y="3826586"/>
            <a:chExt cx="3100992" cy="1181089"/>
          </a:xfrm>
          <a:solidFill>
            <a:srgbClr val="204B5C">
              <a:alpha val="25000"/>
            </a:srgbClr>
          </a:solidFill>
        </p:grpSpPr>
        <p:sp>
          <p:nvSpPr>
            <p:cNvPr id="51" name="Rectangle 10">
              <a:extLst>
                <a:ext uri="{FF2B5EF4-FFF2-40B4-BE49-F238E27FC236}">
                  <a16:creationId xmlns:a16="http://schemas.microsoft.com/office/drawing/2014/main" id="{21F89A8E-0C1A-B295-F8B2-9204A796E477}"/>
                </a:ext>
              </a:extLst>
            </p:cNvPr>
            <p:cNvSpPr/>
            <p:nvPr/>
          </p:nvSpPr>
          <p:spPr>
            <a:xfrm rot="10800000">
              <a:off x="780031" y="3826587"/>
              <a:ext cx="3100992" cy="1181087"/>
            </a:xfrm>
            <a:prstGeom prst="rect">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a:p>
          </p:txBody>
        </p:sp>
        <p:sp>
          <p:nvSpPr>
            <p:cNvPr id="52" name="Rectangle 11">
              <a:extLst>
                <a:ext uri="{FF2B5EF4-FFF2-40B4-BE49-F238E27FC236}">
                  <a16:creationId xmlns:a16="http://schemas.microsoft.com/office/drawing/2014/main" id="{7EA41793-3E67-3BA4-3E30-3603F5E84588}"/>
                </a:ext>
              </a:extLst>
            </p:cNvPr>
            <p:cNvSpPr/>
            <p:nvPr/>
          </p:nvSpPr>
          <p:spPr>
            <a:xfrm rot="10800000">
              <a:off x="780031" y="3826586"/>
              <a:ext cx="119561" cy="1181089"/>
            </a:xfrm>
            <a:prstGeom prst="rect">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dirty="0"/>
            </a:p>
          </p:txBody>
        </p:sp>
      </p:grpSp>
      <p:grpSp>
        <p:nvGrpSpPr>
          <p:cNvPr id="58" name="Gruppo 57">
            <a:extLst>
              <a:ext uri="{FF2B5EF4-FFF2-40B4-BE49-F238E27FC236}">
                <a16:creationId xmlns:a16="http://schemas.microsoft.com/office/drawing/2014/main" id="{B5167EF1-E11C-B218-7F0C-C21774EBA27F}"/>
              </a:ext>
            </a:extLst>
          </p:cNvPr>
          <p:cNvGrpSpPr/>
          <p:nvPr/>
        </p:nvGrpSpPr>
        <p:grpSpPr>
          <a:xfrm>
            <a:off x="1487105" y="4068104"/>
            <a:ext cx="3599999" cy="1774800"/>
            <a:chOff x="894110" y="4462459"/>
            <a:chExt cx="3599999" cy="1774800"/>
          </a:xfrm>
        </p:grpSpPr>
        <p:grpSp>
          <p:nvGrpSpPr>
            <p:cNvPr id="35" name="Group 6">
              <a:extLst>
                <a:ext uri="{FF2B5EF4-FFF2-40B4-BE49-F238E27FC236}">
                  <a16:creationId xmlns:a16="http://schemas.microsoft.com/office/drawing/2014/main" id="{B8400CAF-9415-EE28-CFC2-11AD3434288C}"/>
                </a:ext>
              </a:extLst>
            </p:cNvPr>
            <p:cNvGrpSpPr/>
            <p:nvPr/>
          </p:nvGrpSpPr>
          <p:grpSpPr>
            <a:xfrm>
              <a:off x="894110" y="4462459"/>
              <a:ext cx="3599999" cy="1774800"/>
              <a:chOff x="780030" y="3826586"/>
              <a:chExt cx="3100993" cy="1181089"/>
            </a:xfrm>
            <a:solidFill>
              <a:srgbClr val="B35202">
                <a:alpha val="25000"/>
              </a:srgbClr>
            </a:solidFill>
          </p:grpSpPr>
          <p:sp>
            <p:nvSpPr>
              <p:cNvPr id="53" name="Rectangle 7">
                <a:extLst>
                  <a:ext uri="{FF2B5EF4-FFF2-40B4-BE49-F238E27FC236}">
                    <a16:creationId xmlns:a16="http://schemas.microsoft.com/office/drawing/2014/main" id="{EBB56C4F-961A-2C89-02D3-A378358571FD}"/>
                  </a:ext>
                </a:extLst>
              </p:cNvPr>
              <p:cNvSpPr/>
              <p:nvPr/>
            </p:nvSpPr>
            <p:spPr>
              <a:xfrm>
                <a:off x="780030" y="3826587"/>
                <a:ext cx="3100993" cy="1181087"/>
              </a:xfrm>
              <a:prstGeom prst="rect">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dirty="0"/>
              </a:p>
            </p:txBody>
          </p:sp>
          <p:sp>
            <p:nvSpPr>
              <p:cNvPr id="54" name="Rectangle 8">
                <a:extLst>
                  <a:ext uri="{FF2B5EF4-FFF2-40B4-BE49-F238E27FC236}">
                    <a16:creationId xmlns:a16="http://schemas.microsoft.com/office/drawing/2014/main" id="{38EE1EBB-50A4-9E83-4FBC-A4B9B674B559}"/>
                  </a:ext>
                </a:extLst>
              </p:cNvPr>
              <p:cNvSpPr/>
              <p:nvPr/>
            </p:nvSpPr>
            <p:spPr>
              <a:xfrm rot="10800000">
                <a:off x="780031" y="3826586"/>
                <a:ext cx="119561" cy="1181089"/>
              </a:xfrm>
              <a:prstGeom prst="rect">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dirty="0"/>
              </a:p>
            </p:txBody>
          </p:sp>
        </p:grpSp>
        <p:sp>
          <p:nvSpPr>
            <p:cNvPr id="49" name="TextBox 13">
              <a:extLst>
                <a:ext uri="{FF2B5EF4-FFF2-40B4-BE49-F238E27FC236}">
                  <a16:creationId xmlns:a16="http://schemas.microsoft.com/office/drawing/2014/main" id="{CB242DAD-75E6-8160-979C-532C5AE33976}"/>
                </a:ext>
              </a:extLst>
            </p:cNvPr>
            <p:cNvSpPr txBox="1"/>
            <p:nvPr/>
          </p:nvSpPr>
          <p:spPr>
            <a:xfrm>
              <a:off x="1134852" y="4565029"/>
              <a:ext cx="3118513" cy="1569660"/>
            </a:xfrm>
            <a:prstGeom prst="rect">
              <a:avLst/>
            </a:prstGeom>
            <a:noFill/>
          </p:spPr>
          <p:txBody>
            <a:bodyPr wrap="square" rtlCol="0">
              <a:spAutoFit/>
            </a:bodyP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pPr marL="171450" indent="-171450">
                <a:buFont typeface="Arial" panose="020B0604020202020204" pitchFamily="34" charset="0"/>
                <a:buChar char="•"/>
              </a:pPr>
              <a:r>
                <a:rPr lang="en-US" altLang="ko-KR" sz="1600" dirty="0">
                  <a:solidFill>
                    <a:srgbClr val="262626"/>
                  </a:solidFill>
                  <a:cs typeface="Arial" pitchFamily="34" charset="0"/>
                </a:rPr>
                <a:t>Non-random, systematic variation in elective surgery within Tuscany</a:t>
              </a:r>
            </a:p>
            <a:p>
              <a:pPr marL="171450" indent="-171450">
                <a:buFont typeface="Arial" panose="020B0604020202020204" pitchFamily="34" charset="0"/>
                <a:buChar char="•"/>
              </a:pPr>
              <a:r>
                <a:rPr lang="en-US" altLang="ko-KR" sz="1600" dirty="0">
                  <a:solidFill>
                    <a:srgbClr val="262626"/>
                  </a:solidFill>
                  <a:cs typeface="Arial" pitchFamily="34" charset="0"/>
                </a:rPr>
                <a:t>Differentiate variation </a:t>
              </a:r>
              <a:r>
                <a:rPr lang="en-US" altLang="ko-KR" sz="1600" b="1" dirty="0">
                  <a:solidFill>
                    <a:srgbClr val="262626"/>
                  </a:solidFill>
                  <a:cs typeface="Arial" pitchFamily="34" charset="0"/>
                </a:rPr>
                <a:t>within and between</a:t>
              </a:r>
              <a:r>
                <a:rPr lang="en-US" altLang="ko-KR" sz="1600" dirty="0">
                  <a:solidFill>
                    <a:srgbClr val="262626"/>
                  </a:solidFill>
                  <a:cs typeface="Arial" pitchFamily="34" charset="0"/>
                </a:rPr>
                <a:t> Local Health Authorities (LHAs)</a:t>
              </a:r>
              <a:endParaRPr lang="ko-KR" altLang="en-US" sz="1600" dirty="0">
                <a:solidFill>
                  <a:srgbClr val="262626"/>
                </a:solidFill>
                <a:cs typeface="Arial" pitchFamily="34" charset="0"/>
              </a:endParaRPr>
            </a:p>
          </p:txBody>
        </p:sp>
      </p:grpSp>
      <p:sp>
        <p:nvSpPr>
          <p:cNvPr id="47" name="TextBox 16">
            <a:extLst>
              <a:ext uri="{FF2B5EF4-FFF2-40B4-BE49-F238E27FC236}">
                <a16:creationId xmlns:a16="http://schemas.microsoft.com/office/drawing/2014/main" id="{A42061EB-B363-3CD1-90AE-443279B13D2F}"/>
              </a:ext>
            </a:extLst>
          </p:cNvPr>
          <p:cNvSpPr txBox="1"/>
          <p:nvPr/>
        </p:nvSpPr>
        <p:spPr>
          <a:xfrm>
            <a:off x="7321872" y="2642341"/>
            <a:ext cx="3147928" cy="1077218"/>
          </a:xfrm>
          <a:prstGeom prst="rect">
            <a:avLst/>
          </a:prstGeom>
          <a:noFill/>
        </p:spPr>
        <p:txBody>
          <a:bodyPr wrap="square" rtlCol="0">
            <a:spAutoFit/>
          </a:bodyP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pPr algn="r"/>
            <a:r>
              <a:rPr lang="en-US" altLang="ko-KR" sz="1600" dirty="0">
                <a:solidFill>
                  <a:srgbClr val="262626"/>
                </a:solidFill>
                <a:cs typeface="Arial" pitchFamily="34" charset="0"/>
              </a:rPr>
              <a:t>Suggest a method for </a:t>
            </a:r>
            <a:r>
              <a:rPr lang="en-US" altLang="ko-KR" sz="1600" b="1" dirty="0">
                <a:solidFill>
                  <a:srgbClr val="262626"/>
                </a:solidFill>
                <a:cs typeface="Arial" pitchFamily="34" charset="0"/>
              </a:rPr>
              <a:t>facilitating discussion </a:t>
            </a:r>
            <a:r>
              <a:rPr lang="en-US" altLang="ko-KR" sz="1600" dirty="0">
                <a:solidFill>
                  <a:srgbClr val="262626"/>
                </a:solidFill>
                <a:cs typeface="Arial" pitchFamily="34" charset="0"/>
              </a:rPr>
              <a:t>among </a:t>
            </a:r>
            <a:r>
              <a:rPr lang="en-US" altLang="ko-KR" sz="1600" b="1" dirty="0">
                <a:solidFill>
                  <a:srgbClr val="262626"/>
                </a:solidFill>
                <a:cs typeface="Arial" pitchFamily="34" charset="0"/>
              </a:rPr>
              <a:t>professionals</a:t>
            </a:r>
            <a:r>
              <a:rPr lang="en-US" altLang="ko-KR" sz="1600" dirty="0">
                <a:solidFill>
                  <a:srgbClr val="262626"/>
                </a:solidFill>
                <a:cs typeface="Arial" pitchFamily="34" charset="0"/>
              </a:rPr>
              <a:t> on geographic variation and PMS roles</a:t>
            </a:r>
            <a:endParaRPr lang="ko-KR" altLang="en-US" sz="1600" dirty="0">
              <a:solidFill>
                <a:srgbClr val="262626"/>
              </a:solidFill>
              <a:cs typeface="Arial" pitchFamily="34" charset="0"/>
            </a:endParaRPr>
          </a:p>
        </p:txBody>
      </p:sp>
      <p:grpSp>
        <p:nvGrpSpPr>
          <p:cNvPr id="57" name="Gruppo 56">
            <a:extLst>
              <a:ext uri="{FF2B5EF4-FFF2-40B4-BE49-F238E27FC236}">
                <a16:creationId xmlns:a16="http://schemas.microsoft.com/office/drawing/2014/main" id="{C692932D-EB02-CF3E-FAAA-12FF32314E57}"/>
              </a:ext>
            </a:extLst>
          </p:cNvPr>
          <p:cNvGrpSpPr/>
          <p:nvPr/>
        </p:nvGrpSpPr>
        <p:grpSpPr>
          <a:xfrm>
            <a:off x="1543829" y="2130049"/>
            <a:ext cx="3559785" cy="1703537"/>
            <a:chOff x="940699" y="2474851"/>
            <a:chExt cx="3559785" cy="1703537"/>
          </a:xfrm>
        </p:grpSpPr>
        <p:sp>
          <p:nvSpPr>
            <p:cNvPr id="32" name="Right Arrow 8">
              <a:extLst>
                <a:ext uri="{FF2B5EF4-FFF2-40B4-BE49-F238E27FC236}">
                  <a16:creationId xmlns:a16="http://schemas.microsoft.com/office/drawing/2014/main" id="{A2161E23-BC75-63AC-7912-922B9AD51D7B}"/>
                </a:ext>
              </a:extLst>
            </p:cNvPr>
            <p:cNvSpPr/>
            <p:nvPr/>
          </p:nvSpPr>
          <p:spPr>
            <a:xfrm rot="10800000" flipH="1" flipV="1">
              <a:off x="940700" y="2474851"/>
              <a:ext cx="3559784" cy="1703537"/>
            </a:xfrm>
            <a:prstGeom prst="rightArrow">
              <a:avLst/>
            </a:prstGeom>
            <a:solidFill>
              <a:srgbClr val="DEB4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a:p>
          </p:txBody>
        </p:sp>
        <p:sp>
          <p:nvSpPr>
            <p:cNvPr id="39" name="TextBox 18">
              <a:extLst>
                <a:ext uri="{FF2B5EF4-FFF2-40B4-BE49-F238E27FC236}">
                  <a16:creationId xmlns:a16="http://schemas.microsoft.com/office/drawing/2014/main" id="{BAC07339-F215-D2B9-0589-27431ACDEDC4}"/>
                </a:ext>
              </a:extLst>
            </p:cNvPr>
            <p:cNvSpPr txBox="1"/>
            <p:nvPr/>
          </p:nvSpPr>
          <p:spPr>
            <a:xfrm>
              <a:off x="940699" y="3126566"/>
              <a:ext cx="2657524" cy="400110"/>
            </a:xfrm>
            <a:prstGeom prst="rect">
              <a:avLst/>
            </a:prstGeom>
            <a:noFill/>
          </p:spPr>
          <p:txBody>
            <a:bodyPr wrap="square" rtlCol="0" anchor="ctr">
              <a:spAutoFit/>
            </a:bodyP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pPr algn="r"/>
              <a:r>
                <a:rPr lang="en-US" altLang="ko-KR" sz="2000" b="1" dirty="0">
                  <a:solidFill>
                    <a:sysClr val="window" lastClr="FFFFFF"/>
                  </a:solidFill>
                  <a:cs typeface="Arial" pitchFamily="34" charset="0"/>
                </a:rPr>
                <a:t>Aim of the study (1)</a:t>
              </a:r>
              <a:endParaRPr lang="ko-KR" altLang="en-US" sz="2000" b="1" dirty="0">
                <a:solidFill>
                  <a:sysClr val="window" lastClr="FFFFFF"/>
                </a:solidFill>
                <a:cs typeface="Arial" pitchFamily="34" charset="0"/>
              </a:endParaRPr>
            </a:p>
          </p:txBody>
        </p:sp>
      </p:grpSp>
      <p:grpSp>
        <p:nvGrpSpPr>
          <p:cNvPr id="56" name="Gruppo 55">
            <a:extLst>
              <a:ext uri="{FF2B5EF4-FFF2-40B4-BE49-F238E27FC236}">
                <a16:creationId xmlns:a16="http://schemas.microsoft.com/office/drawing/2014/main" id="{B3F5EA22-CC33-66AA-FD02-DF6CD3F0AB5B}"/>
              </a:ext>
            </a:extLst>
          </p:cNvPr>
          <p:cNvGrpSpPr/>
          <p:nvPr/>
        </p:nvGrpSpPr>
        <p:grpSpPr>
          <a:xfrm>
            <a:off x="7191791" y="4289461"/>
            <a:ext cx="3573446" cy="1703537"/>
            <a:chOff x="7685215" y="4586260"/>
            <a:chExt cx="3573446" cy="1703537"/>
          </a:xfrm>
        </p:grpSpPr>
        <p:sp>
          <p:nvSpPr>
            <p:cNvPr id="34" name="Right Arrow 8">
              <a:extLst>
                <a:ext uri="{FF2B5EF4-FFF2-40B4-BE49-F238E27FC236}">
                  <a16:creationId xmlns:a16="http://schemas.microsoft.com/office/drawing/2014/main" id="{41197FD1-4DC8-0124-6357-AE067DC664D8}"/>
                </a:ext>
              </a:extLst>
            </p:cNvPr>
            <p:cNvSpPr/>
            <p:nvPr/>
          </p:nvSpPr>
          <p:spPr>
            <a:xfrm flipH="1" flipV="1">
              <a:off x="7685215" y="4586260"/>
              <a:ext cx="3559784" cy="1703537"/>
            </a:xfrm>
            <a:prstGeom prst="rightArrow">
              <a:avLst/>
            </a:prstGeom>
            <a:solidFill>
              <a:srgbClr val="9DB0B7"/>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ysClr val="window" lastClr="FFFFFF"/>
                  </a:solidFill>
                  <a:latin typeface="Arial"/>
                  <a:ea typeface="Arial Unicode MS"/>
                </a:defRPr>
              </a:lvl1pPr>
              <a:lvl2pPr marL="457200" algn="l" defTabSz="914400" rtl="0" eaLnBrk="1" latinLnBrk="0" hangingPunct="1">
                <a:defRPr sz="1800" kern="1200">
                  <a:solidFill>
                    <a:sysClr val="window" lastClr="FFFFFF"/>
                  </a:solidFill>
                  <a:latin typeface="Arial"/>
                  <a:ea typeface="Arial Unicode MS"/>
                </a:defRPr>
              </a:lvl2pPr>
              <a:lvl3pPr marL="914400" algn="l" defTabSz="914400" rtl="0" eaLnBrk="1" latinLnBrk="0" hangingPunct="1">
                <a:defRPr sz="1800" kern="1200">
                  <a:solidFill>
                    <a:sysClr val="window" lastClr="FFFFFF"/>
                  </a:solidFill>
                  <a:latin typeface="Arial"/>
                  <a:ea typeface="Arial Unicode MS"/>
                </a:defRPr>
              </a:lvl3pPr>
              <a:lvl4pPr marL="1371600" algn="l" defTabSz="914400" rtl="0" eaLnBrk="1" latinLnBrk="0" hangingPunct="1">
                <a:defRPr sz="1800" kern="1200">
                  <a:solidFill>
                    <a:sysClr val="window" lastClr="FFFFFF"/>
                  </a:solidFill>
                  <a:latin typeface="Arial"/>
                  <a:ea typeface="Arial Unicode MS"/>
                </a:defRPr>
              </a:lvl4pPr>
              <a:lvl5pPr marL="1828800" algn="l" defTabSz="914400" rtl="0" eaLnBrk="1" latinLnBrk="0" hangingPunct="1">
                <a:defRPr sz="1800" kern="1200">
                  <a:solidFill>
                    <a:sysClr val="window" lastClr="FFFFFF"/>
                  </a:solidFill>
                  <a:latin typeface="Arial"/>
                  <a:ea typeface="Arial Unicode MS"/>
                </a:defRPr>
              </a:lvl5pPr>
              <a:lvl6pPr marL="2286000" algn="l" defTabSz="914400" rtl="0" eaLnBrk="1" latinLnBrk="0" hangingPunct="1">
                <a:defRPr sz="1800" kern="1200">
                  <a:solidFill>
                    <a:sysClr val="window" lastClr="FFFFFF"/>
                  </a:solidFill>
                  <a:latin typeface="Arial"/>
                  <a:ea typeface="Arial Unicode MS"/>
                </a:defRPr>
              </a:lvl6pPr>
              <a:lvl7pPr marL="2743200" algn="l" defTabSz="914400" rtl="0" eaLnBrk="1" latinLnBrk="0" hangingPunct="1">
                <a:defRPr sz="1800" kern="1200">
                  <a:solidFill>
                    <a:sysClr val="window" lastClr="FFFFFF"/>
                  </a:solidFill>
                  <a:latin typeface="Arial"/>
                  <a:ea typeface="Arial Unicode MS"/>
                </a:defRPr>
              </a:lvl7pPr>
              <a:lvl8pPr marL="3200400" algn="l" defTabSz="914400" rtl="0" eaLnBrk="1" latinLnBrk="0" hangingPunct="1">
                <a:defRPr sz="1800" kern="1200">
                  <a:solidFill>
                    <a:sysClr val="window" lastClr="FFFFFF"/>
                  </a:solidFill>
                  <a:latin typeface="Arial"/>
                  <a:ea typeface="Arial Unicode MS"/>
                </a:defRPr>
              </a:lvl8pPr>
              <a:lvl9pPr marL="3657600" algn="l" defTabSz="914400" rtl="0" eaLnBrk="1" latinLnBrk="0" hangingPunct="1">
                <a:defRPr sz="1800" kern="1200">
                  <a:solidFill>
                    <a:sysClr val="window" lastClr="FFFFFF"/>
                  </a:solidFill>
                  <a:latin typeface="Arial"/>
                  <a:ea typeface="Arial Unicode MS"/>
                </a:defRPr>
              </a:lvl9pPr>
            </a:lstStyle>
            <a:p>
              <a:pPr algn="ctr"/>
              <a:endParaRPr lang="ko-KR" altLang="en-US" sz="2700"/>
            </a:p>
          </p:txBody>
        </p:sp>
        <p:sp>
          <p:nvSpPr>
            <p:cNvPr id="55" name="TextBox 18">
              <a:extLst>
                <a:ext uri="{FF2B5EF4-FFF2-40B4-BE49-F238E27FC236}">
                  <a16:creationId xmlns:a16="http://schemas.microsoft.com/office/drawing/2014/main" id="{969908AA-A673-0196-D967-09F91E0FC10A}"/>
                </a:ext>
              </a:extLst>
            </p:cNvPr>
            <p:cNvSpPr txBox="1"/>
            <p:nvPr/>
          </p:nvSpPr>
          <p:spPr>
            <a:xfrm>
              <a:off x="8601137" y="5237972"/>
              <a:ext cx="2657524" cy="400110"/>
            </a:xfrm>
            <a:prstGeom prst="rect">
              <a:avLst/>
            </a:prstGeom>
            <a:noFill/>
          </p:spPr>
          <p:txBody>
            <a:bodyPr wrap="square" rtlCol="0" anchor="ctr">
              <a:spAutoFit/>
            </a:bodyPr>
            <a:lstStyle>
              <a:defPPr>
                <a:defRPr lang="en-US"/>
              </a:defPPr>
              <a:lvl1pPr marL="0" algn="l" defTabSz="914400" rtl="0" eaLnBrk="1" latinLnBrk="0" hangingPunct="1">
                <a:defRPr sz="1800" kern="1200">
                  <a:solidFill>
                    <a:sysClr val="windowText" lastClr="000000"/>
                  </a:solidFill>
                  <a:latin typeface="Arial"/>
                  <a:ea typeface="Arial Unicode MS"/>
                </a:defRPr>
              </a:lvl1pPr>
              <a:lvl2pPr marL="457200" algn="l" defTabSz="914400" rtl="0" eaLnBrk="1" latinLnBrk="0" hangingPunct="1">
                <a:defRPr sz="1800" kern="1200">
                  <a:solidFill>
                    <a:sysClr val="windowText" lastClr="000000"/>
                  </a:solidFill>
                  <a:latin typeface="Arial"/>
                  <a:ea typeface="Arial Unicode MS"/>
                </a:defRPr>
              </a:lvl2pPr>
              <a:lvl3pPr marL="914400" algn="l" defTabSz="914400" rtl="0" eaLnBrk="1" latinLnBrk="0" hangingPunct="1">
                <a:defRPr sz="1800" kern="1200">
                  <a:solidFill>
                    <a:sysClr val="windowText" lastClr="000000"/>
                  </a:solidFill>
                  <a:latin typeface="Arial"/>
                  <a:ea typeface="Arial Unicode MS"/>
                </a:defRPr>
              </a:lvl3pPr>
              <a:lvl4pPr marL="1371600" algn="l" defTabSz="914400" rtl="0" eaLnBrk="1" latinLnBrk="0" hangingPunct="1">
                <a:defRPr sz="1800" kern="1200">
                  <a:solidFill>
                    <a:sysClr val="windowText" lastClr="000000"/>
                  </a:solidFill>
                  <a:latin typeface="Arial"/>
                  <a:ea typeface="Arial Unicode MS"/>
                </a:defRPr>
              </a:lvl4pPr>
              <a:lvl5pPr marL="1828800" algn="l" defTabSz="914400" rtl="0" eaLnBrk="1" latinLnBrk="0" hangingPunct="1">
                <a:defRPr sz="1800" kern="1200">
                  <a:solidFill>
                    <a:sysClr val="windowText" lastClr="000000"/>
                  </a:solidFill>
                  <a:latin typeface="Arial"/>
                  <a:ea typeface="Arial Unicode MS"/>
                </a:defRPr>
              </a:lvl5pPr>
              <a:lvl6pPr marL="2286000" algn="l" defTabSz="914400" rtl="0" eaLnBrk="1" latinLnBrk="0" hangingPunct="1">
                <a:defRPr sz="1800" kern="1200">
                  <a:solidFill>
                    <a:sysClr val="windowText" lastClr="000000"/>
                  </a:solidFill>
                  <a:latin typeface="Arial"/>
                  <a:ea typeface="Arial Unicode MS"/>
                </a:defRPr>
              </a:lvl6pPr>
              <a:lvl7pPr marL="2743200" algn="l" defTabSz="914400" rtl="0" eaLnBrk="1" latinLnBrk="0" hangingPunct="1">
                <a:defRPr sz="1800" kern="1200">
                  <a:solidFill>
                    <a:sysClr val="windowText" lastClr="000000"/>
                  </a:solidFill>
                  <a:latin typeface="Arial"/>
                  <a:ea typeface="Arial Unicode MS"/>
                </a:defRPr>
              </a:lvl7pPr>
              <a:lvl8pPr marL="3200400" algn="l" defTabSz="914400" rtl="0" eaLnBrk="1" latinLnBrk="0" hangingPunct="1">
                <a:defRPr sz="1800" kern="1200">
                  <a:solidFill>
                    <a:sysClr val="windowText" lastClr="000000"/>
                  </a:solidFill>
                  <a:latin typeface="Arial"/>
                  <a:ea typeface="Arial Unicode MS"/>
                </a:defRPr>
              </a:lvl8pPr>
              <a:lvl9pPr marL="3657600" algn="l" defTabSz="914400" rtl="0" eaLnBrk="1" latinLnBrk="0" hangingPunct="1">
                <a:defRPr sz="1800" kern="1200">
                  <a:solidFill>
                    <a:sysClr val="windowText" lastClr="000000"/>
                  </a:solidFill>
                  <a:latin typeface="Arial"/>
                  <a:ea typeface="Arial Unicode MS"/>
                </a:defRPr>
              </a:lvl9pPr>
            </a:lstStyle>
            <a:p>
              <a:r>
                <a:rPr lang="en-US" altLang="ko-KR" sz="2000" b="1" dirty="0">
                  <a:solidFill>
                    <a:sysClr val="window" lastClr="FFFFFF"/>
                  </a:solidFill>
                  <a:cs typeface="Arial" pitchFamily="34" charset="0"/>
                </a:rPr>
                <a:t>Aim of the study (2)</a:t>
              </a:r>
              <a:endParaRPr lang="ko-KR" altLang="en-US" sz="2000" b="1" dirty="0">
                <a:solidFill>
                  <a:sysClr val="window" lastClr="FFFFFF"/>
                </a:solidFill>
                <a:cs typeface="Arial" pitchFamily="34" charset="0"/>
              </a:endParaRPr>
            </a:p>
          </p:txBody>
        </p:sp>
      </p:grpSp>
    </p:spTree>
    <p:extLst>
      <p:ext uri="{BB962C8B-B14F-4D97-AF65-F5344CB8AC3E}">
        <p14:creationId xmlns:p14="http://schemas.microsoft.com/office/powerpoint/2010/main" val="586571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5DA9F04B-C192-19B5-6746-491973706067}"/>
              </a:ext>
            </a:extLst>
          </p:cNvPr>
          <p:cNvSpPr/>
          <p:nvPr/>
        </p:nvSpPr>
        <p:spPr>
          <a:xfrm>
            <a:off x="0" y="4437488"/>
            <a:ext cx="12192000" cy="685800"/>
          </a:xfrm>
          <a:prstGeom prst="rect">
            <a:avLst/>
          </a:prstGeom>
          <a:solidFill>
            <a:srgbClr val="9DB0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numero diapositiva 2">
            <a:extLst>
              <a:ext uri="{FF2B5EF4-FFF2-40B4-BE49-F238E27FC236}">
                <a16:creationId xmlns:a16="http://schemas.microsoft.com/office/drawing/2014/main" id="{C359641C-86A5-C6CC-D034-1FEBB64C6A77}"/>
              </a:ext>
            </a:extLst>
          </p:cNvPr>
          <p:cNvSpPr>
            <a:spLocks noGrp="1"/>
          </p:cNvSpPr>
          <p:nvPr>
            <p:ph type="sldNum" sz="quarter" idx="12"/>
          </p:nvPr>
        </p:nvSpPr>
        <p:spPr>
          <a:xfrm>
            <a:off x="5433840" y="6343014"/>
            <a:ext cx="1324320" cy="365125"/>
          </a:xfrm>
        </p:spPr>
        <p:txBody>
          <a:bodyPr vert="horz" lIns="91440" tIns="45720" rIns="91440" bIns="45720" rtlCol="0" anchor="ctr">
            <a:normAutofit/>
          </a:bodyPr>
          <a:lstStyle/>
          <a:p>
            <a:pPr>
              <a:spcAft>
                <a:spcPts val="600"/>
              </a:spcAft>
            </a:pPr>
            <a:fld id="{A87AA0D0-2F4D-AA4E-A2C0-E0264229DB77}" type="slidenum">
              <a:rPr lang="it-IT" smtClean="0"/>
              <a:pPr>
                <a:spcAft>
                  <a:spcPts val="600"/>
                </a:spcAft>
              </a:pPr>
              <a:t>4</a:t>
            </a:fld>
            <a:endParaRPr lang="it-IT"/>
          </a:p>
        </p:txBody>
      </p:sp>
      <p:sp>
        <p:nvSpPr>
          <p:cNvPr id="15" name="Segnaposto contenuto 5">
            <a:extLst>
              <a:ext uri="{FF2B5EF4-FFF2-40B4-BE49-F238E27FC236}">
                <a16:creationId xmlns:a16="http://schemas.microsoft.com/office/drawing/2014/main" id="{65CCC946-2B81-0522-FF69-16AFC291BE86}"/>
              </a:ext>
            </a:extLst>
          </p:cNvPr>
          <p:cNvSpPr>
            <a:spLocks noGrp="1"/>
          </p:cNvSpPr>
          <p:nvPr>
            <p:ph idx="1"/>
          </p:nvPr>
        </p:nvSpPr>
        <p:spPr>
          <a:xfrm>
            <a:off x="5848373" y="1710819"/>
            <a:ext cx="5395772" cy="502935"/>
          </a:xfrm>
          <a:ln>
            <a:noFill/>
          </a:ln>
        </p:spPr>
        <p:txBody>
          <a:bodyPr>
            <a:noAutofit/>
          </a:bodyPr>
          <a:lstStyle/>
          <a:p>
            <a:pPr marL="0" indent="0" algn="ctr">
              <a:buNone/>
            </a:pPr>
            <a:r>
              <a:rPr lang="en-US" sz="2200" b="1" dirty="0">
                <a:solidFill>
                  <a:srgbClr val="204B5C"/>
                </a:solidFill>
                <a:latin typeface="Arial" panose="020B0604020202020204" pitchFamily="34" charset="0"/>
                <a:cs typeface="Arial" panose="020B0604020202020204" pitchFamily="34" charset="0"/>
              </a:rPr>
              <a:t>Case study </a:t>
            </a:r>
            <a:r>
              <a:rPr lang="en-US" sz="2200" dirty="0">
                <a:latin typeface="Arial" panose="020B0604020202020204" pitchFamily="34" charset="0"/>
                <a:cs typeface="Arial" panose="020B0604020202020204" pitchFamily="34" charset="0"/>
              </a:rPr>
              <a:t>with public </a:t>
            </a:r>
            <a:r>
              <a:rPr lang="en-US" sz="2200" b="1" dirty="0">
                <a:solidFill>
                  <a:srgbClr val="204B5C"/>
                </a:solidFill>
                <a:latin typeface="Arial" panose="020B0604020202020204" pitchFamily="34" charset="0"/>
                <a:cs typeface="Arial" panose="020B0604020202020204" pitchFamily="34" charset="0"/>
              </a:rPr>
              <a:t>data disclosure</a:t>
            </a:r>
            <a:endParaRPr lang="en-US" sz="2400" b="1" dirty="0">
              <a:solidFill>
                <a:srgbClr val="204B5C"/>
              </a:solidFill>
              <a:latin typeface="Calibri" panose="020F0502020204030204" pitchFamily="34" charset="0"/>
              <a:ea typeface="Calibri" panose="020F0502020204030204" pitchFamily="34" charset="0"/>
              <a:cs typeface="Arial" panose="020B0604020202020204" pitchFamily="34" charset="0"/>
            </a:endParaRPr>
          </a:p>
          <a:p>
            <a:pPr marL="0" indent="0" algn="ctr">
              <a:buNone/>
            </a:pPr>
            <a:endParaRPr lang="en-US" sz="2200" b="1" dirty="0">
              <a:solidFill>
                <a:srgbClr val="204B5C"/>
              </a:solidFill>
              <a:latin typeface="Arial" panose="020B0604020202020204" pitchFamily="34" charset="0"/>
              <a:cs typeface="Arial" panose="020B0604020202020204" pitchFamily="34" charset="0"/>
            </a:endParaRPr>
          </a:p>
        </p:txBody>
      </p:sp>
      <p:sp>
        <p:nvSpPr>
          <p:cNvPr id="17" name="Titolo 1">
            <a:extLst>
              <a:ext uri="{FF2B5EF4-FFF2-40B4-BE49-F238E27FC236}">
                <a16:creationId xmlns:a16="http://schemas.microsoft.com/office/drawing/2014/main" id="{77401262-D1F9-36CD-3513-59DA14AF77BE}"/>
              </a:ext>
            </a:extLst>
          </p:cNvPr>
          <p:cNvSpPr txBox="1">
            <a:spLocks/>
          </p:cNvSpPr>
          <p:nvPr/>
        </p:nvSpPr>
        <p:spPr>
          <a:xfrm>
            <a:off x="1070427" y="0"/>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a:solidFill>
                  <a:schemeClr val="bg2">
                    <a:lumMod val="25000"/>
                  </a:schemeClr>
                </a:solidFill>
                <a:latin typeface="Arial" panose="020B0604020202020204" pitchFamily="34" charset="0"/>
                <a:cs typeface="Arial" panose="020B0604020202020204" pitchFamily="34" charset="0"/>
              </a:rPr>
              <a:t>Methods</a:t>
            </a:r>
            <a:r>
              <a:rPr lang="it-IT" sz="4000" dirty="0"/>
              <a:t> </a:t>
            </a:r>
            <a:r>
              <a:rPr lang="it-IT" sz="4000" b="1" dirty="0">
                <a:solidFill>
                  <a:schemeClr val="bg2">
                    <a:lumMod val="25000"/>
                  </a:schemeClr>
                </a:solidFill>
                <a:latin typeface="Arial" panose="020B0604020202020204" pitchFamily="34" charset="0"/>
                <a:cs typeface="Arial" panose="020B0604020202020204" pitchFamily="34" charset="0"/>
              </a:rPr>
              <a:t>(1)</a:t>
            </a:r>
          </a:p>
        </p:txBody>
      </p:sp>
      <p:pic>
        <p:nvPicPr>
          <p:cNvPr id="66" name="Immagine 65">
            <a:extLst>
              <a:ext uri="{FF2B5EF4-FFF2-40B4-BE49-F238E27FC236}">
                <a16:creationId xmlns:a16="http://schemas.microsoft.com/office/drawing/2014/main" id="{9A1EE323-438F-A6DB-BAB6-E7410A5670A5}"/>
              </a:ext>
            </a:extLst>
          </p:cNvPr>
          <p:cNvPicPr>
            <a:picLocks noChangeAspect="1"/>
          </p:cNvPicPr>
          <p:nvPr/>
        </p:nvPicPr>
        <p:blipFill>
          <a:blip r:embed="rId3"/>
          <a:stretch>
            <a:fillRect/>
          </a:stretch>
        </p:blipFill>
        <p:spPr>
          <a:xfrm>
            <a:off x="1295616" y="1604555"/>
            <a:ext cx="2976245" cy="4230944"/>
          </a:xfrm>
          <a:prstGeom prst="rect">
            <a:avLst/>
          </a:prstGeom>
          <a:effectLst>
            <a:outerShdw blurRad="63500" sx="102000" sy="102000" algn="ctr" rotWithShape="0">
              <a:prstClr val="black">
                <a:alpha val="40000"/>
              </a:prstClr>
            </a:outerShdw>
          </a:effectLst>
        </p:spPr>
      </p:pic>
      <p:sp>
        <p:nvSpPr>
          <p:cNvPr id="7" name="Rettangolo 6">
            <a:extLst>
              <a:ext uri="{FF2B5EF4-FFF2-40B4-BE49-F238E27FC236}">
                <a16:creationId xmlns:a16="http://schemas.microsoft.com/office/drawing/2014/main" id="{7E2D788C-B858-ABAB-3004-BB6D2EF1AC1D}"/>
              </a:ext>
            </a:extLst>
          </p:cNvPr>
          <p:cNvSpPr>
            <a:spLocks noChangeAspect="1"/>
          </p:cNvSpPr>
          <p:nvPr/>
        </p:nvSpPr>
        <p:spPr>
          <a:xfrm>
            <a:off x="6407188" y="2421200"/>
            <a:ext cx="792000" cy="792000"/>
          </a:xfrm>
          <a:prstGeom prst="rect">
            <a:avLst/>
          </a:prstGeom>
          <a:solidFill>
            <a:srgbClr val="DEB49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5189763B-A971-235D-D603-399C189C0C3E}"/>
              </a:ext>
            </a:extLst>
          </p:cNvPr>
          <p:cNvSpPr>
            <a:spLocks noChangeAspect="1"/>
          </p:cNvSpPr>
          <p:nvPr/>
        </p:nvSpPr>
        <p:spPr>
          <a:xfrm>
            <a:off x="9974609" y="2408444"/>
            <a:ext cx="792000" cy="792000"/>
          </a:xfrm>
          <a:prstGeom prst="rect">
            <a:avLst/>
          </a:prstGeom>
          <a:solidFill>
            <a:srgbClr val="DEB49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Elemento grafico 10" descr="Lampadina e ingranaggio con riempimento a tinta unita">
            <a:extLst>
              <a:ext uri="{FF2B5EF4-FFF2-40B4-BE49-F238E27FC236}">
                <a16:creationId xmlns:a16="http://schemas.microsoft.com/office/drawing/2014/main" id="{359F8CAB-175C-C0CC-26D3-5002226A8D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61188" y="2480444"/>
            <a:ext cx="684000" cy="684000"/>
          </a:xfrm>
          <a:prstGeom prst="rect">
            <a:avLst/>
          </a:prstGeom>
        </p:spPr>
      </p:pic>
      <p:sp>
        <p:nvSpPr>
          <p:cNvPr id="12" name="CasellaDiTesto 11">
            <a:extLst>
              <a:ext uri="{FF2B5EF4-FFF2-40B4-BE49-F238E27FC236}">
                <a16:creationId xmlns:a16="http://schemas.microsoft.com/office/drawing/2014/main" id="{0D5A5D46-F147-FA1E-AA11-82E3F0F9EC17}"/>
              </a:ext>
            </a:extLst>
          </p:cNvPr>
          <p:cNvSpPr txBox="1"/>
          <p:nvPr/>
        </p:nvSpPr>
        <p:spPr>
          <a:xfrm>
            <a:off x="5848373" y="3423811"/>
            <a:ext cx="1909630" cy="646331"/>
          </a:xfrm>
          <a:prstGeom prst="rect">
            <a:avLst/>
          </a:prstGeom>
          <a:noFill/>
        </p:spPr>
        <p:txBody>
          <a:bodyPr wrap="square" rtlCol="0">
            <a:spAutoFit/>
          </a:bodyPr>
          <a:lstStyle/>
          <a:p>
            <a:pPr algn="ctr"/>
            <a:r>
              <a:rPr lang="en-US" dirty="0">
                <a:solidFill>
                  <a:schemeClr val="tx1">
                    <a:lumMod val="75000"/>
                  </a:schemeClr>
                </a:solidFill>
                <a:latin typeface="Arial" panose="020B0604020202020204" pitchFamily="34" charset="0"/>
                <a:cs typeface="Arial" panose="020B0604020202020204" pitchFamily="34" charset="0"/>
              </a:rPr>
              <a:t>Knowledge exchange</a:t>
            </a:r>
          </a:p>
        </p:txBody>
      </p:sp>
      <p:sp>
        <p:nvSpPr>
          <p:cNvPr id="14" name="CasellaDiTesto 13">
            <a:extLst>
              <a:ext uri="{FF2B5EF4-FFF2-40B4-BE49-F238E27FC236}">
                <a16:creationId xmlns:a16="http://schemas.microsoft.com/office/drawing/2014/main" id="{A60F736A-F210-09B0-1B20-03B4E2E86D8C}"/>
              </a:ext>
            </a:extLst>
          </p:cNvPr>
          <p:cNvSpPr txBox="1"/>
          <p:nvPr/>
        </p:nvSpPr>
        <p:spPr>
          <a:xfrm>
            <a:off x="9415794" y="3462082"/>
            <a:ext cx="1909630" cy="646331"/>
          </a:xfrm>
          <a:prstGeom prst="rect">
            <a:avLst/>
          </a:prstGeom>
          <a:noFill/>
        </p:spPr>
        <p:txBody>
          <a:bodyPr wrap="square" rtlCol="0">
            <a:spAutoFit/>
          </a:bodyPr>
          <a:lstStyle/>
          <a:p>
            <a:pPr algn="ctr"/>
            <a:r>
              <a:rPr lang="en-US" dirty="0">
                <a:solidFill>
                  <a:schemeClr val="tx1">
                    <a:lumMod val="75000"/>
                  </a:schemeClr>
                </a:solidFill>
                <a:latin typeface="Arial" panose="020B0604020202020204" pitchFamily="34" charset="0"/>
                <a:cs typeface="Arial" panose="020B0604020202020204" pitchFamily="34" charset="0"/>
              </a:rPr>
              <a:t>Standards’ validation</a:t>
            </a:r>
          </a:p>
        </p:txBody>
      </p:sp>
      <p:pic>
        <p:nvPicPr>
          <p:cNvPr id="19" name="Elemento grafico 18" descr="Badge Appunti con riempimento a tinta unita">
            <a:extLst>
              <a:ext uri="{FF2B5EF4-FFF2-40B4-BE49-F238E27FC236}">
                <a16:creationId xmlns:a16="http://schemas.microsoft.com/office/drawing/2014/main" id="{10B1B3AB-EDC6-346D-C8F0-78B018984C7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010609" y="2444444"/>
            <a:ext cx="720000" cy="720000"/>
          </a:xfrm>
          <a:prstGeom prst="rect">
            <a:avLst/>
          </a:prstGeom>
        </p:spPr>
      </p:pic>
      <p:sp>
        <p:nvSpPr>
          <p:cNvPr id="2" name="Rettangolo 1">
            <a:extLst>
              <a:ext uri="{FF2B5EF4-FFF2-40B4-BE49-F238E27FC236}">
                <a16:creationId xmlns:a16="http://schemas.microsoft.com/office/drawing/2014/main" id="{8173F8C2-9086-FC4E-1414-EA2A7FBB0FE5}"/>
              </a:ext>
            </a:extLst>
          </p:cNvPr>
          <p:cNvSpPr>
            <a:spLocks noChangeAspect="1"/>
          </p:cNvSpPr>
          <p:nvPr/>
        </p:nvSpPr>
        <p:spPr>
          <a:xfrm>
            <a:off x="8190898" y="2428450"/>
            <a:ext cx="792000" cy="792000"/>
          </a:xfrm>
          <a:prstGeom prst="rect">
            <a:avLst/>
          </a:prstGeom>
          <a:solidFill>
            <a:srgbClr val="DEB49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1F7DB3D9-7DF4-2D08-76B2-67A344A97D5C}"/>
              </a:ext>
            </a:extLst>
          </p:cNvPr>
          <p:cNvSpPr txBox="1"/>
          <p:nvPr/>
        </p:nvSpPr>
        <p:spPr>
          <a:xfrm>
            <a:off x="7629108" y="3462082"/>
            <a:ext cx="1909630" cy="646331"/>
          </a:xfrm>
          <a:prstGeom prst="rect">
            <a:avLst/>
          </a:prstGeom>
          <a:noFill/>
        </p:spPr>
        <p:txBody>
          <a:bodyPr wrap="square" rtlCol="0">
            <a:spAutoFit/>
          </a:bodyPr>
          <a:lstStyle/>
          <a:p>
            <a:pPr algn="ctr"/>
            <a:r>
              <a:rPr lang="en-US" dirty="0">
                <a:solidFill>
                  <a:schemeClr val="tx1">
                    <a:lumMod val="75000"/>
                  </a:schemeClr>
                </a:solidFill>
                <a:latin typeface="Arial" panose="020B0604020202020204" pitchFamily="34" charset="0"/>
                <a:cs typeface="Arial" panose="020B0604020202020204" pitchFamily="34" charset="0"/>
              </a:rPr>
              <a:t>Informed decision-making</a:t>
            </a:r>
          </a:p>
        </p:txBody>
      </p:sp>
      <p:pic>
        <p:nvPicPr>
          <p:cNvPr id="5" name="Elemento grafico 4" descr="Giornale con riempimento a tinta unita">
            <a:extLst>
              <a:ext uri="{FF2B5EF4-FFF2-40B4-BE49-F238E27FC236}">
                <a16:creationId xmlns:a16="http://schemas.microsoft.com/office/drawing/2014/main" id="{E2179D0C-938C-13A8-B6DB-3B1E774D288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26898" y="2457200"/>
            <a:ext cx="720000" cy="720000"/>
          </a:xfrm>
          <a:prstGeom prst="rect">
            <a:avLst/>
          </a:prstGeom>
        </p:spPr>
      </p:pic>
    </p:spTree>
    <p:extLst>
      <p:ext uri="{BB962C8B-B14F-4D97-AF65-F5344CB8AC3E}">
        <p14:creationId xmlns:p14="http://schemas.microsoft.com/office/powerpoint/2010/main" val="543451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ccia curva 9">
            <a:extLst>
              <a:ext uri="{FF2B5EF4-FFF2-40B4-BE49-F238E27FC236}">
                <a16:creationId xmlns:a16="http://schemas.microsoft.com/office/drawing/2014/main" id="{B8339DB0-13AB-4B67-1301-3B934BCEB84A}"/>
              </a:ext>
            </a:extLst>
          </p:cNvPr>
          <p:cNvSpPr/>
          <p:nvPr/>
        </p:nvSpPr>
        <p:spPr>
          <a:xfrm rot="10800000" flipH="1">
            <a:off x="6727673" y="5334555"/>
            <a:ext cx="1662545" cy="905807"/>
          </a:xfrm>
          <a:prstGeom prst="bentArrow">
            <a:avLst/>
          </a:prstGeom>
          <a:solidFill>
            <a:srgbClr val="9DB0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solidFill>
                <a:schemeClr val="tx1"/>
              </a:solidFill>
            </a:endParaRPr>
          </a:p>
        </p:txBody>
      </p:sp>
      <p:sp>
        <p:nvSpPr>
          <p:cNvPr id="9" name="Rounded Rectangle 13">
            <a:extLst>
              <a:ext uri="{FF2B5EF4-FFF2-40B4-BE49-F238E27FC236}">
                <a16:creationId xmlns:a16="http://schemas.microsoft.com/office/drawing/2014/main" id="{EC10DE20-5A69-7D58-582E-8FD3842A7709}"/>
              </a:ext>
            </a:extLst>
          </p:cNvPr>
          <p:cNvSpPr/>
          <p:nvPr/>
        </p:nvSpPr>
        <p:spPr>
          <a:xfrm>
            <a:off x="874266" y="1325563"/>
            <a:ext cx="6442695" cy="4416331"/>
          </a:xfrm>
          <a:prstGeom prst="roundRect">
            <a:avLst>
              <a:gd name="adj" fmla="val 608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286" rtl="0" eaLnBrk="1" latinLnBrk="0" hangingPunct="1">
              <a:defRPr sz="1800" kern="1200">
                <a:solidFill>
                  <a:schemeClr val="lt1"/>
                </a:solidFill>
                <a:latin typeface="+mn-lt"/>
                <a:ea typeface="+mn-ea"/>
                <a:cs typeface="+mn-cs"/>
              </a:defRPr>
            </a:lvl1pPr>
            <a:lvl2pPr marL="457144" algn="l" defTabSz="914286" rtl="0" eaLnBrk="1" latinLnBrk="0" hangingPunct="1">
              <a:defRPr sz="1800" kern="1200">
                <a:solidFill>
                  <a:schemeClr val="lt1"/>
                </a:solidFill>
                <a:latin typeface="+mn-lt"/>
                <a:ea typeface="+mn-ea"/>
                <a:cs typeface="+mn-cs"/>
              </a:defRPr>
            </a:lvl2pPr>
            <a:lvl3pPr marL="914286" algn="l" defTabSz="914286" rtl="0" eaLnBrk="1" latinLnBrk="0" hangingPunct="1">
              <a:defRPr sz="1800" kern="1200">
                <a:solidFill>
                  <a:schemeClr val="lt1"/>
                </a:solidFill>
                <a:latin typeface="+mn-lt"/>
                <a:ea typeface="+mn-ea"/>
                <a:cs typeface="+mn-cs"/>
              </a:defRPr>
            </a:lvl3pPr>
            <a:lvl4pPr marL="1371429" algn="l" defTabSz="914286" rtl="0" eaLnBrk="1" latinLnBrk="0" hangingPunct="1">
              <a:defRPr sz="1800" kern="1200">
                <a:solidFill>
                  <a:schemeClr val="lt1"/>
                </a:solidFill>
                <a:latin typeface="+mn-lt"/>
                <a:ea typeface="+mn-ea"/>
                <a:cs typeface="+mn-cs"/>
              </a:defRPr>
            </a:lvl4pPr>
            <a:lvl5pPr marL="1828571" algn="l" defTabSz="914286" rtl="0" eaLnBrk="1" latinLnBrk="0" hangingPunct="1">
              <a:defRPr sz="1800" kern="1200">
                <a:solidFill>
                  <a:schemeClr val="lt1"/>
                </a:solidFill>
                <a:latin typeface="+mn-lt"/>
                <a:ea typeface="+mn-ea"/>
                <a:cs typeface="+mn-cs"/>
              </a:defRPr>
            </a:lvl5pPr>
            <a:lvl6pPr marL="2285715" algn="l" defTabSz="914286" rtl="0" eaLnBrk="1" latinLnBrk="0" hangingPunct="1">
              <a:defRPr sz="1800" kern="1200">
                <a:solidFill>
                  <a:schemeClr val="lt1"/>
                </a:solidFill>
                <a:latin typeface="+mn-lt"/>
                <a:ea typeface="+mn-ea"/>
                <a:cs typeface="+mn-cs"/>
              </a:defRPr>
            </a:lvl6pPr>
            <a:lvl7pPr marL="2742857" algn="l" defTabSz="914286" rtl="0" eaLnBrk="1" latinLnBrk="0" hangingPunct="1">
              <a:defRPr sz="1800" kern="1200">
                <a:solidFill>
                  <a:schemeClr val="lt1"/>
                </a:solidFill>
                <a:latin typeface="+mn-lt"/>
                <a:ea typeface="+mn-ea"/>
                <a:cs typeface="+mn-cs"/>
              </a:defRPr>
            </a:lvl7pPr>
            <a:lvl8pPr marL="3200000" algn="l" defTabSz="914286" rtl="0" eaLnBrk="1" latinLnBrk="0" hangingPunct="1">
              <a:defRPr sz="1800" kern="1200">
                <a:solidFill>
                  <a:schemeClr val="lt1"/>
                </a:solidFill>
                <a:latin typeface="+mn-lt"/>
                <a:ea typeface="+mn-ea"/>
                <a:cs typeface="+mn-cs"/>
              </a:defRPr>
            </a:lvl8pPr>
            <a:lvl9pPr marL="3657144" algn="l" defTabSz="914286" rtl="0" eaLnBrk="1" latinLnBrk="0" hangingPunct="1">
              <a:defRPr sz="1800" kern="1200">
                <a:solidFill>
                  <a:schemeClr val="lt1"/>
                </a:solidFill>
                <a:latin typeface="+mn-lt"/>
                <a:ea typeface="+mn-ea"/>
                <a:cs typeface="+mn-cs"/>
              </a:defRPr>
            </a:lvl9pPr>
          </a:lstStyle>
          <a:p>
            <a:pPr algn="ctr"/>
            <a:endParaRPr lang="ko-KR" altLang="en-US" sz="2400" dirty="0"/>
          </a:p>
        </p:txBody>
      </p:sp>
      <p:sp>
        <p:nvSpPr>
          <p:cNvPr id="2" name="Titolo 1">
            <a:extLst>
              <a:ext uri="{FF2B5EF4-FFF2-40B4-BE49-F238E27FC236}">
                <a16:creationId xmlns:a16="http://schemas.microsoft.com/office/drawing/2014/main" id="{E9BEFF8F-BD5B-5A6F-03E8-BDA49262AD0D}"/>
              </a:ext>
            </a:extLst>
          </p:cNvPr>
          <p:cNvSpPr>
            <a:spLocks noGrp="1"/>
          </p:cNvSpPr>
          <p:nvPr>
            <p:ph type="title"/>
          </p:nvPr>
        </p:nvSpPr>
        <p:spPr>
          <a:xfrm>
            <a:off x="1070427" y="0"/>
            <a:ext cx="10051145" cy="1325563"/>
          </a:xfrm>
        </p:spPr>
        <p:txBody>
          <a:bodyPr>
            <a:normAutofit/>
          </a:bodyPr>
          <a:lstStyle/>
          <a:p>
            <a:pPr algn="ctr"/>
            <a:r>
              <a:rPr lang="it-IT" sz="4000" b="1" dirty="0">
                <a:solidFill>
                  <a:schemeClr val="bg2">
                    <a:lumMod val="25000"/>
                  </a:schemeClr>
                </a:solidFill>
                <a:latin typeface="Arial" panose="020B0604020202020204" pitchFamily="34" charset="0"/>
                <a:cs typeface="Arial" panose="020B0604020202020204" pitchFamily="34" charset="0"/>
              </a:rPr>
              <a:t>Methods</a:t>
            </a:r>
            <a:r>
              <a:rPr lang="it-IT" sz="4000" dirty="0"/>
              <a:t> </a:t>
            </a:r>
            <a:r>
              <a:rPr lang="it-IT" sz="4000" b="1" dirty="0">
                <a:solidFill>
                  <a:schemeClr val="bg2">
                    <a:lumMod val="25000"/>
                  </a:schemeClr>
                </a:solidFill>
                <a:latin typeface="Arial" panose="020B0604020202020204" pitchFamily="34" charset="0"/>
                <a:cs typeface="Arial" panose="020B0604020202020204" pitchFamily="34" charset="0"/>
              </a:rPr>
              <a:t>(2)</a:t>
            </a:r>
          </a:p>
        </p:txBody>
      </p:sp>
      <p:sp>
        <p:nvSpPr>
          <p:cNvPr id="6" name="Segnaposto contenuto 5">
            <a:extLst>
              <a:ext uri="{FF2B5EF4-FFF2-40B4-BE49-F238E27FC236}">
                <a16:creationId xmlns:a16="http://schemas.microsoft.com/office/drawing/2014/main" id="{FDE60C17-BBA4-FAB4-B9E6-5FC2647F1F26}"/>
              </a:ext>
            </a:extLst>
          </p:cNvPr>
          <p:cNvSpPr>
            <a:spLocks noGrp="1"/>
          </p:cNvSpPr>
          <p:nvPr>
            <p:ph idx="1"/>
          </p:nvPr>
        </p:nvSpPr>
        <p:spPr>
          <a:xfrm>
            <a:off x="1210833" y="1566381"/>
            <a:ext cx="5769560" cy="3038601"/>
          </a:xfrm>
          <a:ln>
            <a:noFill/>
          </a:ln>
        </p:spPr>
        <p:txBody>
          <a:bodyPr>
            <a:noAutofit/>
          </a:bodyPr>
          <a:lstStyle/>
          <a:p>
            <a:pPr marL="514350" indent="-514350">
              <a:buFont typeface="+mj-lt"/>
              <a:buAutoNum type="arabicPeriod"/>
            </a:pPr>
            <a:r>
              <a:rPr lang="en-US" sz="2000" dirty="0">
                <a:latin typeface="Arial" panose="020B0604020202020204" pitchFamily="34" charset="0"/>
                <a:cs typeface="Arial" panose="020B0604020202020204" pitchFamily="34" charset="0"/>
              </a:rPr>
              <a:t>Conducted a population-based retrospective analysis using administrative data</a:t>
            </a:r>
          </a:p>
          <a:p>
            <a:pPr marL="514350" indent="-514350">
              <a:buFont typeface="+mj-lt"/>
              <a:buAutoNum type="arabicPeriod"/>
            </a:pPr>
            <a:r>
              <a:rPr lang="en-US" sz="2000" dirty="0">
                <a:latin typeface="Arial" panose="020B0604020202020204" pitchFamily="34" charset="0"/>
                <a:cs typeface="Arial" panose="020B0604020202020204" pitchFamily="34" charset="0"/>
              </a:rPr>
              <a:t>Computed crude and age-and-sex standardized treatment rates for 14 procedures </a:t>
            </a:r>
          </a:p>
          <a:p>
            <a:pPr marL="514350" indent="-514350">
              <a:buFont typeface="+mj-lt"/>
              <a:buAutoNum type="arabicPeriod"/>
            </a:pPr>
            <a:r>
              <a:rPr lang="en-US" sz="2000" dirty="0">
                <a:latin typeface="Arial" panose="020B0604020202020204" pitchFamily="34" charset="0"/>
                <a:cs typeface="Arial" panose="020B0604020202020204" pitchFamily="34" charset="0"/>
              </a:rPr>
              <a:t>Calculated measures of variation, including the </a:t>
            </a:r>
            <a:r>
              <a:rPr lang="en-US" sz="2000" b="1" dirty="0">
                <a:solidFill>
                  <a:srgbClr val="204B5C"/>
                </a:solidFill>
                <a:latin typeface="Arial" panose="020B0604020202020204" pitchFamily="34" charset="0"/>
                <a:cs typeface="Arial" panose="020B0604020202020204" pitchFamily="34" charset="0"/>
              </a:rPr>
              <a:t>Systematic component of Variation</a:t>
            </a:r>
          </a:p>
          <a:p>
            <a:pPr marL="514350" indent="-514350">
              <a:spcAft>
                <a:spcPts val="600"/>
              </a:spcAft>
              <a:buFont typeface="+mj-lt"/>
              <a:buAutoNum type="arabicPeriod"/>
            </a:pPr>
            <a:r>
              <a:rPr lang="en-US" sz="2000" dirty="0">
                <a:latin typeface="Arial" panose="020B0604020202020204" pitchFamily="34" charset="0"/>
                <a:cs typeface="Arial" panose="020B0604020202020204" pitchFamily="34" charset="0"/>
              </a:rPr>
              <a:t>Identification of </a:t>
            </a:r>
            <a:r>
              <a:rPr lang="en-US" sz="2000" b="1" dirty="0">
                <a:solidFill>
                  <a:srgbClr val="204B5C"/>
                </a:solidFill>
                <a:latin typeface="Arial" panose="020B0604020202020204" pitchFamily="34" charset="0"/>
                <a:cs typeface="Arial" panose="020B0604020202020204" pitchFamily="34" charset="0"/>
              </a:rPr>
              <a:t>benchmark standards </a:t>
            </a:r>
            <a:r>
              <a:rPr lang="en-US" sz="2000" dirty="0">
                <a:latin typeface="Arial" panose="020B0604020202020204" pitchFamily="34" charset="0"/>
                <a:cs typeface="Arial" panose="020B0604020202020204" pitchFamily="34" charset="0"/>
              </a:rPr>
              <a:t>for high geographic variation (1):</a:t>
            </a:r>
          </a:p>
          <a:p>
            <a:pPr lvl="1">
              <a:buFont typeface="Courier New" panose="02070309020205020404" pitchFamily="49" charset="0"/>
              <a:buChar char="o"/>
            </a:pPr>
            <a:r>
              <a:rPr lang="en-US" sz="1900" b="1" dirty="0">
                <a:latin typeface="Arial" panose="020B0604020202020204" pitchFamily="34" charset="0"/>
                <a:cs typeface="Arial" panose="020B0604020202020204" pitchFamily="34" charset="0"/>
              </a:rPr>
              <a:t>SCVs &gt; 3 </a:t>
            </a:r>
            <a:r>
              <a:rPr lang="en-US" sz="1900" dirty="0">
                <a:latin typeface="Arial" panose="020B0604020202020204" pitchFamily="34" charset="0"/>
                <a:cs typeface="Arial" panose="020B0604020202020204" pitchFamily="34" charset="0"/>
              </a:rPr>
              <a:t>= </a:t>
            </a:r>
            <a:r>
              <a:rPr lang="en-US" sz="1900" i="1" dirty="0">
                <a:latin typeface="Arial" panose="020B0604020202020204" pitchFamily="34" charset="0"/>
                <a:cs typeface="Arial" panose="020B0604020202020204" pitchFamily="34" charset="0"/>
              </a:rPr>
              <a:t>medium</a:t>
            </a:r>
            <a:r>
              <a:rPr lang="en-US" sz="1900" dirty="0">
                <a:latin typeface="Arial" panose="020B0604020202020204" pitchFamily="34" charset="0"/>
                <a:cs typeface="Arial" panose="020B0604020202020204" pitchFamily="34" charset="0"/>
              </a:rPr>
              <a:t> systematic variation</a:t>
            </a:r>
          </a:p>
          <a:p>
            <a:pPr lvl="1">
              <a:buFont typeface="Courier New" panose="02070309020205020404" pitchFamily="49" charset="0"/>
              <a:buChar char="o"/>
            </a:pPr>
            <a:r>
              <a:rPr lang="en-US" sz="1900" b="1" dirty="0">
                <a:latin typeface="Arial" panose="020B0604020202020204" pitchFamily="34" charset="0"/>
                <a:cs typeface="Arial" panose="020B0604020202020204" pitchFamily="34" charset="0"/>
              </a:rPr>
              <a:t>SCVs &gt; 5.4 </a:t>
            </a:r>
            <a:r>
              <a:rPr lang="en-US" sz="1900" dirty="0">
                <a:latin typeface="Arial" panose="020B0604020202020204" pitchFamily="34" charset="0"/>
                <a:cs typeface="Arial" panose="020B0604020202020204" pitchFamily="34" charset="0"/>
              </a:rPr>
              <a:t>= </a:t>
            </a:r>
            <a:r>
              <a:rPr lang="en-US" sz="1900" i="1" dirty="0">
                <a:latin typeface="Arial" panose="020B0604020202020204" pitchFamily="34" charset="0"/>
                <a:cs typeface="Arial" panose="020B0604020202020204" pitchFamily="34" charset="0"/>
              </a:rPr>
              <a:t>high</a:t>
            </a:r>
            <a:r>
              <a:rPr lang="en-US" sz="1900" dirty="0">
                <a:latin typeface="Arial" panose="020B0604020202020204" pitchFamily="34" charset="0"/>
                <a:cs typeface="Arial" panose="020B0604020202020204" pitchFamily="34" charset="0"/>
              </a:rPr>
              <a:t> systematic variation</a:t>
            </a:r>
          </a:p>
          <a:p>
            <a:pPr lvl="1">
              <a:buFont typeface="Courier New" panose="02070309020205020404" pitchFamily="49" charset="0"/>
              <a:buChar char="o"/>
            </a:pPr>
            <a:r>
              <a:rPr lang="en-US" sz="1900" b="1" dirty="0">
                <a:latin typeface="Arial" panose="020B0604020202020204" pitchFamily="34" charset="0"/>
                <a:cs typeface="Arial" panose="020B0604020202020204" pitchFamily="34" charset="0"/>
              </a:rPr>
              <a:t>SCVs &gt; 10 </a:t>
            </a:r>
            <a:r>
              <a:rPr lang="en-US" sz="1900" dirty="0">
                <a:latin typeface="Arial" panose="020B0604020202020204" pitchFamily="34" charset="0"/>
                <a:cs typeface="Arial" panose="020B0604020202020204" pitchFamily="34" charset="0"/>
              </a:rPr>
              <a:t>= </a:t>
            </a:r>
            <a:r>
              <a:rPr lang="en-US" sz="1900" i="1" dirty="0">
                <a:latin typeface="Arial" panose="020B0604020202020204" pitchFamily="34" charset="0"/>
                <a:cs typeface="Arial" panose="020B0604020202020204" pitchFamily="34" charset="0"/>
              </a:rPr>
              <a:t>very high </a:t>
            </a:r>
            <a:r>
              <a:rPr lang="en-US" sz="1900" dirty="0">
                <a:latin typeface="Arial" panose="020B0604020202020204" pitchFamily="34" charset="0"/>
                <a:cs typeface="Arial" panose="020B0604020202020204" pitchFamily="34" charset="0"/>
              </a:rPr>
              <a:t>systematic variation</a:t>
            </a:r>
          </a:p>
          <a:p>
            <a:pPr marL="514350" indent="-514350">
              <a:buFont typeface="+mj-lt"/>
              <a:buAutoNum type="arabicPeriod"/>
            </a:pPr>
            <a:endParaRPr lang="en-US" sz="2000" b="1" dirty="0">
              <a:solidFill>
                <a:srgbClr val="204B5C"/>
              </a:solidFill>
              <a:latin typeface="Arial" panose="020B0604020202020204" pitchFamily="34" charset="0"/>
              <a:cs typeface="Arial" panose="020B0604020202020204" pitchFamily="34" charset="0"/>
            </a:endParaRPr>
          </a:p>
        </p:txBody>
      </p:sp>
      <p:pic>
        <p:nvPicPr>
          <p:cNvPr id="5" name="Immagine 4" descr="Immagine che contiene schermata, cartone animato, design&#10;&#10;Descrizione generata automaticamente">
            <a:extLst>
              <a:ext uri="{FF2B5EF4-FFF2-40B4-BE49-F238E27FC236}">
                <a16:creationId xmlns:a16="http://schemas.microsoft.com/office/drawing/2014/main" id="{F9F2379F-0FFC-D070-F1F5-9A71FDD61650}"/>
              </a:ext>
            </a:extLst>
          </p:cNvPr>
          <p:cNvPicPr>
            <a:picLocks noChangeAspect="1"/>
          </p:cNvPicPr>
          <p:nvPr/>
        </p:nvPicPr>
        <p:blipFill rotWithShape="1">
          <a:blip r:embed="rId3"/>
          <a:srcRect l="8040" r="7324"/>
          <a:stretch/>
        </p:blipFill>
        <p:spPr>
          <a:xfrm>
            <a:off x="8389446" y="1470420"/>
            <a:ext cx="3802553" cy="2496011"/>
          </a:xfrm>
          <a:prstGeom prst="rect">
            <a:avLst/>
          </a:prstGeom>
        </p:spPr>
      </p:pic>
      <p:sp>
        <p:nvSpPr>
          <p:cNvPr id="11" name="Rounded Rectangle 13">
            <a:extLst>
              <a:ext uri="{FF2B5EF4-FFF2-40B4-BE49-F238E27FC236}">
                <a16:creationId xmlns:a16="http://schemas.microsoft.com/office/drawing/2014/main" id="{1E6D2CEF-CA5F-9A6C-4593-243571D0FD48}"/>
              </a:ext>
            </a:extLst>
          </p:cNvPr>
          <p:cNvSpPr>
            <a:spLocks/>
          </p:cNvSpPr>
          <p:nvPr/>
        </p:nvSpPr>
        <p:spPr>
          <a:xfrm>
            <a:off x="8403665" y="5455944"/>
            <a:ext cx="3551822" cy="894742"/>
          </a:xfrm>
          <a:prstGeom prst="roundRect">
            <a:avLst>
              <a:gd name="adj" fmla="val 6084"/>
            </a:avLst>
          </a:prstGeom>
          <a:solidFill>
            <a:srgbClr val="9DB0B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286" rtl="0" eaLnBrk="1" latinLnBrk="0" hangingPunct="1">
              <a:defRPr sz="1800" kern="1200">
                <a:solidFill>
                  <a:schemeClr val="lt1"/>
                </a:solidFill>
                <a:latin typeface="+mn-lt"/>
                <a:ea typeface="+mn-ea"/>
                <a:cs typeface="+mn-cs"/>
              </a:defRPr>
            </a:lvl1pPr>
            <a:lvl2pPr marL="457144" algn="l" defTabSz="914286" rtl="0" eaLnBrk="1" latinLnBrk="0" hangingPunct="1">
              <a:defRPr sz="1800" kern="1200">
                <a:solidFill>
                  <a:schemeClr val="lt1"/>
                </a:solidFill>
                <a:latin typeface="+mn-lt"/>
                <a:ea typeface="+mn-ea"/>
                <a:cs typeface="+mn-cs"/>
              </a:defRPr>
            </a:lvl2pPr>
            <a:lvl3pPr marL="914286" algn="l" defTabSz="914286" rtl="0" eaLnBrk="1" latinLnBrk="0" hangingPunct="1">
              <a:defRPr sz="1800" kern="1200">
                <a:solidFill>
                  <a:schemeClr val="lt1"/>
                </a:solidFill>
                <a:latin typeface="+mn-lt"/>
                <a:ea typeface="+mn-ea"/>
                <a:cs typeface="+mn-cs"/>
              </a:defRPr>
            </a:lvl3pPr>
            <a:lvl4pPr marL="1371429" algn="l" defTabSz="914286" rtl="0" eaLnBrk="1" latinLnBrk="0" hangingPunct="1">
              <a:defRPr sz="1800" kern="1200">
                <a:solidFill>
                  <a:schemeClr val="lt1"/>
                </a:solidFill>
                <a:latin typeface="+mn-lt"/>
                <a:ea typeface="+mn-ea"/>
                <a:cs typeface="+mn-cs"/>
              </a:defRPr>
            </a:lvl4pPr>
            <a:lvl5pPr marL="1828571" algn="l" defTabSz="914286" rtl="0" eaLnBrk="1" latinLnBrk="0" hangingPunct="1">
              <a:defRPr sz="1800" kern="1200">
                <a:solidFill>
                  <a:schemeClr val="lt1"/>
                </a:solidFill>
                <a:latin typeface="+mn-lt"/>
                <a:ea typeface="+mn-ea"/>
                <a:cs typeface="+mn-cs"/>
              </a:defRPr>
            </a:lvl5pPr>
            <a:lvl6pPr marL="2285715" algn="l" defTabSz="914286" rtl="0" eaLnBrk="1" latinLnBrk="0" hangingPunct="1">
              <a:defRPr sz="1800" kern="1200">
                <a:solidFill>
                  <a:schemeClr val="lt1"/>
                </a:solidFill>
                <a:latin typeface="+mn-lt"/>
                <a:ea typeface="+mn-ea"/>
                <a:cs typeface="+mn-cs"/>
              </a:defRPr>
            </a:lvl6pPr>
            <a:lvl7pPr marL="2742857" algn="l" defTabSz="914286" rtl="0" eaLnBrk="1" latinLnBrk="0" hangingPunct="1">
              <a:defRPr sz="1800" kern="1200">
                <a:solidFill>
                  <a:schemeClr val="lt1"/>
                </a:solidFill>
                <a:latin typeface="+mn-lt"/>
                <a:ea typeface="+mn-ea"/>
                <a:cs typeface="+mn-cs"/>
              </a:defRPr>
            </a:lvl7pPr>
            <a:lvl8pPr marL="3200000" algn="l" defTabSz="914286" rtl="0" eaLnBrk="1" latinLnBrk="0" hangingPunct="1">
              <a:defRPr sz="1800" kern="1200">
                <a:solidFill>
                  <a:schemeClr val="lt1"/>
                </a:solidFill>
                <a:latin typeface="+mn-lt"/>
                <a:ea typeface="+mn-ea"/>
                <a:cs typeface="+mn-cs"/>
              </a:defRPr>
            </a:lvl8pPr>
            <a:lvl9pPr marL="3657144" algn="l" defTabSz="914286" rtl="0" eaLnBrk="1" latinLnBrk="0" hangingPunct="1">
              <a:defRPr sz="1800" kern="1200">
                <a:solidFill>
                  <a:schemeClr val="lt1"/>
                </a:solidFill>
                <a:latin typeface="+mn-lt"/>
                <a:ea typeface="+mn-ea"/>
                <a:cs typeface="+mn-cs"/>
              </a:defRPr>
            </a:lvl9pPr>
          </a:lstStyle>
          <a:p>
            <a:pPr algn="ctr"/>
            <a:r>
              <a:rPr lang="en-US" altLang="ko-KR">
                <a:solidFill>
                  <a:schemeClr val="bg1"/>
                </a:solidFill>
                <a:latin typeface="Arial" panose="020B0604020202020204" pitchFamily="34" charset="0"/>
                <a:cs typeface="Arial" panose="020B0604020202020204" pitchFamily="34" charset="0"/>
              </a:rPr>
              <a:t>We adopted a </a:t>
            </a:r>
            <a:r>
              <a:rPr lang="en-US" altLang="ko-KR" b="1">
                <a:solidFill>
                  <a:schemeClr val="bg1"/>
                </a:solidFill>
                <a:latin typeface="Arial" panose="020B0604020202020204" pitchFamily="34" charset="0"/>
                <a:cs typeface="Arial" panose="020B0604020202020204" pitchFamily="34" charset="0"/>
              </a:rPr>
              <a:t>multilevel perspective </a:t>
            </a:r>
          </a:p>
        </p:txBody>
      </p:sp>
      <p:sp>
        <p:nvSpPr>
          <p:cNvPr id="4" name="CasellaDiTesto 3">
            <a:extLst>
              <a:ext uri="{FF2B5EF4-FFF2-40B4-BE49-F238E27FC236}">
                <a16:creationId xmlns:a16="http://schemas.microsoft.com/office/drawing/2014/main" id="{8D8FCC05-8B91-98C9-7509-EED251C71617}"/>
              </a:ext>
            </a:extLst>
          </p:cNvPr>
          <p:cNvSpPr txBox="1"/>
          <p:nvPr/>
        </p:nvSpPr>
        <p:spPr>
          <a:xfrm>
            <a:off x="974272" y="6461008"/>
            <a:ext cx="10147300" cy="261610"/>
          </a:xfrm>
          <a:prstGeom prst="rect">
            <a:avLst/>
          </a:prstGeom>
          <a:noFill/>
        </p:spPr>
        <p:txBody>
          <a:bodyPr wrap="square">
            <a:spAutoFit/>
          </a:bodyPr>
          <a:lstStyle/>
          <a:p>
            <a:pPr algn="l"/>
            <a:r>
              <a:rPr lang="en-US" sz="1100" dirty="0">
                <a:solidFill>
                  <a:schemeClr val="tx1">
                    <a:lumMod val="75000"/>
                  </a:schemeClr>
                </a:solidFill>
                <a:latin typeface="Arial" panose="020B0604020202020204" pitchFamily="34" charset="0"/>
                <a:cs typeface="Arial" panose="020B0604020202020204" pitchFamily="34" charset="0"/>
              </a:rPr>
              <a:t>(1) McPherson K, Downing A, </a:t>
            </a:r>
            <a:r>
              <a:rPr lang="en-US" sz="1100" dirty="0" err="1">
                <a:solidFill>
                  <a:schemeClr val="tx1">
                    <a:lumMod val="75000"/>
                  </a:schemeClr>
                </a:solidFill>
                <a:latin typeface="Arial" panose="020B0604020202020204" pitchFamily="34" charset="0"/>
                <a:cs typeface="Arial" panose="020B0604020202020204" pitchFamily="34" charset="0"/>
              </a:rPr>
              <a:t>Buirski</a:t>
            </a:r>
            <a:r>
              <a:rPr lang="en-US" sz="1100" dirty="0">
                <a:solidFill>
                  <a:schemeClr val="tx1">
                    <a:lumMod val="75000"/>
                  </a:schemeClr>
                </a:solidFill>
                <a:latin typeface="Arial" panose="020B0604020202020204" pitchFamily="34" charset="0"/>
                <a:cs typeface="Arial" panose="020B0604020202020204" pitchFamily="34" charset="0"/>
              </a:rPr>
              <a:t> D (1996) Systematic variation in surgical procedures and hospital admission rates. PHP Departmental Publication</a:t>
            </a:r>
          </a:p>
        </p:txBody>
      </p:sp>
    </p:spTree>
    <p:extLst>
      <p:ext uri="{BB962C8B-B14F-4D97-AF65-F5344CB8AC3E}">
        <p14:creationId xmlns:p14="http://schemas.microsoft.com/office/powerpoint/2010/main" val="1508600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233F8E-7492-6453-4BD2-624A588F8F4F}"/>
              </a:ext>
            </a:extLst>
          </p:cNvPr>
          <p:cNvSpPr>
            <a:spLocks noGrp="1"/>
          </p:cNvSpPr>
          <p:nvPr>
            <p:ph type="title"/>
          </p:nvPr>
        </p:nvSpPr>
        <p:spPr>
          <a:xfrm>
            <a:off x="1056639" y="-29504"/>
            <a:ext cx="10051145" cy="887581"/>
          </a:xfrm>
        </p:spPr>
        <p:txBody>
          <a:body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What’s</a:t>
            </a:r>
            <a:r>
              <a:rPr lang="it-IT" sz="4000" b="1" dirty="0">
                <a:solidFill>
                  <a:schemeClr val="bg2">
                    <a:lumMod val="25000"/>
                  </a:schemeClr>
                </a:solidFill>
                <a:latin typeface="Arial" panose="020B0604020202020204" pitchFamily="34" charset="0"/>
                <a:cs typeface="Arial" panose="020B0604020202020204" pitchFamily="34" charset="0"/>
              </a:rPr>
              <a:t> new?</a:t>
            </a:r>
          </a:p>
        </p:txBody>
      </p:sp>
      <p:pic>
        <p:nvPicPr>
          <p:cNvPr id="3" name="Immagine 2">
            <a:extLst>
              <a:ext uri="{FF2B5EF4-FFF2-40B4-BE49-F238E27FC236}">
                <a16:creationId xmlns:a16="http://schemas.microsoft.com/office/drawing/2014/main" id="{B8DFCE55-0836-55BB-884B-5196915AE759}"/>
              </a:ext>
            </a:extLst>
          </p:cNvPr>
          <p:cNvPicPr>
            <a:picLocks noChangeAspect="1"/>
          </p:cNvPicPr>
          <p:nvPr/>
        </p:nvPicPr>
        <p:blipFill>
          <a:blip r:embed="rId3"/>
          <a:stretch>
            <a:fillRect/>
          </a:stretch>
        </p:blipFill>
        <p:spPr>
          <a:xfrm>
            <a:off x="2588163" y="1195666"/>
            <a:ext cx="7014853" cy="2525052"/>
          </a:xfrm>
          <a:prstGeom prst="rect">
            <a:avLst/>
          </a:prstGeom>
        </p:spPr>
      </p:pic>
      <p:pic>
        <p:nvPicPr>
          <p:cNvPr id="4" name="Immagine 3" descr="Immagine che contiene testo, schermata, Carattere, diagramma&#10;&#10;Descrizione generata automaticamente">
            <a:extLst>
              <a:ext uri="{FF2B5EF4-FFF2-40B4-BE49-F238E27FC236}">
                <a16:creationId xmlns:a16="http://schemas.microsoft.com/office/drawing/2014/main" id="{AB38AF03-F4F9-966E-FAC3-E6C8A14FF36F}"/>
              </a:ext>
            </a:extLst>
          </p:cNvPr>
          <p:cNvPicPr>
            <a:picLocks noChangeAspect="1"/>
          </p:cNvPicPr>
          <p:nvPr/>
        </p:nvPicPr>
        <p:blipFill>
          <a:blip r:embed="rId4"/>
          <a:stretch>
            <a:fillRect/>
          </a:stretch>
        </p:blipFill>
        <p:spPr>
          <a:xfrm>
            <a:off x="2588983" y="4254079"/>
            <a:ext cx="7014033" cy="2525052"/>
          </a:xfrm>
          <a:prstGeom prst="rect">
            <a:avLst/>
          </a:prstGeom>
        </p:spPr>
      </p:pic>
    </p:spTree>
    <p:extLst>
      <p:ext uri="{BB962C8B-B14F-4D97-AF65-F5344CB8AC3E}">
        <p14:creationId xmlns:p14="http://schemas.microsoft.com/office/powerpoint/2010/main" val="1456577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233F8E-7492-6453-4BD2-624A588F8F4F}"/>
              </a:ext>
            </a:extLst>
          </p:cNvPr>
          <p:cNvSpPr>
            <a:spLocks noGrp="1"/>
          </p:cNvSpPr>
          <p:nvPr>
            <p:ph type="title"/>
          </p:nvPr>
        </p:nvSpPr>
        <p:spPr>
          <a:xfrm>
            <a:off x="1056639" y="-29504"/>
            <a:ext cx="10051145" cy="887581"/>
          </a:xfrm>
        </p:spPr>
        <p:txBody>
          <a:body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What’s</a:t>
            </a:r>
            <a:r>
              <a:rPr lang="it-IT" sz="4000" b="1" dirty="0">
                <a:solidFill>
                  <a:schemeClr val="bg2">
                    <a:lumMod val="25000"/>
                  </a:schemeClr>
                </a:solidFill>
                <a:latin typeface="Arial" panose="020B0604020202020204" pitchFamily="34" charset="0"/>
                <a:cs typeface="Arial" panose="020B0604020202020204" pitchFamily="34" charset="0"/>
              </a:rPr>
              <a:t> new?</a:t>
            </a:r>
          </a:p>
        </p:txBody>
      </p:sp>
      <p:pic>
        <p:nvPicPr>
          <p:cNvPr id="3" name="Immagine 2">
            <a:extLst>
              <a:ext uri="{FF2B5EF4-FFF2-40B4-BE49-F238E27FC236}">
                <a16:creationId xmlns:a16="http://schemas.microsoft.com/office/drawing/2014/main" id="{B8DFCE55-0836-55BB-884B-5196915AE759}"/>
              </a:ext>
            </a:extLst>
          </p:cNvPr>
          <p:cNvPicPr>
            <a:picLocks noChangeAspect="1"/>
          </p:cNvPicPr>
          <p:nvPr/>
        </p:nvPicPr>
        <p:blipFill>
          <a:blip r:embed="rId3"/>
          <a:stretch>
            <a:fillRect/>
          </a:stretch>
        </p:blipFill>
        <p:spPr>
          <a:xfrm>
            <a:off x="414120" y="1190766"/>
            <a:ext cx="4251602" cy="1530398"/>
          </a:xfrm>
          <a:prstGeom prst="rect">
            <a:avLst/>
          </a:prstGeom>
        </p:spPr>
      </p:pic>
      <p:pic>
        <p:nvPicPr>
          <p:cNvPr id="4" name="Immagine 3" descr="Immagine che contiene testo, schermata, Carattere, diagramma&#10;&#10;Descrizione generata automaticamente">
            <a:extLst>
              <a:ext uri="{FF2B5EF4-FFF2-40B4-BE49-F238E27FC236}">
                <a16:creationId xmlns:a16="http://schemas.microsoft.com/office/drawing/2014/main" id="{AB38AF03-F4F9-966E-FAC3-E6C8A14FF36F}"/>
              </a:ext>
            </a:extLst>
          </p:cNvPr>
          <p:cNvPicPr>
            <a:picLocks noChangeAspect="1"/>
          </p:cNvPicPr>
          <p:nvPr/>
        </p:nvPicPr>
        <p:blipFill>
          <a:blip r:embed="rId4"/>
          <a:stretch>
            <a:fillRect/>
          </a:stretch>
        </p:blipFill>
        <p:spPr>
          <a:xfrm>
            <a:off x="414120" y="3204952"/>
            <a:ext cx="4251105" cy="1530398"/>
          </a:xfrm>
          <a:prstGeom prst="rect">
            <a:avLst/>
          </a:prstGeom>
        </p:spPr>
      </p:pic>
      <p:grpSp>
        <p:nvGrpSpPr>
          <p:cNvPr id="5" name="Gruppo 4">
            <a:extLst>
              <a:ext uri="{FF2B5EF4-FFF2-40B4-BE49-F238E27FC236}">
                <a16:creationId xmlns:a16="http://schemas.microsoft.com/office/drawing/2014/main" id="{53B80B6E-3707-58C2-BB21-D77B2F9925F8}"/>
              </a:ext>
            </a:extLst>
          </p:cNvPr>
          <p:cNvGrpSpPr>
            <a:grpSpLocks noChangeAspect="1"/>
          </p:cNvGrpSpPr>
          <p:nvPr/>
        </p:nvGrpSpPr>
        <p:grpSpPr>
          <a:xfrm>
            <a:off x="5223381" y="1010714"/>
            <a:ext cx="7396395" cy="4151632"/>
            <a:chOff x="2568" y="389545"/>
            <a:chExt cx="10842812" cy="6270543"/>
          </a:xfrm>
        </p:grpSpPr>
        <p:pic>
          <p:nvPicPr>
            <p:cNvPr id="6" name="Immagine 5" descr="Immagine che contiene testo, schermata, diagramma, linea&#10;&#10;Descrizione generata automaticamente">
              <a:extLst>
                <a:ext uri="{FF2B5EF4-FFF2-40B4-BE49-F238E27FC236}">
                  <a16:creationId xmlns:a16="http://schemas.microsoft.com/office/drawing/2014/main" id="{32E84F4B-0667-64F7-AFD1-F2253F0219C1}"/>
                </a:ext>
              </a:extLst>
            </p:cNvPr>
            <p:cNvPicPr>
              <a:picLocks noChangeAspect="1"/>
            </p:cNvPicPr>
            <p:nvPr/>
          </p:nvPicPr>
          <p:blipFill>
            <a:blip r:embed="rId5"/>
            <a:stretch>
              <a:fillRect/>
            </a:stretch>
          </p:blipFill>
          <p:spPr>
            <a:xfrm>
              <a:off x="2568" y="389545"/>
              <a:ext cx="10842812" cy="6270543"/>
            </a:xfrm>
            <a:prstGeom prst="rect">
              <a:avLst/>
            </a:prstGeom>
          </p:spPr>
        </p:pic>
        <p:sp>
          <p:nvSpPr>
            <p:cNvPr id="7" name="Rettangolo 6">
              <a:extLst>
                <a:ext uri="{FF2B5EF4-FFF2-40B4-BE49-F238E27FC236}">
                  <a16:creationId xmlns:a16="http://schemas.microsoft.com/office/drawing/2014/main" id="{208AA274-4768-8C58-2DF4-141CDB72E5A3}"/>
                </a:ext>
              </a:extLst>
            </p:cNvPr>
            <p:cNvSpPr/>
            <p:nvPr/>
          </p:nvSpPr>
          <p:spPr>
            <a:xfrm>
              <a:off x="7108370" y="1176338"/>
              <a:ext cx="2556000" cy="5011200"/>
            </a:xfrm>
            <a:prstGeom prst="rect">
              <a:avLst/>
            </a:prstGeom>
            <a:solidFill>
              <a:schemeClr val="accent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Rettangolo 7">
              <a:extLst>
                <a:ext uri="{FF2B5EF4-FFF2-40B4-BE49-F238E27FC236}">
                  <a16:creationId xmlns:a16="http://schemas.microsoft.com/office/drawing/2014/main" id="{26244BF7-BD12-4451-E69D-C15CE07F05F4}"/>
                </a:ext>
              </a:extLst>
            </p:cNvPr>
            <p:cNvSpPr/>
            <p:nvPr/>
          </p:nvSpPr>
          <p:spPr>
            <a:xfrm>
              <a:off x="4733348" y="1176338"/>
              <a:ext cx="2360871" cy="5011200"/>
            </a:xfrm>
            <a:prstGeom prst="rect">
              <a:avLst/>
            </a:prstGeom>
            <a:solidFill>
              <a:srgbClr val="FF6600">
                <a:alpha val="2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ttangolo 8">
              <a:extLst>
                <a:ext uri="{FF2B5EF4-FFF2-40B4-BE49-F238E27FC236}">
                  <a16:creationId xmlns:a16="http://schemas.microsoft.com/office/drawing/2014/main" id="{4B1163EF-A9F8-03A4-D0E9-C33940C3046A}"/>
                </a:ext>
              </a:extLst>
            </p:cNvPr>
            <p:cNvSpPr/>
            <p:nvPr/>
          </p:nvSpPr>
          <p:spPr>
            <a:xfrm>
              <a:off x="3524902" y="1176338"/>
              <a:ext cx="1192713" cy="5011200"/>
            </a:xfrm>
            <a:prstGeom prst="rect">
              <a:avLst/>
            </a:prstGeom>
            <a:solidFill>
              <a:schemeClr val="accent3">
                <a:lumMod val="60000"/>
                <a:lumOff val="40000"/>
                <a:alpha val="2666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Rettangolo 9">
              <a:extLst>
                <a:ext uri="{FF2B5EF4-FFF2-40B4-BE49-F238E27FC236}">
                  <a16:creationId xmlns:a16="http://schemas.microsoft.com/office/drawing/2014/main" id="{43BECE69-545D-1492-053A-752DC85504F4}"/>
                </a:ext>
              </a:extLst>
            </p:cNvPr>
            <p:cNvSpPr/>
            <p:nvPr/>
          </p:nvSpPr>
          <p:spPr>
            <a:xfrm>
              <a:off x="1971988" y="1176338"/>
              <a:ext cx="1537181" cy="5010498"/>
            </a:xfrm>
            <a:prstGeom prst="rect">
              <a:avLst/>
            </a:prstGeom>
            <a:solidFill>
              <a:schemeClr val="accent5">
                <a:lumMod val="60000"/>
                <a:lumOff val="40000"/>
                <a:alpha val="2666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11" name="Connettore diritto 10">
              <a:extLst>
                <a:ext uri="{FF2B5EF4-FFF2-40B4-BE49-F238E27FC236}">
                  <a16:creationId xmlns:a16="http://schemas.microsoft.com/office/drawing/2014/main" id="{80475AF9-AAF9-0A74-20FF-8D1DDC81791E}"/>
                </a:ext>
              </a:extLst>
            </p:cNvPr>
            <p:cNvCxnSpPr>
              <a:cxnSpLocks/>
            </p:cNvCxnSpPr>
            <p:nvPr/>
          </p:nvCxnSpPr>
          <p:spPr>
            <a:xfrm>
              <a:off x="3516960" y="1172769"/>
              <a:ext cx="0" cy="5011200"/>
            </a:xfrm>
            <a:prstGeom prst="line">
              <a:avLst/>
            </a:prstGeom>
            <a:ln w="19050">
              <a:solidFill>
                <a:schemeClr val="accent3">
                  <a:lumMod val="60000"/>
                  <a:lumOff val="40000"/>
                </a:schemeClr>
              </a:solidFill>
            </a:ln>
          </p:spPr>
          <p:style>
            <a:lnRef idx="1">
              <a:schemeClr val="accent6"/>
            </a:lnRef>
            <a:fillRef idx="0">
              <a:schemeClr val="accent6"/>
            </a:fillRef>
            <a:effectRef idx="0">
              <a:schemeClr val="accent6"/>
            </a:effectRef>
            <a:fontRef idx="minor">
              <a:schemeClr val="tx1"/>
            </a:fontRef>
          </p:style>
        </p:cxnSp>
        <p:cxnSp>
          <p:nvCxnSpPr>
            <p:cNvPr id="12" name="Connettore diritto 11">
              <a:extLst>
                <a:ext uri="{FF2B5EF4-FFF2-40B4-BE49-F238E27FC236}">
                  <a16:creationId xmlns:a16="http://schemas.microsoft.com/office/drawing/2014/main" id="{46714B83-547D-5367-E0C3-6A54D5C8998A}"/>
                </a:ext>
              </a:extLst>
            </p:cNvPr>
            <p:cNvCxnSpPr>
              <a:cxnSpLocks/>
            </p:cNvCxnSpPr>
            <p:nvPr/>
          </p:nvCxnSpPr>
          <p:spPr>
            <a:xfrm>
              <a:off x="4719196" y="1176338"/>
              <a:ext cx="0" cy="5011200"/>
            </a:xfrm>
            <a:prstGeom prst="line">
              <a:avLst/>
            </a:prstGeom>
            <a:ln w="19050">
              <a:solidFill>
                <a:srgbClr val="FF9147"/>
              </a:solidFill>
            </a:ln>
          </p:spPr>
          <p:style>
            <a:lnRef idx="1">
              <a:schemeClr val="accent6"/>
            </a:lnRef>
            <a:fillRef idx="0">
              <a:schemeClr val="accent6"/>
            </a:fillRef>
            <a:effectRef idx="0">
              <a:schemeClr val="accent6"/>
            </a:effectRef>
            <a:fontRef idx="minor">
              <a:schemeClr val="tx1"/>
            </a:fontRef>
          </p:style>
        </p:cxnSp>
        <p:cxnSp>
          <p:nvCxnSpPr>
            <p:cNvPr id="13" name="Connettore diritto 12">
              <a:extLst>
                <a:ext uri="{FF2B5EF4-FFF2-40B4-BE49-F238E27FC236}">
                  <a16:creationId xmlns:a16="http://schemas.microsoft.com/office/drawing/2014/main" id="{69F5A784-D1E8-262C-EF03-E7A2BF2DAFA5}"/>
                </a:ext>
              </a:extLst>
            </p:cNvPr>
            <p:cNvCxnSpPr>
              <a:cxnSpLocks/>
            </p:cNvCxnSpPr>
            <p:nvPr/>
          </p:nvCxnSpPr>
          <p:spPr>
            <a:xfrm>
              <a:off x="7094219" y="1172769"/>
              <a:ext cx="0" cy="5011200"/>
            </a:xfrm>
            <a:prstGeom prst="line">
              <a:avLst/>
            </a:prstGeom>
            <a:ln w="19050">
              <a:solidFill>
                <a:srgbClr val="C00000"/>
              </a:solidFill>
            </a:ln>
          </p:spPr>
          <p:style>
            <a:lnRef idx="1">
              <a:schemeClr val="accent6"/>
            </a:lnRef>
            <a:fillRef idx="0">
              <a:schemeClr val="accent6"/>
            </a:fillRef>
            <a:effectRef idx="0">
              <a:schemeClr val="accent6"/>
            </a:effectRef>
            <a:fontRef idx="minor">
              <a:schemeClr val="tx1"/>
            </a:fontRef>
          </p:style>
        </p:cxnSp>
        <p:cxnSp>
          <p:nvCxnSpPr>
            <p:cNvPr id="14" name="Connettore diritto 13">
              <a:extLst>
                <a:ext uri="{FF2B5EF4-FFF2-40B4-BE49-F238E27FC236}">
                  <a16:creationId xmlns:a16="http://schemas.microsoft.com/office/drawing/2014/main" id="{41FD54C5-AEB6-B91D-F3A9-726747F5E3E2}"/>
                </a:ext>
              </a:extLst>
            </p:cNvPr>
            <p:cNvCxnSpPr>
              <a:cxnSpLocks/>
            </p:cNvCxnSpPr>
            <p:nvPr/>
          </p:nvCxnSpPr>
          <p:spPr>
            <a:xfrm>
              <a:off x="1964368" y="1165149"/>
              <a:ext cx="0" cy="5011200"/>
            </a:xfrm>
            <a:prstGeom prst="line">
              <a:avLst/>
            </a:prstGeom>
            <a:ln w="19050">
              <a:solidFill>
                <a:schemeClr val="accent5">
                  <a:lumMod val="75000"/>
                </a:schemeClr>
              </a:solidFill>
            </a:ln>
          </p:spPr>
          <p:style>
            <a:lnRef idx="1">
              <a:schemeClr val="accent6"/>
            </a:lnRef>
            <a:fillRef idx="0">
              <a:schemeClr val="accent6"/>
            </a:fillRef>
            <a:effectRef idx="0">
              <a:schemeClr val="accent6"/>
            </a:effectRef>
            <a:fontRef idx="minor">
              <a:schemeClr val="tx1"/>
            </a:fontRef>
          </p:style>
        </p:cxnSp>
      </p:grpSp>
      <p:sp>
        <p:nvSpPr>
          <p:cNvPr id="15" name="Freccia a destra 14">
            <a:extLst>
              <a:ext uri="{FF2B5EF4-FFF2-40B4-BE49-F238E27FC236}">
                <a16:creationId xmlns:a16="http://schemas.microsoft.com/office/drawing/2014/main" id="{C77B2801-AD00-C371-72ED-78AD4DFAC3F8}"/>
              </a:ext>
            </a:extLst>
          </p:cNvPr>
          <p:cNvSpPr>
            <a:spLocks noChangeAspect="1"/>
          </p:cNvSpPr>
          <p:nvPr/>
        </p:nvSpPr>
        <p:spPr>
          <a:xfrm>
            <a:off x="4720813" y="3134216"/>
            <a:ext cx="540000" cy="258644"/>
          </a:xfrm>
          <a:prstGeom prst="rightArrow">
            <a:avLst/>
          </a:prstGeom>
          <a:solidFill>
            <a:srgbClr val="B352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curva 15">
            <a:extLst>
              <a:ext uri="{FF2B5EF4-FFF2-40B4-BE49-F238E27FC236}">
                <a16:creationId xmlns:a16="http://schemas.microsoft.com/office/drawing/2014/main" id="{B75A12AB-9FC4-25D1-9068-54AC739241C5}"/>
              </a:ext>
            </a:extLst>
          </p:cNvPr>
          <p:cNvSpPr>
            <a:spLocks noChangeAspect="1"/>
          </p:cNvSpPr>
          <p:nvPr/>
        </p:nvSpPr>
        <p:spPr>
          <a:xfrm rot="10800000">
            <a:off x="7942520" y="5284028"/>
            <a:ext cx="1123284" cy="612000"/>
          </a:xfrm>
          <a:prstGeom prst="bentArrow">
            <a:avLst/>
          </a:prstGeom>
          <a:solidFill>
            <a:srgbClr val="B352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solidFill>
                <a:schemeClr val="tx1"/>
              </a:solidFill>
            </a:endParaRPr>
          </a:p>
        </p:txBody>
      </p:sp>
      <p:sp>
        <p:nvSpPr>
          <p:cNvPr id="17" name="Rounded Rectangle 13">
            <a:extLst>
              <a:ext uri="{FF2B5EF4-FFF2-40B4-BE49-F238E27FC236}">
                <a16:creationId xmlns:a16="http://schemas.microsoft.com/office/drawing/2014/main" id="{9B03AAC8-D44C-7D7C-BA7A-C7D30ACE1FB6}"/>
              </a:ext>
            </a:extLst>
          </p:cNvPr>
          <p:cNvSpPr>
            <a:spLocks/>
          </p:cNvSpPr>
          <p:nvPr/>
        </p:nvSpPr>
        <p:spPr>
          <a:xfrm>
            <a:off x="1909482" y="5009710"/>
            <a:ext cx="5812408" cy="1620000"/>
          </a:xfrm>
          <a:prstGeom prst="roundRect">
            <a:avLst>
              <a:gd name="adj" fmla="val 608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286" rtl="0" eaLnBrk="1" latinLnBrk="0" hangingPunct="1">
              <a:defRPr sz="1800" kern="1200">
                <a:solidFill>
                  <a:schemeClr val="lt1"/>
                </a:solidFill>
                <a:latin typeface="+mn-lt"/>
                <a:ea typeface="+mn-ea"/>
                <a:cs typeface="+mn-cs"/>
              </a:defRPr>
            </a:lvl1pPr>
            <a:lvl2pPr marL="457144" algn="l" defTabSz="914286" rtl="0" eaLnBrk="1" latinLnBrk="0" hangingPunct="1">
              <a:defRPr sz="1800" kern="1200">
                <a:solidFill>
                  <a:schemeClr val="lt1"/>
                </a:solidFill>
                <a:latin typeface="+mn-lt"/>
                <a:ea typeface="+mn-ea"/>
                <a:cs typeface="+mn-cs"/>
              </a:defRPr>
            </a:lvl2pPr>
            <a:lvl3pPr marL="914286" algn="l" defTabSz="914286" rtl="0" eaLnBrk="1" latinLnBrk="0" hangingPunct="1">
              <a:defRPr sz="1800" kern="1200">
                <a:solidFill>
                  <a:schemeClr val="lt1"/>
                </a:solidFill>
                <a:latin typeface="+mn-lt"/>
                <a:ea typeface="+mn-ea"/>
                <a:cs typeface="+mn-cs"/>
              </a:defRPr>
            </a:lvl3pPr>
            <a:lvl4pPr marL="1371429" algn="l" defTabSz="914286" rtl="0" eaLnBrk="1" latinLnBrk="0" hangingPunct="1">
              <a:defRPr sz="1800" kern="1200">
                <a:solidFill>
                  <a:schemeClr val="lt1"/>
                </a:solidFill>
                <a:latin typeface="+mn-lt"/>
                <a:ea typeface="+mn-ea"/>
                <a:cs typeface="+mn-cs"/>
              </a:defRPr>
            </a:lvl4pPr>
            <a:lvl5pPr marL="1828571" algn="l" defTabSz="914286" rtl="0" eaLnBrk="1" latinLnBrk="0" hangingPunct="1">
              <a:defRPr sz="1800" kern="1200">
                <a:solidFill>
                  <a:schemeClr val="lt1"/>
                </a:solidFill>
                <a:latin typeface="+mn-lt"/>
                <a:ea typeface="+mn-ea"/>
                <a:cs typeface="+mn-cs"/>
              </a:defRPr>
            </a:lvl5pPr>
            <a:lvl6pPr marL="2285715" algn="l" defTabSz="914286" rtl="0" eaLnBrk="1" latinLnBrk="0" hangingPunct="1">
              <a:defRPr sz="1800" kern="1200">
                <a:solidFill>
                  <a:schemeClr val="lt1"/>
                </a:solidFill>
                <a:latin typeface="+mn-lt"/>
                <a:ea typeface="+mn-ea"/>
                <a:cs typeface="+mn-cs"/>
              </a:defRPr>
            </a:lvl6pPr>
            <a:lvl7pPr marL="2742857" algn="l" defTabSz="914286" rtl="0" eaLnBrk="1" latinLnBrk="0" hangingPunct="1">
              <a:defRPr sz="1800" kern="1200">
                <a:solidFill>
                  <a:schemeClr val="lt1"/>
                </a:solidFill>
                <a:latin typeface="+mn-lt"/>
                <a:ea typeface="+mn-ea"/>
                <a:cs typeface="+mn-cs"/>
              </a:defRPr>
            </a:lvl7pPr>
            <a:lvl8pPr marL="3200000" algn="l" defTabSz="914286" rtl="0" eaLnBrk="1" latinLnBrk="0" hangingPunct="1">
              <a:defRPr sz="1800" kern="1200">
                <a:solidFill>
                  <a:schemeClr val="lt1"/>
                </a:solidFill>
                <a:latin typeface="+mn-lt"/>
                <a:ea typeface="+mn-ea"/>
                <a:cs typeface="+mn-cs"/>
              </a:defRPr>
            </a:lvl8pPr>
            <a:lvl9pPr marL="3657144" algn="l" defTabSz="914286" rtl="0" eaLnBrk="1" latinLnBrk="0" hangingPunct="1">
              <a:defRPr sz="1800" kern="1200">
                <a:solidFill>
                  <a:schemeClr val="lt1"/>
                </a:solidFill>
                <a:latin typeface="+mn-lt"/>
                <a:ea typeface="+mn-ea"/>
                <a:cs typeface="+mn-cs"/>
              </a:defRPr>
            </a:lvl9pPr>
          </a:lstStyle>
          <a:p>
            <a:pPr algn="ctr"/>
            <a:endParaRPr lang="ko-KR" altLang="en-US" sz="2400" dirty="0"/>
          </a:p>
        </p:txBody>
      </p:sp>
      <p:sp>
        <p:nvSpPr>
          <p:cNvPr id="18" name="Segnaposto contenuto 5">
            <a:extLst>
              <a:ext uri="{FF2B5EF4-FFF2-40B4-BE49-F238E27FC236}">
                <a16:creationId xmlns:a16="http://schemas.microsoft.com/office/drawing/2014/main" id="{90F8DCBA-7A76-FE37-4F2A-B74FC89C03FB}"/>
              </a:ext>
            </a:extLst>
          </p:cNvPr>
          <p:cNvSpPr>
            <a:spLocks noGrp="1"/>
          </p:cNvSpPr>
          <p:nvPr>
            <p:ph idx="1"/>
          </p:nvPr>
        </p:nvSpPr>
        <p:spPr>
          <a:xfrm>
            <a:off x="2137153" y="5220678"/>
            <a:ext cx="5357065" cy="1182306"/>
          </a:xfrm>
          <a:ln>
            <a:noFill/>
          </a:ln>
        </p:spPr>
        <p:txBody>
          <a:bodyPr>
            <a:noAutofit/>
          </a:bodyPr>
          <a:lstStyle/>
          <a:p>
            <a:pPr marL="0" indent="0">
              <a:spcBef>
                <a:spcPts val="0"/>
              </a:spcBef>
              <a:spcAft>
                <a:spcPts val="1000"/>
              </a:spcAft>
              <a:buNone/>
            </a:pPr>
            <a:r>
              <a:rPr lang="en-US" sz="1600" dirty="0">
                <a:latin typeface="Arial" panose="020B0604020202020204" pitchFamily="34" charset="0"/>
                <a:cs typeface="Arial" panose="020B0604020202020204" pitchFamily="34" charset="0"/>
              </a:rPr>
              <a:t>Classified the SCVs into </a:t>
            </a:r>
            <a:r>
              <a:rPr lang="en-US" sz="1600" b="1" dirty="0">
                <a:solidFill>
                  <a:srgbClr val="204B5C"/>
                </a:solidFill>
                <a:latin typeface="Arial" panose="020B0604020202020204" pitchFamily="34" charset="0"/>
                <a:cs typeface="Arial" panose="020B0604020202020204" pitchFamily="34" charset="0"/>
              </a:rPr>
              <a:t>three homogeneous groups</a:t>
            </a:r>
            <a:r>
              <a:rPr lang="en-US" sz="1600" dirty="0">
                <a:latin typeface="Arial" panose="020B0604020202020204" pitchFamily="34" charset="0"/>
                <a:cs typeface="Arial" panose="020B0604020202020204" pitchFamily="34" charset="0"/>
              </a:rPr>
              <a:t>:</a:t>
            </a:r>
          </a:p>
          <a:p>
            <a:pPr marL="457200" indent="-247650">
              <a:spcBef>
                <a:spcPts val="0"/>
              </a:spcBef>
              <a:spcAft>
                <a:spcPts val="600"/>
              </a:spcAft>
              <a:buFont typeface="+mj-lt"/>
              <a:buAutoNum type="arabicPeriod"/>
            </a:pPr>
            <a:r>
              <a:rPr lang="en-US" sz="1600" dirty="0">
                <a:latin typeface="Arial" panose="020B0604020202020204" pitchFamily="34" charset="0"/>
                <a:cs typeface="Arial" panose="020B0604020202020204" pitchFamily="34" charset="0"/>
              </a:rPr>
              <a:t>Regional SCV in line with LHAs SCVs</a:t>
            </a:r>
          </a:p>
          <a:p>
            <a:pPr marL="457200" indent="-247650">
              <a:spcBef>
                <a:spcPts val="0"/>
              </a:spcBef>
              <a:spcAft>
                <a:spcPts val="600"/>
              </a:spcAft>
              <a:buFont typeface="+mj-lt"/>
              <a:buAutoNum type="arabicPeriod"/>
            </a:pPr>
            <a:r>
              <a:rPr lang="en-US" sz="1600" dirty="0">
                <a:latin typeface="Arial" panose="020B0604020202020204" pitchFamily="34" charset="0"/>
                <a:cs typeface="Arial" panose="020B0604020202020204" pitchFamily="34" charset="0"/>
              </a:rPr>
              <a:t>One LHA SCV greater than regional SCV</a:t>
            </a:r>
          </a:p>
          <a:p>
            <a:pPr marL="457200" indent="-247650">
              <a:spcBef>
                <a:spcPts val="0"/>
              </a:spcBef>
              <a:spcAft>
                <a:spcPts val="600"/>
              </a:spcAft>
              <a:buFont typeface="+mj-lt"/>
              <a:buAutoNum type="arabicPeriod"/>
            </a:pPr>
            <a:r>
              <a:rPr lang="en-US" sz="1600" dirty="0">
                <a:latin typeface="Arial" panose="020B0604020202020204" pitchFamily="34" charset="0"/>
                <a:cs typeface="Arial" panose="020B0604020202020204" pitchFamily="34" charset="0"/>
              </a:rPr>
              <a:t>Regional SCV exceeds the SCVs of the three LHAs</a:t>
            </a:r>
          </a:p>
          <a:p>
            <a:pPr marL="342900" indent="-342900">
              <a:spcBef>
                <a:spcPts val="0"/>
              </a:spcBef>
              <a:spcAft>
                <a:spcPts val="600"/>
              </a:spcAft>
              <a:buFont typeface="+mj-lt"/>
              <a:buAutoNum type="arabicPeriod"/>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31599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3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po 13">
            <a:extLst>
              <a:ext uri="{FF2B5EF4-FFF2-40B4-BE49-F238E27FC236}">
                <a16:creationId xmlns:a16="http://schemas.microsoft.com/office/drawing/2014/main" id="{84863656-E631-8BA7-E5C0-1140112BC116}"/>
              </a:ext>
            </a:extLst>
          </p:cNvPr>
          <p:cNvGrpSpPr/>
          <p:nvPr/>
        </p:nvGrpSpPr>
        <p:grpSpPr>
          <a:xfrm>
            <a:off x="434305" y="848118"/>
            <a:ext cx="9622448" cy="5401129"/>
            <a:chOff x="2568" y="389545"/>
            <a:chExt cx="10842812" cy="6270543"/>
          </a:xfrm>
        </p:grpSpPr>
        <p:pic>
          <p:nvPicPr>
            <p:cNvPr id="15" name="Immagine 14" descr="Immagine che contiene testo, schermata, diagramma, linea&#10;&#10;Descrizione generata automaticamente">
              <a:extLst>
                <a:ext uri="{FF2B5EF4-FFF2-40B4-BE49-F238E27FC236}">
                  <a16:creationId xmlns:a16="http://schemas.microsoft.com/office/drawing/2014/main" id="{D1F13A67-CC7D-A2AC-3FB5-52016E8B35B7}"/>
                </a:ext>
              </a:extLst>
            </p:cNvPr>
            <p:cNvPicPr>
              <a:picLocks noChangeAspect="1"/>
            </p:cNvPicPr>
            <p:nvPr/>
          </p:nvPicPr>
          <p:blipFill>
            <a:blip r:embed="rId3"/>
            <a:stretch>
              <a:fillRect/>
            </a:stretch>
          </p:blipFill>
          <p:spPr>
            <a:xfrm>
              <a:off x="2568" y="389545"/>
              <a:ext cx="10842812" cy="6270543"/>
            </a:xfrm>
            <a:prstGeom prst="rect">
              <a:avLst/>
            </a:prstGeom>
          </p:spPr>
        </p:pic>
        <p:sp>
          <p:nvSpPr>
            <p:cNvPr id="16" name="Rettangolo 15">
              <a:extLst>
                <a:ext uri="{FF2B5EF4-FFF2-40B4-BE49-F238E27FC236}">
                  <a16:creationId xmlns:a16="http://schemas.microsoft.com/office/drawing/2014/main" id="{58087008-08A9-5DE9-7CC5-5E027F1B1678}"/>
                </a:ext>
              </a:extLst>
            </p:cNvPr>
            <p:cNvSpPr/>
            <p:nvPr/>
          </p:nvSpPr>
          <p:spPr>
            <a:xfrm>
              <a:off x="7108370" y="1176338"/>
              <a:ext cx="2556000" cy="5011200"/>
            </a:xfrm>
            <a:prstGeom prst="rect">
              <a:avLst/>
            </a:prstGeom>
            <a:solidFill>
              <a:schemeClr val="accent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7" name="Rettangolo 16">
              <a:extLst>
                <a:ext uri="{FF2B5EF4-FFF2-40B4-BE49-F238E27FC236}">
                  <a16:creationId xmlns:a16="http://schemas.microsoft.com/office/drawing/2014/main" id="{F1106647-CCF6-7C94-E9A7-AFB91B504A8F}"/>
                </a:ext>
              </a:extLst>
            </p:cNvPr>
            <p:cNvSpPr/>
            <p:nvPr/>
          </p:nvSpPr>
          <p:spPr>
            <a:xfrm>
              <a:off x="4733348" y="1176338"/>
              <a:ext cx="2360871" cy="5011200"/>
            </a:xfrm>
            <a:prstGeom prst="rect">
              <a:avLst/>
            </a:prstGeom>
            <a:solidFill>
              <a:srgbClr val="FF6600">
                <a:alpha val="2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8" name="Rettangolo 17">
              <a:extLst>
                <a:ext uri="{FF2B5EF4-FFF2-40B4-BE49-F238E27FC236}">
                  <a16:creationId xmlns:a16="http://schemas.microsoft.com/office/drawing/2014/main" id="{BA218397-BA48-43C4-FA25-B21B931B2949}"/>
                </a:ext>
              </a:extLst>
            </p:cNvPr>
            <p:cNvSpPr/>
            <p:nvPr/>
          </p:nvSpPr>
          <p:spPr>
            <a:xfrm>
              <a:off x="3524902" y="1176338"/>
              <a:ext cx="1192713" cy="5011200"/>
            </a:xfrm>
            <a:prstGeom prst="rect">
              <a:avLst/>
            </a:prstGeom>
            <a:solidFill>
              <a:schemeClr val="accent3">
                <a:lumMod val="60000"/>
                <a:lumOff val="40000"/>
                <a:alpha val="2666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9" name="Rettangolo 18">
              <a:extLst>
                <a:ext uri="{FF2B5EF4-FFF2-40B4-BE49-F238E27FC236}">
                  <a16:creationId xmlns:a16="http://schemas.microsoft.com/office/drawing/2014/main" id="{4DD99A7E-2A85-E4B7-0E59-300F9CA5D579}"/>
                </a:ext>
              </a:extLst>
            </p:cNvPr>
            <p:cNvSpPr/>
            <p:nvPr/>
          </p:nvSpPr>
          <p:spPr>
            <a:xfrm>
              <a:off x="1971988" y="1176338"/>
              <a:ext cx="1537181" cy="5010498"/>
            </a:xfrm>
            <a:prstGeom prst="rect">
              <a:avLst/>
            </a:prstGeom>
            <a:solidFill>
              <a:schemeClr val="accent5">
                <a:lumMod val="60000"/>
                <a:lumOff val="40000"/>
                <a:alpha val="2666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20" name="Connettore diritto 19">
              <a:extLst>
                <a:ext uri="{FF2B5EF4-FFF2-40B4-BE49-F238E27FC236}">
                  <a16:creationId xmlns:a16="http://schemas.microsoft.com/office/drawing/2014/main" id="{D178A9BE-6695-23F1-920A-C10A8BA070AA}"/>
                </a:ext>
              </a:extLst>
            </p:cNvPr>
            <p:cNvCxnSpPr>
              <a:cxnSpLocks/>
            </p:cNvCxnSpPr>
            <p:nvPr/>
          </p:nvCxnSpPr>
          <p:spPr>
            <a:xfrm>
              <a:off x="3516960" y="1172769"/>
              <a:ext cx="0" cy="5011200"/>
            </a:xfrm>
            <a:prstGeom prst="line">
              <a:avLst/>
            </a:prstGeom>
            <a:ln w="19050">
              <a:solidFill>
                <a:schemeClr val="accent3">
                  <a:lumMod val="60000"/>
                  <a:lumOff val="40000"/>
                </a:schemeClr>
              </a:solidFill>
            </a:ln>
          </p:spPr>
          <p:style>
            <a:lnRef idx="1">
              <a:schemeClr val="accent6"/>
            </a:lnRef>
            <a:fillRef idx="0">
              <a:schemeClr val="accent6"/>
            </a:fillRef>
            <a:effectRef idx="0">
              <a:schemeClr val="accent6"/>
            </a:effectRef>
            <a:fontRef idx="minor">
              <a:schemeClr val="tx1"/>
            </a:fontRef>
          </p:style>
        </p:cxnSp>
        <p:cxnSp>
          <p:nvCxnSpPr>
            <p:cNvPr id="21" name="Connettore diritto 20">
              <a:extLst>
                <a:ext uri="{FF2B5EF4-FFF2-40B4-BE49-F238E27FC236}">
                  <a16:creationId xmlns:a16="http://schemas.microsoft.com/office/drawing/2014/main" id="{8CF48883-ABDC-4885-73B5-6B6A7E31F565}"/>
                </a:ext>
              </a:extLst>
            </p:cNvPr>
            <p:cNvCxnSpPr>
              <a:cxnSpLocks/>
            </p:cNvCxnSpPr>
            <p:nvPr/>
          </p:nvCxnSpPr>
          <p:spPr>
            <a:xfrm>
              <a:off x="4719196" y="1176338"/>
              <a:ext cx="0" cy="5011200"/>
            </a:xfrm>
            <a:prstGeom prst="line">
              <a:avLst/>
            </a:prstGeom>
            <a:ln w="19050">
              <a:solidFill>
                <a:srgbClr val="FF9147"/>
              </a:solidFill>
            </a:ln>
          </p:spPr>
          <p:style>
            <a:lnRef idx="1">
              <a:schemeClr val="accent6"/>
            </a:lnRef>
            <a:fillRef idx="0">
              <a:schemeClr val="accent6"/>
            </a:fillRef>
            <a:effectRef idx="0">
              <a:schemeClr val="accent6"/>
            </a:effectRef>
            <a:fontRef idx="minor">
              <a:schemeClr val="tx1"/>
            </a:fontRef>
          </p:style>
        </p:cxnSp>
        <p:cxnSp>
          <p:nvCxnSpPr>
            <p:cNvPr id="22" name="Connettore diritto 21">
              <a:extLst>
                <a:ext uri="{FF2B5EF4-FFF2-40B4-BE49-F238E27FC236}">
                  <a16:creationId xmlns:a16="http://schemas.microsoft.com/office/drawing/2014/main" id="{4B3B4AAC-F0FF-6664-8985-DE25C178D7E7}"/>
                </a:ext>
              </a:extLst>
            </p:cNvPr>
            <p:cNvCxnSpPr>
              <a:cxnSpLocks/>
            </p:cNvCxnSpPr>
            <p:nvPr/>
          </p:nvCxnSpPr>
          <p:spPr>
            <a:xfrm>
              <a:off x="7094219" y="1172769"/>
              <a:ext cx="0" cy="5011200"/>
            </a:xfrm>
            <a:prstGeom prst="line">
              <a:avLst/>
            </a:prstGeom>
            <a:ln w="19050">
              <a:solidFill>
                <a:srgbClr val="C00000"/>
              </a:solidFill>
            </a:ln>
          </p:spPr>
          <p:style>
            <a:lnRef idx="1">
              <a:schemeClr val="accent6"/>
            </a:lnRef>
            <a:fillRef idx="0">
              <a:schemeClr val="accent6"/>
            </a:fillRef>
            <a:effectRef idx="0">
              <a:schemeClr val="accent6"/>
            </a:effectRef>
            <a:fontRef idx="minor">
              <a:schemeClr val="tx1"/>
            </a:fontRef>
          </p:style>
        </p:cxnSp>
        <p:cxnSp>
          <p:nvCxnSpPr>
            <p:cNvPr id="24" name="Connettore diritto 23">
              <a:extLst>
                <a:ext uri="{FF2B5EF4-FFF2-40B4-BE49-F238E27FC236}">
                  <a16:creationId xmlns:a16="http://schemas.microsoft.com/office/drawing/2014/main" id="{06F5841D-5D94-0B15-EE09-F73E4AE783F7}"/>
                </a:ext>
              </a:extLst>
            </p:cNvPr>
            <p:cNvCxnSpPr>
              <a:cxnSpLocks/>
            </p:cNvCxnSpPr>
            <p:nvPr/>
          </p:nvCxnSpPr>
          <p:spPr>
            <a:xfrm>
              <a:off x="1964368" y="1165149"/>
              <a:ext cx="0" cy="5011200"/>
            </a:xfrm>
            <a:prstGeom prst="line">
              <a:avLst/>
            </a:prstGeom>
            <a:ln w="19050">
              <a:solidFill>
                <a:schemeClr val="accent5">
                  <a:lumMod val="75000"/>
                </a:schemeClr>
              </a:solidFill>
            </a:ln>
          </p:spPr>
          <p:style>
            <a:lnRef idx="1">
              <a:schemeClr val="accent6"/>
            </a:lnRef>
            <a:fillRef idx="0">
              <a:schemeClr val="accent6"/>
            </a:fillRef>
            <a:effectRef idx="0">
              <a:schemeClr val="accent6"/>
            </a:effectRef>
            <a:fontRef idx="minor">
              <a:schemeClr val="tx1"/>
            </a:fontRef>
          </p:style>
        </p:cxnSp>
      </p:grpSp>
      <p:sp>
        <p:nvSpPr>
          <p:cNvPr id="32" name="Titolo 1">
            <a:extLst>
              <a:ext uri="{FF2B5EF4-FFF2-40B4-BE49-F238E27FC236}">
                <a16:creationId xmlns:a16="http://schemas.microsoft.com/office/drawing/2014/main" id="{BED043A5-8728-AB53-8889-171C4F85B3FB}"/>
              </a:ext>
            </a:extLst>
          </p:cNvPr>
          <p:cNvSpPr txBox="1">
            <a:spLocks/>
          </p:cNvSpPr>
          <p:nvPr/>
        </p:nvSpPr>
        <p:spPr>
          <a:xfrm>
            <a:off x="1105031" y="-180746"/>
            <a:ext cx="100511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pPr algn="ctr"/>
            <a:r>
              <a:rPr lang="it-IT" sz="4000" b="1" dirty="0" err="1">
                <a:solidFill>
                  <a:schemeClr val="bg2">
                    <a:lumMod val="25000"/>
                  </a:schemeClr>
                </a:solidFill>
                <a:latin typeface="Arial" panose="020B0604020202020204" pitchFamily="34" charset="0"/>
                <a:cs typeface="Arial" panose="020B0604020202020204" pitchFamily="34" charset="0"/>
              </a:rPr>
              <a:t>Results</a:t>
            </a:r>
            <a:r>
              <a:rPr lang="it-IT" sz="4000" b="1" dirty="0">
                <a:solidFill>
                  <a:schemeClr val="bg2">
                    <a:lumMod val="25000"/>
                  </a:schemeClr>
                </a:solidFill>
                <a:latin typeface="Arial" panose="020B0604020202020204" pitchFamily="34" charset="0"/>
                <a:cs typeface="Arial" panose="020B0604020202020204" pitchFamily="34" charset="0"/>
              </a:rPr>
              <a:t> (1)</a:t>
            </a:r>
          </a:p>
        </p:txBody>
      </p:sp>
      <p:sp>
        <p:nvSpPr>
          <p:cNvPr id="3" name="Rounded Rectangle 13">
            <a:extLst>
              <a:ext uri="{FF2B5EF4-FFF2-40B4-BE49-F238E27FC236}">
                <a16:creationId xmlns:a16="http://schemas.microsoft.com/office/drawing/2014/main" id="{E73F9741-FC16-C186-70D7-C70FF7914F20}"/>
              </a:ext>
            </a:extLst>
          </p:cNvPr>
          <p:cNvSpPr/>
          <p:nvPr/>
        </p:nvSpPr>
        <p:spPr>
          <a:xfrm>
            <a:off x="9682806" y="880484"/>
            <a:ext cx="2383904" cy="3127846"/>
          </a:xfrm>
          <a:prstGeom prst="roundRect">
            <a:avLst>
              <a:gd name="adj" fmla="val 608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286" rtl="0" eaLnBrk="1" latinLnBrk="0" hangingPunct="1">
              <a:defRPr sz="1800" kern="1200">
                <a:solidFill>
                  <a:schemeClr val="lt1"/>
                </a:solidFill>
                <a:latin typeface="+mn-lt"/>
                <a:ea typeface="+mn-ea"/>
                <a:cs typeface="+mn-cs"/>
              </a:defRPr>
            </a:lvl1pPr>
            <a:lvl2pPr marL="457144" algn="l" defTabSz="914286" rtl="0" eaLnBrk="1" latinLnBrk="0" hangingPunct="1">
              <a:defRPr sz="1800" kern="1200">
                <a:solidFill>
                  <a:schemeClr val="lt1"/>
                </a:solidFill>
                <a:latin typeface="+mn-lt"/>
                <a:ea typeface="+mn-ea"/>
                <a:cs typeface="+mn-cs"/>
              </a:defRPr>
            </a:lvl2pPr>
            <a:lvl3pPr marL="914286" algn="l" defTabSz="914286" rtl="0" eaLnBrk="1" latinLnBrk="0" hangingPunct="1">
              <a:defRPr sz="1800" kern="1200">
                <a:solidFill>
                  <a:schemeClr val="lt1"/>
                </a:solidFill>
                <a:latin typeface="+mn-lt"/>
                <a:ea typeface="+mn-ea"/>
                <a:cs typeface="+mn-cs"/>
              </a:defRPr>
            </a:lvl3pPr>
            <a:lvl4pPr marL="1371429" algn="l" defTabSz="914286" rtl="0" eaLnBrk="1" latinLnBrk="0" hangingPunct="1">
              <a:defRPr sz="1800" kern="1200">
                <a:solidFill>
                  <a:schemeClr val="lt1"/>
                </a:solidFill>
                <a:latin typeface="+mn-lt"/>
                <a:ea typeface="+mn-ea"/>
                <a:cs typeface="+mn-cs"/>
              </a:defRPr>
            </a:lvl4pPr>
            <a:lvl5pPr marL="1828571" algn="l" defTabSz="914286" rtl="0" eaLnBrk="1" latinLnBrk="0" hangingPunct="1">
              <a:defRPr sz="1800" kern="1200">
                <a:solidFill>
                  <a:schemeClr val="lt1"/>
                </a:solidFill>
                <a:latin typeface="+mn-lt"/>
                <a:ea typeface="+mn-ea"/>
                <a:cs typeface="+mn-cs"/>
              </a:defRPr>
            </a:lvl5pPr>
            <a:lvl6pPr marL="2285715" algn="l" defTabSz="914286" rtl="0" eaLnBrk="1" latinLnBrk="0" hangingPunct="1">
              <a:defRPr sz="1800" kern="1200">
                <a:solidFill>
                  <a:schemeClr val="lt1"/>
                </a:solidFill>
                <a:latin typeface="+mn-lt"/>
                <a:ea typeface="+mn-ea"/>
                <a:cs typeface="+mn-cs"/>
              </a:defRPr>
            </a:lvl6pPr>
            <a:lvl7pPr marL="2742857" algn="l" defTabSz="914286" rtl="0" eaLnBrk="1" latinLnBrk="0" hangingPunct="1">
              <a:defRPr sz="1800" kern="1200">
                <a:solidFill>
                  <a:schemeClr val="lt1"/>
                </a:solidFill>
                <a:latin typeface="+mn-lt"/>
                <a:ea typeface="+mn-ea"/>
                <a:cs typeface="+mn-cs"/>
              </a:defRPr>
            </a:lvl7pPr>
            <a:lvl8pPr marL="3200000" algn="l" defTabSz="914286" rtl="0" eaLnBrk="1" latinLnBrk="0" hangingPunct="1">
              <a:defRPr sz="1800" kern="1200">
                <a:solidFill>
                  <a:schemeClr val="lt1"/>
                </a:solidFill>
                <a:latin typeface="+mn-lt"/>
                <a:ea typeface="+mn-ea"/>
                <a:cs typeface="+mn-cs"/>
              </a:defRPr>
            </a:lvl8pPr>
            <a:lvl9pPr marL="3657144" algn="l" defTabSz="914286" rtl="0" eaLnBrk="1" latinLnBrk="0" hangingPunct="1">
              <a:defRPr sz="1800" kern="1200">
                <a:solidFill>
                  <a:schemeClr val="lt1"/>
                </a:solidFill>
                <a:latin typeface="+mn-lt"/>
                <a:ea typeface="+mn-ea"/>
                <a:cs typeface="+mn-cs"/>
              </a:defRPr>
            </a:lvl9pPr>
          </a:lstStyle>
          <a:p>
            <a:pPr algn="ctr"/>
            <a:endParaRPr lang="ko-KR" altLang="en-US" sz="2000" dirty="0"/>
          </a:p>
        </p:txBody>
      </p:sp>
      <p:sp>
        <p:nvSpPr>
          <p:cNvPr id="4" name="Segnaposto contenuto 5">
            <a:extLst>
              <a:ext uri="{FF2B5EF4-FFF2-40B4-BE49-F238E27FC236}">
                <a16:creationId xmlns:a16="http://schemas.microsoft.com/office/drawing/2014/main" id="{0157FA5C-FE41-4C4F-6D67-0F534A0DBC95}"/>
              </a:ext>
            </a:extLst>
          </p:cNvPr>
          <p:cNvSpPr txBox="1">
            <a:spLocks/>
          </p:cNvSpPr>
          <p:nvPr/>
        </p:nvSpPr>
        <p:spPr>
          <a:xfrm>
            <a:off x="9808766" y="997041"/>
            <a:ext cx="2103152" cy="1314359"/>
          </a:xfrm>
          <a:prstGeom prst="rect">
            <a:avLst/>
          </a:prstGeom>
          <a:ln>
            <a:noFill/>
          </a:ln>
        </p:spPr>
        <p:txBody>
          <a:bodyPr>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600"/>
              </a:spcBef>
              <a:buNone/>
            </a:pPr>
            <a:r>
              <a:rPr lang="en-US" sz="1400" b="1" dirty="0">
                <a:solidFill>
                  <a:srgbClr val="204B5C"/>
                </a:solidFill>
                <a:latin typeface="Arial" panose="020B0604020202020204" pitchFamily="34" charset="0"/>
                <a:cs typeface="Arial" panose="020B0604020202020204" pitchFamily="34" charset="0"/>
              </a:rPr>
              <a:t>Benchmark standards </a:t>
            </a:r>
            <a:r>
              <a:rPr lang="en-US" sz="1400" dirty="0">
                <a:latin typeface="Arial" panose="020B0604020202020204" pitchFamily="34" charset="0"/>
                <a:cs typeface="Arial" panose="020B0604020202020204" pitchFamily="34" charset="0"/>
              </a:rPr>
              <a:t>to identify high geographic variation according to McPherson et al. classification (1996):</a:t>
            </a:r>
          </a:p>
          <a:p>
            <a:pPr marL="87313" indent="-87313" algn="ctr">
              <a:lnSpc>
                <a:spcPct val="100000"/>
              </a:lnSpc>
              <a:spcBef>
                <a:spcPts val="600"/>
              </a:spcBef>
            </a:pPr>
            <a:r>
              <a:rPr lang="en-US" sz="1400" b="1" dirty="0">
                <a:latin typeface="Arial" panose="020B0604020202020204" pitchFamily="34" charset="0"/>
                <a:cs typeface="Arial" panose="020B0604020202020204" pitchFamily="34" charset="0"/>
              </a:rPr>
              <a:t>SCVs &gt; 3 </a:t>
            </a:r>
            <a:r>
              <a:rPr lang="en-US" sz="1400" dirty="0">
                <a:latin typeface="Arial" panose="020B0604020202020204" pitchFamily="34" charset="0"/>
                <a:cs typeface="Arial" panose="020B0604020202020204" pitchFamily="34" charset="0"/>
              </a:rPr>
              <a:t>= medium systematic variation</a:t>
            </a:r>
          </a:p>
          <a:p>
            <a:pPr marL="87313" indent="-87313" algn="ctr">
              <a:lnSpc>
                <a:spcPct val="100000"/>
              </a:lnSpc>
              <a:spcBef>
                <a:spcPts val="600"/>
              </a:spcBef>
            </a:pPr>
            <a:r>
              <a:rPr lang="en-US" sz="1400" b="1" dirty="0">
                <a:latin typeface="Arial" panose="020B0604020202020204" pitchFamily="34" charset="0"/>
                <a:cs typeface="Arial" panose="020B0604020202020204" pitchFamily="34" charset="0"/>
              </a:rPr>
              <a:t>SCVs &gt; 5.4 </a:t>
            </a:r>
            <a:r>
              <a:rPr lang="en-US" sz="1400" dirty="0">
                <a:latin typeface="Arial" panose="020B0604020202020204" pitchFamily="34" charset="0"/>
                <a:cs typeface="Arial" panose="020B0604020202020204" pitchFamily="34" charset="0"/>
              </a:rPr>
              <a:t>= high systematic variation</a:t>
            </a:r>
          </a:p>
          <a:p>
            <a:pPr marL="87313" indent="-87313" algn="ctr">
              <a:lnSpc>
                <a:spcPct val="100000"/>
              </a:lnSpc>
              <a:spcBef>
                <a:spcPts val="600"/>
              </a:spcBef>
            </a:pPr>
            <a:r>
              <a:rPr lang="en-US" sz="1400" b="1" dirty="0">
                <a:latin typeface="Arial" panose="020B0604020202020204" pitchFamily="34" charset="0"/>
                <a:cs typeface="Arial" panose="020B0604020202020204" pitchFamily="34" charset="0"/>
              </a:rPr>
              <a:t>SCVs &gt; 10 </a:t>
            </a:r>
            <a:r>
              <a:rPr lang="en-US" sz="1400" dirty="0">
                <a:latin typeface="Arial" panose="020B0604020202020204" pitchFamily="34" charset="0"/>
                <a:cs typeface="Arial" panose="020B0604020202020204" pitchFamily="34" charset="0"/>
              </a:rPr>
              <a:t>= very high systematic variation</a:t>
            </a:r>
          </a:p>
        </p:txBody>
      </p:sp>
      <p:pic>
        <p:nvPicPr>
          <p:cNvPr id="6" name="Elemento grafico 5" descr="Indietro con riempimento a tinta unita">
            <a:extLst>
              <a:ext uri="{FF2B5EF4-FFF2-40B4-BE49-F238E27FC236}">
                <a16:creationId xmlns:a16="http://schemas.microsoft.com/office/drawing/2014/main" id="{3FBE3995-0E3F-5778-6A90-C03FF6B42D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89621" y="772186"/>
            <a:ext cx="800100" cy="800100"/>
          </a:xfrm>
          <a:prstGeom prst="rect">
            <a:avLst/>
          </a:prstGeom>
        </p:spPr>
      </p:pic>
      <p:sp>
        <p:nvSpPr>
          <p:cNvPr id="2" name="CasellaDiTesto 1">
            <a:extLst>
              <a:ext uri="{FF2B5EF4-FFF2-40B4-BE49-F238E27FC236}">
                <a16:creationId xmlns:a16="http://schemas.microsoft.com/office/drawing/2014/main" id="{63CF47E2-729A-9FC2-4302-8DDCAAA1EB91}"/>
              </a:ext>
            </a:extLst>
          </p:cNvPr>
          <p:cNvSpPr txBox="1"/>
          <p:nvPr/>
        </p:nvSpPr>
        <p:spPr>
          <a:xfrm>
            <a:off x="974272" y="6461008"/>
            <a:ext cx="10147300" cy="261610"/>
          </a:xfrm>
          <a:prstGeom prst="rect">
            <a:avLst/>
          </a:prstGeom>
          <a:noFill/>
        </p:spPr>
        <p:txBody>
          <a:bodyPr wrap="square">
            <a:spAutoFit/>
          </a:bodyPr>
          <a:lstStyle/>
          <a:p>
            <a:pPr algn="l"/>
            <a:r>
              <a:rPr lang="en-US" sz="1100" dirty="0">
                <a:solidFill>
                  <a:schemeClr val="tx1">
                    <a:lumMod val="75000"/>
                  </a:schemeClr>
                </a:solidFill>
                <a:latin typeface="Arial" panose="020B0604020202020204" pitchFamily="34" charset="0"/>
                <a:cs typeface="Arial" panose="020B0604020202020204" pitchFamily="34" charset="0"/>
              </a:rPr>
              <a:t>(1) McPherson K, Downing A, </a:t>
            </a:r>
            <a:r>
              <a:rPr lang="en-US" sz="1100" dirty="0" err="1">
                <a:solidFill>
                  <a:schemeClr val="tx1">
                    <a:lumMod val="75000"/>
                  </a:schemeClr>
                </a:solidFill>
                <a:latin typeface="Arial" panose="020B0604020202020204" pitchFamily="34" charset="0"/>
                <a:cs typeface="Arial" panose="020B0604020202020204" pitchFamily="34" charset="0"/>
              </a:rPr>
              <a:t>Buirski</a:t>
            </a:r>
            <a:r>
              <a:rPr lang="en-US" sz="1100" dirty="0">
                <a:solidFill>
                  <a:schemeClr val="tx1">
                    <a:lumMod val="75000"/>
                  </a:schemeClr>
                </a:solidFill>
                <a:latin typeface="Arial" panose="020B0604020202020204" pitchFamily="34" charset="0"/>
                <a:cs typeface="Arial" panose="020B0604020202020204" pitchFamily="34" charset="0"/>
              </a:rPr>
              <a:t> D (1996) Systematic variation in surgical procedures and hospital admission rates. PHP Departmental Publication</a:t>
            </a:r>
          </a:p>
        </p:txBody>
      </p:sp>
    </p:spTree>
    <p:extLst>
      <p:ext uri="{BB962C8B-B14F-4D97-AF65-F5344CB8AC3E}">
        <p14:creationId xmlns:p14="http://schemas.microsoft.com/office/powerpoint/2010/main" val="14043220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Presentazione MeS">
  <a:themeElements>
    <a:clrScheme name="MeS">
      <a:dk1>
        <a:srgbClr val="7C7C7B"/>
      </a:dk1>
      <a:lt1>
        <a:srgbClr val="FFFFFF"/>
      </a:lt1>
      <a:dk2>
        <a:srgbClr val="204B5C"/>
      </a:dk2>
      <a:lt2>
        <a:srgbClr val="EBEBEB"/>
      </a:lt2>
      <a:accent1>
        <a:srgbClr val="7C7C7B"/>
      </a:accent1>
      <a:accent2>
        <a:srgbClr val="CD1719"/>
      </a:accent2>
      <a:accent3>
        <a:srgbClr val="FBBA00"/>
      </a:accent3>
      <a:accent4>
        <a:srgbClr val="FFE000"/>
      </a:accent4>
      <a:accent5>
        <a:srgbClr val="3AAA34"/>
      </a:accent5>
      <a:accent6>
        <a:srgbClr val="05591C"/>
      </a:accent6>
      <a:hlink>
        <a:srgbClr val="B35102"/>
      </a:hlink>
      <a:folHlink>
        <a:srgbClr val="B3510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MeS" id="{A985B1DF-DB42-9043-8E93-B728E3620158}" vid="{AA4C8A98-F695-A24C-9C90-A7997F7CEAC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Presentazione MeS</Template>
  <TotalTime>1275</TotalTime>
  <Words>2396</Words>
  <Application>Microsoft Office PowerPoint</Application>
  <PresentationFormat>Widescreen</PresentationFormat>
  <Paragraphs>317</Paragraphs>
  <Slides>17</Slides>
  <Notes>17</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17</vt:i4>
      </vt:variant>
    </vt:vector>
  </HeadingPairs>
  <TitlesOfParts>
    <vt:vector size="25" baseType="lpstr">
      <vt:lpstr>Arial</vt:lpstr>
      <vt:lpstr>Calibri</vt:lpstr>
      <vt:lpstr>Courier New</vt:lpstr>
      <vt:lpstr>Franklin Gothic Book</vt:lpstr>
      <vt:lpstr>Franklin Gothic Medium</vt:lpstr>
      <vt:lpstr>Manrope</vt:lpstr>
      <vt:lpstr>Times New Roman</vt:lpstr>
      <vt:lpstr>Presentazione MeS</vt:lpstr>
      <vt:lpstr>Unveiling variation in elective surgeries through user-friendly data presentation. Insights from Tuscany Region</vt:lpstr>
      <vt:lpstr>Geographic variation: where do we stand?</vt:lpstr>
      <vt:lpstr>Background</vt:lpstr>
      <vt:lpstr>Empowering professionals via performance measurement systems</vt:lpstr>
      <vt:lpstr>Presentazione standard di PowerPoint</vt:lpstr>
      <vt:lpstr>Methods (2)</vt:lpstr>
      <vt:lpstr>What’s new?</vt:lpstr>
      <vt:lpstr>What’s new?</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Conclusions (for the moment)</vt:lpstr>
      <vt:lpstr>Unveiling variation in elective surgeries through user-friendly data presentation. Insights from Tuscany Region</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Francesco Noferi</dc:creator>
  <cp:lastModifiedBy>Alessia Caputo</cp:lastModifiedBy>
  <cp:revision>69</cp:revision>
  <dcterms:created xsi:type="dcterms:W3CDTF">2021-06-09T09:44:26Z</dcterms:created>
  <dcterms:modified xsi:type="dcterms:W3CDTF">2023-09-14T16:08:12Z</dcterms:modified>
</cp:coreProperties>
</file>