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  <p:sldMasterId id="2147483673" r:id="rId6"/>
  </p:sldMasterIdLst>
  <p:notesMasterIdLst>
    <p:notesMasterId r:id="rId24"/>
  </p:notesMasterIdLst>
  <p:handoutMasterIdLst>
    <p:handoutMasterId r:id="rId25"/>
  </p:handoutMasterIdLst>
  <p:sldIdLst>
    <p:sldId id="256" r:id="rId7"/>
    <p:sldId id="576" r:id="rId8"/>
    <p:sldId id="554" r:id="rId9"/>
    <p:sldId id="578" r:id="rId10"/>
    <p:sldId id="577" r:id="rId11"/>
    <p:sldId id="591" r:id="rId12"/>
    <p:sldId id="588" r:id="rId13"/>
    <p:sldId id="579" r:id="rId14"/>
    <p:sldId id="589" r:id="rId15"/>
    <p:sldId id="590" r:id="rId16"/>
    <p:sldId id="581" r:id="rId17"/>
    <p:sldId id="583" r:id="rId18"/>
    <p:sldId id="585" r:id="rId19"/>
    <p:sldId id="584" r:id="rId20"/>
    <p:sldId id="586" r:id="rId21"/>
    <p:sldId id="587" r:id="rId22"/>
    <p:sldId id="266" r:id="rId23"/>
  </p:sldIdLst>
  <p:sldSz cx="9144000" cy="5143500" type="screen16x9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40" userDrawn="1">
          <p15:clr>
            <a:srgbClr val="A4A3A4"/>
          </p15:clr>
        </p15:guide>
        <p15:guide id="2" orient="horz" pos="722" userDrawn="1">
          <p15:clr>
            <a:srgbClr val="A4A3A4"/>
          </p15:clr>
        </p15:guide>
        <p15:guide id="3" orient="horz" pos="267" userDrawn="1">
          <p15:clr>
            <a:srgbClr val="A4A3A4"/>
          </p15:clr>
        </p15:guide>
        <p15:guide id="4" pos="567" userDrawn="1">
          <p15:clr>
            <a:srgbClr val="A4A3A4"/>
          </p15:clr>
        </p15:guide>
        <p15:guide id="5" pos="2835" userDrawn="1">
          <p15:clr>
            <a:srgbClr val="A4A3A4"/>
          </p15:clr>
        </p15:guide>
        <p15:guide id="6" pos="3470" userDrawn="1">
          <p15:clr>
            <a:srgbClr val="A4A3A4"/>
          </p15:clr>
        </p15:guide>
        <p15:guide id="7" pos="5465" userDrawn="1">
          <p15:clr>
            <a:srgbClr val="A4A3A4"/>
          </p15:clr>
        </p15:guide>
        <p15:guide id="8" orient="horz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osnitzka, Daniel (Zi)" initials="WD(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9BFA"/>
    <a:srgbClr val="194B5A"/>
    <a:srgbClr val="0078B4"/>
    <a:srgbClr val="0086C5"/>
    <a:srgbClr val="0082B4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94660" autoAdjust="0"/>
  </p:normalViewPr>
  <p:slideViewPr>
    <p:cSldViewPr>
      <p:cViewPr>
        <p:scale>
          <a:sx n="121" d="100"/>
          <a:sy n="121" d="100"/>
        </p:scale>
        <p:origin x="88" y="224"/>
      </p:cViewPr>
      <p:guideLst>
        <p:guide orient="horz" pos="2840"/>
        <p:guide orient="horz" pos="722"/>
        <p:guide orient="horz" pos="267"/>
        <p:guide pos="567"/>
        <p:guide pos="2835"/>
        <p:guide pos="3470"/>
        <p:guide pos="5465"/>
        <p:guide orient="horz" pos="257"/>
      </p:guideLst>
    </p:cSldViewPr>
  </p:slideViewPr>
  <p:outlineViewPr>
    <p:cViewPr>
      <p:scale>
        <a:sx n="33" d="100"/>
        <a:sy n="33" d="100"/>
      </p:scale>
      <p:origin x="0" y="6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-3978" y="-10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3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41" y="3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C284252-F286-4D8B-8E98-0112A33DCE0A}" type="datetimeFigureOut">
              <a:rPr lang="de-DE"/>
              <a:pPr/>
              <a:t>01.09.2023</a:t>
            </a:fld>
            <a:endParaRPr lang="de-DE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3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10" rIns="91418" bIns="457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41" y="9721853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10" rIns="91418" bIns="457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C615CDC-B2DE-4759-BBB3-2132CC013B2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5476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3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41" y="3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1374B4F-ACBA-42F6-80AF-E2E8AF91FB4E}" type="datetimeFigureOut">
              <a:rPr lang="de-DE"/>
              <a:pPr/>
              <a:t>01.09.2023</a:t>
            </a:fld>
            <a:endParaRPr lang="de-DE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3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10" rIns="91418" bIns="457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41" y="9721853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10" rIns="91418" bIns="457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86AFB2E-E30A-4D59-B7F4-8A2885097D7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0899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20011" y="2160004"/>
            <a:ext cx="7993063" cy="92217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2600"/>
              </a:lnSpc>
              <a:defRPr sz="2200"/>
            </a:lvl1pPr>
          </a:lstStyle>
          <a:p>
            <a:r>
              <a:rPr lang="de-DE" dirty="0"/>
              <a:t>Titelmasterformat durch Klicken bearbeiten</a:t>
            </a:r>
            <a:br>
              <a:rPr lang="de-DE" dirty="0"/>
            </a:b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720011" y="3240000"/>
            <a:ext cx="7993063" cy="395386"/>
          </a:xfrm>
        </p:spPr>
        <p:txBody>
          <a:bodyPr/>
          <a:lstStyle>
            <a:lvl1pPr>
              <a:lnSpc>
                <a:spcPts val="1600"/>
              </a:lnSpc>
              <a:defRPr sz="1600">
                <a:solidFill>
                  <a:srgbClr val="3C9BFA"/>
                </a:solidFill>
              </a:defRPr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28388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grammplatzhalter 7">
            <a:extLst>
              <a:ext uri="{FF2B5EF4-FFF2-40B4-BE49-F238E27FC236}">
                <a16:creationId xmlns:a16="http://schemas.microsoft.com/office/drawing/2014/main" id="{F9AB9505-017C-B446-8DB4-DA626DDBA990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720000" y="1173956"/>
            <a:ext cx="7992000" cy="3375000"/>
          </a:xfrm>
        </p:spPr>
        <p:txBody>
          <a:bodyPr/>
          <a:lstStyle>
            <a:lvl1pPr>
              <a:defRPr>
                <a:solidFill>
                  <a:srgbClr val="194B5A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2CB4604E-D8F4-DE5A-59DF-A47D31E96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Fußzeilenplatzhalter 9">
            <a:extLst>
              <a:ext uri="{FF2B5EF4-FFF2-40B4-BE49-F238E27FC236}">
                <a16:creationId xmlns:a16="http://schemas.microsoft.com/office/drawing/2014/main" id="{571708E0-10E6-0A43-992A-9BC9EAB31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0001" y="4954500"/>
            <a:ext cx="6660368" cy="135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50" b="0">
                <a:solidFill>
                  <a:schemeClr val="bg1"/>
                </a:solidFill>
              </a:defRPr>
            </a:lvl1pPr>
          </a:lstStyle>
          <a:p>
            <a:r>
              <a:rPr lang="de-DE">
                <a:latin typeface="Calibri" panose="020F0502020204030204" pitchFamily="34" charset="0"/>
              </a:rPr>
              <a:t>www.zi.de | SmED User-Conference 2023 | Berlin, 9./10. Mai 2023</a:t>
            </a:r>
          </a:p>
        </p:txBody>
      </p:sp>
    </p:spTree>
    <p:extLst>
      <p:ext uri="{BB962C8B-B14F-4D97-AF65-F5344CB8AC3E}">
        <p14:creationId xmlns:p14="http://schemas.microsoft.com/office/powerpoint/2010/main" val="2005542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20000" y="1980000"/>
            <a:ext cx="5040000" cy="270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de-DE"/>
              <a:t>Vielen Dank für Ihre Aufmerksamkeit </a:t>
            </a:r>
          </a:p>
        </p:txBody>
      </p:sp>
    </p:spTree>
    <p:extLst>
      <p:ext uri="{BB962C8B-B14F-4D97-AF65-F5344CB8AC3E}">
        <p14:creationId xmlns:p14="http://schemas.microsoft.com/office/powerpoint/2010/main" val="3374137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nhaltsplatzhalter 18"/>
          <p:cNvSpPr>
            <a:spLocks noGrp="1"/>
          </p:cNvSpPr>
          <p:nvPr>
            <p:ph sz="quarter" idx="13"/>
          </p:nvPr>
        </p:nvSpPr>
        <p:spPr>
          <a:xfrm>
            <a:off x="360000" y="1215000"/>
            <a:ext cx="8424862" cy="3510000"/>
          </a:xfrm>
        </p:spPr>
        <p:txBody>
          <a:bodyPr lIns="72000" tIns="72000" rIns="72000" bIns="72000">
            <a:no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ußzeilenplatzhalter 9">
            <a:extLst>
              <a:ext uri="{FF2B5EF4-FFF2-40B4-BE49-F238E27FC236}">
                <a16:creationId xmlns:a16="http://schemas.microsoft.com/office/drawing/2014/main" id="{571708E0-10E6-0A43-992A-9BC9EAB31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0001" y="4954500"/>
            <a:ext cx="6660368" cy="135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50" b="0">
                <a:solidFill>
                  <a:schemeClr val="bg1"/>
                </a:solidFill>
              </a:defRPr>
            </a:lvl1pPr>
          </a:lstStyle>
          <a:p>
            <a:r>
              <a:rPr lang="de-DE">
                <a:latin typeface="Calibri" panose="020F0502020204030204" pitchFamily="34" charset="0"/>
              </a:rPr>
              <a:t>www.zi.de | SmED User-Conference 2023 | Berlin, 9./10. Mai 2023</a:t>
            </a:r>
          </a:p>
        </p:txBody>
      </p:sp>
    </p:spTree>
    <p:extLst>
      <p:ext uri="{BB962C8B-B14F-4D97-AF65-F5344CB8AC3E}">
        <p14:creationId xmlns:p14="http://schemas.microsoft.com/office/powerpoint/2010/main" val="1139541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11" y="363998"/>
            <a:ext cx="7993063" cy="6198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defRPr/>
            </a:lvl1pPr>
            <a:lvl3pPr>
              <a:defRPr/>
            </a:lvl3pPr>
            <a:lvl4pPr marL="3488" indent="0">
              <a:buNone/>
              <a:defRPr/>
            </a:lvl4pPr>
            <a:lvl7pPr marL="933750" indent="0">
              <a:buNone/>
              <a:defRPr/>
            </a:lvl7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0B04062-7871-7B4E-93BA-4D430477532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>
                <a:latin typeface="Calibri" panose="020F0502020204030204" pitchFamily="34" charset="0"/>
              </a:rPr>
              <a:t>@Zi | Strukturierte medizinische Ersteinschätzung in Deutschland (SmED)</a:t>
            </a:r>
          </a:p>
        </p:txBody>
      </p:sp>
    </p:spTree>
    <p:extLst>
      <p:ext uri="{BB962C8B-B14F-4D97-AF65-F5344CB8AC3E}">
        <p14:creationId xmlns:p14="http://schemas.microsoft.com/office/powerpoint/2010/main" val="62647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11" y="363998"/>
            <a:ext cx="7993063" cy="6198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5DFF457-165E-234D-910B-4CB0E0817E7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>
                <a:latin typeface="Calibri" panose="020F0502020204030204" pitchFamily="34" charset="0"/>
              </a:rPr>
              <a:t>@Zi | Strukturierte medizinische Ersteinschätzung in Deutschland (SmED)</a:t>
            </a:r>
          </a:p>
        </p:txBody>
      </p:sp>
      <p:sp>
        <p:nvSpPr>
          <p:cNvPr id="8" name="Diagrammplatzhalter 7">
            <a:extLst>
              <a:ext uri="{FF2B5EF4-FFF2-40B4-BE49-F238E27FC236}">
                <a16:creationId xmlns:a16="http://schemas.microsoft.com/office/drawing/2014/main" id="{F9AB9505-017C-B446-8DB4-DA626DDBA990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720000" y="1173956"/>
            <a:ext cx="7992000" cy="3375000"/>
          </a:xfrm>
        </p:spPr>
        <p:txBody>
          <a:bodyPr/>
          <a:lstStyle/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5435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20000" y="1980000"/>
            <a:ext cx="5040000" cy="270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174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20011" y="2160004"/>
            <a:ext cx="7993063" cy="92217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2600"/>
              </a:lnSpc>
              <a:defRPr sz="2200"/>
            </a:lvl1pPr>
          </a:lstStyle>
          <a:p>
            <a:r>
              <a:rPr lang="de-DE"/>
              <a:t>Titelmasterformat durch Klicken bearbeiten</a:t>
            </a:r>
            <a:br>
              <a:rPr lang="de-DE"/>
            </a:b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720011" y="3240000"/>
            <a:ext cx="7993063" cy="395386"/>
          </a:xfrm>
        </p:spPr>
        <p:txBody>
          <a:bodyPr/>
          <a:lstStyle>
            <a:lvl1pPr>
              <a:lnSpc>
                <a:spcPts val="1600"/>
              </a:lnSpc>
              <a:defRPr sz="1600">
                <a:solidFill>
                  <a:srgbClr val="3C9BFA"/>
                </a:solidFill>
              </a:defRPr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864668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0D0F1D-A286-D545-9337-83FC56F7BD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364500"/>
            <a:ext cx="3600000" cy="270000"/>
          </a:xfrm>
        </p:spPr>
        <p:txBody>
          <a:bodyPr/>
          <a:lstStyle/>
          <a:p>
            <a:r>
              <a:rPr lang="de-DE"/>
              <a:t>Ablauf/Themen/Inhalte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1173600"/>
            <a:ext cx="7992000" cy="3376800"/>
          </a:xfrm>
        </p:spPr>
        <p:txBody>
          <a:bodyPr/>
          <a:lstStyle>
            <a:lvl1pPr marL="260474" indent="-260474" eaLnBrk="1" hangingPunct="1">
              <a:buClr>
                <a:srgbClr val="3C9BFA"/>
              </a:buClr>
              <a:buFont typeface="+mj-lt"/>
              <a:buAutoNum type="arabicPeriod"/>
              <a:defRPr/>
            </a:lvl1pPr>
          </a:lstStyle>
          <a:p>
            <a:pPr marL="260474" indent="-260474" eaLnBrk="1" hangingPunct="1">
              <a:buClr>
                <a:srgbClr val="3C9BFA"/>
              </a:buClr>
              <a:buFont typeface="+mj-lt"/>
              <a:buAutoNum type="arabicPeriod"/>
            </a:pPr>
            <a:r>
              <a:rPr lang="de-DE" sz="1600" b="0">
                <a:solidFill>
                  <a:srgbClr val="194B5A"/>
                </a:solidFill>
                <a:latin typeface="Calibri" panose="020F0502020204030204" pitchFamily="34" charset="0"/>
              </a:rPr>
              <a:t>Thema 1</a:t>
            </a:r>
          </a:p>
          <a:p>
            <a:pPr marL="260474" indent="-260474" eaLnBrk="1" hangingPunct="1">
              <a:buClr>
                <a:srgbClr val="3C9BFA"/>
              </a:buClr>
              <a:buFont typeface="+mj-lt"/>
              <a:buAutoNum type="arabicPeriod"/>
            </a:pPr>
            <a:endParaRPr lang="de-DE" sz="1600">
              <a:solidFill>
                <a:srgbClr val="194B5A"/>
              </a:solidFill>
              <a:latin typeface="Calibri" panose="020F0502020204030204" pitchFamily="34" charset="0"/>
            </a:endParaRPr>
          </a:p>
          <a:p>
            <a:pPr marL="260474" indent="-260474" eaLnBrk="1" hangingPunct="1">
              <a:buClr>
                <a:srgbClr val="3C9BFA"/>
              </a:buClr>
              <a:buFont typeface="+mj-lt"/>
              <a:buAutoNum type="arabicPeriod"/>
            </a:pPr>
            <a:r>
              <a:rPr lang="de-DE" sz="1600">
                <a:solidFill>
                  <a:srgbClr val="194B5A"/>
                </a:solidFill>
                <a:latin typeface="Calibri" panose="020F0502020204030204" pitchFamily="34" charset="0"/>
              </a:rPr>
              <a:t>Thema 2</a:t>
            </a:r>
          </a:p>
          <a:p>
            <a:pPr marL="260474" indent="-260474" eaLnBrk="1" hangingPunct="1">
              <a:buClr>
                <a:srgbClr val="3C9BFA"/>
              </a:buClr>
              <a:buFont typeface="+mj-lt"/>
              <a:buAutoNum type="arabicPeriod"/>
            </a:pPr>
            <a:endParaRPr lang="de-DE" sz="1600">
              <a:solidFill>
                <a:srgbClr val="194B5A"/>
              </a:solidFill>
              <a:latin typeface="Calibri" panose="020F0502020204030204" pitchFamily="34" charset="0"/>
            </a:endParaRPr>
          </a:p>
          <a:p>
            <a:pPr marL="260474" indent="-260474" eaLnBrk="1" hangingPunct="1">
              <a:buClr>
                <a:srgbClr val="3C9BFA"/>
              </a:buClr>
              <a:buFont typeface="+mj-lt"/>
              <a:buAutoNum type="arabicPeriod"/>
            </a:pPr>
            <a:r>
              <a:rPr lang="de-DE" sz="1600">
                <a:solidFill>
                  <a:srgbClr val="194B5A"/>
                </a:solidFill>
                <a:latin typeface="Calibri" panose="020F0502020204030204" pitchFamily="34" charset="0"/>
              </a:rPr>
              <a:t>Thema 3</a:t>
            </a:r>
          </a:p>
        </p:txBody>
      </p:sp>
      <p:sp>
        <p:nvSpPr>
          <p:cNvPr id="4" name="Fußzeilenplatzhalter 9">
            <a:extLst>
              <a:ext uri="{FF2B5EF4-FFF2-40B4-BE49-F238E27FC236}">
                <a16:creationId xmlns:a16="http://schemas.microsoft.com/office/drawing/2014/main" id="{571708E0-10E6-0A43-992A-9BC9EAB31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0001" y="4954500"/>
            <a:ext cx="6660368" cy="135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50" b="0">
                <a:solidFill>
                  <a:schemeClr val="bg1"/>
                </a:solidFill>
              </a:defRPr>
            </a:lvl1pPr>
          </a:lstStyle>
          <a:p>
            <a:r>
              <a:rPr lang="de-DE">
                <a:latin typeface="Calibri" panose="020F0502020204030204" pitchFamily="34" charset="0"/>
              </a:rPr>
              <a:t>www.zi.de | SmED User-Conference 2023 | Berlin, 9./10. Mai 2023</a:t>
            </a:r>
          </a:p>
        </p:txBody>
      </p:sp>
    </p:spTree>
    <p:extLst>
      <p:ext uri="{BB962C8B-B14F-4D97-AF65-F5344CB8AC3E}">
        <p14:creationId xmlns:p14="http://schemas.microsoft.com/office/powerpoint/2010/main" val="883753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20011" y="1485007"/>
            <a:ext cx="7993063" cy="92217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2600"/>
              </a:lnSpc>
              <a:defRPr sz="2200">
                <a:solidFill>
                  <a:srgbClr val="3C9BFA"/>
                </a:solidFill>
              </a:defRPr>
            </a:lvl1pPr>
          </a:lstStyle>
          <a:p>
            <a:r>
              <a:rPr lang="de-DE"/>
              <a:t>Zwischentitel</a:t>
            </a:r>
          </a:p>
        </p:txBody>
      </p:sp>
    </p:spTree>
    <p:extLst>
      <p:ext uri="{BB962C8B-B14F-4D97-AF65-F5344CB8AC3E}">
        <p14:creationId xmlns:p14="http://schemas.microsoft.com/office/powerpoint/2010/main" val="1434643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11" y="363998"/>
            <a:ext cx="7993063" cy="6198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defRPr/>
            </a:lvl1pPr>
            <a:lvl3pPr>
              <a:defRPr/>
            </a:lvl3pPr>
            <a:lvl4pPr marL="3488" indent="0">
              <a:buNone/>
              <a:defRPr/>
            </a:lvl4pPr>
            <a:lvl7pPr marL="933750" indent="0">
              <a:buNone/>
              <a:defRPr/>
            </a:lvl7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Fußzeilenplatzhalter 9">
            <a:extLst>
              <a:ext uri="{FF2B5EF4-FFF2-40B4-BE49-F238E27FC236}">
                <a16:creationId xmlns:a16="http://schemas.microsoft.com/office/drawing/2014/main" id="{571708E0-10E6-0A43-992A-9BC9EAB31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0001" y="4954500"/>
            <a:ext cx="6660368" cy="135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50" b="0">
                <a:solidFill>
                  <a:schemeClr val="bg1"/>
                </a:solidFill>
              </a:defRPr>
            </a:lvl1pPr>
          </a:lstStyle>
          <a:p>
            <a:r>
              <a:rPr lang="de-DE">
                <a:latin typeface="Calibri" panose="020F0502020204030204" pitchFamily="34" charset="0"/>
              </a:rPr>
              <a:t>www.zi.de | SmED User-Conference 2023 | Berlin, 9./10. Mai 2023</a:t>
            </a:r>
          </a:p>
        </p:txBody>
      </p:sp>
    </p:spTree>
    <p:extLst>
      <p:ext uri="{BB962C8B-B14F-4D97-AF65-F5344CB8AC3E}">
        <p14:creationId xmlns:p14="http://schemas.microsoft.com/office/powerpoint/2010/main" val="3708496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11" y="363998"/>
            <a:ext cx="7993063" cy="6198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20001" y="1174500"/>
            <a:ext cx="3919538" cy="33945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319"/>
            </a:lvl4pPr>
            <a:lvl5pPr>
              <a:defRPr sz="1319"/>
            </a:lvl5pPr>
            <a:lvl6pPr>
              <a:defRPr sz="1319"/>
            </a:lvl6pPr>
            <a:lvl7pPr>
              <a:defRPr sz="1319"/>
            </a:lvl7pPr>
            <a:lvl8pPr>
              <a:defRPr sz="1319"/>
            </a:lvl8pPr>
            <a:lvl9pPr>
              <a:defRPr sz="1319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8011" y="1174500"/>
            <a:ext cx="3921125" cy="33945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319"/>
            </a:lvl4pPr>
            <a:lvl5pPr>
              <a:defRPr sz="1319"/>
            </a:lvl5pPr>
            <a:lvl6pPr>
              <a:defRPr sz="1319"/>
            </a:lvl6pPr>
            <a:lvl7pPr>
              <a:defRPr sz="1319"/>
            </a:lvl7pPr>
            <a:lvl8pPr>
              <a:defRPr sz="1319"/>
            </a:lvl8pPr>
            <a:lvl9pPr>
              <a:defRPr sz="1319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6" name="Fußzeilenplatzhalter 9">
            <a:extLst>
              <a:ext uri="{FF2B5EF4-FFF2-40B4-BE49-F238E27FC236}">
                <a16:creationId xmlns:a16="http://schemas.microsoft.com/office/drawing/2014/main" id="{571708E0-10E6-0A43-992A-9BC9EAB31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0001" y="4954500"/>
            <a:ext cx="6660368" cy="135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50" b="0">
                <a:solidFill>
                  <a:schemeClr val="bg1"/>
                </a:solidFill>
              </a:defRPr>
            </a:lvl1pPr>
          </a:lstStyle>
          <a:p>
            <a:r>
              <a:rPr lang="de-DE">
                <a:latin typeface="Calibri" panose="020F0502020204030204" pitchFamily="34" charset="0"/>
              </a:rPr>
              <a:t>www.zi.de | SmED User-Conference 2023 | Berlin, 9./10. Mai 2023</a:t>
            </a:r>
          </a:p>
        </p:txBody>
      </p:sp>
    </p:spTree>
    <p:extLst>
      <p:ext uri="{BB962C8B-B14F-4D97-AF65-F5344CB8AC3E}">
        <p14:creationId xmlns:p14="http://schemas.microsoft.com/office/powerpoint/2010/main" val="916869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image" Target="../media/image3.wmf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image" Target="../media/image2.svg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8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11" y="1174500"/>
            <a:ext cx="7993063" cy="33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8388424" y="4954500"/>
            <a:ext cx="360000" cy="1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>
              <a:spcBef>
                <a:spcPct val="50000"/>
              </a:spcBef>
              <a:defRPr/>
            </a:pPr>
            <a:fld id="{2EC160E7-6BCD-8A45-BA19-670137943EA3}" type="slidenum">
              <a:rPr lang="de-DE" sz="825" b="1" smtClean="0">
                <a:solidFill>
                  <a:schemeClr val="bg1"/>
                </a:solidFill>
                <a:latin typeface="Calibri" panose="020F0502020204030204" pitchFamily="34" charset="0"/>
              </a:rPr>
              <a:t>‹Nr.›</a:t>
            </a:fld>
            <a:endParaRPr lang="de-DE" sz="825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itelplatzhalter 8">
            <a:extLst>
              <a:ext uri="{FF2B5EF4-FFF2-40B4-BE49-F238E27FC236}">
                <a16:creationId xmlns:a16="http://schemas.microsoft.com/office/drawing/2014/main" id="{A8541F32-D4C9-D843-BA63-757ED2A8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364500"/>
            <a:ext cx="7992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71708E0-10E6-0A43-992A-9BC9EAB31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0001" y="4954500"/>
            <a:ext cx="6660368" cy="135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50" b="0">
                <a:solidFill>
                  <a:schemeClr val="bg1"/>
                </a:solidFill>
              </a:defRPr>
            </a:lvl1pPr>
          </a:lstStyle>
          <a:p>
            <a:r>
              <a:rPr lang="de-DE" dirty="0">
                <a:latin typeface="Calibri" panose="020F0502020204030204" pitchFamily="34" charset="0"/>
              </a:rPr>
              <a:t>@Zi | Strukturierte medizinische Ersteinschätzung in Deutschland (SmED)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5" r:id="rId3"/>
    <p:sldLayoutId id="2147483664" r:id="rId4"/>
  </p:sldLayoutIdLst>
  <p:hf sldNum="0" hdr="0" dt="0"/>
  <p:txStyles>
    <p:titleStyle>
      <a:lvl1pPr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800" b="1">
          <a:solidFill>
            <a:srgbClr val="3C9BFA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5pPr>
      <a:lvl6pPr marL="334894"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6pPr>
      <a:lvl7pPr marL="669788"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7pPr>
      <a:lvl8pPr marL="1004682"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8pPr>
      <a:lvl9pPr marL="1339576"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9pPr>
    </p:titleStyle>
    <p:bodyStyle>
      <a:lvl1pPr marL="251171" indent="-251171" algn="l" rtl="0" eaLnBrk="1" fontAlgn="base" hangingPunct="1">
        <a:lnSpc>
          <a:spcPts val="1685"/>
        </a:lnSpc>
        <a:spcBef>
          <a:spcPct val="0"/>
        </a:spcBef>
        <a:spcAft>
          <a:spcPct val="0"/>
        </a:spcAft>
        <a:defRPr sz="1600">
          <a:solidFill>
            <a:srgbClr val="194B5A"/>
          </a:solidFill>
          <a:latin typeface="Calibri" panose="020F0502020204030204" pitchFamily="34" charset="0"/>
          <a:ea typeface="+mn-ea"/>
          <a:cs typeface="+mn-cs"/>
        </a:defRPr>
      </a:lvl1pPr>
      <a:lvl2pPr marL="1163" indent="0" algn="l" rtl="0" eaLnBrk="1" fontAlgn="base" hangingPunct="1">
        <a:lnSpc>
          <a:spcPct val="100000"/>
        </a:lnSpc>
        <a:spcBef>
          <a:spcPts val="439"/>
        </a:spcBef>
        <a:spcAft>
          <a:spcPts val="439"/>
        </a:spcAft>
        <a:buClr>
          <a:srgbClr val="0078B4"/>
        </a:buClr>
        <a:buFont typeface="Arial" panose="020B0604020202020204" pitchFamily="34" charset="0"/>
        <a:buNone/>
        <a:defRPr sz="1600" b="1">
          <a:solidFill>
            <a:srgbClr val="3C9BFA"/>
          </a:solidFill>
          <a:latin typeface="Calibri" panose="020F0502020204030204" pitchFamily="34" charset="0"/>
        </a:defRPr>
      </a:lvl2pPr>
      <a:lvl3pPr marL="211635" indent="-209309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>
          <a:srgbClr val="194B5A"/>
        </a:buClr>
        <a:buSzPct val="100000"/>
        <a:buFont typeface="Arial" panose="020B0604020202020204" pitchFamily="34" charset="0"/>
        <a:buChar char="•"/>
        <a:defRPr sz="1600">
          <a:solidFill>
            <a:srgbClr val="194B5A"/>
          </a:solidFill>
          <a:latin typeface="Calibri" panose="020F0502020204030204" pitchFamily="34" charset="0"/>
        </a:defRPr>
      </a:lvl3pPr>
      <a:lvl4pPr marL="262799" indent="-259310" algn="l" rtl="0" eaLnBrk="1" fontAlgn="base" hangingPunct="1">
        <a:lnSpc>
          <a:spcPts val="1685"/>
        </a:lnSpc>
        <a:spcBef>
          <a:spcPct val="0"/>
        </a:spcBef>
        <a:spcAft>
          <a:spcPct val="0"/>
        </a:spcAft>
        <a:buClr>
          <a:srgbClr val="0078B4"/>
        </a:buClr>
        <a:buSzPct val="120000"/>
        <a:buBlip>
          <a:blip r:embed="rId8"/>
        </a:buBlip>
        <a:defRPr>
          <a:solidFill>
            <a:schemeClr val="tx1"/>
          </a:solidFill>
          <a:latin typeface="Calibri" panose="020F0502020204030204" pitchFamily="34" charset="0"/>
        </a:defRPr>
      </a:lvl4pPr>
      <a:lvl5pPr marL="394199" indent="-130237" algn="l" rtl="0" eaLnBrk="1" fontAlgn="base" hangingPunct="1">
        <a:lnSpc>
          <a:spcPts val="1685"/>
        </a:lnSpc>
        <a:spcBef>
          <a:spcPct val="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Calibri" panose="020F0502020204030204" pitchFamily="34" charset="0"/>
        </a:defRPr>
      </a:lvl5pPr>
      <a:lvl6pPr marL="729092" indent="-130237" algn="l" rtl="0" eaLnBrk="1" fontAlgn="base" hangingPunct="1">
        <a:lnSpc>
          <a:spcPts val="1685"/>
        </a:lnSpc>
        <a:spcBef>
          <a:spcPct val="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6pPr>
      <a:lvl7pPr marL="1063985" indent="-130237" algn="l" rtl="0" eaLnBrk="1" fontAlgn="base" hangingPunct="1">
        <a:lnSpc>
          <a:spcPts val="1685"/>
        </a:lnSpc>
        <a:spcBef>
          <a:spcPct val="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7pPr>
      <a:lvl8pPr marL="1398880" indent="-130237" algn="l" rtl="0" eaLnBrk="1" fontAlgn="base" hangingPunct="1">
        <a:lnSpc>
          <a:spcPts val="1685"/>
        </a:lnSpc>
        <a:spcBef>
          <a:spcPct val="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8pPr>
      <a:lvl9pPr marL="1733774" indent="-130237" algn="l" rtl="0" eaLnBrk="1" fontAlgn="base" hangingPunct="1">
        <a:lnSpc>
          <a:spcPts val="1685"/>
        </a:lnSpc>
        <a:spcBef>
          <a:spcPct val="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1pPr>
      <a:lvl2pPr marL="334894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2pPr>
      <a:lvl3pPr marL="669788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3pPr>
      <a:lvl4pPr marL="1004682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4pPr>
      <a:lvl5pPr marL="1339576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5pPr>
      <a:lvl6pPr marL="1674468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6pPr>
      <a:lvl7pPr marL="2009362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7pPr>
      <a:lvl8pPr marL="2344256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8pPr>
      <a:lvl9pPr marL="2679150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11" y="1174500"/>
            <a:ext cx="7993063" cy="33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8388424" y="4954500"/>
            <a:ext cx="360000" cy="1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>
              <a:spcBef>
                <a:spcPct val="50000"/>
              </a:spcBef>
              <a:defRPr/>
            </a:pPr>
            <a:fld id="{2EC160E7-6BCD-8A45-BA19-670137943EA3}" type="slidenum">
              <a:rPr lang="de-DE" sz="825" b="1" smtClean="0">
                <a:solidFill>
                  <a:schemeClr val="bg1"/>
                </a:solidFill>
                <a:latin typeface="Calibri" panose="020F0502020204030204" pitchFamily="34" charset="0"/>
              </a:rPr>
              <a:t>‹Nr.›</a:t>
            </a:fld>
            <a:endParaRPr lang="de-DE" sz="825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itelplatzhalter 8">
            <a:extLst>
              <a:ext uri="{FF2B5EF4-FFF2-40B4-BE49-F238E27FC236}">
                <a16:creationId xmlns:a16="http://schemas.microsoft.com/office/drawing/2014/main" id="{A8541F32-D4C9-D843-BA63-757ED2A8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364500"/>
            <a:ext cx="7992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71708E0-10E6-0A43-992A-9BC9EAB31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0001" y="4954500"/>
            <a:ext cx="6660368" cy="135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50" b="0">
                <a:solidFill>
                  <a:schemeClr val="bg1"/>
                </a:solidFill>
              </a:defRPr>
            </a:lvl1pPr>
          </a:lstStyle>
          <a:p>
            <a:r>
              <a:rPr lang="de-DE">
                <a:latin typeface="Calibri" panose="020F0502020204030204" pitchFamily="34" charset="0"/>
              </a:rPr>
              <a:t>www.zi.de | SmED User-Conference 2023 | Berlin, 9./10. Mai 2023</a:t>
            </a:r>
          </a:p>
        </p:txBody>
      </p:sp>
    </p:spTree>
    <p:extLst>
      <p:ext uri="{BB962C8B-B14F-4D97-AF65-F5344CB8AC3E}">
        <p14:creationId xmlns:p14="http://schemas.microsoft.com/office/powerpoint/2010/main" val="4230640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</p:sldLayoutIdLst>
  <p:hf sldNum="0" hdr="0" dt="0"/>
  <p:txStyles>
    <p:titleStyle>
      <a:lvl1pPr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800" b="1">
          <a:solidFill>
            <a:srgbClr val="3C9BFA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5pPr>
      <a:lvl6pPr marL="334894"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6pPr>
      <a:lvl7pPr marL="669788"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7pPr>
      <a:lvl8pPr marL="1004682"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8pPr>
      <a:lvl9pPr marL="1339576"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9pPr>
    </p:titleStyle>
    <p:bodyStyle>
      <a:lvl1pPr marL="251171" indent="-251171" algn="l" rtl="0" eaLnBrk="1" fontAlgn="base" hangingPunct="1">
        <a:lnSpc>
          <a:spcPts val="1685"/>
        </a:lnSpc>
        <a:spcBef>
          <a:spcPct val="0"/>
        </a:spcBef>
        <a:spcAft>
          <a:spcPct val="0"/>
        </a:spcAft>
        <a:defRPr sz="1600">
          <a:solidFill>
            <a:srgbClr val="194B5A"/>
          </a:solidFill>
          <a:latin typeface="Calibri" panose="020F0502020204030204" pitchFamily="34" charset="0"/>
          <a:ea typeface="+mn-ea"/>
          <a:cs typeface="+mn-cs"/>
        </a:defRPr>
      </a:lvl1pPr>
      <a:lvl2pPr marL="1163" indent="0" algn="l" rtl="0" eaLnBrk="1" fontAlgn="base" hangingPunct="1">
        <a:lnSpc>
          <a:spcPct val="100000"/>
        </a:lnSpc>
        <a:spcBef>
          <a:spcPts val="439"/>
        </a:spcBef>
        <a:spcAft>
          <a:spcPts val="439"/>
        </a:spcAft>
        <a:buClr>
          <a:srgbClr val="0078B4"/>
        </a:buClr>
        <a:buFont typeface="Arial" panose="020B0604020202020204" pitchFamily="34" charset="0"/>
        <a:buNone/>
        <a:defRPr sz="1600" b="1">
          <a:solidFill>
            <a:srgbClr val="3C9BFA"/>
          </a:solidFill>
          <a:latin typeface="Calibri" panose="020F0502020204030204" pitchFamily="34" charset="0"/>
        </a:defRPr>
      </a:lvl2pPr>
      <a:lvl3pPr marL="211635" indent="-209309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>
          <a:srgbClr val="194B5A"/>
        </a:buClr>
        <a:buSzPct val="100000"/>
        <a:buFont typeface="Arial" panose="020B0604020202020204" pitchFamily="34" charset="0"/>
        <a:buChar char="•"/>
        <a:defRPr sz="1600">
          <a:solidFill>
            <a:srgbClr val="194B5A"/>
          </a:solidFill>
          <a:latin typeface="Calibri" panose="020F0502020204030204" pitchFamily="34" charset="0"/>
        </a:defRPr>
      </a:lvl3pPr>
      <a:lvl4pPr marL="262799" indent="-259310" algn="l" rtl="0" eaLnBrk="1" fontAlgn="base" hangingPunct="1">
        <a:lnSpc>
          <a:spcPts val="1685"/>
        </a:lnSpc>
        <a:spcBef>
          <a:spcPct val="0"/>
        </a:spcBef>
        <a:spcAft>
          <a:spcPct val="0"/>
        </a:spcAft>
        <a:buClr>
          <a:srgbClr val="0078B4"/>
        </a:buClr>
        <a:buSzPct val="120000"/>
        <a:buBlip>
          <a:blip r:embed="rId12"/>
        </a:buBlip>
        <a:defRPr>
          <a:solidFill>
            <a:schemeClr val="tx1"/>
          </a:solidFill>
          <a:latin typeface="Calibri" panose="020F0502020204030204" pitchFamily="34" charset="0"/>
        </a:defRPr>
      </a:lvl4pPr>
      <a:lvl5pPr marL="394199" indent="-130237" algn="l" rtl="0" eaLnBrk="1" fontAlgn="base" hangingPunct="1">
        <a:lnSpc>
          <a:spcPts val="1685"/>
        </a:lnSpc>
        <a:spcBef>
          <a:spcPct val="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Calibri" panose="020F0502020204030204" pitchFamily="34" charset="0"/>
        </a:defRPr>
      </a:lvl5pPr>
      <a:lvl6pPr marL="729092" indent="-130237" algn="l" rtl="0" eaLnBrk="1" fontAlgn="base" hangingPunct="1">
        <a:lnSpc>
          <a:spcPts val="1685"/>
        </a:lnSpc>
        <a:spcBef>
          <a:spcPct val="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6pPr>
      <a:lvl7pPr marL="1063985" indent="-130237" algn="l" rtl="0" eaLnBrk="1" fontAlgn="base" hangingPunct="1">
        <a:lnSpc>
          <a:spcPts val="1685"/>
        </a:lnSpc>
        <a:spcBef>
          <a:spcPct val="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7pPr>
      <a:lvl8pPr marL="1398880" indent="-130237" algn="l" rtl="0" eaLnBrk="1" fontAlgn="base" hangingPunct="1">
        <a:lnSpc>
          <a:spcPts val="1685"/>
        </a:lnSpc>
        <a:spcBef>
          <a:spcPct val="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8pPr>
      <a:lvl9pPr marL="1733774" indent="-130237" algn="l" rtl="0" eaLnBrk="1" fontAlgn="base" hangingPunct="1">
        <a:lnSpc>
          <a:spcPts val="1685"/>
        </a:lnSpc>
        <a:spcBef>
          <a:spcPct val="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1pPr>
      <a:lvl2pPr marL="334894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2pPr>
      <a:lvl3pPr marL="669788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3pPr>
      <a:lvl4pPr marL="1004682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4pPr>
      <a:lvl5pPr marL="1339576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5pPr>
      <a:lvl6pPr marL="1674468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6pPr>
      <a:lvl7pPr marL="2009362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7pPr>
      <a:lvl8pPr marL="2344256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8pPr>
      <a:lvl9pPr marL="2679150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smed@zi.d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EFC7B7C-E91E-7B4C-8F2E-CB024E790D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2043794"/>
            <a:ext cx="8604448" cy="887996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sz="1100" b="0" dirty="0"/>
              <a:t>Wennberg International Collaborative, Pisa, September 2023</a:t>
            </a:r>
            <a:br>
              <a:rPr lang="en-US" dirty="0"/>
            </a:br>
            <a:br>
              <a:rPr lang="en-US" dirty="0"/>
            </a:br>
            <a:r>
              <a:rPr lang="en-US" sz="2000" dirty="0">
                <a:ea typeface="Calibri" panose="020F0502020204030204" pitchFamily="34" charset="0"/>
              </a:rPr>
              <a:t>A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cute care facilities as gate keepers to emergency departments </a:t>
            </a:r>
            <a:b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 will they relief EDs or induce additional demand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?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800" b="0" dirty="0"/>
              <a:t>A research challenge addressing imminent reform legislation in Germany</a:t>
            </a:r>
            <a:endParaRPr lang="de-DE" sz="1800" b="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2E841D-4382-FC4D-BB77-CDB1250BEB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952" y="3654048"/>
            <a:ext cx="3600000" cy="21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34910" indent="-334910" algn="l" rtl="0" eaLnBrk="1" fontAlgn="base" hangingPunct="1">
              <a:lnSpc>
                <a:spcPts val="1563"/>
              </a:lnSpc>
              <a:spcBef>
                <a:spcPct val="0"/>
              </a:spcBef>
              <a:spcAft>
                <a:spcPct val="0"/>
              </a:spcAft>
              <a:defRPr sz="1270">
                <a:solidFill>
                  <a:srgbClr val="3C9BFA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1551" indent="0" algn="l" rtl="0" eaLnBrk="1" fontAlgn="base" hangingPunct="1">
              <a:lnSpc>
                <a:spcPct val="100000"/>
              </a:lnSpc>
              <a:spcBef>
                <a:spcPts val="586"/>
              </a:spcBef>
              <a:spcAft>
                <a:spcPts val="586"/>
              </a:spcAft>
              <a:buClr>
                <a:srgbClr val="0078B4"/>
              </a:buClr>
              <a:buFont typeface="Arial" panose="020B0604020202020204" pitchFamily="34" charset="0"/>
              <a:buNone/>
              <a:defRPr sz="1953" b="1">
                <a:solidFill>
                  <a:srgbClr val="3C9BFA"/>
                </a:solidFill>
                <a:latin typeface="Calibri" panose="020F0502020204030204" pitchFamily="34" charset="0"/>
              </a:defRPr>
            </a:lvl2pPr>
            <a:lvl3pPr marL="282193" indent="-279092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94B5A"/>
              </a:buClr>
              <a:buSzPct val="100000"/>
              <a:buFont typeface="Arial" panose="020B0604020202020204" pitchFamily="34" charset="0"/>
              <a:buChar char="•"/>
              <a:defRPr sz="1758">
                <a:solidFill>
                  <a:srgbClr val="194B5A"/>
                </a:solidFill>
                <a:latin typeface="Calibri" panose="020F0502020204030204" pitchFamily="34" charset="0"/>
              </a:defRPr>
            </a:lvl3pPr>
            <a:lvl4pPr marL="350416" indent="-345764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rgbClr val="0078B4"/>
              </a:buClr>
              <a:buSzPct val="120000"/>
              <a:buBlip>
                <a:blip r:embed="rId3"/>
              </a:buBlip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525624" indent="-173657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972171" indent="-173657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1418718" indent="-173657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1865266" indent="-173657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2311813" indent="-173657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400" b="1" kern="0" dirty="0"/>
              <a:t>Dr. Dominik von Stillfried </a:t>
            </a:r>
          </a:p>
          <a:p>
            <a:r>
              <a:rPr lang="de-DE" sz="1400" kern="0" dirty="0">
                <a:solidFill>
                  <a:srgbClr val="194B5A"/>
                </a:solidFill>
              </a:rPr>
              <a:t>CEO</a:t>
            </a:r>
          </a:p>
          <a:p>
            <a:r>
              <a:rPr lang="de-DE" sz="1400" kern="0" dirty="0">
                <a:solidFill>
                  <a:srgbClr val="194B5A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59DE3D-F5FC-1BB1-CD43-AC7901C4E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Pull-</a:t>
            </a:r>
            <a:r>
              <a:rPr lang="de-DE" dirty="0" err="1"/>
              <a:t>effect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ooh-clinics</a:t>
            </a:r>
            <a:r>
              <a:rPr lang="de-DE" dirty="0"/>
              <a:t>? Analysis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load</a:t>
            </a:r>
            <a:r>
              <a:rPr lang="de-DE" dirty="0"/>
              <a:t> per </a:t>
            </a:r>
            <a:r>
              <a:rPr lang="de-DE" dirty="0" err="1"/>
              <a:t>site</a:t>
            </a:r>
            <a:r>
              <a:rPr lang="de-DE" dirty="0"/>
              <a:t> (ED plus </a:t>
            </a:r>
            <a:r>
              <a:rPr lang="de-DE" dirty="0" err="1"/>
              <a:t>ooh-clinic</a:t>
            </a:r>
            <a:r>
              <a:rPr lang="de-DE" dirty="0"/>
              <a:t>) </a:t>
            </a:r>
            <a:br>
              <a:rPr lang="de-DE" dirty="0"/>
            </a:br>
            <a:r>
              <a:rPr lang="de-DE" sz="1400" dirty="0"/>
              <a:t>96 </a:t>
            </a:r>
            <a:r>
              <a:rPr lang="de-DE" sz="1400" dirty="0" err="1"/>
              <a:t>sites</a:t>
            </a:r>
            <a:r>
              <a:rPr lang="de-DE" sz="1400" dirty="0"/>
              <a:t> in Berlin &amp; North-Rhine (12.7 </a:t>
            </a:r>
            <a:r>
              <a:rPr lang="de-DE" sz="1400" dirty="0" err="1"/>
              <a:t>million</a:t>
            </a:r>
            <a:r>
              <a:rPr lang="de-DE" sz="1400" dirty="0"/>
              <a:t> </a:t>
            </a:r>
            <a:r>
              <a:rPr lang="de-DE" sz="1400" dirty="0" err="1"/>
              <a:t>inhabitants</a:t>
            </a:r>
            <a:r>
              <a:rPr lang="de-DE" sz="1400" dirty="0"/>
              <a:t>)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7DBEF9A1-BD14-BD92-FE7F-AE83F0A0BC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568" y="1419622"/>
            <a:ext cx="5385216" cy="2592288"/>
          </a:xfr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9BF09D1-716E-6CAC-40F6-F30D0EFBDD6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latin typeface="Calibri" panose="020F0502020204030204" pitchFamily="34" charset="0"/>
              </a:rPr>
              <a:t>@Zi | Strukturierte medizinische Ersteinschätzung in Deutschland (SmED)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273EB52-F480-420D-F488-2651FD5448AB}"/>
              </a:ext>
            </a:extLst>
          </p:cNvPr>
          <p:cNvSpPr txBox="1"/>
          <p:nvPr/>
        </p:nvSpPr>
        <p:spPr>
          <a:xfrm>
            <a:off x="683568" y="1081068"/>
            <a:ext cx="5328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>
                <a:solidFill>
                  <a:srgbClr val="194B5A"/>
                </a:solidFill>
              </a:rPr>
              <a:t>example</a:t>
            </a:r>
            <a:r>
              <a:rPr lang="de-DE" sz="1600" dirty="0">
                <a:solidFill>
                  <a:srgbClr val="194B5A"/>
                </a:solidFill>
              </a:rPr>
              <a:t> </a:t>
            </a:r>
            <a:r>
              <a:rPr lang="de-DE" sz="1600" dirty="0" err="1">
                <a:solidFill>
                  <a:srgbClr val="194B5A"/>
                </a:solidFill>
              </a:rPr>
              <a:t>of</a:t>
            </a:r>
            <a:r>
              <a:rPr lang="de-DE" sz="1600" dirty="0">
                <a:solidFill>
                  <a:srgbClr val="194B5A"/>
                </a:solidFill>
              </a:rPr>
              <a:t> a rural </a:t>
            </a:r>
            <a:r>
              <a:rPr lang="de-DE" sz="1600" dirty="0" err="1">
                <a:solidFill>
                  <a:srgbClr val="194B5A"/>
                </a:solidFill>
              </a:rPr>
              <a:t>hospital</a:t>
            </a:r>
            <a:r>
              <a:rPr lang="de-DE" sz="1600" dirty="0">
                <a:solidFill>
                  <a:srgbClr val="194B5A"/>
                </a:solidFill>
              </a:rPr>
              <a:t> </a:t>
            </a:r>
            <a:r>
              <a:rPr lang="de-DE" sz="1600" dirty="0" err="1">
                <a:solidFill>
                  <a:srgbClr val="194B5A"/>
                </a:solidFill>
              </a:rPr>
              <a:t>site</a:t>
            </a:r>
            <a:r>
              <a:rPr lang="de-DE" sz="1600" dirty="0">
                <a:solidFill>
                  <a:srgbClr val="194B5A"/>
                </a:solidFill>
              </a:rPr>
              <a:t> </a:t>
            </a:r>
            <a:r>
              <a:rPr lang="de-DE" sz="1600" dirty="0" err="1">
                <a:solidFill>
                  <a:srgbClr val="194B5A"/>
                </a:solidFill>
              </a:rPr>
              <a:t>with</a:t>
            </a:r>
            <a:r>
              <a:rPr lang="de-DE" sz="1600" dirty="0">
                <a:solidFill>
                  <a:srgbClr val="194B5A"/>
                </a:solidFill>
              </a:rPr>
              <a:t> a potential pull-</a:t>
            </a:r>
            <a:r>
              <a:rPr lang="de-DE" sz="1600" dirty="0" err="1">
                <a:solidFill>
                  <a:srgbClr val="194B5A"/>
                </a:solidFill>
              </a:rPr>
              <a:t>effect</a:t>
            </a:r>
            <a:endParaRPr lang="de-DE" sz="1600" dirty="0">
              <a:solidFill>
                <a:srgbClr val="194B5A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8499DCC1-5624-9548-97EB-83AEB4475E04}"/>
              </a:ext>
            </a:extLst>
          </p:cNvPr>
          <p:cNvSpPr txBox="1"/>
          <p:nvPr/>
        </p:nvSpPr>
        <p:spPr>
          <a:xfrm>
            <a:off x="5940152" y="1779662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FFC000"/>
                </a:solidFill>
              </a:rPr>
              <a:t>total </a:t>
            </a:r>
            <a:r>
              <a:rPr lang="de-DE" sz="1400" dirty="0" err="1">
                <a:solidFill>
                  <a:srgbClr val="FFC000"/>
                </a:solidFill>
              </a:rPr>
              <a:t>ambulatory</a:t>
            </a:r>
            <a:r>
              <a:rPr lang="de-DE" sz="1400" dirty="0">
                <a:solidFill>
                  <a:srgbClr val="FFC000"/>
                </a:solidFill>
              </a:rPr>
              <a:t> </a:t>
            </a:r>
            <a:r>
              <a:rPr lang="de-DE" sz="1400" dirty="0" err="1">
                <a:solidFill>
                  <a:srgbClr val="FFC000"/>
                </a:solidFill>
              </a:rPr>
              <a:t>case</a:t>
            </a:r>
            <a:r>
              <a:rPr lang="de-DE" sz="1400" dirty="0">
                <a:solidFill>
                  <a:srgbClr val="FFC000"/>
                </a:solidFill>
              </a:rPr>
              <a:t> </a:t>
            </a:r>
            <a:r>
              <a:rPr lang="de-DE" sz="1400" dirty="0" err="1">
                <a:solidFill>
                  <a:srgbClr val="FFC000"/>
                </a:solidFill>
              </a:rPr>
              <a:t>load</a:t>
            </a:r>
            <a:r>
              <a:rPr lang="de-DE" sz="1400" dirty="0">
                <a:solidFill>
                  <a:srgbClr val="FFC000"/>
                </a:solidFill>
              </a:rPr>
              <a:t> </a:t>
            </a:r>
            <a:r>
              <a:rPr lang="de-DE" sz="1400" dirty="0" err="1">
                <a:solidFill>
                  <a:srgbClr val="FFC000"/>
                </a:solidFill>
              </a:rPr>
              <a:t>site</a:t>
            </a:r>
            <a:r>
              <a:rPr lang="de-DE" sz="1400" dirty="0">
                <a:solidFill>
                  <a:srgbClr val="FFC000"/>
                </a:solidFill>
              </a:rPr>
              <a:t>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53A1D06-9F84-D1C7-9B96-C3A6D0408665}"/>
              </a:ext>
            </a:extLst>
          </p:cNvPr>
          <p:cNvSpPr txBox="1"/>
          <p:nvPr/>
        </p:nvSpPr>
        <p:spPr>
          <a:xfrm>
            <a:off x="5940152" y="2479997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</a:rPr>
              <a:t>total </a:t>
            </a:r>
            <a:r>
              <a:rPr lang="de-DE" sz="1400" dirty="0" err="1">
                <a:solidFill>
                  <a:srgbClr val="FF0000"/>
                </a:solidFill>
              </a:rPr>
              <a:t>ambulatory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case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load</a:t>
            </a:r>
            <a:r>
              <a:rPr lang="de-DE" sz="1400" dirty="0">
                <a:solidFill>
                  <a:srgbClr val="FF0000"/>
                </a:solidFill>
              </a:rPr>
              <a:t> ED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ABC8025-6E6D-17C9-4C15-1E73B359CEE7}"/>
              </a:ext>
            </a:extLst>
          </p:cNvPr>
          <p:cNvSpPr txBox="1"/>
          <p:nvPr/>
        </p:nvSpPr>
        <p:spPr>
          <a:xfrm>
            <a:off x="5940152" y="2787774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0070C0"/>
                </a:solidFill>
              </a:rPr>
              <a:t>total </a:t>
            </a:r>
            <a:r>
              <a:rPr lang="de-DE" sz="1400" dirty="0" err="1">
                <a:solidFill>
                  <a:srgbClr val="0070C0"/>
                </a:solidFill>
              </a:rPr>
              <a:t>ambulatory</a:t>
            </a:r>
            <a:r>
              <a:rPr lang="de-DE" sz="1400" dirty="0">
                <a:solidFill>
                  <a:srgbClr val="0070C0"/>
                </a:solidFill>
              </a:rPr>
              <a:t> </a:t>
            </a:r>
            <a:r>
              <a:rPr lang="de-DE" sz="1400" dirty="0" err="1">
                <a:solidFill>
                  <a:srgbClr val="0070C0"/>
                </a:solidFill>
              </a:rPr>
              <a:t>case</a:t>
            </a:r>
            <a:r>
              <a:rPr lang="de-DE" sz="1400" dirty="0">
                <a:solidFill>
                  <a:srgbClr val="0070C0"/>
                </a:solidFill>
              </a:rPr>
              <a:t> </a:t>
            </a:r>
            <a:r>
              <a:rPr lang="de-DE" sz="1400" dirty="0" err="1">
                <a:solidFill>
                  <a:srgbClr val="0070C0"/>
                </a:solidFill>
              </a:rPr>
              <a:t>load</a:t>
            </a:r>
            <a:r>
              <a:rPr lang="de-DE" sz="1400" dirty="0">
                <a:solidFill>
                  <a:srgbClr val="0070C0"/>
                </a:solidFill>
              </a:rPr>
              <a:t> ED </a:t>
            </a:r>
            <a:r>
              <a:rPr lang="de-DE" sz="1400" dirty="0" err="1">
                <a:solidFill>
                  <a:srgbClr val="0070C0"/>
                </a:solidFill>
              </a:rPr>
              <a:t>when</a:t>
            </a:r>
            <a:r>
              <a:rPr lang="de-DE" sz="1400" dirty="0">
                <a:solidFill>
                  <a:srgbClr val="0070C0"/>
                </a:solidFill>
              </a:rPr>
              <a:t> </a:t>
            </a:r>
            <a:r>
              <a:rPr lang="de-DE" sz="1400" dirty="0" err="1">
                <a:solidFill>
                  <a:srgbClr val="0070C0"/>
                </a:solidFill>
              </a:rPr>
              <a:t>ooh-clinic</a:t>
            </a:r>
            <a:r>
              <a:rPr lang="de-DE" sz="1400" dirty="0">
                <a:solidFill>
                  <a:srgbClr val="0070C0"/>
                </a:solidFill>
              </a:rPr>
              <a:t> </a:t>
            </a:r>
            <a:r>
              <a:rPr lang="de-DE" sz="1400" dirty="0" err="1">
                <a:solidFill>
                  <a:srgbClr val="0070C0"/>
                </a:solidFill>
              </a:rPr>
              <a:t>operates</a:t>
            </a:r>
            <a:endParaRPr lang="de-DE" sz="1400" dirty="0">
              <a:solidFill>
                <a:srgbClr val="0070C0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51A8C22-7791-AF61-20CC-9541C4DA5361}"/>
              </a:ext>
            </a:extLst>
          </p:cNvPr>
          <p:cNvSpPr txBox="1"/>
          <p:nvPr/>
        </p:nvSpPr>
        <p:spPr>
          <a:xfrm>
            <a:off x="5940152" y="3272085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rgbClr val="00B050"/>
                </a:solidFill>
              </a:rPr>
              <a:t>case</a:t>
            </a:r>
            <a:r>
              <a:rPr lang="de-DE" sz="1400" dirty="0">
                <a:solidFill>
                  <a:srgbClr val="00B050"/>
                </a:solidFill>
              </a:rPr>
              <a:t> </a:t>
            </a:r>
            <a:r>
              <a:rPr lang="de-DE" sz="1400" dirty="0" err="1">
                <a:solidFill>
                  <a:srgbClr val="00B050"/>
                </a:solidFill>
              </a:rPr>
              <a:t>load</a:t>
            </a:r>
            <a:r>
              <a:rPr lang="de-DE" sz="1400" dirty="0">
                <a:solidFill>
                  <a:srgbClr val="00B050"/>
                </a:solidFill>
              </a:rPr>
              <a:t> </a:t>
            </a:r>
            <a:r>
              <a:rPr lang="de-DE" sz="1400" dirty="0" err="1">
                <a:solidFill>
                  <a:srgbClr val="00B050"/>
                </a:solidFill>
              </a:rPr>
              <a:t>ooh-clinic</a:t>
            </a:r>
            <a:endParaRPr lang="de-DE" sz="1400" dirty="0">
              <a:solidFill>
                <a:srgbClr val="00B050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14ABDAC-E8F0-6147-67FE-2C1ACABEB3AD}"/>
              </a:ext>
            </a:extLst>
          </p:cNvPr>
          <p:cNvSpPr txBox="1"/>
          <p:nvPr/>
        </p:nvSpPr>
        <p:spPr>
          <a:xfrm>
            <a:off x="5940152" y="3632125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rgbClr val="7030A0"/>
                </a:solidFill>
              </a:rPr>
              <a:t>other</a:t>
            </a:r>
            <a:r>
              <a:rPr lang="de-DE" sz="1400" dirty="0">
                <a:solidFill>
                  <a:srgbClr val="7030A0"/>
                </a:solidFill>
              </a:rPr>
              <a:t> </a:t>
            </a:r>
            <a:r>
              <a:rPr lang="de-DE" sz="1400" dirty="0" err="1">
                <a:solidFill>
                  <a:srgbClr val="7030A0"/>
                </a:solidFill>
              </a:rPr>
              <a:t>ooh</a:t>
            </a:r>
            <a:r>
              <a:rPr lang="de-DE" sz="1400" dirty="0">
                <a:solidFill>
                  <a:srgbClr val="7030A0"/>
                </a:solidFill>
              </a:rPr>
              <a:t>-services in </a:t>
            </a:r>
            <a:r>
              <a:rPr lang="de-DE" sz="1400" dirty="0" err="1">
                <a:solidFill>
                  <a:srgbClr val="7030A0"/>
                </a:solidFill>
              </a:rPr>
              <a:t>the</a:t>
            </a:r>
            <a:r>
              <a:rPr lang="de-DE" sz="1400" dirty="0">
                <a:solidFill>
                  <a:srgbClr val="7030A0"/>
                </a:solidFill>
              </a:rPr>
              <a:t> </a:t>
            </a:r>
            <a:r>
              <a:rPr lang="de-DE" sz="1400" dirty="0" err="1">
                <a:solidFill>
                  <a:srgbClr val="7030A0"/>
                </a:solidFill>
              </a:rPr>
              <a:t>area</a:t>
            </a:r>
            <a:endParaRPr lang="de-DE" sz="1400" dirty="0">
              <a:solidFill>
                <a:srgbClr val="7030A0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99E40E4-FAAF-1469-2BEC-F3BB3128F701}"/>
              </a:ext>
            </a:extLst>
          </p:cNvPr>
          <p:cNvSpPr txBox="1"/>
          <p:nvPr/>
        </p:nvSpPr>
        <p:spPr>
          <a:xfrm>
            <a:off x="683568" y="4227934"/>
            <a:ext cx="7920880" cy="584775"/>
          </a:xfrm>
          <a:prstGeom prst="rect">
            <a:avLst/>
          </a:prstGeom>
          <a:solidFill>
            <a:srgbClr val="194B5A"/>
          </a:solidFill>
        </p:spPr>
        <p:txBody>
          <a:bodyPr wrap="square" rtlCol="0">
            <a:spAutoFit/>
          </a:bodyPr>
          <a:lstStyle/>
          <a:p>
            <a:r>
              <a:rPr lang="de-DE" sz="1600" dirty="0" err="1">
                <a:solidFill>
                  <a:schemeClr val="bg1"/>
                </a:solidFill>
              </a:rPr>
              <a:t>across</a:t>
            </a:r>
            <a:r>
              <a:rPr lang="de-DE" sz="1600" dirty="0">
                <a:solidFill>
                  <a:schemeClr val="bg1"/>
                </a:solidFill>
              </a:rPr>
              <a:t> all </a:t>
            </a:r>
            <a:r>
              <a:rPr lang="de-DE" sz="1600" dirty="0" err="1">
                <a:solidFill>
                  <a:schemeClr val="bg1"/>
                </a:solidFill>
              </a:rPr>
              <a:t>sites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err="1">
                <a:solidFill>
                  <a:schemeClr val="bg1"/>
                </a:solidFill>
              </a:rPr>
              <a:t>no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err="1">
                <a:solidFill>
                  <a:schemeClr val="bg1"/>
                </a:solidFill>
              </a:rPr>
              <a:t>conclusive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err="1">
                <a:solidFill>
                  <a:schemeClr val="bg1"/>
                </a:solidFill>
              </a:rPr>
              <a:t>evidence</a:t>
            </a:r>
            <a:r>
              <a:rPr lang="de-DE" sz="1600" dirty="0">
                <a:solidFill>
                  <a:schemeClr val="bg1"/>
                </a:solidFill>
              </a:rPr>
              <a:t>, </a:t>
            </a:r>
            <a:r>
              <a:rPr lang="de-DE" sz="1600" dirty="0" err="1">
                <a:solidFill>
                  <a:schemeClr val="bg1"/>
                </a:solidFill>
              </a:rPr>
              <a:t>many</a:t>
            </a:r>
            <a:r>
              <a:rPr lang="de-DE" sz="1600" dirty="0">
                <a:solidFill>
                  <a:schemeClr val="bg1"/>
                </a:solidFill>
              </a:rPr>
              <a:t> potential </a:t>
            </a:r>
            <a:r>
              <a:rPr lang="de-DE" sz="1600" dirty="0" err="1">
                <a:solidFill>
                  <a:schemeClr val="bg1"/>
                </a:solidFill>
              </a:rPr>
              <a:t>confounders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br>
              <a:rPr lang="de-DE" sz="1600" dirty="0">
                <a:solidFill>
                  <a:schemeClr val="bg1"/>
                </a:solidFill>
              </a:rPr>
            </a:br>
            <a:r>
              <a:rPr lang="de-DE" sz="1600" dirty="0">
                <a:solidFill>
                  <a:schemeClr val="bg1"/>
                </a:solidFill>
              </a:rPr>
              <a:t>– also </a:t>
            </a:r>
            <a:r>
              <a:rPr lang="de-DE" sz="1600" dirty="0" err="1">
                <a:solidFill>
                  <a:schemeClr val="bg1"/>
                </a:solidFill>
              </a:rPr>
              <a:t>bear</a:t>
            </a:r>
            <a:r>
              <a:rPr lang="de-DE" sz="1600" dirty="0">
                <a:solidFill>
                  <a:schemeClr val="bg1"/>
                </a:solidFill>
              </a:rPr>
              <a:t> in </a:t>
            </a:r>
            <a:r>
              <a:rPr lang="de-DE" sz="1600" dirty="0" err="1">
                <a:solidFill>
                  <a:schemeClr val="bg1"/>
                </a:solidFill>
              </a:rPr>
              <a:t>mind</a:t>
            </a:r>
            <a:r>
              <a:rPr lang="de-DE" sz="1600" dirty="0">
                <a:solidFill>
                  <a:schemeClr val="bg1"/>
                </a:solidFill>
              </a:rPr>
              <a:t>: post-</a:t>
            </a:r>
            <a:r>
              <a:rPr lang="de-DE" sz="1600" dirty="0" err="1">
                <a:solidFill>
                  <a:schemeClr val="bg1"/>
                </a:solidFill>
              </a:rPr>
              <a:t>pandemic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err="1">
                <a:solidFill>
                  <a:schemeClr val="bg1"/>
                </a:solidFill>
              </a:rPr>
              <a:t>increase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err="1">
                <a:solidFill>
                  <a:schemeClr val="bg1"/>
                </a:solidFill>
              </a:rPr>
              <a:t>of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err="1">
                <a:solidFill>
                  <a:schemeClr val="bg1"/>
                </a:solidFill>
              </a:rPr>
              <a:t>case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err="1">
                <a:solidFill>
                  <a:schemeClr val="bg1"/>
                </a:solidFill>
              </a:rPr>
              <a:t>load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err="1">
                <a:solidFill>
                  <a:schemeClr val="bg1"/>
                </a:solidFill>
              </a:rPr>
              <a:t>everywhere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89227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565662-4345-EB63-7C83-064A43D01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Identifying</a:t>
            </a:r>
            <a:r>
              <a:rPr lang="de-DE" dirty="0"/>
              <a:t> push and pull </a:t>
            </a:r>
            <a:r>
              <a:rPr lang="de-DE" dirty="0" err="1"/>
              <a:t>factors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emergency</a:t>
            </a:r>
            <a:r>
              <a:rPr lang="de-DE" dirty="0"/>
              <a:t> care:</a:t>
            </a:r>
            <a:br>
              <a:rPr lang="de-DE" dirty="0"/>
            </a:br>
            <a:r>
              <a:rPr lang="de-DE" dirty="0" err="1"/>
              <a:t>evidence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strong link </a:t>
            </a:r>
            <a:r>
              <a:rPr lang="de-DE" dirty="0" err="1"/>
              <a:t>between</a:t>
            </a:r>
            <a:r>
              <a:rPr lang="de-DE" dirty="0"/>
              <a:t> ED-</a:t>
            </a:r>
            <a:r>
              <a:rPr lang="de-DE" dirty="0" err="1"/>
              <a:t>visits</a:t>
            </a:r>
            <a:r>
              <a:rPr lang="de-DE" dirty="0"/>
              <a:t> and </a:t>
            </a:r>
            <a:r>
              <a:rPr lang="de-DE" dirty="0" err="1"/>
              <a:t>availability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GP-care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9EEE4A7-C899-4689-0A7A-A7E7FE313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131590"/>
            <a:ext cx="7993063" cy="3375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b="0" i="0" dirty="0" err="1">
                <a:solidFill>
                  <a:srgbClr val="3C9BFA"/>
                </a:solidFill>
                <a:effectLst/>
                <a:latin typeface="ElsevierGulliver"/>
              </a:rPr>
              <a:t>Evidence</a:t>
            </a:r>
            <a:r>
              <a:rPr lang="de-DE" b="0" i="0" dirty="0">
                <a:solidFill>
                  <a:srgbClr val="3C9BFA"/>
                </a:solidFill>
                <a:effectLst/>
                <a:latin typeface="ElsevierGulliver"/>
              </a:rPr>
              <a:t> </a:t>
            </a:r>
            <a:r>
              <a:rPr lang="de-DE" b="0" i="0" dirty="0" err="1">
                <a:solidFill>
                  <a:srgbClr val="3C9BFA"/>
                </a:solidFill>
                <a:effectLst/>
                <a:latin typeface="ElsevierGulliver"/>
              </a:rPr>
              <a:t>from</a:t>
            </a:r>
            <a:r>
              <a:rPr lang="de-DE" b="0" i="0" dirty="0">
                <a:solidFill>
                  <a:srgbClr val="3C9BFA"/>
                </a:solidFill>
                <a:effectLst/>
                <a:latin typeface="ElsevierGulliver"/>
              </a:rPr>
              <a:t> France (</a:t>
            </a:r>
            <a:r>
              <a:rPr lang="de-DE" b="0" i="0" dirty="0" err="1">
                <a:solidFill>
                  <a:srgbClr val="3C9BFA"/>
                </a:solidFill>
                <a:effectLst/>
                <a:latin typeface="ElsevierGulliver"/>
              </a:rPr>
              <a:t>cross-sectional</a:t>
            </a:r>
            <a:r>
              <a:rPr lang="de-DE" b="0" i="0" dirty="0">
                <a:solidFill>
                  <a:srgbClr val="3C9BFA"/>
                </a:solidFill>
                <a:effectLst/>
                <a:latin typeface="ElsevierGulliver"/>
              </a:rPr>
              <a:t>): </a:t>
            </a:r>
            <a:br>
              <a:rPr lang="de-DE" b="0" i="0" dirty="0">
                <a:solidFill>
                  <a:srgbClr val="3C9BFA"/>
                </a:solidFill>
                <a:effectLst/>
                <a:latin typeface="ElsevierGulliver"/>
              </a:rPr>
            </a:br>
            <a:r>
              <a:rPr lang="de-DE" b="0" i="0" dirty="0">
                <a:solidFill>
                  <a:schemeClr val="tx1"/>
                </a:solidFill>
                <a:effectLst/>
                <a:latin typeface="ElsevierGulliver"/>
              </a:rPr>
              <a:t>“</a:t>
            </a:r>
            <a:r>
              <a:rPr lang="en-US" b="0" i="1" dirty="0">
                <a:solidFill>
                  <a:srgbClr val="2E2E2E"/>
                </a:solidFill>
                <a:effectLst/>
                <a:latin typeface="ElsevierGulliver"/>
              </a:rPr>
              <a:t>ED visits vary significantly by health context and economic level of municipalities. Controlling for demand-side factors, </a:t>
            </a:r>
            <a:r>
              <a:rPr lang="en-US" b="0" i="1" dirty="0">
                <a:solidFill>
                  <a:srgbClr val="FF0000"/>
                </a:solidFill>
                <a:effectLst/>
                <a:latin typeface="ElsevierGulliver"/>
              </a:rPr>
              <a:t>ED rates by the elderly are lower in areas where accessibility to primary care is high</a:t>
            </a:r>
            <a:r>
              <a:rPr lang="en-US" b="0" i="1" dirty="0">
                <a:solidFill>
                  <a:srgbClr val="2E2E2E"/>
                </a:solidFill>
                <a:effectLst/>
                <a:latin typeface="ElsevierGulliver"/>
              </a:rPr>
              <a:t>, measured as availability of primary care professionals, out-of-hours care and home visits in an area. </a:t>
            </a:r>
            <a:r>
              <a:rPr lang="en-US" b="0" i="1" dirty="0">
                <a:solidFill>
                  <a:srgbClr val="FF0000"/>
                </a:solidFill>
                <a:effectLst/>
                <a:latin typeface="ElsevierGulliver"/>
              </a:rPr>
              <a:t>Proximity (distance) and size of ED are drivers of ED use</a:t>
            </a:r>
            <a:r>
              <a:rPr lang="en-US" b="0" i="1" dirty="0">
                <a:solidFill>
                  <a:srgbClr val="2E2E2E"/>
                </a:solidFill>
                <a:effectLst/>
                <a:latin typeface="ElsevierGulliver"/>
              </a:rPr>
              <a:t>.”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000" b="0" i="1" dirty="0">
                <a:solidFill>
                  <a:srgbClr val="2E2E2E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Or Z, </a:t>
            </a:r>
            <a:r>
              <a:rPr lang="en-US" sz="1000" b="0" i="1" dirty="0" err="1">
                <a:solidFill>
                  <a:srgbClr val="2E2E2E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Penneau</a:t>
            </a:r>
            <a:r>
              <a:rPr lang="en-US" sz="1000" b="0" i="1" dirty="0">
                <a:solidFill>
                  <a:srgbClr val="2E2E2E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A (2018). A Multilevel Analysis of the determinants of emergency care visits by the elderly in France. Health Policy, Vol. 122 (8</a:t>
            </a:r>
            <a:r>
              <a:rPr lang="en-US" sz="1000" i="1" dirty="0">
                <a:solidFill>
                  <a:srgbClr val="2E2E2E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):908-914, https://doi.org/10.1016/j.healthpol.2018.05.003</a:t>
            </a:r>
            <a:endParaRPr lang="en-US" sz="1000" b="0" i="1" dirty="0">
              <a:solidFill>
                <a:srgbClr val="2E2E2E"/>
              </a:solidFill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900"/>
              </a:spcBef>
            </a:pPr>
            <a:r>
              <a:rPr lang="de-DE" dirty="0" err="1">
                <a:solidFill>
                  <a:srgbClr val="3C9BFA"/>
                </a:solidFill>
                <a:latin typeface="ElsevierGulliver"/>
              </a:rPr>
              <a:t>Evidence</a:t>
            </a:r>
            <a:r>
              <a:rPr lang="de-DE" dirty="0">
                <a:solidFill>
                  <a:srgbClr val="3C9BFA"/>
                </a:solidFill>
                <a:latin typeface="ElsevierGulliver"/>
              </a:rPr>
              <a:t> </a:t>
            </a:r>
            <a:r>
              <a:rPr lang="de-DE" dirty="0" err="1">
                <a:solidFill>
                  <a:srgbClr val="3C9BFA"/>
                </a:solidFill>
                <a:latin typeface="ElsevierGulliver"/>
              </a:rPr>
              <a:t>from</a:t>
            </a:r>
            <a:r>
              <a:rPr lang="de-DE" dirty="0">
                <a:solidFill>
                  <a:srgbClr val="3C9BFA"/>
                </a:solidFill>
                <a:latin typeface="ElsevierGulliver"/>
              </a:rPr>
              <a:t> 34 countries (</a:t>
            </a:r>
            <a:r>
              <a:rPr lang="de-DE" dirty="0" err="1">
                <a:solidFill>
                  <a:srgbClr val="3C9BFA"/>
                </a:solidFill>
                <a:latin typeface="ElsevierGulliver"/>
              </a:rPr>
              <a:t>cross-sectional</a:t>
            </a:r>
            <a:r>
              <a:rPr lang="de-DE" dirty="0">
                <a:solidFill>
                  <a:srgbClr val="3C9BFA"/>
                </a:solidFill>
                <a:latin typeface="ElsevierGulliver"/>
              </a:rPr>
              <a:t>) </a:t>
            </a:r>
            <a:r>
              <a:rPr lang="de-DE" dirty="0" err="1">
                <a:solidFill>
                  <a:srgbClr val="3C9BFA"/>
                </a:solidFill>
                <a:latin typeface="ElsevierGulliver"/>
              </a:rPr>
              <a:t>using</a:t>
            </a:r>
            <a:r>
              <a:rPr lang="de-DE" dirty="0">
                <a:solidFill>
                  <a:srgbClr val="3C9BFA"/>
                </a:solidFill>
                <a:latin typeface="ElsevierGulliver"/>
              </a:rPr>
              <a:t> </a:t>
            </a:r>
            <a:r>
              <a:rPr lang="de-DE" dirty="0" err="1">
                <a:solidFill>
                  <a:srgbClr val="3C9BFA"/>
                </a:solidFill>
                <a:latin typeface="ElsevierGulliver"/>
              </a:rPr>
              <a:t>patient</a:t>
            </a:r>
            <a:r>
              <a:rPr lang="de-DE" dirty="0">
                <a:solidFill>
                  <a:srgbClr val="3C9BFA"/>
                </a:solidFill>
                <a:latin typeface="ElsevierGulliver"/>
              </a:rPr>
              <a:t> </a:t>
            </a:r>
            <a:r>
              <a:rPr lang="de-DE" dirty="0" err="1">
                <a:solidFill>
                  <a:srgbClr val="3C9BFA"/>
                </a:solidFill>
                <a:latin typeface="ElsevierGulliver"/>
              </a:rPr>
              <a:t>experience</a:t>
            </a:r>
            <a:r>
              <a:rPr lang="de-DE" dirty="0">
                <a:solidFill>
                  <a:srgbClr val="3C9BFA"/>
                </a:solidFill>
                <a:latin typeface="ElsevierGulliver"/>
              </a:rPr>
              <a:t> </a:t>
            </a:r>
            <a:r>
              <a:rPr lang="de-DE" dirty="0" err="1">
                <a:solidFill>
                  <a:srgbClr val="3C9BFA"/>
                </a:solidFill>
                <a:latin typeface="ElsevierGulliver"/>
              </a:rPr>
              <a:t>surveys</a:t>
            </a:r>
            <a:r>
              <a:rPr lang="de-DE" dirty="0">
                <a:solidFill>
                  <a:srgbClr val="3C9BFA"/>
                </a:solidFill>
                <a:latin typeface="ElsevierGulliver"/>
              </a:rPr>
              <a:t> </a:t>
            </a:r>
            <a:r>
              <a:rPr lang="de-DE" dirty="0" err="1">
                <a:solidFill>
                  <a:srgbClr val="3C9BFA"/>
                </a:solidFill>
                <a:latin typeface="ElsevierGulliver"/>
              </a:rPr>
              <a:t>through</a:t>
            </a:r>
            <a:r>
              <a:rPr lang="de-DE" dirty="0">
                <a:solidFill>
                  <a:srgbClr val="3C9BFA"/>
                </a:solidFill>
                <a:latin typeface="ElsevierGulliver"/>
              </a:rPr>
              <a:t> GP </a:t>
            </a:r>
            <a:r>
              <a:rPr lang="de-DE" dirty="0" err="1">
                <a:solidFill>
                  <a:srgbClr val="3C9BFA"/>
                </a:solidFill>
                <a:latin typeface="ElsevierGulliver"/>
              </a:rPr>
              <a:t>practices</a:t>
            </a:r>
            <a:r>
              <a:rPr lang="de-DE" dirty="0">
                <a:solidFill>
                  <a:srgbClr val="3C9BFA"/>
                </a:solidFill>
                <a:latin typeface="ElsevierGulliver"/>
              </a:rPr>
              <a:t>: </a:t>
            </a:r>
            <a:br>
              <a:rPr lang="de-DE" dirty="0">
                <a:solidFill>
                  <a:srgbClr val="3C9BFA"/>
                </a:solidFill>
                <a:latin typeface="ElsevierGulliver"/>
              </a:rPr>
            </a:br>
            <a:r>
              <a:rPr lang="de-DE" i="1" dirty="0">
                <a:solidFill>
                  <a:schemeClr val="tx1"/>
                </a:solidFill>
                <a:latin typeface="ElsevierGulliver"/>
              </a:rPr>
              <a:t>“</a:t>
            </a:r>
            <a:r>
              <a:rPr lang="en-US" b="0" i="1" dirty="0">
                <a:solidFill>
                  <a:srgbClr val="FF0000"/>
                </a:solidFill>
                <a:effectLst/>
                <a:latin typeface="BlinkMacSystemFont"/>
              </a:rPr>
              <a:t>ED visits show a significant and negative relation with better accessibility of primary care</a:t>
            </a:r>
            <a:r>
              <a:rPr lang="en-US" b="0" i="1" dirty="0">
                <a:solidFill>
                  <a:srgbClr val="212121"/>
                </a:solidFill>
                <a:effectLst/>
                <a:latin typeface="BlinkMacSystemFont"/>
              </a:rPr>
              <a:t>. Patients with a regular doctor who knows them personally were less likely to attend </a:t>
            </a:r>
            <a:r>
              <a:rPr lang="en-US" b="0" i="1" dirty="0" err="1">
                <a:solidFill>
                  <a:srgbClr val="212121"/>
                </a:solidFill>
                <a:effectLst/>
                <a:latin typeface="BlinkMacSystemFont"/>
              </a:rPr>
              <a:t>EDs.</a:t>
            </a:r>
            <a:r>
              <a:rPr lang="en-US" b="0" i="1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en-US" b="0" i="1" dirty="0">
                <a:solidFill>
                  <a:srgbClr val="FF0000"/>
                </a:solidFill>
                <a:effectLst/>
                <a:latin typeface="BlinkMacSystemFont"/>
              </a:rPr>
              <a:t>Only one-third of all patients who visited an ED indicated that the main reason for this was that their complaint could not be treated by a GP.</a:t>
            </a:r>
            <a:r>
              <a:rPr lang="en-US" i="1" dirty="0">
                <a:solidFill>
                  <a:schemeClr val="tx1"/>
                </a:solidFill>
                <a:latin typeface="ElsevierGulliver"/>
              </a:rPr>
              <a:t>”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000" i="1" dirty="0">
                <a:solidFill>
                  <a:srgbClr val="2E2E2E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van den Berg MJ, van Loenen T, </a:t>
            </a:r>
            <a:r>
              <a:rPr lang="en-US" sz="1000" i="1" dirty="0" err="1">
                <a:solidFill>
                  <a:srgbClr val="2E2E2E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Westert</a:t>
            </a:r>
            <a:r>
              <a:rPr lang="en-US" sz="1000" i="1" dirty="0">
                <a:solidFill>
                  <a:srgbClr val="2E2E2E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GP. Accessible and continuous primary care may help reduce rates of emergency department use. An international survey in 34 countries. Fam </a:t>
            </a:r>
            <a:r>
              <a:rPr lang="en-US" sz="1000" i="1" dirty="0" err="1">
                <a:solidFill>
                  <a:srgbClr val="2E2E2E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Pract</a:t>
            </a:r>
            <a:r>
              <a:rPr lang="en-US" sz="1000" i="1" dirty="0">
                <a:solidFill>
                  <a:srgbClr val="2E2E2E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. 2016 Feb;33(1):42-50. </a:t>
            </a:r>
            <a:r>
              <a:rPr lang="en-US" sz="1000" i="1" dirty="0" err="1">
                <a:solidFill>
                  <a:srgbClr val="2E2E2E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doi</a:t>
            </a:r>
            <a:r>
              <a:rPr lang="en-US" sz="1000" i="1" dirty="0">
                <a:solidFill>
                  <a:srgbClr val="2E2E2E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: 10.1093/</a:t>
            </a:r>
            <a:r>
              <a:rPr lang="en-US" sz="1000" i="1" dirty="0" err="1">
                <a:solidFill>
                  <a:srgbClr val="2E2E2E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fampra</a:t>
            </a:r>
            <a:r>
              <a:rPr lang="en-US" sz="1000" i="1" dirty="0">
                <a:solidFill>
                  <a:srgbClr val="2E2E2E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/cmv082.</a:t>
            </a: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F23D257B-8F72-1D4E-708E-BF9135BD10DC}"/>
              </a:ext>
            </a:extLst>
          </p:cNvPr>
          <p:cNvSpPr txBox="1">
            <a:spLocks/>
          </p:cNvSpPr>
          <p:nvPr/>
        </p:nvSpPr>
        <p:spPr>
          <a:xfrm>
            <a:off x="720001" y="4912791"/>
            <a:ext cx="6660368" cy="12199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WIC Pisa September 2023 – Will walk-in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clinics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at Eds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reduce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or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increase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ED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crowding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?  </a:t>
            </a:r>
          </a:p>
        </p:txBody>
      </p:sp>
    </p:spTree>
    <p:extLst>
      <p:ext uri="{BB962C8B-B14F-4D97-AF65-F5344CB8AC3E}">
        <p14:creationId xmlns:p14="http://schemas.microsoft.com/office/powerpoint/2010/main" val="23507118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565662-4345-EB63-7C83-064A43D01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Identifying</a:t>
            </a:r>
            <a:r>
              <a:rPr lang="de-DE" dirty="0"/>
              <a:t> push and pull </a:t>
            </a:r>
            <a:r>
              <a:rPr lang="de-DE" dirty="0" err="1"/>
              <a:t>factors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emergency</a:t>
            </a:r>
            <a:r>
              <a:rPr lang="de-DE" dirty="0"/>
              <a:t> care:</a:t>
            </a:r>
            <a:br>
              <a:rPr lang="de-DE" dirty="0"/>
            </a:br>
            <a:r>
              <a:rPr lang="de-DE" dirty="0" err="1"/>
              <a:t>evidence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strong link </a:t>
            </a:r>
            <a:r>
              <a:rPr lang="de-DE" dirty="0" err="1"/>
              <a:t>between</a:t>
            </a:r>
            <a:r>
              <a:rPr lang="de-DE" dirty="0"/>
              <a:t> ED-</a:t>
            </a:r>
            <a:r>
              <a:rPr lang="de-DE" dirty="0" err="1"/>
              <a:t>visits</a:t>
            </a:r>
            <a:r>
              <a:rPr lang="de-DE" dirty="0"/>
              <a:t> and </a:t>
            </a:r>
            <a:r>
              <a:rPr lang="de-DE" dirty="0" err="1"/>
              <a:t>availability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GP-care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9EEE4A7-C899-4689-0A7A-A7E7FE313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393" y="987574"/>
            <a:ext cx="8137079" cy="3375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sz="1500" dirty="0">
                <a:solidFill>
                  <a:srgbClr val="3C9BFA"/>
                </a:solidFill>
                <a:latin typeface="ElsevierGulliver"/>
              </a:rPr>
              <a:t>Evidence from England (cross-sectional):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sz="1500" i="1" dirty="0">
                <a:solidFill>
                  <a:srgbClr val="2E2E2E"/>
                </a:solidFill>
                <a:latin typeface="ElsevierGulliver"/>
              </a:rPr>
              <a:t>“The percentage of the registered population that was </a:t>
            </a:r>
            <a:r>
              <a:rPr lang="en-US" sz="1500" i="1" dirty="0">
                <a:solidFill>
                  <a:srgbClr val="FF0000"/>
                </a:solidFill>
                <a:latin typeface="ElsevierGulliver"/>
              </a:rPr>
              <a:t>able to see a GP within two weekdays</a:t>
            </a:r>
            <a:r>
              <a:rPr lang="en-US" sz="1500" i="1" dirty="0">
                <a:solidFill>
                  <a:srgbClr val="2E2E2E"/>
                </a:solidFill>
                <a:latin typeface="ElsevierGulliver"/>
              </a:rPr>
              <a:t>, a measure of timely access to primary care, </a:t>
            </a:r>
            <a:r>
              <a:rPr lang="en-US" sz="1500" i="1" dirty="0">
                <a:solidFill>
                  <a:srgbClr val="FF0000"/>
                </a:solidFill>
                <a:latin typeface="ElsevierGulliver"/>
              </a:rPr>
              <a:t>was negatively associated with the rate of self-referred discharged ED visits</a:t>
            </a:r>
            <a:r>
              <a:rPr lang="en-US" sz="1500" i="1" dirty="0">
                <a:solidFill>
                  <a:srgbClr val="2E2E2E"/>
                </a:solidFill>
                <a:latin typeface="ElsevierGulliver"/>
              </a:rPr>
              <a:t>.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sz="1500" i="1" dirty="0">
                <a:solidFill>
                  <a:srgbClr val="2E2E2E"/>
                </a:solidFill>
                <a:latin typeface="ElsevierGulliver"/>
              </a:rPr>
              <a:t>Our findings support the hypothesis that some patients who are unable to see a GP within two weekdays self-refer to an ED and are subsequently discharged. In 2011-12, </a:t>
            </a:r>
            <a:r>
              <a:rPr lang="en-US" sz="1500" i="1" dirty="0">
                <a:solidFill>
                  <a:srgbClr val="00B0F0"/>
                </a:solidFill>
                <a:latin typeface="ElsevierGulliver"/>
              </a:rPr>
              <a:t>9%</a:t>
            </a:r>
            <a:r>
              <a:rPr lang="en-US" sz="1500" i="1" dirty="0">
                <a:solidFill>
                  <a:srgbClr val="2E2E2E"/>
                </a:solidFill>
                <a:latin typeface="ElsevierGulliver"/>
              </a:rPr>
              <a:t> of respondents to the GP Patient Survey </a:t>
            </a:r>
            <a:r>
              <a:rPr lang="en-US" sz="1500" i="1" dirty="0">
                <a:solidFill>
                  <a:srgbClr val="00B0F0"/>
                </a:solidFill>
                <a:latin typeface="ElsevierGulliver"/>
              </a:rPr>
              <a:t>who were unable to obtain a convenient appointment </a:t>
            </a:r>
            <a:r>
              <a:rPr lang="en-US" sz="1500" i="1" dirty="0">
                <a:solidFill>
                  <a:srgbClr val="2E2E2E"/>
                </a:solidFill>
                <a:latin typeface="ElsevierGulliver"/>
              </a:rPr>
              <a:t>on their last attempt report </a:t>
            </a:r>
            <a:r>
              <a:rPr lang="en-US" sz="1500" i="1" dirty="0">
                <a:solidFill>
                  <a:srgbClr val="00B0F0"/>
                </a:solidFill>
                <a:latin typeface="ElsevierGulliver"/>
              </a:rPr>
              <a:t>subsequently going to an ED or walk-in </a:t>
            </a:r>
            <a:r>
              <a:rPr lang="en-US" sz="1500" i="1" dirty="0" err="1">
                <a:solidFill>
                  <a:srgbClr val="00B0F0"/>
                </a:solidFill>
                <a:latin typeface="ElsevierGulliver"/>
              </a:rPr>
              <a:t>centre</a:t>
            </a:r>
            <a:r>
              <a:rPr lang="en-US" sz="1500" i="1" dirty="0">
                <a:solidFill>
                  <a:srgbClr val="2E2E2E"/>
                </a:solidFill>
                <a:latin typeface="ElsevierGulliver"/>
              </a:rPr>
              <a:t>, which accords with the results of our analysis.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sz="1500" i="1" dirty="0">
                <a:solidFill>
                  <a:srgbClr val="2E2E2E"/>
                </a:solidFill>
                <a:latin typeface="ElsevierGulliver"/>
              </a:rPr>
              <a:t>Several of the control variables also had a statistically significant association with the outcome variable. A one unit increase in the </a:t>
            </a:r>
            <a:r>
              <a:rPr lang="en-US" sz="1500" i="1" dirty="0">
                <a:solidFill>
                  <a:srgbClr val="FF0000"/>
                </a:solidFill>
                <a:latin typeface="ElsevierGulliver"/>
              </a:rPr>
              <a:t>percentage of the registered population that had tried to see a GP within two weekdays</a:t>
            </a:r>
            <a:r>
              <a:rPr lang="en-US" sz="1500" i="1" dirty="0">
                <a:solidFill>
                  <a:srgbClr val="2E2E2E"/>
                </a:solidFill>
                <a:latin typeface="ElsevierGulliver"/>
              </a:rPr>
              <a:t> predicts a </a:t>
            </a:r>
            <a:r>
              <a:rPr lang="en-US" sz="1500" i="1" dirty="0">
                <a:solidFill>
                  <a:schemeClr val="tx1"/>
                </a:solidFill>
                <a:latin typeface="ElsevierGulliver"/>
              </a:rPr>
              <a:t>0.7% (RR = 1.007; P&lt;0.001) increase in the rate of self-referred discharged ED visits. In contrast, a one unit increase </a:t>
            </a:r>
            <a:r>
              <a:rPr lang="en-US" sz="1500" i="1" dirty="0">
                <a:solidFill>
                  <a:srgbClr val="2E2E2E"/>
                </a:solidFill>
                <a:latin typeface="ElsevierGulliver"/>
              </a:rPr>
              <a:t>in the </a:t>
            </a:r>
            <a:r>
              <a:rPr lang="en-US" sz="1500" i="1" dirty="0">
                <a:solidFill>
                  <a:srgbClr val="FF0000"/>
                </a:solidFill>
                <a:latin typeface="ElsevierGulliver"/>
              </a:rPr>
              <a:t>average travel time to the nearest hospital </a:t>
            </a:r>
            <a:r>
              <a:rPr lang="en-US" sz="1500" i="1" dirty="0">
                <a:solidFill>
                  <a:srgbClr val="2E2E2E"/>
                </a:solidFill>
                <a:latin typeface="ElsevierGulliver"/>
              </a:rPr>
              <a:t>relative to that to the nearest GP by public transport and/or walking predicts </a:t>
            </a:r>
            <a:r>
              <a:rPr lang="en-US" sz="1500" i="1" dirty="0">
                <a:solidFill>
                  <a:schemeClr val="tx1"/>
                </a:solidFill>
                <a:latin typeface="ElsevierGulliver"/>
              </a:rPr>
              <a:t>a 2.6% (RR = 0.974; P&lt;0.001) decrease in the visit rate.</a:t>
            </a:r>
            <a:r>
              <a:rPr lang="en-US" sz="1500" i="1" dirty="0">
                <a:solidFill>
                  <a:srgbClr val="2E2E2E"/>
                </a:solidFill>
                <a:latin typeface="ElsevierGulliver"/>
              </a:rPr>
              <a:t>”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sz="1000" i="1" dirty="0">
                <a:solidFill>
                  <a:srgbClr val="2E2E2E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Cowling TE, Cecil EV, </a:t>
            </a:r>
            <a:r>
              <a:rPr lang="en-US" sz="1000" i="1" dirty="0" err="1">
                <a:solidFill>
                  <a:srgbClr val="2E2E2E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Soljak</a:t>
            </a:r>
            <a:r>
              <a:rPr lang="en-US" sz="1000" i="1" dirty="0">
                <a:solidFill>
                  <a:srgbClr val="2E2E2E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MA, Lee JT, Millett C, Majeed A, et al. (2013) Access to Primary Care and Visits to Emergency Departments in England: A Cross-Sectional, Population-Based Study. </a:t>
            </a:r>
            <a:r>
              <a:rPr lang="en-US" sz="1000" i="1" dirty="0" err="1">
                <a:solidFill>
                  <a:srgbClr val="2E2E2E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PLoS</a:t>
            </a:r>
            <a:r>
              <a:rPr lang="en-US" sz="1000" i="1" dirty="0">
                <a:solidFill>
                  <a:srgbClr val="2E2E2E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ONE 8(6): e66699. https://doi.org/10.1371/journal.pone.0066699</a:t>
            </a:r>
            <a:endParaRPr lang="de-DE" sz="1000" i="1" dirty="0">
              <a:solidFill>
                <a:srgbClr val="2E2E2E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30CCA354-CB36-184F-0A35-1DF080ADA878}"/>
              </a:ext>
            </a:extLst>
          </p:cNvPr>
          <p:cNvSpPr txBox="1">
            <a:spLocks/>
          </p:cNvSpPr>
          <p:nvPr/>
        </p:nvSpPr>
        <p:spPr>
          <a:xfrm>
            <a:off x="720001" y="4912791"/>
            <a:ext cx="6660368" cy="12199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WIC Pisa September 2023 – Will walk-in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clinics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at Eds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reduce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or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increase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ED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crowding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?  </a:t>
            </a:r>
          </a:p>
        </p:txBody>
      </p:sp>
    </p:spTree>
    <p:extLst>
      <p:ext uri="{BB962C8B-B14F-4D97-AF65-F5344CB8AC3E}">
        <p14:creationId xmlns:p14="http://schemas.microsoft.com/office/powerpoint/2010/main" val="260255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565662-4345-EB63-7C83-064A43D01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Identifying</a:t>
            </a:r>
            <a:r>
              <a:rPr lang="de-DE" dirty="0"/>
              <a:t> push and pull </a:t>
            </a:r>
            <a:r>
              <a:rPr lang="de-DE" dirty="0" err="1"/>
              <a:t>factors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emergency</a:t>
            </a:r>
            <a:r>
              <a:rPr lang="de-DE" dirty="0"/>
              <a:t> care:</a:t>
            </a:r>
            <a:br>
              <a:rPr lang="de-DE" dirty="0"/>
            </a:br>
            <a:r>
              <a:rPr lang="de-DE" dirty="0" err="1"/>
              <a:t>evidence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strong link </a:t>
            </a:r>
            <a:r>
              <a:rPr lang="de-DE" dirty="0" err="1"/>
              <a:t>between</a:t>
            </a:r>
            <a:r>
              <a:rPr lang="de-DE" dirty="0"/>
              <a:t> ED-</a:t>
            </a:r>
            <a:r>
              <a:rPr lang="de-DE" dirty="0" err="1"/>
              <a:t>visits</a:t>
            </a:r>
            <a:r>
              <a:rPr lang="de-DE" dirty="0"/>
              <a:t> and </a:t>
            </a:r>
            <a:r>
              <a:rPr lang="de-DE" dirty="0" err="1"/>
              <a:t>availability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GP-care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9EEE4A7-C899-4689-0A7A-A7E7FE313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1" y="983823"/>
            <a:ext cx="8137079" cy="3375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solidFill>
                  <a:srgbClr val="3C9BFA"/>
                </a:solidFill>
                <a:latin typeface="ElsevierGulliver"/>
              </a:rPr>
              <a:t>Evidence from England (cross-sectional time series): </a:t>
            </a:r>
            <a:r>
              <a:rPr lang="en-US" dirty="0">
                <a:solidFill>
                  <a:srgbClr val="FF0000"/>
                </a:solidFill>
                <a:latin typeface="ElsevierGulliver"/>
              </a:rPr>
              <a:t>Effect is inconclusive once limitation on </a:t>
            </a:r>
            <a:r>
              <a:rPr lang="en-US" i="1" dirty="0">
                <a:solidFill>
                  <a:srgbClr val="FF0000"/>
                </a:solidFill>
                <a:latin typeface="ElsevierGulliver"/>
              </a:rPr>
              <a:t>self-referred</a:t>
            </a:r>
            <a:r>
              <a:rPr lang="en-US" dirty="0">
                <a:solidFill>
                  <a:srgbClr val="FF0000"/>
                </a:solidFill>
                <a:latin typeface="ElsevierGulliver"/>
              </a:rPr>
              <a:t> </a:t>
            </a:r>
            <a:r>
              <a:rPr lang="en-US" i="1" dirty="0">
                <a:solidFill>
                  <a:srgbClr val="FF0000"/>
                </a:solidFill>
                <a:latin typeface="ElsevierGulliver"/>
              </a:rPr>
              <a:t>ED visits </a:t>
            </a:r>
            <a:r>
              <a:rPr lang="en-US" dirty="0">
                <a:solidFill>
                  <a:srgbClr val="FF0000"/>
                </a:solidFill>
                <a:latin typeface="ElsevierGulliver"/>
              </a:rPr>
              <a:t>is dropped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i="1" dirty="0">
                <a:solidFill>
                  <a:srgbClr val="2E2E2E"/>
                </a:solidFill>
                <a:latin typeface="ElsevierGulliver"/>
              </a:rPr>
              <a:t>“</a:t>
            </a:r>
            <a:r>
              <a:rPr lang="en-US" sz="1500" i="1" dirty="0">
                <a:solidFill>
                  <a:srgbClr val="2E2E2E"/>
                </a:solidFill>
                <a:latin typeface="ElsevierGulliver"/>
              </a:rPr>
              <a:t>We examined associations between patient experience of general practice and rates of visits to accident and emergency (A&amp;E) departments and emergency hospital admissions in England.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500" i="1" dirty="0">
                <a:solidFill>
                  <a:srgbClr val="FF0000"/>
                </a:solidFill>
                <a:latin typeface="ElsevierGulliver"/>
              </a:rPr>
              <a:t>Associations between patient experience of general practice and use of emergency hospital services were small or inconsistent. </a:t>
            </a:r>
            <a:r>
              <a:rPr lang="en-US" sz="1500" i="1" dirty="0">
                <a:solidFill>
                  <a:srgbClr val="2E2E2E"/>
                </a:solidFill>
                <a:latin typeface="ElsevierGulliver"/>
              </a:rPr>
              <a:t>In England, realistic short-term improvements in patient experience of general practice may only have modest effects on A&amp;E visits and emergency admissions.”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US" sz="1050" b="0" i="0" dirty="0">
                <a:solidFill>
                  <a:srgbClr val="333333"/>
                </a:solidFill>
                <a:effectLst/>
                <a:latin typeface="interfaceregular"/>
              </a:rPr>
              <a:t>Cowling TE, Majeed A, Harris MJ (2018) Patient experience of general practice and use of emergency hospital services in England: regression analysis of national cross-sectional time series data. </a:t>
            </a:r>
            <a:r>
              <a:rPr lang="en-US" sz="1050" b="0" i="1" dirty="0">
                <a:solidFill>
                  <a:srgbClr val="333333"/>
                </a:solidFill>
                <a:effectLst/>
                <a:latin typeface="interfaceregular"/>
              </a:rPr>
              <a:t>BMJ Quality &amp; Safety </a:t>
            </a:r>
            <a:r>
              <a:rPr lang="en-US" sz="1050" b="0" i="0" dirty="0">
                <a:solidFill>
                  <a:srgbClr val="333333"/>
                </a:solidFill>
                <a:effectLst/>
                <a:latin typeface="interfaceregular"/>
              </a:rPr>
              <a:t>2018;</a:t>
            </a:r>
            <a:r>
              <a:rPr lang="en-US" sz="1050" b="1" i="0" dirty="0">
                <a:solidFill>
                  <a:srgbClr val="333333"/>
                </a:solidFill>
                <a:effectLst/>
                <a:latin typeface="interfaceregular"/>
              </a:rPr>
              <a:t>27:</a:t>
            </a:r>
            <a:r>
              <a:rPr lang="en-US" sz="1050" b="0" i="0" dirty="0">
                <a:solidFill>
                  <a:srgbClr val="333333"/>
                </a:solidFill>
                <a:effectLst/>
                <a:latin typeface="interfaceregular"/>
              </a:rPr>
              <a:t>643-654</a:t>
            </a: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C999A318-C30E-3BF8-32F8-396BAF7D0802}"/>
              </a:ext>
            </a:extLst>
          </p:cNvPr>
          <p:cNvSpPr txBox="1">
            <a:spLocks/>
          </p:cNvSpPr>
          <p:nvPr/>
        </p:nvSpPr>
        <p:spPr>
          <a:xfrm>
            <a:off x="720001" y="4912791"/>
            <a:ext cx="6660368" cy="12199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WIC Pisa September 2023 – Will walk-in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clinics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at Eds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reduce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or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increase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ED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crowding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?  </a:t>
            </a:r>
          </a:p>
        </p:txBody>
      </p:sp>
    </p:spTree>
    <p:extLst>
      <p:ext uri="{BB962C8B-B14F-4D97-AF65-F5344CB8AC3E}">
        <p14:creationId xmlns:p14="http://schemas.microsoft.com/office/powerpoint/2010/main" val="42777923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A2D823-0E6F-7B34-6FE4-43CAF35CE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Identifying</a:t>
            </a:r>
            <a:r>
              <a:rPr lang="de-DE" dirty="0"/>
              <a:t> push and pull </a:t>
            </a:r>
            <a:r>
              <a:rPr lang="de-DE" dirty="0" err="1"/>
              <a:t>factors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emergency</a:t>
            </a:r>
            <a:r>
              <a:rPr lang="de-DE" dirty="0"/>
              <a:t> care:</a:t>
            </a:r>
            <a:br>
              <a:rPr lang="de-DE" dirty="0"/>
            </a:br>
            <a:r>
              <a:rPr lang="de-DE" dirty="0" err="1"/>
              <a:t>evidence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strong link </a:t>
            </a:r>
            <a:r>
              <a:rPr lang="de-DE" dirty="0" err="1"/>
              <a:t>between</a:t>
            </a:r>
            <a:r>
              <a:rPr lang="de-DE" dirty="0"/>
              <a:t> ED-</a:t>
            </a:r>
            <a:r>
              <a:rPr lang="de-DE" dirty="0" err="1"/>
              <a:t>visits</a:t>
            </a:r>
            <a:r>
              <a:rPr lang="de-DE" dirty="0"/>
              <a:t> and </a:t>
            </a:r>
            <a:r>
              <a:rPr lang="de-DE" dirty="0" err="1"/>
              <a:t>availability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GP-care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5BAA138-C246-CA47-180F-855F23D8E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131590"/>
            <a:ext cx="7993063" cy="3375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solidFill>
                  <a:srgbClr val="3C9BFA"/>
                </a:solidFill>
                <a:latin typeface="ElsevierGulliver"/>
              </a:rPr>
              <a:t>Evidence from France (cross-sectional) looking at deprivation: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500" i="1" dirty="0">
                <a:solidFill>
                  <a:srgbClr val="2E2E2E"/>
                </a:solidFill>
                <a:latin typeface="ElsevierGulliver"/>
              </a:rPr>
              <a:t>“We performed a retrospective analysis of all ED visits in the Paris region in 2015.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500" i="1" dirty="0">
                <a:solidFill>
                  <a:srgbClr val="2E2E2E"/>
                </a:solidFill>
                <a:latin typeface="ElsevierGulliver"/>
              </a:rPr>
              <a:t>Frequent users accounted for 278,687 (11.7%) of the 2,382,802 patients who visited the ED, living in 232 geographical units. In the region, median frequent user rate in each geographical unit was 11.0% [interquartile range: 9.5-12.5]. </a:t>
            </a:r>
            <a:r>
              <a:rPr lang="en-US" sz="1500" i="1" dirty="0">
                <a:solidFill>
                  <a:srgbClr val="FF0000"/>
                </a:solidFill>
                <a:latin typeface="ElsevierGulliver"/>
              </a:rPr>
              <a:t>High frequent user rate was correlated to the territorial markers of social deprivation ... whereas GPs density is not associated to lower rates of frequent users</a:t>
            </a:r>
            <a:r>
              <a:rPr lang="en-US" sz="1500" i="1" dirty="0">
                <a:solidFill>
                  <a:srgbClr val="2E2E2E"/>
                </a:solidFill>
                <a:latin typeface="ElsevierGulliver"/>
              </a:rPr>
              <a:t>.”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1050" dirty="0">
                <a:solidFill>
                  <a:srgbClr val="333333"/>
                </a:solidFill>
                <a:latin typeface="interfaceregular"/>
              </a:rPr>
              <a:t>Hellmann R, </a:t>
            </a:r>
            <a:r>
              <a:rPr lang="de-DE" sz="1050" dirty="0" err="1">
                <a:solidFill>
                  <a:srgbClr val="333333"/>
                </a:solidFill>
                <a:latin typeface="interfaceregular"/>
              </a:rPr>
              <a:t>Feral-Pierssens</a:t>
            </a:r>
            <a:r>
              <a:rPr lang="de-DE" sz="1050" dirty="0">
                <a:solidFill>
                  <a:srgbClr val="333333"/>
                </a:solidFill>
                <a:latin typeface="interfaceregular"/>
              </a:rPr>
              <a:t> AL, </a:t>
            </a:r>
            <a:r>
              <a:rPr lang="de-DE" sz="1050" dirty="0" err="1">
                <a:solidFill>
                  <a:srgbClr val="333333"/>
                </a:solidFill>
                <a:latin typeface="interfaceregular"/>
              </a:rPr>
              <a:t>Michault</a:t>
            </a:r>
            <a:r>
              <a:rPr lang="de-DE" sz="1050" dirty="0">
                <a:solidFill>
                  <a:srgbClr val="333333"/>
                </a:solidFill>
                <a:latin typeface="interfaceregular"/>
              </a:rPr>
              <a:t> A, </a:t>
            </a:r>
            <a:r>
              <a:rPr lang="de-DE" sz="1050" dirty="0" err="1">
                <a:solidFill>
                  <a:srgbClr val="333333"/>
                </a:solidFill>
                <a:latin typeface="interfaceregular"/>
              </a:rPr>
              <a:t>Casalino</a:t>
            </a:r>
            <a:r>
              <a:rPr lang="de-DE" sz="1050" dirty="0">
                <a:solidFill>
                  <a:srgbClr val="333333"/>
                </a:solidFill>
                <a:latin typeface="interfaceregular"/>
              </a:rPr>
              <a:t> E, Ricard-</a:t>
            </a:r>
            <a:r>
              <a:rPr lang="de-DE" sz="1050" dirty="0" err="1">
                <a:solidFill>
                  <a:srgbClr val="333333"/>
                </a:solidFill>
                <a:latin typeface="interfaceregular"/>
              </a:rPr>
              <a:t>Hibon</a:t>
            </a:r>
            <a:r>
              <a:rPr lang="de-DE" sz="1050" dirty="0">
                <a:solidFill>
                  <a:srgbClr val="333333"/>
                </a:solidFill>
                <a:latin typeface="interfaceregular"/>
              </a:rPr>
              <a:t> A, Adnet F, Brun-Ney D, Bouzid D, Menu A, </a:t>
            </a:r>
            <a:r>
              <a:rPr lang="de-DE" sz="1050" dirty="0" err="1">
                <a:solidFill>
                  <a:srgbClr val="333333"/>
                </a:solidFill>
                <a:latin typeface="interfaceregular"/>
              </a:rPr>
              <a:t>Wargon</a:t>
            </a:r>
            <a:r>
              <a:rPr lang="de-DE" sz="1050" dirty="0">
                <a:solidFill>
                  <a:srgbClr val="333333"/>
                </a:solidFill>
                <a:latin typeface="interfaceregular"/>
              </a:rPr>
              <a:t> M. The </a:t>
            </a:r>
            <a:r>
              <a:rPr lang="de-DE" sz="1050" dirty="0" err="1">
                <a:solidFill>
                  <a:srgbClr val="333333"/>
                </a:solidFill>
                <a:latin typeface="interfaceregular"/>
              </a:rPr>
              <a:t>analysis</a:t>
            </a:r>
            <a:r>
              <a:rPr lang="de-DE" sz="1050" dirty="0">
                <a:solidFill>
                  <a:srgbClr val="333333"/>
                </a:solidFill>
                <a:latin typeface="interfaceregular"/>
              </a:rPr>
              <a:t> </a:t>
            </a:r>
            <a:r>
              <a:rPr lang="de-DE" sz="1050" dirty="0" err="1">
                <a:solidFill>
                  <a:srgbClr val="333333"/>
                </a:solidFill>
                <a:latin typeface="interfaceregular"/>
              </a:rPr>
              <a:t>of</a:t>
            </a:r>
            <a:r>
              <a:rPr lang="de-DE" sz="1050" dirty="0">
                <a:solidFill>
                  <a:srgbClr val="333333"/>
                </a:solidFill>
                <a:latin typeface="interfaceregular"/>
              </a:rPr>
              <a:t> </a:t>
            </a:r>
            <a:r>
              <a:rPr lang="de-DE" sz="1050" dirty="0" err="1">
                <a:solidFill>
                  <a:srgbClr val="333333"/>
                </a:solidFill>
                <a:latin typeface="interfaceregular"/>
              </a:rPr>
              <a:t>the</a:t>
            </a:r>
            <a:r>
              <a:rPr lang="de-DE" sz="1050" dirty="0">
                <a:solidFill>
                  <a:srgbClr val="333333"/>
                </a:solidFill>
                <a:latin typeface="interfaceregular"/>
              </a:rPr>
              <a:t> </a:t>
            </a:r>
            <a:r>
              <a:rPr lang="de-DE" sz="1050" dirty="0" err="1">
                <a:solidFill>
                  <a:srgbClr val="333333"/>
                </a:solidFill>
                <a:latin typeface="interfaceregular"/>
              </a:rPr>
              <a:t>geographical</a:t>
            </a:r>
            <a:r>
              <a:rPr lang="de-DE" sz="1050" dirty="0">
                <a:solidFill>
                  <a:srgbClr val="333333"/>
                </a:solidFill>
                <a:latin typeface="interfaceregular"/>
              </a:rPr>
              <a:t> </a:t>
            </a:r>
            <a:r>
              <a:rPr lang="de-DE" sz="1050" dirty="0" err="1">
                <a:solidFill>
                  <a:srgbClr val="333333"/>
                </a:solidFill>
                <a:latin typeface="interfaceregular"/>
              </a:rPr>
              <a:t>distribution</a:t>
            </a:r>
            <a:r>
              <a:rPr lang="de-DE" sz="1050" dirty="0">
                <a:solidFill>
                  <a:srgbClr val="333333"/>
                </a:solidFill>
                <a:latin typeface="interfaceregular"/>
              </a:rPr>
              <a:t> </a:t>
            </a:r>
            <a:r>
              <a:rPr lang="de-DE" sz="1050" dirty="0" err="1">
                <a:solidFill>
                  <a:srgbClr val="333333"/>
                </a:solidFill>
                <a:latin typeface="interfaceregular"/>
              </a:rPr>
              <a:t>of</a:t>
            </a:r>
            <a:r>
              <a:rPr lang="de-DE" sz="1050" dirty="0">
                <a:solidFill>
                  <a:srgbClr val="333333"/>
                </a:solidFill>
                <a:latin typeface="interfaceregular"/>
              </a:rPr>
              <a:t> </a:t>
            </a:r>
            <a:r>
              <a:rPr lang="de-DE" sz="1050" dirty="0" err="1">
                <a:solidFill>
                  <a:srgbClr val="333333"/>
                </a:solidFill>
                <a:latin typeface="interfaceregular"/>
              </a:rPr>
              <a:t>emergency</a:t>
            </a:r>
            <a:r>
              <a:rPr lang="de-DE" sz="1050" dirty="0">
                <a:solidFill>
                  <a:srgbClr val="333333"/>
                </a:solidFill>
                <a:latin typeface="interfaceregular"/>
              </a:rPr>
              <a:t> </a:t>
            </a:r>
            <a:r>
              <a:rPr lang="de-DE" sz="1050" dirty="0" err="1">
                <a:solidFill>
                  <a:srgbClr val="333333"/>
                </a:solidFill>
                <a:latin typeface="interfaceregular"/>
              </a:rPr>
              <a:t>departments</a:t>
            </a:r>
            <a:r>
              <a:rPr lang="de-DE" sz="1050" dirty="0">
                <a:solidFill>
                  <a:srgbClr val="333333"/>
                </a:solidFill>
                <a:latin typeface="interfaceregular"/>
              </a:rPr>
              <a:t>' frequent </a:t>
            </a:r>
            <a:r>
              <a:rPr lang="de-DE" sz="1050" dirty="0" err="1">
                <a:solidFill>
                  <a:srgbClr val="333333"/>
                </a:solidFill>
                <a:latin typeface="interfaceregular"/>
              </a:rPr>
              <a:t>users</a:t>
            </a:r>
            <a:r>
              <a:rPr lang="de-DE" sz="1050" dirty="0">
                <a:solidFill>
                  <a:srgbClr val="333333"/>
                </a:solidFill>
                <a:latin typeface="interfaceregular"/>
              </a:rPr>
              <a:t>: a </a:t>
            </a:r>
            <a:r>
              <a:rPr lang="de-DE" sz="1050" dirty="0" err="1">
                <a:solidFill>
                  <a:srgbClr val="333333"/>
                </a:solidFill>
                <a:latin typeface="interfaceregular"/>
              </a:rPr>
              <a:t>tool</a:t>
            </a:r>
            <a:r>
              <a:rPr lang="de-DE" sz="1050" dirty="0">
                <a:solidFill>
                  <a:srgbClr val="333333"/>
                </a:solidFill>
                <a:latin typeface="interfaceregular"/>
              </a:rPr>
              <a:t> </a:t>
            </a:r>
            <a:r>
              <a:rPr lang="de-DE" sz="1050" dirty="0" err="1">
                <a:solidFill>
                  <a:srgbClr val="333333"/>
                </a:solidFill>
                <a:latin typeface="interfaceregular"/>
              </a:rPr>
              <a:t>to</a:t>
            </a:r>
            <a:r>
              <a:rPr lang="de-DE" sz="1050" dirty="0">
                <a:solidFill>
                  <a:srgbClr val="333333"/>
                </a:solidFill>
                <a:latin typeface="interfaceregular"/>
              </a:rPr>
              <a:t> </a:t>
            </a:r>
            <a:r>
              <a:rPr lang="de-DE" sz="1050" dirty="0" err="1">
                <a:solidFill>
                  <a:srgbClr val="333333"/>
                </a:solidFill>
                <a:latin typeface="interfaceregular"/>
              </a:rPr>
              <a:t>prioritize</a:t>
            </a:r>
            <a:r>
              <a:rPr lang="de-DE" sz="1050" dirty="0">
                <a:solidFill>
                  <a:srgbClr val="333333"/>
                </a:solidFill>
                <a:latin typeface="interfaceregular"/>
              </a:rPr>
              <a:t> </a:t>
            </a:r>
            <a:r>
              <a:rPr lang="de-DE" sz="1050" dirty="0" err="1">
                <a:solidFill>
                  <a:srgbClr val="333333"/>
                </a:solidFill>
                <a:latin typeface="interfaceregular"/>
              </a:rPr>
              <a:t>public</a:t>
            </a:r>
            <a:r>
              <a:rPr lang="de-DE" sz="1050" dirty="0">
                <a:solidFill>
                  <a:srgbClr val="333333"/>
                </a:solidFill>
                <a:latin typeface="interfaceregular"/>
              </a:rPr>
              <a:t> </a:t>
            </a:r>
            <a:r>
              <a:rPr lang="de-DE" sz="1050" dirty="0" err="1">
                <a:solidFill>
                  <a:srgbClr val="333333"/>
                </a:solidFill>
                <a:latin typeface="interfaceregular"/>
              </a:rPr>
              <a:t>health</a:t>
            </a:r>
            <a:r>
              <a:rPr lang="de-DE" sz="1050" dirty="0">
                <a:solidFill>
                  <a:srgbClr val="333333"/>
                </a:solidFill>
                <a:latin typeface="interfaceregular"/>
              </a:rPr>
              <a:t> </a:t>
            </a:r>
            <a:r>
              <a:rPr lang="de-DE" sz="1050" dirty="0" err="1">
                <a:solidFill>
                  <a:srgbClr val="333333"/>
                </a:solidFill>
                <a:latin typeface="interfaceregular"/>
              </a:rPr>
              <a:t>policies</a:t>
            </a:r>
            <a:r>
              <a:rPr lang="de-DE" sz="1050" dirty="0">
                <a:solidFill>
                  <a:srgbClr val="333333"/>
                </a:solidFill>
                <a:latin typeface="interfaceregular"/>
              </a:rPr>
              <a:t>? BMC Public Health. 2021 Sep 16;21(1):1689. </a:t>
            </a:r>
            <a:r>
              <a:rPr lang="de-DE" sz="1050" dirty="0" err="1">
                <a:solidFill>
                  <a:srgbClr val="333333"/>
                </a:solidFill>
                <a:latin typeface="interfaceregular"/>
              </a:rPr>
              <a:t>doi</a:t>
            </a:r>
            <a:r>
              <a:rPr lang="de-DE" sz="1050" dirty="0">
                <a:solidFill>
                  <a:srgbClr val="333333"/>
                </a:solidFill>
                <a:latin typeface="interfaceregular"/>
              </a:rPr>
              <a:t>: 10.1186/s12889-021-11682-z.</a:t>
            </a: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A192F31D-B495-CB23-3E2E-D08404674669}"/>
              </a:ext>
            </a:extLst>
          </p:cNvPr>
          <p:cNvSpPr txBox="1">
            <a:spLocks/>
          </p:cNvSpPr>
          <p:nvPr/>
        </p:nvSpPr>
        <p:spPr>
          <a:xfrm>
            <a:off x="720001" y="4912791"/>
            <a:ext cx="6660368" cy="12199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WIC Pisa September 2023 – Will walk-in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clinics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at Eds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reduce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or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increase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ED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crowding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?  </a:t>
            </a:r>
          </a:p>
        </p:txBody>
      </p:sp>
    </p:spTree>
    <p:extLst>
      <p:ext uri="{BB962C8B-B14F-4D97-AF65-F5344CB8AC3E}">
        <p14:creationId xmlns:p14="http://schemas.microsoft.com/office/powerpoint/2010/main" val="488038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A2D823-0E6F-7B34-6FE4-43CAF35CE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Identifying</a:t>
            </a:r>
            <a:r>
              <a:rPr lang="de-DE" dirty="0"/>
              <a:t> push and pull </a:t>
            </a:r>
            <a:r>
              <a:rPr lang="de-DE" dirty="0" err="1"/>
              <a:t>factors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emergency</a:t>
            </a:r>
            <a:r>
              <a:rPr lang="de-DE" dirty="0"/>
              <a:t> care:</a:t>
            </a:r>
            <a:br>
              <a:rPr lang="de-DE" dirty="0"/>
            </a:br>
            <a:r>
              <a:rPr lang="de-DE" dirty="0" err="1"/>
              <a:t>evidence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strong link </a:t>
            </a:r>
            <a:r>
              <a:rPr lang="de-DE" dirty="0" err="1"/>
              <a:t>between</a:t>
            </a:r>
            <a:r>
              <a:rPr lang="de-DE" dirty="0"/>
              <a:t> ED-</a:t>
            </a:r>
            <a:r>
              <a:rPr lang="de-DE" dirty="0" err="1"/>
              <a:t>visits</a:t>
            </a:r>
            <a:r>
              <a:rPr lang="de-DE" dirty="0"/>
              <a:t> and </a:t>
            </a:r>
            <a:r>
              <a:rPr lang="de-DE" dirty="0" err="1"/>
              <a:t>availability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GP-care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5BAA138-C246-CA47-180F-855F23D8E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131590"/>
            <a:ext cx="7993063" cy="3375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solidFill>
                  <a:srgbClr val="3C9BFA"/>
                </a:solidFill>
                <a:latin typeface="ElsevierGulliver"/>
              </a:rPr>
              <a:t>Evidence from Canada (cross-sectional time series) looking at deprivation: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500" i="1" dirty="0">
                <a:solidFill>
                  <a:srgbClr val="2E2E2E"/>
                </a:solidFill>
                <a:latin typeface="ElsevierGulliver"/>
              </a:rPr>
              <a:t>“</a:t>
            </a:r>
            <a:r>
              <a:rPr lang="en-US" sz="1500" b="0" i="1" dirty="0">
                <a:solidFill>
                  <a:srgbClr val="333333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Between 1999/2000 and 2017/8 the average number of primary care visits per person, specialist referrals, and continuity of care fell in both urban and rural settings, while ED visits and prescriptions dispensed increased. </a:t>
            </a:r>
            <a:r>
              <a:rPr lang="en-US" sz="1500" b="0" i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Over this period in urban settings, primary care visits, continuity, and specialist referrals fell more rapidly in low vs. high income </a:t>
            </a:r>
            <a:r>
              <a:rPr lang="en-US" sz="1500" b="0" i="1" dirty="0" err="1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neighbourhoods</a:t>
            </a:r>
            <a:r>
              <a:rPr lang="en-US" sz="1500" b="0" i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, while ED visits increased more rapidly. </a:t>
            </a:r>
            <a:r>
              <a:rPr lang="en-US" sz="1500" b="0" i="1" dirty="0">
                <a:solidFill>
                  <a:srgbClr val="333333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The percentage of physicians who provide the majority of visits to patients in </a:t>
            </a:r>
            <a:r>
              <a:rPr lang="en-US" sz="1500" b="0" i="1" dirty="0" err="1">
                <a:solidFill>
                  <a:srgbClr val="333333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neighbourhoods</a:t>
            </a:r>
            <a:r>
              <a:rPr lang="en-US" sz="1500" b="0" i="1" dirty="0">
                <a:solidFill>
                  <a:srgbClr val="333333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in the lower two income quintiles declined from 30.6% to 26.3%.</a:t>
            </a:r>
            <a:r>
              <a:rPr lang="en-US" sz="1500" i="1" dirty="0">
                <a:solidFill>
                  <a:srgbClr val="2E2E2E"/>
                </a:solidFill>
                <a:latin typeface="ElsevierGulliver"/>
              </a:rPr>
              <a:t>”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100" b="0" i="0" dirty="0">
                <a:solidFill>
                  <a:srgbClr val="333333"/>
                </a:solidFill>
                <a:effectLst/>
                <a:latin typeface="-apple-system"/>
              </a:rPr>
              <a:t>Lavergne, M., Bodner, A., Peterson, S. </a:t>
            </a:r>
            <a:r>
              <a:rPr lang="en-US" sz="1100" b="0" i="1" dirty="0">
                <a:solidFill>
                  <a:srgbClr val="333333"/>
                </a:solidFill>
                <a:effectLst/>
                <a:latin typeface="-apple-system"/>
              </a:rPr>
              <a:t>et al.</a:t>
            </a:r>
            <a:r>
              <a:rPr lang="en-US" sz="1100" b="0" i="0" dirty="0">
                <a:solidFill>
                  <a:srgbClr val="333333"/>
                </a:solidFill>
                <a:effectLst/>
                <a:latin typeface="-apple-system"/>
              </a:rPr>
              <a:t> Do changes in primary care service use over time differ by </a:t>
            </a:r>
            <a:r>
              <a:rPr lang="en-US" sz="1100" b="0" i="0" dirty="0" err="1">
                <a:solidFill>
                  <a:srgbClr val="333333"/>
                </a:solidFill>
                <a:effectLst/>
                <a:latin typeface="-apple-system"/>
              </a:rPr>
              <a:t>neighbourhood</a:t>
            </a:r>
            <a:r>
              <a:rPr lang="en-US" sz="1100" b="0" i="0" dirty="0">
                <a:solidFill>
                  <a:srgbClr val="333333"/>
                </a:solidFill>
                <a:effectLst/>
                <a:latin typeface="-apple-system"/>
              </a:rPr>
              <a:t> income? Population-based longitudinal study in British Columbia, Canada. </a:t>
            </a:r>
            <a:r>
              <a:rPr lang="en-US" sz="1100" b="0" i="1" dirty="0">
                <a:solidFill>
                  <a:srgbClr val="333333"/>
                </a:solidFill>
                <a:effectLst/>
                <a:latin typeface="-apple-system"/>
              </a:rPr>
              <a:t>Int J Equity Health</a:t>
            </a:r>
            <a:r>
              <a:rPr lang="en-US" sz="1100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en-US" sz="1100" b="1" i="0" dirty="0">
                <a:solidFill>
                  <a:srgbClr val="333333"/>
                </a:solidFill>
                <a:effectLst/>
                <a:latin typeface="-apple-system"/>
              </a:rPr>
              <a:t>21</a:t>
            </a:r>
            <a:r>
              <a:rPr lang="en-US" sz="1100" b="0" i="0" dirty="0">
                <a:solidFill>
                  <a:srgbClr val="333333"/>
                </a:solidFill>
                <a:effectLst/>
                <a:latin typeface="-apple-system"/>
              </a:rPr>
              <a:t>, 80 (2022). https://doi.org/10.1186/s12939-022-01679-4</a:t>
            </a:r>
            <a:endParaRPr lang="de-DE" sz="1050" dirty="0">
              <a:solidFill>
                <a:srgbClr val="333333"/>
              </a:solidFill>
              <a:latin typeface="interfaceregular"/>
            </a:endParaRP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F91D91D0-EFC4-D118-A821-B37E7921A115}"/>
              </a:ext>
            </a:extLst>
          </p:cNvPr>
          <p:cNvSpPr txBox="1">
            <a:spLocks/>
          </p:cNvSpPr>
          <p:nvPr/>
        </p:nvSpPr>
        <p:spPr>
          <a:xfrm>
            <a:off x="720001" y="4912791"/>
            <a:ext cx="6660368" cy="12199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WIC Pisa September 2023 – Will walk-in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clinics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at Eds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reduce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or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increase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ED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crowding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?  </a:t>
            </a:r>
          </a:p>
        </p:txBody>
      </p:sp>
    </p:spTree>
    <p:extLst>
      <p:ext uri="{BB962C8B-B14F-4D97-AF65-F5344CB8AC3E}">
        <p14:creationId xmlns:p14="http://schemas.microsoft.com/office/powerpoint/2010/main" val="31075389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85FAE8-2FAE-0040-4788-CD5A93FB9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Takeaway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literature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17707C-79F7-31BB-A40C-E7480970D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11" y="1150883"/>
            <a:ext cx="7993063" cy="3398617"/>
          </a:xfrm>
        </p:spPr>
        <p:txBody>
          <a:bodyPr/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dirty="0" err="1"/>
              <a:t>improving</a:t>
            </a:r>
            <a:r>
              <a:rPr lang="de-DE" dirty="0"/>
              <a:t> </a:t>
            </a:r>
            <a:r>
              <a:rPr lang="de-DE" dirty="0" err="1"/>
              <a:t>availability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emergency</a:t>
            </a:r>
            <a:r>
              <a:rPr lang="de-DE" dirty="0"/>
              <a:t> care (</a:t>
            </a:r>
            <a:r>
              <a:rPr lang="de-DE" dirty="0" err="1"/>
              <a:t>with</a:t>
            </a:r>
            <a:r>
              <a:rPr lang="de-DE" dirty="0"/>
              <a:t> walk-in </a:t>
            </a:r>
            <a:r>
              <a:rPr lang="de-DE" dirty="0" err="1"/>
              <a:t>clinics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front)</a:t>
            </a:r>
            <a:r>
              <a:rPr lang="de-DE" b="1" dirty="0"/>
              <a:t> will </a:t>
            </a:r>
            <a:r>
              <a:rPr lang="de-DE" b="1" dirty="0" err="1"/>
              <a:t>very</a:t>
            </a:r>
            <a:r>
              <a:rPr lang="de-DE" b="1" dirty="0"/>
              <a:t> </a:t>
            </a:r>
            <a:r>
              <a:rPr lang="de-DE" b="1" dirty="0" err="1"/>
              <a:t>likely</a:t>
            </a:r>
            <a:r>
              <a:rPr lang="de-DE" b="1" dirty="0"/>
              <a:t> </a:t>
            </a:r>
            <a:r>
              <a:rPr lang="de-DE" b="1" dirty="0" err="1"/>
              <a:t>increase</a:t>
            </a:r>
            <a:r>
              <a:rPr lang="de-DE" b="1" dirty="0"/>
              <a:t> </a:t>
            </a:r>
            <a:r>
              <a:rPr lang="de-DE" b="1" dirty="0" err="1"/>
              <a:t>utilization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ED-</a:t>
            </a:r>
            <a:r>
              <a:rPr lang="de-DE" b="1" dirty="0" err="1"/>
              <a:t>centres</a:t>
            </a:r>
            <a:r>
              <a:rPr lang="de-DE" dirty="0"/>
              <a:t>, </a:t>
            </a:r>
            <a:r>
              <a:rPr lang="de-DE" dirty="0" err="1"/>
              <a:t>especially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availability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primary</a:t>
            </a:r>
            <a:r>
              <a:rPr lang="de-DE" dirty="0"/>
              <a:t> care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reduced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same time.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dirty="0"/>
              <a:t>easy </a:t>
            </a:r>
            <a:r>
              <a:rPr lang="de-DE" dirty="0" err="1"/>
              <a:t>accessibility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EDs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likely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b="1" dirty="0" err="1"/>
              <a:t>stimulate</a:t>
            </a:r>
            <a:r>
              <a:rPr lang="de-DE" b="1" dirty="0"/>
              <a:t> </a:t>
            </a:r>
            <a:r>
              <a:rPr lang="de-DE" b="1" dirty="0" err="1"/>
              <a:t>opportunistic</a:t>
            </a:r>
            <a:r>
              <a:rPr lang="de-DE" b="1" dirty="0"/>
              <a:t> </a:t>
            </a:r>
            <a:r>
              <a:rPr lang="de-DE" b="1" dirty="0" err="1"/>
              <a:t>behavior</a:t>
            </a:r>
            <a:r>
              <a:rPr lang="de-DE" b="1" dirty="0"/>
              <a:t> </a:t>
            </a:r>
            <a:r>
              <a:rPr lang="de-DE" dirty="0"/>
              <a:t>(</a:t>
            </a:r>
            <a:r>
              <a:rPr lang="de-DE" dirty="0" err="1"/>
              <a:t>convenience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least </a:t>
            </a:r>
            <a:r>
              <a:rPr lang="de-DE" dirty="0" err="1"/>
              <a:t>effort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identify</a:t>
            </a:r>
            <a:r>
              <a:rPr lang="de-DE" dirty="0"/>
              <a:t> an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provider</a:t>
            </a:r>
            <a:r>
              <a:rPr lang="de-DE" dirty="0"/>
              <a:t>)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b="1" dirty="0" err="1"/>
              <a:t>reduced</a:t>
            </a:r>
            <a:r>
              <a:rPr lang="de-DE" b="1" dirty="0"/>
              <a:t> </a:t>
            </a:r>
            <a:r>
              <a:rPr lang="de-DE" b="1" dirty="0" err="1"/>
              <a:t>availability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primary</a:t>
            </a:r>
            <a:r>
              <a:rPr lang="de-DE" b="1" dirty="0"/>
              <a:t> care </a:t>
            </a:r>
            <a:r>
              <a:rPr lang="de-DE" dirty="0"/>
              <a:t>will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itself</a:t>
            </a:r>
            <a:r>
              <a:rPr lang="de-DE" dirty="0"/>
              <a:t> </a:t>
            </a:r>
            <a:r>
              <a:rPr lang="de-DE" b="1" dirty="0" err="1"/>
              <a:t>stimulate</a:t>
            </a:r>
            <a:r>
              <a:rPr lang="de-DE" b="1" dirty="0"/>
              <a:t> </a:t>
            </a:r>
            <a:r>
              <a:rPr lang="de-DE" b="1" dirty="0" err="1"/>
              <a:t>self-referrals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r>
              <a:rPr lang="de-DE" b="1" dirty="0"/>
              <a:t> ED-</a:t>
            </a:r>
            <a:r>
              <a:rPr lang="de-DE" b="1" dirty="0" err="1"/>
              <a:t>centres</a:t>
            </a:r>
            <a:r>
              <a:rPr lang="de-DE" b="1" dirty="0"/>
              <a:t> </a:t>
            </a:r>
            <a:r>
              <a:rPr lang="de-DE" dirty="0"/>
              <a:t>and will </a:t>
            </a: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likely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effective</a:t>
            </a:r>
            <a:r>
              <a:rPr lang="de-DE" dirty="0"/>
              <a:t> in </a:t>
            </a:r>
            <a:r>
              <a:rPr lang="de-DE" dirty="0" err="1"/>
              <a:t>deprived</a:t>
            </a:r>
            <a:r>
              <a:rPr lang="de-DE" dirty="0"/>
              <a:t> </a:t>
            </a:r>
            <a:r>
              <a:rPr lang="de-DE" dirty="0" err="1"/>
              <a:t>areas</a:t>
            </a:r>
            <a:r>
              <a:rPr lang="de-DE" dirty="0"/>
              <a:t> 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dirty="0" err="1"/>
              <a:t>studies</a:t>
            </a:r>
            <a:r>
              <a:rPr lang="de-DE" dirty="0"/>
              <a:t> </a:t>
            </a:r>
            <a:r>
              <a:rPr lang="de-DE" dirty="0" err="1"/>
              <a:t>must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able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link </a:t>
            </a:r>
            <a:r>
              <a:rPr lang="de-DE" dirty="0" err="1"/>
              <a:t>measures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availability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primary</a:t>
            </a:r>
            <a:r>
              <a:rPr lang="de-DE" dirty="0"/>
              <a:t> care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self-referred</a:t>
            </a:r>
            <a:r>
              <a:rPr lang="de-DE" dirty="0"/>
              <a:t> </a:t>
            </a:r>
            <a:r>
              <a:rPr lang="de-DE" dirty="0" err="1"/>
              <a:t>ambulatory</a:t>
            </a:r>
            <a:r>
              <a:rPr lang="de-DE" dirty="0"/>
              <a:t> ED-</a:t>
            </a:r>
            <a:r>
              <a:rPr lang="de-DE" dirty="0" err="1"/>
              <a:t>visits</a:t>
            </a:r>
            <a:r>
              <a:rPr lang="de-DE" dirty="0"/>
              <a:t> &amp; </a:t>
            </a:r>
            <a:r>
              <a:rPr lang="de-DE" dirty="0" err="1"/>
              <a:t>control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class</a:t>
            </a:r>
            <a:r>
              <a:rPr lang="de-DE" dirty="0"/>
              <a:t>, </a:t>
            </a:r>
            <a:r>
              <a:rPr lang="de-DE" dirty="0" err="1"/>
              <a:t>culture</a:t>
            </a:r>
            <a:r>
              <a:rPr lang="de-DE" dirty="0"/>
              <a:t>, </a:t>
            </a:r>
            <a:r>
              <a:rPr lang="de-DE" dirty="0" err="1"/>
              <a:t>travel</a:t>
            </a:r>
            <a:r>
              <a:rPr lang="de-DE" dirty="0"/>
              <a:t> time in </a:t>
            </a:r>
            <a:r>
              <a:rPr lang="de-DE" dirty="0" err="1"/>
              <a:t>cross-sectional</a:t>
            </a:r>
            <a:r>
              <a:rPr lang="de-DE" dirty="0"/>
              <a:t> time </a:t>
            </a:r>
            <a:r>
              <a:rPr lang="de-DE" dirty="0" err="1"/>
              <a:t>series</a:t>
            </a:r>
            <a:r>
              <a:rPr lang="de-DE" dirty="0"/>
              <a:t>      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512C011-64EF-10AF-6039-1C9C20010B4B}"/>
              </a:ext>
            </a:extLst>
          </p:cNvPr>
          <p:cNvSpPr txBox="1"/>
          <p:nvPr/>
        </p:nvSpPr>
        <p:spPr>
          <a:xfrm>
            <a:off x="718936" y="3363838"/>
            <a:ext cx="7993063" cy="338554"/>
          </a:xfrm>
          <a:prstGeom prst="rect">
            <a:avLst/>
          </a:prstGeom>
          <a:solidFill>
            <a:srgbClr val="3C9BFA"/>
          </a:solidFill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de-DE" sz="1600" dirty="0">
                <a:solidFill>
                  <a:schemeClr val="bg1"/>
                </a:solidFill>
              </a:rPr>
              <a:t> ‘</a:t>
            </a:r>
            <a:r>
              <a:rPr lang="de-DE" sz="1600" dirty="0" err="1">
                <a:solidFill>
                  <a:schemeClr val="bg1"/>
                </a:solidFill>
              </a:rPr>
              <a:t>redirection</a:t>
            </a:r>
            <a:r>
              <a:rPr lang="de-DE" sz="1600" dirty="0">
                <a:solidFill>
                  <a:schemeClr val="bg1"/>
                </a:solidFill>
              </a:rPr>
              <a:t>‘ back </a:t>
            </a:r>
            <a:r>
              <a:rPr lang="de-DE" sz="1600" dirty="0" err="1">
                <a:solidFill>
                  <a:schemeClr val="bg1"/>
                </a:solidFill>
              </a:rPr>
              <a:t>to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err="1">
                <a:solidFill>
                  <a:schemeClr val="bg1"/>
                </a:solidFill>
              </a:rPr>
              <a:t>physician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err="1">
                <a:solidFill>
                  <a:schemeClr val="bg1"/>
                </a:solidFill>
              </a:rPr>
              <a:t>offices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err="1">
                <a:solidFill>
                  <a:schemeClr val="bg1"/>
                </a:solidFill>
              </a:rPr>
              <a:t>would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err="1">
                <a:solidFill>
                  <a:schemeClr val="bg1"/>
                </a:solidFill>
              </a:rPr>
              <a:t>most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err="1">
                <a:solidFill>
                  <a:schemeClr val="bg1"/>
                </a:solidFill>
              </a:rPr>
              <a:t>likely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err="1">
                <a:solidFill>
                  <a:schemeClr val="bg1"/>
                </a:solidFill>
              </a:rPr>
              <a:t>provide</a:t>
            </a:r>
            <a:r>
              <a:rPr lang="de-DE" sz="1600" dirty="0">
                <a:solidFill>
                  <a:schemeClr val="bg1"/>
                </a:solidFill>
              </a:rPr>
              <a:t> a </a:t>
            </a:r>
            <a:r>
              <a:rPr lang="de-DE" sz="1600" dirty="0" err="1">
                <a:solidFill>
                  <a:schemeClr val="bg1"/>
                </a:solidFill>
              </a:rPr>
              <a:t>better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err="1">
                <a:solidFill>
                  <a:schemeClr val="bg1"/>
                </a:solidFill>
              </a:rPr>
              <a:t>solution</a:t>
            </a: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DFAE03DF-F5B9-9C72-7AE9-50DDAF25CB1E}"/>
              </a:ext>
            </a:extLst>
          </p:cNvPr>
          <p:cNvSpPr txBox="1">
            <a:spLocks/>
          </p:cNvSpPr>
          <p:nvPr/>
        </p:nvSpPr>
        <p:spPr>
          <a:xfrm>
            <a:off x="720001" y="4912791"/>
            <a:ext cx="6660368" cy="12199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WIC Pisa September 2023 – Will walk-in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clinics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at Eds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reduce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or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increase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ED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crowding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?  </a:t>
            </a:r>
          </a:p>
        </p:txBody>
      </p:sp>
    </p:spTree>
    <p:extLst>
      <p:ext uri="{BB962C8B-B14F-4D97-AF65-F5344CB8AC3E}">
        <p14:creationId xmlns:p14="http://schemas.microsoft.com/office/powerpoint/2010/main" val="35878792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DC637710-3F09-EA4C-9421-D2E0B0E9ECF1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143004" y="4954196"/>
            <a:ext cx="4994672" cy="135731"/>
          </a:xfrm>
        </p:spPr>
        <p:txBody>
          <a:bodyPr/>
          <a:lstStyle/>
          <a:p>
            <a:r>
              <a:rPr lang="de-DE">
                <a:latin typeface="Calibri" panose="020F0502020204030204" pitchFamily="34" charset="0"/>
              </a:rPr>
              <a:t>@Zi | Strukturierte medizinische Ersteinschätzung in Deutschland (SmED), Berlin im März 2023</a:t>
            </a:r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140AD257-3288-5440-8638-75E2230C3C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2B8703A-2E49-0C43-B961-39F5D5CB91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999" y="2700000"/>
            <a:ext cx="3600000" cy="1950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34910" indent="-334910" algn="l" rtl="0" eaLnBrk="1" fontAlgn="base" hangingPunct="1">
              <a:lnSpc>
                <a:spcPts val="1563"/>
              </a:lnSpc>
              <a:spcBef>
                <a:spcPct val="0"/>
              </a:spcBef>
              <a:spcAft>
                <a:spcPct val="0"/>
              </a:spcAft>
              <a:defRPr sz="1270">
                <a:solidFill>
                  <a:srgbClr val="3C9BFA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1551" indent="0" algn="l" rtl="0" eaLnBrk="1" fontAlgn="base" hangingPunct="1">
              <a:lnSpc>
                <a:spcPct val="100000"/>
              </a:lnSpc>
              <a:spcBef>
                <a:spcPts val="586"/>
              </a:spcBef>
              <a:spcAft>
                <a:spcPts val="586"/>
              </a:spcAft>
              <a:buClr>
                <a:srgbClr val="0078B4"/>
              </a:buClr>
              <a:buFont typeface="Arial" panose="020B0604020202020204" pitchFamily="34" charset="0"/>
              <a:buNone/>
              <a:defRPr sz="1953" b="1">
                <a:solidFill>
                  <a:srgbClr val="3C9BFA"/>
                </a:solidFill>
                <a:latin typeface="Calibri" panose="020F0502020204030204" pitchFamily="34" charset="0"/>
              </a:defRPr>
            </a:lvl2pPr>
            <a:lvl3pPr marL="282193" indent="-279092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94B5A"/>
              </a:buClr>
              <a:buSzPct val="100000"/>
              <a:buFont typeface="Arial" panose="020B0604020202020204" pitchFamily="34" charset="0"/>
              <a:buChar char="•"/>
              <a:defRPr sz="1758">
                <a:solidFill>
                  <a:srgbClr val="194B5A"/>
                </a:solidFill>
                <a:latin typeface="Calibri" panose="020F0502020204030204" pitchFamily="34" charset="0"/>
              </a:defRPr>
            </a:lvl3pPr>
            <a:lvl4pPr marL="350416" indent="-345764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rgbClr val="0078B4"/>
              </a:buClr>
              <a:buSzPct val="120000"/>
              <a:buBlip>
                <a:blip r:embed="rId3"/>
              </a:buBlip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525624" indent="-173657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972171" indent="-173657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1418718" indent="-173657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1865266" indent="-173657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2311813" indent="-173657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900" b="1" kern="0" dirty="0" err="1">
                <a:solidFill>
                  <a:srgbClr val="194B5A"/>
                </a:solidFill>
              </a:rPr>
              <a:t>contact</a:t>
            </a:r>
            <a:r>
              <a:rPr lang="de-DE" sz="900" b="1" kern="0" dirty="0">
                <a:solidFill>
                  <a:srgbClr val="194B5A"/>
                </a:solidFill>
              </a:rPr>
              <a:t> </a:t>
            </a:r>
          </a:p>
          <a:p>
            <a:r>
              <a:rPr lang="de-DE" sz="900" kern="0" dirty="0">
                <a:solidFill>
                  <a:srgbClr val="194B5A"/>
                </a:solidFill>
                <a:hlinkClick r:id="rId4"/>
              </a:rPr>
              <a:t>dstillfried@zi.de</a:t>
            </a:r>
            <a:r>
              <a:rPr lang="de-DE" sz="900" kern="0" dirty="0">
                <a:solidFill>
                  <a:srgbClr val="194B5A"/>
                </a:solidFill>
              </a:rPr>
              <a:t> </a:t>
            </a:r>
          </a:p>
          <a:p>
            <a:pPr marL="0" indent="0" algn="l">
              <a:buFontTx/>
              <a:buNone/>
            </a:pPr>
            <a:endParaRPr lang="de-DE" sz="953" b="0" i="0" u="none" strike="noStrike" kern="1200" dirty="0">
              <a:solidFill>
                <a:srgbClr val="194B5A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indent="0" algn="l">
              <a:buFontTx/>
              <a:buNone/>
            </a:pPr>
            <a:r>
              <a:rPr lang="de-DE" sz="953" b="0" i="0" u="none" strike="noStrike" kern="1200" dirty="0">
                <a:solidFill>
                  <a:srgbClr val="194B5A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Zentralinstitut für die kassenärztliche Versorgung</a:t>
            </a:r>
            <a:br>
              <a:rPr lang="de-DE" sz="900" dirty="0">
                <a:solidFill>
                  <a:srgbClr val="194B5A"/>
                </a:solidFill>
              </a:rPr>
            </a:br>
            <a:r>
              <a:rPr lang="de-DE" sz="953" b="0" i="0" u="none" strike="noStrike" kern="1200" dirty="0">
                <a:solidFill>
                  <a:srgbClr val="194B5A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 der Bundesrepublik Deutschland</a:t>
            </a:r>
            <a:br>
              <a:rPr lang="de-DE" sz="900" dirty="0">
                <a:solidFill>
                  <a:srgbClr val="194B5A"/>
                </a:solidFill>
              </a:rPr>
            </a:br>
            <a:r>
              <a:rPr lang="de-DE" sz="953" b="0" i="0" u="none" strike="noStrike" kern="1200" dirty="0" err="1">
                <a:solidFill>
                  <a:srgbClr val="194B5A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Salzufer</a:t>
            </a:r>
            <a:r>
              <a:rPr lang="de-DE" sz="953" b="0" i="0" u="none" strike="noStrike" kern="1200" dirty="0">
                <a:solidFill>
                  <a:srgbClr val="194B5A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8</a:t>
            </a:r>
            <a:br>
              <a:rPr lang="de-DE" sz="900" dirty="0">
                <a:solidFill>
                  <a:srgbClr val="194B5A"/>
                </a:solidFill>
              </a:rPr>
            </a:br>
            <a:r>
              <a:rPr lang="de-DE" sz="953" b="0" i="0" u="none" strike="noStrike" kern="1200" dirty="0">
                <a:solidFill>
                  <a:srgbClr val="194B5A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10587 Berlin</a:t>
            </a:r>
          </a:p>
          <a:p>
            <a:pPr marL="0" marR="0" lvl="0" indent="0" algn="l" defTabSz="685766" rtl="0" eaLnBrk="1" fontAlgn="base" latinLnBrk="0" hangingPunct="1">
              <a:lnSpc>
                <a:spcPts val="1172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sz="900" b="0" i="0" u="none" strike="noStrike" kern="1200" dirty="0">
              <a:solidFill>
                <a:srgbClr val="194B5A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685766" rtl="0" eaLnBrk="1" fontAlgn="base" latinLnBrk="0" hangingPunct="1">
              <a:lnSpc>
                <a:spcPts val="1172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900" b="0" i="0" u="none" strike="noStrike" kern="1200" dirty="0" err="1">
                <a:solidFill>
                  <a:srgbClr val="194B5A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www.zi.de</a:t>
            </a:r>
            <a:endParaRPr lang="de-DE" sz="900" b="0" i="0" u="none" strike="noStrike" kern="1200" dirty="0">
              <a:solidFill>
                <a:srgbClr val="194B5A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indent="0" algn="l">
              <a:buFontTx/>
              <a:buNone/>
            </a:pPr>
            <a:endParaRPr lang="de-DE" sz="900" kern="0" dirty="0">
              <a:solidFill>
                <a:srgbClr val="194B5A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61F09F-037B-9A06-3DE6-C5F30B21D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1" y="352175"/>
            <a:ext cx="7993063" cy="619825"/>
          </a:xfrm>
        </p:spPr>
        <p:txBody>
          <a:bodyPr/>
          <a:lstStyle/>
          <a:p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AA1CA0D-C5C5-E668-AA96-88439232C4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b="1" dirty="0"/>
              <a:t>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err="1"/>
              <a:t>means</a:t>
            </a:r>
            <a:r>
              <a:rPr lang="de-DE" dirty="0"/>
              <a:t>: </a:t>
            </a:r>
            <a:r>
              <a:rPr lang="de-DE" dirty="0" err="1"/>
              <a:t>too</a:t>
            </a:r>
            <a:r>
              <a:rPr lang="de-DE" dirty="0"/>
              <a:t> </a:t>
            </a: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patients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ED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err="1"/>
              <a:t>measures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crowding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systematically</a:t>
            </a:r>
            <a:r>
              <a:rPr lang="de-DE" dirty="0"/>
              <a:t> </a:t>
            </a:r>
            <a:r>
              <a:rPr lang="de-DE" dirty="0" err="1"/>
              <a:t>associated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reduced</a:t>
            </a:r>
            <a:r>
              <a:rPr lang="de-DE" dirty="0"/>
              <a:t> </a:t>
            </a:r>
            <a:r>
              <a:rPr lang="de-DE" dirty="0" err="1"/>
              <a:t>quality</a:t>
            </a:r>
            <a:r>
              <a:rPr lang="de-DE" dirty="0"/>
              <a:t> and adverse </a:t>
            </a:r>
            <a:r>
              <a:rPr lang="de-DE" dirty="0" err="1"/>
              <a:t>outcomes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care (</a:t>
            </a:r>
            <a:r>
              <a:rPr lang="de-DE" dirty="0" err="1"/>
              <a:t>particularly</a:t>
            </a:r>
            <a:r>
              <a:rPr lang="de-DE" dirty="0"/>
              <a:t> </a:t>
            </a:r>
            <a:r>
              <a:rPr lang="de-DE" dirty="0" err="1"/>
              <a:t>increased</a:t>
            </a:r>
            <a:r>
              <a:rPr lang="de-DE" dirty="0"/>
              <a:t> </a:t>
            </a:r>
            <a:r>
              <a:rPr lang="de-DE" dirty="0" err="1"/>
              <a:t>mortality</a:t>
            </a:r>
            <a:r>
              <a:rPr lang="de-DE" dirty="0"/>
              <a:t>)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Tx/>
              <a:buChar char="-"/>
            </a:pPr>
            <a:endParaRPr lang="de-DE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Tx/>
              <a:buChar char="-"/>
            </a:pPr>
            <a:endParaRPr lang="de-DE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de-DE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3C9BFA"/>
                </a:solidFill>
              </a:rPr>
              <a:t>Imperatives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dirty="0" err="1">
                <a:solidFill>
                  <a:srgbClr val="3C9BFA"/>
                </a:solidFill>
              </a:rPr>
              <a:t>to</a:t>
            </a:r>
            <a:r>
              <a:rPr lang="de-DE" dirty="0">
                <a:solidFill>
                  <a:srgbClr val="3C9BFA"/>
                </a:solidFill>
              </a:rPr>
              <a:t> </a:t>
            </a:r>
            <a:r>
              <a:rPr lang="de-DE" b="1" dirty="0" err="1">
                <a:solidFill>
                  <a:srgbClr val="3C9BFA"/>
                </a:solidFill>
              </a:rPr>
              <a:t>avoid</a:t>
            </a:r>
            <a:r>
              <a:rPr lang="de-DE" b="1" dirty="0">
                <a:solidFill>
                  <a:srgbClr val="3C9BFA"/>
                </a:solidFill>
              </a:rPr>
              <a:t> </a:t>
            </a:r>
            <a:r>
              <a:rPr lang="de-DE" b="1" dirty="0" err="1">
                <a:solidFill>
                  <a:srgbClr val="3C9BFA"/>
                </a:solidFill>
              </a:rPr>
              <a:t>crowding</a:t>
            </a:r>
            <a:r>
              <a:rPr lang="de-DE" b="1" dirty="0">
                <a:solidFill>
                  <a:srgbClr val="3C9BFA"/>
                </a:solidFill>
              </a:rPr>
              <a:t> </a:t>
            </a:r>
            <a:r>
              <a:rPr lang="de-DE" dirty="0" err="1">
                <a:solidFill>
                  <a:srgbClr val="3C9BFA"/>
                </a:solidFill>
              </a:rPr>
              <a:t>is</a:t>
            </a:r>
            <a:r>
              <a:rPr lang="de-DE" dirty="0">
                <a:solidFill>
                  <a:srgbClr val="3C9BFA"/>
                </a:solidFill>
              </a:rPr>
              <a:t> </a:t>
            </a:r>
            <a:r>
              <a:rPr lang="de-DE" dirty="0" err="1">
                <a:solidFill>
                  <a:srgbClr val="3C9BFA"/>
                </a:solidFill>
              </a:rPr>
              <a:t>to</a:t>
            </a:r>
            <a:r>
              <a:rPr lang="de-DE" dirty="0">
                <a:solidFill>
                  <a:srgbClr val="3C9BFA"/>
                </a:solidFill>
              </a:rPr>
              <a:t> </a:t>
            </a:r>
            <a:r>
              <a:rPr lang="de-DE" dirty="0" err="1">
                <a:solidFill>
                  <a:srgbClr val="3C9BFA"/>
                </a:solidFill>
              </a:rPr>
              <a:t>improve</a:t>
            </a:r>
            <a:r>
              <a:rPr lang="de-DE" dirty="0">
                <a:solidFill>
                  <a:srgbClr val="3C9BFA"/>
                </a:solidFill>
              </a:rPr>
              <a:t> </a:t>
            </a:r>
            <a:r>
              <a:rPr lang="de-DE" dirty="0" err="1">
                <a:solidFill>
                  <a:srgbClr val="3C9BFA"/>
                </a:solidFill>
              </a:rPr>
              <a:t>quality</a:t>
            </a:r>
            <a:r>
              <a:rPr lang="de-DE" dirty="0">
                <a:solidFill>
                  <a:srgbClr val="3C9BFA"/>
                </a:solidFill>
              </a:rPr>
              <a:t> </a:t>
            </a:r>
            <a:r>
              <a:rPr lang="de-DE" dirty="0" err="1">
                <a:solidFill>
                  <a:srgbClr val="3C9BFA"/>
                </a:solidFill>
              </a:rPr>
              <a:t>of</a:t>
            </a:r>
            <a:r>
              <a:rPr lang="de-DE" dirty="0">
                <a:solidFill>
                  <a:srgbClr val="3C9BFA"/>
                </a:solidFill>
              </a:rPr>
              <a:t> </a:t>
            </a:r>
            <a:r>
              <a:rPr lang="de-DE" dirty="0" err="1">
                <a:solidFill>
                  <a:srgbClr val="3C9BFA"/>
                </a:solidFill>
              </a:rPr>
              <a:t>outcomes</a:t>
            </a:r>
            <a:r>
              <a:rPr lang="de-DE" dirty="0">
                <a:solidFill>
                  <a:srgbClr val="3C9BFA"/>
                </a:solidFill>
              </a:rPr>
              <a:t> in </a:t>
            </a:r>
            <a:r>
              <a:rPr lang="de-DE" dirty="0" err="1">
                <a:solidFill>
                  <a:srgbClr val="3C9BFA"/>
                </a:solidFill>
              </a:rPr>
              <a:t>emergency</a:t>
            </a:r>
            <a:r>
              <a:rPr lang="de-DE" dirty="0">
                <a:solidFill>
                  <a:srgbClr val="3C9BFA"/>
                </a:solidFill>
              </a:rPr>
              <a:t> care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dirty="0">
                <a:solidFill>
                  <a:srgbClr val="3C9BFA"/>
                </a:solidFill>
              </a:rPr>
              <a:t>2015 – Feb 2023: General </a:t>
            </a:r>
            <a:r>
              <a:rPr lang="de-DE" dirty="0" err="1">
                <a:solidFill>
                  <a:srgbClr val="3C9BFA"/>
                </a:solidFill>
              </a:rPr>
              <a:t>understanding</a:t>
            </a:r>
            <a:r>
              <a:rPr lang="de-DE" dirty="0">
                <a:solidFill>
                  <a:srgbClr val="3C9BFA"/>
                </a:solidFill>
              </a:rPr>
              <a:t> in Germany - </a:t>
            </a:r>
            <a:r>
              <a:rPr lang="de-DE" dirty="0" err="1">
                <a:solidFill>
                  <a:srgbClr val="3C9BFA"/>
                </a:solidFill>
              </a:rPr>
              <a:t>crowding</a:t>
            </a:r>
            <a:r>
              <a:rPr lang="de-DE" dirty="0">
                <a:solidFill>
                  <a:srgbClr val="3C9BFA"/>
                </a:solidFill>
              </a:rPr>
              <a:t> </a:t>
            </a:r>
            <a:r>
              <a:rPr lang="de-DE" dirty="0" err="1">
                <a:solidFill>
                  <a:srgbClr val="3C9BFA"/>
                </a:solidFill>
              </a:rPr>
              <a:t>is</a:t>
            </a:r>
            <a:r>
              <a:rPr lang="de-DE" dirty="0">
                <a:solidFill>
                  <a:srgbClr val="3C9BFA"/>
                </a:solidFill>
              </a:rPr>
              <a:t> </a:t>
            </a:r>
            <a:r>
              <a:rPr lang="de-DE" dirty="0" err="1">
                <a:solidFill>
                  <a:srgbClr val="3C9BFA"/>
                </a:solidFill>
              </a:rPr>
              <a:t>caused</a:t>
            </a:r>
            <a:r>
              <a:rPr lang="de-DE" dirty="0">
                <a:solidFill>
                  <a:srgbClr val="3C9BFA"/>
                </a:solidFill>
              </a:rPr>
              <a:t> </a:t>
            </a:r>
            <a:r>
              <a:rPr lang="de-DE" dirty="0" err="1">
                <a:solidFill>
                  <a:srgbClr val="3C9BFA"/>
                </a:solidFill>
              </a:rPr>
              <a:t>to</a:t>
            </a:r>
            <a:r>
              <a:rPr lang="de-DE" dirty="0">
                <a:solidFill>
                  <a:srgbClr val="3C9BFA"/>
                </a:solidFill>
              </a:rPr>
              <a:t> a </a:t>
            </a:r>
            <a:r>
              <a:rPr lang="de-DE" dirty="0" err="1">
                <a:solidFill>
                  <a:srgbClr val="3C9BFA"/>
                </a:solidFill>
              </a:rPr>
              <a:t>significant</a:t>
            </a:r>
            <a:r>
              <a:rPr lang="de-DE" dirty="0">
                <a:solidFill>
                  <a:srgbClr val="3C9BFA"/>
                </a:solidFill>
              </a:rPr>
              <a:t> </a:t>
            </a:r>
            <a:r>
              <a:rPr lang="de-DE" dirty="0" err="1">
                <a:solidFill>
                  <a:srgbClr val="3C9BFA"/>
                </a:solidFill>
              </a:rPr>
              <a:t>degree</a:t>
            </a:r>
            <a:r>
              <a:rPr lang="de-DE" dirty="0">
                <a:solidFill>
                  <a:srgbClr val="3C9BFA"/>
                </a:solidFill>
              </a:rPr>
              <a:t> </a:t>
            </a:r>
            <a:r>
              <a:rPr lang="de-DE" dirty="0" err="1">
                <a:solidFill>
                  <a:srgbClr val="3C9BFA"/>
                </a:solidFill>
              </a:rPr>
              <a:t>by</a:t>
            </a:r>
            <a:r>
              <a:rPr lang="de-DE" dirty="0">
                <a:solidFill>
                  <a:srgbClr val="3C9BFA"/>
                </a:solidFill>
              </a:rPr>
              <a:t> </a:t>
            </a:r>
            <a:r>
              <a:rPr lang="de-DE" b="1" dirty="0" err="1">
                <a:solidFill>
                  <a:srgbClr val="3C9BFA"/>
                </a:solidFill>
              </a:rPr>
              <a:t>self-refered</a:t>
            </a:r>
            <a:r>
              <a:rPr lang="de-DE" b="1" dirty="0">
                <a:solidFill>
                  <a:srgbClr val="3C9BFA"/>
                </a:solidFill>
              </a:rPr>
              <a:t> </a:t>
            </a:r>
            <a:r>
              <a:rPr lang="de-DE" b="1" dirty="0" err="1">
                <a:solidFill>
                  <a:srgbClr val="3C9BFA"/>
                </a:solidFill>
              </a:rPr>
              <a:t>patients</a:t>
            </a:r>
            <a:r>
              <a:rPr lang="de-DE" b="1" dirty="0">
                <a:solidFill>
                  <a:srgbClr val="3C9BFA"/>
                </a:solidFill>
              </a:rPr>
              <a:t> in EDs </a:t>
            </a:r>
            <a:r>
              <a:rPr lang="de-DE" b="1" dirty="0" err="1">
                <a:solidFill>
                  <a:srgbClr val="3C9BFA"/>
                </a:solidFill>
              </a:rPr>
              <a:t>without</a:t>
            </a:r>
            <a:r>
              <a:rPr lang="de-DE" b="1" dirty="0">
                <a:solidFill>
                  <a:srgbClr val="3C9BFA"/>
                </a:solidFill>
              </a:rPr>
              <a:t> urgent </a:t>
            </a:r>
            <a:r>
              <a:rPr lang="de-DE" b="1" dirty="0" err="1">
                <a:solidFill>
                  <a:srgbClr val="3C9BFA"/>
                </a:solidFill>
              </a:rPr>
              <a:t>need</a:t>
            </a:r>
            <a:r>
              <a:rPr lang="de-DE" b="1" dirty="0">
                <a:solidFill>
                  <a:srgbClr val="3C9BFA"/>
                </a:solidFill>
              </a:rPr>
              <a:t> </a:t>
            </a:r>
            <a:r>
              <a:rPr lang="de-DE" b="1" dirty="0" err="1">
                <a:solidFill>
                  <a:srgbClr val="3C9BFA"/>
                </a:solidFill>
              </a:rPr>
              <a:t>of</a:t>
            </a:r>
            <a:r>
              <a:rPr lang="de-DE" b="1" dirty="0">
                <a:solidFill>
                  <a:srgbClr val="3C9BFA"/>
                </a:solidFill>
              </a:rPr>
              <a:t> </a:t>
            </a:r>
            <a:r>
              <a:rPr lang="de-DE" b="1" dirty="0" err="1">
                <a:solidFill>
                  <a:srgbClr val="3C9BFA"/>
                </a:solidFill>
              </a:rPr>
              <a:t>treatment</a:t>
            </a:r>
            <a:r>
              <a:rPr lang="de-DE" b="1" dirty="0">
                <a:solidFill>
                  <a:srgbClr val="3C9BFA"/>
                </a:solidFill>
              </a:rPr>
              <a:t>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30AE201-3682-20C9-C50F-D09D3D48456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20001" y="4954500"/>
            <a:ext cx="6660368" cy="121997"/>
          </a:xfrm>
        </p:spPr>
        <p:txBody>
          <a:bodyPr/>
          <a:lstStyle/>
          <a:p>
            <a:r>
              <a:rPr lang="de-DE" dirty="0">
                <a:latin typeface="Calibri" panose="020F0502020204030204" pitchFamily="34" charset="0"/>
              </a:rPr>
              <a:t>WIC Pisa September 2023 – Will walk-in </a:t>
            </a:r>
            <a:r>
              <a:rPr lang="de-DE" dirty="0" err="1">
                <a:latin typeface="Calibri" panose="020F0502020204030204" pitchFamily="34" charset="0"/>
              </a:rPr>
              <a:t>clinics</a:t>
            </a:r>
            <a:r>
              <a:rPr lang="de-DE" dirty="0">
                <a:latin typeface="Calibri" panose="020F0502020204030204" pitchFamily="34" charset="0"/>
              </a:rPr>
              <a:t> at Eds </a:t>
            </a:r>
            <a:r>
              <a:rPr lang="de-DE" dirty="0" err="1">
                <a:latin typeface="Calibri" panose="020F0502020204030204" pitchFamily="34" charset="0"/>
              </a:rPr>
              <a:t>reduce</a:t>
            </a:r>
            <a:r>
              <a:rPr lang="de-DE" dirty="0">
                <a:latin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</a:rPr>
              <a:t>or</a:t>
            </a:r>
            <a:r>
              <a:rPr lang="de-DE" dirty="0">
                <a:latin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</a:rPr>
              <a:t>increase</a:t>
            </a:r>
            <a:r>
              <a:rPr lang="de-DE" dirty="0">
                <a:latin typeface="Calibri" panose="020F0502020204030204" pitchFamily="34" charset="0"/>
              </a:rPr>
              <a:t> ED </a:t>
            </a:r>
            <a:r>
              <a:rPr lang="de-DE" dirty="0" err="1">
                <a:latin typeface="Calibri" panose="020F0502020204030204" pitchFamily="34" charset="0"/>
              </a:rPr>
              <a:t>crowding</a:t>
            </a:r>
            <a:r>
              <a:rPr lang="de-DE" dirty="0">
                <a:latin typeface="Calibri" panose="020F0502020204030204" pitchFamily="34" charset="0"/>
              </a:rPr>
              <a:t>? 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BB39690-DE0B-1F44-A0D5-9AC8879E93FB}"/>
              </a:ext>
            </a:extLst>
          </p:cNvPr>
          <p:cNvSpPr txBox="1"/>
          <p:nvPr/>
        </p:nvSpPr>
        <p:spPr>
          <a:xfrm>
            <a:off x="934815" y="2353111"/>
            <a:ext cx="712879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6" lvl="2" indent="0">
              <a:spcBef>
                <a:spcPts val="600"/>
              </a:spcBef>
              <a:buNone/>
            </a:pPr>
            <a:r>
              <a:rPr lang="en-US" sz="800" b="0" i="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Badr S, </a:t>
            </a:r>
            <a:r>
              <a:rPr lang="en-US" sz="800" b="0" i="0" dirty="0" err="1">
                <a:solidFill>
                  <a:srgbClr val="21212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Nyce</a:t>
            </a:r>
            <a:r>
              <a:rPr lang="en-US" sz="800" b="0" i="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A, Awan T, Cortes D, </a:t>
            </a:r>
            <a:r>
              <a:rPr lang="en-US" sz="800" b="0" i="0" dirty="0" err="1">
                <a:solidFill>
                  <a:srgbClr val="21212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Mowdawalla</a:t>
            </a:r>
            <a:r>
              <a:rPr lang="en-US" sz="800" b="0" i="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C, </a:t>
            </a:r>
            <a:r>
              <a:rPr lang="en-US" sz="800" b="0" i="0" dirty="0" err="1">
                <a:solidFill>
                  <a:srgbClr val="21212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Rachoin</a:t>
            </a:r>
            <a:r>
              <a:rPr lang="en-US" sz="800" b="0" i="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JS (2022) Measures of Emergency Department Crowding, a Systematic Review. How to Make Sense of a Long List. Open Access </a:t>
            </a:r>
            <a:r>
              <a:rPr lang="en-US" sz="800" b="0" i="0" dirty="0" err="1">
                <a:solidFill>
                  <a:srgbClr val="21212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Emerg</a:t>
            </a:r>
            <a:r>
              <a:rPr lang="en-US" sz="800" b="0" i="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Med 4;14:5-14. </a:t>
            </a:r>
            <a:r>
              <a:rPr lang="en-US" sz="800" b="0" i="0" dirty="0" err="1">
                <a:solidFill>
                  <a:srgbClr val="21212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doi</a:t>
            </a:r>
            <a:r>
              <a:rPr lang="en-US" sz="800" b="0" i="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: 10.2147/OAEM.S338079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800" b="0" i="0" dirty="0" err="1">
                <a:solidFill>
                  <a:srgbClr val="21212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Stang</a:t>
            </a:r>
            <a:r>
              <a:rPr lang="en-US" sz="800" b="0" i="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AS, </a:t>
            </a:r>
            <a:r>
              <a:rPr lang="en-US" sz="800" b="0" i="0" dirty="0" err="1">
                <a:solidFill>
                  <a:srgbClr val="21212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Crotts</a:t>
            </a:r>
            <a:r>
              <a:rPr lang="en-US" sz="800" b="0" i="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J, Johnson DW, Hartling L, Guttmann A (2015) Crowding measures associated with the quality of emergency department care: a systematic review. </a:t>
            </a:r>
            <a:r>
              <a:rPr lang="en-US" sz="800" b="0" i="0" dirty="0" err="1">
                <a:solidFill>
                  <a:srgbClr val="21212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Acad</a:t>
            </a:r>
            <a:r>
              <a:rPr lang="en-US" sz="800" b="0" i="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800" b="0" i="0" dirty="0" err="1">
                <a:solidFill>
                  <a:srgbClr val="21212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Emerg</a:t>
            </a:r>
            <a:r>
              <a:rPr lang="en-US" sz="800" b="0" i="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Med. 22(6):643-56. </a:t>
            </a:r>
            <a:r>
              <a:rPr lang="en-US" sz="800" b="0" i="0" dirty="0" err="1">
                <a:solidFill>
                  <a:srgbClr val="21212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doi</a:t>
            </a:r>
            <a:r>
              <a:rPr lang="en-US" sz="800" b="0" i="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: 10.1111/acem.12682</a:t>
            </a:r>
            <a:endParaRPr lang="de-DE" sz="8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9DBD439-F046-AF5D-562B-BB0ECC4D6B61}"/>
              </a:ext>
            </a:extLst>
          </p:cNvPr>
          <p:cNvSpPr txBox="1"/>
          <p:nvPr/>
        </p:nvSpPr>
        <p:spPr>
          <a:xfrm>
            <a:off x="611560" y="1095441"/>
            <a:ext cx="7560840" cy="369332"/>
          </a:xfrm>
          <a:prstGeom prst="rect">
            <a:avLst/>
          </a:prstGeom>
          <a:solidFill>
            <a:srgbClr val="194B5A"/>
          </a:solidFill>
        </p:spPr>
        <p:txBody>
          <a:bodyPr wrap="square">
            <a:spAutoFit/>
          </a:bodyPr>
          <a:lstStyle/>
          <a:p>
            <a:r>
              <a:rPr lang="de-DE" b="1" dirty="0" err="1">
                <a:solidFill>
                  <a:schemeClr val="bg1"/>
                </a:solidFill>
              </a:rPr>
              <a:t>Crowding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100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8AA7B6F5-7EA8-A92F-791F-44C523ABAF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87" y="893748"/>
            <a:ext cx="6533935" cy="3694226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B534B1C8-98B9-8DAE-3C9C-F2AE06ECE02B}"/>
              </a:ext>
            </a:extLst>
          </p:cNvPr>
          <p:cNvSpPr txBox="1"/>
          <p:nvPr/>
        </p:nvSpPr>
        <p:spPr>
          <a:xfrm>
            <a:off x="5575738" y="2963728"/>
            <a:ext cx="940025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000" dirty="0" err="1">
                <a:solidFill>
                  <a:schemeClr val="bg1"/>
                </a:solidFill>
              </a:rPr>
              <a:t>hospital</a:t>
            </a:r>
            <a:br>
              <a:rPr lang="de-DE" sz="1000" dirty="0">
                <a:solidFill>
                  <a:schemeClr val="bg1"/>
                </a:solidFill>
              </a:rPr>
            </a:br>
            <a:r>
              <a:rPr lang="de-DE" sz="1000" dirty="0">
                <a:solidFill>
                  <a:schemeClr val="bg1"/>
                </a:solidFill>
              </a:rPr>
              <a:t>ED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97A866D-C5FD-7B43-C88D-B9A0DFB03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de-DE" dirty="0"/>
              <a:t>a plan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reform</a:t>
            </a:r>
            <a:r>
              <a:rPr lang="de-DE" dirty="0"/>
              <a:t>: </a:t>
            </a:r>
            <a:r>
              <a:rPr lang="de-DE" dirty="0" err="1"/>
              <a:t>channelling</a:t>
            </a:r>
            <a:r>
              <a:rPr lang="de-DE" dirty="0"/>
              <a:t> </a:t>
            </a:r>
            <a:r>
              <a:rPr lang="de-DE" dirty="0" err="1"/>
              <a:t>patients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appropriate</a:t>
            </a:r>
            <a:r>
              <a:rPr lang="de-DE" dirty="0"/>
              <a:t> care  </a:t>
            </a:r>
            <a:br>
              <a:rPr lang="de-DE" dirty="0"/>
            </a:br>
            <a:r>
              <a:rPr lang="de-DE" sz="1300" dirty="0"/>
              <a:t>(</a:t>
            </a:r>
            <a:r>
              <a:rPr lang="de-DE" sz="1300" dirty="0" err="1"/>
              <a:t>assumption</a:t>
            </a:r>
            <a:r>
              <a:rPr lang="de-DE" sz="1300" dirty="0"/>
              <a:t>: </a:t>
            </a:r>
            <a:r>
              <a:rPr lang="de-DE" sz="1300" dirty="0" err="1"/>
              <a:t>patients</a:t>
            </a:r>
            <a:r>
              <a:rPr lang="de-DE" sz="1300" dirty="0"/>
              <a:t> </a:t>
            </a:r>
            <a:r>
              <a:rPr lang="de-DE" sz="1300" dirty="0" err="1"/>
              <a:t>define</a:t>
            </a:r>
            <a:r>
              <a:rPr lang="de-DE" sz="1300" dirty="0"/>
              <a:t> </a:t>
            </a:r>
            <a:r>
              <a:rPr lang="de-DE" sz="1300" dirty="0" err="1"/>
              <a:t>need</a:t>
            </a:r>
            <a:r>
              <a:rPr lang="de-DE" sz="1300" dirty="0"/>
              <a:t>, </a:t>
            </a:r>
            <a:r>
              <a:rPr lang="de-DE" sz="1300" dirty="0" err="1"/>
              <a:t>system</a:t>
            </a:r>
            <a:r>
              <a:rPr lang="de-DE" sz="1300" dirty="0"/>
              <a:t> </a:t>
            </a:r>
            <a:r>
              <a:rPr lang="de-DE" sz="1300" dirty="0" err="1"/>
              <a:t>defines</a:t>
            </a:r>
            <a:r>
              <a:rPr lang="de-DE" sz="1300" dirty="0"/>
              <a:t> </a:t>
            </a:r>
            <a:r>
              <a:rPr lang="de-DE" sz="1300" dirty="0" err="1"/>
              <a:t>emergency</a:t>
            </a:r>
            <a:r>
              <a:rPr lang="de-DE" sz="1300" dirty="0"/>
              <a:t>)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AA190F4-2D7D-5781-3201-91D78F191492}"/>
              </a:ext>
            </a:extLst>
          </p:cNvPr>
          <p:cNvSpPr txBox="1"/>
          <p:nvPr/>
        </p:nvSpPr>
        <p:spPr>
          <a:xfrm>
            <a:off x="653144" y="4537452"/>
            <a:ext cx="8167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Quelle: Krafft T et al (2023)Notfallversorgung und Rettungsdienst(Abb. 16, S. 137) https://www.bertelsmann-stiftung.de/fileadmin/files/user_upload/Studie_Notfallversorgung.pdf https://www.bertelsmann-stiftung.de/fileadmin/files/user_upload/Studie_Notfallversorgung.pdf; </a:t>
            </a:r>
            <a:r>
              <a:rPr lang="de-DE" sz="800" b="1" dirty="0"/>
              <a:t>adaptiert durch Zi (Hervorhebung durch Schatten)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38D14368-4A53-10E3-349A-786A657AE8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949207" y="2861265"/>
            <a:ext cx="501717" cy="6425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Grafik 6" descr="Fragezeichen mit einfarbiger Füllung">
            <a:extLst>
              <a:ext uri="{FF2B5EF4-FFF2-40B4-BE49-F238E27FC236}">
                <a16:creationId xmlns:a16="http://schemas.microsoft.com/office/drawing/2014/main" id="{0AD741BC-87D4-CB83-FBB9-0EFE5F97F9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48264" y="2360249"/>
            <a:ext cx="431162" cy="4311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CA94052C-4C9D-EEFA-B74D-EC79E7CA53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9805" y="2943928"/>
            <a:ext cx="286993" cy="4814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711D8726-741C-EE81-3CD2-07EC83C838A1}"/>
              </a:ext>
            </a:extLst>
          </p:cNvPr>
          <p:cNvSpPr txBox="1"/>
          <p:nvPr/>
        </p:nvSpPr>
        <p:spPr>
          <a:xfrm>
            <a:off x="6444208" y="2909590"/>
            <a:ext cx="55754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solidFill>
                  <a:schemeClr val="bg1"/>
                </a:solidFill>
              </a:rPr>
              <a:t>24/7</a:t>
            </a:r>
            <a:br>
              <a:rPr lang="de-DE" sz="1000" dirty="0">
                <a:solidFill>
                  <a:schemeClr val="bg1"/>
                </a:solidFill>
              </a:rPr>
            </a:br>
            <a:r>
              <a:rPr lang="de-DE" sz="1000" dirty="0">
                <a:solidFill>
                  <a:schemeClr val="bg1"/>
                </a:solidFill>
              </a:rPr>
              <a:t>walk-in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48DF9298-92CC-C192-F0B9-874D7B67112E}"/>
              </a:ext>
            </a:extLst>
          </p:cNvPr>
          <p:cNvCxnSpPr>
            <a:cxnSpLocks/>
          </p:cNvCxnSpPr>
          <p:nvPr/>
        </p:nvCxnSpPr>
        <p:spPr>
          <a:xfrm>
            <a:off x="6640360" y="2301383"/>
            <a:ext cx="105832" cy="642545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lipse 9">
            <a:extLst>
              <a:ext uri="{FF2B5EF4-FFF2-40B4-BE49-F238E27FC236}">
                <a16:creationId xmlns:a16="http://schemas.microsoft.com/office/drawing/2014/main" id="{F99A24F9-5DA1-7C2B-5DF6-D908F23EF6BD}"/>
              </a:ext>
            </a:extLst>
          </p:cNvPr>
          <p:cNvSpPr/>
          <p:nvPr/>
        </p:nvSpPr>
        <p:spPr>
          <a:xfrm>
            <a:off x="6372200" y="2355726"/>
            <a:ext cx="1512168" cy="151216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7AAEC62-E6C3-EE67-09C8-39A69E327774}"/>
              </a:ext>
            </a:extLst>
          </p:cNvPr>
          <p:cNvSpPr txBox="1"/>
          <p:nvPr/>
        </p:nvSpPr>
        <p:spPr>
          <a:xfrm>
            <a:off x="5575738" y="1789079"/>
            <a:ext cx="1170454" cy="50783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900" dirty="0" err="1">
                <a:solidFill>
                  <a:schemeClr val="bg1"/>
                </a:solidFill>
              </a:rPr>
              <a:t>ambulatory</a:t>
            </a:r>
            <a:r>
              <a:rPr lang="de-DE" sz="900" dirty="0">
                <a:solidFill>
                  <a:schemeClr val="bg1"/>
                </a:solidFill>
              </a:rPr>
              <a:t> care</a:t>
            </a:r>
            <a:br>
              <a:rPr lang="de-DE" sz="900" dirty="0">
                <a:solidFill>
                  <a:schemeClr val="bg1"/>
                </a:solidFill>
              </a:rPr>
            </a:br>
            <a:r>
              <a:rPr lang="de-DE" sz="900" dirty="0">
                <a:solidFill>
                  <a:schemeClr val="bg1"/>
                </a:solidFill>
              </a:rPr>
              <a:t>(</a:t>
            </a:r>
            <a:r>
              <a:rPr lang="de-DE" sz="900" dirty="0" err="1">
                <a:solidFill>
                  <a:schemeClr val="bg1"/>
                </a:solidFill>
              </a:rPr>
              <a:t>office-based</a:t>
            </a:r>
            <a:r>
              <a:rPr lang="de-DE" sz="900" dirty="0">
                <a:solidFill>
                  <a:schemeClr val="bg1"/>
                </a:solidFill>
              </a:rPr>
              <a:t> </a:t>
            </a:r>
            <a:r>
              <a:rPr lang="de-DE" sz="900" dirty="0" err="1">
                <a:solidFill>
                  <a:schemeClr val="bg1"/>
                </a:solidFill>
              </a:rPr>
              <a:t>physicians</a:t>
            </a:r>
            <a:r>
              <a:rPr lang="de-DE" sz="9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0C320BC-E916-F53A-5A42-8E6B8ED50F02}"/>
              </a:ext>
            </a:extLst>
          </p:cNvPr>
          <p:cNvSpPr txBox="1"/>
          <p:nvPr/>
        </p:nvSpPr>
        <p:spPr>
          <a:xfrm>
            <a:off x="3275856" y="3477535"/>
            <a:ext cx="122413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900" dirty="0" err="1"/>
              <a:t>Pre-clinical</a:t>
            </a:r>
            <a:r>
              <a:rPr lang="de-DE" sz="900" dirty="0"/>
              <a:t> </a:t>
            </a:r>
            <a:br>
              <a:rPr lang="de-DE" sz="900" dirty="0"/>
            </a:br>
            <a:r>
              <a:rPr lang="de-DE" sz="900" dirty="0" err="1"/>
              <a:t>emergency</a:t>
            </a:r>
            <a:r>
              <a:rPr lang="de-DE" sz="900" dirty="0"/>
              <a:t> </a:t>
            </a:r>
            <a:r>
              <a:rPr lang="de-DE" sz="900" dirty="0" err="1"/>
              <a:t>services</a:t>
            </a:r>
            <a:endParaRPr lang="de-DE" sz="9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AACC05A-4D34-EB67-635F-2BF577B6799D}"/>
              </a:ext>
            </a:extLst>
          </p:cNvPr>
          <p:cNvSpPr txBox="1"/>
          <p:nvPr/>
        </p:nvSpPr>
        <p:spPr>
          <a:xfrm>
            <a:off x="3419872" y="1563638"/>
            <a:ext cx="122413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900" dirty="0" err="1"/>
              <a:t>telephone</a:t>
            </a:r>
            <a:r>
              <a:rPr lang="de-DE" sz="900" dirty="0"/>
              <a:t> </a:t>
            </a:r>
            <a:r>
              <a:rPr lang="de-DE" sz="900" dirty="0" err="1"/>
              <a:t>counselling</a:t>
            </a:r>
            <a:r>
              <a:rPr lang="de-DE" sz="900" dirty="0"/>
              <a:t> &amp; </a:t>
            </a:r>
            <a:r>
              <a:rPr lang="de-DE" sz="900" dirty="0" err="1"/>
              <a:t>triage</a:t>
            </a:r>
            <a:endParaRPr lang="de-DE" sz="9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7E02D51-B383-F531-DF57-D5EA34FCC1D6}"/>
              </a:ext>
            </a:extLst>
          </p:cNvPr>
          <p:cNvSpPr txBox="1"/>
          <p:nvPr/>
        </p:nvSpPr>
        <p:spPr>
          <a:xfrm>
            <a:off x="5499156" y="2412926"/>
            <a:ext cx="12961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/>
              <a:t>at </a:t>
            </a:r>
            <a:r>
              <a:rPr lang="de-DE" sz="900" dirty="0" err="1"/>
              <a:t>every</a:t>
            </a:r>
            <a:r>
              <a:rPr lang="de-DE" sz="900" dirty="0"/>
              <a:t> 3rd </a:t>
            </a:r>
            <a:r>
              <a:rPr lang="de-DE" sz="900" dirty="0" err="1"/>
              <a:t>hospital</a:t>
            </a:r>
            <a:r>
              <a:rPr lang="de-DE" sz="900" dirty="0"/>
              <a:t>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B5CA4E7-A2A3-C2AE-A3B1-49D39CA4CD94}"/>
              </a:ext>
            </a:extLst>
          </p:cNvPr>
          <p:cNvSpPr txBox="1"/>
          <p:nvPr/>
        </p:nvSpPr>
        <p:spPr>
          <a:xfrm>
            <a:off x="7246883" y="1419622"/>
            <a:ext cx="1776248" cy="1026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FF0000"/>
                </a:solidFill>
              </a:rPr>
              <a:t>Plan: 420+ walk-in </a:t>
            </a:r>
            <a:r>
              <a:rPr lang="de-DE" sz="1200" dirty="0" err="1">
                <a:solidFill>
                  <a:srgbClr val="FF0000"/>
                </a:solidFill>
              </a:rPr>
              <a:t>clinics</a:t>
            </a:r>
            <a:r>
              <a:rPr lang="de-DE" sz="1200" dirty="0">
                <a:solidFill>
                  <a:srgbClr val="FF0000"/>
                </a:solidFill>
              </a:rPr>
              <a:t> at </a:t>
            </a:r>
            <a:r>
              <a:rPr lang="de-DE" sz="1200" dirty="0" err="1">
                <a:solidFill>
                  <a:srgbClr val="FF0000"/>
                </a:solidFill>
              </a:rPr>
              <a:t>academic</a:t>
            </a:r>
            <a:r>
              <a:rPr lang="de-DE" sz="1200" dirty="0">
                <a:solidFill>
                  <a:srgbClr val="FF0000"/>
                </a:solidFill>
              </a:rPr>
              <a:t> </a:t>
            </a:r>
            <a:r>
              <a:rPr lang="de-DE" sz="1200" dirty="0" err="1">
                <a:solidFill>
                  <a:srgbClr val="FF0000"/>
                </a:solidFill>
              </a:rPr>
              <a:t>centres</a:t>
            </a:r>
            <a:r>
              <a:rPr lang="de-DE" sz="1200" dirty="0">
                <a:solidFill>
                  <a:srgbClr val="FF0000"/>
                </a:solidFill>
              </a:rPr>
              <a:t> and large </a:t>
            </a:r>
            <a:r>
              <a:rPr lang="de-DE" sz="1200" dirty="0" err="1">
                <a:solidFill>
                  <a:srgbClr val="FF0000"/>
                </a:solidFill>
              </a:rPr>
              <a:t>hospitals</a:t>
            </a:r>
            <a:r>
              <a:rPr lang="de-DE" sz="1200" dirty="0">
                <a:solidFill>
                  <a:srgbClr val="FF0000"/>
                </a:solidFill>
              </a:rPr>
              <a:t> open </a:t>
            </a:r>
            <a:r>
              <a:rPr lang="de-DE" sz="1200" dirty="0" err="1">
                <a:solidFill>
                  <a:srgbClr val="FF0000"/>
                </a:solidFill>
              </a:rPr>
              <a:t>mostly</a:t>
            </a:r>
            <a:r>
              <a:rPr lang="de-DE" sz="1200" dirty="0">
                <a:solidFill>
                  <a:srgbClr val="FF0000"/>
                </a:solidFill>
              </a:rPr>
              <a:t> 24/7(ED-</a:t>
            </a:r>
            <a:r>
              <a:rPr lang="de-DE" sz="1200" dirty="0" err="1">
                <a:solidFill>
                  <a:srgbClr val="FF0000"/>
                </a:solidFill>
              </a:rPr>
              <a:t>centres</a:t>
            </a:r>
            <a:r>
              <a:rPr lang="de-DE" sz="12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2BA928A2-3CED-D3AA-073C-208715A7DCEE}"/>
              </a:ext>
            </a:extLst>
          </p:cNvPr>
          <p:cNvSpPr txBox="1"/>
          <p:nvPr/>
        </p:nvSpPr>
        <p:spPr>
          <a:xfrm>
            <a:off x="7249661" y="3684969"/>
            <a:ext cx="17868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to</a:t>
            </a:r>
            <a:r>
              <a:rPr lang="de-DE" sz="1200" dirty="0"/>
              <a:t> </a:t>
            </a:r>
            <a:r>
              <a:rPr lang="de-DE" sz="1200" dirty="0" err="1"/>
              <a:t>replace</a:t>
            </a:r>
            <a:r>
              <a:rPr lang="de-DE" sz="1200" dirty="0"/>
              <a:t> &gt;800 </a:t>
            </a:r>
            <a:br>
              <a:rPr lang="de-DE" sz="1200" dirty="0"/>
            </a:br>
            <a:r>
              <a:rPr lang="de-DE" sz="1200" dirty="0" err="1"/>
              <a:t>ooh-clinics</a:t>
            </a:r>
            <a:r>
              <a:rPr lang="de-DE" sz="1200" dirty="0"/>
              <a:t> (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presently</a:t>
            </a:r>
            <a:r>
              <a:rPr lang="de-DE" sz="1200" dirty="0"/>
              <a:t> limited </a:t>
            </a:r>
            <a:r>
              <a:rPr lang="de-DE" sz="1200" dirty="0" err="1"/>
              <a:t>opening</a:t>
            </a:r>
            <a:r>
              <a:rPr lang="de-DE" sz="1200" dirty="0"/>
              <a:t> </a:t>
            </a:r>
            <a:r>
              <a:rPr lang="de-DE" sz="1200" dirty="0" err="1"/>
              <a:t>hours</a:t>
            </a:r>
            <a:r>
              <a:rPr lang="de-DE" sz="1200" dirty="0"/>
              <a:t>)</a:t>
            </a:r>
          </a:p>
        </p:txBody>
      </p:sp>
      <p:sp>
        <p:nvSpPr>
          <p:cNvPr id="20" name="Fußzeilenplatzhalter 3">
            <a:extLst>
              <a:ext uri="{FF2B5EF4-FFF2-40B4-BE49-F238E27FC236}">
                <a16:creationId xmlns:a16="http://schemas.microsoft.com/office/drawing/2014/main" id="{13904809-F984-A7B8-B5C1-04D8E5307ED1}"/>
              </a:ext>
            </a:extLst>
          </p:cNvPr>
          <p:cNvSpPr txBox="1">
            <a:spLocks/>
          </p:cNvSpPr>
          <p:nvPr/>
        </p:nvSpPr>
        <p:spPr>
          <a:xfrm>
            <a:off x="720001" y="4912791"/>
            <a:ext cx="6660368" cy="12199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WIC Pisa September 2023 – Will walk-in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clinics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at Eds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reduce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or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increase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ED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crowding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?  </a:t>
            </a:r>
          </a:p>
        </p:txBody>
      </p:sp>
    </p:spTree>
    <p:extLst>
      <p:ext uri="{BB962C8B-B14F-4D97-AF65-F5344CB8AC3E}">
        <p14:creationId xmlns:p14="http://schemas.microsoft.com/office/powerpoint/2010/main" val="1307754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11A64D33-511B-98F9-2FBB-96EF64B22210}"/>
              </a:ext>
            </a:extLst>
          </p:cNvPr>
          <p:cNvSpPr txBox="1"/>
          <p:nvPr/>
        </p:nvSpPr>
        <p:spPr>
          <a:xfrm>
            <a:off x="6444208" y="1186755"/>
            <a:ext cx="266429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3C9BFA"/>
                </a:solidFill>
              </a:rPr>
              <a:t>international </a:t>
            </a:r>
            <a:r>
              <a:rPr lang="de-DE" sz="1400" dirty="0" err="1">
                <a:solidFill>
                  <a:srgbClr val="3C9BFA"/>
                </a:solidFill>
              </a:rPr>
              <a:t>controversy</a:t>
            </a:r>
            <a:r>
              <a:rPr lang="de-DE" sz="1400" dirty="0">
                <a:solidFill>
                  <a:srgbClr val="3C9BFA"/>
                </a:solidFill>
              </a:rPr>
              <a:t>: </a:t>
            </a:r>
          </a:p>
          <a:p>
            <a:r>
              <a:rPr lang="de-DE" sz="1400" dirty="0" err="1">
                <a:solidFill>
                  <a:srgbClr val="3C9BFA"/>
                </a:solidFill>
              </a:rPr>
              <a:t>Is</a:t>
            </a:r>
            <a:r>
              <a:rPr lang="de-DE" sz="1400" dirty="0">
                <a:solidFill>
                  <a:srgbClr val="3C9BFA"/>
                </a:solidFill>
              </a:rPr>
              <a:t> </a:t>
            </a:r>
            <a:r>
              <a:rPr lang="de-DE" sz="1400" b="1" dirty="0" err="1">
                <a:solidFill>
                  <a:srgbClr val="3C9BFA"/>
                </a:solidFill>
              </a:rPr>
              <a:t>redirection</a:t>
            </a:r>
            <a:r>
              <a:rPr lang="de-DE" sz="1400" b="1" dirty="0">
                <a:solidFill>
                  <a:srgbClr val="3C9BFA"/>
                </a:solidFill>
              </a:rPr>
              <a:t> </a:t>
            </a:r>
            <a:r>
              <a:rPr lang="de-DE" sz="1400" dirty="0" err="1">
                <a:solidFill>
                  <a:srgbClr val="3C9BFA"/>
                </a:solidFill>
              </a:rPr>
              <a:t>acceptable</a:t>
            </a:r>
            <a:r>
              <a:rPr lang="de-DE" sz="1400" dirty="0">
                <a:solidFill>
                  <a:srgbClr val="3C9BFA"/>
                </a:solidFill>
              </a:rPr>
              <a:t>?</a:t>
            </a:r>
          </a:p>
          <a:p>
            <a:r>
              <a:rPr lang="de-DE" sz="1200" i="1" dirty="0" err="1"/>
              <a:t>see</a:t>
            </a:r>
            <a:r>
              <a:rPr lang="de-DE" sz="1200" i="1" dirty="0"/>
              <a:t> pars pro toto:</a:t>
            </a:r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r>
              <a:rPr lang="de-DE" sz="1400" dirty="0" err="1">
                <a:solidFill>
                  <a:srgbClr val="3C9BFA"/>
                </a:solidFill>
              </a:rPr>
              <a:t>literature</a:t>
            </a:r>
            <a:r>
              <a:rPr lang="de-DE" sz="1400" dirty="0">
                <a:solidFill>
                  <a:srgbClr val="3C9BFA"/>
                </a:solidFill>
              </a:rPr>
              <a:t> so </a:t>
            </a:r>
            <a:r>
              <a:rPr lang="de-DE" sz="1400" dirty="0" err="1">
                <a:solidFill>
                  <a:srgbClr val="3C9BFA"/>
                </a:solidFill>
              </a:rPr>
              <a:t>far</a:t>
            </a:r>
            <a:r>
              <a:rPr lang="de-DE" sz="1400" dirty="0">
                <a:solidFill>
                  <a:srgbClr val="3C9BFA"/>
                </a:solidFill>
              </a:rPr>
              <a:t> </a:t>
            </a:r>
            <a:r>
              <a:rPr lang="de-DE" sz="1400" dirty="0" err="1">
                <a:solidFill>
                  <a:srgbClr val="3C9BFA"/>
                </a:solidFill>
              </a:rPr>
              <a:t>focuses</a:t>
            </a:r>
            <a:r>
              <a:rPr lang="de-DE" sz="1400" dirty="0">
                <a:solidFill>
                  <a:srgbClr val="3C9BFA"/>
                </a:solidFill>
              </a:rPr>
              <a:t> on </a:t>
            </a:r>
            <a:r>
              <a:rPr lang="de-DE" sz="1400" i="1" dirty="0" err="1">
                <a:solidFill>
                  <a:srgbClr val="3C9BFA"/>
                </a:solidFill>
              </a:rPr>
              <a:t>streaming</a:t>
            </a:r>
            <a:r>
              <a:rPr lang="de-DE" sz="1400" dirty="0">
                <a:solidFill>
                  <a:srgbClr val="3C9BFA"/>
                </a:solidFill>
              </a:rPr>
              <a:t> </a:t>
            </a:r>
            <a:r>
              <a:rPr lang="de-DE" sz="1400" dirty="0" err="1">
                <a:solidFill>
                  <a:srgbClr val="3C9BFA"/>
                </a:solidFill>
              </a:rPr>
              <a:t>options</a:t>
            </a:r>
            <a:r>
              <a:rPr lang="de-DE" sz="1400" dirty="0">
                <a:solidFill>
                  <a:srgbClr val="3C9BFA"/>
                </a:solidFill>
              </a:rPr>
              <a:t> </a:t>
            </a:r>
          </a:p>
          <a:p>
            <a:endParaRPr lang="de-DE" sz="1400" dirty="0"/>
          </a:p>
          <a:p>
            <a:r>
              <a:rPr lang="de-DE" sz="1400" dirty="0"/>
              <a:t> 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14A76A1A-279D-0FD3-A8E5-25A82944676C}"/>
              </a:ext>
            </a:extLst>
          </p:cNvPr>
          <p:cNvSpPr/>
          <p:nvPr/>
        </p:nvSpPr>
        <p:spPr>
          <a:xfrm>
            <a:off x="6516216" y="1896383"/>
            <a:ext cx="2520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rgbClr val="181817"/>
                </a:solidFill>
              </a:rPr>
              <a:t>CJEM</a:t>
            </a:r>
            <a:r>
              <a:rPr lang="en-US" sz="1000" dirty="0">
                <a:solidFill>
                  <a:srgbClr val="181817"/>
                </a:solidFill>
              </a:rPr>
              <a:t> Debate Series: #EDRedirection </a:t>
            </a:r>
          </a:p>
          <a:p>
            <a:br>
              <a:rPr lang="en-US" sz="1000" dirty="0">
                <a:solidFill>
                  <a:srgbClr val="181817"/>
                </a:solidFill>
              </a:rPr>
            </a:br>
            <a:r>
              <a:rPr lang="en-US" sz="1000" b="1" dirty="0">
                <a:solidFill>
                  <a:srgbClr val="181817"/>
                </a:solidFill>
              </a:rPr>
              <a:t>PRO </a:t>
            </a:r>
            <a:r>
              <a:rPr lang="en-US" sz="1000" dirty="0">
                <a:solidFill>
                  <a:srgbClr val="181817"/>
                </a:solidFill>
              </a:rPr>
              <a:t>Berthelot S, Lang E, Messier A. </a:t>
            </a:r>
            <a:br>
              <a:rPr lang="en-US" sz="1000" dirty="0">
                <a:solidFill>
                  <a:srgbClr val="181817"/>
                </a:solidFill>
              </a:rPr>
            </a:br>
            <a:r>
              <a:rPr lang="en-US" sz="1000" dirty="0">
                <a:solidFill>
                  <a:srgbClr val="181817"/>
                </a:solidFill>
              </a:rPr>
              <a:t>Sending low-acuity patients away from the emergency department – An imperative for appropriateness and integration. CJEM 2020; </a:t>
            </a:r>
            <a:r>
              <a:rPr lang="en-US" sz="1000" i="1" dirty="0">
                <a:solidFill>
                  <a:srgbClr val="181817"/>
                </a:solidFill>
              </a:rPr>
              <a:t>22</a:t>
            </a:r>
            <a:r>
              <a:rPr lang="en-US" sz="1000" dirty="0">
                <a:solidFill>
                  <a:srgbClr val="181817"/>
                </a:solidFill>
              </a:rPr>
              <a:t>(5), 638-640</a:t>
            </a:r>
          </a:p>
          <a:p>
            <a:endParaRPr lang="en-US" sz="1000" dirty="0">
              <a:solidFill>
                <a:srgbClr val="181817"/>
              </a:solidFill>
            </a:endParaRPr>
          </a:p>
          <a:p>
            <a:r>
              <a:rPr lang="de-DE" sz="1000" b="1" dirty="0">
                <a:solidFill>
                  <a:srgbClr val="333333"/>
                </a:solidFill>
              </a:rPr>
              <a:t>CON </a:t>
            </a:r>
            <a:r>
              <a:rPr lang="de-DE" sz="1000" dirty="0">
                <a:solidFill>
                  <a:srgbClr val="333333"/>
                </a:solidFill>
              </a:rPr>
              <a:t>Rowe BH, </a:t>
            </a:r>
            <a:r>
              <a:rPr lang="de-DE" sz="1000" dirty="0" err="1">
                <a:solidFill>
                  <a:srgbClr val="333333"/>
                </a:solidFill>
              </a:rPr>
              <a:t>Ovens</a:t>
            </a:r>
            <a:r>
              <a:rPr lang="de-DE" sz="1000" dirty="0">
                <a:solidFill>
                  <a:srgbClr val="333333"/>
                </a:solidFill>
              </a:rPr>
              <a:t> H, Schull MJ.</a:t>
            </a:r>
            <a:br>
              <a:rPr lang="de-DE" sz="1000" dirty="0">
                <a:solidFill>
                  <a:srgbClr val="333333"/>
                </a:solidFill>
              </a:rPr>
            </a:br>
            <a:r>
              <a:rPr lang="de-DE" sz="1000" dirty="0" err="1">
                <a:solidFill>
                  <a:srgbClr val="333333"/>
                </a:solidFill>
              </a:rPr>
              <a:t>Efforts</a:t>
            </a:r>
            <a:r>
              <a:rPr lang="de-DE" sz="1000" dirty="0">
                <a:solidFill>
                  <a:srgbClr val="333333"/>
                </a:solidFill>
              </a:rPr>
              <a:t> </a:t>
            </a:r>
            <a:r>
              <a:rPr lang="de-DE" sz="1000" dirty="0" err="1">
                <a:solidFill>
                  <a:srgbClr val="333333"/>
                </a:solidFill>
              </a:rPr>
              <a:t>to</a:t>
            </a:r>
            <a:r>
              <a:rPr lang="de-DE" sz="1000" dirty="0">
                <a:solidFill>
                  <a:srgbClr val="333333"/>
                </a:solidFill>
              </a:rPr>
              <a:t> </a:t>
            </a:r>
            <a:r>
              <a:rPr lang="de-DE" sz="1000" dirty="0" err="1">
                <a:solidFill>
                  <a:srgbClr val="333333"/>
                </a:solidFill>
              </a:rPr>
              <a:t>divert</a:t>
            </a:r>
            <a:r>
              <a:rPr lang="de-DE" sz="1000" dirty="0">
                <a:solidFill>
                  <a:srgbClr val="333333"/>
                </a:solidFill>
              </a:rPr>
              <a:t> </a:t>
            </a:r>
            <a:r>
              <a:rPr lang="de-DE" sz="1000" dirty="0" err="1">
                <a:solidFill>
                  <a:srgbClr val="333333"/>
                </a:solidFill>
              </a:rPr>
              <a:t>patients</a:t>
            </a:r>
            <a:r>
              <a:rPr lang="de-DE" sz="1000" dirty="0">
                <a:solidFill>
                  <a:srgbClr val="333333"/>
                </a:solidFill>
              </a:rPr>
              <a:t> </a:t>
            </a:r>
            <a:r>
              <a:rPr lang="de-DE" sz="1000" dirty="0" err="1">
                <a:solidFill>
                  <a:srgbClr val="333333"/>
                </a:solidFill>
              </a:rPr>
              <a:t>from</a:t>
            </a:r>
            <a:r>
              <a:rPr lang="de-DE" sz="1000" dirty="0">
                <a:solidFill>
                  <a:srgbClr val="333333"/>
                </a:solidFill>
              </a:rPr>
              <a:t> </a:t>
            </a:r>
            <a:r>
              <a:rPr lang="de-DE" sz="1000" dirty="0" err="1">
                <a:solidFill>
                  <a:srgbClr val="333333"/>
                </a:solidFill>
              </a:rPr>
              <a:t>the</a:t>
            </a:r>
            <a:r>
              <a:rPr lang="de-DE" sz="1000" dirty="0">
                <a:solidFill>
                  <a:srgbClr val="333333"/>
                </a:solidFill>
              </a:rPr>
              <a:t> </a:t>
            </a:r>
            <a:r>
              <a:rPr lang="de-DE" sz="1000" dirty="0" err="1">
                <a:solidFill>
                  <a:srgbClr val="333333"/>
                </a:solidFill>
              </a:rPr>
              <a:t>emergency</a:t>
            </a:r>
            <a:r>
              <a:rPr lang="de-DE" sz="1000" dirty="0">
                <a:solidFill>
                  <a:srgbClr val="333333"/>
                </a:solidFill>
              </a:rPr>
              <a:t> </a:t>
            </a:r>
            <a:r>
              <a:rPr lang="de-DE" sz="1000" dirty="0" err="1">
                <a:solidFill>
                  <a:srgbClr val="333333"/>
                </a:solidFill>
              </a:rPr>
              <a:t>department</a:t>
            </a:r>
            <a:r>
              <a:rPr lang="de-DE" sz="1000" dirty="0">
                <a:solidFill>
                  <a:srgbClr val="333333"/>
                </a:solidFill>
              </a:rPr>
              <a:t> – </a:t>
            </a:r>
            <a:r>
              <a:rPr lang="de-DE" sz="1000" dirty="0" err="1">
                <a:solidFill>
                  <a:srgbClr val="333333"/>
                </a:solidFill>
              </a:rPr>
              <a:t>stop</a:t>
            </a:r>
            <a:r>
              <a:rPr lang="de-DE" sz="1000" dirty="0">
                <a:solidFill>
                  <a:srgbClr val="333333"/>
                </a:solidFill>
              </a:rPr>
              <a:t> </a:t>
            </a:r>
            <a:r>
              <a:rPr lang="de-DE" sz="1000" dirty="0" err="1">
                <a:solidFill>
                  <a:srgbClr val="333333"/>
                </a:solidFill>
              </a:rPr>
              <a:t>blaming</a:t>
            </a:r>
            <a:r>
              <a:rPr lang="de-DE" sz="1000" dirty="0">
                <a:solidFill>
                  <a:srgbClr val="333333"/>
                </a:solidFill>
              </a:rPr>
              <a:t> </a:t>
            </a:r>
            <a:r>
              <a:rPr lang="de-DE" sz="1000" dirty="0" err="1">
                <a:solidFill>
                  <a:srgbClr val="333333"/>
                </a:solidFill>
              </a:rPr>
              <a:t>the</a:t>
            </a:r>
            <a:r>
              <a:rPr lang="de-DE" sz="1000" dirty="0">
                <a:solidFill>
                  <a:srgbClr val="333333"/>
                </a:solidFill>
              </a:rPr>
              <a:t> </a:t>
            </a:r>
            <a:r>
              <a:rPr lang="de-DE" sz="1000" dirty="0" err="1">
                <a:solidFill>
                  <a:srgbClr val="333333"/>
                </a:solidFill>
              </a:rPr>
              <a:t>patients</a:t>
            </a:r>
            <a:r>
              <a:rPr lang="de-DE" sz="1000" dirty="0">
                <a:solidFill>
                  <a:srgbClr val="333333"/>
                </a:solidFill>
              </a:rPr>
              <a:t>! CJEM 2020;22(5):641–643</a:t>
            </a:r>
            <a:r>
              <a:rPr lang="en-US" sz="1000" dirty="0">
                <a:solidFill>
                  <a:srgbClr val="181817"/>
                </a:solidFill>
              </a:rPr>
              <a:t> </a:t>
            </a:r>
            <a:endParaRPr lang="de-DE" sz="10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354DEF5-7C4D-9DAC-B7A8-A992E91C8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GP + ED: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management</a:t>
            </a:r>
            <a:r>
              <a:rPr lang="de-DE" dirty="0"/>
              <a:t> </a:t>
            </a:r>
            <a:r>
              <a:rPr lang="de-DE" dirty="0" err="1"/>
              <a:t>options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talking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?</a:t>
            </a:r>
            <a:br>
              <a:rPr lang="de-DE" dirty="0"/>
            </a:br>
            <a:r>
              <a:rPr lang="de-DE" b="0" dirty="0"/>
              <a:t>a </a:t>
            </a:r>
            <a:r>
              <a:rPr lang="de-DE" b="0" dirty="0" err="1"/>
              <a:t>suggested</a:t>
            </a:r>
            <a:r>
              <a:rPr lang="de-DE" b="0" dirty="0"/>
              <a:t> </a:t>
            </a:r>
            <a:r>
              <a:rPr lang="de-DE" b="0" dirty="0" err="1"/>
              <a:t>taxonomy</a:t>
            </a:r>
            <a:endParaRPr lang="de-DE" b="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D57D53A-01CA-981C-1A0E-5840FD938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224" y="987574"/>
            <a:ext cx="6113976" cy="34758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F35BFD3B-92E6-D5C9-3A31-079DB57EF342}"/>
              </a:ext>
            </a:extLst>
          </p:cNvPr>
          <p:cNvSpPr txBox="1"/>
          <p:nvPr/>
        </p:nvSpPr>
        <p:spPr>
          <a:xfrm>
            <a:off x="539552" y="4485916"/>
            <a:ext cx="583264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900" dirty="0">
                <a:latin typeface="+mn-lt"/>
              </a:rPr>
              <a:t>Taken </a:t>
            </a:r>
            <a:r>
              <a:rPr lang="de-DE" sz="900" dirty="0" err="1">
                <a:latin typeface="+mn-lt"/>
              </a:rPr>
              <a:t>from</a:t>
            </a:r>
            <a:r>
              <a:rPr lang="de-DE" sz="900" dirty="0">
                <a:latin typeface="+mn-lt"/>
              </a:rPr>
              <a:t>: </a:t>
            </a:r>
            <a:r>
              <a:rPr lang="en-US" sz="900" b="0" i="0" dirty="0">
                <a:effectLst/>
                <a:latin typeface="+mn-lt"/>
              </a:rPr>
              <a:t>Cooper A, Edwards M, Brandling J</a:t>
            </a:r>
            <a:r>
              <a:rPr lang="en-US" sz="900" b="0" i="1" dirty="0">
                <a:effectLst/>
                <a:latin typeface="+mn-lt"/>
              </a:rPr>
              <a:t>, et al</a:t>
            </a:r>
            <a:r>
              <a:rPr lang="en-US" sz="900" dirty="0">
                <a:latin typeface="+mn-lt"/>
              </a:rPr>
              <a:t> </a:t>
            </a:r>
            <a:r>
              <a:rPr lang="en-US" sz="900" b="0" i="0" dirty="0">
                <a:effectLst/>
                <a:latin typeface="+mn-lt"/>
              </a:rPr>
              <a:t>Taxonomy of the form and function of primary care services in or alongside emergency departments: concepts paper. </a:t>
            </a:r>
            <a:r>
              <a:rPr lang="en-US" sz="900" b="0" i="1" dirty="0">
                <a:effectLst/>
                <a:latin typeface="+mn-lt"/>
              </a:rPr>
              <a:t>Emergency Medicine Journal </a:t>
            </a:r>
            <a:r>
              <a:rPr lang="en-US" sz="900" b="0" i="0" dirty="0">
                <a:effectLst/>
                <a:latin typeface="+mn-lt"/>
              </a:rPr>
              <a:t>2019;</a:t>
            </a:r>
            <a:r>
              <a:rPr lang="en-US" sz="900" b="1" i="0" dirty="0">
                <a:effectLst/>
                <a:latin typeface="+mn-lt"/>
              </a:rPr>
              <a:t>36:</a:t>
            </a:r>
            <a:r>
              <a:rPr lang="en-US" sz="900" b="0" i="0" dirty="0">
                <a:effectLst/>
                <a:latin typeface="+mn-lt"/>
              </a:rPr>
              <a:t>625-630</a:t>
            </a:r>
          </a:p>
          <a:p>
            <a:endParaRPr lang="de-DE" sz="900" dirty="0">
              <a:latin typeface="+mn-lt"/>
            </a:endParaRP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898243BF-1307-0EE2-C980-B5DC3185403A}"/>
              </a:ext>
            </a:extLst>
          </p:cNvPr>
          <p:cNvSpPr txBox="1">
            <a:spLocks/>
          </p:cNvSpPr>
          <p:nvPr/>
        </p:nvSpPr>
        <p:spPr>
          <a:xfrm>
            <a:off x="720001" y="4912791"/>
            <a:ext cx="6660368" cy="12199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WIC Pisa September 2023 – Will walk-in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clinics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at Eds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reduce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or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increase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ED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crowding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?  </a:t>
            </a:r>
          </a:p>
        </p:txBody>
      </p:sp>
    </p:spTree>
    <p:extLst>
      <p:ext uri="{BB962C8B-B14F-4D97-AF65-F5344CB8AC3E}">
        <p14:creationId xmlns:p14="http://schemas.microsoft.com/office/powerpoint/2010/main" val="1188747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565662-4345-EB63-7C83-064A43D01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Utilization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(</a:t>
            </a:r>
            <a:r>
              <a:rPr lang="de-DE" dirty="0" err="1"/>
              <a:t>ambulatory</a:t>
            </a:r>
            <a:r>
              <a:rPr lang="de-DE" dirty="0"/>
              <a:t>) </a:t>
            </a:r>
            <a:r>
              <a:rPr lang="de-DE" dirty="0" err="1"/>
              <a:t>emergency</a:t>
            </a:r>
            <a:r>
              <a:rPr lang="de-DE" dirty="0"/>
              <a:t> care &amp; out-</a:t>
            </a:r>
            <a:r>
              <a:rPr lang="de-DE" dirty="0" err="1"/>
              <a:t>of</a:t>
            </a:r>
            <a:r>
              <a:rPr lang="de-DE" dirty="0"/>
              <a:t>-</a:t>
            </a:r>
            <a:r>
              <a:rPr lang="de-DE" dirty="0" err="1"/>
              <a:t>hours</a:t>
            </a:r>
            <a:r>
              <a:rPr lang="de-DE" dirty="0"/>
              <a:t> care?</a:t>
            </a:r>
            <a:br>
              <a:rPr lang="de-DE" dirty="0"/>
            </a:br>
            <a:r>
              <a:rPr lang="de-DE" b="0" dirty="0"/>
              <a:t>time </a:t>
            </a:r>
            <a:r>
              <a:rPr lang="de-DE" b="0" dirty="0" err="1"/>
              <a:t>series</a:t>
            </a:r>
            <a:r>
              <a:rPr lang="de-DE" b="0" dirty="0"/>
              <a:t> </a:t>
            </a:r>
            <a:r>
              <a:rPr lang="de-DE" b="0" dirty="0" err="1"/>
              <a:t>data</a:t>
            </a:r>
            <a:r>
              <a:rPr lang="de-DE" b="0" dirty="0"/>
              <a:t> on Germany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71980E74-71E2-FE25-F4E8-B8BB24E4D4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568" y="987574"/>
            <a:ext cx="8100222" cy="270547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D9694C7E-8FA3-AEC9-8804-1788E0715A92}"/>
              </a:ext>
            </a:extLst>
          </p:cNvPr>
          <p:cNvSpPr txBox="1"/>
          <p:nvPr/>
        </p:nvSpPr>
        <p:spPr>
          <a:xfrm flipH="1">
            <a:off x="611560" y="3844955"/>
            <a:ext cx="8424936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general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shift </a:t>
            </a:r>
            <a:r>
              <a:rPr lang="de-DE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toward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increase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ED </a:t>
            </a:r>
            <a:r>
              <a:rPr lang="de-DE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utilization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wich </a:t>
            </a:r>
            <a:r>
              <a:rPr lang="de-DE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appears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have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levelled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after 2016, </a:t>
            </a:r>
            <a:b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14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self-referrals</a:t>
            </a:r>
            <a:r>
              <a:rPr lang="de-DE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</a:t>
            </a:r>
            <a:r>
              <a:rPr lang="de-DE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longer</a:t>
            </a:r>
            <a:r>
              <a:rPr lang="de-DE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seem</a:t>
            </a:r>
            <a:r>
              <a:rPr lang="de-DE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de-DE" sz="14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major</a:t>
            </a:r>
            <a:r>
              <a:rPr lang="de-DE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driver</a:t>
            </a:r>
            <a:r>
              <a:rPr lang="de-DE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ED </a:t>
            </a:r>
            <a:r>
              <a:rPr lang="de-DE" sz="14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utilization</a:t>
            </a:r>
            <a:endParaRPr lang="de-DE" sz="1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hospital-</a:t>
            </a:r>
            <a:r>
              <a:rPr lang="de-DE" sz="14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focused</a:t>
            </a:r>
            <a:r>
              <a:rPr lang="de-DE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perspective</a:t>
            </a:r>
            <a:r>
              <a:rPr lang="de-DE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importance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emergency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care </a:t>
            </a:r>
            <a:r>
              <a:rPr lang="de-DE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varies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hospitals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de-DE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practices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(2021): </a:t>
            </a:r>
            <a:b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1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 </a:t>
            </a:r>
            <a:r>
              <a:rPr lang="de-DE" sz="14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inpatient</a:t>
            </a:r>
            <a:r>
              <a:rPr lang="de-DE" sz="1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cases</a:t>
            </a:r>
            <a:r>
              <a:rPr lang="de-DE" sz="1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=15.2million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 </a:t>
            </a:r>
            <a:r>
              <a:rPr lang="de-DE" sz="14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cases</a:t>
            </a:r>
            <a:r>
              <a:rPr lang="de-DE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de-DE" sz="14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ambulatory</a:t>
            </a:r>
            <a:r>
              <a:rPr lang="de-DE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care </a:t>
            </a:r>
            <a:r>
              <a:rPr lang="de-DE" sz="14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sector</a:t>
            </a:r>
            <a:r>
              <a:rPr lang="de-DE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de-DE" sz="14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596.7</a:t>
            </a:r>
            <a:r>
              <a:rPr lang="de-DE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million (est. 200million </a:t>
            </a:r>
            <a:r>
              <a:rPr lang="de-DE" sz="14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acute</a:t>
            </a:r>
            <a:r>
              <a:rPr lang="de-DE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cases</a:t>
            </a:r>
            <a:r>
              <a:rPr lang="de-DE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D0C4BEB-5279-525C-E094-2CF3607FB060}"/>
              </a:ext>
            </a:extLst>
          </p:cNvPr>
          <p:cNvSpPr txBox="1"/>
          <p:nvPr/>
        </p:nvSpPr>
        <p:spPr>
          <a:xfrm>
            <a:off x="3203848" y="2731531"/>
            <a:ext cx="576064" cy="1008112"/>
          </a:xfrm>
          <a:prstGeom prst="rect">
            <a:avLst/>
          </a:prstGeom>
          <a:noFill/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6EF3C34-1C80-85C6-15F3-311F58590FC4}"/>
              </a:ext>
            </a:extLst>
          </p:cNvPr>
          <p:cNvSpPr txBox="1"/>
          <p:nvPr/>
        </p:nvSpPr>
        <p:spPr>
          <a:xfrm>
            <a:off x="704192" y="3678145"/>
            <a:ext cx="81162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err="1"/>
              <a:t>data</a:t>
            </a:r>
            <a:r>
              <a:rPr lang="de-DE" sz="800" dirty="0"/>
              <a:t> </a:t>
            </a:r>
            <a:r>
              <a:rPr lang="de-DE" sz="800" dirty="0" err="1"/>
              <a:t>sources</a:t>
            </a:r>
            <a:r>
              <a:rPr lang="de-DE" sz="800" dirty="0"/>
              <a:t>: </a:t>
            </a:r>
            <a:r>
              <a:rPr lang="de-DE" sz="800" dirty="0" err="1"/>
              <a:t>destatis</a:t>
            </a:r>
            <a:r>
              <a:rPr lang="de-DE" sz="800" dirty="0"/>
              <a:t> (</a:t>
            </a:r>
            <a:r>
              <a:rPr lang="de-DE" sz="800" dirty="0" err="1"/>
              <a:t>admissions</a:t>
            </a:r>
            <a:r>
              <a:rPr lang="de-DE" sz="800" dirty="0"/>
              <a:t>), </a:t>
            </a:r>
            <a:r>
              <a:rPr lang="de-DE" sz="800" dirty="0" err="1"/>
              <a:t>ambulatory</a:t>
            </a:r>
            <a:r>
              <a:rPr lang="de-DE" sz="800" dirty="0"/>
              <a:t> </a:t>
            </a:r>
            <a:r>
              <a:rPr lang="de-DE" sz="800" dirty="0" err="1"/>
              <a:t>claims</a:t>
            </a:r>
            <a:r>
              <a:rPr lang="de-DE" sz="800" dirty="0"/>
              <a:t> </a:t>
            </a:r>
            <a:r>
              <a:rPr lang="de-DE" sz="800" dirty="0" err="1"/>
              <a:t>data</a:t>
            </a:r>
            <a:r>
              <a:rPr lang="de-DE" sz="800" dirty="0"/>
              <a:t> </a:t>
            </a:r>
            <a:r>
              <a:rPr lang="de-DE" sz="800" dirty="0" err="1"/>
              <a:t>base</a:t>
            </a:r>
            <a:r>
              <a:rPr lang="de-DE" sz="800" dirty="0"/>
              <a:t> (Zi) </a:t>
            </a:r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B764A0CA-4121-66CD-BD05-67CF4E2C74A0}"/>
              </a:ext>
            </a:extLst>
          </p:cNvPr>
          <p:cNvSpPr txBox="1">
            <a:spLocks/>
          </p:cNvSpPr>
          <p:nvPr/>
        </p:nvSpPr>
        <p:spPr>
          <a:xfrm>
            <a:off x="720001" y="4912791"/>
            <a:ext cx="6660368" cy="12199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WIC Pisa September 2023 – Will walk-in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clinics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at Eds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reduce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or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increase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ED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crowding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?  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2AF93153-B4DE-0C18-6EAB-78E084602AFB}"/>
              </a:ext>
            </a:extLst>
          </p:cNvPr>
          <p:cNvSpPr/>
          <p:nvPr/>
        </p:nvSpPr>
        <p:spPr>
          <a:xfrm>
            <a:off x="704192" y="2139701"/>
            <a:ext cx="8079598" cy="591829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7780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97F504-9F43-5911-F202-1DD706295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Emergencies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physician</a:t>
            </a:r>
            <a:r>
              <a:rPr lang="de-DE" dirty="0"/>
              <a:t> </a:t>
            </a:r>
            <a:r>
              <a:rPr lang="de-DE" dirty="0" err="1"/>
              <a:t>offices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closed</a:t>
            </a:r>
            <a:r>
              <a:rPr lang="de-DE" dirty="0"/>
              <a:t>: </a:t>
            </a:r>
            <a:br>
              <a:rPr lang="de-DE" dirty="0"/>
            </a:br>
            <a:r>
              <a:rPr lang="de-DE" b="0" dirty="0"/>
              <a:t>EDs and </a:t>
            </a:r>
            <a:r>
              <a:rPr lang="de-DE" b="0" dirty="0" err="1"/>
              <a:t>office-based</a:t>
            </a:r>
            <a:r>
              <a:rPr lang="de-DE" b="0" dirty="0"/>
              <a:t> </a:t>
            </a:r>
            <a:r>
              <a:rPr lang="de-DE" b="0" dirty="0" err="1"/>
              <a:t>physicians</a:t>
            </a:r>
            <a:r>
              <a:rPr lang="de-DE" b="0" dirty="0"/>
              <a:t> </a:t>
            </a:r>
            <a:r>
              <a:rPr lang="de-DE" b="0" dirty="0" err="1"/>
              <a:t>mostly</a:t>
            </a:r>
            <a:r>
              <a:rPr lang="de-DE" b="0" dirty="0"/>
              <a:t> </a:t>
            </a:r>
            <a:r>
              <a:rPr lang="de-DE" b="0" dirty="0" err="1"/>
              <a:t>have</a:t>
            </a:r>
            <a:r>
              <a:rPr lang="de-DE" b="0" dirty="0"/>
              <a:t> a </a:t>
            </a:r>
            <a:r>
              <a:rPr lang="de-DE" b="0" dirty="0" err="1"/>
              <a:t>clear</a:t>
            </a:r>
            <a:r>
              <a:rPr lang="de-DE" b="0" dirty="0"/>
              <a:t> </a:t>
            </a:r>
            <a:r>
              <a:rPr lang="de-DE" b="0" dirty="0" err="1"/>
              <a:t>division</a:t>
            </a:r>
            <a:r>
              <a:rPr lang="de-DE" b="0" dirty="0"/>
              <a:t> </a:t>
            </a:r>
            <a:r>
              <a:rPr lang="de-DE" b="0" dirty="0" err="1"/>
              <a:t>of</a:t>
            </a:r>
            <a:r>
              <a:rPr lang="de-DE" b="0" dirty="0"/>
              <a:t> </a:t>
            </a:r>
            <a:r>
              <a:rPr lang="de-DE" b="0" dirty="0" err="1"/>
              <a:t>labor</a:t>
            </a:r>
            <a:r>
              <a:rPr lang="de-DE" b="0" dirty="0"/>
              <a:t> 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08E895DA-8BF6-8342-B2DC-9212E6B109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4193" y="1578519"/>
            <a:ext cx="8009595" cy="178901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90DFF246-C389-7FDE-8F58-2C9D3534A826}"/>
              </a:ext>
            </a:extLst>
          </p:cNvPr>
          <p:cNvSpPr txBox="1"/>
          <p:nvPr/>
        </p:nvSpPr>
        <p:spPr>
          <a:xfrm>
            <a:off x="720001" y="1203598"/>
            <a:ext cx="5868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TOP 10 </a:t>
            </a:r>
            <a:r>
              <a:rPr lang="de-DE" sz="1400" dirty="0" err="1"/>
              <a:t>diagnostic</a:t>
            </a:r>
            <a:r>
              <a:rPr lang="de-DE" sz="1400" dirty="0"/>
              <a:t> </a:t>
            </a:r>
            <a:r>
              <a:rPr lang="de-DE" sz="1400" dirty="0" err="1"/>
              <a:t>codes</a:t>
            </a:r>
            <a:r>
              <a:rPr lang="de-DE" sz="1400" dirty="0"/>
              <a:t> 2021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ambulatory</a:t>
            </a:r>
            <a:r>
              <a:rPr lang="de-DE" sz="1400" dirty="0"/>
              <a:t> </a:t>
            </a:r>
            <a:r>
              <a:rPr lang="de-DE" sz="1400" dirty="0" err="1"/>
              <a:t>emergencies</a:t>
            </a:r>
            <a:r>
              <a:rPr lang="de-DE" sz="1400" dirty="0"/>
              <a:t> (~40%)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F335200-0DA5-0ACD-00EC-8F1EF6909F8A}"/>
              </a:ext>
            </a:extLst>
          </p:cNvPr>
          <p:cNvSpPr txBox="1"/>
          <p:nvPr/>
        </p:nvSpPr>
        <p:spPr>
          <a:xfrm>
            <a:off x="720001" y="3632126"/>
            <a:ext cx="4068023" cy="58477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de-DE" sz="16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predominantly</a:t>
            </a:r>
            <a:r>
              <a:rPr lang="de-DE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trauma</a:t>
            </a:r>
            <a:r>
              <a:rPr lang="de-DE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16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injuries</a:t>
            </a:r>
            <a:r>
              <a:rPr lang="de-DE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/ </a:t>
            </a:r>
            <a:r>
              <a:rPr lang="de-DE" sz="16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wounds</a:t>
            </a:r>
            <a:r>
              <a:rPr lang="de-DE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16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pain</a:t>
            </a:r>
            <a:r>
              <a:rPr lang="de-DE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16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pregnancy</a:t>
            </a:r>
            <a:r>
              <a:rPr lang="de-DE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D52CEA3-F1B3-20D6-49F9-A820983DD163}"/>
              </a:ext>
            </a:extLst>
          </p:cNvPr>
          <p:cNvSpPr txBox="1"/>
          <p:nvPr/>
        </p:nvSpPr>
        <p:spPr>
          <a:xfrm>
            <a:off x="4860033" y="3643159"/>
            <a:ext cx="3853042" cy="58477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de-DE" sz="16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predominantly</a:t>
            </a:r>
            <a:r>
              <a:rPr lang="de-DE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infections</a:t>
            </a:r>
            <a:r>
              <a:rPr lang="de-DE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16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chronic</a:t>
            </a:r>
            <a:r>
              <a:rPr lang="de-DE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diseases</a:t>
            </a:r>
            <a:r>
              <a:rPr lang="de-DE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16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de-DE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pain</a:t>
            </a:r>
            <a:r>
              <a:rPr lang="de-DE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&amp; minor </a:t>
            </a:r>
            <a:r>
              <a:rPr lang="de-DE" sz="16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injuries</a:t>
            </a:r>
            <a:endParaRPr lang="de-DE" sz="16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86B205E1-5D5B-AE1A-48D4-A5BEEDD421B1}"/>
              </a:ext>
            </a:extLst>
          </p:cNvPr>
          <p:cNvSpPr txBox="1">
            <a:spLocks/>
          </p:cNvSpPr>
          <p:nvPr/>
        </p:nvSpPr>
        <p:spPr>
          <a:xfrm>
            <a:off x="720001" y="4912791"/>
            <a:ext cx="6660368" cy="12199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WIC Pisa September 2023 – Will walk-in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clinics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at Eds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reduce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or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increase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ED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crowding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?  </a:t>
            </a:r>
          </a:p>
        </p:txBody>
      </p:sp>
    </p:spTree>
    <p:extLst>
      <p:ext uri="{BB962C8B-B14F-4D97-AF65-F5344CB8AC3E}">
        <p14:creationId xmlns:p14="http://schemas.microsoft.com/office/powerpoint/2010/main" val="394098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C1F10D3F-C858-5DC6-8963-F644FEE6C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0001" y="973113"/>
            <a:ext cx="5199809" cy="30013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4565662-4345-EB63-7C83-064A43D01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focusing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: </a:t>
            </a:r>
            <a:br>
              <a:rPr lang="de-DE" dirty="0"/>
            </a:br>
            <a:r>
              <a:rPr lang="de-DE" dirty="0" err="1"/>
              <a:t>ambulatory</a:t>
            </a:r>
            <a:r>
              <a:rPr lang="de-DE" dirty="0"/>
              <a:t> </a:t>
            </a:r>
            <a:r>
              <a:rPr lang="de-DE" dirty="0" err="1"/>
              <a:t>emergency</a:t>
            </a:r>
            <a:r>
              <a:rPr lang="de-DE" dirty="0"/>
              <a:t> </a:t>
            </a:r>
            <a:r>
              <a:rPr lang="de-DE" dirty="0" err="1"/>
              <a:t>cases</a:t>
            </a:r>
            <a:r>
              <a:rPr lang="de-DE" dirty="0"/>
              <a:t> in EDs </a:t>
            </a: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office-hours</a:t>
            </a: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9694C7E-8FA3-AEC9-8804-1788E0715A92}"/>
              </a:ext>
            </a:extLst>
          </p:cNvPr>
          <p:cNvSpPr txBox="1"/>
          <p:nvPr/>
        </p:nvSpPr>
        <p:spPr>
          <a:xfrm flipH="1">
            <a:off x="5919809" y="875347"/>
            <a:ext cx="3087556" cy="3924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cases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discharged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without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admission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EDs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can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serve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proxy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self-referrals</a:t>
            </a:r>
            <a:b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</a:t>
            </a:r>
            <a:r>
              <a:rPr lang="de-DE" sz="800" dirty="0">
                <a:solidFill>
                  <a:schemeClr val="accent1"/>
                </a:solidFill>
                <a:latin typeface="-apple-system"/>
              </a:rPr>
              <a:t>Otto, R. et al (2022) </a:t>
            </a:r>
            <a:r>
              <a:rPr lang="de-DE" sz="800" dirty="0" err="1">
                <a:solidFill>
                  <a:schemeClr val="accent1"/>
                </a:solidFill>
                <a:latin typeface="-apple-system"/>
              </a:rPr>
              <a:t>Length</a:t>
            </a:r>
            <a:r>
              <a:rPr lang="de-DE" sz="800" dirty="0">
                <a:solidFill>
                  <a:schemeClr val="accent1"/>
                </a:solidFill>
                <a:latin typeface="-apple-system"/>
              </a:rPr>
              <a:t> </a:t>
            </a:r>
            <a:r>
              <a:rPr lang="de-DE" sz="800" b="0" i="0" dirty="0" err="1">
                <a:solidFill>
                  <a:schemeClr val="accent1"/>
                </a:solidFill>
                <a:effectLst/>
                <a:latin typeface="-apple-system"/>
              </a:rPr>
              <a:t>of</a:t>
            </a:r>
            <a:r>
              <a:rPr lang="de-DE" sz="800" b="0" i="0" dirty="0">
                <a:solidFill>
                  <a:schemeClr val="accent1"/>
                </a:solidFill>
                <a:effectLst/>
                <a:latin typeface="-apple-system"/>
              </a:rPr>
              <a:t> </a:t>
            </a:r>
            <a:r>
              <a:rPr lang="de-DE" sz="800" b="0" i="0" dirty="0" err="1">
                <a:solidFill>
                  <a:schemeClr val="accent1"/>
                </a:solidFill>
                <a:effectLst/>
                <a:latin typeface="-apple-system"/>
              </a:rPr>
              <a:t>stay</a:t>
            </a:r>
            <a:r>
              <a:rPr lang="de-DE" sz="800" b="0" i="0" dirty="0">
                <a:solidFill>
                  <a:schemeClr val="accent1"/>
                </a:solidFill>
                <a:effectLst/>
                <a:latin typeface="-apple-system"/>
              </a:rPr>
              <a:t> </a:t>
            </a:r>
            <a:r>
              <a:rPr lang="de-DE" sz="800" b="0" i="0" dirty="0" err="1">
                <a:solidFill>
                  <a:schemeClr val="accent1"/>
                </a:solidFill>
                <a:effectLst/>
                <a:latin typeface="-apple-system"/>
              </a:rPr>
              <a:t>as</a:t>
            </a:r>
            <a:r>
              <a:rPr lang="de-DE" sz="800" b="0" i="0" dirty="0">
                <a:solidFill>
                  <a:schemeClr val="accent1"/>
                </a:solidFill>
                <a:effectLst/>
                <a:latin typeface="-apple-system"/>
              </a:rPr>
              <a:t> </a:t>
            </a:r>
            <a:r>
              <a:rPr lang="de-DE" sz="800" b="0" i="0" dirty="0" err="1">
                <a:solidFill>
                  <a:schemeClr val="accent1"/>
                </a:solidFill>
                <a:effectLst/>
                <a:latin typeface="-apple-system"/>
              </a:rPr>
              <a:t>quality</a:t>
            </a:r>
            <a:r>
              <a:rPr lang="de-DE" sz="800" b="0" i="0" dirty="0">
                <a:solidFill>
                  <a:schemeClr val="accent1"/>
                </a:solidFill>
                <a:effectLst/>
                <a:latin typeface="-apple-system"/>
              </a:rPr>
              <a:t> </a:t>
            </a:r>
            <a:r>
              <a:rPr lang="de-DE" sz="800" b="0" i="0" dirty="0" err="1">
                <a:solidFill>
                  <a:schemeClr val="accent1"/>
                </a:solidFill>
                <a:effectLst/>
                <a:latin typeface="-apple-system"/>
              </a:rPr>
              <a:t>indicator</a:t>
            </a:r>
            <a:r>
              <a:rPr lang="de-DE" sz="800" b="0" i="0" dirty="0">
                <a:solidFill>
                  <a:schemeClr val="accent1"/>
                </a:solidFill>
                <a:effectLst/>
                <a:latin typeface="-apple-system"/>
              </a:rPr>
              <a:t> in </a:t>
            </a:r>
            <a:r>
              <a:rPr lang="de-DE" sz="800" b="0" i="0" dirty="0" err="1">
                <a:solidFill>
                  <a:schemeClr val="accent1"/>
                </a:solidFill>
                <a:effectLst/>
                <a:latin typeface="-apple-system"/>
              </a:rPr>
              <a:t>emergency</a:t>
            </a:r>
            <a:r>
              <a:rPr lang="de-DE" sz="800" b="0" i="0" dirty="0">
                <a:solidFill>
                  <a:schemeClr val="accent1"/>
                </a:solidFill>
                <a:effectLst/>
                <a:latin typeface="-apple-system"/>
              </a:rPr>
              <a:t> </a:t>
            </a:r>
            <a:r>
              <a:rPr lang="de-DE" sz="800" b="0" i="0" dirty="0" err="1">
                <a:solidFill>
                  <a:schemeClr val="accent1"/>
                </a:solidFill>
                <a:effectLst/>
                <a:latin typeface="-apple-system"/>
              </a:rPr>
              <a:t>departments</a:t>
            </a:r>
            <a:r>
              <a:rPr lang="de-DE" sz="800" b="0" i="0" dirty="0">
                <a:solidFill>
                  <a:schemeClr val="accent1"/>
                </a:solidFill>
                <a:effectLst/>
                <a:latin typeface="-apple-system"/>
              </a:rPr>
              <a:t>: </a:t>
            </a:r>
            <a:r>
              <a:rPr lang="de-DE" sz="800" b="0" i="0" dirty="0" err="1">
                <a:solidFill>
                  <a:schemeClr val="accent1"/>
                </a:solidFill>
                <a:effectLst/>
                <a:latin typeface="-apple-system"/>
              </a:rPr>
              <a:t>analysis</a:t>
            </a:r>
            <a:r>
              <a:rPr lang="de-DE" sz="800" b="0" i="0" dirty="0">
                <a:solidFill>
                  <a:schemeClr val="accent1"/>
                </a:solidFill>
                <a:effectLst/>
                <a:latin typeface="-apple-system"/>
              </a:rPr>
              <a:t> </a:t>
            </a:r>
            <a:r>
              <a:rPr lang="de-DE" sz="800" b="0" i="0" dirty="0" err="1">
                <a:solidFill>
                  <a:schemeClr val="accent1"/>
                </a:solidFill>
                <a:effectLst/>
                <a:latin typeface="-apple-system"/>
              </a:rPr>
              <a:t>of</a:t>
            </a:r>
            <a:r>
              <a:rPr lang="de-DE" sz="800" b="0" i="0" dirty="0">
                <a:solidFill>
                  <a:schemeClr val="accent1"/>
                </a:solidFill>
                <a:effectLst/>
                <a:latin typeface="-apple-system"/>
              </a:rPr>
              <a:t> </a:t>
            </a:r>
            <a:r>
              <a:rPr lang="de-DE" sz="800" b="0" i="0" dirty="0" err="1">
                <a:solidFill>
                  <a:schemeClr val="accent1"/>
                </a:solidFill>
                <a:effectLst/>
                <a:latin typeface="-apple-system"/>
              </a:rPr>
              <a:t>determinants</a:t>
            </a:r>
            <a:r>
              <a:rPr lang="de-DE" sz="800" b="0" i="0" dirty="0">
                <a:solidFill>
                  <a:schemeClr val="accent1"/>
                </a:solidFill>
                <a:effectLst/>
                <a:latin typeface="-apple-system"/>
              </a:rPr>
              <a:t> in </a:t>
            </a:r>
            <a:r>
              <a:rPr lang="de-DE" sz="800" b="0" i="0" dirty="0" err="1">
                <a:solidFill>
                  <a:schemeClr val="accent1"/>
                </a:solidFill>
                <a:effectLst/>
                <a:latin typeface="-apple-system"/>
              </a:rPr>
              <a:t>the</a:t>
            </a:r>
            <a:r>
              <a:rPr lang="de-DE" sz="800" b="0" i="0" dirty="0">
                <a:solidFill>
                  <a:schemeClr val="accent1"/>
                </a:solidFill>
                <a:effectLst/>
                <a:latin typeface="-apple-system"/>
              </a:rPr>
              <a:t> German Emergency Department Data Registry (AKTIN </a:t>
            </a:r>
            <a:r>
              <a:rPr lang="de-DE" sz="800" b="0" i="0" dirty="0" err="1">
                <a:solidFill>
                  <a:schemeClr val="accent1"/>
                </a:solidFill>
                <a:effectLst/>
                <a:latin typeface="-apple-system"/>
              </a:rPr>
              <a:t>registry</a:t>
            </a:r>
            <a:r>
              <a:rPr lang="de-DE" sz="800" b="0" i="0" dirty="0">
                <a:solidFill>
                  <a:schemeClr val="accent1"/>
                </a:solidFill>
                <a:effectLst/>
                <a:latin typeface="-apple-system"/>
              </a:rPr>
              <a:t>)​</a:t>
            </a:r>
            <a:br>
              <a:rPr lang="de-DE" sz="800" dirty="0">
                <a:solidFill>
                  <a:schemeClr val="accent1"/>
                </a:solidFill>
              </a:rPr>
            </a:br>
            <a:r>
              <a:rPr lang="de-DE" sz="800" b="0" dirty="0">
                <a:solidFill>
                  <a:schemeClr val="accent1"/>
                </a:solidFill>
                <a:effectLst/>
                <a:latin typeface="-apple-system"/>
              </a:rPr>
              <a:t>Internal and Emergency Medicine  </a:t>
            </a:r>
            <a:r>
              <a:rPr lang="de-DE" sz="800" b="0" i="0" dirty="0">
                <a:solidFill>
                  <a:schemeClr val="accent1"/>
                </a:solidFill>
                <a:effectLst/>
                <a:latin typeface="-apple-system"/>
              </a:rPr>
              <a:t>DOI: https://doi.org/10.1007/s11739-021-02919-1]</a:t>
            </a:r>
            <a:endParaRPr lang="de-DE" sz="8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Estimate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chart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review (2015) on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demand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national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hospital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association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up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50%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all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discharges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EDs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could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treated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physician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offices</a:t>
            </a:r>
            <a:b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[https://www.dkgev.de/fileadmin/default/Mediapool/2_Themen/2.2_Finanzierung_und_Leistungskataloge/2.2.4._Ambulante_Verguetung/2.2.4.4._Ambulante_Notfallvehandlung_durch_Krankenhaeuser/2015-02-17_Gutachten_zur_ambulanten_Notfallversorgung_im_Krankenhaus_2015.pdf]</a:t>
            </a:r>
            <a:endParaRPr lang="de-DE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Case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studies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2022/2023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show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up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2/3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self-referred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patients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can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streamed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ooh-clinics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redirected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practices</a:t>
            </a:r>
            <a:b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[https://www.kvb.de/ueber-uns/gesundheitspolitisches-engagement/machbarkeitsstudie-patientenlenkung]</a:t>
            </a:r>
            <a:b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de-DE" sz="8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A350948-D600-84E2-04BC-FD4ED6E68A94}"/>
              </a:ext>
            </a:extLst>
          </p:cNvPr>
          <p:cNvSpPr txBox="1"/>
          <p:nvPr/>
        </p:nvSpPr>
        <p:spPr>
          <a:xfrm>
            <a:off x="658402" y="3953473"/>
            <a:ext cx="81162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err="1"/>
              <a:t>data</a:t>
            </a:r>
            <a:r>
              <a:rPr lang="de-DE" sz="800" dirty="0"/>
              <a:t> </a:t>
            </a:r>
            <a:r>
              <a:rPr lang="de-DE" sz="800" dirty="0" err="1"/>
              <a:t>sources</a:t>
            </a:r>
            <a:r>
              <a:rPr lang="de-DE" sz="800" dirty="0"/>
              <a:t>: </a:t>
            </a:r>
            <a:r>
              <a:rPr lang="de-DE" sz="800" dirty="0" err="1"/>
              <a:t>ambulatory</a:t>
            </a:r>
            <a:r>
              <a:rPr lang="de-DE" sz="800" dirty="0"/>
              <a:t> </a:t>
            </a:r>
            <a:r>
              <a:rPr lang="de-DE" sz="800" dirty="0" err="1"/>
              <a:t>claims</a:t>
            </a:r>
            <a:r>
              <a:rPr lang="de-DE" sz="800" dirty="0"/>
              <a:t> </a:t>
            </a:r>
            <a:r>
              <a:rPr lang="de-DE" sz="800" dirty="0" err="1"/>
              <a:t>data</a:t>
            </a:r>
            <a:r>
              <a:rPr lang="de-DE" sz="800" dirty="0"/>
              <a:t> </a:t>
            </a:r>
            <a:r>
              <a:rPr lang="de-DE" sz="800" dirty="0" err="1"/>
              <a:t>base</a:t>
            </a:r>
            <a:r>
              <a:rPr lang="de-DE" sz="800" dirty="0"/>
              <a:t> (Zi)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8330B29-62E7-472B-21E2-F63F65BCA9AC}"/>
              </a:ext>
            </a:extLst>
          </p:cNvPr>
          <p:cNvSpPr txBox="1"/>
          <p:nvPr/>
        </p:nvSpPr>
        <p:spPr>
          <a:xfrm>
            <a:off x="611560" y="4219223"/>
            <a:ext cx="530825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de-DE" sz="1400" dirty="0" err="1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1400" dirty="0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magnitude</a:t>
            </a:r>
            <a:r>
              <a:rPr lang="de-DE" sz="1400" dirty="0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400" dirty="0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1400" dirty="0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problem</a:t>
            </a:r>
            <a:r>
              <a:rPr lang="de-DE" sz="1400" dirty="0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6-7million </a:t>
            </a:r>
            <a:r>
              <a:rPr lang="de-DE" sz="1400" dirty="0" err="1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cases</a:t>
            </a:r>
            <a:r>
              <a:rPr lang="de-DE" sz="1400" dirty="0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(2/3 </a:t>
            </a:r>
            <a:r>
              <a:rPr lang="de-DE" sz="1400" dirty="0" err="1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400" dirty="0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10million) </a:t>
            </a:r>
            <a:br>
              <a:rPr lang="de-DE" sz="1400" dirty="0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1400" dirty="0" err="1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DE" sz="1400" dirty="0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de-DE" sz="1400" dirty="0" err="1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special</a:t>
            </a:r>
            <a:r>
              <a:rPr lang="de-DE" sz="1400" dirty="0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focus</a:t>
            </a:r>
            <a:r>
              <a:rPr lang="de-DE" sz="1400" dirty="0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on 2.5 </a:t>
            </a:r>
            <a:r>
              <a:rPr lang="de-DE" sz="1400" dirty="0" err="1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million</a:t>
            </a:r>
            <a:r>
              <a:rPr lang="de-DE" sz="1400" dirty="0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cases</a:t>
            </a:r>
            <a:r>
              <a:rPr lang="de-DE" sz="1400" dirty="0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during</a:t>
            </a:r>
            <a:r>
              <a:rPr lang="de-DE" sz="1400" dirty="0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practice</a:t>
            </a:r>
            <a:r>
              <a:rPr lang="de-DE" sz="1400" dirty="0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opening</a:t>
            </a:r>
            <a:r>
              <a:rPr lang="de-DE" sz="1400" dirty="0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solidFill>
                  <a:srgbClr val="194B5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hours</a:t>
            </a:r>
            <a:endParaRPr lang="de-DE" sz="1400" dirty="0">
              <a:solidFill>
                <a:srgbClr val="194B5A"/>
              </a:solidFill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4914D2BE-11E7-0295-8C45-6FD0F4F96BDE}"/>
              </a:ext>
            </a:extLst>
          </p:cNvPr>
          <p:cNvSpPr/>
          <p:nvPr/>
        </p:nvSpPr>
        <p:spPr>
          <a:xfrm>
            <a:off x="5364088" y="2067694"/>
            <a:ext cx="360040" cy="550115"/>
          </a:xfrm>
          <a:prstGeom prst="ellipse">
            <a:avLst/>
          </a:prstGeom>
          <a:noFill/>
          <a:ln>
            <a:solidFill>
              <a:srgbClr val="FFC000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32FDCD8-6B70-0169-4C5F-BA245C26380F}"/>
              </a:ext>
            </a:extLst>
          </p:cNvPr>
          <p:cNvSpPr/>
          <p:nvPr/>
        </p:nvSpPr>
        <p:spPr>
          <a:xfrm>
            <a:off x="5364088" y="2329777"/>
            <a:ext cx="36004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Fußzeilenplatzhalter 3">
            <a:extLst>
              <a:ext uri="{FF2B5EF4-FFF2-40B4-BE49-F238E27FC236}">
                <a16:creationId xmlns:a16="http://schemas.microsoft.com/office/drawing/2014/main" id="{BFB02D10-4CFB-D3EA-E111-330C89A0F876}"/>
              </a:ext>
            </a:extLst>
          </p:cNvPr>
          <p:cNvSpPr txBox="1">
            <a:spLocks/>
          </p:cNvSpPr>
          <p:nvPr/>
        </p:nvSpPr>
        <p:spPr>
          <a:xfrm>
            <a:off x="720001" y="4912791"/>
            <a:ext cx="6660368" cy="12199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WIC Pisa September 2023 – Will walk-in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clinics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at Eds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reduce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or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increase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ED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crowding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?  </a:t>
            </a:r>
          </a:p>
        </p:txBody>
      </p:sp>
    </p:spTree>
    <p:extLst>
      <p:ext uri="{BB962C8B-B14F-4D97-AF65-F5344CB8AC3E}">
        <p14:creationId xmlns:p14="http://schemas.microsoft.com/office/powerpoint/2010/main" val="1931247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9EEE4A7-C899-4689-0A7A-A7E7FE313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11" y="1059582"/>
            <a:ext cx="7993063" cy="3375000"/>
          </a:xfrm>
        </p:spPr>
        <p:txBody>
          <a:bodyPr/>
          <a:lstStyle/>
          <a:p>
            <a:r>
              <a:rPr lang="de-DE" dirty="0" err="1"/>
              <a:t>Goverment</a:t>
            </a:r>
            <a:r>
              <a:rPr lang="de-DE" dirty="0"/>
              <a:t> plan: GPs/</a:t>
            </a:r>
            <a:r>
              <a:rPr lang="de-DE" dirty="0" err="1"/>
              <a:t>ambulatory</a:t>
            </a:r>
            <a:r>
              <a:rPr lang="de-DE" dirty="0"/>
              <a:t> care </a:t>
            </a:r>
            <a:r>
              <a:rPr lang="de-DE" dirty="0" err="1"/>
              <a:t>specialists</a:t>
            </a:r>
            <a:r>
              <a:rPr lang="de-DE" dirty="0"/>
              <a:t> </a:t>
            </a:r>
            <a:r>
              <a:rPr lang="de-DE" dirty="0" err="1"/>
              <a:t>embedded</a:t>
            </a:r>
            <a:r>
              <a:rPr lang="de-DE" dirty="0"/>
              <a:t> in at least 420 EDs (=„ED-</a:t>
            </a:r>
            <a:r>
              <a:rPr lang="de-DE" dirty="0" err="1"/>
              <a:t>centre</a:t>
            </a:r>
            <a:r>
              <a:rPr lang="de-DE" dirty="0"/>
              <a:t>“) also </a:t>
            </a: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office</a:t>
            </a:r>
            <a:r>
              <a:rPr lang="de-DE" dirty="0"/>
              <a:t> </a:t>
            </a:r>
            <a:r>
              <a:rPr lang="de-DE" dirty="0" err="1"/>
              <a:t>hours</a:t>
            </a:r>
            <a:r>
              <a:rPr lang="de-DE" dirty="0"/>
              <a:t> and at </a:t>
            </a:r>
            <a:r>
              <a:rPr lang="de-DE" dirty="0" err="1"/>
              <a:t>night</a:t>
            </a:r>
            <a:r>
              <a:rPr lang="de-DE" dirty="0"/>
              <a:t>  </a:t>
            </a:r>
          </a:p>
          <a:p>
            <a:endParaRPr lang="de-DE" dirty="0"/>
          </a:p>
          <a:p>
            <a:r>
              <a:rPr lang="de-DE" b="1" dirty="0"/>
              <a:t>But:</a:t>
            </a:r>
            <a:r>
              <a:rPr lang="de-DE" dirty="0"/>
              <a:t> </a:t>
            </a:r>
            <a:r>
              <a:rPr lang="de-DE" dirty="0" err="1">
                <a:solidFill>
                  <a:srgbClr val="FF0000"/>
                </a:solidFill>
              </a:rPr>
              <a:t>average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case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load</a:t>
            </a:r>
            <a:r>
              <a:rPr lang="de-DE" dirty="0">
                <a:solidFill>
                  <a:srgbClr val="FF0000"/>
                </a:solidFill>
              </a:rPr>
              <a:t>/</a:t>
            </a:r>
            <a:r>
              <a:rPr lang="de-DE" dirty="0" err="1">
                <a:solidFill>
                  <a:srgbClr val="FF0000"/>
                </a:solidFill>
              </a:rPr>
              <a:t>hour</a:t>
            </a:r>
            <a:r>
              <a:rPr lang="de-DE" dirty="0">
                <a:solidFill>
                  <a:srgbClr val="FF0000"/>
                </a:solidFill>
              </a:rPr>
              <a:t> per </a:t>
            </a:r>
            <a:r>
              <a:rPr lang="de-DE" dirty="0" err="1">
                <a:solidFill>
                  <a:srgbClr val="FF0000"/>
                </a:solidFill>
              </a:rPr>
              <a:t>physician</a:t>
            </a:r>
            <a:r>
              <a:rPr lang="de-DE" dirty="0">
                <a:solidFill>
                  <a:srgbClr val="FF0000"/>
                </a:solidFill>
              </a:rPr>
              <a:t> in a </a:t>
            </a:r>
            <a:r>
              <a:rPr lang="de-DE" dirty="0" err="1">
                <a:solidFill>
                  <a:srgbClr val="FF0000"/>
                </a:solidFill>
              </a:rPr>
              <a:t>GP‘s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office</a:t>
            </a:r>
            <a:r>
              <a:rPr lang="de-DE" dirty="0">
                <a:solidFill>
                  <a:srgbClr val="FF0000"/>
                </a:solidFill>
              </a:rPr>
              <a:t>: 5.4 </a:t>
            </a:r>
            <a:r>
              <a:rPr lang="de-DE" dirty="0"/>
              <a:t>(</a:t>
            </a:r>
            <a:r>
              <a:rPr lang="de-DE" dirty="0" err="1"/>
              <a:t>avg</a:t>
            </a:r>
            <a:r>
              <a:rPr lang="de-DE" dirty="0"/>
              <a:t>. amb. </a:t>
            </a:r>
            <a:r>
              <a:rPr lang="de-DE" dirty="0" err="1"/>
              <a:t>cases</a:t>
            </a:r>
            <a:r>
              <a:rPr lang="de-DE" dirty="0"/>
              <a:t>/</a:t>
            </a:r>
            <a:r>
              <a:rPr lang="de-DE" dirty="0" err="1"/>
              <a:t>hour</a:t>
            </a:r>
            <a:r>
              <a:rPr lang="de-DE" dirty="0"/>
              <a:t> in EDs: 1.3)</a:t>
            </a:r>
          </a:p>
          <a:p>
            <a:endParaRPr lang="de-DE" dirty="0"/>
          </a:p>
        </p:txBody>
      </p:sp>
      <p:sp>
        <p:nvSpPr>
          <p:cNvPr id="8" name="Titel 2">
            <a:extLst>
              <a:ext uri="{FF2B5EF4-FFF2-40B4-BE49-F238E27FC236}">
                <a16:creationId xmlns:a16="http://schemas.microsoft.com/office/drawing/2014/main" id="{B0B73485-DCF6-95D3-CCC3-7C649C6CB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364500"/>
            <a:ext cx="7992000" cy="540000"/>
          </a:xfrm>
        </p:spPr>
        <p:txBody>
          <a:bodyPr/>
          <a:lstStyle/>
          <a:p>
            <a:r>
              <a:rPr lang="de-DE" dirty="0"/>
              <a:t>ED-</a:t>
            </a:r>
            <a:r>
              <a:rPr lang="de-DE" dirty="0" err="1"/>
              <a:t>centres</a:t>
            </a:r>
            <a:r>
              <a:rPr lang="de-DE" dirty="0"/>
              <a:t> </a:t>
            </a:r>
            <a:r>
              <a:rPr lang="de-DE" dirty="0" err="1"/>
              <a:t>seem</a:t>
            </a:r>
            <a:r>
              <a:rPr lang="de-DE" dirty="0"/>
              <a:t> a </a:t>
            </a:r>
            <a:r>
              <a:rPr lang="de-DE" dirty="0" err="1"/>
              <a:t>logical</a:t>
            </a:r>
            <a:r>
              <a:rPr lang="de-DE" dirty="0"/>
              <a:t> </a:t>
            </a:r>
            <a:r>
              <a:rPr lang="de-DE" dirty="0" err="1"/>
              <a:t>answer</a:t>
            </a:r>
            <a:r>
              <a:rPr lang="de-DE" dirty="0"/>
              <a:t> at </a:t>
            </a:r>
            <a:r>
              <a:rPr lang="de-DE" dirty="0" err="1"/>
              <a:t>first</a:t>
            </a:r>
            <a:r>
              <a:rPr lang="de-DE" dirty="0"/>
              <a:t> but …</a:t>
            </a:r>
            <a:br>
              <a:rPr lang="de-DE" dirty="0"/>
            </a:br>
            <a:r>
              <a:rPr lang="de-DE" dirty="0" err="1"/>
              <a:t>require</a:t>
            </a:r>
            <a:r>
              <a:rPr lang="de-DE" dirty="0"/>
              <a:t> relevant </a:t>
            </a:r>
            <a:r>
              <a:rPr lang="de-DE" dirty="0" err="1"/>
              <a:t>resources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primary</a:t>
            </a:r>
            <a:r>
              <a:rPr lang="de-DE" dirty="0"/>
              <a:t> care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CA59C9C-5D49-BC58-8A4D-1ADB3CAC7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332" y="1955366"/>
            <a:ext cx="5042836" cy="2376116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9A7B8F24-771E-EDB9-9E84-FCD627EB27CA}"/>
              </a:ext>
            </a:extLst>
          </p:cNvPr>
          <p:cNvSpPr txBox="1"/>
          <p:nvPr/>
        </p:nvSpPr>
        <p:spPr>
          <a:xfrm rot="16200000">
            <a:off x="101988" y="2865299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err="1"/>
              <a:t>case</a:t>
            </a:r>
            <a:r>
              <a:rPr lang="de-DE" sz="1200" dirty="0"/>
              <a:t> </a:t>
            </a:r>
            <a:r>
              <a:rPr lang="de-DE" sz="1200" dirty="0" err="1"/>
              <a:t>load</a:t>
            </a:r>
            <a:r>
              <a:rPr lang="de-DE" sz="1200" dirty="0"/>
              <a:t> per </a:t>
            </a:r>
            <a:r>
              <a:rPr lang="de-DE" sz="1200" dirty="0" err="1"/>
              <a:t>hour</a:t>
            </a:r>
            <a:endParaRPr lang="de-DE" sz="12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AEEAB54-1A70-30BE-5125-543E3348782C}"/>
              </a:ext>
            </a:extLst>
          </p:cNvPr>
          <p:cNvSpPr txBox="1"/>
          <p:nvPr/>
        </p:nvSpPr>
        <p:spPr>
          <a:xfrm>
            <a:off x="1619672" y="4285911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/>
              <a:t>Ranking </a:t>
            </a:r>
            <a:r>
              <a:rPr lang="de-DE" sz="1400" b="1" dirty="0" err="1"/>
              <a:t>of</a:t>
            </a:r>
            <a:r>
              <a:rPr lang="de-DE" sz="1400" b="1" dirty="0"/>
              <a:t> EDs </a:t>
            </a:r>
            <a:r>
              <a:rPr lang="de-DE" sz="1400" b="1" dirty="0" err="1"/>
              <a:t>according</a:t>
            </a:r>
            <a:r>
              <a:rPr lang="de-DE" sz="1400" b="1" dirty="0"/>
              <a:t> </a:t>
            </a:r>
            <a:r>
              <a:rPr lang="de-DE" sz="1400" b="1" dirty="0" err="1"/>
              <a:t>to</a:t>
            </a:r>
            <a:r>
              <a:rPr lang="de-DE" sz="1400" b="1" dirty="0"/>
              <a:t> </a:t>
            </a:r>
            <a:r>
              <a:rPr lang="de-DE" sz="1400" b="1" dirty="0" err="1"/>
              <a:t>ambulatory</a:t>
            </a:r>
            <a:r>
              <a:rPr lang="de-DE" sz="1400" b="1" dirty="0"/>
              <a:t> </a:t>
            </a:r>
            <a:r>
              <a:rPr lang="de-DE" sz="1400" b="1" dirty="0" err="1"/>
              <a:t>case</a:t>
            </a:r>
            <a:r>
              <a:rPr lang="de-DE" sz="1400" b="1" dirty="0"/>
              <a:t> </a:t>
            </a:r>
            <a:r>
              <a:rPr lang="de-DE" sz="1400" b="1" dirty="0" err="1"/>
              <a:t>load</a:t>
            </a:r>
            <a:r>
              <a:rPr lang="de-DE" sz="1400" b="1" dirty="0"/>
              <a:t> (7 am -7 </a:t>
            </a:r>
            <a:r>
              <a:rPr lang="de-DE" sz="1400" b="1" dirty="0" err="1"/>
              <a:t>pm</a:t>
            </a:r>
            <a:r>
              <a:rPr lang="de-DE" sz="1400" b="1" dirty="0"/>
              <a:t>) in </a:t>
            </a:r>
            <a:r>
              <a:rPr lang="de-DE" sz="1400" b="1" dirty="0" err="1"/>
              <a:t>groups</a:t>
            </a:r>
            <a:r>
              <a:rPr lang="de-DE" sz="1400" b="1" dirty="0"/>
              <a:t> </a:t>
            </a:r>
            <a:r>
              <a:rPr lang="de-DE" sz="1400" b="1" dirty="0" err="1"/>
              <a:t>of</a:t>
            </a:r>
            <a:r>
              <a:rPr lang="de-DE" sz="1400" b="1" dirty="0"/>
              <a:t> 10</a:t>
            </a: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BB18BEB1-3BF1-4CDB-7475-51F2750ACE9B}"/>
              </a:ext>
            </a:extLst>
          </p:cNvPr>
          <p:cNvCxnSpPr>
            <a:cxnSpLocks/>
          </p:cNvCxnSpPr>
          <p:nvPr/>
        </p:nvCxnSpPr>
        <p:spPr>
          <a:xfrm>
            <a:off x="1259632" y="2710516"/>
            <a:ext cx="489654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DA84F38A-A402-6EFD-D1B0-C60FEC82A9A6}"/>
              </a:ext>
            </a:extLst>
          </p:cNvPr>
          <p:cNvSpPr txBox="1"/>
          <p:nvPr/>
        </p:nvSpPr>
        <p:spPr>
          <a:xfrm>
            <a:off x="3310722" y="2552744"/>
            <a:ext cx="504056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solidFill>
                  <a:srgbClr val="FF0000"/>
                </a:solidFill>
              </a:rPr>
              <a:t>5,4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759C429-FBC0-F17F-F5A1-A4D3EA2CC191}"/>
              </a:ext>
            </a:extLst>
          </p:cNvPr>
          <p:cNvSpPr txBox="1"/>
          <p:nvPr/>
        </p:nvSpPr>
        <p:spPr>
          <a:xfrm>
            <a:off x="6228183" y="2145009"/>
            <a:ext cx="2736305" cy="2062103"/>
          </a:xfrm>
          <a:prstGeom prst="rect">
            <a:avLst/>
          </a:prstGeom>
          <a:solidFill>
            <a:srgbClr val="3C9BF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chemeClr val="bg1"/>
                </a:solidFill>
              </a:rPr>
              <a:t>Effect</a:t>
            </a:r>
            <a:r>
              <a:rPr lang="de-DE" sz="1600" b="1" dirty="0">
                <a:solidFill>
                  <a:schemeClr val="bg1"/>
                </a:solidFill>
              </a:rPr>
              <a:t> </a:t>
            </a:r>
            <a:r>
              <a:rPr lang="de-DE" sz="1600" b="1" dirty="0" err="1">
                <a:solidFill>
                  <a:schemeClr val="bg1"/>
                </a:solidFill>
              </a:rPr>
              <a:t>of</a:t>
            </a:r>
            <a:r>
              <a:rPr lang="de-DE" sz="1600" b="1" dirty="0">
                <a:solidFill>
                  <a:schemeClr val="bg1"/>
                </a:solidFill>
              </a:rPr>
              <a:t> ‚</a:t>
            </a:r>
            <a:r>
              <a:rPr lang="de-DE" sz="1600" b="1" dirty="0" err="1">
                <a:solidFill>
                  <a:schemeClr val="bg1"/>
                </a:solidFill>
              </a:rPr>
              <a:t>staffing</a:t>
            </a:r>
            <a:r>
              <a:rPr lang="de-DE" sz="1600" b="1" dirty="0">
                <a:solidFill>
                  <a:schemeClr val="bg1"/>
                </a:solidFill>
              </a:rPr>
              <a:t>‘ </a:t>
            </a:r>
            <a:br>
              <a:rPr lang="de-DE" sz="1600" b="1" dirty="0">
                <a:solidFill>
                  <a:schemeClr val="bg1"/>
                </a:solidFill>
              </a:rPr>
            </a:br>
            <a:r>
              <a:rPr lang="de-DE" sz="1600" b="1" dirty="0">
                <a:solidFill>
                  <a:schemeClr val="bg1"/>
                </a:solidFill>
              </a:rPr>
              <a:t>ED-</a:t>
            </a:r>
            <a:r>
              <a:rPr lang="de-DE" sz="1600" b="1" dirty="0" err="1">
                <a:solidFill>
                  <a:schemeClr val="bg1"/>
                </a:solidFill>
              </a:rPr>
              <a:t>centres</a:t>
            </a:r>
            <a:r>
              <a:rPr lang="de-DE" sz="1600" b="1" dirty="0">
                <a:solidFill>
                  <a:schemeClr val="bg1"/>
                </a:solidFill>
              </a:rPr>
              <a:t> </a:t>
            </a:r>
            <a:r>
              <a:rPr lang="de-DE" sz="1600" b="1" dirty="0" err="1">
                <a:solidFill>
                  <a:schemeClr val="bg1"/>
                </a:solidFill>
              </a:rPr>
              <a:t>with</a:t>
            </a:r>
            <a:r>
              <a:rPr lang="de-DE" sz="1600" b="1" dirty="0">
                <a:solidFill>
                  <a:schemeClr val="bg1"/>
                </a:solidFill>
              </a:rPr>
              <a:t> GPs:</a:t>
            </a:r>
          </a:p>
          <a:p>
            <a:r>
              <a:rPr lang="de-DE" sz="1600" dirty="0">
                <a:solidFill>
                  <a:schemeClr val="bg1"/>
                </a:solidFill>
              </a:rPr>
              <a:t>15.000 </a:t>
            </a:r>
            <a:r>
              <a:rPr lang="de-DE" sz="1600" dirty="0" err="1">
                <a:solidFill>
                  <a:schemeClr val="bg1"/>
                </a:solidFill>
              </a:rPr>
              <a:t>hrs</a:t>
            </a:r>
            <a:r>
              <a:rPr lang="de-DE" sz="1600" dirty="0">
                <a:solidFill>
                  <a:schemeClr val="bg1"/>
                </a:solidFill>
              </a:rPr>
              <a:t> extra time per </a:t>
            </a:r>
            <a:r>
              <a:rPr lang="de-DE" sz="1600" dirty="0" err="1">
                <a:solidFill>
                  <a:schemeClr val="bg1"/>
                </a:solidFill>
              </a:rPr>
              <a:t>week</a:t>
            </a:r>
            <a:r>
              <a:rPr lang="de-DE" sz="1600" dirty="0">
                <a:solidFill>
                  <a:schemeClr val="bg1"/>
                </a:solidFill>
              </a:rPr>
              <a:t> at </a:t>
            </a:r>
            <a:r>
              <a:rPr lang="de-DE" sz="1600" dirty="0" err="1">
                <a:solidFill>
                  <a:schemeClr val="bg1"/>
                </a:solidFill>
              </a:rPr>
              <a:t>the</a:t>
            </a:r>
            <a:r>
              <a:rPr lang="de-DE" sz="1600" dirty="0">
                <a:solidFill>
                  <a:schemeClr val="bg1"/>
                </a:solidFill>
              </a:rPr>
              <a:t> ED-</a:t>
            </a:r>
            <a:r>
              <a:rPr lang="de-DE" sz="1600" dirty="0" err="1">
                <a:solidFill>
                  <a:schemeClr val="bg1"/>
                </a:solidFill>
              </a:rPr>
              <a:t>centres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err="1">
                <a:solidFill>
                  <a:schemeClr val="bg1"/>
                </a:solidFill>
              </a:rPr>
              <a:t>with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err="1">
                <a:solidFill>
                  <a:schemeClr val="bg1"/>
                </a:solidFill>
              </a:rPr>
              <a:t>fewer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err="1">
                <a:solidFill>
                  <a:schemeClr val="bg1"/>
                </a:solidFill>
              </a:rPr>
              <a:t>patients</a:t>
            </a:r>
            <a:r>
              <a:rPr lang="de-DE" sz="1600" dirty="0">
                <a:solidFill>
                  <a:schemeClr val="bg1"/>
                </a:solidFill>
              </a:rPr>
              <a:t> per </a:t>
            </a:r>
            <a:r>
              <a:rPr lang="de-DE" sz="1600" dirty="0" err="1">
                <a:solidFill>
                  <a:schemeClr val="bg1"/>
                </a:solidFill>
              </a:rPr>
              <a:t>hour</a:t>
            </a:r>
            <a:r>
              <a:rPr lang="de-DE" sz="1600" dirty="0">
                <a:solidFill>
                  <a:schemeClr val="bg1"/>
                </a:solidFill>
              </a:rPr>
              <a:t>. </a:t>
            </a:r>
            <a:br>
              <a:rPr lang="de-DE" sz="1600" dirty="0">
                <a:solidFill>
                  <a:schemeClr val="bg1"/>
                </a:solidFill>
              </a:rPr>
            </a:br>
            <a:r>
              <a:rPr lang="de-DE" sz="1600" dirty="0" err="1">
                <a:solidFill>
                  <a:schemeClr val="bg1"/>
                </a:solidFill>
              </a:rPr>
              <a:t>Result</a:t>
            </a:r>
            <a:r>
              <a:rPr lang="de-DE" sz="1600" dirty="0">
                <a:solidFill>
                  <a:schemeClr val="bg1"/>
                </a:solidFill>
              </a:rPr>
              <a:t>: 3-4million </a:t>
            </a:r>
            <a:r>
              <a:rPr lang="de-DE" sz="1600" dirty="0" err="1">
                <a:solidFill>
                  <a:schemeClr val="bg1"/>
                </a:solidFill>
              </a:rPr>
              <a:t>patient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err="1">
                <a:solidFill>
                  <a:schemeClr val="bg1"/>
                </a:solidFill>
              </a:rPr>
              <a:t>contacts</a:t>
            </a:r>
            <a:r>
              <a:rPr lang="de-DE" sz="1600" dirty="0">
                <a:solidFill>
                  <a:schemeClr val="bg1"/>
                </a:solidFill>
              </a:rPr>
              <a:t> lost in </a:t>
            </a:r>
            <a:r>
              <a:rPr lang="de-DE" sz="1600" dirty="0" err="1">
                <a:solidFill>
                  <a:schemeClr val="bg1"/>
                </a:solidFill>
              </a:rPr>
              <a:t>regular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err="1">
                <a:solidFill>
                  <a:schemeClr val="bg1"/>
                </a:solidFill>
              </a:rPr>
              <a:t>primary</a:t>
            </a:r>
            <a:r>
              <a:rPr lang="de-DE" sz="1600" dirty="0">
                <a:solidFill>
                  <a:schemeClr val="bg1"/>
                </a:solidFill>
              </a:rPr>
              <a:t> care </a:t>
            </a:r>
            <a:r>
              <a:rPr lang="de-DE" sz="800" dirty="0">
                <a:solidFill>
                  <a:schemeClr val="bg1"/>
                </a:solidFill>
              </a:rPr>
              <a:t>(source: Zi)</a:t>
            </a:r>
          </a:p>
        </p:txBody>
      </p:sp>
      <p:sp>
        <p:nvSpPr>
          <p:cNvPr id="19" name="Fußzeilenplatzhalter 3">
            <a:extLst>
              <a:ext uri="{FF2B5EF4-FFF2-40B4-BE49-F238E27FC236}">
                <a16:creationId xmlns:a16="http://schemas.microsoft.com/office/drawing/2014/main" id="{76830688-EEDD-CC72-6911-17F013C69050}"/>
              </a:ext>
            </a:extLst>
          </p:cNvPr>
          <p:cNvSpPr txBox="1">
            <a:spLocks/>
          </p:cNvSpPr>
          <p:nvPr/>
        </p:nvSpPr>
        <p:spPr>
          <a:xfrm>
            <a:off x="720001" y="4912791"/>
            <a:ext cx="6660368" cy="12199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WIC Pisa September 2023 – Will walk-in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clinics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at Eds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reduce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or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increase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ED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crowding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?  </a:t>
            </a:r>
          </a:p>
        </p:txBody>
      </p:sp>
    </p:spTree>
    <p:extLst>
      <p:ext uri="{BB962C8B-B14F-4D97-AF65-F5344CB8AC3E}">
        <p14:creationId xmlns:p14="http://schemas.microsoft.com/office/powerpoint/2010/main" val="3026784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9EEE4A7-C899-4689-0A7A-A7E7FE313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11" y="1174500"/>
            <a:ext cx="8100461" cy="3375000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de-DE" dirty="0" err="1"/>
              <a:t>increased</a:t>
            </a:r>
            <a:r>
              <a:rPr lang="de-DE" dirty="0"/>
              <a:t> </a:t>
            </a:r>
            <a:r>
              <a:rPr lang="de-DE" dirty="0" err="1"/>
              <a:t>availability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emergency</a:t>
            </a:r>
            <a:r>
              <a:rPr lang="de-DE" dirty="0"/>
              <a:t> care (-&gt; </a:t>
            </a:r>
            <a:r>
              <a:rPr lang="de-DE" dirty="0" err="1"/>
              <a:t>convenience</a:t>
            </a:r>
            <a:r>
              <a:rPr lang="de-DE" dirty="0"/>
              <a:t> </a:t>
            </a:r>
            <a:r>
              <a:rPr lang="de-DE" dirty="0" err="1"/>
              <a:t>behavior</a:t>
            </a:r>
            <a:r>
              <a:rPr lang="de-DE" dirty="0"/>
              <a:t> – pull </a:t>
            </a:r>
            <a:r>
              <a:rPr lang="de-DE" dirty="0" err="1"/>
              <a:t>factors</a:t>
            </a:r>
            <a:r>
              <a:rPr lang="de-DE" dirty="0"/>
              <a:t>)? 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de-DE" dirty="0" err="1"/>
              <a:t>reduced</a:t>
            </a:r>
            <a:r>
              <a:rPr lang="de-DE" dirty="0"/>
              <a:t> </a:t>
            </a:r>
            <a:r>
              <a:rPr lang="de-DE" dirty="0" err="1"/>
              <a:t>availbility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primary</a:t>
            </a:r>
            <a:r>
              <a:rPr lang="de-DE" dirty="0"/>
              <a:t> care (-&gt; </a:t>
            </a:r>
            <a:r>
              <a:rPr lang="de-DE" dirty="0" err="1"/>
              <a:t>search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alternative care </a:t>
            </a:r>
            <a:r>
              <a:rPr lang="de-DE" dirty="0" err="1"/>
              <a:t>elsewhere</a:t>
            </a:r>
            <a:r>
              <a:rPr lang="de-DE" dirty="0"/>
              <a:t> – push </a:t>
            </a:r>
            <a:r>
              <a:rPr lang="de-DE" dirty="0" err="1"/>
              <a:t>factors</a:t>
            </a:r>
            <a:r>
              <a:rPr lang="de-DE" dirty="0"/>
              <a:t>)? 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de-DE" dirty="0" err="1"/>
              <a:t>likely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cause</a:t>
            </a:r>
            <a:r>
              <a:rPr lang="de-DE" dirty="0"/>
              <a:t> </a:t>
            </a:r>
            <a:r>
              <a:rPr lang="de-DE" dirty="0" err="1"/>
              <a:t>crowding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ED-</a:t>
            </a:r>
            <a:r>
              <a:rPr lang="de-DE" dirty="0" err="1"/>
              <a:t>centres</a:t>
            </a:r>
            <a:r>
              <a:rPr lang="de-DE" dirty="0"/>
              <a:t> </a:t>
            </a:r>
            <a:r>
              <a:rPr lang="de-DE" dirty="0" err="1"/>
              <a:t>soon</a:t>
            </a:r>
            <a:r>
              <a:rPr lang="de-DE" dirty="0"/>
              <a:t>?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endParaRPr lang="de-DE" dirty="0"/>
          </a:p>
          <a:p>
            <a:pPr marL="285750" indent="-285750">
              <a:spcBef>
                <a:spcPts val="600"/>
              </a:spcBef>
              <a:buFontTx/>
              <a:buChar char="-"/>
            </a:pPr>
            <a:endParaRPr lang="de-DE" dirty="0"/>
          </a:p>
          <a:p>
            <a:pPr marL="285750" indent="-285750">
              <a:spcBef>
                <a:spcPts val="600"/>
              </a:spcBef>
              <a:buFontTx/>
              <a:buChar char="-"/>
            </a:pPr>
            <a:endParaRPr lang="de-DE" dirty="0"/>
          </a:p>
          <a:p>
            <a:pPr marL="285750" indent="-285750">
              <a:spcBef>
                <a:spcPts val="600"/>
              </a:spcBef>
              <a:buFontTx/>
              <a:buChar char="-"/>
            </a:pPr>
            <a:endParaRPr lang="de-DE" dirty="0"/>
          </a:p>
          <a:p>
            <a:pPr>
              <a:spcBef>
                <a:spcPts val="600"/>
              </a:spcBef>
            </a:pPr>
            <a:r>
              <a:rPr lang="de-DE" dirty="0" err="1">
                <a:solidFill>
                  <a:srgbClr val="FF0000"/>
                </a:solidFill>
              </a:rPr>
              <a:t>any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evidence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for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supply-induced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utiliziation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of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present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ooh-clinics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supporting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the</a:t>
            </a:r>
            <a:r>
              <a:rPr lang="de-DE" dirty="0">
                <a:solidFill>
                  <a:srgbClr val="FF0000"/>
                </a:solidFill>
              </a:rPr>
              <a:t> pull </a:t>
            </a:r>
            <a:r>
              <a:rPr lang="de-DE" dirty="0" err="1">
                <a:solidFill>
                  <a:srgbClr val="FF0000"/>
                </a:solidFill>
              </a:rPr>
              <a:t>hypothesis</a:t>
            </a:r>
            <a:r>
              <a:rPr lang="de-DE" dirty="0">
                <a:solidFill>
                  <a:srgbClr val="FF0000"/>
                </a:solidFill>
              </a:rPr>
              <a:t>?</a:t>
            </a:r>
          </a:p>
          <a:p>
            <a:pPr marL="268288">
              <a:spcBef>
                <a:spcPts val="600"/>
              </a:spcBef>
            </a:pPr>
            <a:r>
              <a:rPr lang="de-DE" i="1" dirty="0" err="1"/>
              <a:t>indicator</a:t>
            </a:r>
            <a:r>
              <a:rPr lang="de-DE" i="1" dirty="0"/>
              <a:t>: after </a:t>
            </a:r>
            <a:r>
              <a:rPr lang="de-DE" i="1" dirty="0" err="1"/>
              <a:t>establishing</a:t>
            </a:r>
            <a:r>
              <a:rPr lang="de-DE" i="1" dirty="0"/>
              <a:t> an </a:t>
            </a:r>
            <a:r>
              <a:rPr lang="de-DE" i="1" dirty="0" err="1"/>
              <a:t>ooh-clinic</a:t>
            </a:r>
            <a:r>
              <a:rPr lang="de-DE" i="1" dirty="0"/>
              <a:t> </a:t>
            </a:r>
            <a:r>
              <a:rPr lang="de-DE" i="1" dirty="0" err="1"/>
              <a:t>is</a:t>
            </a:r>
            <a:r>
              <a:rPr lang="de-DE" i="1" dirty="0"/>
              <a:t> </a:t>
            </a:r>
            <a:r>
              <a:rPr lang="de-DE" i="1" dirty="0" err="1"/>
              <a:t>there</a:t>
            </a:r>
            <a:r>
              <a:rPr lang="de-DE" i="1" dirty="0"/>
              <a:t> </a:t>
            </a:r>
            <a:br>
              <a:rPr lang="de-DE" i="1" dirty="0"/>
            </a:br>
            <a:r>
              <a:rPr lang="de-DE" i="1" dirty="0"/>
              <a:t>a) </a:t>
            </a:r>
            <a:r>
              <a:rPr lang="de-DE" i="1" dirty="0" err="1"/>
              <a:t>substitution</a:t>
            </a:r>
            <a:r>
              <a:rPr lang="de-DE" i="1" dirty="0"/>
              <a:t> </a:t>
            </a:r>
            <a:r>
              <a:rPr lang="de-DE" i="1" dirty="0" err="1"/>
              <a:t>with</a:t>
            </a:r>
            <a:r>
              <a:rPr lang="de-DE" i="1" dirty="0"/>
              <a:t> </a:t>
            </a:r>
            <a:r>
              <a:rPr lang="de-DE" i="1" dirty="0" err="1"/>
              <a:t>ambulatory</a:t>
            </a:r>
            <a:r>
              <a:rPr lang="de-DE" i="1" dirty="0"/>
              <a:t> ED-</a:t>
            </a:r>
            <a:r>
              <a:rPr lang="de-DE" i="1" dirty="0" err="1"/>
              <a:t>cases</a:t>
            </a:r>
            <a:r>
              <a:rPr lang="de-DE" i="1" dirty="0"/>
              <a:t> </a:t>
            </a:r>
            <a:r>
              <a:rPr lang="de-DE" i="1" dirty="0" err="1"/>
              <a:t>or</a:t>
            </a:r>
            <a:r>
              <a:rPr lang="de-DE" i="1" dirty="0"/>
              <a:t> </a:t>
            </a:r>
            <a:r>
              <a:rPr lang="de-DE" i="1" dirty="0" err="1"/>
              <a:t>other</a:t>
            </a:r>
            <a:r>
              <a:rPr lang="de-DE" i="1" dirty="0"/>
              <a:t> </a:t>
            </a:r>
            <a:r>
              <a:rPr lang="de-DE" i="1" dirty="0" err="1"/>
              <a:t>ooh</a:t>
            </a:r>
            <a:r>
              <a:rPr lang="de-DE" i="1" dirty="0"/>
              <a:t>-services </a:t>
            </a:r>
            <a:r>
              <a:rPr lang="de-DE" i="1" dirty="0" err="1"/>
              <a:t>or</a:t>
            </a:r>
            <a:r>
              <a:rPr lang="de-DE" i="1" dirty="0"/>
              <a:t> </a:t>
            </a:r>
            <a:br>
              <a:rPr lang="de-DE" i="1" dirty="0"/>
            </a:br>
            <a:r>
              <a:rPr lang="de-DE" i="1" dirty="0"/>
              <a:t>b) an </a:t>
            </a:r>
            <a:r>
              <a:rPr lang="de-DE" i="1" dirty="0" err="1"/>
              <a:t>increase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total </a:t>
            </a:r>
            <a:r>
              <a:rPr lang="de-DE" i="1" dirty="0" err="1"/>
              <a:t>case-load</a:t>
            </a:r>
            <a:r>
              <a:rPr lang="de-DE" i="1" dirty="0"/>
              <a:t> at </a:t>
            </a:r>
            <a:r>
              <a:rPr lang="de-DE" i="1" dirty="0" err="1"/>
              <a:t>the</a:t>
            </a:r>
            <a:r>
              <a:rPr lang="de-DE" i="1" dirty="0"/>
              <a:t> </a:t>
            </a:r>
            <a:r>
              <a:rPr lang="de-DE" i="1" dirty="0" err="1"/>
              <a:t>site</a:t>
            </a:r>
            <a:r>
              <a:rPr lang="de-DE" i="1" dirty="0"/>
              <a:t> and </a:t>
            </a:r>
            <a:r>
              <a:rPr lang="de-DE" i="1" dirty="0" err="1"/>
              <a:t>no</a:t>
            </a:r>
            <a:r>
              <a:rPr lang="de-DE" i="1" dirty="0"/>
              <a:t> </a:t>
            </a:r>
            <a:r>
              <a:rPr lang="de-DE" i="1" dirty="0" err="1"/>
              <a:t>substitution</a:t>
            </a:r>
            <a:r>
              <a:rPr lang="de-DE" i="1" dirty="0"/>
              <a:t>? </a:t>
            </a:r>
          </a:p>
        </p:txBody>
      </p:sp>
      <p:sp>
        <p:nvSpPr>
          <p:cNvPr id="8" name="Titel 2">
            <a:extLst>
              <a:ext uri="{FF2B5EF4-FFF2-40B4-BE49-F238E27FC236}">
                <a16:creationId xmlns:a16="http://schemas.microsoft.com/office/drawing/2014/main" id="{B0B73485-DCF6-95D3-CCC3-7C649C6CB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364500"/>
            <a:ext cx="7992000" cy="540000"/>
          </a:xfrm>
        </p:spPr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likely</a:t>
            </a:r>
            <a:r>
              <a:rPr lang="de-DE" dirty="0"/>
              <a:t> </a:t>
            </a:r>
            <a:r>
              <a:rPr lang="de-DE" dirty="0" err="1"/>
              <a:t>effects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concept</a:t>
            </a:r>
            <a:r>
              <a:rPr lang="de-DE" dirty="0"/>
              <a:t>?</a:t>
            </a:r>
          </a:p>
        </p:txBody>
      </p:sp>
      <p:sp>
        <p:nvSpPr>
          <p:cNvPr id="2" name="Fußzeilenplatzhalter 3">
            <a:extLst>
              <a:ext uri="{FF2B5EF4-FFF2-40B4-BE49-F238E27FC236}">
                <a16:creationId xmlns:a16="http://schemas.microsoft.com/office/drawing/2014/main" id="{3342A138-05FC-84B6-0095-ED689A6FBA3F}"/>
              </a:ext>
            </a:extLst>
          </p:cNvPr>
          <p:cNvSpPr txBox="1">
            <a:spLocks/>
          </p:cNvSpPr>
          <p:nvPr/>
        </p:nvSpPr>
        <p:spPr>
          <a:xfrm>
            <a:off x="720001" y="4912791"/>
            <a:ext cx="6660368" cy="12199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WIC Pisa September 2023 – Will walk-in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clinics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at Eds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reduce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or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increase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 ED </a:t>
            </a:r>
            <a:r>
              <a:rPr lang="de-DE" sz="750" dirty="0" err="1">
                <a:solidFill>
                  <a:schemeClr val="bg1"/>
                </a:solidFill>
                <a:latin typeface="Calibri" panose="020F0502020204030204" pitchFamily="34" charset="0"/>
              </a:rPr>
              <a:t>crowding</a:t>
            </a:r>
            <a:r>
              <a:rPr lang="de-DE" sz="750" dirty="0">
                <a:solidFill>
                  <a:schemeClr val="bg1"/>
                </a:solidFill>
                <a:latin typeface="Calibri" panose="020F0502020204030204" pitchFamily="34" charset="0"/>
              </a:rPr>
              <a:t>?  </a:t>
            </a:r>
          </a:p>
        </p:txBody>
      </p:sp>
    </p:spTree>
    <p:extLst>
      <p:ext uri="{BB962C8B-B14F-4D97-AF65-F5344CB8AC3E}">
        <p14:creationId xmlns:p14="http://schemas.microsoft.com/office/powerpoint/2010/main" val="4090363933"/>
      </p:ext>
    </p:extLst>
  </p:cSld>
  <p:clrMapOvr>
    <a:masterClrMapping/>
  </p:clrMapOvr>
</p:sld>
</file>

<file path=ppt/theme/theme1.xml><?xml version="1.0" encoding="utf-8"?>
<a:theme xmlns:a="http://schemas.openxmlformats.org/drawingml/2006/main" name="Vorlage Power-Point-Präsentation">
  <a:themeElements>
    <a:clrScheme name="Benutzerdefinier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86C5"/>
      </a:accent1>
      <a:accent2>
        <a:srgbClr val="B1C800"/>
      </a:accent2>
      <a:accent3>
        <a:srgbClr val="FFFFFF"/>
      </a:accent3>
      <a:accent4>
        <a:srgbClr val="000000"/>
      </a:accent4>
      <a:accent5>
        <a:srgbClr val="AAC3DF"/>
      </a:accent5>
      <a:accent6>
        <a:srgbClr val="A0B500"/>
      </a:accent6>
      <a:hlink>
        <a:srgbClr val="000000"/>
      </a:hlink>
      <a:folHlink>
        <a:srgbClr val="000000"/>
      </a:folHlink>
    </a:clrScheme>
    <a:fontScheme name="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86C5"/>
        </a:accent1>
        <a:accent2>
          <a:srgbClr val="B1C800"/>
        </a:accent2>
        <a:accent3>
          <a:srgbClr val="FFFFFF"/>
        </a:accent3>
        <a:accent4>
          <a:srgbClr val="000000"/>
        </a:accent4>
        <a:accent5>
          <a:srgbClr val="AAC3DF"/>
        </a:accent5>
        <a:accent6>
          <a:srgbClr val="A0B500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78B4"/>
        </a:accent1>
        <a:accent2>
          <a:srgbClr val="B1C800"/>
        </a:accent2>
        <a:accent3>
          <a:srgbClr val="FFFFFF"/>
        </a:accent3>
        <a:accent4>
          <a:srgbClr val="000000"/>
        </a:accent4>
        <a:accent5>
          <a:srgbClr val="AABED6"/>
        </a:accent5>
        <a:accent6>
          <a:srgbClr val="A0B500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Zi_Präs16-9_FIN_03141122" id="{FD879025-87FF-0745-83FD-E1EC3A9D5C69}" vid="{1AB3BA5C-13D3-C441-B0B6-F6D1910F64BE}"/>
    </a:ext>
  </a:extLst>
</a:theme>
</file>

<file path=ppt/theme/theme2.xml><?xml version="1.0" encoding="utf-8"?>
<a:theme xmlns:a="http://schemas.openxmlformats.org/drawingml/2006/main" name="2_Vorlage Power-Point-Präsentation">
  <a:themeElements>
    <a:clrScheme name="Zi_CD_2023">
      <a:dk1>
        <a:srgbClr val="194B5A"/>
      </a:dk1>
      <a:lt1>
        <a:srgbClr val="FFFFFF"/>
      </a:lt1>
      <a:dk2>
        <a:srgbClr val="194B5A"/>
      </a:dk2>
      <a:lt2>
        <a:srgbClr val="E8EDEE"/>
      </a:lt2>
      <a:accent1>
        <a:srgbClr val="3C9BFA"/>
      </a:accent1>
      <a:accent2>
        <a:srgbClr val="2DCD73"/>
      </a:accent2>
      <a:accent3>
        <a:srgbClr val="3069C6"/>
      </a:accent3>
      <a:accent4>
        <a:srgbClr val="1F9051"/>
      </a:accent4>
      <a:accent5>
        <a:srgbClr val="BEE0FE"/>
      </a:accent5>
      <a:accent6>
        <a:srgbClr val="C0EDCE"/>
      </a:accent6>
      <a:hlink>
        <a:srgbClr val="194B5A"/>
      </a:hlink>
      <a:folHlink>
        <a:srgbClr val="194B5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86C5"/>
        </a:accent1>
        <a:accent2>
          <a:srgbClr val="B1C800"/>
        </a:accent2>
        <a:accent3>
          <a:srgbClr val="FFFFFF"/>
        </a:accent3>
        <a:accent4>
          <a:srgbClr val="000000"/>
        </a:accent4>
        <a:accent5>
          <a:srgbClr val="AAC3DF"/>
        </a:accent5>
        <a:accent6>
          <a:srgbClr val="A0B500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78B4"/>
        </a:accent1>
        <a:accent2>
          <a:srgbClr val="B1C800"/>
        </a:accent2>
        <a:accent3>
          <a:srgbClr val="FFFFFF"/>
        </a:accent3>
        <a:accent4>
          <a:srgbClr val="000000"/>
        </a:accent4>
        <a:accent5>
          <a:srgbClr val="AABED6"/>
        </a:accent5>
        <a:accent6>
          <a:srgbClr val="A0B500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Zi_Präs16-9_FIN_03241122.potx" id="{1B58AAC0-D8EA-419E-A7C2-CD0DB1B44CCA}" vid="{B25B0424-D6F7-44D8-AADA-633F7A49BE86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4a2b104-b79c-4fc9-9bcb-aa3f9896aa4d" xsi:nil="true"/>
    <lcf76f155ced4ddcb4097134ff3c332f xmlns="cebdd82c-8136-45e3-8965-b770724cd6f8">
      <Terms xmlns="http://schemas.microsoft.com/office/infopath/2007/PartnerControls"/>
    </lcf76f155ced4ddcb4097134ff3c332f>
    <_dlc_DocId xmlns="94a2b104-b79c-4fc9-9bcb-aa3f9896aa4d">HRNZWRSQQHWT-354444227-12606</_dlc_DocId>
    <_dlc_DocIdUrl xmlns="94a2b104-b79c-4fc9-9bcb-aa3f9896aa4d">
      <Url>https://zentralinstitut.sharepoint.com/sites/ZentraleProjektablage/_layouts/15/DocIdRedir.aspx?ID=HRNZWRSQQHWT-354444227-12606</Url>
      <Description>HRNZWRSQQHWT-354444227-12606</Description>
    </_dlc_DocIdUrl>
    <IconOverlay xmlns="http://schemas.microsoft.com/sharepoint/v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311213866CC5A40B6869FEB45116355" ma:contentTypeVersion="21" ma:contentTypeDescription="Ein neues Dokument erstellen." ma:contentTypeScope="" ma:versionID="a603c0cc2b77fef437f4cc2136bb0277">
  <xsd:schema xmlns:xsd="http://www.w3.org/2001/XMLSchema" xmlns:xs="http://www.w3.org/2001/XMLSchema" xmlns:p="http://schemas.microsoft.com/office/2006/metadata/properties" xmlns:ns2="94a2b104-b79c-4fc9-9bcb-aa3f9896aa4d" xmlns:ns3="cebdd82c-8136-45e3-8965-b770724cd6f8" xmlns:ns4="http://schemas.microsoft.com/sharepoint/v4" targetNamespace="http://schemas.microsoft.com/office/2006/metadata/properties" ma:root="true" ma:fieldsID="a3f2d8bfec192140416c648e308788a8" ns2:_="" ns3:_="" ns4:_="">
    <xsd:import namespace="94a2b104-b79c-4fc9-9bcb-aa3f9896aa4d"/>
    <xsd:import namespace="cebdd82c-8136-45e3-8965-b770724cd6f8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DateTaken" minOccurs="0"/>
                <xsd:element ref="ns3:MediaLengthInSeconds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lcf76f155ced4ddcb4097134ff3c332f" minOccurs="0"/>
                <xsd:element ref="ns2:SharedWithUsers" minOccurs="0"/>
                <xsd:element ref="ns2:SharedWithDetails" minOccurs="0"/>
                <xsd:element ref="ns4:IconOverlay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a2b104-b79c-4fc9-9bcb-aa3f9896aa4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ert der Dokument-ID" ma:description="Der Wert der diesem Element zugewiesenen Dokument-ID." ma:indexed="true" ma:internalName="_dlc_DocId" ma:readOnly="true">
      <xsd:simpleType>
        <xsd:restriction base="dms:Text"/>
      </xsd:simpleType>
    </xsd:element>
    <xsd:element name="_dlc_DocIdUrl" ma:index="9" nillable="true" ma:displayName="Dokument-ID" ma:description="Permanenter Hyperlink zu diesem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6" nillable="true" ma:displayName="Taxonomy Catch All Column" ma:hidden="true" ma:list="{63ae52af-c7d4-4e20-b191-968f30d61dcd}" ma:internalName="TaxCatchAll" ma:showField="CatchAllData" ma:web="94a2b104-b79c-4fc9-9bcb-aa3f9896aa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bdd82c-8136-45e3-8965-b770724cd6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Bildmarkierungen" ma:readOnly="false" ma:fieldId="{5cf76f15-5ced-4ddc-b409-7134ff3c332f}" ma:taxonomyMulti="true" ma:sspId="7a4e4b0f-ec75-423d-88c4-b373688bb4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5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4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1FAC90C-ADA1-4728-AE62-42BE02B995F2}">
  <ds:schemaRefs>
    <ds:schemaRef ds:uri="cebdd82c-8136-45e3-8965-b770724cd6f8"/>
    <ds:schemaRef ds:uri="http://www.w3.org/XML/1998/namespace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sharepoint/v4"/>
    <ds:schemaRef ds:uri="94a2b104-b79c-4fc9-9bcb-aa3f9896aa4d"/>
  </ds:schemaRefs>
</ds:datastoreItem>
</file>

<file path=customXml/itemProps2.xml><?xml version="1.0" encoding="utf-8"?>
<ds:datastoreItem xmlns:ds="http://schemas.openxmlformats.org/officeDocument/2006/customXml" ds:itemID="{DFFE2D90-B525-41F2-B62F-95139051B7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4a2b104-b79c-4fc9-9bcb-aa3f9896aa4d"/>
    <ds:schemaRef ds:uri="cebdd82c-8136-45e3-8965-b770724cd6f8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BD08CB5-9A33-436B-AE56-1640A8C9BAB0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D76863B0-8CD9-410D-8B35-33A419B238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Zi_PPT_16-9_Vorlage</Template>
  <TotalTime>0</TotalTime>
  <Words>2727</Words>
  <Application>Microsoft Office PowerPoint</Application>
  <PresentationFormat>Bildschirmpräsentation (16:9)</PresentationFormat>
  <Paragraphs>149</Paragraphs>
  <Slides>17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17</vt:i4>
      </vt:variant>
    </vt:vector>
  </HeadingPairs>
  <TitlesOfParts>
    <vt:vector size="27" baseType="lpstr">
      <vt:lpstr>-apple-system</vt:lpstr>
      <vt:lpstr>Arial</vt:lpstr>
      <vt:lpstr>BlinkMacSystemFont</vt:lpstr>
      <vt:lpstr>Calibri</vt:lpstr>
      <vt:lpstr>Courier New</vt:lpstr>
      <vt:lpstr>ElsevierGulliver</vt:lpstr>
      <vt:lpstr>interfaceregular</vt:lpstr>
      <vt:lpstr>Wingdings</vt:lpstr>
      <vt:lpstr>Vorlage Power-Point-Präsentation</vt:lpstr>
      <vt:lpstr>2_Vorlage Power-Point-Präsentation</vt:lpstr>
      <vt:lpstr>Wennberg International Collaborative, Pisa, September 2023  Acute care facilities as gate keepers to emergency departments  - will they relief EDs or induce additional demand? A research challenge addressing imminent reform legislation in Germany</vt:lpstr>
      <vt:lpstr>the problem</vt:lpstr>
      <vt:lpstr>a plan for reform: channelling patients into appropriate care   (assumption: patients define need, system defines emergency)</vt:lpstr>
      <vt:lpstr>GP + ED: which management options are we talking about? a suggested taxonomy</vt:lpstr>
      <vt:lpstr>Utilization of (ambulatory) emergency care &amp; out-of-hours care? time series data on Germany</vt:lpstr>
      <vt:lpstr>Emergencies when physician offices are closed:  EDs and office-based physicians mostly have a clear division of labor </vt:lpstr>
      <vt:lpstr>focusing on the problem:  ambulatory emergency cases in EDs during office-hours</vt:lpstr>
      <vt:lpstr>ED-centres seem a logical answer at first but … require relevant resources from primary care</vt:lpstr>
      <vt:lpstr>What are the likely effects of this concept?</vt:lpstr>
      <vt:lpstr>Pull-effect of ooh-clinics? Analysis of case load per site (ED plus ooh-clinic)  96 sites in Berlin &amp; North-Rhine (12.7 million inhabitants)</vt:lpstr>
      <vt:lpstr>Identifying push and pull factors for emergency care: evidence for a strong link between ED-visits and availability of GP-care</vt:lpstr>
      <vt:lpstr>Identifying push and pull factors for emergency care: evidence for a strong link between ED-visits and availability of GP-care</vt:lpstr>
      <vt:lpstr>Identifying push and pull factors for emergency care: evidence for a strong link between ED-visits and availability of GP-care</vt:lpstr>
      <vt:lpstr>Identifying push and pull factors for emergency care: evidence for a strong link between ED-visits and availability of GP-care</vt:lpstr>
      <vt:lpstr>Identifying push and pull factors for emergency care: evidence for a strong link between ED-visits and availability of GP-care</vt:lpstr>
      <vt:lpstr>Takeaway from the literature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Strukturierte medizinische Ersteinschätzung in Deutschland (SmED)</dc:title>
  <dc:creator>DStillfried@zi.de</dc:creator>
  <cp:lastModifiedBy>Stillfried von, Dominik (Zi)</cp:lastModifiedBy>
  <cp:revision>59</cp:revision>
  <cp:lastPrinted>2023-04-04T10:59:58Z</cp:lastPrinted>
  <dcterms:created xsi:type="dcterms:W3CDTF">2023-03-10T14:30:29Z</dcterms:created>
  <dcterms:modified xsi:type="dcterms:W3CDTF">2023-09-15T06:21:04Z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0x0101005311213866CC5A40B6869FEB45116355</vt:lpwstr>
  </property>
  <property fmtid="{D5CDD505-2E9C-101B-9397-08002B2CF9AE}" pid="3" name="Order">
    <vt:r8>1260600</vt:r8>
  </property>
  <property fmtid="{D5CDD505-2E9C-101B-9397-08002B2CF9AE}" pid="4" name="_dlc_DocIdItemGuid">
    <vt:lpwstr>35bceada-a9b4-5e5f-a6cf-d97ccda37dbd</vt:lpwstr>
  </property>
  <property fmtid="{D5CDD505-2E9C-101B-9397-08002B2CF9AE}" pid="5" name="MediaServiceImageTags">
    <vt:lpwstr/>
  </property>
</Properties>
</file>