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56" r:id="rId2"/>
    <p:sldId id="338" r:id="rId3"/>
    <p:sldId id="366" r:id="rId4"/>
    <p:sldId id="348" r:id="rId5"/>
    <p:sldId id="376" r:id="rId6"/>
    <p:sldId id="377" r:id="rId7"/>
    <p:sldId id="375" r:id="rId8"/>
    <p:sldId id="369" r:id="rId9"/>
    <p:sldId id="332" r:id="rId10"/>
  </p:sldIdLst>
  <p:sldSz cx="12192000" cy="6858000"/>
  <p:notesSz cx="6792913" cy="9925050"/>
  <p:custDataLst>
    <p:tags r:id="rId13"/>
  </p:custDataLst>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09E"/>
    <a:srgbClr val="004C93"/>
    <a:srgbClr val="95BDE6"/>
    <a:srgbClr val="568B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ddels stil 2 - aks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091" autoAdjust="0"/>
    <p:restoredTop sz="79564" autoAdjust="0"/>
  </p:normalViewPr>
  <p:slideViewPr>
    <p:cSldViewPr>
      <p:cViewPr varScale="1">
        <p:scale>
          <a:sx n="91" d="100"/>
          <a:sy n="91" d="100"/>
        </p:scale>
        <p:origin x="1002" y="84"/>
      </p:cViewPr>
      <p:guideLst>
        <p:guide orient="horz" pos="2160"/>
        <p:guide pos="3840"/>
      </p:guideLst>
    </p:cSldViewPr>
  </p:slideViewPr>
  <p:outlineViewPr>
    <p:cViewPr>
      <p:scale>
        <a:sx n="33" d="100"/>
        <a:sy n="33" d="100"/>
      </p:scale>
      <p:origin x="0" y="4840"/>
    </p:cViewPr>
  </p:outlineViewPr>
  <p:notesTextViewPr>
    <p:cViewPr>
      <p:scale>
        <a:sx n="100" d="100"/>
        <a:sy n="100" d="100"/>
      </p:scale>
      <p:origin x="0" y="0"/>
    </p:cViewPr>
  </p:notesTextViewPr>
  <p:sorterViewPr>
    <p:cViewPr>
      <p:scale>
        <a:sx n="180" d="100"/>
        <a:sy n="180" d="100"/>
      </p:scale>
      <p:origin x="0" y="10176"/>
    </p:cViewPr>
  </p:sorterViewPr>
  <p:notesViewPr>
    <p:cSldViewPr>
      <p:cViewPr varScale="1">
        <p:scale>
          <a:sx n="104" d="100"/>
          <a:sy n="104" d="100"/>
        </p:scale>
        <p:origin x="-4288" y="-112"/>
      </p:cViewPr>
      <p:guideLst>
        <p:guide orient="horz" pos="3127"/>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1" y="1"/>
            <a:ext cx="2943595" cy="496252"/>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sz="quarter" idx="1"/>
          </p:nvPr>
        </p:nvSpPr>
        <p:spPr>
          <a:xfrm>
            <a:off x="3847746" y="1"/>
            <a:ext cx="2943595" cy="496252"/>
          </a:xfrm>
          <a:prstGeom prst="rect">
            <a:avLst/>
          </a:prstGeom>
        </p:spPr>
        <p:txBody>
          <a:bodyPr vert="horz" lIns="91440" tIns="45720" rIns="91440" bIns="45720" rtlCol="0"/>
          <a:lstStyle>
            <a:lvl1pPr algn="r">
              <a:defRPr sz="1200"/>
            </a:lvl1pPr>
          </a:lstStyle>
          <a:p>
            <a:fld id="{1335BE10-B124-4D76-A3E7-A90579361192}" type="datetimeFigureOut">
              <a:rPr lang="nb-NO" smtClean="0"/>
              <a:t>13.09.2023</a:t>
            </a:fld>
            <a:endParaRPr lang="nb-NO"/>
          </a:p>
        </p:txBody>
      </p:sp>
      <p:sp>
        <p:nvSpPr>
          <p:cNvPr id="4" name="Plassholder for bunntekst 3"/>
          <p:cNvSpPr>
            <a:spLocks noGrp="1"/>
          </p:cNvSpPr>
          <p:nvPr>
            <p:ph type="ftr" sz="quarter" idx="2"/>
          </p:nvPr>
        </p:nvSpPr>
        <p:spPr>
          <a:xfrm>
            <a:off x="1" y="9427076"/>
            <a:ext cx="2943595" cy="496252"/>
          </a:xfrm>
          <a:prstGeom prst="rect">
            <a:avLst/>
          </a:prstGeom>
        </p:spPr>
        <p:txBody>
          <a:bodyPr vert="horz" lIns="91440" tIns="45720" rIns="91440" bIns="45720" rtlCol="0" anchor="b"/>
          <a:lstStyle>
            <a:lvl1pPr algn="l">
              <a:defRPr sz="1200"/>
            </a:lvl1pPr>
          </a:lstStyle>
          <a:p>
            <a:endParaRPr lang="nb-NO"/>
          </a:p>
        </p:txBody>
      </p:sp>
      <p:sp>
        <p:nvSpPr>
          <p:cNvPr id="5" name="Plassholder for lysbildenummer 4"/>
          <p:cNvSpPr>
            <a:spLocks noGrp="1"/>
          </p:cNvSpPr>
          <p:nvPr>
            <p:ph type="sldNum" sz="quarter" idx="3"/>
          </p:nvPr>
        </p:nvSpPr>
        <p:spPr>
          <a:xfrm>
            <a:off x="3847746" y="9427076"/>
            <a:ext cx="2943595" cy="496252"/>
          </a:xfrm>
          <a:prstGeom prst="rect">
            <a:avLst/>
          </a:prstGeom>
        </p:spPr>
        <p:txBody>
          <a:bodyPr vert="horz" lIns="91440" tIns="45720" rIns="91440" bIns="45720" rtlCol="0" anchor="b"/>
          <a:lstStyle>
            <a:lvl1pPr algn="r">
              <a:defRPr sz="1200"/>
            </a:lvl1pPr>
          </a:lstStyle>
          <a:p>
            <a:fld id="{1708786E-532E-4988-867D-151A65069D0C}" type="slidenum">
              <a:rPr lang="nb-NO" smtClean="0"/>
              <a:t>‹#›</a:t>
            </a:fld>
            <a:endParaRPr lang="nb-NO"/>
          </a:p>
        </p:txBody>
      </p:sp>
    </p:spTree>
    <p:extLst>
      <p:ext uri="{BB962C8B-B14F-4D97-AF65-F5344CB8AC3E}">
        <p14:creationId xmlns:p14="http://schemas.microsoft.com/office/powerpoint/2010/main" val="24930735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1" y="1"/>
            <a:ext cx="2943595" cy="496252"/>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47746" y="1"/>
            <a:ext cx="2943595" cy="496252"/>
          </a:xfrm>
          <a:prstGeom prst="rect">
            <a:avLst/>
          </a:prstGeom>
        </p:spPr>
        <p:txBody>
          <a:bodyPr vert="horz" lIns="91440" tIns="45720" rIns="91440" bIns="45720" rtlCol="0"/>
          <a:lstStyle>
            <a:lvl1pPr algn="r">
              <a:defRPr sz="1200"/>
            </a:lvl1pPr>
          </a:lstStyle>
          <a:p>
            <a:fld id="{5FB70D07-D11C-4D4A-B732-8D262A66969B}" type="datetimeFigureOut">
              <a:rPr lang="nb-NO" smtClean="0"/>
              <a:t>13.09.2023</a:t>
            </a:fld>
            <a:endParaRPr lang="nb-NO"/>
          </a:p>
        </p:txBody>
      </p:sp>
      <p:sp>
        <p:nvSpPr>
          <p:cNvPr id="4" name="Plassholder for lysbilde 3"/>
          <p:cNvSpPr>
            <a:spLocks noGrp="1" noRot="1" noChangeAspect="1"/>
          </p:cNvSpPr>
          <p:nvPr>
            <p:ph type="sldImg" idx="2"/>
          </p:nvPr>
        </p:nvSpPr>
        <p:spPr>
          <a:xfrm>
            <a:off x="88900" y="742950"/>
            <a:ext cx="6615113" cy="3722688"/>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79292" y="4714399"/>
            <a:ext cx="5434330" cy="4466272"/>
          </a:xfrm>
          <a:prstGeom prst="rect">
            <a:avLst/>
          </a:prstGeom>
        </p:spPr>
        <p:txBody>
          <a:bodyPr vert="horz" lIns="91440" tIns="45720" rIns="91440" bIns="4572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1" y="9427076"/>
            <a:ext cx="2943595" cy="496252"/>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47746" y="9427076"/>
            <a:ext cx="2943595" cy="496252"/>
          </a:xfrm>
          <a:prstGeom prst="rect">
            <a:avLst/>
          </a:prstGeom>
        </p:spPr>
        <p:txBody>
          <a:bodyPr vert="horz" lIns="91440" tIns="45720" rIns="91440" bIns="45720" rtlCol="0" anchor="b"/>
          <a:lstStyle>
            <a:lvl1pPr algn="r">
              <a:defRPr sz="1200"/>
            </a:lvl1pPr>
          </a:lstStyle>
          <a:p>
            <a:fld id="{2DD3018A-B459-4E67-8C04-6497E000EDD0}" type="slidenum">
              <a:rPr lang="nb-NO" smtClean="0"/>
              <a:t>‹#›</a:t>
            </a:fld>
            <a:endParaRPr lang="nb-NO"/>
          </a:p>
        </p:txBody>
      </p:sp>
    </p:spTree>
    <p:extLst>
      <p:ext uri="{BB962C8B-B14F-4D97-AF65-F5344CB8AC3E}">
        <p14:creationId xmlns:p14="http://schemas.microsoft.com/office/powerpoint/2010/main" val="3600052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a:xfrm>
            <a:off x="88900" y="742950"/>
            <a:ext cx="6615113" cy="3722688"/>
          </a:xfrm>
        </p:spPr>
      </p:sp>
      <p:sp>
        <p:nvSpPr>
          <p:cNvPr id="3" name="Plassholder for notater 2"/>
          <p:cNvSpPr>
            <a:spLocks noGrp="1"/>
          </p:cNvSpPr>
          <p:nvPr>
            <p:ph type="body" idx="1"/>
          </p:nvPr>
        </p:nvSpPr>
        <p:spPr/>
        <p:txBody>
          <a:bodyPr/>
          <a:lstStyle/>
          <a:p>
            <a:r>
              <a:rPr lang="en-US" baseline="0" noProof="0" dirty="0"/>
              <a:t>Thank you for the introduction and for the opportunity to present our work on variation in timely reperfusion treatment for STEMI patients in Norway.</a:t>
            </a:r>
          </a:p>
        </p:txBody>
      </p:sp>
      <p:sp>
        <p:nvSpPr>
          <p:cNvPr id="4" name="Plassholder for lysbildenummer 3"/>
          <p:cNvSpPr>
            <a:spLocks noGrp="1"/>
          </p:cNvSpPr>
          <p:nvPr>
            <p:ph type="sldNum" sz="quarter" idx="10"/>
          </p:nvPr>
        </p:nvSpPr>
        <p:spPr/>
        <p:txBody>
          <a:bodyPr/>
          <a:lstStyle/>
          <a:p>
            <a:fld id="{2DD3018A-B459-4E67-8C04-6497E000EDD0}" type="slidenum">
              <a:rPr lang="nb-NO" smtClean="0"/>
              <a:t>1</a:t>
            </a:fld>
            <a:endParaRPr lang="nb-NO" dirty="0"/>
          </a:p>
        </p:txBody>
      </p:sp>
    </p:spTree>
    <p:extLst>
      <p:ext uri="{BB962C8B-B14F-4D97-AF65-F5344CB8AC3E}">
        <p14:creationId xmlns:p14="http://schemas.microsoft.com/office/powerpoint/2010/main" val="6523842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US" noProof="0" dirty="0"/>
              <a:t>A STEMI is a serious acute heart attack with a blood clot totally blocking one of the heart’s main supply arteries, so time to opening the artery matters.</a:t>
            </a:r>
          </a:p>
          <a:p>
            <a:endParaRPr lang="en-US" noProof="0" dirty="0"/>
          </a:p>
          <a:p>
            <a:r>
              <a:rPr lang="en-US" noProof="0" dirty="0"/>
              <a:t>In the Norwegian national clinical quality registry for MI treatment, the goal for timely reperfusion is that 85% of the STEMI patients should be treated with primary PCI within 120 minutes or by thrombolytic medicine within 30 minutes after the first medical contact. As thrombolytic medicine can be administered by paramedics, this goal is attainable, even in the most rural areas of Norway. </a:t>
            </a:r>
          </a:p>
        </p:txBody>
      </p:sp>
      <p:sp>
        <p:nvSpPr>
          <p:cNvPr id="4" name="Plassholder for lysbildenummer 3"/>
          <p:cNvSpPr>
            <a:spLocks noGrp="1"/>
          </p:cNvSpPr>
          <p:nvPr>
            <p:ph type="sldNum" sz="quarter" idx="5"/>
          </p:nvPr>
        </p:nvSpPr>
        <p:spPr/>
        <p:txBody>
          <a:bodyPr/>
          <a:lstStyle/>
          <a:p>
            <a:fld id="{2DD3018A-B459-4E67-8C04-6497E000EDD0}" type="slidenum">
              <a:rPr lang="nb-NO" smtClean="0"/>
              <a:t>2</a:t>
            </a:fld>
            <a:endParaRPr lang="nb-NO"/>
          </a:p>
        </p:txBody>
      </p:sp>
    </p:spTree>
    <p:extLst>
      <p:ext uri="{BB962C8B-B14F-4D97-AF65-F5344CB8AC3E}">
        <p14:creationId xmlns:p14="http://schemas.microsoft.com/office/powerpoint/2010/main" val="22392183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US" noProof="0" dirty="0"/>
              <a:t>So, what we set out to do was to explore determinants for timely reperfusion. </a:t>
            </a:r>
          </a:p>
          <a:p>
            <a:endParaRPr lang="en-US" noProof="0" dirty="0"/>
          </a:p>
          <a:p>
            <a:r>
              <a:rPr lang="en-US" noProof="0" dirty="0"/>
              <a:t>In Norway, we have known geographic variation in timely reperfusion, and we wanted to look further into this, also examining patient characteristics including socio-economic factors. </a:t>
            </a:r>
          </a:p>
          <a:p>
            <a:endParaRPr lang="en-US" noProof="0" dirty="0"/>
          </a:p>
          <a:p>
            <a:r>
              <a:rPr lang="en-US" noProof="0" dirty="0"/>
              <a:t>The Norwegian Registry of Myocardial Infarction identified the population, and provided information on acute treatment and quality indicators. Linked data on all specialized health care services and residential and socioeconomic data were provided by the Norwegian Patient Registry and by Statistics Norway. </a:t>
            </a:r>
          </a:p>
          <a:p>
            <a:endParaRPr lang="en-US" noProof="0" dirty="0"/>
          </a:p>
          <a:p>
            <a:r>
              <a:rPr lang="en-US" noProof="0" dirty="0"/>
              <a:t>One of our main aims was to identify and explore variation at the Hospital referral area level. The analysis was set up as a multi-level study, combining individual data with data on the municipality level and the hospital referral area level. The multi level design deals with  the clustering of subjects within higher-level units when estimating the effect of both subject and cluster characteristics on subject outcomes – in this case whether or not timely reperfusion was provided.</a:t>
            </a:r>
          </a:p>
        </p:txBody>
      </p:sp>
      <p:sp>
        <p:nvSpPr>
          <p:cNvPr id="4" name="Plassholder for lysbildenummer 3"/>
          <p:cNvSpPr>
            <a:spLocks noGrp="1"/>
          </p:cNvSpPr>
          <p:nvPr>
            <p:ph type="sldNum" sz="quarter" idx="5"/>
          </p:nvPr>
        </p:nvSpPr>
        <p:spPr/>
        <p:txBody>
          <a:bodyPr/>
          <a:lstStyle/>
          <a:p>
            <a:fld id="{2DD3018A-B459-4E67-8C04-6497E000EDD0}" type="slidenum">
              <a:rPr lang="nb-NO" smtClean="0"/>
              <a:t>3</a:t>
            </a:fld>
            <a:endParaRPr lang="nb-NO"/>
          </a:p>
        </p:txBody>
      </p:sp>
    </p:spTree>
    <p:extLst>
      <p:ext uri="{BB962C8B-B14F-4D97-AF65-F5344CB8AC3E}">
        <p14:creationId xmlns:p14="http://schemas.microsoft.com/office/powerpoint/2010/main" val="3848526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US" noProof="0" dirty="0"/>
              <a:t>In general, 56% of the patients received timely reperfusion for a STEMI during 2015 to 2018, quite far from the established goal of 85%. Primary PCI totally dominated as the preferred reperfusion strategy.</a:t>
            </a:r>
          </a:p>
          <a:p>
            <a:endParaRPr lang="en-US" noProof="0" dirty="0"/>
          </a:p>
          <a:p>
            <a:r>
              <a:rPr lang="en-US" noProof="0" dirty="0"/>
              <a:t>There was substantial geographic variation between the hospital referral areas. Only 13% of the patients living in the northernmost area of </a:t>
            </a:r>
            <a:r>
              <a:rPr lang="en-US" noProof="0" dirty="0" err="1"/>
              <a:t>Finnmark</a:t>
            </a:r>
            <a:r>
              <a:rPr lang="en-US" noProof="0" dirty="0"/>
              <a:t> received treatment in a timely manner. In the Oslo area, over 80% received timely reperfusion. The distance to a PCI center is substantial in many parts of Norway, even when fixed-wing aircrafts and helicopters are used for patient transportation.</a:t>
            </a:r>
          </a:p>
          <a:p>
            <a:endParaRPr lang="en-US" noProof="0" dirty="0"/>
          </a:p>
          <a:p>
            <a:r>
              <a:rPr lang="en-US" noProof="0" dirty="0"/>
              <a:t>Of course, this is a bit old data, and there has been some minor improvement. During 2019 to 2022, 62% of the patients received timely reperfusion, but we are still far from the goal of 85%, and we still have a lot of geographic variation between the hospital referral areas.</a:t>
            </a:r>
          </a:p>
        </p:txBody>
      </p:sp>
      <p:sp>
        <p:nvSpPr>
          <p:cNvPr id="4" name="Plassholder for lysbildenummer 3"/>
          <p:cNvSpPr>
            <a:spLocks noGrp="1"/>
          </p:cNvSpPr>
          <p:nvPr>
            <p:ph type="sldNum" sz="quarter" idx="5"/>
          </p:nvPr>
        </p:nvSpPr>
        <p:spPr/>
        <p:txBody>
          <a:bodyPr/>
          <a:lstStyle/>
          <a:p>
            <a:fld id="{2DD3018A-B459-4E67-8C04-6497E000EDD0}" type="slidenum">
              <a:rPr lang="nb-NO" smtClean="0"/>
              <a:t>4</a:t>
            </a:fld>
            <a:endParaRPr lang="nb-NO"/>
          </a:p>
        </p:txBody>
      </p:sp>
    </p:spTree>
    <p:extLst>
      <p:ext uri="{BB962C8B-B14F-4D97-AF65-F5344CB8AC3E}">
        <p14:creationId xmlns:p14="http://schemas.microsoft.com/office/powerpoint/2010/main" val="14334907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US" noProof="0" dirty="0"/>
              <a:t>So, what did we find?</a:t>
            </a:r>
          </a:p>
          <a:p>
            <a:endParaRPr lang="en-US" noProof="0" dirty="0"/>
          </a:p>
          <a:p>
            <a:r>
              <a:rPr lang="en-US" noProof="0" dirty="0"/>
              <a:t>The analysis was done comparing three models. This is the results from the full model with both patient characteristics and aggregated travel times included. </a:t>
            </a:r>
          </a:p>
          <a:p>
            <a:endParaRPr lang="en-US" noProof="0" dirty="0"/>
          </a:p>
          <a:p>
            <a:r>
              <a:rPr lang="en-US" noProof="0" dirty="0"/>
              <a:t>We can see that high age, comorbidity and a long time from symptom onset to the first medical contact influenced the odds of timely reperfusion negatively. However, the most important factor was travel time by road to the nearest PCI center. </a:t>
            </a:r>
          </a:p>
          <a:p>
            <a:endParaRPr lang="en-US" noProof="0" dirty="0"/>
          </a:p>
          <a:p>
            <a:r>
              <a:rPr lang="en-US" noProof="0" dirty="0"/>
              <a:t>The substantial effect estimate of travel time to PCI center must be interpreted bearing in mind that primary PCI totally dominate as the preferred reperfusion strategy, even when patients are located far from the nearest PCI center.</a:t>
            </a:r>
          </a:p>
          <a:p>
            <a:endParaRPr lang="en-US" noProof="0" dirty="0"/>
          </a:p>
          <a:p>
            <a:endParaRPr lang="en-US" noProof="0" dirty="0"/>
          </a:p>
          <a:p>
            <a:endParaRPr lang="en-US" noProof="0" dirty="0"/>
          </a:p>
        </p:txBody>
      </p:sp>
      <p:sp>
        <p:nvSpPr>
          <p:cNvPr id="4" name="Plassholder for lysbildenummer 3"/>
          <p:cNvSpPr>
            <a:spLocks noGrp="1"/>
          </p:cNvSpPr>
          <p:nvPr>
            <p:ph type="sldNum" sz="quarter" idx="5"/>
          </p:nvPr>
        </p:nvSpPr>
        <p:spPr/>
        <p:txBody>
          <a:bodyPr/>
          <a:lstStyle/>
          <a:p>
            <a:fld id="{2DD3018A-B459-4E67-8C04-6497E000EDD0}" type="slidenum">
              <a:rPr lang="nb-NO" smtClean="0"/>
              <a:t>5</a:t>
            </a:fld>
            <a:endParaRPr lang="nb-NO"/>
          </a:p>
        </p:txBody>
      </p:sp>
    </p:spTree>
    <p:extLst>
      <p:ext uri="{BB962C8B-B14F-4D97-AF65-F5344CB8AC3E}">
        <p14:creationId xmlns:p14="http://schemas.microsoft.com/office/powerpoint/2010/main" val="39263475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US" noProof="0" dirty="0"/>
              <a:t>In this figure the odds ratios for the Hospital referral areas were plotted in the three models.  In the first model there was only a random intercept for the Hospital </a:t>
            </a:r>
            <a:r>
              <a:rPr lang="en-US" noProof="0" dirty="0" err="1"/>
              <a:t>Refferral</a:t>
            </a:r>
            <a:r>
              <a:rPr lang="en-US" noProof="0" dirty="0"/>
              <a:t> Areas and the municipalities.  In the second model, individual patient characteristics were added and the in third and full model also information on travel times were included.</a:t>
            </a:r>
          </a:p>
          <a:p>
            <a:endParaRPr lang="en-US" noProof="0" dirty="0"/>
          </a:p>
          <a:p>
            <a:r>
              <a:rPr lang="en-US" noProof="0" dirty="0"/>
              <a:t>When introducing travel times into the model, the odds ratios for the different Hospital referral areas were adjusted towards 1, indicating that travel time to PCI account for a major proportion of the variation between the hospital referral areas. This was also visual inspecting the Intraclass Correlation Coefficient calculated to measure Hospital Referral area variation. The ICC was reduced from 22.6% in the random intercept model to 7.6% in the full model.</a:t>
            </a:r>
          </a:p>
          <a:p>
            <a:endParaRPr lang="en-US" noProof="0" dirty="0"/>
          </a:p>
          <a:p>
            <a:endParaRPr lang="en-US" noProof="0" dirty="0"/>
          </a:p>
          <a:p>
            <a:r>
              <a:rPr lang="nb-NO" dirty="0"/>
              <a:t>(</a:t>
            </a:r>
            <a:r>
              <a:rPr lang="en-US" noProof="0" dirty="0"/>
              <a:t>	Random intercept 	Patient	Full model</a:t>
            </a:r>
          </a:p>
          <a:p>
            <a:r>
              <a:rPr lang="en-US" noProof="0" dirty="0"/>
              <a:t>ICC HRA: 	22.6%		23.1%	7.6%</a:t>
            </a:r>
          </a:p>
          <a:p>
            <a:endParaRPr lang="en-US" noProof="0" dirty="0"/>
          </a:p>
          <a:p>
            <a:r>
              <a:rPr lang="en-US" dirty="0"/>
              <a:t>In logistic multilevel regression the individual level variance, necessary for the ICC calculation, is not estimated from the data. However, the continuous variable time to reperfusion treatment is underlying the dichotomous outcome of this study. Assuming this unobserved underlying continuous variable follows a binomial distribution the ICC may be calculated.)</a:t>
            </a:r>
            <a:endParaRPr lang="nb-NO" dirty="0"/>
          </a:p>
        </p:txBody>
      </p:sp>
      <p:sp>
        <p:nvSpPr>
          <p:cNvPr id="4" name="Plassholder for lysbildenummer 3"/>
          <p:cNvSpPr>
            <a:spLocks noGrp="1"/>
          </p:cNvSpPr>
          <p:nvPr>
            <p:ph type="sldNum" sz="quarter" idx="5"/>
          </p:nvPr>
        </p:nvSpPr>
        <p:spPr/>
        <p:txBody>
          <a:bodyPr/>
          <a:lstStyle/>
          <a:p>
            <a:fld id="{2DD3018A-B459-4E67-8C04-6497E000EDD0}" type="slidenum">
              <a:rPr lang="nb-NO" smtClean="0"/>
              <a:t>6</a:t>
            </a:fld>
            <a:endParaRPr lang="nb-NO"/>
          </a:p>
        </p:txBody>
      </p:sp>
    </p:spTree>
    <p:extLst>
      <p:ext uri="{BB962C8B-B14F-4D97-AF65-F5344CB8AC3E}">
        <p14:creationId xmlns:p14="http://schemas.microsoft.com/office/powerpoint/2010/main" val="31165768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US" noProof="0" dirty="0"/>
              <a:t>To give you an illustration of distances in the rural and sparsely populated parts of Norway :</a:t>
            </a:r>
          </a:p>
          <a:p>
            <a:endParaRPr lang="en-US" noProof="0" dirty="0"/>
          </a:p>
          <a:p>
            <a:r>
              <a:rPr lang="en-US" noProof="0" dirty="0"/>
              <a:t>This is me driving my kids from </a:t>
            </a:r>
            <a:r>
              <a:rPr lang="en-US" noProof="0" dirty="0" err="1"/>
              <a:t>Tromsø</a:t>
            </a:r>
            <a:r>
              <a:rPr lang="en-US" noProof="0" dirty="0"/>
              <a:t>, to a beach volleyball tournament at one of our neighboring clubs, located in the city of Sortland. </a:t>
            </a:r>
          </a:p>
          <a:p>
            <a:r>
              <a:rPr lang="en-US" noProof="0" dirty="0"/>
              <a:t>=&gt; </a:t>
            </a:r>
            <a:r>
              <a:rPr lang="en-US" noProof="0" dirty="0" err="1"/>
              <a:t>Klikk</a:t>
            </a:r>
            <a:endParaRPr lang="en-US" noProof="0" dirty="0"/>
          </a:p>
          <a:p>
            <a:endParaRPr lang="nb-NO"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noProof="0" dirty="0"/>
              <a:t>On the map, this is approximately where the two cities are located. So, how far is this, really?</a:t>
            </a:r>
          </a:p>
          <a:p>
            <a:pPr marL="171450" indent="-171450">
              <a:buFont typeface="Symbol" panose="05050102010706020507" pitchFamily="18" charset="2"/>
              <a:buChar char="Þ"/>
            </a:pPr>
            <a:r>
              <a:rPr lang="nb-NO" dirty="0"/>
              <a:t>Klikk</a:t>
            </a:r>
          </a:p>
          <a:p>
            <a:pPr marL="171450" indent="-171450">
              <a:buFont typeface="Symbol" panose="05050102010706020507" pitchFamily="18" charset="2"/>
              <a:buChar char="Þ"/>
            </a:pPr>
            <a:endParaRPr lang="nb-NO"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noProof="0" dirty="0"/>
              <a:t>This is the Google maps route plotted with travel times and distance by road… We cannot establish PCI centers </a:t>
            </a:r>
            <a:r>
              <a:rPr lang="en-US" sz="1200" kern="1200" dirty="0">
                <a:solidFill>
                  <a:schemeClr val="tx1"/>
                </a:solidFill>
                <a:effectLst/>
                <a:latin typeface="+mn-lt"/>
                <a:ea typeface="+mn-ea"/>
                <a:cs typeface="+mn-cs"/>
              </a:rPr>
              <a:t>or rely on transportation by air </a:t>
            </a:r>
            <a:r>
              <a:rPr lang="en-US" noProof="0" dirty="0"/>
              <a:t>to ensure timely reperfusion in this setting.</a:t>
            </a:r>
          </a:p>
          <a:p>
            <a:endParaRPr lang="nb-NO" dirty="0"/>
          </a:p>
        </p:txBody>
      </p:sp>
      <p:sp>
        <p:nvSpPr>
          <p:cNvPr id="4" name="Plassholder for lysbildenummer 3"/>
          <p:cNvSpPr>
            <a:spLocks noGrp="1"/>
          </p:cNvSpPr>
          <p:nvPr>
            <p:ph type="sldNum" sz="quarter" idx="5"/>
          </p:nvPr>
        </p:nvSpPr>
        <p:spPr/>
        <p:txBody>
          <a:bodyPr/>
          <a:lstStyle/>
          <a:p>
            <a:fld id="{2DD3018A-B459-4E67-8C04-6497E000EDD0}" type="slidenum">
              <a:rPr lang="nb-NO" smtClean="0"/>
              <a:t>7</a:t>
            </a:fld>
            <a:endParaRPr lang="nb-NO"/>
          </a:p>
        </p:txBody>
      </p:sp>
    </p:spTree>
    <p:extLst>
      <p:ext uri="{BB962C8B-B14F-4D97-AF65-F5344CB8AC3E}">
        <p14:creationId xmlns:p14="http://schemas.microsoft.com/office/powerpoint/2010/main" val="1456893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US" noProof="0" dirty="0"/>
              <a:t>So, to conclude; </a:t>
            </a:r>
          </a:p>
          <a:p>
            <a:endParaRPr lang="en-US" noProof="0" dirty="0"/>
          </a:p>
          <a:p>
            <a:r>
              <a:rPr lang="en-US" noProof="0" dirty="0"/>
              <a:t>The associations to age, comorbidity and initial time usage may point at areas for quality improvement.</a:t>
            </a:r>
          </a:p>
          <a:p>
            <a:endParaRPr lang="en-US" noProof="0" dirty="0"/>
          </a:p>
          <a:p>
            <a:r>
              <a:rPr lang="en-US" noProof="0" dirty="0"/>
              <a:t>We believe that time optimism concerning the preferred primary PCI strategy is an obstacle, and that expanded use of pre hospital thrombolysis is the most important way of improving timely reperfusion results in Norway, especially in rural areas.</a:t>
            </a:r>
          </a:p>
        </p:txBody>
      </p:sp>
      <p:sp>
        <p:nvSpPr>
          <p:cNvPr id="4" name="Plassholder for lysbildenummer 3"/>
          <p:cNvSpPr>
            <a:spLocks noGrp="1"/>
          </p:cNvSpPr>
          <p:nvPr>
            <p:ph type="sldNum" sz="quarter" idx="5"/>
          </p:nvPr>
        </p:nvSpPr>
        <p:spPr/>
        <p:txBody>
          <a:bodyPr/>
          <a:lstStyle/>
          <a:p>
            <a:fld id="{2DD3018A-B459-4E67-8C04-6497E000EDD0}" type="slidenum">
              <a:rPr lang="nb-NO" smtClean="0"/>
              <a:t>8</a:t>
            </a:fld>
            <a:endParaRPr lang="nb-NO"/>
          </a:p>
        </p:txBody>
      </p:sp>
    </p:spTree>
    <p:extLst>
      <p:ext uri="{BB962C8B-B14F-4D97-AF65-F5344CB8AC3E}">
        <p14:creationId xmlns:p14="http://schemas.microsoft.com/office/powerpoint/2010/main" val="31681978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US" noProof="0" dirty="0"/>
              <a:t>Well, that was all I had to tell you about my PhD-project for now.</a:t>
            </a:r>
          </a:p>
          <a:p>
            <a:endParaRPr lang="en-US" noProof="0" dirty="0"/>
          </a:p>
          <a:p>
            <a:r>
              <a:rPr lang="en-US" noProof="0" dirty="0"/>
              <a:t>Thank you so much for allowing me to do so, and for listening to me!</a:t>
            </a:r>
          </a:p>
        </p:txBody>
      </p:sp>
      <p:sp>
        <p:nvSpPr>
          <p:cNvPr id="4" name="Plassholder for lysbildenummer 3"/>
          <p:cNvSpPr>
            <a:spLocks noGrp="1"/>
          </p:cNvSpPr>
          <p:nvPr>
            <p:ph type="sldNum" sz="quarter" idx="5"/>
          </p:nvPr>
        </p:nvSpPr>
        <p:spPr/>
        <p:txBody>
          <a:bodyPr/>
          <a:lstStyle/>
          <a:p>
            <a:fld id="{2DD3018A-B459-4E67-8C04-6497E000EDD0}" type="slidenum">
              <a:rPr lang="nb-NO" smtClean="0"/>
              <a:t>9</a:t>
            </a:fld>
            <a:endParaRPr lang="nb-NO"/>
          </a:p>
        </p:txBody>
      </p:sp>
    </p:spTree>
    <p:extLst>
      <p:ext uri="{BB962C8B-B14F-4D97-AF65-F5344CB8AC3E}">
        <p14:creationId xmlns:p14="http://schemas.microsoft.com/office/powerpoint/2010/main" val="1064686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tellysbilde">
    <p:spTree>
      <p:nvGrpSpPr>
        <p:cNvPr id="1" name=""/>
        <p:cNvGrpSpPr/>
        <p:nvPr/>
      </p:nvGrpSpPr>
      <p:grpSpPr>
        <a:xfrm>
          <a:off x="0" y="0"/>
          <a:ext cx="0" cy="0"/>
          <a:chOff x="0" y="0"/>
          <a:chExt cx="0" cy="0"/>
        </a:xfrm>
      </p:grpSpPr>
      <p:sp>
        <p:nvSpPr>
          <p:cNvPr id="2" name="Tittel 1"/>
          <p:cNvSpPr>
            <a:spLocks noGrp="1"/>
          </p:cNvSpPr>
          <p:nvPr>
            <p:ph type="ctrTitle"/>
          </p:nvPr>
        </p:nvSpPr>
        <p:spPr>
          <a:xfrm>
            <a:off x="914400" y="2130426"/>
            <a:ext cx="10363200" cy="1470025"/>
          </a:xfrm>
          <a:prstGeom prst="rect">
            <a:avLst/>
          </a:prstGeom>
        </p:spPr>
        <p:txBody>
          <a:bodyPr/>
          <a:lstStyle>
            <a:lvl1pPr>
              <a:defRPr b="1" i="0" baseline="0">
                <a:solidFill>
                  <a:srgbClr val="004C93"/>
                </a:solidFill>
                <a:latin typeface="Calibri" pitchFamily="34" charset="0"/>
              </a:defRPr>
            </a:lvl1pPr>
          </a:lstStyle>
          <a:p>
            <a:r>
              <a:rPr lang="nb-NO"/>
              <a:t>Klikk for å redigere tittelstil</a:t>
            </a:r>
            <a:endParaRPr lang="nb-NO" dirty="0"/>
          </a:p>
        </p:txBody>
      </p:sp>
      <p:sp>
        <p:nvSpPr>
          <p:cNvPr id="3" name="Undertittel 2"/>
          <p:cNvSpPr>
            <a:spLocks noGrp="1"/>
          </p:cNvSpPr>
          <p:nvPr>
            <p:ph type="subTitle" idx="1"/>
          </p:nvPr>
        </p:nvSpPr>
        <p:spPr>
          <a:xfrm>
            <a:off x="1828800" y="3886200"/>
            <a:ext cx="8534400" cy="1752600"/>
          </a:xfrm>
          <a:prstGeom prst="rect">
            <a:avLst/>
          </a:prstGeom>
        </p:spPr>
        <p:txBody>
          <a:bodyPr/>
          <a:lstStyle>
            <a:lvl1pPr marL="0" indent="0" algn="ctr">
              <a:buNone/>
              <a:defRPr baseline="0">
                <a:solidFill>
                  <a:schemeClr val="tx1">
                    <a:tint val="75000"/>
                  </a:schemeClr>
                </a:solidFill>
                <a:latin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a:t>Klikk for å redigere undertittelstil i malen</a:t>
            </a:r>
            <a:endParaRPr lang="nb-NO" dirty="0"/>
          </a:p>
        </p:txBody>
      </p:sp>
      <p:pic>
        <p:nvPicPr>
          <p:cNvPr id="7" name="Picture 7">
            <a:extLst>
              <a:ext uri="{FF2B5EF4-FFF2-40B4-BE49-F238E27FC236}">
                <a16:creationId xmlns:a16="http://schemas.microsoft.com/office/drawing/2014/main" id="{0B5D972B-25E8-44BB-9C91-E3C3BB1B1C0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611560" y="5948856"/>
            <a:ext cx="1801265" cy="724157"/>
          </a:xfrm>
          <a:prstGeom prst="rect">
            <a:avLst/>
          </a:prstGeom>
          <a:noFill/>
          <a:extLst>
            <a:ext uri="{909E8E84-426E-40DD-AFC4-6F175D3DCCD1}">
              <a14:hiddenFill xmlns:a14="http://schemas.microsoft.com/office/drawing/2010/main">
                <a:solidFill>
                  <a:srgbClr val="FFFFFF"/>
                </a:solidFill>
              </a14:hiddenFill>
            </a:ext>
          </a:extLst>
        </p:spPr>
      </p:pic>
      <p:pic>
        <p:nvPicPr>
          <p:cNvPr id="11" name="Bilde 10">
            <a:extLst>
              <a:ext uri="{FF2B5EF4-FFF2-40B4-BE49-F238E27FC236}">
                <a16:creationId xmlns:a16="http://schemas.microsoft.com/office/drawing/2014/main" id="{DA7D78F2-FE8C-4BFE-8C73-0A71180B234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02630" y="166227"/>
            <a:ext cx="2998026" cy="598477"/>
          </a:xfrm>
          <a:prstGeom prst="rect">
            <a:avLst/>
          </a:prstGeom>
        </p:spPr>
      </p:pic>
      <p:pic>
        <p:nvPicPr>
          <p:cNvPr id="4" name="Bilde 3">
            <a:extLst>
              <a:ext uri="{FF2B5EF4-FFF2-40B4-BE49-F238E27FC236}">
                <a16:creationId xmlns:a16="http://schemas.microsoft.com/office/drawing/2014/main" id="{8A9EC75D-7506-4691-9327-74DEFD12F2C2}"/>
              </a:ext>
            </a:extLst>
          </p:cNvPr>
          <p:cNvPicPr>
            <a:picLocks noChangeAspect="1"/>
          </p:cNvPicPr>
          <p:nvPr userDrawn="1"/>
        </p:nvPicPr>
        <p:blipFill>
          <a:blip r:embed="rId4"/>
          <a:stretch>
            <a:fillRect/>
          </a:stretch>
        </p:blipFill>
        <p:spPr>
          <a:xfrm>
            <a:off x="7547680" y="2210288"/>
            <a:ext cx="4645555" cy="465165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tel og innho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3BF5ACF-0C66-47A3-A1C7-5E2809EC959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623393" y="6309320"/>
            <a:ext cx="1224135" cy="492135"/>
          </a:xfrm>
          <a:prstGeom prst="rect">
            <a:avLst/>
          </a:prstGeom>
          <a:noFill/>
          <a:extLst>
            <a:ext uri="{909E8E84-426E-40DD-AFC4-6F175D3DCCD1}">
              <a14:hiddenFill xmlns:a14="http://schemas.microsoft.com/office/drawing/2010/main">
                <a:solidFill>
                  <a:srgbClr val="FFFFFF"/>
                </a:solidFill>
              </a14:hiddenFill>
            </a:ext>
          </a:extLst>
        </p:spPr>
      </p:pic>
      <p:pic>
        <p:nvPicPr>
          <p:cNvPr id="4" name="Bilde 3">
            <a:extLst>
              <a:ext uri="{FF2B5EF4-FFF2-40B4-BE49-F238E27FC236}">
                <a16:creationId xmlns:a16="http://schemas.microsoft.com/office/drawing/2014/main" id="{B6D9B7AD-F831-42E3-A88D-BCF4A32307FC}"/>
              </a:ext>
            </a:extLst>
          </p:cNvPr>
          <p:cNvPicPr>
            <a:picLocks noChangeAspect="1"/>
          </p:cNvPicPr>
          <p:nvPr userDrawn="1"/>
        </p:nvPicPr>
        <p:blipFill>
          <a:blip r:embed="rId3"/>
          <a:stretch>
            <a:fillRect/>
          </a:stretch>
        </p:blipFill>
        <p:spPr>
          <a:xfrm>
            <a:off x="10431338" y="3696168"/>
            <a:ext cx="1761897" cy="3164098"/>
          </a:xfrm>
          <a:prstGeom prst="rect">
            <a:avLst/>
          </a:prstGeom>
        </p:spPr>
      </p:pic>
      <p:sp>
        <p:nvSpPr>
          <p:cNvPr id="2" name="Tittel 1"/>
          <p:cNvSpPr>
            <a:spLocks noGrp="1"/>
          </p:cNvSpPr>
          <p:nvPr>
            <p:ph type="title"/>
          </p:nvPr>
        </p:nvSpPr>
        <p:spPr>
          <a:xfrm>
            <a:off x="609600" y="274638"/>
            <a:ext cx="10972800" cy="1143000"/>
          </a:xfrm>
          <a:prstGeom prst="rect">
            <a:avLst/>
          </a:prstGeom>
        </p:spPr>
        <p:txBody>
          <a:bodyPr/>
          <a:lstStyle>
            <a:lvl1pPr>
              <a:defRPr b="1" i="0" baseline="0">
                <a:solidFill>
                  <a:srgbClr val="004C93"/>
                </a:solidFill>
                <a:latin typeface="Calibri" pitchFamily="34" charset="0"/>
              </a:defRPr>
            </a:lvl1pPr>
          </a:lstStyle>
          <a:p>
            <a:r>
              <a:rPr lang="nb-NO"/>
              <a:t>Klikk for å redigere tittelstil</a:t>
            </a:r>
            <a:endParaRPr lang="nb-NO" dirty="0"/>
          </a:p>
        </p:txBody>
      </p:sp>
      <p:sp>
        <p:nvSpPr>
          <p:cNvPr id="3" name="Plassholder for innhold 2"/>
          <p:cNvSpPr>
            <a:spLocks noGrp="1"/>
          </p:cNvSpPr>
          <p:nvPr>
            <p:ph idx="1"/>
          </p:nvPr>
        </p:nvSpPr>
        <p:spPr>
          <a:xfrm>
            <a:off x="609600" y="1600201"/>
            <a:ext cx="10972800" cy="4525963"/>
          </a:xfrm>
          <a:prstGeom prst="rect">
            <a:avLst/>
          </a:prstGeom>
        </p:spPr>
        <p:txBody>
          <a:bodyPr/>
          <a:lstStyle>
            <a:lvl1pPr>
              <a:defRPr baseline="0">
                <a:solidFill>
                  <a:srgbClr val="004C93"/>
                </a:solidFill>
                <a:latin typeface="Calibri" pitchFamily="34" charset="0"/>
              </a:defRPr>
            </a:lvl1pPr>
            <a:lvl2pPr>
              <a:defRPr baseline="0">
                <a:solidFill>
                  <a:srgbClr val="004C93"/>
                </a:solidFill>
                <a:latin typeface="Calibri" pitchFamily="34" charset="0"/>
              </a:defRPr>
            </a:lvl2pPr>
            <a:lvl3pPr>
              <a:defRPr baseline="0">
                <a:solidFill>
                  <a:srgbClr val="004C93"/>
                </a:solidFill>
                <a:latin typeface="Calibri" pitchFamily="34" charset="0"/>
              </a:defRPr>
            </a:lvl3pPr>
            <a:lvl4pPr>
              <a:defRPr baseline="0">
                <a:solidFill>
                  <a:srgbClr val="004C93"/>
                </a:solidFill>
                <a:latin typeface="Calibri" pitchFamily="34" charset="0"/>
              </a:defRPr>
            </a:lvl4pPr>
            <a:lvl5pPr>
              <a:defRPr baseline="0">
                <a:solidFill>
                  <a:srgbClr val="004C93"/>
                </a:solidFill>
                <a:latin typeface="Calibri" pitchFamily="34" charset="0"/>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pic>
        <p:nvPicPr>
          <p:cNvPr id="9" name="Bilde 8">
            <a:extLst>
              <a:ext uri="{FF2B5EF4-FFF2-40B4-BE49-F238E27FC236}">
                <a16:creationId xmlns:a16="http://schemas.microsoft.com/office/drawing/2014/main" id="{997A6DF0-8456-4706-A89A-6AB2ADCD091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703279" y="6379386"/>
            <a:ext cx="1865329" cy="372364"/>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2212032" y="980728"/>
            <a:ext cx="7628384" cy="2448271"/>
          </a:xfrm>
        </p:spPr>
        <p:txBody>
          <a:bodyPr/>
          <a:lstStyle/>
          <a:p>
            <a:r>
              <a:rPr lang="en-GB" sz="4000" dirty="0"/>
              <a:t>Timely reperfusion treatment in ST-segment elevation myocardial infarction in Norway</a:t>
            </a:r>
            <a:br>
              <a:rPr lang="en-GB" sz="4000" dirty="0"/>
            </a:br>
            <a:r>
              <a:rPr lang="nb-NO" sz="1600" b="0" dirty="0"/>
              <a:t>Uleberg B, Bønaa KH, Govatsmark RES, Olsen F, Jacobsen BK, Stensland E, Hauglann B, Vonen B and Førde OH</a:t>
            </a:r>
            <a:endParaRPr lang="en-GB" sz="2800" dirty="0"/>
          </a:p>
        </p:txBody>
      </p:sp>
      <p:sp>
        <p:nvSpPr>
          <p:cNvPr id="3" name="Undertittel 2"/>
          <p:cNvSpPr>
            <a:spLocks noGrp="1"/>
          </p:cNvSpPr>
          <p:nvPr>
            <p:ph type="subTitle" idx="1"/>
          </p:nvPr>
        </p:nvSpPr>
        <p:spPr>
          <a:xfrm>
            <a:off x="2351584" y="4149080"/>
            <a:ext cx="7488832" cy="1656184"/>
          </a:xfrm>
        </p:spPr>
        <p:txBody>
          <a:bodyPr/>
          <a:lstStyle/>
          <a:p>
            <a:r>
              <a:rPr lang="en-US" sz="2800" b="1" dirty="0">
                <a:solidFill>
                  <a:srgbClr val="00509E"/>
                </a:solidFill>
              </a:rPr>
              <a:t>2023 Annual WIC meeting, Pisa</a:t>
            </a:r>
          </a:p>
          <a:p>
            <a:r>
              <a:rPr lang="en-US" sz="2000" b="1" dirty="0">
                <a:solidFill>
                  <a:srgbClr val="00509E"/>
                </a:solidFill>
              </a:rPr>
              <a:t>PhD-student Bård Uleberg</a:t>
            </a:r>
          </a:p>
          <a:p>
            <a:r>
              <a:rPr lang="en-US" sz="2000" b="1" dirty="0">
                <a:solidFill>
                  <a:srgbClr val="00509E"/>
                </a:solidFill>
              </a:rPr>
              <a:t>Center for Clinical Documentation and Evaluation (SKDE)</a:t>
            </a:r>
          </a:p>
          <a:p>
            <a:r>
              <a:rPr lang="en-US" sz="1800" b="1" dirty="0">
                <a:solidFill>
                  <a:srgbClr val="00509E"/>
                </a:solidFill>
              </a:rPr>
              <a:t>15th of September 2023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fontScale="90000"/>
          </a:bodyPr>
          <a:lstStyle/>
          <a:p>
            <a:r>
              <a:rPr lang="en-GB" dirty="0"/>
              <a:t>ST-segment elevation myocardial infarction (STEMI)</a:t>
            </a:r>
            <a:r>
              <a:rPr lang="nb-NO" dirty="0"/>
              <a:t> </a:t>
            </a:r>
          </a:p>
        </p:txBody>
      </p:sp>
      <p:sp>
        <p:nvSpPr>
          <p:cNvPr id="3" name="Plassholder for innhold 2"/>
          <p:cNvSpPr>
            <a:spLocks noGrp="1"/>
          </p:cNvSpPr>
          <p:nvPr>
            <p:ph idx="1"/>
          </p:nvPr>
        </p:nvSpPr>
        <p:spPr>
          <a:xfrm>
            <a:off x="609600" y="1600200"/>
            <a:ext cx="5662122" cy="4565104"/>
          </a:xfrm>
        </p:spPr>
        <p:txBody>
          <a:bodyPr/>
          <a:lstStyle/>
          <a:p>
            <a:r>
              <a:rPr lang="en-GB" sz="2800" dirty="0"/>
              <a:t>Time to reperfusion matters…</a:t>
            </a:r>
          </a:p>
          <a:p>
            <a:r>
              <a:rPr lang="en-GB" sz="2800" dirty="0"/>
              <a:t>ESC guidelines:</a:t>
            </a:r>
          </a:p>
          <a:p>
            <a:pPr lvl="1"/>
            <a:r>
              <a:rPr lang="en-GB" sz="2400" dirty="0"/>
              <a:t>Primary PCI within 120 minutes</a:t>
            </a:r>
          </a:p>
          <a:p>
            <a:pPr lvl="1"/>
            <a:r>
              <a:rPr lang="en-GB" sz="2400" dirty="0"/>
              <a:t>Thrombolytic treatment within 30 minutes (20 minutes from 2018) </a:t>
            </a:r>
          </a:p>
          <a:p>
            <a:r>
              <a:rPr lang="en-GB" sz="2800" dirty="0"/>
              <a:t>Quality indicator in the Norwegian Registry of myocardial infarction</a:t>
            </a:r>
          </a:p>
          <a:p>
            <a:pPr lvl="1"/>
            <a:r>
              <a:rPr lang="en-GB" sz="2400" dirty="0"/>
              <a:t>Goal ≥ 85% of patients treated within time limits</a:t>
            </a:r>
          </a:p>
          <a:p>
            <a:pPr lvl="1"/>
            <a:endParaRPr lang="en-GB" sz="2400" dirty="0"/>
          </a:p>
          <a:p>
            <a:endParaRPr lang="en-GB" sz="2800" dirty="0"/>
          </a:p>
          <a:p>
            <a:endParaRPr lang="en-GB" sz="2800" dirty="0"/>
          </a:p>
        </p:txBody>
      </p:sp>
      <p:pic>
        <p:nvPicPr>
          <p:cNvPr id="4" name="Bilde 3">
            <a:extLst>
              <a:ext uri="{FF2B5EF4-FFF2-40B4-BE49-F238E27FC236}">
                <a16:creationId xmlns:a16="http://schemas.microsoft.com/office/drawing/2014/main" id="{69115A07-1354-420D-BCF2-BC04A709BF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1722" y="1772816"/>
            <a:ext cx="4396279" cy="4189369"/>
          </a:xfrm>
          <a:prstGeom prst="rect">
            <a:avLst/>
          </a:prstGeom>
        </p:spPr>
      </p:pic>
    </p:spTree>
    <p:extLst>
      <p:ext uri="{BB962C8B-B14F-4D97-AF65-F5344CB8AC3E}">
        <p14:creationId xmlns:p14="http://schemas.microsoft.com/office/powerpoint/2010/main" val="32583638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48D5820-D9B5-4A19-B775-9D0E70BD006E}"/>
              </a:ext>
            </a:extLst>
          </p:cNvPr>
          <p:cNvSpPr>
            <a:spLocks noGrp="1"/>
          </p:cNvSpPr>
          <p:nvPr>
            <p:ph type="title"/>
          </p:nvPr>
        </p:nvSpPr>
        <p:spPr>
          <a:xfrm>
            <a:off x="1981200" y="332657"/>
            <a:ext cx="8229600" cy="864096"/>
          </a:xfrm>
        </p:spPr>
        <p:txBody>
          <a:bodyPr/>
          <a:lstStyle/>
          <a:p>
            <a:r>
              <a:rPr lang="en-US" dirty="0"/>
              <a:t>Scope and study design</a:t>
            </a:r>
          </a:p>
        </p:txBody>
      </p:sp>
      <p:sp>
        <p:nvSpPr>
          <p:cNvPr id="3" name="Plassholder for innhold 2">
            <a:extLst>
              <a:ext uri="{FF2B5EF4-FFF2-40B4-BE49-F238E27FC236}">
                <a16:creationId xmlns:a16="http://schemas.microsoft.com/office/drawing/2014/main" id="{45755FC1-E9CD-4A70-884B-C4C9B087635D}"/>
              </a:ext>
            </a:extLst>
          </p:cNvPr>
          <p:cNvSpPr>
            <a:spLocks noGrp="1"/>
          </p:cNvSpPr>
          <p:nvPr>
            <p:ph idx="1"/>
          </p:nvPr>
        </p:nvSpPr>
        <p:spPr>
          <a:xfrm>
            <a:off x="623392" y="1196753"/>
            <a:ext cx="10873208" cy="4929411"/>
          </a:xfrm>
        </p:spPr>
        <p:txBody>
          <a:bodyPr>
            <a:normAutofit fontScale="85000" lnSpcReduction="20000"/>
          </a:bodyPr>
          <a:lstStyle/>
          <a:p>
            <a:r>
              <a:rPr lang="en-US" dirty="0"/>
              <a:t>Exploring determinants associated with timely reperfusion for 7607 Norwegian STEMI patients during 2015-2018</a:t>
            </a:r>
          </a:p>
          <a:p>
            <a:pPr lvl="1"/>
            <a:r>
              <a:rPr lang="en-US" dirty="0"/>
              <a:t>Geography</a:t>
            </a:r>
          </a:p>
          <a:p>
            <a:pPr lvl="1"/>
            <a:r>
              <a:rPr lang="en-US" dirty="0"/>
              <a:t>Patient characteristics</a:t>
            </a:r>
          </a:p>
          <a:p>
            <a:pPr lvl="1"/>
            <a:r>
              <a:rPr lang="en-US" dirty="0"/>
              <a:t>Socio-economic factors</a:t>
            </a:r>
          </a:p>
          <a:p>
            <a:r>
              <a:rPr lang="en-US" dirty="0"/>
              <a:t>Study design</a:t>
            </a:r>
          </a:p>
          <a:p>
            <a:pPr lvl="1"/>
            <a:r>
              <a:rPr lang="en-US" dirty="0"/>
              <a:t>Inclusion from the Norwegian Registry of Myocardial Infarction with a 90% national coverage rate</a:t>
            </a:r>
          </a:p>
          <a:p>
            <a:pPr lvl="1"/>
            <a:r>
              <a:rPr lang="en-US" dirty="0"/>
              <a:t>Linked to:</a:t>
            </a:r>
          </a:p>
          <a:p>
            <a:pPr lvl="2"/>
            <a:r>
              <a:rPr lang="en-US" dirty="0"/>
              <a:t>The Norwegian Patient register (specialized health care services)</a:t>
            </a:r>
          </a:p>
          <a:p>
            <a:pPr lvl="2"/>
            <a:r>
              <a:rPr lang="en-US" dirty="0"/>
              <a:t>Statistics Norway (residential and socio-economic data, travel times from municipality center)</a:t>
            </a:r>
          </a:p>
          <a:p>
            <a:r>
              <a:rPr lang="en-US" dirty="0"/>
              <a:t>Logistic multilevel design</a:t>
            </a:r>
          </a:p>
        </p:txBody>
      </p:sp>
    </p:spTree>
    <p:extLst>
      <p:ext uri="{BB962C8B-B14F-4D97-AF65-F5344CB8AC3E}">
        <p14:creationId xmlns:p14="http://schemas.microsoft.com/office/powerpoint/2010/main" val="25585425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Bilde 4">
            <a:extLst>
              <a:ext uri="{FF2B5EF4-FFF2-40B4-BE49-F238E27FC236}">
                <a16:creationId xmlns:a16="http://schemas.microsoft.com/office/drawing/2014/main" id="{A6BB16E4-D2A8-486F-8059-8AFEF7189907}"/>
              </a:ext>
            </a:extLst>
          </p:cNvPr>
          <p:cNvPicPr>
            <a:picLocks noChangeAspect="1"/>
          </p:cNvPicPr>
          <p:nvPr/>
        </p:nvPicPr>
        <p:blipFill>
          <a:blip r:embed="rId3"/>
          <a:stretch>
            <a:fillRect/>
          </a:stretch>
        </p:blipFill>
        <p:spPr>
          <a:xfrm>
            <a:off x="2711625" y="636060"/>
            <a:ext cx="7848872" cy="6188880"/>
          </a:xfrm>
          <a:prstGeom prst="rect">
            <a:avLst/>
          </a:prstGeom>
        </p:spPr>
      </p:pic>
      <p:sp>
        <p:nvSpPr>
          <p:cNvPr id="2" name="Tittel 1"/>
          <p:cNvSpPr>
            <a:spLocks noGrp="1"/>
          </p:cNvSpPr>
          <p:nvPr>
            <p:ph type="title"/>
          </p:nvPr>
        </p:nvSpPr>
        <p:spPr>
          <a:xfrm>
            <a:off x="1981200" y="44624"/>
            <a:ext cx="8229600" cy="922114"/>
          </a:xfrm>
        </p:spPr>
        <p:txBody>
          <a:bodyPr>
            <a:normAutofit/>
          </a:bodyPr>
          <a:lstStyle/>
          <a:p>
            <a:r>
              <a:rPr lang="en-GB" dirty="0"/>
              <a:t>Status 2015-2018</a:t>
            </a:r>
          </a:p>
        </p:txBody>
      </p:sp>
      <p:sp>
        <p:nvSpPr>
          <p:cNvPr id="9" name="TekstSylinder 8">
            <a:extLst>
              <a:ext uri="{FF2B5EF4-FFF2-40B4-BE49-F238E27FC236}">
                <a16:creationId xmlns:a16="http://schemas.microsoft.com/office/drawing/2014/main" id="{14C2C8DB-9DB4-4CE0-B795-C0D2206790BD}"/>
              </a:ext>
            </a:extLst>
          </p:cNvPr>
          <p:cNvSpPr txBox="1"/>
          <p:nvPr/>
        </p:nvSpPr>
        <p:spPr>
          <a:xfrm>
            <a:off x="839416" y="2348880"/>
            <a:ext cx="2746648" cy="1477328"/>
          </a:xfrm>
          <a:prstGeom prst="rect">
            <a:avLst/>
          </a:prstGeom>
          <a:noFill/>
        </p:spPr>
        <p:txBody>
          <a:bodyPr wrap="square" rtlCol="0">
            <a:spAutoFit/>
          </a:bodyPr>
          <a:lstStyle/>
          <a:p>
            <a:pPr marL="285750" indent="-285750">
              <a:buFontTx/>
              <a:buChar char="-"/>
            </a:pPr>
            <a:r>
              <a:rPr lang="en-US" b="1" dirty="0"/>
              <a:t>56% received timely reperfusion</a:t>
            </a:r>
          </a:p>
          <a:p>
            <a:pPr marL="285750" indent="-285750">
              <a:buFontTx/>
              <a:buChar char="-"/>
            </a:pPr>
            <a:r>
              <a:rPr lang="en-US" b="1" dirty="0"/>
              <a:t>Primary PCI: 84%</a:t>
            </a:r>
          </a:p>
          <a:p>
            <a:pPr marL="285750" indent="-285750">
              <a:buFontTx/>
              <a:buChar char="-"/>
            </a:pPr>
            <a:r>
              <a:rPr lang="en-US" b="1" dirty="0"/>
              <a:t>Thrombolysis: 16%</a:t>
            </a:r>
          </a:p>
          <a:p>
            <a:pPr marL="285750" indent="-285750">
              <a:buFontTx/>
              <a:buChar char="-"/>
            </a:pPr>
            <a:endParaRPr lang="en-US" b="1" dirty="0"/>
          </a:p>
        </p:txBody>
      </p:sp>
      <p:sp>
        <p:nvSpPr>
          <p:cNvPr id="3" name="Rektangel: avrundede hjørner 2">
            <a:extLst>
              <a:ext uri="{FF2B5EF4-FFF2-40B4-BE49-F238E27FC236}">
                <a16:creationId xmlns:a16="http://schemas.microsoft.com/office/drawing/2014/main" id="{ACBEEEA8-0A41-4CA9-AE90-AF5DB3F853AC}"/>
              </a:ext>
            </a:extLst>
          </p:cNvPr>
          <p:cNvSpPr/>
          <p:nvPr/>
        </p:nvSpPr>
        <p:spPr>
          <a:xfrm>
            <a:off x="8257753" y="1230366"/>
            <a:ext cx="1725167" cy="178532"/>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7" name="Rektangel: avrundede hjørner 6">
            <a:extLst>
              <a:ext uri="{FF2B5EF4-FFF2-40B4-BE49-F238E27FC236}">
                <a16:creationId xmlns:a16="http://schemas.microsoft.com/office/drawing/2014/main" id="{4C0807CD-6BC1-4B4F-8491-EDF492DEF10B}"/>
              </a:ext>
            </a:extLst>
          </p:cNvPr>
          <p:cNvSpPr/>
          <p:nvPr/>
        </p:nvSpPr>
        <p:spPr>
          <a:xfrm>
            <a:off x="8265674" y="3775168"/>
            <a:ext cx="1725167" cy="316281"/>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Tree>
    <p:extLst>
      <p:ext uri="{BB962C8B-B14F-4D97-AF65-F5344CB8AC3E}">
        <p14:creationId xmlns:p14="http://schemas.microsoft.com/office/powerpoint/2010/main" val="3669187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D3FD93F-07AD-45B0-A1EA-79398B0D9C48}"/>
              </a:ext>
            </a:extLst>
          </p:cNvPr>
          <p:cNvSpPr>
            <a:spLocks noGrp="1"/>
          </p:cNvSpPr>
          <p:nvPr>
            <p:ph type="title"/>
          </p:nvPr>
        </p:nvSpPr>
        <p:spPr>
          <a:xfrm>
            <a:off x="623392" y="78865"/>
            <a:ext cx="10917014" cy="685839"/>
          </a:xfrm>
        </p:spPr>
        <p:txBody>
          <a:bodyPr/>
          <a:lstStyle/>
          <a:p>
            <a:r>
              <a:rPr lang="en-US" dirty="0"/>
              <a:t>Results</a:t>
            </a:r>
          </a:p>
        </p:txBody>
      </p:sp>
      <p:sp>
        <p:nvSpPr>
          <p:cNvPr id="10" name="Plassholder for innhold 2">
            <a:extLst>
              <a:ext uri="{FF2B5EF4-FFF2-40B4-BE49-F238E27FC236}">
                <a16:creationId xmlns:a16="http://schemas.microsoft.com/office/drawing/2014/main" id="{E2B73C79-49CD-42CA-9AE4-16652F06DB56}"/>
              </a:ext>
            </a:extLst>
          </p:cNvPr>
          <p:cNvSpPr>
            <a:spLocks noGrp="1"/>
          </p:cNvSpPr>
          <p:nvPr>
            <p:ph idx="1"/>
          </p:nvPr>
        </p:nvSpPr>
        <p:spPr>
          <a:xfrm>
            <a:off x="739206" y="5166997"/>
            <a:ext cx="10801200" cy="998307"/>
          </a:xfrm>
        </p:spPr>
        <p:txBody>
          <a:bodyPr>
            <a:noAutofit/>
          </a:bodyPr>
          <a:lstStyle/>
          <a:p>
            <a:r>
              <a:rPr lang="en-US" sz="2400" dirty="0"/>
              <a:t>High age, comorbidity and time from symptom onset to FMC</a:t>
            </a:r>
          </a:p>
          <a:p>
            <a:r>
              <a:rPr lang="en-US" sz="2400" dirty="0"/>
              <a:t>Travel time to the nearest PCI center strongly associated with timely reperfusion</a:t>
            </a:r>
          </a:p>
          <a:p>
            <a:pPr marL="0" indent="0">
              <a:buNone/>
            </a:pPr>
            <a:endParaRPr lang="nb-NO" sz="2400" dirty="0"/>
          </a:p>
        </p:txBody>
      </p:sp>
      <p:pic>
        <p:nvPicPr>
          <p:cNvPr id="5" name="Bilde 4">
            <a:extLst>
              <a:ext uri="{FF2B5EF4-FFF2-40B4-BE49-F238E27FC236}">
                <a16:creationId xmlns:a16="http://schemas.microsoft.com/office/drawing/2014/main" id="{09920093-814B-4696-891A-BAFFA97AB743}"/>
              </a:ext>
            </a:extLst>
          </p:cNvPr>
          <p:cNvPicPr>
            <a:picLocks noChangeAspect="1"/>
          </p:cNvPicPr>
          <p:nvPr/>
        </p:nvPicPr>
        <p:blipFill rotWithShape="1">
          <a:blip r:embed="rId3"/>
          <a:srcRect b="4950"/>
          <a:stretch/>
        </p:blipFill>
        <p:spPr>
          <a:xfrm>
            <a:off x="3225511" y="891771"/>
            <a:ext cx="5740977" cy="4148158"/>
          </a:xfrm>
          <a:prstGeom prst="rect">
            <a:avLst/>
          </a:prstGeom>
        </p:spPr>
      </p:pic>
    </p:spTree>
    <p:extLst>
      <p:ext uri="{BB962C8B-B14F-4D97-AF65-F5344CB8AC3E}">
        <p14:creationId xmlns:p14="http://schemas.microsoft.com/office/powerpoint/2010/main" val="392441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EBB4287D-F5F4-4FC0-9ABD-F35502414606}"/>
              </a:ext>
            </a:extLst>
          </p:cNvPr>
          <p:cNvSpPr>
            <a:spLocks noGrp="1"/>
          </p:cNvSpPr>
          <p:nvPr>
            <p:ph type="title"/>
          </p:nvPr>
        </p:nvSpPr>
        <p:spPr>
          <a:xfrm>
            <a:off x="604933" y="75380"/>
            <a:ext cx="10972800" cy="1143000"/>
          </a:xfrm>
        </p:spPr>
        <p:txBody>
          <a:bodyPr/>
          <a:lstStyle/>
          <a:p>
            <a:r>
              <a:rPr lang="en-US"/>
              <a:t>Geographic variation</a:t>
            </a:r>
          </a:p>
        </p:txBody>
      </p:sp>
      <p:sp>
        <p:nvSpPr>
          <p:cNvPr id="3" name="Plassholder for innhold 2">
            <a:extLst>
              <a:ext uri="{FF2B5EF4-FFF2-40B4-BE49-F238E27FC236}">
                <a16:creationId xmlns:a16="http://schemas.microsoft.com/office/drawing/2014/main" id="{E9924F32-0AF0-4487-88C5-B921F0E12A30}"/>
              </a:ext>
            </a:extLst>
          </p:cNvPr>
          <p:cNvSpPr>
            <a:spLocks noGrp="1"/>
          </p:cNvSpPr>
          <p:nvPr>
            <p:ph idx="1"/>
          </p:nvPr>
        </p:nvSpPr>
        <p:spPr>
          <a:xfrm>
            <a:off x="6888088" y="1600201"/>
            <a:ext cx="4694312" cy="4525963"/>
          </a:xfrm>
        </p:spPr>
        <p:txBody>
          <a:bodyPr/>
          <a:lstStyle/>
          <a:p>
            <a:r>
              <a:rPr lang="en-US" dirty="0"/>
              <a:t>Travel time to PCI center influence geographic variation</a:t>
            </a:r>
          </a:p>
        </p:txBody>
      </p:sp>
      <p:grpSp>
        <p:nvGrpSpPr>
          <p:cNvPr id="4" name="Gruppe 3">
            <a:extLst>
              <a:ext uri="{FF2B5EF4-FFF2-40B4-BE49-F238E27FC236}">
                <a16:creationId xmlns:a16="http://schemas.microsoft.com/office/drawing/2014/main" id="{AB2A97B0-75C1-4CCF-BDC6-012976EA9710}"/>
              </a:ext>
            </a:extLst>
          </p:cNvPr>
          <p:cNvGrpSpPr/>
          <p:nvPr/>
        </p:nvGrpSpPr>
        <p:grpSpPr>
          <a:xfrm>
            <a:off x="623392" y="1114628"/>
            <a:ext cx="5193032" cy="5683880"/>
            <a:chOff x="6888088" y="19970"/>
            <a:chExt cx="5193032" cy="5167164"/>
          </a:xfrm>
        </p:grpSpPr>
        <p:pic>
          <p:nvPicPr>
            <p:cNvPr id="5" name="Bilde 4">
              <a:extLst>
                <a:ext uri="{FF2B5EF4-FFF2-40B4-BE49-F238E27FC236}">
                  <a16:creationId xmlns:a16="http://schemas.microsoft.com/office/drawing/2014/main" id="{3378D2D0-1268-4BEA-AFA1-571D63909C7C}"/>
                </a:ext>
              </a:extLst>
            </p:cNvPr>
            <p:cNvPicPr>
              <a:picLocks noChangeAspect="1"/>
            </p:cNvPicPr>
            <p:nvPr/>
          </p:nvPicPr>
          <p:blipFill>
            <a:blip r:embed="rId3"/>
            <a:stretch>
              <a:fillRect/>
            </a:stretch>
          </p:blipFill>
          <p:spPr>
            <a:xfrm>
              <a:off x="6888088" y="78865"/>
              <a:ext cx="5193032" cy="5108269"/>
            </a:xfrm>
            <a:prstGeom prst="rect">
              <a:avLst/>
            </a:prstGeom>
          </p:spPr>
        </p:pic>
        <p:sp>
          <p:nvSpPr>
            <p:cNvPr id="6" name="Rektangel 5">
              <a:extLst>
                <a:ext uri="{FF2B5EF4-FFF2-40B4-BE49-F238E27FC236}">
                  <a16:creationId xmlns:a16="http://schemas.microsoft.com/office/drawing/2014/main" id="{992D1A90-6598-4717-A0F1-A7F377ED055B}"/>
                </a:ext>
              </a:extLst>
            </p:cNvPr>
            <p:cNvSpPr/>
            <p:nvPr/>
          </p:nvSpPr>
          <p:spPr>
            <a:xfrm>
              <a:off x="7896200" y="22302"/>
              <a:ext cx="1080120" cy="188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sz="900" b="1" dirty="0">
                  <a:solidFill>
                    <a:schemeClr val="tx1"/>
                  </a:solidFill>
                </a:rPr>
                <a:t>Random intercept</a:t>
              </a:r>
            </a:p>
          </p:txBody>
        </p:sp>
        <p:sp>
          <p:nvSpPr>
            <p:cNvPr id="7" name="Rektangel 6">
              <a:extLst>
                <a:ext uri="{FF2B5EF4-FFF2-40B4-BE49-F238E27FC236}">
                  <a16:creationId xmlns:a16="http://schemas.microsoft.com/office/drawing/2014/main" id="{4123DA0D-4B5E-4648-91D9-6A9299B21C1E}"/>
                </a:ext>
              </a:extLst>
            </p:cNvPr>
            <p:cNvSpPr/>
            <p:nvPr/>
          </p:nvSpPr>
          <p:spPr>
            <a:xfrm>
              <a:off x="9408368" y="22322"/>
              <a:ext cx="1080120" cy="188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sz="900" b="1" dirty="0">
                  <a:solidFill>
                    <a:schemeClr val="tx1"/>
                  </a:solidFill>
                </a:rPr>
                <a:t>Patient char.</a:t>
              </a:r>
            </a:p>
          </p:txBody>
        </p:sp>
        <p:sp>
          <p:nvSpPr>
            <p:cNvPr id="8" name="Rektangel 7">
              <a:extLst>
                <a:ext uri="{FF2B5EF4-FFF2-40B4-BE49-F238E27FC236}">
                  <a16:creationId xmlns:a16="http://schemas.microsoft.com/office/drawing/2014/main" id="{E9096620-56A8-4C5E-845A-B44B3789B1D1}"/>
                </a:ext>
              </a:extLst>
            </p:cNvPr>
            <p:cNvSpPr/>
            <p:nvPr/>
          </p:nvSpPr>
          <p:spPr>
            <a:xfrm>
              <a:off x="10848528" y="19970"/>
              <a:ext cx="1080120" cy="188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sz="900" b="1" dirty="0">
                  <a:solidFill>
                    <a:schemeClr val="tx1"/>
                  </a:solidFill>
                </a:rPr>
                <a:t>Travel times</a:t>
              </a:r>
            </a:p>
          </p:txBody>
        </p:sp>
      </p:grpSp>
      <p:sp>
        <p:nvSpPr>
          <p:cNvPr id="9" name="Rektangel: avrundede hjørner 8">
            <a:extLst>
              <a:ext uri="{FF2B5EF4-FFF2-40B4-BE49-F238E27FC236}">
                <a16:creationId xmlns:a16="http://schemas.microsoft.com/office/drawing/2014/main" id="{3DC846F7-7568-4A28-9E11-32784518743A}"/>
              </a:ext>
            </a:extLst>
          </p:cNvPr>
          <p:cNvSpPr/>
          <p:nvPr/>
        </p:nvSpPr>
        <p:spPr>
          <a:xfrm>
            <a:off x="4439815" y="1114628"/>
            <a:ext cx="1395067" cy="5554732"/>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Tree>
    <p:extLst>
      <p:ext uri="{BB962C8B-B14F-4D97-AF65-F5344CB8AC3E}">
        <p14:creationId xmlns:p14="http://schemas.microsoft.com/office/powerpoint/2010/main" val="17528837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0F09F2D6-974B-4D3A-897E-30FF2DDCCE7B}"/>
              </a:ext>
            </a:extLst>
          </p:cNvPr>
          <p:cNvSpPr>
            <a:spLocks noGrp="1"/>
          </p:cNvSpPr>
          <p:nvPr>
            <p:ph type="title"/>
          </p:nvPr>
        </p:nvSpPr>
        <p:spPr/>
        <p:txBody>
          <a:bodyPr/>
          <a:lstStyle/>
          <a:p>
            <a:r>
              <a:rPr lang="en-US" dirty="0"/>
              <a:t>North Norwegian distances…</a:t>
            </a:r>
            <a:endParaRPr lang="nb-NO" dirty="0"/>
          </a:p>
        </p:txBody>
      </p:sp>
      <p:pic>
        <p:nvPicPr>
          <p:cNvPr id="4" name="Plassholder for innhold 9">
            <a:extLst>
              <a:ext uri="{FF2B5EF4-FFF2-40B4-BE49-F238E27FC236}">
                <a16:creationId xmlns:a16="http://schemas.microsoft.com/office/drawing/2014/main" id="{BAD8F151-9B4C-45B2-B2BC-440746F3229B}"/>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819114" y="1599381"/>
            <a:ext cx="3933070" cy="4525963"/>
          </a:xfrm>
        </p:spPr>
      </p:pic>
      <p:grpSp>
        <p:nvGrpSpPr>
          <p:cNvPr id="5" name="Gruppe 4">
            <a:extLst>
              <a:ext uri="{FF2B5EF4-FFF2-40B4-BE49-F238E27FC236}">
                <a16:creationId xmlns:a16="http://schemas.microsoft.com/office/drawing/2014/main" id="{A502DFC8-5200-417F-B11C-2DA72C72ECE2}"/>
              </a:ext>
            </a:extLst>
          </p:cNvPr>
          <p:cNvGrpSpPr/>
          <p:nvPr/>
        </p:nvGrpSpPr>
        <p:grpSpPr>
          <a:xfrm>
            <a:off x="2387290" y="1043105"/>
            <a:ext cx="7135338" cy="5626255"/>
            <a:chOff x="2387290" y="1043105"/>
            <a:chExt cx="7135338" cy="5626255"/>
          </a:xfrm>
        </p:grpSpPr>
        <p:pic>
          <p:nvPicPr>
            <p:cNvPr id="6" name="Bilde 5">
              <a:extLst>
                <a:ext uri="{FF2B5EF4-FFF2-40B4-BE49-F238E27FC236}">
                  <a16:creationId xmlns:a16="http://schemas.microsoft.com/office/drawing/2014/main" id="{EAF19306-DFD5-4952-97E9-0426DC71D86C}"/>
                </a:ext>
              </a:extLst>
            </p:cNvPr>
            <p:cNvPicPr>
              <a:picLocks noChangeAspect="1"/>
            </p:cNvPicPr>
            <p:nvPr/>
          </p:nvPicPr>
          <p:blipFill>
            <a:blip r:embed="rId4"/>
            <a:stretch>
              <a:fillRect/>
            </a:stretch>
          </p:blipFill>
          <p:spPr>
            <a:xfrm>
              <a:off x="2387290" y="1043105"/>
              <a:ext cx="7135338" cy="5626255"/>
            </a:xfrm>
            <a:prstGeom prst="rect">
              <a:avLst/>
            </a:prstGeom>
          </p:spPr>
        </p:pic>
        <p:sp>
          <p:nvSpPr>
            <p:cNvPr id="7" name="TekstSylinder 6">
              <a:extLst>
                <a:ext uri="{FF2B5EF4-FFF2-40B4-BE49-F238E27FC236}">
                  <a16:creationId xmlns:a16="http://schemas.microsoft.com/office/drawing/2014/main" id="{56678314-11F2-4022-8E14-8FF4C7EC6F05}"/>
                </a:ext>
              </a:extLst>
            </p:cNvPr>
            <p:cNvSpPr txBox="1"/>
            <p:nvPr/>
          </p:nvSpPr>
          <p:spPr>
            <a:xfrm>
              <a:off x="3935760" y="1417638"/>
              <a:ext cx="936104" cy="369332"/>
            </a:xfrm>
            <a:prstGeom prst="rect">
              <a:avLst/>
            </a:prstGeom>
            <a:noFill/>
          </p:spPr>
          <p:txBody>
            <a:bodyPr wrap="square" rtlCol="0">
              <a:spAutoFit/>
            </a:bodyPr>
            <a:lstStyle/>
            <a:p>
              <a:r>
                <a:rPr lang="nb-NO" b="1" dirty="0"/>
                <a:t>Tromsø</a:t>
              </a:r>
            </a:p>
          </p:txBody>
        </p:sp>
        <p:sp>
          <p:nvSpPr>
            <p:cNvPr id="8" name="TekstSylinder 7">
              <a:extLst>
                <a:ext uri="{FF2B5EF4-FFF2-40B4-BE49-F238E27FC236}">
                  <a16:creationId xmlns:a16="http://schemas.microsoft.com/office/drawing/2014/main" id="{686F9756-CB81-4F3F-94DE-C8293E802990}"/>
                </a:ext>
              </a:extLst>
            </p:cNvPr>
            <p:cNvSpPr txBox="1"/>
            <p:nvPr/>
          </p:nvSpPr>
          <p:spPr>
            <a:xfrm>
              <a:off x="3143672" y="1763524"/>
              <a:ext cx="1296144" cy="369332"/>
            </a:xfrm>
            <a:prstGeom prst="rect">
              <a:avLst/>
            </a:prstGeom>
            <a:noFill/>
          </p:spPr>
          <p:txBody>
            <a:bodyPr wrap="square" rtlCol="0">
              <a:spAutoFit/>
            </a:bodyPr>
            <a:lstStyle/>
            <a:p>
              <a:r>
                <a:rPr lang="nb-NO" b="1" dirty="0"/>
                <a:t>Sortland</a:t>
              </a:r>
            </a:p>
          </p:txBody>
        </p:sp>
        <p:cxnSp>
          <p:nvCxnSpPr>
            <p:cNvPr id="9" name="Rett pilkobling 8">
              <a:extLst>
                <a:ext uri="{FF2B5EF4-FFF2-40B4-BE49-F238E27FC236}">
                  <a16:creationId xmlns:a16="http://schemas.microsoft.com/office/drawing/2014/main" id="{84DB915A-7A8A-4A0A-86D2-0281C63F8840}"/>
                </a:ext>
              </a:extLst>
            </p:cNvPr>
            <p:cNvCxnSpPr>
              <a:cxnSpLocks/>
            </p:cNvCxnSpPr>
            <p:nvPr/>
          </p:nvCxnSpPr>
          <p:spPr>
            <a:xfrm>
              <a:off x="4727848" y="1700808"/>
              <a:ext cx="360040" cy="216024"/>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Rett pilkobling 9">
              <a:extLst>
                <a:ext uri="{FF2B5EF4-FFF2-40B4-BE49-F238E27FC236}">
                  <a16:creationId xmlns:a16="http://schemas.microsoft.com/office/drawing/2014/main" id="{07CB460E-8D01-49EB-A717-7CCF05A91AC3}"/>
                </a:ext>
              </a:extLst>
            </p:cNvPr>
            <p:cNvCxnSpPr>
              <a:cxnSpLocks/>
            </p:cNvCxnSpPr>
            <p:nvPr/>
          </p:nvCxnSpPr>
          <p:spPr>
            <a:xfrm>
              <a:off x="4079776" y="2036995"/>
              <a:ext cx="576064" cy="311885"/>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6" name="Gruppe 15">
            <a:extLst>
              <a:ext uri="{FF2B5EF4-FFF2-40B4-BE49-F238E27FC236}">
                <a16:creationId xmlns:a16="http://schemas.microsoft.com/office/drawing/2014/main" id="{10D607AA-0E89-4DC1-87BE-69931753DB78}"/>
              </a:ext>
            </a:extLst>
          </p:cNvPr>
          <p:cNvGrpSpPr/>
          <p:nvPr/>
        </p:nvGrpSpPr>
        <p:grpSpPr>
          <a:xfrm>
            <a:off x="2055564" y="1069752"/>
            <a:ext cx="7798790" cy="5667768"/>
            <a:chOff x="2055564" y="1069752"/>
            <a:chExt cx="7798790" cy="5667768"/>
          </a:xfrm>
        </p:grpSpPr>
        <p:pic>
          <p:nvPicPr>
            <p:cNvPr id="14" name="Bilde 13">
              <a:extLst>
                <a:ext uri="{FF2B5EF4-FFF2-40B4-BE49-F238E27FC236}">
                  <a16:creationId xmlns:a16="http://schemas.microsoft.com/office/drawing/2014/main" id="{211DC7D7-02AD-48A0-AB24-112509D6138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5564" y="1069752"/>
              <a:ext cx="7798790" cy="5667768"/>
            </a:xfrm>
            <a:prstGeom prst="rect">
              <a:avLst/>
            </a:prstGeom>
          </p:spPr>
        </p:pic>
        <p:sp>
          <p:nvSpPr>
            <p:cNvPr id="15" name="Snakkeboble: rektangel med avrundede hjørner 14">
              <a:extLst>
                <a:ext uri="{FF2B5EF4-FFF2-40B4-BE49-F238E27FC236}">
                  <a16:creationId xmlns:a16="http://schemas.microsoft.com/office/drawing/2014/main" id="{F6EB3108-DD39-46B1-AADF-0051565B1F3B}"/>
                </a:ext>
              </a:extLst>
            </p:cNvPr>
            <p:cNvSpPr/>
            <p:nvPr/>
          </p:nvSpPr>
          <p:spPr>
            <a:xfrm>
              <a:off x="4439816" y="4266449"/>
              <a:ext cx="2049591" cy="1521799"/>
            </a:xfrm>
            <a:prstGeom prst="wedgeRoundRectCallout">
              <a:avLst>
                <a:gd name="adj1" fmla="val -30921"/>
                <a:gd name="adj2" fmla="val 5042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sz="2000" dirty="0"/>
                <a:t>- 375 kilometers</a:t>
              </a:r>
            </a:p>
            <a:p>
              <a:pPr algn="ctr"/>
              <a:r>
                <a:rPr lang="nb-NO" sz="2000" dirty="0"/>
                <a:t>- 5 </a:t>
              </a:r>
              <a:r>
                <a:rPr lang="nb-NO" sz="2000" dirty="0" err="1"/>
                <a:t>hours</a:t>
              </a:r>
              <a:r>
                <a:rPr lang="nb-NO" sz="2000" dirty="0"/>
                <a:t>, 18 </a:t>
              </a:r>
              <a:r>
                <a:rPr lang="nb-NO" sz="2000" dirty="0" err="1"/>
                <a:t>minutes</a:t>
              </a:r>
              <a:r>
                <a:rPr lang="nb-NO" sz="2000" dirty="0"/>
                <a:t>, </a:t>
              </a:r>
            </a:p>
            <a:p>
              <a:pPr algn="ctr"/>
              <a:r>
                <a:rPr lang="nb-NO" sz="2000" dirty="0"/>
                <a:t>Non-stop drive</a:t>
              </a:r>
            </a:p>
          </p:txBody>
        </p:sp>
      </p:grpSp>
    </p:spTree>
    <p:extLst>
      <p:ext uri="{BB962C8B-B14F-4D97-AF65-F5344CB8AC3E}">
        <p14:creationId xmlns:p14="http://schemas.microsoft.com/office/powerpoint/2010/main" val="362251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C2D6736-AA50-455F-84E8-D7FB0D859EBD}"/>
              </a:ext>
            </a:extLst>
          </p:cNvPr>
          <p:cNvSpPr>
            <a:spLocks noGrp="1"/>
          </p:cNvSpPr>
          <p:nvPr>
            <p:ph type="title"/>
          </p:nvPr>
        </p:nvSpPr>
        <p:spPr/>
        <p:txBody>
          <a:bodyPr/>
          <a:lstStyle/>
          <a:p>
            <a:r>
              <a:rPr lang="en-US"/>
              <a:t>Conclusion</a:t>
            </a:r>
          </a:p>
        </p:txBody>
      </p:sp>
      <p:sp>
        <p:nvSpPr>
          <p:cNvPr id="3" name="Plassholder for innhold 2">
            <a:extLst>
              <a:ext uri="{FF2B5EF4-FFF2-40B4-BE49-F238E27FC236}">
                <a16:creationId xmlns:a16="http://schemas.microsoft.com/office/drawing/2014/main" id="{BFDC09ED-934A-402B-A03E-23C4994536B5}"/>
              </a:ext>
            </a:extLst>
          </p:cNvPr>
          <p:cNvSpPr>
            <a:spLocks noGrp="1"/>
          </p:cNvSpPr>
          <p:nvPr>
            <p:ph idx="1"/>
          </p:nvPr>
        </p:nvSpPr>
        <p:spPr>
          <a:xfrm>
            <a:off x="609600" y="1196753"/>
            <a:ext cx="10972800" cy="4929412"/>
          </a:xfrm>
        </p:spPr>
        <p:txBody>
          <a:bodyPr>
            <a:normAutofit/>
          </a:bodyPr>
          <a:lstStyle/>
          <a:p>
            <a:r>
              <a:rPr lang="en-US" dirty="0"/>
              <a:t>The associations between timely reperfusion and age, comorbidity and time from symptom onset to the first medical contact may point at relevant areas for improvement</a:t>
            </a:r>
          </a:p>
          <a:p>
            <a:r>
              <a:rPr lang="en-US" dirty="0"/>
              <a:t>Time optimism concerning primary PCI is a major obstacle to timely reperfusion in Norway, especially in rural areas</a:t>
            </a:r>
          </a:p>
          <a:p>
            <a:r>
              <a:rPr lang="en-US" dirty="0"/>
              <a:t>Expanded use of </a:t>
            </a:r>
            <a:r>
              <a:rPr lang="en-US" b="1" dirty="0"/>
              <a:t>pre-hospital thrombolysis</a:t>
            </a:r>
            <a:r>
              <a:rPr lang="en-US" dirty="0"/>
              <a:t> necessary in rural areas</a:t>
            </a:r>
          </a:p>
          <a:p>
            <a:endParaRPr lang="nb-NO" dirty="0"/>
          </a:p>
        </p:txBody>
      </p:sp>
    </p:spTree>
    <p:extLst>
      <p:ext uri="{BB962C8B-B14F-4D97-AF65-F5344CB8AC3E}">
        <p14:creationId xmlns:p14="http://schemas.microsoft.com/office/powerpoint/2010/main" val="42761100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p:txBody>
          <a:bodyPr/>
          <a:lstStyle/>
          <a:p>
            <a:endParaRPr lang="en-GB" dirty="0"/>
          </a:p>
          <a:p>
            <a:endParaRPr lang="en-GB" dirty="0"/>
          </a:p>
          <a:p>
            <a:pPr marL="0" indent="0" algn="ctr">
              <a:buNone/>
            </a:pPr>
            <a:r>
              <a:rPr lang="en-GB" sz="6600" b="1" dirty="0"/>
              <a:t>Thank you!</a:t>
            </a:r>
          </a:p>
        </p:txBody>
      </p:sp>
    </p:spTree>
    <p:extLst>
      <p:ext uri="{BB962C8B-B14F-4D97-AF65-F5344CB8AC3E}">
        <p14:creationId xmlns:p14="http://schemas.microsoft.com/office/powerpoint/2010/main" val="209690001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_AMO_REPORTCONTROLSVISIBLE" val="Empty"/>
</p:tagLst>
</file>

<file path=ppt/theme/theme1.xml><?xml version="1.0" encoding="utf-8"?>
<a:theme xmlns:a="http://schemas.openxmlformats.org/drawingml/2006/main" name="Presentasjon6">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Presentasjon6</Template>
  <TotalTime>44820</TotalTime>
  <Words>1319</Words>
  <Application>Microsoft Office PowerPoint</Application>
  <PresentationFormat>Widescreen</PresentationFormat>
  <Paragraphs>108</Paragraphs>
  <Slides>9</Slides>
  <Notes>9</Notes>
  <HiddenSlides>0</HiddenSlides>
  <MMClips>0</MMClips>
  <ScaleCrop>false</ScaleCrop>
  <HeadingPairs>
    <vt:vector size="6" baseType="variant">
      <vt:variant>
        <vt:lpstr>Brukte skrifter</vt:lpstr>
      </vt:variant>
      <vt:variant>
        <vt:i4>3</vt:i4>
      </vt:variant>
      <vt:variant>
        <vt:lpstr>Tema</vt:lpstr>
      </vt:variant>
      <vt:variant>
        <vt:i4>1</vt:i4>
      </vt:variant>
      <vt:variant>
        <vt:lpstr>Lysbildetitler</vt:lpstr>
      </vt:variant>
      <vt:variant>
        <vt:i4>9</vt:i4>
      </vt:variant>
    </vt:vector>
  </HeadingPairs>
  <TitlesOfParts>
    <vt:vector size="13" baseType="lpstr">
      <vt:lpstr>Arial</vt:lpstr>
      <vt:lpstr>Calibri</vt:lpstr>
      <vt:lpstr>Symbol</vt:lpstr>
      <vt:lpstr>Presentasjon6</vt:lpstr>
      <vt:lpstr>Timely reperfusion treatment in ST-segment elevation myocardial infarction in Norway Uleberg B, Bønaa KH, Govatsmark RES, Olsen F, Jacobsen BK, Stensland E, Hauglann B, Vonen B and Førde OH</vt:lpstr>
      <vt:lpstr>ST-segment elevation myocardial infarction (STEMI) </vt:lpstr>
      <vt:lpstr>Scope and study design</vt:lpstr>
      <vt:lpstr>Status 2015-2018</vt:lpstr>
      <vt:lpstr>Results</vt:lpstr>
      <vt:lpstr>Geographic variation</vt:lpstr>
      <vt:lpstr>North Norwegian distances…</vt:lpstr>
      <vt:lpstr>Conclusion</vt:lpstr>
      <vt:lpstr>PowerPoint-presentasjon</vt:lpstr>
    </vt:vector>
  </TitlesOfParts>
  <Company>Helse Nord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Lysbilde 1</dc:title>
  <dc:creator>bja003</dc:creator>
  <cp:lastModifiedBy>Uleberg Bård Erling</cp:lastModifiedBy>
  <cp:revision>431</cp:revision>
  <cp:lastPrinted>2023-09-11T08:02:02Z</cp:lastPrinted>
  <dcterms:created xsi:type="dcterms:W3CDTF">2015-05-26T15:27:00Z</dcterms:created>
  <dcterms:modified xsi:type="dcterms:W3CDTF">2023-09-13T09:50:25Z</dcterms:modified>
</cp:coreProperties>
</file>