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sldIdLst>
    <p:sldId id="256" r:id="rId5"/>
    <p:sldId id="257" r:id="rId6"/>
    <p:sldId id="258" r:id="rId7"/>
    <p:sldId id="259" r:id="rId8"/>
    <p:sldId id="274" r:id="rId9"/>
    <p:sldId id="261" r:id="rId10"/>
    <p:sldId id="266" r:id="rId11"/>
    <p:sldId id="275" r:id="rId12"/>
    <p:sldId id="270" r:id="rId13"/>
    <p:sldId id="267" r:id="rId14"/>
    <p:sldId id="272" r:id="rId15"/>
    <p:sldId id="264" r:id="rId16"/>
    <p:sldId id="27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ECD1"/>
    <a:srgbClr val="6FA287"/>
    <a:srgbClr val="BFCED6"/>
    <a:srgbClr val="FF671F"/>
    <a:srgbClr val="FFC845"/>
    <a:srgbClr val="6CACE4"/>
    <a:srgbClr val="ADDFB3"/>
    <a:srgbClr val="333333"/>
    <a:srgbClr val="212121"/>
    <a:srgbClr val="557C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825" autoAdjust="0"/>
    <p:restoredTop sz="96197"/>
  </p:normalViewPr>
  <p:slideViewPr>
    <p:cSldViewPr snapToGrid="0">
      <p:cViewPr varScale="1">
        <p:scale>
          <a:sx n="62" d="100"/>
          <a:sy n="62" d="100"/>
        </p:scale>
        <p:origin x="224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960893-A16A-41EC-A345-21341206551B}" type="datetimeFigureOut">
              <a:rPr lang="nb-NO" smtClean="0"/>
              <a:t>14.09.2023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F0F946-1FAF-45A5-AF44-93AAD9AA8D3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67034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 behalf of our entire health atlas team at Forde Health Trust, Norway, I thank you the organizing committee for opportunity we get to share our atlas on MI </a:t>
            </a:r>
          </a:p>
          <a:p>
            <a:r>
              <a:rPr lang="en-US" dirty="0"/>
              <a:t>It is of great pleasure. 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07515-CB3E-4B4D-A0A3-C26A6C5EB55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5730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Geographic variations in MI admissions rates and revascularization rates were low to moderate as shown in the table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07515-CB3E-4B4D-A0A3-C26A6C5EB55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6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While there is clear indication that MI admissions reduced in current analysis compared to what have been reported for 2013-2015</a:t>
            </a:r>
          </a:p>
          <a:p>
            <a:r>
              <a:rPr lang="en-US" dirty="0"/>
              <a:t>There was not such changes </a:t>
            </a:r>
            <a:r>
              <a:rPr lang="en-US"/>
              <a:t>in revascularization rates 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07515-CB3E-4B4D-A0A3-C26A6C5EB55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6783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There is generally low </a:t>
            </a:r>
            <a:r>
              <a:rPr lang="en-US" dirty="0" err="1"/>
              <a:t>enrollement</a:t>
            </a:r>
            <a:r>
              <a:rPr lang="en-US" dirty="0"/>
              <a:t> into cardiac rehabilitation within the first six months of hospital discharge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07515-CB3E-4B4D-A0A3-C26A6C5EB55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4686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07515-CB3E-4B4D-A0A3-C26A6C5EB55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823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Like many other countries </a:t>
            </a:r>
          </a:p>
          <a:p>
            <a:r>
              <a:rPr lang="en-US" dirty="0"/>
              <a:t> there is universal health and social insurance coverage in </a:t>
            </a:r>
            <a:r>
              <a:rPr lang="en-US" dirty="0" err="1"/>
              <a:t>NorwayThe</a:t>
            </a:r>
            <a:r>
              <a:rPr lang="en-US" dirty="0"/>
              <a:t> first step of reducing unwarranted  geographic variation is to measure it.</a:t>
            </a:r>
          </a:p>
          <a:p>
            <a:r>
              <a:rPr lang="en-US" dirty="0"/>
              <a:t>that is the important purpose of healthcare atlases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07515-CB3E-4B4D-A0A3-C26A6C5EB5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4613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Ourhealthcare</a:t>
            </a:r>
            <a:r>
              <a:rPr lang="en-US" dirty="0"/>
              <a:t> atlas for MI has three-</a:t>
            </a:r>
            <a:r>
              <a:rPr lang="en-US" dirty="0" err="1"/>
              <a:t>forld</a:t>
            </a:r>
            <a:r>
              <a:rPr lang="en-US" dirty="0"/>
              <a:t> purposes</a:t>
            </a:r>
          </a:p>
          <a:p>
            <a:r>
              <a:rPr lang="en-US" dirty="0"/>
              <a:t>The first is to measure level of geographic variation participation in cardiac rehabilitation among </a:t>
            </a:r>
            <a:r>
              <a:rPr lang="en-US" dirty="0" err="1"/>
              <a:t>akkut</a:t>
            </a:r>
            <a:r>
              <a:rPr lang="en-US" dirty="0"/>
              <a:t> MI patients in the first 6-months of their discharge from the hospital</a:t>
            </a:r>
          </a:p>
          <a:p>
            <a:r>
              <a:rPr lang="en-US" dirty="0"/>
              <a:t>The second objective is update the MI section of healthcare atlas for elderly patients </a:t>
            </a:r>
          </a:p>
          <a:p>
            <a:r>
              <a:rPr lang="en-US" dirty="0"/>
              <a:t>The third is to see the changes in MI admission and revascularization during the two periods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07515-CB3E-4B4D-A0A3-C26A6C5EB55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1153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data sources we used have been used extensively for research activities as well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07515-CB3E-4B4D-A0A3-C26A6C5EB55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3174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Both NPR and KPR registries contain unique identification </a:t>
            </a:r>
            <a:r>
              <a:rPr lang="en-US" dirty="0" err="1"/>
              <a:t>nfor</a:t>
            </a:r>
            <a:r>
              <a:rPr lang="en-US" dirty="0"/>
              <a:t> patients which we used to link different clinical records, for example MI discharge and cardiac rehabilitation codes with in first six months</a:t>
            </a:r>
          </a:p>
          <a:p>
            <a:endParaRPr lang="en-US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07515-CB3E-4B4D-A0A3-C26A6C5EB5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94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Systematic component of variation the part of total variation that exclude random variation between the areas</a:t>
            </a:r>
          </a:p>
          <a:p>
            <a:r>
              <a:rPr lang="en-US" dirty="0"/>
              <a:t>Values of SCV &lt; 3 indicate little  geographical variation, 3-5 moderate, 5-10 high, and &gt;10 very high geographic variation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07515-CB3E-4B4D-A0A3-C26A6C5EB55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025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There was very high geographic variation in all the three types of cardiac rehabilitation (SCV&gt;10)</a:t>
            </a:r>
          </a:p>
          <a:p>
            <a:r>
              <a:rPr lang="en-US" dirty="0"/>
              <a:t>EQ was also greater than four-fold between the area second highest and the area with second lowest percentage of rehabilitation)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07515-CB3E-4B4D-A0A3-C26A6C5EB55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1204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Most Northern part of Norway have lowest participation in cardiac rehabilitation with in the first six months of discharge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07515-CB3E-4B4D-A0A3-C26A6C5EB55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0854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box plot shows distribution of time to first rehabilitation episode</a:t>
            </a:r>
          </a:p>
          <a:p>
            <a:r>
              <a:rPr lang="en-US" dirty="0"/>
              <a:t>The </a:t>
            </a:r>
            <a:r>
              <a:rPr lang="en-US" dirty="0" err="1"/>
              <a:t>redbroken</a:t>
            </a:r>
            <a:r>
              <a:rPr lang="en-US" dirty="0"/>
              <a:t> line shows 53, days, median for Norway</a:t>
            </a:r>
          </a:p>
          <a:p>
            <a:r>
              <a:rPr lang="en-US" dirty="0"/>
              <a:t>the median for hospital referral areas indicated with vertical black line in respective blue boxes</a:t>
            </a:r>
          </a:p>
          <a:p>
            <a:r>
              <a:rPr lang="en-US" dirty="0"/>
              <a:t>There was also clear geographic variation in the timing of first cardiac rehabilitation episode</a:t>
            </a:r>
          </a:p>
          <a:p>
            <a:r>
              <a:rPr lang="en-US" dirty="0"/>
              <a:t>For example  more than 75% of MI patients have got their first rehabilitation episode in 53 days in Vestfold Health Trust, while far below 25% of patients in three of health trusts, Norland Stavanger, and </a:t>
            </a:r>
            <a:r>
              <a:rPr lang="en-US" dirty="0" err="1"/>
              <a:t>Finnmark</a:t>
            </a:r>
            <a:r>
              <a:rPr lang="en-US" dirty="0"/>
              <a:t> received their first rehabilitation episode at the same length of time.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07515-CB3E-4B4D-A0A3-C26A6C5EB55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229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CC0ECB62-1AEE-44CF-B49B-E42FC5854D2B}"/>
              </a:ext>
            </a:extLst>
          </p:cNvPr>
          <p:cNvSpPr>
            <a:spLocks/>
          </p:cNvSpPr>
          <p:nvPr userDrawn="1"/>
        </p:nvSpPr>
        <p:spPr>
          <a:xfrm>
            <a:off x="0" y="986653"/>
            <a:ext cx="12192000" cy="58713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7E0AB172-1CA3-41A2-A981-1FAE41E0AE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28901" y="2472029"/>
            <a:ext cx="7326312" cy="1169551"/>
          </a:xfrm>
        </p:spPr>
        <p:txBody>
          <a:bodyPr wrap="square" lIns="0" tIns="0" rIns="0" bIns="0" anchor="b">
            <a:noAutofit/>
          </a:bodyPr>
          <a:lstStyle>
            <a:lvl1pPr algn="ctr">
              <a:defRPr sz="3800">
                <a:solidFill>
                  <a:schemeClr val="lt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32A96FBF-2AD2-49E7-82B8-77F232A2D3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28901" y="3981884"/>
            <a:ext cx="7326312" cy="615553"/>
          </a:xfrm>
        </p:spPr>
        <p:txBody>
          <a:bodyPr wrap="square" lIns="0" tIns="0" rIns="0" bIns="0">
            <a:noAutofit/>
          </a:bodyPr>
          <a:lstStyle>
            <a:lvl1pPr marL="0" indent="0" algn="ctr">
              <a:buNone/>
              <a:defRPr sz="2000">
                <a:solidFill>
                  <a:schemeClr val="l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  <a:endParaRPr lang="nb-NO" dirty="0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3A1894DC-4EB3-48E1-97EA-DD16B390D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/>
          <a:p>
            <a:fld id="{C0028833-E3ED-4998-B519-A08883392B4E}" type="datetime1">
              <a:rPr lang="nb-NO" smtClean="0"/>
              <a:t>14.09.2023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A16C0784-44CF-49A2-A674-CF47D7D06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-118536"/>
            <a:ext cx="10220325" cy="15389"/>
          </a:xfrm>
        </p:spPr>
        <p:txBody>
          <a:bodyPr lIns="0" tIns="0" rIns="0" bIns="0"/>
          <a:lstStyle>
            <a:lvl1pPr>
              <a:defRPr sz="100"/>
            </a:lvl1pPr>
          </a:lstStyle>
          <a:p>
            <a:r>
              <a:rPr lang="en-GB"/>
              <a:t>WIC Fall meeting 2023, Pisa</a:t>
            </a:r>
            <a:endParaRPr lang="nb-NO" dirty="0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C5231186-E6D1-4DBF-BA24-3A5829ED9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20325" y="-118536"/>
            <a:ext cx="374650" cy="15389"/>
          </a:xfrm>
        </p:spPr>
        <p:txBody>
          <a:bodyPr lIns="0" tIns="0" rIns="0" bIns="0"/>
          <a:lstStyle>
            <a:lvl1pPr>
              <a:defRPr sz="100"/>
            </a:lvl1pPr>
          </a:lstStyle>
          <a:p>
            <a:fld id="{FF8458C2-5565-427F-8AB4-11699EB93339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57872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undertittel, tekst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2015AA92-CFF3-4A68-B2C4-B3E6548DB7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6925" y="2387600"/>
            <a:ext cx="5097462" cy="738664"/>
          </a:xfrm>
        </p:spPr>
        <p:txBody>
          <a:bodyPr lIns="0" tIns="0" rIns="0" bIns="0" anchor="t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DB128704-842D-438F-B761-751EFFCC5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/>
          <a:p>
            <a:fld id="{FE6ECF5C-045D-4280-BB36-993EF401D121}" type="datetime1">
              <a:rPr lang="nb-NO" smtClean="0"/>
              <a:t>14.09.2023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B76D4C92-BCB5-4B7C-8DEE-3F3B0CD43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tIns="0" rIns="0" bIns="0"/>
          <a:lstStyle/>
          <a:p>
            <a:r>
              <a:rPr lang="en-GB"/>
              <a:t>WIC Fall meeting 2023, Pisa</a:t>
            </a:r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661FF4F2-B671-4C76-BA7E-8C8EE9895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/>
          <a:p>
            <a:fld id="{FF8458C2-5565-427F-8AB4-11699EB93339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Tittel 1">
            <a:extLst>
              <a:ext uri="{FF2B5EF4-FFF2-40B4-BE49-F238E27FC236}">
                <a16:creationId xmlns:a16="http://schemas.microsoft.com/office/drawing/2014/main" id="{8767CD8C-E6E1-47F7-A9B5-467CDD16F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5" y="864037"/>
            <a:ext cx="5097462" cy="1169551"/>
          </a:xfrm>
        </p:spPr>
        <p:txBody>
          <a:bodyPr lIns="0" tIns="0" rIns="0" bIns="0"/>
          <a:lstStyle/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11" name="Plassholder for innhold 2">
            <a:extLst>
              <a:ext uri="{FF2B5EF4-FFF2-40B4-BE49-F238E27FC236}">
                <a16:creationId xmlns:a16="http://schemas.microsoft.com/office/drawing/2014/main" id="{D1A5C7BA-CCD2-40AB-95E9-773DE7FB60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796925" y="3327400"/>
            <a:ext cx="5097462" cy="2735264"/>
          </a:xfrm>
        </p:spPr>
        <p:txBody>
          <a:bodyPr lIns="0" tIns="0" rIns="0" bIns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13" name="Plassholder for bilde 3">
            <a:extLst>
              <a:ext uri="{FF2B5EF4-FFF2-40B4-BE49-F238E27FC236}">
                <a16:creationId xmlns:a16="http://schemas.microsoft.com/office/drawing/2014/main" id="{B5A1E56D-AE99-4789-B24D-61210A3F24F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97614" y="976312"/>
            <a:ext cx="5894385" cy="5086351"/>
          </a:xfrm>
          <a:prstGeom prst="rect">
            <a:avLst/>
          </a:prstGeom>
          <a:solidFill>
            <a:schemeClr val="lt2"/>
          </a:solidFill>
        </p:spPr>
        <p:txBody>
          <a:bodyPr lIns="0" tIns="0" rIns="0" bIns="0"/>
          <a:lstStyle/>
          <a:p>
            <a:r>
              <a:rPr lang="nb-NO"/>
              <a:t>Klikk på ikonet for å legge til et bilde</a:t>
            </a:r>
          </a:p>
        </p:txBody>
      </p:sp>
      <p:sp>
        <p:nvSpPr>
          <p:cNvPr id="12" name="Plassholder for tekst 2">
            <a:extLst>
              <a:ext uri="{FF2B5EF4-FFF2-40B4-BE49-F238E27FC236}">
                <a16:creationId xmlns:a16="http://schemas.microsoft.com/office/drawing/2014/main" id="{FF8DB92C-8780-4508-8B81-50F7017091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024843" y="1412460"/>
            <a:ext cx="107722" cy="4543926"/>
          </a:xfrm>
        </p:spPr>
        <p:txBody>
          <a:bodyPr vert="vert">
            <a:spAutoFit/>
          </a:bodyPr>
          <a:lstStyle>
            <a:lvl1pPr marL="0" indent="0" algn="r">
              <a:buNone/>
              <a:defRPr sz="700"/>
            </a:lvl1pPr>
            <a:lvl2pPr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nb-NO" dirty="0"/>
              <a:t>Foto: Sett inn kreditering på fotograf</a:t>
            </a:r>
          </a:p>
        </p:txBody>
      </p:sp>
    </p:spTree>
    <p:extLst>
      <p:ext uri="{BB962C8B-B14F-4D97-AF65-F5344CB8AC3E}">
        <p14:creationId xmlns:p14="http://schemas.microsoft.com/office/powerpoint/2010/main" val="1704348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DB128704-842D-438F-B761-751EFFCC5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/>
          <a:p>
            <a:fld id="{AA40E78E-7D4F-4C2F-8332-8A36DAFAFDAD}" type="datetime1">
              <a:rPr lang="nb-NO" smtClean="0"/>
              <a:t>14.09.2023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B76D4C92-BCB5-4B7C-8DEE-3F3B0CD43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tIns="0" rIns="0" bIns="0"/>
          <a:lstStyle/>
          <a:p>
            <a:r>
              <a:rPr lang="en-GB"/>
              <a:t>WIC Fall meeting 2023, Pisa</a:t>
            </a:r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661FF4F2-B671-4C76-BA7E-8C8EE9895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/>
          <a:p>
            <a:fld id="{FF8458C2-5565-427F-8AB4-11699EB93339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Tittel 1">
            <a:extLst>
              <a:ext uri="{FF2B5EF4-FFF2-40B4-BE49-F238E27FC236}">
                <a16:creationId xmlns:a16="http://schemas.microsoft.com/office/drawing/2014/main" id="{8767CD8C-E6E1-47F7-A9B5-467CDD16F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5" y="864037"/>
            <a:ext cx="8763000" cy="584775"/>
          </a:xfrm>
        </p:spPr>
        <p:txBody>
          <a:bodyPr lIns="0" tIns="0" rIns="0" bIns="0" anchor="t">
            <a:no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14" name="Plassholder for bilde 3">
            <a:extLst>
              <a:ext uri="{FF2B5EF4-FFF2-40B4-BE49-F238E27FC236}">
                <a16:creationId xmlns:a16="http://schemas.microsoft.com/office/drawing/2014/main" id="{13A60648-8934-4097-B0A8-3EAAC644EE1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96925" y="1931822"/>
            <a:ext cx="10594975" cy="4130842"/>
          </a:xfrm>
          <a:prstGeom prst="rect">
            <a:avLst/>
          </a:prstGeom>
          <a:solidFill>
            <a:schemeClr val="lt2"/>
          </a:solidFill>
        </p:spPr>
        <p:txBody>
          <a:bodyPr lIns="0" tIns="0" rIns="0" bIns="0"/>
          <a:lstStyle/>
          <a:p>
            <a:r>
              <a:rPr lang="nb-NO"/>
              <a:t>Klikk på ikonet for å legge til et bilde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D1728619-46BA-4E25-9B80-6EE5C107EBD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456129" y="1931821"/>
            <a:ext cx="107722" cy="4130842"/>
          </a:xfrm>
        </p:spPr>
        <p:txBody>
          <a:bodyPr vert="vert">
            <a:spAutoFit/>
          </a:bodyPr>
          <a:lstStyle>
            <a:lvl1pPr marL="0" indent="0">
              <a:buNone/>
              <a:defRPr sz="700"/>
            </a:lvl1pPr>
            <a:lvl2pPr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nb-NO" dirty="0"/>
              <a:t>Foto: Sett inn kreditering på fotograf</a:t>
            </a:r>
          </a:p>
        </p:txBody>
      </p:sp>
    </p:spTree>
    <p:extLst>
      <p:ext uri="{BB962C8B-B14F-4D97-AF65-F5344CB8AC3E}">
        <p14:creationId xmlns:p14="http://schemas.microsoft.com/office/powerpoint/2010/main" val="42842128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useside med kun tittel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FF2B5EF4-FFF2-40B4-BE49-F238E27FC236}">
                <a16:creationId xmlns:a16="http://schemas.microsoft.com/office/drawing/2014/main" id="{2EA38832-0BFF-B141-8DEA-3ABA4C0DEF7B}"/>
              </a:ext>
            </a:extLst>
          </p:cNvPr>
          <p:cNvSpPr/>
          <p:nvPr userDrawn="1"/>
        </p:nvSpPr>
        <p:spPr>
          <a:xfrm>
            <a:off x="7734928" y="-11723"/>
            <a:ext cx="4467600" cy="6876000"/>
          </a:xfrm>
          <a:prstGeom prst="rect">
            <a:avLst/>
          </a:prstGeom>
          <a:solidFill>
            <a:schemeClr val="lt1"/>
          </a:solidFill>
          <a:ln w="12700" cap="flat" cmpd="sng" algn="ctr">
            <a:solidFill>
              <a:schemeClr val="accent1">
                <a:lumMod val="100000"/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/>
          </a:p>
        </p:txBody>
      </p:sp>
      <p:sp>
        <p:nvSpPr>
          <p:cNvPr id="8" name="Tittel 1">
            <a:extLst>
              <a:ext uri="{FF2B5EF4-FFF2-40B4-BE49-F238E27FC236}">
                <a16:creationId xmlns:a16="http://schemas.microsoft.com/office/drawing/2014/main" id="{6B81A321-9273-48AB-9354-A60166B59A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6925" y="2222499"/>
            <a:ext cx="5099050" cy="3840163"/>
          </a:xfrm>
        </p:spPr>
        <p:txBody>
          <a:bodyPr wrap="square" lIns="0" tIns="0" rIns="0" bIns="0" anchor="t">
            <a:noAutofit/>
          </a:bodyPr>
          <a:lstStyle>
            <a:lvl1pPr algn="l">
              <a:defRPr sz="3800">
                <a:solidFill>
                  <a:schemeClr val="lt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pic>
        <p:nvPicPr>
          <p:cNvPr id="9" name="Grafikk 8">
            <a:extLst>
              <a:ext uri="{FF2B5EF4-FFF2-40B4-BE49-F238E27FC236}">
                <a16:creationId xmlns:a16="http://schemas.microsoft.com/office/drawing/2014/main" id="{7B98F3BF-61B5-204E-A801-FADFF39059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66765" y="300853"/>
            <a:ext cx="1683701" cy="436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6846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useside med dekor blå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8711D1A4-C7C4-41B6-A20A-E04C3D11A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/>
          <a:p>
            <a:fld id="{E12603F0-44D7-4F72-98EC-02706D84B272}" type="datetime1">
              <a:rPr lang="nb-NO" smtClean="0"/>
              <a:t>14.09.2023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855B6032-7D05-4D83-8FF2-DBCDFB87B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-149314"/>
            <a:ext cx="10220325" cy="15389"/>
          </a:xfrm>
        </p:spPr>
        <p:txBody>
          <a:bodyPr lIns="0" tIns="0" rIns="0" bIns="0"/>
          <a:lstStyle>
            <a:lvl1pPr>
              <a:defRPr sz="100"/>
            </a:lvl1pPr>
          </a:lstStyle>
          <a:p>
            <a:r>
              <a:rPr lang="en-GB"/>
              <a:t>WIC Fall meeting 2023, Pisa</a:t>
            </a:r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881243BF-36D7-45B2-9C81-EB43C04D2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20325" y="-149314"/>
            <a:ext cx="374650" cy="15389"/>
          </a:xfrm>
        </p:spPr>
        <p:txBody>
          <a:bodyPr lIns="0" tIns="0" rIns="0" bIns="0"/>
          <a:lstStyle>
            <a:lvl1pPr>
              <a:defRPr sz="100"/>
            </a:lvl1pPr>
          </a:lstStyle>
          <a:p>
            <a:fld id="{FF8458C2-5565-427F-8AB4-11699EB93339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8" name="Tittel 1">
            <a:extLst>
              <a:ext uri="{FF2B5EF4-FFF2-40B4-BE49-F238E27FC236}">
                <a16:creationId xmlns:a16="http://schemas.microsoft.com/office/drawing/2014/main" id="{6B81A321-9273-48AB-9354-A60166B59A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23238" y="2222499"/>
            <a:ext cx="3265488" cy="3840163"/>
          </a:xfrm>
        </p:spPr>
        <p:txBody>
          <a:bodyPr wrap="square" lIns="0" tIns="0" rIns="0" bIns="0" anchor="t">
            <a:noAutofit/>
          </a:bodyPr>
          <a:lstStyle>
            <a:lvl1pPr algn="l">
              <a:defRPr sz="3800">
                <a:solidFill>
                  <a:schemeClr val="dk2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pic>
        <p:nvPicPr>
          <p:cNvPr id="9" name="Bilde 8" descr="Et bilde som inneholder tekst&#10;&#10;Automatisk generert beskrivelse">
            <a:extLst>
              <a:ext uri="{FF2B5EF4-FFF2-40B4-BE49-F238E27FC236}">
                <a16:creationId xmlns:a16="http://schemas.microsoft.com/office/drawing/2014/main" id="{1CF77BC4-34AA-4675-BE55-234304E2147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32776" cy="6858000"/>
          </a:xfrm>
          <a:prstGeom prst="rect">
            <a:avLst/>
          </a:prstGeom>
        </p:spPr>
      </p:pic>
      <p:pic>
        <p:nvPicPr>
          <p:cNvPr id="10" name="Grafikk 9">
            <a:extLst>
              <a:ext uri="{FF2B5EF4-FFF2-40B4-BE49-F238E27FC236}">
                <a16:creationId xmlns:a16="http://schemas.microsoft.com/office/drawing/2014/main" id="{83688B5B-08F8-FA49-95AB-92CF82DF886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66765" y="300853"/>
            <a:ext cx="1683701" cy="436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3906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ssholder for bilde 12">
            <a:extLst>
              <a:ext uri="{FF2B5EF4-FFF2-40B4-BE49-F238E27FC236}">
                <a16:creationId xmlns:a16="http://schemas.microsoft.com/office/drawing/2014/main" id="{9E8A3748-D9BC-4588-9124-CBF265D47AB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6400" y="976313"/>
            <a:ext cx="3671290" cy="2485175"/>
          </a:xfrm>
          <a:prstGeom prst="rect">
            <a:avLst/>
          </a:prstGeom>
          <a:solidFill>
            <a:schemeClr val="lt2"/>
          </a:solidFill>
        </p:spPr>
        <p:txBody>
          <a:bodyPr wrap="square">
            <a:noAutofit/>
          </a:bodyPr>
          <a:lstStyle/>
          <a:p>
            <a:r>
              <a:rPr lang="nb-NO"/>
              <a:t>Klikk på ikonet for å legge til et bilde</a:t>
            </a:r>
            <a:endParaRPr lang="nb-NO" dirty="0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3A1894DC-4EB3-48E1-97EA-DD16B390D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/>
          <a:p>
            <a:fld id="{07D81480-7D55-4C52-B219-26AC3150D441}" type="datetime1">
              <a:rPr lang="nb-NO" smtClean="0"/>
              <a:t>14.09.2023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A16C0784-44CF-49A2-A674-CF47D7D06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-118536"/>
            <a:ext cx="10220325" cy="15389"/>
          </a:xfrm>
        </p:spPr>
        <p:txBody>
          <a:bodyPr lIns="0" tIns="0" rIns="0" bIns="0"/>
          <a:lstStyle>
            <a:lvl1pPr>
              <a:defRPr sz="100"/>
            </a:lvl1pPr>
          </a:lstStyle>
          <a:p>
            <a:r>
              <a:rPr lang="en-GB"/>
              <a:t>WIC Fall meeting 2023, Pisa</a:t>
            </a:r>
            <a:endParaRPr lang="nb-NO" dirty="0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C5231186-E6D1-4DBF-BA24-3A5829ED9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20325" y="-118536"/>
            <a:ext cx="374650" cy="15389"/>
          </a:xfrm>
        </p:spPr>
        <p:txBody>
          <a:bodyPr lIns="0" tIns="0" rIns="0" bIns="0"/>
          <a:lstStyle>
            <a:lvl1pPr>
              <a:defRPr sz="100"/>
            </a:lvl1pPr>
          </a:lstStyle>
          <a:p>
            <a:fld id="{FF8458C2-5565-427F-8AB4-11699EB93339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15" name="Plassholder for bilde 9">
            <a:extLst>
              <a:ext uri="{FF2B5EF4-FFF2-40B4-BE49-F238E27FC236}">
                <a16:creationId xmlns:a16="http://schemas.microsoft.com/office/drawing/2014/main" id="{B6AF3DD8-E45D-4380-89B6-AF13DBE2E7A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06400" y="3606933"/>
            <a:ext cx="3671290" cy="2869415"/>
          </a:xfrm>
          <a:prstGeom prst="rect">
            <a:avLst/>
          </a:prstGeom>
          <a:solidFill>
            <a:schemeClr val="lt2"/>
          </a:solidFill>
        </p:spPr>
        <p:txBody>
          <a:bodyPr wrap="square">
            <a:noAutofit/>
          </a:bodyPr>
          <a:lstStyle/>
          <a:p>
            <a:r>
              <a:rPr lang="nb-NO"/>
              <a:t>Klikk på ikonet for å legge til et bilde</a:t>
            </a:r>
          </a:p>
        </p:txBody>
      </p:sp>
      <p:sp>
        <p:nvSpPr>
          <p:cNvPr id="11" name="Plassholder for bilde 9">
            <a:extLst>
              <a:ext uri="{FF2B5EF4-FFF2-40B4-BE49-F238E27FC236}">
                <a16:creationId xmlns:a16="http://schemas.microsoft.com/office/drawing/2014/main" id="{15DF30A0-9F84-452A-A444-45F063653C3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246587" y="976313"/>
            <a:ext cx="3701262" cy="5500035"/>
          </a:xfrm>
          <a:prstGeom prst="rect">
            <a:avLst/>
          </a:prstGeom>
          <a:solidFill>
            <a:schemeClr val="lt2"/>
          </a:solidFill>
        </p:spPr>
        <p:txBody>
          <a:bodyPr wrap="square">
            <a:noAutofit/>
          </a:bodyPr>
          <a:lstStyle/>
          <a:p>
            <a:r>
              <a:rPr lang="nb-NO"/>
              <a:t>Klikk på ikonet for å legge til et bilde</a:t>
            </a:r>
          </a:p>
        </p:txBody>
      </p:sp>
      <p:sp>
        <p:nvSpPr>
          <p:cNvPr id="12" name="Plassholder for bilde 10">
            <a:extLst>
              <a:ext uri="{FF2B5EF4-FFF2-40B4-BE49-F238E27FC236}">
                <a16:creationId xmlns:a16="http://schemas.microsoft.com/office/drawing/2014/main" id="{526789EA-E13E-48A6-BBE3-130F44F5D27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15091" y="976313"/>
            <a:ext cx="3670509" cy="3056119"/>
          </a:xfrm>
          <a:prstGeom prst="rect">
            <a:avLst/>
          </a:prstGeom>
          <a:solidFill>
            <a:schemeClr val="lt2"/>
          </a:solidFill>
        </p:spPr>
        <p:txBody>
          <a:bodyPr wrap="square">
            <a:noAutofit/>
          </a:bodyPr>
          <a:lstStyle/>
          <a:p>
            <a:r>
              <a:rPr lang="nb-NO"/>
              <a:t>Klikk på ikonet for å legge til et bilde</a:t>
            </a:r>
          </a:p>
        </p:txBody>
      </p:sp>
      <p:sp>
        <p:nvSpPr>
          <p:cNvPr id="18" name="Plassholder for bilde 13">
            <a:extLst>
              <a:ext uri="{FF2B5EF4-FFF2-40B4-BE49-F238E27FC236}">
                <a16:creationId xmlns:a16="http://schemas.microsoft.com/office/drawing/2014/main" id="{D541F21A-E060-4545-9758-1ADA5E8A9E3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115091" y="4215085"/>
            <a:ext cx="3665747" cy="2261263"/>
          </a:xfrm>
          <a:prstGeom prst="rect">
            <a:avLst/>
          </a:prstGeom>
          <a:solidFill>
            <a:schemeClr val="lt2"/>
          </a:solidFill>
        </p:spPr>
        <p:txBody>
          <a:bodyPr wrap="square">
            <a:noAutofit/>
          </a:bodyPr>
          <a:lstStyle/>
          <a:p>
            <a:r>
              <a:rPr lang="nb-NO"/>
              <a:t>Klikk på ikonet for å legge til et bilde</a:t>
            </a:r>
          </a:p>
        </p:txBody>
      </p:sp>
      <p:sp>
        <p:nvSpPr>
          <p:cNvPr id="14" name="Plassholder for tekst 2">
            <a:extLst>
              <a:ext uri="{FF2B5EF4-FFF2-40B4-BE49-F238E27FC236}">
                <a16:creationId xmlns:a16="http://schemas.microsoft.com/office/drawing/2014/main" id="{EDAC5FE1-F477-4417-B183-216CDB7FFF3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57468" y="976312"/>
            <a:ext cx="107722" cy="5500035"/>
          </a:xfrm>
        </p:spPr>
        <p:txBody>
          <a:bodyPr vert="vert" wrap="square">
            <a:spAutoFit/>
          </a:bodyPr>
          <a:lstStyle>
            <a:lvl1pPr marL="0" indent="0" algn="l">
              <a:buNone/>
              <a:defRPr sz="700"/>
            </a:lvl1pPr>
            <a:lvl2pPr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nb-NO" dirty="0"/>
              <a:t>Foto: Sett inn kreditering på fotograf</a:t>
            </a:r>
          </a:p>
        </p:txBody>
      </p:sp>
      <p:pic>
        <p:nvPicPr>
          <p:cNvPr id="16" name="Grafikk 15">
            <a:extLst>
              <a:ext uri="{FF2B5EF4-FFF2-40B4-BE49-F238E27FC236}">
                <a16:creationId xmlns:a16="http://schemas.microsoft.com/office/drawing/2014/main" id="{E8FAE8B1-32ED-5C4A-AA20-DC08D54EF6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66765" y="300853"/>
            <a:ext cx="1683701" cy="436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4440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3A1894DC-4EB3-48E1-97EA-DD16B390D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/>
          <a:p>
            <a:fld id="{E3351933-359D-4B3F-A79F-38B14A5D1246}" type="datetime1">
              <a:rPr lang="nb-NO" smtClean="0"/>
              <a:t>14.09.2023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A16C0784-44CF-49A2-A674-CF47D7D06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-118536"/>
            <a:ext cx="10220325" cy="15389"/>
          </a:xfrm>
        </p:spPr>
        <p:txBody>
          <a:bodyPr lIns="0" tIns="0" rIns="0" bIns="0"/>
          <a:lstStyle>
            <a:lvl1pPr>
              <a:defRPr sz="100"/>
            </a:lvl1pPr>
          </a:lstStyle>
          <a:p>
            <a:r>
              <a:rPr lang="en-GB"/>
              <a:t>WIC Fall meeting 2023, Pisa</a:t>
            </a:r>
            <a:endParaRPr lang="nb-NO" dirty="0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C5231186-E6D1-4DBF-BA24-3A5829ED9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20325" y="-118536"/>
            <a:ext cx="374650" cy="15389"/>
          </a:xfrm>
        </p:spPr>
        <p:txBody>
          <a:bodyPr lIns="0" tIns="0" rIns="0" bIns="0"/>
          <a:lstStyle>
            <a:lvl1pPr>
              <a:defRPr sz="100"/>
            </a:lvl1pPr>
          </a:lstStyle>
          <a:p>
            <a:fld id="{FF8458C2-5565-427F-8AB4-11699EB93339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15" name="Plassholder for bilde 9">
            <a:extLst>
              <a:ext uri="{FF2B5EF4-FFF2-40B4-BE49-F238E27FC236}">
                <a16:creationId xmlns:a16="http://schemas.microsoft.com/office/drawing/2014/main" id="{B6AF3DD8-E45D-4380-89B6-AF13DBE2E7A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50727" y="976313"/>
            <a:ext cx="7530112" cy="2664965"/>
          </a:xfrm>
          <a:prstGeom prst="rect">
            <a:avLst/>
          </a:prstGeom>
          <a:solidFill>
            <a:schemeClr val="lt2"/>
          </a:solidFill>
        </p:spPr>
        <p:txBody>
          <a:bodyPr wrap="square">
            <a:noAutofit/>
          </a:bodyPr>
          <a:lstStyle/>
          <a:p>
            <a:r>
              <a:rPr lang="nb-NO"/>
              <a:t>Klikk på ikonet for å legge til et bilde</a:t>
            </a:r>
          </a:p>
        </p:txBody>
      </p:sp>
      <p:sp>
        <p:nvSpPr>
          <p:cNvPr id="16" name="Plassholder for bilde 9">
            <a:extLst>
              <a:ext uri="{FF2B5EF4-FFF2-40B4-BE49-F238E27FC236}">
                <a16:creationId xmlns:a16="http://schemas.microsoft.com/office/drawing/2014/main" id="{60C59660-6576-47AC-AB0D-A04DB9B8FAB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50726" y="3828466"/>
            <a:ext cx="3697374" cy="2647879"/>
          </a:xfrm>
          <a:prstGeom prst="rect">
            <a:avLst/>
          </a:prstGeom>
          <a:solidFill>
            <a:schemeClr val="lt2"/>
          </a:solidFill>
        </p:spPr>
        <p:txBody>
          <a:bodyPr wrap="square">
            <a:noAutofit/>
          </a:bodyPr>
          <a:lstStyle/>
          <a:p>
            <a:r>
              <a:rPr lang="nb-NO"/>
              <a:t>Klikk på ikonet for å legge til et bilde</a:t>
            </a:r>
          </a:p>
        </p:txBody>
      </p:sp>
      <p:sp>
        <p:nvSpPr>
          <p:cNvPr id="11" name="Plassholder for bilde 9">
            <a:extLst>
              <a:ext uri="{FF2B5EF4-FFF2-40B4-BE49-F238E27FC236}">
                <a16:creationId xmlns:a16="http://schemas.microsoft.com/office/drawing/2014/main" id="{8A8E1D40-0565-408A-B029-F0A20B771F3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13229" y="3828465"/>
            <a:ext cx="3667609" cy="2647879"/>
          </a:xfrm>
          <a:prstGeom prst="rect">
            <a:avLst/>
          </a:prstGeom>
          <a:solidFill>
            <a:schemeClr val="lt2"/>
          </a:solidFill>
        </p:spPr>
        <p:txBody>
          <a:bodyPr wrap="square">
            <a:noAutofit/>
          </a:bodyPr>
          <a:lstStyle/>
          <a:p>
            <a:r>
              <a:rPr lang="nb-NO"/>
              <a:t>Klikk på ikonet for å legge til et bilde</a:t>
            </a:r>
          </a:p>
        </p:txBody>
      </p:sp>
      <p:sp>
        <p:nvSpPr>
          <p:cNvPr id="20" name="Plassholder for bilde 12">
            <a:extLst>
              <a:ext uri="{FF2B5EF4-FFF2-40B4-BE49-F238E27FC236}">
                <a16:creationId xmlns:a16="http://schemas.microsoft.com/office/drawing/2014/main" id="{BD103718-D9CD-43DD-812C-E66A6998356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6400" y="976313"/>
            <a:ext cx="3671290" cy="5500034"/>
          </a:xfrm>
          <a:prstGeom prst="rect">
            <a:avLst/>
          </a:prstGeom>
          <a:solidFill>
            <a:schemeClr val="lt2"/>
          </a:solidFill>
        </p:spPr>
        <p:txBody>
          <a:bodyPr wrap="square">
            <a:noAutofit/>
          </a:bodyPr>
          <a:lstStyle/>
          <a:p>
            <a:r>
              <a:rPr lang="nb-NO"/>
              <a:t>Klikk på ikonet for å legge til et bilde</a:t>
            </a:r>
          </a:p>
        </p:txBody>
      </p:sp>
      <p:sp>
        <p:nvSpPr>
          <p:cNvPr id="10" name="Plassholder for tekst 2">
            <a:extLst>
              <a:ext uri="{FF2B5EF4-FFF2-40B4-BE49-F238E27FC236}">
                <a16:creationId xmlns:a16="http://schemas.microsoft.com/office/drawing/2014/main" id="{9D18FA0C-C228-4F44-82C8-F0AEBBED9B6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57468" y="976312"/>
            <a:ext cx="107722" cy="5500035"/>
          </a:xfrm>
        </p:spPr>
        <p:txBody>
          <a:bodyPr vert="vert" wrap="square">
            <a:spAutoFit/>
          </a:bodyPr>
          <a:lstStyle>
            <a:lvl1pPr marL="0" indent="0" algn="l">
              <a:buNone/>
              <a:defRPr sz="700"/>
            </a:lvl1pPr>
            <a:lvl2pPr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nb-NO" dirty="0"/>
              <a:t>Foto: Sett inn kreditering på fotograf</a:t>
            </a:r>
          </a:p>
        </p:txBody>
      </p:sp>
      <p:pic>
        <p:nvPicPr>
          <p:cNvPr id="13" name="Grafikk 12">
            <a:extLst>
              <a:ext uri="{FF2B5EF4-FFF2-40B4-BE49-F238E27FC236}">
                <a16:creationId xmlns:a16="http://schemas.microsoft.com/office/drawing/2014/main" id="{9B145B0F-189F-DA43-B9D2-107B5875D37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66765" y="300853"/>
            <a:ext cx="1683701" cy="436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0729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3A1894DC-4EB3-48E1-97EA-DD16B390D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/>
          <a:p>
            <a:fld id="{E31E3B48-60EF-4BAE-A92B-8E99A8364271}" type="datetime1">
              <a:rPr lang="nb-NO" smtClean="0"/>
              <a:t>14.09.2023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A16C0784-44CF-49A2-A674-CF47D7D06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-118536"/>
            <a:ext cx="10220325" cy="15389"/>
          </a:xfrm>
        </p:spPr>
        <p:txBody>
          <a:bodyPr lIns="0" tIns="0" rIns="0" bIns="0"/>
          <a:lstStyle>
            <a:lvl1pPr>
              <a:defRPr sz="100"/>
            </a:lvl1pPr>
          </a:lstStyle>
          <a:p>
            <a:r>
              <a:rPr lang="en-GB"/>
              <a:t>WIC Fall meeting 2023, Pisa</a:t>
            </a:r>
            <a:endParaRPr lang="nb-NO" dirty="0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C5231186-E6D1-4DBF-BA24-3A5829ED9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20325" y="-118536"/>
            <a:ext cx="374650" cy="15389"/>
          </a:xfrm>
        </p:spPr>
        <p:txBody>
          <a:bodyPr lIns="0" tIns="0" rIns="0" bIns="0"/>
          <a:lstStyle>
            <a:lvl1pPr>
              <a:defRPr sz="100"/>
            </a:lvl1pPr>
          </a:lstStyle>
          <a:p>
            <a:fld id="{FF8458C2-5565-427F-8AB4-11699EB93339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11" name="Plassholder for bilde 12">
            <a:extLst>
              <a:ext uri="{FF2B5EF4-FFF2-40B4-BE49-F238E27FC236}">
                <a16:creationId xmlns:a16="http://schemas.microsoft.com/office/drawing/2014/main" id="{EE68CC7D-AA5C-4399-BA6B-E5EBFF4DB4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6400" y="976313"/>
            <a:ext cx="5603340" cy="5500034"/>
          </a:xfrm>
          <a:prstGeom prst="rect">
            <a:avLst/>
          </a:prstGeom>
          <a:solidFill>
            <a:schemeClr val="lt2"/>
          </a:solidFill>
        </p:spPr>
        <p:txBody>
          <a:bodyPr wrap="square">
            <a:noAutofit/>
          </a:bodyPr>
          <a:lstStyle/>
          <a:p>
            <a:r>
              <a:rPr lang="nb-NO"/>
              <a:t>Klikk på ikonet for å legge til et bilde</a:t>
            </a:r>
          </a:p>
        </p:txBody>
      </p:sp>
      <p:sp>
        <p:nvSpPr>
          <p:cNvPr id="12" name="Plassholder for bilde 12">
            <a:extLst>
              <a:ext uri="{FF2B5EF4-FFF2-40B4-BE49-F238E27FC236}">
                <a16:creationId xmlns:a16="http://schemas.microsoft.com/office/drawing/2014/main" id="{38118730-7423-4715-8302-6A6FCBEE598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82262" y="976313"/>
            <a:ext cx="5603340" cy="5500034"/>
          </a:xfrm>
          <a:prstGeom prst="rect">
            <a:avLst/>
          </a:prstGeom>
          <a:solidFill>
            <a:schemeClr val="lt2"/>
          </a:solidFill>
        </p:spPr>
        <p:txBody>
          <a:bodyPr wrap="square">
            <a:noAutofit/>
          </a:bodyPr>
          <a:lstStyle/>
          <a:p>
            <a:r>
              <a:rPr lang="nb-NO"/>
              <a:t>Klikk på ikonet for å legge til et bilde</a:t>
            </a:r>
          </a:p>
        </p:txBody>
      </p:sp>
      <p:sp>
        <p:nvSpPr>
          <p:cNvPr id="9" name="Plassholder for tekst 2">
            <a:extLst>
              <a:ext uri="{FF2B5EF4-FFF2-40B4-BE49-F238E27FC236}">
                <a16:creationId xmlns:a16="http://schemas.microsoft.com/office/drawing/2014/main" id="{43924911-BEA6-4E57-BF82-1AF6C36DBB2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57468" y="976312"/>
            <a:ext cx="107722" cy="5500035"/>
          </a:xfrm>
        </p:spPr>
        <p:txBody>
          <a:bodyPr vert="vert" wrap="square">
            <a:spAutoFit/>
          </a:bodyPr>
          <a:lstStyle>
            <a:lvl1pPr marL="0" indent="0" algn="l">
              <a:buNone/>
              <a:defRPr sz="700"/>
            </a:lvl1pPr>
            <a:lvl2pPr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nb-NO" dirty="0"/>
              <a:t>Foto: Sett inn kreditering på fotograf</a:t>
            </a:r>
          </a:p>
        </p:txBody>
      </p:sp>
      <p:pic>
        <p:nvPicPr>
          <p:cNvPr id="10" name="Grafikk 9">
            <a:extLst>
              <a:ext uri="{FF2B5EF4-FFF2-40B4-BE49-F238E27FC236}">
                <a16:creationId xmlns:a16="http://schemas.microsoft.com/office/drawing/2014/main" id="{86ECAC1C-5713-E146-A144-378A135969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66765" y="300853"/>
            <a:ext cx="1683701" cy="436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1916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tt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3A1894DC-4EB3-48E1-97EA-DD16B390D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/>
          <a:p>
            <a:fld id="{A7EEEFD6-D3F2-44BD-8247-635A271BA489}" type="datetime1">
              <a:rPr lang="nb-NO" smtClean="0"/>
              <a:t>14.09.2023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A16C0784-44CF-49A2-A674-CF47D7D06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-118536"/>
            <a:ext cx="10220325" cy="15389"/>
          </a:xfrm>
        </p:spPr>
        <p:txBody>
          <a:bodyPr lIns="0" tIns="0" rIns="0" bIns="0"/>
          <a:lstStyle>
            <a:lvl1pPr>
              <a:defRPr sz="100"/>
            </a:lvl1pPr>
          </a:lstStyle>
          <a:p>
            <a:r>
              <a:rPr lang="en-GB"/>
              <a:t>WIC Fall meeting 2023, Pisa</a:t>
            </a:r>
            <a:endParaRPr lang="nb-NO" dirty="0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C5231186-E6D1-4DBF-BA24-3A5829ED9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20325" y="-118536"/>
            <a:ext cx="374650" cy="15389"/>
          </a:xfrm>
        </p:spPr>
        <p:txBody>
          <a:bodyPr lIns="0" tIns="0" rIns="0" bIns="0"/>
          <a:lstStyle>
            <a:lvl1pPr>
              <a:defRPr sz="100"/>
            </a:lvl1pPr>
          </a:lstStyle>
          <a:p>
            <a:fld id="{FF8458C2-5565-427F-8AB4-11699EB93339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9" name="Plassholder for bilde 12">
            <a:extLst>
              <a:ext uri="{FF2B5EF4-FFF2-40B4-BE49-F238E27FC236}">
                <a16:creationId xmlns:a16="http://schemas.microsoft.com/office/drawing/2014/main" id="{0D544DBE-4338-44E3-A81D-6B4E650A7A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6400" y="976313"/>
            <a:ext cx="11374438" cy="5500034"/>
          </a:xfrm>
          <a:prstGeom prst="rect">
            <a:avLst/>
          </a:prstGeom>
          <a:solidFill>
            <a:schemeClr val="lt2"/>
          </a:solidFill>
        </p:spPr>
        <p:txBody>
          <a:bodyPr wrap="square">
            <a:noAutofit/>
          </a:bodyPr>
          <a:lstStyle/>
          <a:p>
            <a:r>
              <a:rPr lang="nb-NO"/>
              <a:t>Klikk på ikonet for å legge til et bilde</a:t>
            </a:r>
          </a:p>
        </p:txBody>
      </p:sp>
      <p:sp>
        <p:nvSpPr>
          <p:cNvPr id="7" name="Plassholder for tekst 2">
            <a:extLst>
              <a:ext uri="{FF2B5EF4-FFF2-40B4-BE49-F238E27FC236}">
                <a16:creationId xmlns:a16="http://schemas.microsoft.com/office/drawing/2014/main" id="{C81084AF-41EE-488F-A708-C8CAD2EA5E1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57468" y="976312"/>
            <a:ext cx="107722" cy="5500035"/>
          </a:xfrm>
        </p:spPr>
        <p:txBody>
          <a:bodyPr vert="vert" wrap="square">
            <a:spAutoFit/>
          </a:bodyPr>
          <a:lstStyle>
            <a:lvl1pPr marL="0" indent="0" algn="l">
              <a:buNone/>
              <a:defRPr sz="700"/>
            </a:lvl1pPr>
            <a:lvl2pPr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nb-NO" dirty="0"/>
              <a:t>Foto: Sett inn kreditering på fotograf</a:t>
            </a:r>
          </a:p>
        </p:txBody>
      </p:sp>
      <p:pic>
        <p:nvPicPr>
          <p:cNvPr id="10" name="Grafikk 9">
            <a:extLst>
              <a:ext uri="{FF2B5EF4-FFF2-40B4-BE49-F238E27FC236}">
                <a16:creationId xmlns:a16="http://schemas.microsoft.com/office/drawing/2014/main" id="{0AAED46D-CB9C-AF40-AD84-A77B11F753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66765" y="300853"/>
            <a:ext cx="1683701" cy="436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3446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jul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2015AA92-CFF3-4A68-B2C4-B3E6548DB70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96926" y="1884680"/>
            <a:ext cx="2688585" cy="307777"/>
          </a:xfrm>
        </p:spPr>
        <p:txBody>
          <a:bodyPr wrap="square" lIns="0" tIns="0" rIns="0" bIns="0" anchor="t">
            <a:sp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dirty="0"/>
              <a:t>Mellomtittel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DB128704-842D-438F-B761-751EFFCC5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/>
          <a:p>
            <a:fld id="{D7DEEFBB-4322-4E94-BEC1-BDEB8FBF3A19}" type="datetime1">
              <a:rPr lang="nb-NO" smtClean="0"/>
              <a:t>14.09.2023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B76D4C92-BCB5-4B7C-8DEE-3F3B0CD43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tIns="0" rIns="0" bIns="0"/>
          <a:lstStyle/>
          <a:p>
            <a:r>
              <a:rPr lang="en-GB"/>
              <a:t>WIC Fall meeting 2023, Pisa</a:t>
            </a:r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661FF4F2-B671-4C76-BA7E-8C8EE9895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/>
          <a:p>
            <a:fld id="{FF8458C2-5565-427F-8AB4-11699EB93339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Tittel 1">
            <a:extLst>
              <a:ext uri="{FF2B5EF4-FFF2-40B4-BE49-F238E27FC236}">
                <a16:creationId xmlns:a16="http://schemas.microsoft.com/office/drawing/2014/main" id="{8767CD8C-E6E1-47F7-A9B5-467CDD16F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5" y="864037"/>
            <a:ext cx="8763000" cy="584775"/>
          </a:xfrm>
        </p:spPr>
        <p:txBody>
          <a:bodyPr lIns="0" tIns="0" rIns="0" bIns="0" anchor="t">
            <a:sp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11" name="Plassholder for innhold 2">
            <a:extLst>
              <a:ext uri="{FF2B5EF4-FFF2-40B4-BE49-F238E27FC236}">
                <a16:creationId xmlns:a16="http://schemas.microsoft.com/office/drawing/2014/main" id="{D1A5C7BA-CCD2-40AB-95E9-773DE7FB60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796926" y="2202180"/>
            <a:ext cx="2688585" cy="1484034"/>
          </a:xfrm>
        </p:spPr>
        <p:txBody>
          <a:bodyPr lIns="0" tIns="0" rIns="0" bIns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15" name="Plassholder for tekst 2">
            <a:extLst>
              <a:ext uri="{FF2B5EF4-FFF2-40B4-BE49-F238E27FC236}">
                <a16:creationId xmlns:a16="http://schemas.microsoft.com/office/drawing/2014/main" id="{A9A60586-33CD-4C12-BD20-BB7CB6F21AC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796926" y="4265890"/>
            <a:ext cx="2688585" cy="307777"/>
          </a:xfrm>
        </p:spPr>
        <p:txBody>
          <a:bodyPr wrap="square" lIns="0" tIns="0" rIns="0" bIns="0" anchor="t">
            <a:sp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dirty="0"/>
              <a:t>Mellomtittel</a:t>
            </a:r>
          </a:p>
        </p:txBody>
      </p:sp>
      <p:sp>
        <p:nvSpPr>
          <p:cNvPr id="16" name="Plassholder for innhold 2">
            <a:extLst>
              <a:ext uri="{FF2B5EF4-FFF2-40B4-BE49-F238E27FC236}">
                <a16:creationId xmlns:a16="http://schemas.microsoft.com/office/drawing/2014/main" id="{2C109AC8-F42F-45B9-9DF9-AE98BCB84EED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796926" y="4583390"/>
            <a:ext cx="2688585" cy="1484034"/>
          </a:xfrm>
        </p:spPr>
        <p:txBody>
          <a:bodyPr lIns="0" tIns="0" rIns="0" bIns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18" name="Plassholder for tekst 2">
            <a:extLst>
              <a:ext uri="{FF2B5EF4-FFF2-40B4-BE49-F238E27FC236}">
                <a16:creationId xmlns:a16="http://schemas.microsoft.com/office/drawing/2014/main" id="{9474D08C-07FB-4270-9741-F3F245E9DC5A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700135" y="1884680"/>
            <a:ext cx="2688585" cy="307777"/>
          </a:xfrm>
        </p:spPr>
        <p:txBody>
          <a:bodyPr wrap="square" lIns="0" tIns="0" rIns="0" bIns="0" anchor="t">
            <a:sp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dirty="0"/>
              <a:t>Mellomtittel</a:t>
            </a:r>
          </a:p>
        </p:txBody>
      </p:sp>
      <p:sp>
        <p:nvSpPr>
          <p:cNvPr id="19" name="Plassholder for innhold 2">
            <a:extLst>
              <a:ext uri="{FF2B5EF4-FFF2-40B4-BE49-F238E27FC236}">
                <a16:creationId xmlns:a16="http://schemas.microsoft.com/office/drawing/2014/main" id="{E69F2686-45C5-4D95-9EAF-D46D534ED3D5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8700135" y="2202180"/>
            <a:ext cx="2688585" cy="1484034"/>
          </a:xfrm>
        </p:spPr>
        <p:txBody>
          <a:bodyPr lIns="0" tIns="0" rIns="0" bIns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20" name="Plassholder for tekst 2">
            <a:extLst>
              <a:ext uri="{FF2B5EF4-FFF2-40B4-BE49-F238E27FC236}">
                <a16:creationId xmlns:a16="http://schemas.microsoft.com/office/drawing/2014/main" id="{3FF69A63-78FB-49C5-852E-1C7559E69BFA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8700135" y="4265890"/>
            <a:ext cx="2688585" cy="307777"/>
          </a:xfrm>
        </p:spPr>
        <p:txBody>
          <a:bodyPr wrap="square" lIns="0" tIns="0" rIns="0" bIns="0" anchor="t">
            <a:sp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dirty="0"/>
              <a:t>Mellomtittel</a:t>
            </a:r>
          </a:p>
        </p:txBody>
      </p:sp>
      <p:sp>
        <p:nvSpPr>
          <p:cNvPr id="21" name="Plassholder for innhold 2">
            <a:extLst>
              <a:ext uri="{FF2B5EF4-FFF2-40B4-BE49-F238E27FC236}">
                <a16:creationId xmlns:a16="http://schemas.microsoft.com/office/drawing/2014/main" id="{827A236F-F1E3-43A3-AEB2-F8044067EF4B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8700135" y="4583390"/>
            <a:ext cx="2688585" cy="1484034"/>
          </a:xfrm>
        </p:spPr>
        <p:txBody>
          <a:bodyPr lIns="0" tIns="0" rIns="0" bIns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9508251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DB128704-842D-438F-B761-751EFFCC5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/>
          <a:p>
            <a:fld id="{3BCE8B81-28F9-497A-8657-2C678539354F}" type="datetime1">
              <a:rPr lang="nb-NO" smtClean="0"/>
              <a:t>14.09.2023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B76D4C92-BCB5-4B7C-8DEE-3F3B0CD43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tIns="0" rIns="0" bIns="0"/>
          <a:lstStyle/>
          <a:p>
            <a:r>
              <a:rPr lang="en-GB"/>
              <a:t>WIC Fall meeting 2023, Pisa</a:t>
            </a:r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661FF4F2-B671-4C76-BA7E-8C8EE9895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/>
          <a:p>
            <a:fld id="{FF8458C2-5565-427F-8AB4-11699EB9333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36056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side med tekst og stort bilde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ssholder for bilde 12">
            <a:extLst>
              <a:ext uri="{FF2B5EF4-FFF2-40B4-BE49-F238E27FC236}">
                <a16:creationId xmlns:a16="http://schemas.microsoft.com/office/drawing/2014/main" id="{9E8A3748-D9BC-4588-9124-CBF265D47AB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986653"/>
            <a:ext cx="12192000" cy="5886736"/>
          </a:xfrm>
          <a:custGeom>
            <a:avLst/>
            <a:gdLst>
              <a:gd name="connsiteX0" fmla="*/ 0 w 12192000"/>
              <a:gd name="connsiteY0" fmla="*/ 0 h 5886736"/>
              <a:gd name="connsiteX1" fmla="*/ 406400 w 12192000"/>
              <a:gd name="connsiteY1" fmla="*/ 0 h 5886736"/>
              <a:gd name="connsiteX2" fmla="*/ 406400 w 12192000"/>
              <a:gd name="connsiteY2" fmla="*/ 3953669 h 5886736"/>
              <a:gd name="connsiteX3" fmla="*/ 4470400 w 12192000"/>
              <a:gd name="connsiteY3" fmla="*/ 3953669 h 5886736"/>
              <a:gd name="connsiteX4" fmla="*/ 4470400 w 12192000"/>
              <a:gd name="connsiteY4" fmla="*/ 0 h 5886736"/>
              <a:gd name="connsiteX5" fmla="*/ 12192000 w 12192000"/>
              <a:gd name="connsiteY5" fmla="*/ 0 h 5886736"/>
              <a:gd name="connsiteX6" fmla="*/ 12192000 w 12192000"/>
              <a:gd name="connsiteY6" fmla="*/ 5886736 h 5886736"/>
              <a:gd name="connsiteX7" fmla="*/ 0 w 12192000"/>
              <a:gd name="connsiteY7" fmla="*/ 5886736 h 5886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886736">
                <a:moveTo>
                  <a:pt x="0" y="0"/>
                </a:moveTo>
                <a:lnTo>
                  <a:pt x="406400" y="0"/>
                </a:lnTo>
                <a:lnTo>
                  <a:pt x="406400" y="3953669"/>
                </a:lnTo>
                <a:lnTo>
                  <a:pt x="4470400" y="3953669"/>
                </a:lnTo>
                <a:lnTo>
                  <a:pt x="4470400" y="0"/>
                </a:lnTo>
                <a:lnTo>
                  <a:pt x="12192000" y="0"/>
                </a:lnTo>
                <a:lnTo>
                  <a:pt x="12192000" y="5886736"/>
                </a:lnTo>
                <a:lnTo>
                  <a:pt x="0" y="5886736"/>
                </a:lnTo>
                <a:close/>
              </a:path>
            </a:pathLst>
          </a:custGeom>
          <a:solidFill>
            <a:schemeClr val="lt2"/>
          </a:solidFill>
        </p:spPr>
        <p:txBody>
          <a:bodyPr wrap="square">
            <a:noAutofit/>
          </a:bodyPr>
          <a:lstStyle/>
          <a:p>
            <a:r>
              <a:rPr lang="nb-NO"/>
              <a:t>Klikk på ikonet for å legge til et bilde</a:t>
            </a:r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0D477F9B-9F58-4B5C-835B-EEB557C86025}"/>
              </a:ext>
            </a:extLst>
          </p:cNvPr>
          <p:cNvSpPr>
            <a:spLocks/>
          </p:cNvSpPr>
          <p:nvPr userDrawn="1"/>
        </p:nvSpPr>
        <p:spPr>
          <a:xfrm>
            <a:off x="406400" y="0"/>
            <a:ext cx="4064000" cy="49403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32A96FBF-2AD2-49E7-82B8-77F232A2D3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513" y="3995788"/>
            <a:ext cx="3265487" cy="615553"/>
          </a:xfrm>
        </p:spPr>
        <p:txBody>
          <a:bodyPr wrap="square" lIns="0" tIns="0" rIns="0" bIns="0">
            <a:noAutofit/>
          </a:bodyPr>
          <a:lstStyle>
            <a:lvl1pPr marL="0" indent="0" algn="l">
              <a:buNone/>
              <a:defRPr sz="2000">
                <a:solidFill>
                  <a:schemeClr val="l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  <a:endParaRPr lang="nb-NO" dirty="0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3A1894DC-4EB3-48E1-97EA-DD16B390D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/>
          <a:p>
            <a:fld id="{6743F037-6AF1-4382-BB3D-8ADDF7FBB80A}" type="datetime1">
              <a:rPr lang="nb-NO" smtClean="0"/>
              <a:t>14.09.2023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A16C0784-44CF-49A2-A674-CF47D7D06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-118536"/>
            <a:ext cx="10220325" cy="15389"/>
          </a:xfrm>
        </p:spPr>
        <p:txBody>
          <a:bodyPr lIns="0" tIns="0" rIns="0" bIns="0"/>
          <a:lstStyle>
            <a:lvl1pPr>
              <a:defRPr sz="100"/>
            </a:lvl1pPr>
          </a:lstStyle>
          <a:p>
            <a:r>
              <a:rPr lang="en-GB"/>
              <a:t>WIC Fall meeting 2023, Pisa</a:t>
            </a:r>
            <a:endParaRPr lang="nb-NO" dirty="0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C5231186-E6D1-4DBF-BA24-3A5829ED9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20325" y="-118536"/>
            <a:ext cx="374650" cy="15389"/>
          </a:xfrm>
        </p:spPr>
        <p:txBody>
          <a:bodyPr lIns="0" tIns="0" rIns="0" bIns="0"/>
          <a:lstStyle>
            <a:lvl1pPr>
              <a:defRPr sz="100"/>
            </a:lvl1pPr>
          </a:lstStyle>
          <a:p>
            <a:fld id="{FF8458C2-5565-427F-8AB4-11699EB93339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9" name="Tittel 1">
            <a:extLst>
              <a:ext uri="{FF2B5EF4-FFF2-40B4-BE49-F238E27FC236}">
                <a16:creationId xmlns:a16="http://schemas.microsoft.com/office/drawing/2014/main" id="{768FFDB9-DEC0-4ED2-AA73-EFDCD40205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6925" y="369794"/>
            <a:ext cx="3267075" cy="2991925"/>
          </a:xfrm>
        </p:spPr>
        <p:txBody>
          <a:bodyPr wrap="square" lIns="0" tIns="0" rIns="0" bIns="0" anchor="b">
            <a:noAutofit/>
          </a:bodyPr>
          <a:lstStyle>
            <a:lvl1pPr algn="l">
              <a:defRPr sz="3800"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10" name="Plassholder for tekst 2">
            <a:extLst>
              <a:ext uri="{FF2B5EF4-FFF2-40B4-BE49-F238E27FC236}">
                <a16:creationId xmlns:a16="http://schemas.microsoft.com/office/drawing/2014/main" id="{9BBF87C4-A7B5-134E-8831-50A2AE67C78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16200000">
            <a:off x="10166464" y="4851828"/>
            <a:ext cx="107722" cy="3649664"/>
          </a:xfrm>
        </p:spPr>
        <p:txBody>
          <a:bodyPr vert="vert">
            <a:spAutoFit/>
          </a:bodyPr>
          <a:lstStyle>
            <a:lvl1pPr marL="0" indent="0" algn="r">
              <a:buNone/>
              <a:defRPr lang="nb-NO" sz="700" b="0" i="0" u="none" strike="noStrike" smtClean="0">
                <a:effectLst/>
              </a:defRPr>
            </a:lvl1pPr>
            <a:lvl2pPr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nb-NO" dirty="0"/>
              <a:t>Foto: Sett inn kreditering av fotograf</a:t>
            </a:r>
          </a:p>
        </p:txBody>
      </p:sp>
    </p:spTree>
    <p:extLst>
      <p:ext uri="{BB962C8B-B14F-4D97-AF65-F5344CB8AC3E}">
        <p14:creationId xmlns:p14="http://schemas.microsoft.com/office/powerpoint/2010/main" val="41773696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gur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DB128704-842D-438F-B761-751EFFCC5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/>
          <a:p>
            <a:fld id="{0EF235CB-90C2-4C2E-989B-38EC56FD3CA6}" type="datetime1">
              <a:rPr lang="nb-NO" smtClean="0"/>
              <a:t>14.09.2023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B76D4C92-BCB5-4B7C-8DEE-3F3B0CD43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tIns="0" rIns="0" bIns="0"/>
          <a:lstStyle/>
          <a:p>
            <a:r>
              <a:rPr lang="en-GB"/>
              <a:t>WIC Fall meeting 2023, Pisa</a:t>
            </a:r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661FF4F2-B671-4C76-BA7E-8C8EE9895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/>
          <a:p>
            <a:fld id="{FF8458C2-5565-427F-8AB4-11699EB93339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Tittel 1">
            <a:extLst>
              <a:ext uri="{FF2B5EF4-FFF2-40B4-BE49-F238E27FC236}">
                <a16:creationId xmlns:a16="http://schemas.microsoft.com/office/drawing/2014/main" id="{8767CD8C-E6E1-47F7-A9B5-467CDD16F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5" y="864037"/>
            <a:ext cx="8763000" cy="1169551"/>
          </a:xfrm>
        </p:spPr>
        <p:txBody>
          <a:bodyPr lIns="0" tIns="0" rIns="0" bIns="0" anchor="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18" name="Plassholder for tekst 17">
            <a:extLst>
              <a:ext uri="{FF2B5EF4-FFF2-40B4-BE49-F238E27FC236}">
                <a16:creationId xmlns:a16="http://schemas.microsoft.com/office/drawing/2014/main" id="{980D9618-CA67-4EEF-97EF-B19AAD4D2B5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96925" y="2550667"/>
            <a:ext cx="2077202" cy="1141200"/>
          </a:xfrm>
          <a:custGeom>
            <a:avLst/>
            <a:gdLst>
              <a:gd name="connsiteX0" fmla="*/ 0 w 2077202"/>
              <a:gd name="connsiteY0" fmla="*/ 0 h 1141200"/>
              <a:gd name="connsiteX1" fmla="*/ 1925815 w 2077202"/>
              <a:gd name="connsiteY1" fmla="*/ 0 h 1141200"/>
              <a:gd name="connsiteX2" fmla="*/ 1925815 w 2077202"/>
              <a:gd name="connsiteY2" fmla="*/ 413919 h 1141200"/>
              <a:gd name="connsiteX3" fmla="*/ 2077202 w 2077202"/>
              <a:gd name="connsiteY3" fmla="*/ 570600 h 1141200"/>
              <a:gd name="connsiteX4" fmla="*/ 1925815 w 2077202"/>
              <a:gd name="connsiteY4" fmla="*/ 727406 h 1141200"/>
              <a:gd name="connsiteX5" fmla="*/ 1925815 w 2077202"/>
              <a:gd name="connsiteY5" fmla="*/ 1141200 h 1141200"/>
              <a:gd name="connsiteX6" fmla="*/ 0 w 2077202"/>
              <a:gd name="connsiteY6" fmla="*/ 1141200 h 114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77202" h="1141200">
                <a:moveTo>
                  <a:pt x="0" y="0"/>
                </a:moveTo>
                <a:lnTo>
                  <a:pt x="1925815" y="0"/>
                </a:lnTo>
                <a:lnTo>
                  <a:pt x="1925815" y="413919"/>
                </a:lnTo>
                <a:lnTo>
                  <a:pt x="2077202" y="570600"/>
                </a:lnTo>
                <a:lnTo>
                  <a:pt x="1925815" y="727406"/>
                </a:lnTo>
                <a:lnTo>
                  <a:pt x="1925815" y="1141200"/>
                </a:lnTo>
                <a:lnTo>
                  <a:pt x="0" y="1141200"/>
                </a:lnTo>
                <a:close/>
              </a:path>
            </a:pathLst>
          </a:custGeom>
          <a:solidFill>
            <a:srgbClr val="6CACE4"/>
          </a:solidFill>
        </p:spPr>
        <p:txBody>
          <a:bodyPr wrap="square" lIns="180000" rIns="324000" anchor="ctr">
            <a:noAutofit/>
          </a:bodyPr>
          <a:lstStyle>
            <a:lvl1pPr marL="0" indent="0">
              <a:buNone/>
              <a:defRPr b="1"/>
            </a:lvl1pPr>
          </a:lstStyle>
          <a:p>
            <a:pPr lvl="0"/>
            <a:r>
              <a:rPr lang="nb-NO" dirty="0"/>
              <a:t>Sett inn mellomtittel</a:t>
            </a:r>
          </a:p>
        </p:txBody>
      </p:sp>
      <p:sp>
        <p:nvSpPr>
          <p:cNvPr id="21" name="Plassholder for tekst 20">
            <a:extLst>
              <a:ext uri="{FF2B5EF4-FFF2-40B4-BE49-F238E27FC236}">
                <a16:creationId xmlns:a16="http://schemas.microsoft.com/office/drawing/2014/main" id="{294781A3-E6F4-4901-810C-582E1E51DBA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970263" y="2550667"/>
            <a:ext cx="2077202" cy="1141200"/>
          </a:xfrm>
          <a:custGeom>
            <a:avLst/>
            <a:gdLst>
              <a:gd name="connsiteX0" fmla="*/ 0 w 2077202"/>
              <a:gd name="connsiteY0" fmla="*/ 0 h 1141200"/>
              <a:gd name="connsiteX1" fmla="*/ 1925815 w 2077202"/>
              <a:gd name="connsiteY1" fmla="*/ 0 h 1141200"/>
              <a:gd name="connsiteX2" fmla="*/ 1925815 w 2077202"/>
              <a:gd name="connsiteY2" fmla="*/ 413919 h 1141200"/>
              <a:gd name="connsiteX3" fmla="*/ 2077202 w 2077202"/>
              <a:gd name="connsiteY3" fmla="*/ 570600 h 1141200"/>
              <a:gd name="connsiteX4" fmla="*/ 1925815 w 2077202"/>
              <a:gd name="connsiteY4" fmla="*/ 727406 h 1141200"/>
              <a:gd name="connsiteX5" fmla="*/ 1925815 w 2077202"/>
              <a:gd name="connsiteY5" fmla="*/ 1141200 h 1141200"/>
              <a:gd name="connsiteX6" fmla="*/ 0 w 2077202"/>
              <a:gd name="connsiteY6" fmla="*/ 1141200 h 114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77202" h="1141200">
                <a:moveTo>
                  <a:pt x="0" y="0"/>
                </a:moveTo>
                <a:lnTo>
                  <a:pt x="1925815" y="0"/>
                </a:lnTo>
                <a:lnTo>
                  <a:pt x="1925815" y="413919"/>
                </a:lnTo>
                <a:lnTo>
                  <a:pt x="2077202" y="570600"/>
                </a:lnTo>
                <a:lnTo>
                  <a:pt x="1925815" y="727406"/>
                </a:lnTo>
                <a:lnTo>
                  <a:pt x="1925815" y="1141200"/>
                </a:lnTo>
                <a:lnTo>
                  <a:pt x="0" y="1141200"/>
                </a:lnTo>
                <a:close/>
              </a:path>
            </a:pathLst>
          </a:custGeom>
          <a:solidFill>
            <a:srgbClr val="FFC845">
              <a:alpha val="80000"/>
            </a:srgbClr>
          </a:solidFill>
        </p:spPr>
        <p:txBody>
          <a:bodyPr wrap="square" lIns="180000" rIns="324000" anchor="ctr">
            <a:noAutofit/>
          </a:bodyPr>
          <a:lstStyle>
            <a:lvl1pPr marL="0" indent="0">
              <a:buNone/>
              <a:defRPr b="1"/>
            </a:lvl1pPr>
          </a:lstStyle>
          <a:p>
            <a:pPr lvl="0"/>
            <a:r>
              <a:rPr lang="nb-NO" dirty="0"/>
              <a:t>Sett inn mellomtittel</a:t>
            </a:r>
          </a:p>
        </p:txBody>
      </p:sp>
      <p:sp>
        <p:nvSpPr>
          <p:cNvPr id="22" name="Plassholder for tekst 21">
            <a:extLst>
              <a:ext uri="{FF2B5EF4-FFF2-40B4-BE49-F238E27FC236}">
                <a16:creationId xmlns:a16="http://schemas.microsoft.com/office/drawing/2014/main" id="{F43E154C-A850-46AE-94EE-7DA3A017EDA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48427" y="2550667"/>
            <a:ext cx="2077202" cy="1141200"/>
          </a:xfrm>
          <a:custGeom>
            <a:avLst/>
            <a:gdLst>
              <a:gd name="connsiteX0" fmla="*/ 0 w 2077202"/>
              <a:gd name="connsiteY0" fmla="*/ 0 h 1141200"/>
              <a:gd name="connsiteX1" fmla="*/ 1925815 w 2077202"/>
              <a:gd name="connsiteY1" fmla="*/ 0 h 1141200"/>
              <a:gd name="connsiteX2" fmla="*/ 1925815 w 2077202"/>
              <a:gd name="connsiteY2" fmla="*/ 413919 h 1141200"/>
              <a:gd name="connsiteX3" fmla="*/ 2077202 w 2077202"/>
              <a:gd name="connsiteY3" fmla="*/ 570600 h 1141200"/>
              <a:gd name="connsiteX4" fmla="*/ 1925815 w 2077202"/>
              <a:gd name="connsiteY4" fmla="*/ 727406 h 1141200"/>
              <a:gd name="connsiteX5" fmla="*/ 1925815 w 2077202"/>
              <a:gd name="connsiteY5" fmla="*/ 1141200 h 1141200"/>
              <a:gd name="connsiteX6" fmla="*/ 0 w 2077202"/>
              <a:gd name="connsiteY6" fmla="*/ 1141200 h 114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77202" h="1141200">
                <a:moveTo>
                  <a:pt x="0" y="0"/>
                </a:moveTo>
                <a:lnTo>
                  <a:pt x="1925815" y="0"/>
                </a:lnTo>
                <a:lnTo>
                  <a:pt x="1925815" y="413919"/>
                </a:lnTo>
                <a:lnTo>
                  <a:pt x="2077202" y="570600"/>
                </a:lnTo>
                <a:lnTo>
                  <a:pt x="1925815" y="727406"/>
                </a:lnTo>
                <a:lnTo>
                  <a:pt x="1925815" y="1141200"/>
                </a:lnTo>
                <a:lnTo>
                  <a:pt x="0" y="1141200"/>
                </a:lnTo>
                <a:close/>
              </a:path>
            </a:pathLst>
          </a:custGeom>
          <a:solidFill>
            <a:srgbClr val="FF671F">
              <a:alpha val="80000"/>
            </a:srgbClr>
          </a:solidFill>
        </p:spPr>
        <p:txBody>
          <a:bodyPr wrap="square" lIns="180000" rIns="324000" anchor="ctr">
            <a:noAutofit/>
          </a:bodyPr>
          <a:lstStyle>
            <a:lvl1pPr marL="0" indent="0">
              <a:buNone/>
              <a:defRPr b="1"/>
            </a:lvl1pPr>
          </a:lstStyle>
          <a:p>
            <a:pPr lvl="0"/>
            <a:r>
              <a:rPr lang="nb-NO" dirty="0"/>
              <a:t>Sett inn mellomtittel</a:t>
            </a:r>
          </a:p>
        </p:txBody>
      </p:sp>
      <p:sp>
        <p:nvSpPr>
          <p:cNvPr id="23" name="Plassholder for tekst 22">
            <a:extLst>
              <a:ext uri="{FF2B5EF4-FFF2-40B4-BE49-F238E27FC236}">
                <a16:creationId xmlns:a16="http://schemas.microsoft.com/office/drawing/2014/main" id="{0B365A76-FEDD-4EE5-8005-0FEC4515D9E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326591" y="2550667"/>
            <a:ext cx="2077202" cy="1141200"/>
          </a:xfrm>
          <a:custGeom>
            <a:avLst/>
            <a:gdLst>
              <a:gd name="connsiteX0" fmla="*/ 0 w 2077202"/>
              <a:gd name="connsiteY0" fmla="*/ 0 h 1141200"/>
              <a:gd name="connsiteX1" fmla="*/ 1925815 w 2077202"/>
              <a:gd name="connsiteY1" fmla="*/ 0 h 1141200"/>
              <a:gd name="connsiteX2" fmla="*/ 1925815 w 2077202"/>
              <a:gd name="connsiteY2" fmla="*/ 413919 h 1141200"/>
              <a:gd name="connsiteX3" fmla="*/ 2077202 w 2077202"/>
              <a:gd name="connsiteY3" fmla="*/ 570600 h 1141200"/>
              <a:gd name="connsiteX4" fmla="*/ 1925815 w 2077202"/>
              <a:gd name="connsiteY4" fmla="*/ 727406 h 1141200"/>
              <a:gd name="connsiteX5" fmla="*/ 1925815 w 2077202"/>
              <a:gd name="connsiteY5" fmla="*/ 1141200 h 1141200"/>
              <a:gd name="connsiteX6" fmla="*/ 0 w 2077202"/>
              <a:gd name="connsiteY6" fmla="*/ 1141200 h 114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77202" h="1141200">
                <a:moveTo>
                  <a:pt x="0" y="0"/>
                </a:moveTo>
                <a:lnTo>
                  <a:pt x="1925815" y="0"/>
                </a:lnTo>
                <a:lnTo>
                  <a:pt x="1925815" y="413919"/>
                </a:lnTo>
                <a:lnTo>
                  <a:pt x="2077202" y="570600"/>
                </a:lnTo>
                <a:lnTo>
                  <a:pt x="1925815" y="727406"/>
                </a:lnTo>
                <a:lnTo>
                  <a:pt x="1925815" y="1141200"/>
                </a:lnTo>
                <a:lnTo>
                  <a:pt x="0" y="1141200"/>
                </a:lnTo>
                <a:close/>
              </a:path>
            </a:pathLst>
          </a:custGeom>
          <a:solidFill>
            <a:srgbClr val="BFCED6">
              <a:alpha val="80000"/>
            </a:srgbClr>
          </a:solidFill>
        </p:spPr>
        <p:txBody>
          <a:bodyPr wrap="square" lIns="180000" rIns="324000" anchor="ctr">
            <a:noAutofit/>
          </a:bodyPr>
          <a:lstStyle>
            <a:lvl1pPr marL="0" indent="0">
              <a:buNone/>
              <a:defRPr b="1"/>
            </a:lvl1pPr>
          </a:lstStyle>
          <a:p>
            <a:pPr lvl="0"/>
            <a:r>
              <a:rPr lang="nb-NO" dirty="0"/>
              <a:t>Sett inn mellomtittel</a:t>
            </a:r>
          </a:p>
        </p:txBody>
      </p:sp>
      <p:sp>
        <p:nvSpPr>
          <p:cNvPr id="24" name="Plassholder for tekst 23">
            <a:extLst>
              <a:ext uri="{FF2B5EF4-FFF2-40B4-BE49-F238E27FC236}">
                <a16:creationId xmlns:a16="http://schemas.microsoft.com/office/drawing/2014/main" id="{FAF72941-2213-48F9-A258-464DB4AE06C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504755" y="2550667"/>
            <a:ext cx="2077202" cy="1141200"/>
          </a:xfrm>
          <a:custGeom>
            <a:avLst/>
            <a:gdLst>
              <a:gd name="connsiteX0" fmla="*/ 0 w 2077202"/>
              <a:gd name="connsiteY0" fmla="*/ 0 h 1141200"/>
              <a:gd name="connsiteX1" fmla="*/ 1925815 w 2077202"/>
              <a:gd name="connsiteY1" fmla="*/ 0 h 1141200"/>
              <a:gd name="connsiteX2" fmla="*/ 1925815 w 2077202"/>
              <a:gd name="connsiteY2" fmla="*/ 413919 h 1141200"/>
              <a:gd name="connsiteX3" fmla="*/ 2077202 w 2077202"/>
              <a:gd name="connsiteY3" fmla="*/ 570600 h 1141200"/>
              <a:gd name="connsiteX4" fmla="*/ 1925815 w 2077202"/>
              <a:gd name="connsiteY4" fmla="*/ 727406 h 1141200"/>
              <a:gd name="connsiteX5" fmla="*/ 1925815 w 2077202"/>
              <a:gd name="connsiteY5" fmla="*/ 1141200 h 1141200"/>
              <a:gd name="connsiteX6" fmla="*/ 0 w 2077202"/>
              <a:gd name="connsiteY6" fmla="*/ 1141200 h 114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77202" h="1141200">
                <a:moveTo>
                  <a:pt x="0" y="0"/>
                </a:moveTo>
                <a:lnTo>
                  <a:pt x="1925815" y="0"/>
                </a:lnTo>
                <a:lnTo>
                  <a:pt x="1925815" y="413919"/>
                </a:lnTo>
                <a:lnTo>
                  <a:pt x="2077202" y="570600"/>
                </a:lnTo>
                <a:lnTo>
                  <a:pt x="1925815" y="727406"/>
                </a:lnTo>
                <a:lnTo>
                  <a:pt x="1925815" y="1141200"/>
                </a:lnTo>
                <a:lnTo>
                  <a:pt x="0" y="1141200"/>
                </a:lnTo>
                <a:close/>
              </a:path>
            </a:pathLst>
          </a:custGeom>
          <a:solidFill>
            <a:srgbClr val="6FA287">
              <a:alpha val="60000"/>
            </a:srgbClr>
          </a:solidFill>
        </p:spPr>
        <p:txBody>
          <a:bodyPr wrap="square" lIns="180000" rIns="324000" anchor="ctr">
            <a:noAutofit/>
          </a:bodyPr>
          <a:lstStyle>
            <a:lvl1pPr marL="0" indent="0">
              <a:buNone/>
              <a:defRPr b="1"/>
            </a:lvl1pPr>
          </a:lstStyle>
          <a:p>
            <a:pPr lvl="0"/>
            <a:r>
              <a:rPr lang="nb-NO" dirty="0"/>
              <a:t>Sett inn mellomtittel</a:t>
            </a:r>
          </a:p>
        </p:txBody>
      </p:sp>
      <p:sp>
        <p:nvSpPr>
          <p:cNvPr id="26" name="Plassholder for tekst 25">
            <a:extLst>
              <a:ext uri="{FF2B5EF4-FFF2-40B4-BE49-F238E27FC236}">
                <a16:creationId xmlns:a16="http://schemas.microsoft.com/office/drawing/2014/main" id="{B683161D-B5CD-4402-B040-A0C53012115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96925" y="4099487"/>
            <a:ext cx="1946275" cy="1963175"/>
          </a:xfrm>
        </p:spPr>
        <p:txBody>
          <a:bodyPr/>
          <a:lstStyle>
            <a:lvl1pPr marL="0" indent="0">
              <a:buNone/>
              <a:defRPr/>
            </a:lvl1pPr>
            <a:lvl2pPr marL="304800" indent="0">
              <a:buFont typeface="Arial" panose="020B0604020202020204" pitchFamily="34" charset="0"/>
              <a:buNone/>
              <a:defRPr/>
            </a:lvl2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</p:txBody>
      </p:sp>
      <p:sp>
        <p:nvSpPr>
          <p:cNvPr id="27" name="Plassholder for tekst 25">
            <a:extLst>
              <a:ext uri="{FF2B5EF4-FFF2-40B4-BE49-F238E27FC236}">
                <a16:creationId xmlns:a16="http://schemas.microsoft.com/office/drawing/2014/main" id="{1CFE57D9-0F71-4D97-9C49-4F0EEE5E8DB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970263" y="4099487"/>
            <a:ext cx="1946275" cy="1963175"/>
          </a:xfrm>
        </p:spPr>
        <p:txBody>
          <a:bodyPr/>
          <a:lstStyle>
            <a:lvl1pPr marL="0" indent="0">
              <a:buNone/>
              <a:defRPr/>
            </a:lvl1pPr>
            <a:lvl2pPr marL="304800" indent="0">
              <a:buFont typeface="Arial" panose="020B0604020202020204" pitchFamily="34" charset="0"/>
              <a:buNone/>
              <a:defRPr/>
            </a:lvl2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</p:txBody>
      </p:sp>
      <p:sp>
        <p:nvSpPr>
          <p:cNvPr id="28" name="Plassholder for tekst 25">
            <a:extLst>
              <a:ext uri="{FF2B5EF4-FFF2-40B4-BE49-F238E27FC236}">
                <a16:creationId xmlns:a16="http://schemas.microsoft.com/office/drawing/2014/main" id="{CEC8F951-6502-4237-9074-25F2C25EBA6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143601" y="4099487"/>
            <a:ext cx="1946275" cy="1963175"/>
          </a:xfrm>
        </p:spPr>
        <p:txBody>
          <a:bodyPr/>
          <a:lstStyle>
            <a:lvl1pPr marL="0" indent="0">
              <a:buNone/>
              <a:defRPr/>
            </a:lvl1pPr>
            <a:lvl2pPr marL="304800" indent="0">
              <a:buFont typeface="Arial" panose="020B0604020202020204" pitchFamily="34" charset="0"/>
              <a:buNone/>
              <a:defRPr/>
            </a:lvl2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</p:txBody>
      </p:sp>
      <p:sp>
        <p:nvSpPr>
          <p:cNvPr id="29" name="Plassholder for tekst 25">
            <a:extLst>
              <a:ext uri="{FF2B5EF4-FFF2-40B4-BE49-F238E27FC236}">
                <a16:creationId xmlns:a16="http://schemas.microsoft.com/office/drawing/2014/main" id="{8045DC42-5803-46CB-B7A0-A131E098534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316939" y="4099487"/>
            <a:ext cx="1946275" cy="1963175"/>
          </a:xfrm>
        </p:spPr>
        <p:txBody>
          <a:bodyPr/>
          <a:lstStyle>
            <a:lvl1pPr marL="0" indent="0">
              <a:buNone/>
              <a:defRPr/>
            </a:lvl1pPr>
            <a:lvl2pPr marL="304800" indent="0">
              <a:buFont typeface="Arial" panose="020B0604020202020204" pitchFamily="34" charset="0"/>
              <a:buNone/>
              <a:defRPr/>
            </a:lvl2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</p:txBody>
      </p:sp>
      <p:sp>
        <p:nvSpPr>
          <p:cNvPr id="30" name="Plassholder for tekst 25">
            <a:extLst>
              <a:ext uri="{FF2B5EF4-FFF2-40B4-BE49-F238E27FC236}">
                <a16:creationId xmlns:a16="http://schemas.microsoft.com/office/drawing/2014/main" id="{154DCB59-20D9-44F4-BD70-3558B1E4C18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9490277" y="4099487"/>
            <a:ext cx="1946275" cy="1963175"/>
          </a:xfrm>
        </p:spPr>
        <p:txBody>
          <a:bodyPr/>
          <a:lstStyle>
            <a:lvl1pPr marL="0" indent="0">
              <a:buNone/>
              <a:defRPr/>
            </a:lvl1pPr>
            <a:lvl2pPr marL="304800" indent="0">
              <a:buFont typeface="Arial" panose="020B0604020202020204" pitchFamily="34" charset="0"/>
              <a:buNone/>
              <a:defRPr/>
            </a:lvl2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</p:txBody>
      </p:sp>
    </p:spTree>
    <p:extLst>
      <p:ext uri="{BB962C8B-B14F-4D97-AF65-F5344CB8AC3E}">
        <p14:creationId xmlns:p14="http://schemas.microsoft.com/office/powerpoint/2010/main" val="15292448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B9459BB-8DD2-47B8-821E-668F672B4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nn-NO"/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0B0E6C9A-77DE-84C5-6D1D-0A0F74CA9F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672FD807-7290-1D0F-2889-55D979F013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n-NO"/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0C86F731-774A-BE41-E16C-6536583F65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D96C20C4-1D63-291E-3D37-37D43D5679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n-NO"/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9B5D90E8-1BCD-098C-4210-75B30DA47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BB012-E0E9-495A-BF2B-0D446D24FA2C}" type="datetime1">
              <a:rPr lang="nb-NO" smtClean="0"/>
              <a:t>14.09.2023</a:t>
            </a:fld>
            <a:endParaRPr lang="nn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4E5546D8-60EA-86E7-CB52-1C61FE2FE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WIC Fall meeting 2023, Pisa</a:t>
            </a:r>
            <a:endParaRPr lang="nn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0B3453BD-9ACE-C5CF-66BC-4D4070F44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0B32F-0FD5-49CE-AB47-F9E61BD49073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4145468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74D9D44-98FA-4766-8341-8FC3D8633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00747B07-4572-40CF-B463-9CF5EBF58E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926" y="2413000"/>
            <a:ext cx="8763000" cy="3649664"/>
          </a:xfrm>
        </p:spPr>
        <p:txBody>
          <a:bodyPr lIns="0" tIns="0" rIns="0" bIns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D869DCCC-FA35-4BC3-B401-3AF1C6FBD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/>
          <a:p>
            <a:fld id="{5464F89D-2ED8-4B54-91B1-914969D6A812}" type="datetime1">
              <a:rPr lang="nb-NO" smtClean="0"/>
              <a:t>14.09.2023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BC8BCE1B-16B5-4C51-BA48-E53851E99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tIns="0" rIns="0" bIns="0"/>
          <a:lstStyle/>
          <a:p>
            <a:r>
              <a:rPr lang="en-GB"/>
              <a:t>WIC Fall meeting 2023, Pisa</a:t>
            </a:r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A2456F09-A299-4ECB-99F6-48D6F352D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/>
          <a:p>
            <a:fld id="{FF8458C2-5565-427F-8AB4-11699EB9333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68421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36729766-028C-47E0-B4C0-A2A5CFB05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9AFA5423-2D6F-4DEB-BD8E-434061892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/>
          <a:p>
            <a:fld id="{1EDD4193-45C6-48E7-A539-721F7FA707EC}" type="datetime1">
              <a:rPr lang="nb-NO" smtClean="0"/>
              <a:t>14.09.2023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3B91FCA3-AAB1-4942-A403-EB0103719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tIns="0" rIns="0" bIns="0"/>
          <a:lstStyle/>
          <a:p>
            <a:r>
              <a:rPr lang="en-GB"/>
              <a:t>WIC Fall meeting 2023, Pisa</a:t>
            </a:r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0F52D164-B8A5-4C80-8608-6FCB80F2E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/>
          <a:p>
            <a:fld id="{FF8458C2-5565-427F-8AB4-11699EB93339}" type="slidenum">
              <a:rPr lang="nb-NO" smtClean="0"/>
              <a:t>‹#›</a:t>
            </a:fld>
            <a:endParaRPr lang="nb-NO"/>
          </a:p>
        </p:txBody>
      </p:sp>
      <p:sp>
        <p:nvSpPr>
          <p:cNvPr id="8" name="Plassholder for innhold 2">
            <a:extLst>
              <a:ext uri="{FF2B5EF4-FFF2-40B4-BE49-F238E27FC236}">
                <a16:creationId xmlns:a16="http://schemas.microsoft.com/office/drawing/2014/main" id="{D4C05C0E-D386-4C2B-8D54-20A35582EA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925" y="2413000"/>
            <a:ext cx="5097462" cy="3649664"/>
          </a:xfrm>
        </p:spPr>
        <p:txBody>
          <a:bodyPr lIns="0" tIns="0" rIns="0" bIns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9" name="Plassholder for innhold 2">
            <a:extLst>
              <a:ext uri="{FF2B5EF4-FFF2-40B4-BE49-F238E27FC236}">
                <a16:creationId xmlns:a16="http://schemas.microsoft.com/office/drawing/2014/main" id="{5E1BB4FF-EB57-43DA-9720-67307DA703D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91264" y="2413000"/>
            <a:ext cx="5097462" cy="3649664"/>
          </a:xfrm>
        </p:spPr>
        <p:txBody>
          <a:bodyPr lIns="0" tIns="0" rIns="0" bIns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1747785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bilder med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36729766-028C-47E0-B4C0-A2A5CFB05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9AFA5423-2D6F-4DEB-BD8E-434061892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/>
          <a:p>
            <a:fld id="{8E7F2D44-44D6-4714-8C71-7C7FE2E5BCCD}" type="datetime1">
              <a:rPr lang="nb-NO" smtClean="0"/>
              <a:t>14.09.2023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3B91FCA3-AAB1-4942-A403-EB0103719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tIns="0" rIns="0" bIns="0"/>
          <a:lstStyle/>
          <a:p>
            <a:r>
              <a:rPr lang="en-GB"/>
              <a:t>WIC Fall meeting 2023, Pisa</a:t>
            </a:r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0F52D164-B8A5-4C80-8608-6FCB80F2E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/>
          <a:p>
            <a:fld id="{FF8458C2-5565-427F-8AB4-11699EB93339}" type="slidenum">
              <a:rPr lang="nb-NO" smtClean="0"/>
              <a:t>‹#›</a:t>
            </a:fld>
            <a:endParaRPr lang="nb-NO"/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42886FD8-E3F1-4AF6-B1B3-56C5C0F27DF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00099" y="2413000"/>
            <a:ext cx="5097462" cy="3649664"/>
          </a:xfrm>
          <a:prstGeom prst="rect">
            <a:avLst/>
          </a:prstGeom>
          <a:solidFill>
            <a:schemeClr val="lt2"/>
          </a:solidFill>
        </p:spPr>
        <p:txBody>
          <a:bodyPr lIns="0" tIns="0" rIns="0" bIns="0"/>
          <a:lstStyle/>
          <a:p>
            <a:r>
              <a:rPr lang="nb-NO"/>
              <a:t>Klikk på ikonet for å legge til et bilde</a:t>
            </a:r>
          </a:p>
        </p:txBody>
      </p:sp>
      <p:sp>
        <p:nvSpPr>
          <p:cNvPr id="4" name="Plassholder for bilde 3">
            <a:extLst>
              <a:ext uri="{FF2B5EF4-FFF2-40B4-BE49-F238E27FC236}">
                <a16:creationId xmlns:a16="http://schemas.microsoft.com/office/drawing/2014/main" id="{19D6546F-BDA3-480D-81D5-6D1B8A13EFD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94438" y="2413000"/>
            <a:ext cx="5097462" cy="3649664"/>
          </a:xfrm>
          <a:prstGeom prst="rect">
            <a:avLst/>
          </a:prstGeom>
          <a:solidFill>
            <a:schemeClr val="lt2"/>
          </a:solidFill>
        </p:spPr>
        <p:txBody>
          <a:bodyPr lIns="0" tIns="0" rIns="0" bIns="0"/>
          <a:lstStyle/>
          <a:p>
            <a:r>
              <a:rPr lang="nb-NO"/>
              <a:t>Klikk på ikonet for å legge til et bilde</a:t>
            </a:r>
          </a:p>
        </p:txBody>
      </p:sp>
      <p:sp>
        <p:nvSpPr>
          <p:cNvPr id="8" name="Plassholder for tekst 2">
            <a:extLst>
              <a:ext uri="{FF2B5EF4-FFF2-40B4-BE49-F238E27FC236}">
                <a16:creationId xmlns:a16="http://schemas.microsoft.com/office/drawing/2014/main" id="{331544C7-6E4D-4FCE-B743-A772C08B1F9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456129" y="2413000"/>
            <a:ext cx="107722" cy="3649664"/>
          </a:xfrm>
        </p:spPr>
        <p:txBody>
          <a:bodyPr vert="vert">
            <a:spAutoFit/>
          </a:bodyPr>
          <a:lstStyle>
            <a:lvl1pPr marL="0" indent="0">
              <a:buNone/>
              <a:defRPr sz="700"/>
            </a:lvl1pPr>
            <a:lvl2pPr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nb-NO" dirty="0"/>
              <a:t>Foto: Sett inn kreditering på fotograf</a:t>
            </a:r>
          </a:p>
        </p:txBody>
      </p:sp>
    </p:spTree>
    <p:extLst>
      <p:ext uri="{BB962C8B-B14F-4D97-AF65-F5344CB8AC3E}">
        <p14:creationId xmlns:p14="http://schemas.microsoft.com/office/powerpoint/2010/main" val="318091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2015AA92-CFF3-4A68-B2C4-B3E6548DB7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6925" y="2387600"/>
            <a:ext cx="5097462" cy="738664"/>
          </a:xfrm>
        </p:spPr>
        <p:txBody>
          <a:bodyPr lIns="0" tIns="0" rIns="0" bIns="0" anchor="t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08B1DF3D-C6BE-4D4E-957F-C6DEF92025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1264" y="2387600"/>
            <a:ext cx="5097462" cy="738664"/>
          </a:xfrm>
        </p:spPr>
        <p:txBody>
          <a:bodyPr lIns="0" tIns="0" rIns="0" bIns="0" anchor="t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DB128704-842D-438F-B761-751EFFCC5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/>
          <a:p>
            <a:fld id="{771B173A-282D-4087-908A-61F539D187C2}" type="datetime1">
              <a:rPr lang="nb-NO" smtClean="0"/>
              <a:t>14.09.2023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B76D4C92-BCB5-4B7C-8DEE-3F3B0CD43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tIns="0" rIns="0" bIns="0"/>
          <a:lstStyle/>
          <a:p>
            <a:r>
              <a:rPr lang="en-GB"/>
              <a:t>WIC Fall meeting 2023, Pisa</a:t>
            </a:r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661FF4F2-B671-4C76-BA7E-8C8EE9895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/>
          <a:p>
            <a:fld id="{FF8458C2-5565-427F-8AB4-11699EB93339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Tittel 1">
            <a:extLst>
              <a:ext uri="{FF2B5EF4-FFF2-40B4-BE49-F238E27FC236}">
                <a16:creationId xmlns:a16="http://schemas.microsoft.com/office/drawing/2014/main" id="{8767CD8C-E6E1-47F7-A9B5-467CDD16F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5" y="864037"/>
            <a:ext cx="8763000" cy="1169551"/>
          </a:xfrm>
        </p:spPr>
        <p:txBody>
          <a:bodyPr lIns="0" tIns="0" rIns="0" bIns="0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11" name="Plassholder for innhold 2">
            <a:extLst>
              <a:ext uri="{FF2B5EF4-FFF2-40B4-BE49-F238E27FC236}">
                <a16:creationId xmlns:a16="http://schemas.microsoft.com/office/drawing/2014/main" id="{D1A5C7BA-CCD2-40AB-95E9-773DE7FB60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796925" y="3327400"/>
            <a:ext cx="5097462" cy="2735264"/>
          </a:xfrm>
        </p:spPr>
        <p:txBody>
          <a:bodyPr lIns="0" tIns="0" rIns="0" bIns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12" name="Plassholder for innhold 2">
            <a:extLst>
              <a:ext uri="{FF2B5EF4-FFF2-40B4-BE49-F238E27FC236}">
                <a16:creationId xmlns:a16="http://schemas.microsoft.com/office/drawing/2014/main" id="{A274A5EE-0306-47C8-95FA-9176D50FAB41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291264" y="3327400"/>
            <a:ext cx="5097462" cy="2735264"/>
          </a:xfrm>
        </p:spPr>
        <p:txBody>
          <a:bodyPr lIns="0" tIns="0" rIns="0" bIns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458411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tekst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DB128704-842D-438F-B761-751EFFCC5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/>
          <a:p>
            <a:fld id="{CEDAF23F-23AA-40B1-93D1-CF79240826AC}" type="datetime1">
              <a:rPr lang="nb-NO" smtClean="0"/>
              <a:t>14.09.2023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B76D4C92-BCB5-4B7C-8DEE-3F3B0CD43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tIns="0" rIns="0" bIns="0"/>
          <a:lstStyle/>
          <a:p>
            <a:r>
              <a:rPr lang="en-GB"/>
              <a:t>WIC Fall meeting 2023, Pisa</a:t>
            </a:r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661FF4F2-B671-4C76-BA7E-8C8EE9895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/>
          <a:p>
            <a:fld id="{FF8458C2-5565-427F-8AB4-11699EB93339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Tittel 1">
            <a:extLst>
              <a:ext uri="{FF2B5EF4-FFF2-40B4-BE49-F238E27FC236}">
                <a16:creationId xmlns:a16="http://schemas.microsoft.com/office/drawing/2014/main" id="{8767CD8C-E6E1-47F7-A9B5-467CDD16F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5" y="864037"/>
            <a:ext cx="5097462" cy="1169551"/>
          </a:xfrm>
        </p:spPr>
        <p:txBody>
          <a:bodyPr lIns="0" tIns="0" rIns="0" bIns="0"/>
          <a:lstStyle/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13" name="Plassholder for bilde 3">
            <a:extLst>
              <a:ext uri="{FF2B5EF4-FFF2-40B4-BE49-F238E27FC236}">
                <a16:creationId xmlns:a16="http://schemas.microsoft.com/office/drawing/2014/main" id="{B5A1E56D-AE99-4789-B24D-61210A3F24F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97614" y="976312"/>
            <a:ext cx="5894385" cy="5086351"/>
          </a:xfrm>
          <a:prstGeom prst="rect">
            <a:avLst/>
          </a:prstGeom>
          <a:solidFill>
            <a:schemeClr val="lt2"/>
          </a:solidFill>
        </p:spPr>
        <p:txBody>
          <a:bodyPr lIns="0" tIns="0" rIns="0" bIns="0"/>
          <a:lstStyle/>
          <a:p>
            <a:r>
              <a:rPr lang="nb-NO"/>
              <a:t>Klikk på ikonet for å legge til et bilde</a:t>
            </a:r>
          </a:p>
        </p:txBody>
      </p:sp>
      <p:sp>
        <p:nvSpPr>
          <p:cNvPr id="12" name="Plassholder for innhold 2">
            <a:extLst>
              <a:ext uri="{FF2B5EF4-FFF2-40B4-BE49-F238E27FC236}">
                <a16:creationId xmlns:a16="http://schemas.microsoft.com/office/drawing/2014/main" id="{2F76D602-75E9-486D-9F94-3D7511C622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925" y="2413000"/>
            <a:ext cx="5097462" cy="3649664"/>
          </a:xfrm>
        </p:spPr>
        <p:txBody>
          <a:bodyPr lIns="0" tIns="0" rIns="0" bIns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11" name="Plassholder for tekst 2">
            <a:extLst>
              <a:ext uri="{FF2B5EF4-FFF2-40B4-BE49-F238E27FC236}">
                <a16:creationId xmlns:a16="http://schemas.microsoft.com/office/drawing/2014/main" id="{55A6CEE8-9BD3-4F79-BFFB-FCCC2C74836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024843" y="1412460"/>
            <a:ext cx="107722" cy="4543926"/>
          </a:xfrm>
        </p:spPr>
        <p:txBody>
          <a:bodyPr vert="vert">
            <a:spAutoFit/>
          </a:bodyPr>
          <a:lstStyle>
            <a:lvl1pPr marL="0" indent="0" algn="r">
              <a:buNone/>
              <a:defRPr sz="700"/>
            </a:lvl1pPr>
            <a:lvl2pPr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nb-NO" dirty="0"/>
              <a:t>Foto: Sett inn kreditering på fotograf</a:t>
            </a:r>
          </a:p>
        </p:txBody>
      </p:sp>
    </p:spTree>
    <p:extLst>
      <p:ext uri="{BB962C8B-B14F-4D97-AF65-F5344CB8AC3E}">
        <p14:creationId xmlns:p14="http://schemas.microsoft.com/office/powerpoint/2010/main" val="2805549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tekst og bilde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DB128704-842D-438F-B761-751EFFCC5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/>
          <a:p>
            <a:fld id="{11E46FC0-D3A9-40D9-8851-47BF2F022833}" type="datetime1">
              <a:rPr lang="nb-NO" smtClean="0"/>
              <a:t>14.09.2023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B76D4C92-BCB5-4B7C-8DEE-3F3B0CD43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tIns="0" rIns="0" bIns="0"/>
          <a:lstStyle/>
          <a:p>
            <a:r>
              <a:rPr lang="en-GB"/>
              <a:t>WIC Fall meeting 2023, Pisa</a:t>
            </a:r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661FF4F2-B671-4C76-BA7E-8C8EE9895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/>
          <a:p>
            <a:fld id="{FF8458C2-5565-427F-8AB4-11699EB93339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Tittel 1">
            <a:extLst>
              <a:ext uri="{FF2B5EF4-FFF2-40B4-BE49-F238E27FC236}">
                <a16:creationId xmlns:a16="http://schemas.microsoft.com/office/drawing/2014/main" id="{8767CD8C-E6E1-47F7-A9B5-467CDD16F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4" y="864037"/>
            <a:ext cx="6931025" cy="1169551"/>
          </a:xfrm>
        </p:spPr>
        <p:txBody>
          <a:bodyPr lIns="0" tIns="0" rIns="0" bIns="0"/>
          <a:lstStyle/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13" name="Plassholder for bilde 3">
            <a:extLst>
              <a:ext uri="{FF2B5EF4-FFF2-40B4-BE49-F238E27FC236}">
                <a16:creationId xmlns:a16="http://schemas.microsoft.com/office/drawing/2014/main" id="{B5A1E56D-AE99-4789-B24D-61210A3F24F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23239" y="976312"/>
            <a:ext cx="4068762" cy="5086351"/>
          </a:xfrm>
          <a:prstGeom prst="rect">
            <a:avLst/>
          </a:prstGeom>
          <a:solidFill>
            <a:schemeClr val="lt2"/>
          </a:solidFill>
        </p:spPr>
        <p:txBody>
          <a:bodyPr lIns="0" tIns="0" rIns="0" bIns="0"/>
          <a:lstStyle/>
          <a:p>
            <a:r>
              <a:rPr lang="nb-NO"/>
              <a:t>Klikk på ikonet for å legge til et bilde</a:t>
            </a:r>
          </a:p>
        </p:txBody>
      </p:sp>
      <p:sp>
        <p:nvSpPr>
          <p:cNvPr id="12" name="Plassholder for innhold 2">
            <a:extLst>
              <a:ext uri="{FF2B5EF4-FFF2-40B4-BE49-F238E27FC236}">
                <a16:creationId xmlns:a16="http://schemas.microsoft.com/office/drawing/2014/main" id="{2F76D602-75E9-486D-9F94-3D7511C622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924" y="2413000"/>
            <a:ext cx="6931025" cy="3649664"/>
          </a:xfrm>
        </p:spPr>
        <p:txBody>
          <a:bodyPr lIns="0" tIns="0" rIns="0" bIns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11" name="Plassholder for tekst 2">
            <a:extLst>
              <a:ext uri="{FF2B5EF4-FFF2-40B4-BE49-F238E27FC236}">
                <a16:creationId xmlns:a16="http://schemas.microsoft.com/office/drawing/2014/main" id="{9BE31FBC-3E87-4906-8AF2-8C42F3A72D5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024843" y="1412460"/>
            <a:ext cx="107722" cy="4543926"/>
          </a:xfrm>
        </p:spPr>
        <p:txBody>
          <a:bodyPr vert="vert">
            <a:spAutoFit/>
          </a:bodyPr>
          <a:lstStyle>
            <a:lvl1pPr marL="0" indent="0" algn="r">
              <a:buNone/>
              <a:defRPr sz="700"/>
            </a:lvl1pPr>
            <a:lvl2pPr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nb-NO" dirty="0"/>
              <a:t>Foto: Sett inn kreditering på fotograf</a:t>
            </a:r>
          </a:p>
        </p:txBody>
      </p:sp>
    </p:spTree>
    <p:extLst>
      <p:ext uri="{BB962C8B-B14F-4D97-AF65-F5344CB8AC3E}">
        <p14:creationId xmlns:p14="http://schemas.microsoft.com/office/powerpoint/2010/main" val="518240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tekst og bilde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DB128704-842D-438F-B761-751EFFCC5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/>
          <a:p>
            <a:fld id="{37940E43-DCE0-478B-948B-9FE0D815DBA8}" type="datetime1">
              <a:rPr lang="nb-NO" smtClean="0"/>
              <a:t>14.09.2023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B76D4C92-BCB5-4B7C-8DEE-3F3B0CD43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tIns="0" rIns="0" bIns="0"/>
          <a:lstStyle/>
          <a:p>
            <a:r>
              <a:rPr lang="en-GB"/>
              <a:t>WIC Fall meeting 2023, Pisa</a:t>
            </a:r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661FF4F2-B671-4C76-BA7E-8C8EE9895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/>
          <a:p>
            <a:fld id="{FF8458C2-5565-427F-8AB4-11699EB93339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Tittel 1">
            <a:extLst>
              <a:ext uri="{FF2B5EF4-FFF2-40B4-BE49-F238E27FC236}">
                <a16:creationId xmlns:a16="http://schemas.microsoft.com/office/drawing/2014/main" id="{8767CD8C-E6E1-47F7-A9B5-467CDD16F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5" y="976313"/>
            <a:ext cx="3267076" cy="1057275"/>
          </a:xfrm>
        </p:spPr>
        <p:txBody>
          <a:bodyPr lIns="0" tIns="0" rIns="0" bIns="0"/>
          <a:lstStyle>
            <a:lvl1pPr>
              <a:defRPr sz="3000"/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13" name="Plassholder for bilde 3">
            <a:extLst>
              <a:ext uri="{FF2B5EF4-FFF2-40B4-BE49-F238E27FC236}">
                <a16:creationId xmlns:a16="http://schemas.microsoft.com/office/drawing/2014/main" id="{B5A1E56D-AE99-4789-B24D-61210A3F24F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59288" y="976312"/>
            <a:ext cx="7732712" cy="5086351"/>
          </a:xfrm>
          <a:prstGeom prst="rect">
            <a:avLst/>
          </a:prstGeom>
          <a:solidFill>
            <a:schemeClr val="lt2"/>
          </a:solidFill>
        </p:spPr>
        <p:txBody>
          <a:bodyPr lIns="0" tIns="0" rIns="0" bIns="0"/>
          <a:lstStyle/>
          <a:p>
            <a:r>
              <a:rPr lang="nb-NO"/>
              <a:t>Klikk på ikonet for å legge til et bilde</a:t>
            </a:r>
          </a:p>
        </p:txBody>
      </p:sp>
      <p:sp>
        <p:nvSpPr>
          <p:cNvPr id="12" name="Plassholder for innhold 2">
            <a:extLst>
              <a:ext uri="{FF2B5EF4-FFF2-40B4-BE49-F238E27FC236}">
                <a16:creationId xmlns:a16="http://schemas.microsoft.com/office/drawing/2014/main" id="{2F76D602-75E9-486D-9F94-3D7511C622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925" y="2413000"/>
            <a:ext cx="3267076" cy="3649664"/>
          </a:xfrm>
        </p:spPr>
        <p:txBody>
          <a:bodyPr lIns="0" tIns="0" rIns="0" bIns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11" name="Plassholder for tekst 2">
            <a:extLst>
              <a:ext uri="{FF2B5EF4-FFF2-40B4-BE49-F238E27FC236}">
                <a16:creationId xmlns:a16="http://schemas.microsoft.com/office/drawing/2014/main" id="{0B37DE26-D1C3-4958-AAD0-4B083C57A7A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024843" y="1412460"/>
            <a:ext cx="107722" cy="4543926"/>
          </a:xfrm>
        </p:spPr>
        <p:txBody>
          <a:bodyPr vert="vert">
            <a:spAutoFit/>
          </a:bodyPr>
          <a:lstStyle>
            <a:lvl1pPr marL="0" indent="0" algn="r">
              <a:buNone/>
              <a:defRPr sz="700"/>
            </a:lvl1pPr>
            <a:lvl2pPr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nb-NO" dirty="0"/>
              <a:t>Foto: Sett inn kreditering på fotograf</a:t>
            </a:r>
          </a:p>
        </p:txBody>
      </p:sp>
    </p:spTree>
    <p:extLst>
      <p:ext uri="{BB962C8B-B14F-4D97-AF65-F5344CB8AC3E}">
        <p14:creationId xmlns:p14="http://schemas.microsoft.com/office/powerpoint/2010/main" val="903177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sv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E76DCC81-28CF-43BD-AB01-4A5711483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5" y="864037"/>
            <a:ext cx="8763000" cy="1169551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1D41D179-E467-48CF-9B46-3F4C1069C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6925" y="2413000"/>
            <a:ext cx="10594975" cy="364966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B8CDE90B-F9D0-4094-A5DB-5AA1AE39E2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-133925"/>
            <a:ext cx="2743200" cy="1538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100">
                <a:solidFill>
                  <a:schemeClr val="dk2"/>
                </a:solidFill>
              </a:defRPr>
            </a:lvl1pPr>
          </a:lstStyle>
          <a:p>
            <a:fld id="{BD5EFE43-92D9-4C48-BF12-2DEF02A083D3}" type="datetime1">
              <a:rPr lang="nb-NO" smtClean="0"/>
              <a:t>14.09.2023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A5A99EDB-DC56-4B77-9C83-A4B87C16B2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04912" y="6354990"/>
            <a:ext cx="10177200" cy="21544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400">
                <a:solidFill>
                  <a:schemeClr val="dk2"/>
                </a:solidFill>
              </a:defRPr>
            </a:lvl1pPr>
          </a:lstStyle>
          <a:p>
            <a:r>
              <a:rPr lang="en-GB"/>
              <a:t>WIC Fall meeting 2023, Pisa</a:t>
            </a:r>
            <a:endParaRPr lang="nb-NO" dirty="0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9F23CF0F-671C-4A4D-87DD-A1299D7B8F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7356" y="6354990"/>
            <a:ext cx="254543" cy="21544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400">
                <a:solidFill>
                  <a:schemeClr val="dk2"/>
                </a:solidFill>
              </a:defRPr>
            </a:lvl1pPr>
          </a:lstStyle>
          <a:p>
            <a:r>
              <a:rPr lang="nb-NO" dirty="0"/>
              <a:t> </a:t>
            </a:r>
            <a:fld id="{FF8458C2-5565-427F-8AB4-11699EB93339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0" name="Grafikk 9">
            <a:extLst>
              <a:ext uri="{FF2B5EF4-FFF2-40B4-BE49-F238E27FC236}">
                <a16:creationId xmlns:a16="http://schemas.microsoft.com/office/drawing/2014/main" id="{563EBB76-0109-8946-A231-B55D072A430D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9766765" y="300853"/>
            <a:ext cx="1683701" cy="436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763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0" r:id="rId3"/>
    <p:sldLayoutId id="2147483652" r:id="rId4"/>
    <p:sldLayoutId id="2147483664" r:id="rId5"/>
    <p:sldLayoutId id="2147483653" r:id="rId6"/>
    <p:sldLayoutId id="2147483666" r:id="rId7"/>
    <p:sldLayoutId id="2147483667" r:id="rId8"/>
    <p:sldLayoutId id="2147483668" r:id="rId9"/>
    <p:sldLayoutId id="2147483665" r:id="rId10"/>
    <p:sldLayoutId id="2147483669" r:id="rId11"/>
    <p:sldLayoutId id="2147483681" r:id="rId12"/>
    <p:sldLayoutId id="2147483683" r:id="rId13"/>
    <p:sldLayoutId id="2147483676" r:id="rId14"/>
    <p:sldLayoutId id="2147483677" r:id="rId15"/>
    <p:sldLayoutId id="2147483679" r:id="rId16"/>
    <p:sldLayoutId id="2147483680" r:id="rId17"/>
    <p:sldLayoutId id="2147483688" r:id="rId18"/>
    <p:sldLayoutId id="2147483689" r:id="rId19"/>
    <p:sldLayoutId id="2147483687" r:id="rId20"/>
    <p:sldLayoutId id="2147483690" r:id="rId21"/>
  </p:sldLayoutIdLst>
  <p:hf sldNum="0"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800" kern="1200">
          <a:solidFill>
            <a:schemeClr val="dk2"/>
          </a:solidFill>
          <a:latin typeface="+mj-lt"/>
          <a:ea typeface="+mj-ea"/>
          <a:cs typeface="+mj-cs"/>
        </a:defRPr>
      </a:lvl1pPr>
    </p:titleStyle>
    <p:bodyStyle>
      <a:lvl1pPr marL="304800" indent="-3048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dk2"/>
          </a:solidFill>
          <a:latin typeface="+mn-lt"/>
          <a:ea typeface="+mn-ea"/>
          <a:cs typeface="+mn-cs"/>
        </a:defRPr>
      </a:lvl1pPr>
      <a:lvl2pPr marL="609600" indent="-3048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dk2"/>
          </a:solidFill>
          <a:latin typeface="+mn-lt"/>
          <a:ea typeface="+mn-ea"/>
          <a:cs typeface="+mn-cs"/>
        </a:defRPr>
      </a:lvl2pPr>
      <a:lvl3pPr marL="914400" indent="-3048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dk2"/>
          </a:solidFill>
          <a:latin typeface="+mn-lt"/>
          <a:ea typeface="+mn-ea"/>
          <a:cs typeface="+mn-cs"/>
        </a:defRPr>
      </a:lvl3pPr>
      <a:lvl4pPr marL="1219200" indent="-3048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dk2"/>
          </a:solidFill>
          <a:latin typeface="+mn-lt"/>
          <a:ea typeface="+mn-ea"/>
          <a:cs typeface="+mn-cs"/>
        </a:defRPr>
      </a:lvl4pPr>
      <a:lvl5pPr marL="1524000" indent="-3048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dk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15" userDrawn="1">
          <p15:clr>
            <a:srgbClr val="F26B43"/>
          </p15:clr>
        </p15:guide>
        <p15:guide id="2" orient="horz" pos="3819" userDrawn="1">
          <p15:clr>
            <a:srgbClr val="F26B43"/>
          </p15:clr>
        </p15:guide>
        <p15:guide id="3" pos="502" userDrawn="1">
          <p15:clr>
            <a:srgbClr val="F26B43"/>
          </p15:clr>
        </p15:guide>
        <p15:guide id="8" pos="3714" userDrawn="1">
          <p15:clr>
            <a:srgbClr val="F26B43"/>
          </p15:clr>
        </p15:guide>
        <p15:guide id="9" pos="3963" userDrawn="1">
          <p15:clr>
            <a:srgbClr val="F26B43"/>
          </p15:clr>
        </p15:guide>
        <p15:guide id="12" pos="7174" userDrawn="1">
          <p15:clr>
            <a:srgbClr val="F26B43"/>
          </p15:clr>
        </p15:guide>
        <p15:guide id="16" pos="7421" userDrawn="1">
          <p15:clr>
            <a:srgbClr val="F26B43"/>
          </p15:clr>
        </p15:guide>
        <p15:guide id="17" pos="2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haji.kedir.bedane@helse-forde.mo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skde.no/helseatlas/en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kde.no/helseatlas/files/healthcare-atlas-elderly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83FB7B9-C358-C328-584F-B02940905A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01405"/>
          </a:xfrm>
        </p:spPr>
        <p:txBody>
          <a:bodyPr>
            <a:normAutofit/>
          </a:bodyPr>
          <a:lstStyle/>
          <a:p>
            <a:r>
              <a:rPr lang="en-GB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Norwegian </a:t>
            </a:r>
            <a:r>
              <a:rPr lang="en-GB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Health</a:t>
            </a:r>
            <a:r>
              <a:rPr lang="en-GB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Care Atlas for Myocardial Infarction</a:t>
            </a:r>
            <a:endParaRPr lang="nn-NO" sz="3200" dirty="0"/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D878698B-A463-C084-6CB2-0B409C1087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34948" y="3981884"/>
            <a:ext cx="9965933" cy="877792"/>
          </a:xfrm>
        </p:spPr>
        <p:txBody>
          <a:bodyPr/>
          <a:lstStyle/>
          <a:p>
            <a:r>
              <a:rPr lang="nn-NO" sz="2800" dirty="0"/>
              <a:t>By</a:t>
            </a:r>
          </a:p>
          <a:p>
            <a:r>
              <a:rPr lang="nn-NO" sz="2800" dirty="0"/>
              <a:t>Marte Bale, </a:t>
            </a:r>
            <a:r>
              <a:rPr lang="nn-NO" sz="3200" b="1" dirty="0"/>
              <a:t>Haji Kedir Bedane</a:t>
            </a:r>
            <a:r>
              <a:rPr lang="nn-NO" sz="2800" dirty="0"/>
              <a:t>,  Knut Ivar Osvoll, Maria Holsen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2D811A7B-0D77-C967-EF6D-06969E661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F46E2-0B88-403F-BF27-0CB68E359981}" type="datetime1">
              <a:rPr lang="nb-NO" smtClean="0"/>
              <a:t>14.09.2023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F084F0A6-7DE7-5829-4EB0-C3396F74B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WIC Fall meeting 2023, Pisa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059979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14CA4AD-3C27-DEAB-6C65-832BDDD5F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16193"/>
            <a:ext cx="12192000" cy="937997"/>
          </a:xfrm>
          <a:noFill/>
        </p:spPr>
        <p:txBody>
          <a:bodyPr>
            <a:noAutofit/>
          </a:bodyPr>
          <a:lstStyle/>
          <a:p>
            <a:pPr algn="ctr"/>
            <a:r>
              <a:rPr lang="nn-NO" sz="3200" dirty="0">
                <a:solidFill>
                  <a:schemeClr val="tx1"/>
                </a:solidFill>
              </a:rPr>
              <a:t>Geographic </a:t>
            </a:r>
            <a:r>
              <a:rPr lang="nn-NO" sz="3200" dirty="0" err="1">
                <a:solidFill>
                  <a:schemeClr val="tx1"/>
                </a:solidFill>
              </a:rPr>
              <a:t>variation</a:t>
            </a:r>
            <a:r>
              <a:rPr lang="nn-NO" sz="3200" dirty="0">
                <a:solidFill>
                  <a:schemeClr val="tx1"/>
                </a:solidFill>
              </a:rPr>
              <a:t> in MI </a:t>
            </a:r>
            <a:r>
              <a:rPr lang="nn-NO" sz="3200" dirty="0" err="1">
                <a:solidFill>
                  <a:schemeClr val="tx1"/>
                </a:solidFill>
              </a:rPr>
              <a:t>admission</a:t>
            </a:r>
            <a:r>
              <a:rPr lang="nn-NO" sz="3200" dirty="0">
                <a:solidFill>
                  <a:schemeClr val="tx1"/>
                </a:solidFill>
              </a:rPr>
              <a:t> and </a:t>
            </a:r>
            <a:r>
              <a:rPr lang="nn-NO" sz="3200" dirty="0" err="1">
                <a:solidFill>
                  <a:schemeClr val="tx1"/>
                </a:solidFill>
              </a:rPr>
              <a:t>revascularization</a:t>
            </a:r>
            <a:r>
              <a:rPr lang="nn-NO" sz="3200" dirty="0">
                <a:solidFill>
                  <a:schemeClr val="tx1"/>
                </a:solidFill>
              </a:rPr>
              <a:t> rates</a:t>
            </a:r>
          </a:p>
        </p:txBody>
      </p:sp>
      <p:graphicFrame>
        <p:nvGraphicFramePr>
          <p:cNvPr id="4" name="Tabell 4">
            <a:extLst>
              <a:ext uri="{FF2B5EF4-FFF2-40B4-BE49-F238E27FC236}">
                <a16:creationId xmlns:a16="http://schemas.microsoft.com/office/drawing/2014/main" id="{BD8E94BB-4307-B30A-4FBC-7DB23077508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457445"/>
              </p:ext>
            </p:extLst>
          </p:nvPr>
        </p:nvGraphicFramePr>
        <p:xfrm>
          <a:off x="218883" y="1923187"/>
          <a:ext cx="11973117" cy="4418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3265">
                  <a:extLst>
                    <a:ext uri="{9D8B030D-6E8A-4147-A177-3AD203B41FA5}">
                      <a16:colId xmlns:a16="http://schemas.microsoft.com/office/drawing/2014/main" val="2610371996"/>
                    </a:ext>
                  </a:extLst>
                </a:gridCol>
                <a:gridCol w="1024864">
                  <a:extLst>
                    <a:ext uri="{9D8B030D-6E8A-4147-A177-3AD203B41FA5}">
                      <a16:colId xmlns:a16="http://schemas.microsoft.com/office/drawing/2014/main" val="1394535585"/>
                    </a:ext>
                  </a:extLst>
                </a:gridCol>
                <a:gridCol w="2047683">
                  <a:extLst>
                    <a:ext uri="{9D8B030D-6E8A-4147-A177-3AD203B41FA5}">
                      <a16:colId xmlns:a16="http://schemas.microsoft.com/office/drawing/2014/main" val="617385290"/>
                    </a:ext>
                  </a:extLst>
                </a:gridCol>
                <a:gridCol w="1165626">
                  <a:extLst>
                    <a:ext uri="{9D8B030D-6E8A-4147-A177-3AD203B41FA5}">
                      <a16:colId xmlns:a16="http://schemas.microsoft.com/office/drawing/2014/main" val="1328409770"/>
                    </a:ext>
                  </a:extLst>
                </a:gridCol>
                <a:gridCol w="1063805">
                  <a:extLst>
                    <a:ext uri="{9D8B030D-6E8A-4147-A177-3AD203B41FA5}">
                      <a16:colId xmlns:a16="http://schemas.microsoft.com/office/drawing/2014/main" val="3575970997"/>
                    </a:ext>
                  </a:extLst>
                </a:gridCol>
                <a:gridCol w="942774">
                  <a:extLst>
                    <a:ext uri="{9D8B030D-6E8A-4147-A177-3AD203B41FA5}">
                      <a16:colId xmlns:a16="http://schemas.microsoft.com/office/drawing/2014/main" val="4069728824"/>
                    </a:ext>
                  </a:extLst>
                </a:gridCol>
                <a:gridCol w="1038681">
                  <a:extLst>
                    <a:ext uri="{9D8B030D-6E8A-4147-A177-3AD203B41FA5}">
                      <a16:colId xmlns:a16="http://schemas.microsoft.com/office/drawing/2014/main" val="542679048"/>
                    </a:ext>
                  </a:extLst>
                </a:gridCol>
                <a:gridCol w="1226419">
                  <a:extLst>
                    <a:ext uri="{9D8B030D-6E8A-4147-A177-3AD203B41FA5}">
                      <a16:colId xmlns:a16="http://schemas.microsoft.com/office/drawing/2014/main" val="3499331200"/>
                    </a:ext>
                  </a:extLst>
                </a:gridCol>
              </a:tblGrid>
              <a:tr h="7656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Rates</a:t>
                      </a:r>
                      <a:endParaRPr lang="nb-NO" sz="2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</a:t>
                      </a:r>
                      <a:endParaRPr lang="nb-NO" sz="2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Rate per 1 000</a:t>
                      </a:r>
                      <a:endParaRPr lang="nb-NO" sz="2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Lowest</a:t>
                      </a:r>
                      <a:r>
                        <a:rPr lang="nb-NO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Highest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b="1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EQ</a:t>
                      </a:r>
                      <a:r>
                        <a:rPr lang="nb-NO" sz="2400" b="1" baseline="-250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5–95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CV</a:t>
                      </a:r>
                      <a:r>
                        <a:rPr lang="nb-NO" sz="2400" baseline="-250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5–95</a:t>
                      </a:r>
                      <a:endParaRPr lang="nb-NO" sz="2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b="1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SCV</a:t>
                      </a:r>
                      <a:r>
                        <a:rPr lang="nb-NO" sz="2400" b="1" baseline="-250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5–95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680863162"/>
                  </a:ext>
                </a:extLst>
              </a:tr>
              <a:tr h="9132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Myocardial infarction admissions (18 + years)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11 846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2.8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1.7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3.9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17.2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602547587"/>
                  </a:ext>
                </a:extLst>
              </a:tr>
              <a:tr h="9132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Myocardial infarction admissions (75 + years)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5 223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12.8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8.9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17.4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17.7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3.0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355678295"/>
                  </a:ext>
                </a:extLst>
              </a:tr>
              <a:tr h="9132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Coronary revascularization (18 + years)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13 038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3.1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4.4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18.6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575549248"/>
                  </a:ext>
                </a:extLst>
              </a:tr>
              <a:tr h="9132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Coronary revascularization (75 + years)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3 787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9.3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6.8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13.7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22.6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3.8</a:t>
                      </a:r>
                      <a:endParaRPr lang="nb-NO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674684246"/>
                  </a:ext>
                </a:extLst>
              </a:tr>
            </a:tbl>
          </a:graphicData>
        </a:graphic>
      </p:graphicFrame>
      <p:sp>
        <p:nvSpPr>
          <p:cNvPr id="5" name="Prosess 4">
            <a:extLst>
              <a:ext uri="{FF2B5EF4-FFF2-40B4-BE49-F238E27FC236}">
                <a16:creationId xmlns:a16="http://schemas.microsoft.com/office/drawing/2014/main" id="{9A565F95-5F24-C9C1-41B5-CBF091E691EB}"/>
              </a:ext>
            </a:extLst>
          </p:cNvPr>
          <p:cNvSpPr/>
          <p:nvPr/>
        </p:nvSpPr>
        <p:spPr>
          <a:xfrm>
            <a:off x="8976767" y="1923187"/>
            <a:ext cx="1133003" cy="4372887"/>
          </a:xfrm>
          <a:prstGeom prst="flowChartProcess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6731A747-5C2A-F1B1-9FA9-00BEE1290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63E68-1991-42FD-89A2-895BFD2E64E8}" type="datetime1">
              <a:rPr lang="nb-NO" smtClean="0"/>
              <a:t>14.09.2023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0D48DD72-84FB-4716-3281-B7A84371E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WIC Fall meeting 2023, Pisa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35670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4.07407E-6 L 0.17123 0.0002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5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8AE07461-3649-D5AD-8A90-B667352FF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188" y="809243"/>
            <a:ext cx="5777934" cy="764920"/>
          </a:xfrm>
          <a:noFill/>
        </p:spPr>
        <p:txBody>
          <a:bodyPr/>
          <a:lstStyle/>
          <a:p>
            <a:r>
              <a:rPr lang="nn-NO" dirty="0">
                <a:solidFill>
                  <a:schemeClr val="tx1"/>
                </a:solidFill>
              </a:rPr>
              <a:t>a) Changes in MI </a:t>
            </a:r>
            <a:r>
              <a:rPr lang="nn-NO" dirty="0" err="1">
                <a:solidFill>
                  <a:schemeClr val="tx1"/>
                </a:solidFill>
              </a:rPr>
              <a:t>admission</a:t>
            </a:r>
            <a:r>
              <a:rPr lang="nn-NO" dirty="0">
                <a:solidFill>
                  <a:schemeClr val="tx1"/>
                </a:solidFill>
              </a:rPr>
              <a:t> rate </a:t>
            </a:r>
            <a:r>
              <a:rPr lang="nn-NO" dirty="0" err="1">
                <a:solidFill>
                  <a:schemeClr val="tx1"/>
                </a:solidFill>
              </a:rPr>
              <a:t>among</a:t>
            </a:r>
            <a:r>
              <a:rPr lang="nn-NO" dirty="0">
                <a:solidFill>
                  <a:schemeClr val="tx1"/>
                </a:solidFill>
              </a:rPr>
              <a:t> </a:t>
            </a:r>
            <a:r>
              <a:rPr lang="nn-NO" dirty="0" err="1">
                <a:solidFill>
                  <a:schemeClr val="tx1"/>
                </a:solidFill>
              </a:rPr>
              <a:t>elderly</a:t>
            </a:r>
            <a:r>
              <a:rPr lang="nn-NO" dirty="0">
                <a:solidFill>
                  <a:schemeClr val="tx1"/>
                </a:solidFill>
              </a:rPr>
              <a:t> </a:t>
            </a:r>
            <a:r>
              <a:rPr lang="nn-NO" dirty="0" err="1">
                <a:solidFill>
                  <a:schemeClr val="tx1"/>
                </a:solidFill>
              </a:rPr>
              <a:t>patients</a:t>
            </a:r>
            <a:r>
              <a:rPr lang="nn-NO" dirty="0">
                <a:solidFill>
                  <a:schemeClr val="tx1"/>
                </a:solidFill>
              </a:rPr>
              <a:t> (75 year or older)</a:t>
            </a:r>
          </a:p>
        </p:txBody>
      </p:sp>
      <p:pic>
        <p:nvPicPr>
          <p:cNvPr id="8" name="Plassholder for innhold 7">
            <a:extLst>
              <a:ext uri="{FF2B5EF4-FFF2-40B4-BE49-F238E27FC236}">
                <a16:creationId xmlns:a16="http://schemas.microsoft.com/office/drawing/2014/main" id="{86DD57DE-BD9F-EED7-270E-8F32A1F7C87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-48559" y="2362691"/>
            <a:ext cx="5981240" cy="3993863"/>
          </a:xfrm>
        </p:spPr>
      </p:pic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698A92AF-5DD2-6C93-7A09-E191637019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22160" y="710655"/>
            <a:ext cx="6069840" cy="764920"/>
          </a:xfrm>
          <a:noFill/>
        </p:spPr>
        <p:txBody>
          <a:bodyPr/>
          <a:lstStyle/>
          <a:p>
            <a:r>
              <a:rPr lang="nn-NO" dirty="0">
                <a:solidFill>
                  <a:schemeClr val="tx1"/>
                </a:solidFill>
              </a:rPr>
              <a:t>b)Changes in </a:t>
            </a:r>
            <a:r>
              <a:rPr lang="nn-NO" dirty="0" err="1">
                <a:solidFill>
                  <a:schemeClr val="tx1"/>
                </a:solidFill>
              </a:rPr>
              <a:t>cardiac</a:t>
            </a:r>
            <a:r>
              <a:rPr lang="nn-NO" dirty="0">
                <a:solidFill>
                  <a:schemeClr val="tx1"/>
                </a:solidFill>
              </a:rPr>
              <a:t> </a:t>
            </a:r>
            <a:r>
              <a:rPr lang="nn-NO" dirty="0" err="1">
                <a:solidFill>
                  <a:schemeClr val="tx1"/>
                </a:solidFill>
              </a:rPr>
              <a:t>revascularization</a:t>
            </a:r>
            <a:r>
              <a:rPr lang="nn-NO" dirty="0">
                <a:solidFill>
                  <a:schemeClr val="tx1"/>
                </a:solidFill>
              </a:rPr>
              <a:t> rate </a:t>
            </a:r>
            <a:r>
              <a:rPr lang="nn-NO" dirty="0" err="1">
                <a:solidFill>
                  <a:schemeClr val="tx1"/>
                </a:solidFill>
              </a:rPr>
              <a:t>among</a:t>
            </a:r>
            <a:r>
              <a:rPr lang="nn-NO" dirty="0">
                <a:solidFill>
                  <a:schemeClr val="tx1"/>
                </a:solidFill>
              </a:rPr>
              <a:t> </a:t>
            </a:r>
            <a:r>
              <a:rPr lang="nn-NO" dirty="0" err="1">
                <a:solidFill>
                  <a:schemeClr val="tx1"/>
                </a:solidFill>
              </a:rPr>
              <a:t>elderly</a:t>
            </a:r>
            <a:r>
              <a:rPr lang="nn-NO" dirty="0">
                <a:solidFill>
                  <a:schemeClr val="tx1"/>
                </a:solidFill>
              </a:rPr>
              <a:t> </a:t>
            </a:r>
            <a:r>
              <a:rPr lang="nn-NO" dirty="0" err="1">
                <a:solidFill>
                  <a:schemeClr val="tx1"/>
                </a:solidFill>
              </a:rPr>
              <a:t>patients</a:t>
            </a:r>
            <a:r>
              <a:rPr lang="nn-NO" dirty="0">
                <a:solidFill>
                  <a:schemeClr val="tx1"/>
                </a:solidFill>
              </a:rPr>
              <a:t> (75 year or older)</a:t>
            </a:r>
          </a:p>
        </p:txBody>
      </p:sp>
      <p:pic>
        <p:nvPicPr>
          <p:cNvPr id="14" name="Plassholder for innhold 13">
            <a:extLst>
              <a:ext uri="{FF2B5EF4-FFF2-40B4-BE49-F238E27FC236}">
                <a16:creationId xmlns:a16="http://schemas.microsoft.com/office/drawing/2014/main" id="{D118880F-56DA-9830-B52D-FC138E706C5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6072978" y="2084264"/>
            <a:ext cx="6069840" cy="4272290"/>
          </a:xfrm>
        </p:spPr>
      </p:pic>
      <p:sp>
        <p:nvSpPr>
          <p:cNvPr id="2" name="Rektangel 1">
            <a:extLst>
              <a:ext uri="{FF2B5EF4-FFF2-40B4-BE49-F238E27FC236}">
                <a16:creationId xmlns:a16="http://schemas.microsoft.com/office/drawing/2014/main" id="{DC95BFF6-C45F-DBE8-0D03-5C1912A3AD8D}"/>
              </a:ext>
            </a:extLst>
          </p:cNvPr>
          <p:cNvSpPr/>
          <p:nvPr/>
        </p:nvSpPr>
        <p:spPr>
          <a:xfrm>
            <a:off x="3126658" y="2684206"/>
            <a:ext cx="165182" cy="2884784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A1E5793C-BDB9-155B-899B-4F8E0C8D08D3}"/>
              </a:ext>
            </a:extLst>
          </p:cNvPr>
          <p:cNvSpPr/>
          <p:nvPr/>
        </p:nvSpPr>
        <p:spPr>
          <a:xfrm>
            <a:off x="9338678" y="2536723"/>
            <a:ext cx="182880" cy="2937879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lassholder for dato 5">
            <a:extLst>
              <a:ext uri="{FF2B5EF4-FFF2-40B4-BE49-F238E27FC236}">
                <a16:creationId xmlns:a16="http://schemas.microsoft.com/office/drawing/2014/main" id="{BFC2D3B8-4FC1-CAD2-1DC0-24AC78ECC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93E8-CCCD-45A9-93A3-54DE6138C181}" type="datetime1">
              <a:rPr lang="nb-NO" smtClean="0"/>
              <a:t>14.09.2023</a:t>
            </a:fld>
            <a:endParaRPr lang="nn-NO"/>
          </a:p>
        </p:txBody>
      </p:sp>
      <p:sp>
        <p:nvSpPr>
          <p:cNvPr id="7" name="Plassholder for bunntekst 6">
            <a:extLst>
              <a:ext uri="{FF2B5EF4-FFF2-40B4-BE49-F238E27FC236}">
                <a16:creationId xmlns:a16="http://schemas.microsoft.com/office/drawing/2014/main" id="{8F517A8B-1434-2E78-AF6A-1BD5D0247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WIC Fall meeting 2023, Pisa</a:t>
            </a:r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2776086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1B76A5FD-015F-46FE-4110-D0CD58162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31809"/>
          </a:xfrm>
          <a:noFill/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Conclusions</a:t>
            </a:r>
            <a:r>
              <a:rPr lang="nn-NO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63B1C672-70C6-28B5-25B2-6ED78F1DDD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609" y="1380449"/>
            <a:ext cx="10515600" cy="5356615"/>
          </a:xfrm>
        </p:spPr>
        <p:txBody>
          <a:bodyPr>
            <a:normAutofit/>
          </a:bodyPr>
          <a:lstStyle/>
          <a:p>
            <a:r>
              <a:rPr lang="nn-NO" dirty="0"/>
              <a:t>Norwegian </a:t>
            </a:r>
            <a:r>
              <a:rPr lang="nn-NO" dirty="0" err="1"/>
              <a:t>healthcare</a:t>
            </a:r>
            <a:r>
              <a:rPr lang="nn-NO" dirty="0"/>
              <a:t> atlas for </a:t>
            </a:r>
            <a:r>
              <a:rPr lang="en-US" dirty="0" err="1"/>
              <a:t>myocardiac</a:t>
            </a:r>
            <a:r>
              <a:rPr lang="nn-NO" dirty="0"/>
              <a:t> </a:t>
            </a:r>
            <a:r>
              <a:rPr lang="nn-NO" dirty="0" err="1"/>
              <a:t>infarction</a:t>
            </a:r>
            <a:r>
              <a:rPr lang="nn-NO" dirty="0"/>
              <a:t> </a:t>
            </a:r>
            <a:r>
              <a:rPr lang="nn-NO" dirty="0" err="1"/>
              <a:t>indicated</a:t>
            </a:r>
            <a:r>
              <a:rPr lang="nn-NO" dirty="0"/>
              <a:t> </a:t>
            </a:r>
            <a:r>
              <a:rPr lang="nn-NO" dirty="0" err="1"/>
              <a:t>that</a:t>
            </a:r>
            <a:r>
              <a:rPr lang="nn-NO" dirty="0"/>
              <a:t> 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n-NO" dirty="0" err="1"/>
              <a:t>There</a:t>
            </a:r>
            <a:r>
              <a:rPr lang="nn-NO" dirty="0"/>
              <a:t> is </a:t>
            </a:r>
            <a:r>
              <a:rPr lang="nn-NO" dirty="0" err="1"/>
              <a:t>very</a:t>
            </a:r>
            <a:r>
              <a:rPr lang="nn-NO" dirty="0"/>
              <a:t> high </a:t>
            </a:r>
            <a:r>
              <a:rPr lang="nn-NO" dirty="0" err="1"/>
              <a:t>geographic</a:t>
            </a:r>
            <a:r>
              <a:rPr lang="nn-NO" dirty="0"/>
              <a:t> </a:t>
            </a:r>
            <a:r>
              <a:rPr lang="nn-NO" dirty="0" err="1"/>
              <a:t>variation</a:t>
            </a:r>
            <a:r>
              <a:rPr lang="nn-NO" dirty="0"/>
              <a:t> in </a:t>
            </a:r>
            <a:r>
              <a:rPr lang="nn-NO" dirty="0" err="1"/>
              <a:t>enrollement</a:t>
            </a:r>
            <a:r>
              <a:rPr lang="nn-NO" dirty="0"/>
              <a:t> to all types </a:t>
            </a:r>
            <a:r>
              <a:rPr lang="nn-NO" dirty="0" err="1"/>
              <a:t>of</a:t>
            </a:r>
            <a:r>
              <a:rPr lang="nn-NO" dirty="0"/>
              <a:t> </a:t>
            </a:r>
            <a:r>
              <a:rPr lang="nn-NO" dirty="0" err="1"/>
              <a:t>rehabilitation</a:t>
            </a:r>
            <a:r>
              <a:rPr lang="nn-NO" dirty="0"/>
              <a:t> for </a:t>
            </a:r>
            <a:r>
              <a:rPr lang="nn-NO" dirty="0" err="1"/>
              <a:t>acute</a:t>
            </a:r>
            <a:r>
              <a:rPr lang="nn-NO" dirty="0"/>
              <a:t> </a:t>
            </a:r>
            <a:r>
              <a:rPr lang="nn-NO" dirty="0" err="1"/>
              <a:t>myocardiac</a:t>
            </a:r>
            <a:r>
              <a:rPr lang="nn-NO" dirty="0"/>
              <a:t> </a:t>
            </a:r>
            <a:r>
              <a:rPr lang="nn-NO" dirty="0" err="1"/>
              <a:t>infarction</a:t>
            </a:r>
            <a:r>
              <a:rPr lang="nn-NO" dirty="0"/>
              <a:t> </a:t>
            </a:r>
            <a:r>
              <a:rPr lang="nn-NO" dirty="0" err="1"/>
              <a:t>within</a:t>
            </a:r>
            <a:r>
              <a:rPr lang="nn-NO" dirty="0"/>
              <a:t> 6-months </a:t>
            </a:r>
            <a:r>
              <a:rPr lang="nn-NO" dirty="0" err="1"/>
              <a:t>of</a:t>
            </a:r>
            <a:r>
              <a:rPr lang="nn-NO" dirty="0"/>
              <a:t> </a:t>
            </a:r>
            <a:r>
              <a:rPr lang="nn-NO" dirty="0" err="1"/>
              <a:t>discharge</a:t>
            </a:r>
            <a:endParaRPr lang="nn-NO" dirty="0"/>
          </a:p>
          <a:p>
            <a:pPr marL="457200" lvl="1" indent="0">
              <a:buNone/>
            </a:pPr>
            <a:endParaRPr lang="nn-NO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nn-NO" dirty="0"/>
              <a:t>Regional </a:t>
            </a:r>
            <a:r>
              <a:rPr lang="nn-NO" dirty="0" err="1"/>
              <a:t>variations</a:t>
            </a:r>
            <a:r>
              <a:rPr lang="nn-NO" dirty="0"/>
              <a:t> in </a:t>
            </a:r>
            <a:r>
              <a:rPr lang="nn-NO" dirty="0" err="1"/>
              <a:t>myocardiac</a:t>
            </a:r>
            <a:r>
              <a:rPr lang="nn-NO" dirty="0"/>
              <a:t> </a:t>
            </a:r>
            <a:r>
              <a:rPr lang="nn-NO" dirty="0" err="1"/>
              <a:t>infarction</a:t>
            </a:r>
            <a:r>
              <a:rPr lang="nn-NO" dirty="0"/>
              <a:t> </a:t>
            </a:r>
            <a:r>
              <a:rPr lang="nn-NO" dirty="0" err="1"/>
              <a:t>admission</a:t>
            </a:r>
            <a:r>
              <a:rPr lang="nn-NO" dirty="0"/>
              <a:t> rates is </a:t>
            </a:r>
            <a:r>
              <a:rPr lang="nn-NO" dirty="0" err="1"/>
              <a:t>low</a:t>
            </a:r>
            <a:endParaRPr lang="nn-NO" dirty="0"/>
          </a:p>
          <a:p>
            <a:pPr marL="457200" lvl="1" indent="0">
              <a:buNone/>
            </a:pPr>
            <a:endParaRPr lang="nn-NO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nn-NO" dirty="0" err="1"/>
              <a:t>Revascularisation</a:t>
            </a:r>
            <a:r>
              <a:rPr lang="nn-NO" dirty="0"/>
              <a:t> rates </a:t>
            </a:r>
            <a:r>
              <a:rPr lang="nn-NO" dirty="0" err="1"/>
              <a:t>vary</a:t>
            </a:r>
            <a:r>
              <a:rPr lang="nn-NO" dirty="0"/>
              <a:t> from </a:t>
            </a:r>
            <a:r>
              <a:rPr lang="nn-NO" dirty="0" err="1"/>
              <a:t>low</a:t>
            </a:r>
            <a:r>
              <a:rPr lang="nn-NO" dirty="0"/>
              <a:t> to moderate level</a:t>
            </a:r>
          </a:p>
          <a:p>
            <a:pPr marL="457200" lvl="1" indent="0">
              <a:buNone/>
            </a:pPr>
            <a:endParaRPr lang="nn-NO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nn-NO" dirty="0" err="1"/>
              <a:t>Myocardiac</a:t>
            </a:r>
            <a:r>
              <a:rPr lang="nn-NO" dirty="0"/>
              <a:t> </a:t>
            </a:r>
            <a:r>
              <a:rPr lang="nn-NO" dirty="0" err="1"/>
              <a:t>infarction</a:t>
            </a:r>
            <a:r>
              <a:rPr lang="nn-NO" dirty="0"/>
              <a:t> </a:t>
            </a:r>
            <a:r>
              <a:rPr lang="nn-NO" dirty="0" err="1"/>
              <a:t>admission</a:t>
            </a:r>
            <a:r>
              <a:rPr lang="nn-NO" dirty="0"/>
              <a:t> rates are </a:t>
            </a:r>
            <a:r>
              <a:rPr lang="nn-NO" dirty="0" err="1"/>
              <a:t>lower</a:t>
            </a:r>
            <a:r>
              <a:rPr lang="nn-NO" dirty="0"/>
              <a:t> for all </a:t>
            </a:r>
            <a:r>
              <a:rPr lang="nn-NO" dirty="0" err="1"/>
              <a:t>HRAs</a:t>
            </a:r>
            <a:r>
              <a:rPr lang="nn-NO" dirty="0"/>
              <a:t> in </a:t>
            </a:r>
            <a:r>
              <a:rPr lang="nn-NO" dirty="0" err="1"/>
              <a:t>the</a:t>
            </a:r>
            <a:r>
              <a:rPr lang="nn-NO" dirty="0"/>
              <a:t> </a:t>
            </a:r>
            <a:r>
              <a:rPr lang="nn-NO" dirty="0" err="1"/>
              <a:t>current</a:t>
            </a:r>
            <a:r>
              <a:rPr lang="nn-NO" dirty="0"/>
              <a:t> </a:t>
            </a:r>
            <a:r>
              <a:rPr lang="nn-NO" dirty="0" err="1"/>
              <a:t>analysis</a:t>
            </a:r>
            <a:r>
              <a:rPr lang="nn-NO" dirty="0"/>
              <a:t>(2018-2022) </a:t>
            </a:r>
            <a:r>
              <a:rPr lang="nn-NO" dirty="0" err="1"/>
              <a:t>compared</a:t>
            </a:r>
            <a:r>
              <a:rPr lang="nn-NO" dirty="0"/>
              <a:t> to </a:t>
            </a:r>
            <a:r>
              <a:rPr lang="nn-NO" dirty="0" err="1"/>
              <a:t>previous</a:t>
            </a:r>
            <a:r>
              <a:rPr lang="nn-NO" dirty="0"/>
              <a:t> </a:t>
            </a:r>
            <a:r>
              <a:rPr lang="nn-NO" dirty="0" err="1"/>
              <a:t>previous</a:t>
            </a:r>
            <a:r>
              <a:rPr lang="nn-NO" dirty="0"/>
              <a:t> report (2013-2015)</a:t>
            </a:r>
          </a:p>
          <a:p>
            <a:pPr marL="457200" lvl="1" indent="0">
              <a:buNone/>
            </a:pPr>
            <a:endParaRPr lang="nn-NO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nn-NO" dirty="0" err="1"/>
              <a:t>There</a:t>
            </a:r>
            <a:r>
              <a:rPr lang="nn-NO" dirty="0"/>
              <a:t> </a:t>
            </a:r>
            <a:r>
              <a:rPr lang="nn-NO" dirty="0" err="1"/>
              <a:t>was</a:t>
            </a:r>
            <a:r>
              <a:rPr lang="nn-NO" dirty="0"/>
              <a:t> no </a:t>
            </a:r>
            <a:r>
              <a:rPr lang="nn-NO" dirty="0" err="1"/>
              <a:t>significant</a:t>
            </a:r>
            <a:r>
              <a:rPr lang="nn-NO" dirty="0"/>
              <a:t> </a:t>
            </a:r>
            <a:r>
              <a:rPr lang="nn-NO" dirty="0" err="1"/>
              <a:t>change</a:t>
            </a:r>
            <a:r>
              <a:rPr lang="nn-NO" dirty="0"/>
              <a:t> in </a:t>
            </a:r>
            <a:r>
              <a:rPr lang="nn-NO" dirty="0" err="1"/>
              <a:t>revascularisation</a:t>
            </a:r>
            <a:r>
              <a:rPr lang="nn-NO" dirty="0"/>
              <a:t> rates </a:t>
            </a:r>
            <a:r>
              <a:rPr lang="nn-NO" dirty="0" err="1"/>
              <a:t>between</a:t>
            </a:r>
            <a:r>
              <a:rPr lang="nn-NO" dirty="0"/>
              <a:t> 2018-2022 and 2013-2015</a:t>
            </a:r>
          </a:p>
          <a:p>
            <a:endParaRPr lang="nn-NO" dirty="0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A849E19D-925B-1B9D-434F-C1C35AF5D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D3DE2-3C9F-46E6-B7EB-25A97D6886E6}" type="datetime1">
              <a:rPr lang="nb-NO" smtClean="0"/>
              <a:t>14.09.2023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7EF29690-DEF3-E276-8A66-FAD9F7B78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WIC Fall meeting 2023, Pisa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6949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C7B3A36F-B1B8-FF13-739C-5CA93AC2AB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501" y="1719103"/>
            <a:ext cx="11611039" cy="4343561"/>
          </a:xfrm>
        </p:spPr>
        <p:txBody>
          <a:bodyPr/>
          <a:lstStyle/>
          <a:p>
            <a:pPr marL="0" indent="0" algn="ctr">
              <a:buNone/>
            </a:pPr>
            <a:endParaRPr lang="en-US" sz="3200" dirty="0">
              <a:hlinkClick r:id="rId3"/>
            </a:endParaRPr>
          </a:p>
          <a:p>
            <a:pPr marL="0" indent="0">
              <a:buNone/>
            </a:pPr>
            <a:r>
              <a:rPr lang="en-US" sz="3200" dirty="0">
                <a:hlinkClick r:id="rId3"/>
              </a:rPr>
              <a:t> haji.kedir.bedane@helse-forde.mo</a:t>
            </a:r>
            <a:endParaRPr lang="en-US" sz="3200" dirty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For more information on Norwegian healthcare atlases go to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hlinkClick r:id="rId4"/>
              </a:rPr>
              <a:t>https://www.skde.no/helseatlas/en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The final version of this healthcare atlas will also come here</a:t>
            </a:r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C67EFB6F-69F7-BA47-EFF1-4738137C151C}"/>
              </a:ext>
            </a:extLst>
          </p:cNvPr>
          <p:cNvSpPr/>
          <p:nvPr/>
        </p:nvSpPr>
        <p:spPr>
          <a:xfrm>
            <a:off x="0" y="795336"/>
            <a:ext cx="12192000" cy="73910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kstSylinder 3">
            <a:extLst>
              <a:ext uri="{FF2B5EF4-FFF2-40B4-BE49-F238E27FC236}">
                <a16:creationId xmlns:a16="http://schemas.microsoft.com/office/drawing/2014/main" id="{803CA733-2973-7567-FC35-CDD47940C779}"/>
              </a:ext>
            </a:extLst>
          </p:cNvPr>
          <p:cNvSpPr txBox="1"/>
          <p:nvPr/>
        </p:nvSpPr>
        <p:spPr>
          <a:xfrm>
            <a:off x="386626" y="964832"/>
            <a:ext cx="1180537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Questions or comments?</a:t>
            </a:r>
          </a:p>
        </p:txBody>
      </p:sp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863A91BC-03E9-60EA-6826-DA98CBD9D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32ADE-1AF4-41B6-9D6F-FFD5D333DC8B}" type="datetime1">
              <a:rPr lang="nb-NO" smtClean="0"/>
              <a:t>14.09.2023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72C84461-9F6C-2E87-8E9C-11D020EDC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WIC Fall meeting 2023, Pisa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837917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4E3D968-7313-0700-01B2-20415B60E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026488"/>
          </a:xfrm>
          <a:noFill/>
        </p:spPr>
        <p:txBody>
          <a:bodyPr>
            <a:normAutofit/>
          </a:bodyPr>
          <a:lstStyle/>
          <a:p>
            <a:pPr algn="ctr"/>
            <a:r>
              <a:rPr lang="nn-NO" dirty="0" err="1">
                <a:solidFill>
                  <a:schemeClr val="tx1"/>
                </a:solidFill>
              </a:rPr>
              <a:t>Background</a:t>
            </a:r>
            <a:r>
              <a:rPr lang="nn-NO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B33D821-3E3B-F81C-0B3A-ABD8D0CC4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976" y="1208762"/>
            <a:ext cx="10515600" cy="5590243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GB" sz="2600" b="0" i="0" dirty="0">
                <a:solidFill>
                  <a:srgbClr val="1A1A1A"/>
                </a:solidFill>
                <a:effectLst/>
                <a:latin typeface="Berlingske Serif Text"/>
              </a:rPr>
              <a:t>In Norway , we have universal health and social insurance coverage, National Insurance Scheme (NIS), or </a:t>
            </a:r>
            <a:r>
              <a:rPr lang="en-GB" sz="2600" b="0" i="1" dirty="0" err="1">
                <a:effectLst/>
                <a:latin typeface="Berlingske Serif Text"/>
              </a:rPr>
              <a:t>Folketrygd</a:t>
            </a:r>
            <a:r>
              <a:rPr lang="en-GB" sz="2600" b="0" i="1" dirty="0">
                <a:effectLst/>
                <a:latin typeface="Berlingske Serif Text"/>
              </a:rPr>
              <a:t>)</a:t>
            </a:r>
          </a:p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endParaRPr lang="en-GB" sz="2600" dirty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There is a generally stated goal that health services shall be </a:t>
            </a:r>
            <a:r>
              <a:rPr lang="en-GB" sz="2400" b="1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equitable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the population regardless to geographical areas one lives in. </a:t>
            </a:r>
          </a:p>
          <a:p>
            <a:pPr marL="0" indent="0">
              <a:buClr>
                <a:schemeClr val="accent1">
                  <a:lumMod val="60000"/>
                  <a:lumOff val="40000"/>
                </a:schemeClr>
              </a:buClr>
              <a:buNone/>
            </a:pP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help and establish a better 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understanding of the distribution of healthcare to the population across the geographic areas in the country, many healthcare Atlases have been published in Norway , </a:t>
            </a:r>
            <a:r>
              <a:rPr lang="en-GB" sz="2400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since 2015</a:t>
            </a:r>
          </a:p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GB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Forde Health trust, together with Centre for clinical documentation and evaluation(SKDE), have been engaged in the development of healthcare atlases</a:t>
            </a:r>
          </a:p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endParaRPr lang="en-GB" sz="24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GB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Healthcare atlases here based on well established recording and documentation culture  of the country where there is so many registries</a:t>
            </a:r>
          </a:p>
          <a:p>
            <a:endParaRPr lang="nn-NO" dirty="0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6732D553-6ECB-E60F-4855-0C5093EAA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A6D25-E1BE-4745-849E-333948E96CC0}" type="datetime1">
              <a:rPr lang="nb-NO" smtClean="0"/>
              <a:t>14.09.2023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7E7BC37B-CB76-072F-69A7-9D6615F8F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WIC Fall meeting 2023, Pisa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57466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AC62414-FFBF-E645-5226-803187A76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25420"/>
          </a:xfrm>
          <a:noFill/>
        </p:spPr>
        <p:txBody>
          <a:bodyPr/>
          <a:lstStyle/>
          <a:p>
            <a:pPr algn="ctr"/>
            <a:r>
              <a:rPr lang="nn-NO" dirty="0" err="1">
                <a:solidFill>
                  <a:schemeClr val="tx1"/>
                </a:solidFill>
              </a:rPr>
              <a:t>Objectives</a:t>
            </a:r>
            <a:r>
              <a:rPr lang="nn-NO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75E3A938-4104-202F-60C4-3277DA1BAF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2012" y="1657641"/>
            <a:ext cx="10515600" cy="52003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objective in Healthcare Atlas for Myocardial Infarction </a:t>
            </a: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</a:t>
            </a: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three-fold: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Examining regional variations in percent of MI patients receiving rehabilitation with 6-months of discharge </a:t>
            </a:r>
          </a:p>
          <a:p>
            <a:pPr marL="457200" lvl="1" indent="0">
              <a:buNone/>
            </a:pP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Assess </a:t>
            </a: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geographical variations in </a:t>
            </a: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acute myocardial infarction admissions  and revascularisation</a:t>
            </a:r>
          </a:p>
          <a:p>
            <a:pPr marL="457200" lvl="1" indent="0">
              <a:buNone/>
            </a:pPr>
            <a:endParaRPr lang="en-GB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Comparing levels of MI admissions and revascularisation between the periods 2013-2015 and 2018-2022 among hospital referral areas</a:t>
            </a:r>
          </a:p>
          <a:p>
            <a:pPr marL="457200" lvl="1" indent="0">
              <a:buNone/>
            </a:pPr>
            <a:endParaRPr lang="en-GB" sz="2800" dirty="0"/>
          </a:p>
          <a:p>
            <a:pPr marL="457200" lvl="1" indent="0">
              <a:buNone/>
            </a:pPr>
            <a:r>
              <a:rPr lang="en-GB" sz="2800" dirty="0">
                <a:hlinkClick r:id="rId3"/>
              </a:rPr>
              <a:t>healthcare-atlas-elderly.pdf (skde.no)</a:t>
            </a:r>
            <a:endParaRPr lang="nb-NO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n-NO" dirty="0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4F162428-3F5C-6E17-B5D7-45A28C399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B0518-3EC1-4A83-B379-88C8D3240953}" type="datetime1">
              <a:rPr lang="nb-NO" smtClean="0"/>
              <a:t>14.09.2023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7BD45137-C0A4-FFC8-AD6A-3D522A8F0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WIC Fall meeting 2023, Pisa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334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87C4B4D-C94C-7E4E-EFF3-639CEF964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73683"/>
          </a:xfrm>
          <a:noFill/>
        </p:spPr>
        <p:txBody>
          <a:bodyPr/>
          <a:lstStyle/>
          <a:p>
            <a:pPr algn="ctr"/>
            <a:r>
              <a:rPr lang="nn-NO" dirty="0">
                <a:solidFill>
                  <a:schemeClr val="tx1"/>
                </a:solidFill>
              </a:rPr>
              <a:t>Methods: Data </a:t>
            </a:r>
            <a:r>
              <a:rPr lang="nn-NO" dirty="0" err="1">
                <a:solidFill>
                  <a:schemeClr val="tx1"/>
                </a:solidFill>
              </a:rPr>
              <a:t>sources</a:t>
            </a:r>
            <a:r>
              <a:rPr lang="nn-NO" dirty="0">
                <a:solidFill>
                  <a:schemeClr val="tx1"/>
                </a:solidFill>
              </a:rPr>
              <a:t> and </a:t>
            </a:r>
            <a:r>
              <a:rPr lang="en-GB" dirty="0">
                <a:solidFill>
                  <a:schemeClr val="tx1"/>
                </a:solidFill>
              </a:rPr>
              <a:t>period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D01BB858-A647-AAC0-C320-3E2A506990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0450"/>
            <a:ext cx="10515600" cy="4796514"/>
          </a:xfrm>
        </p:spPr>
        <p:txBody>
          <a:bodyPr>
            <a:normAutofit/>
          </a:bodyPr>
          <a:lstStyle/>
          <a:p>
            <a:pPr marL="0" indent="0">
              <a:buClr>
                <a:schemeClr val="accent1">
                  <a:lumMod val="60000"/>
                  <a:lumOff val="40000"/>
                </a:schemeClr>
              </a:buClr>
              <a:buNone/>
            </a:pPr>
            <a:r>
              <a:rPr lang="nn-NO" sz="2800" dirty="0"/>
              <a:t>The </a:t>
            </a:r>
            <a:r>
              <a:rPr lang="en-GB" sz="2800" dirty="0"/>
              <a:t> data</a:t>
            </a:r>
            <a:r>
              <a:rPr lang="nn-NO" sz="2800" dirty="0"/>
              <a:t> </a:t>
            </a:r>
            <a:r>
              <a:rPr lang="nn-NO" sz="2800" dirty="0" err="1"/>
              <a:t>sources</a:t>
            </a:r>
            <a:r>
              <a:rPr lang="nn-NO" sz="2800" dirty="0"/>
              <a:t> </a:t>
            </a:r>
            <a:r>
              <a:rPr lang="nn-NO" sz="2800" dirty="0" err="1"/>
              <a:t>were</a:t>
            </a:r>
            <a:r>
              <a:rPr lang="nn-NO" sz="2800" dirty="0"/>
              <a:t>: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</a:pPr>
            <a:r>
              <a:rPr lang="nn-NO" sz="2800" dirty="0"/>
              <a:t>Norwegian </a:t>
            </a:r>
            <a:r>
              <a:rPr lang="nn-NO" sz="2800" dirty="0" err="1"/>
              <a:t>patient</a:t>
            </a:r>
            <a:r>
              <a:rPr lang="nn-NO" sz="2800" dirty="0"/>
              <a:t> registry (NPR)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</a:pPr>
            <a:r>
              <a:rPr lang="en-US" sz="2800" dirty="0"/>
              <a:t>Norwegian Registry for Primary Health Care (KPR) 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</a:pPr>
            <a:r>
              <a:rPr lang="en-US" sz="2800" dirty="0"/>
              <a:t>Statistics Norway(SSB)</a:t>
            </a:r>
          </a:p>
          <a:p>
            <a:pPr marL="457200" lvl="1" indent="0">
              <a:buClr>
                <a:schemeClr val="accent1">
                  <a:lumMod val="60000"/>
                  <a:lumOff val="40000"/>
                </a:schemeClr>
              </a:buClr>
              <a:buNone/>
            </a:pPr>
            <a:endParaRPr lang="nn-NO" sz="2800" dirty="0"/>
          </a:p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nn-NO" sz="2800" dirty="0"/>
              <a:t>This </a:t>
            </a:r>
            <a:r>
              <a:rPr lang="en-US" sz="2800" dirty="0"/>
              <a:t>analysis</a:t>
            </a:r>
            <a:r>
              <a:rPr lang="nn-NO" sz="2800" dirty="0"/>
              <a:t> </a:t>
            </a:r>
            <a:r>
              <a:rPr lang="nn-NO" sz="2800" dirty="0" err="1"/>
              <a:t>covered</a:t>
            </a:r>
            <a:r>
              <a:rPr lang="nn-NO" sz="2800" dirty="0"/>
              <a:t> </a:t>
            </a:r>
            <a:r>
              <a:rPr lang="nn-NO" sz="2800" dirty="0" err="1"/>
              <a:t>the</a:t>
            </a:r>
            <a:r>
              <a:rPr lang="nn-NO" sz="2800" dirty="0"/>
              <a:t>  data from </a:t>
            </a:r>
            <a:r>
              <a:rPr lang="nn-NO" sz="2800" dirty="0" err="1"/>
              <a:t>January</a:t>
            </a:r>
            <a:r>
              <a:rPr lang="nn-NO" sz="2800" dirty="0"/>
              <a:t> 2018 to </a:t>
            </a:r>
            <a:r>
              <a:rPr lang="nn-NO" sz="2800" dirty="0" err="1"/>
              <a:t>December</a:t>
            </a:r>
            <a:r>
              <a:rPr lang="nn-NO" sz="2800" dirty="0"/>
              <a:t> 2022 </a:t>
            </a:r>
          </a:p>
          <a:p>
            <a:pPr marL="0" indent="0">
              <a:buNone/>
            </a:pPr>
            <a:endParaRPr lang="nn-NO" sz="2800" dirty="0"/>
          </a:p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nn-NO" sz="2800" dirty="0" err="1"/>
              <a:t>These</a:t>
            </a:r>
            <a:r>
              <a:rPr lang="nn-NO" sz="2800" dirty="0"/>
              <a:t> </a:t>
            </a:r>
            <a:r>
              <a:rPr lang="en-US" sz="2800" dirty="0"/>
              <a:t>data</a:t>
            </a:r>
            <a:r>
              <a:rPr lang="nn-NO" sz="2800" dirty="0"/>
              <a:t> </a:t>
            </a:r>
            <a:r>
              <a:rPr lang="nn-NO" sz="2800" dirty="0" err="1"/>
              <a:t>sources</a:t>
            </a:r>
            <a:r>
              <a:rPr lang="nn-NO" sz="2800" dirty="0"/>
              <a:t> </a:t>
            </a:r>
            <a:r>
              <a:rPr lang="nn-NO" sz="2800" dirty="0" err="1"/>
              <a:t>have</a:t>
            </a:r>
            <a:r>
              <a:rPr lang="nn-NO" sz="2800" dirty="0"/>
              <a:t> </a:t>
            </a:r>
            <a:r>
              <a:rPr lang="nn-NO" sz="2800" dirty="0" err="1"/>
              <a:t>been</a:t>
            </a:r>
            <a:r>
              <a:rPr lang="nn-NO" sz="2800" dirty="0"/>
              <a:t> </a:t>
            </a:r>
            <a:r>
              <a:rPr lang="nn-NO" sz="2800" dirty="0" err="1"/>
              <a:t>serving</a:t>
            </a:r>
            <a:r>
              <a:rPr lang="nn-NO" sz="2800" dirty="0"/>
              <a:t> for </a:t>
            </a:r>
            <a:r>
              <a:rPr lang="nn-NO" sz="2800" dirty="0" err="1"/>
              <a:t>research</a:t>
            </a:r>
            <a:r>
              <a:rPr lang="nn-NO" sz="2800" dirty="0"/>
              <a:t> and </a:t>
            </a:r>
            <a:r>
              <a:rPr lang="nn-NO" sz="2800" dirty="0" err="1"/>
              <a:t>survillance</a:t>
            </a:r>
            <a:r>
              <a:rPr lang="nn-NO" sz="2800" dirty="0"/>
              <a:t> </a:t>
            </a:r>
            <a:r>
              <a:rPr lang="nn-NO" sz="2800" dirty="0" err="1"/>
              <a:t>activities</a:t>
            </a:r>
            <a:r>
              <a:rPr lang="nn-NO" sz="2800" dirty="0"/>
              <a:t> in </a:t>
            </a:r>
            <a:r>
              <a:rPr lang="nn-NO" sz="2800" dirty="0" err="1"/>
              <a:t>addition</a:t>
            </a:r>
            <a:r>
              <a:rPr lang="nn-NO" sz="2800" dirty="0"/>
              <a:t> to </a:t>
            </a:r>
            <a:r>
              <a:rPr lang="nn-NO" sz="2800" dirty="0" err="1"/>
              <a:t>their</a:t>
            </a:r>
            <a:r>
              <a:rPr lang="nn-NO" sz="2800" dirty="0"/>
              <a:t> </a:t>
            </a:r>
            <a:r>
              <a:rPr lang="nn-NO" sz="2800" dirty="0" err="1"/>
              <a:t>main</a:t>
            </a:r>
            <a:r>
              <a:rPr lang="nn-NO" sz="2800" dirty="0"/>
              <a:t> purpose(</a:t>
            </a:r>
            <a:r>
              <a:rPr lang="nn-NO" sz="2800" dirty="0" err="1"/>
              <a:t>adminstration</a:t>
            </a:r>
            <a:r>
              <a:rPr lang="nn-NO" sz="2800" dirty="0"/>
              <a:t>)</a:t>
            </a:r>
          </a:p>
          <a:p>
            <a:pPr marL="0" indent="0">
              <a:buClr>
                <a:schemeClr val="accent1">
                  <a:lumMod val="60000"/>
                  <a:lumOff val="40000"/>
                </a:schemeClr>
              </a:buClr>
              <a:buNone/>
            </a:pPr>
            <a:endParaRPr lang="nn-NO" sz="2800" dirty="0"/>
          </a:p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nn-NO" sz="2800" dirty="0" err="1"/>
              <a:t>Documented</a:t>
            </a:r>
            <a:r>
              <a:rPr lang="nn-NO" sz="2800" dirty="0"/>
              <a:t> to </a:t>
            </a:r>
            <a:r>
              <a:rPr lang="nn-NO" sz="2800" dirty="0" err="1"/>
              <a:t>have</a:t>
            </a:r>
            <a:r>
              <a:rPr lang="nn-NO" sz="2800" dirty="0"/>
              <a:t> </a:t>
            </a:r>
            <a:r>
              <a:rPr lang="nn-NO" sz="2800" dirty="0" err="1"/>
              <a:t>adequate</a:t>
            </a:r>
            <a:r>
              <a:rPr lang="nn-NO" sz="2800" dirty="0"/>
              <a:t> </a:t>
            </a:r>
            <a:r>
              <a:rPr lang="nn-NO" sz="2800" dirty="0" err="1"/>
              <a:t>compeleteness</a:t>
            </a:r>
            <a:r>
              <a:rPr lang="nn-NO" sz="2800" dirty="0"/>
              <a:t> and </a:t>
            </a:r>
            <a:r>
              <a:rPr lang="nn-NO" sz="2800" dirty="0" err="1"/>
              <a:t>correctness</a:t>
            </a:r>
            <a:endParaRPr lang="nn-NO" sz="2800" dirty="0"/>
          </a:p>
          <a:p>
            <a:endParaRPr lang="nn-NO" sz="2800" dirty="0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69794ADC-DAC4-D539-9921-2003A6F3B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0FAD1-89A3-4F83-B1FC-A3A57C26351C}" type="datetime1">
              <a:rPr lang="nb-NO" smtClean="0"/>
              <a:t>14.09.2023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0D5F5F48-AF35-F635-BC3C-0F0E79CD0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WIC Fall meeting 2023, Pisa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64944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87F312D-2E71-E095-71AB-82A83C37B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81196"/>
          </a:xfrm>
          <a:noFill/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Definition of variables measured</a:t>
            </a:r>
          </a:p>
        </p:txBody>
      </p:sp>
      <p:graphicFrame>
        <p:nvGraphicFramePr>
          <p:cNvPr id="4" name="Tabell 4">
            <a:extLst>
              <a:ext uri="{FF2B5EF4-FFF2-40B4-BE49-F238E27FC236}">
                <a16:creationId xmlns:a16="http://schemas.microsoft.com/office/drawing/2014/main" id="{5197C4BF-2C69-175D-BF25-FFEFCAEDDB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7420810"/>
              </p:ext>
            </p:extLst>
          </p:nvPr>
        </p:nvGraphicFramePr>
        <p:xfrm>
          <a:off x="558460" y="802709"/>
          <a:ext cx="11285782" cy="59303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7062">
                  <a:extLst>
                    <a:ext uri="{9D8B030D-6E8A-4147-A177-3AD203B41FA5}">
                      <a16:colId xmlns:a16="http://schemas.microsoft.com/office/drawing/2014/main" val="2711044472"/>
                    </a:ext>
                  </a:extLst>
                </a:gridCol>
                <a:gridCol w="8178720">
                  <a:extLst>
                    <a:ext uri="{9D8B030D-6E8A-4147-A177-3AD203B41FA5}">
                      <a16:colId xmlns:a16="http://schemas.microsoft.com/office/drawing/2014/main" val="2090739449"/>
                    </a:ext>
                  </a:extLst>
                </a:gridCol>
              </a:tblGrid>
              <a:tr h="389509">
                <a:tc>
                  <a:txBody>
                    <a:bodyPr/>
                    <a:lstStyle/>
                    <a:p>
                      <a:r>
                        <a:rPr lang="en-US" sz="2000" dirty="0"/>
                        <a:t>Variables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Operational definitions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6327504"/>
                  </a:ext>
                </a:extLst>
              </a:tr>
              <a:tr h="646206">
                <a:tc>
                  <a:txBody>
                    <a:bodyPr/>
                    <a:lstStyle/>
                    <a:p>
                      <a:r>
                        <a:rPr lang="nn-NO" sz="2000" dirty="0" err="1"/>
                        <a:t>Acute</a:t>
                      </a:r>
                      <a:r>
                        <a:rPr lang="nn-NO" sz="2000" dirty="0"/>
                        <a:t> </a:t>
                      </a:r>
                      <a:r>
                        <a:rPr lang="nn-NO" sz="2000" dirty="0" err="1"/>
                        <a:t>Myocardiac</a:t>
                      </a:r>
                      <a:r>
                        <a:rPr lang="nn-NO" sz="2000" dirty="0"/>
                        <a:t> </a:t>
                      </a:r>
                      <a:r>
                        <a:rPr lang="en-US" sz="2000" noProof="1"/>
                        <a:t>infarction</a:t>
                      </a:r>
                      <a:r>
                        <a:rPr lang="nn-NO" sz="2000" dirty="0"/>
                        <a:t>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n-NO" sz="2000" dirty="0"/>
                        <a:t>ICD 10 </a:t>
                      </a:r>
                      <a:r>
                        <a:rPr lang="nn-NO" sz="2000" b="1" dirty="0">
                          <a:solidFill>
                            <a:schemeClr val="accent1"/>
                          </a:solidFill>
                        </a:rPr>
                        <a:t>I21</a:t>
                      </a:r>
                      <a:r>
                        <a:rPr lang="nn-NO" sz="2000" dirty="0"/>
                        <a:t> as </a:t>
                      </a:r>
                      <a:r>
                        <a:rPr lang="nn-NO" sz="2000" dirty="0" err="1"/>
                        <a:t>primary</a:t>
                      </a:r>
                      <a:r>
                        <a:rPr lang="nn-NO" sz="2000" dirty="0"/>
                        <a:t> </a:t>
                      </a:r>
                      <a:r>
                        <a:rPr lang="nn-NO" sz="2000" dirty="0" err="1"/>
                        <a:t>diagnosis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2322991"/>
                  </a:ext>
                </a:extLst>
              </a:tr>
              <a:tr h="672302">
                <a:tc>
                  <a:txBody>
                    <a:bodyPr/>
                    <a:lstStyle/>
                    <a:p>
                      <a:r>
                        <a:rPr lang="nn-NO" sz="2000" dirty="0"/>
                        <a:t>Standard Cardiac </a:t>
                      </a:r>
                      <a:r>
                        <a:rPr lang="nn-NO" sz="2000" dirty="0" err="1"/>
                        <a:t>rehabilitation</a:t>
                      </a:r>
                      <a:r>
                        <a:rPr lang="nn-NO" sz="2000" dirty="0"/>
                        <a:t>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n-NO" sz="2000" dirty="0"/>
                        <a:t>ICD 10 </a:t>
                      </a:r>
                      <a:r>
                        <a:rPr lang="nn-NO" sz="2000" dirty="0" err="1"/>
                        <a:t>codes</a:t>
                      </a:r>
                      <a:r>
                        <a:rPr lang="nn-NO" sz="2000" dirty="0"/>
                        <a:t>: </a:t>
                      </a:r>
                      <a:r>
                        <a:rPr lang="nn-NO" sz="2000" b="1" dirty="0">
                          <a:solidFill>
                            <a:schemeClr val="accent1"/>
                          </a:solidFill>
                        </a:rPr>
                        <a:t>Z50.0, Z50.80, Z50.89 og Z50.9</a:t>
                      </a:r>
                    </a:p>
                    <a:p>
                      <a:r>
                        <a:rPr lang="en-US" sz="2000" dirty="0"/>
                        <a:t>Registered among patients with MI with in 6-months of discharge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435674"/>
                  </a:ext>
                </a:extLst>
              </a:tr>
              <a:tr h="1252707">
                <a:tc>
                  <a:txBody>
                    <a:bodyPr/>
                    <a:lstStyle/>
                    <a:p>
                      <a:r>
                        <a:rPr lang="nn-NO" sz="2000" b="0" dirty="0" err="1">
                          <a:solidFill>
                            <a:schemeClr val="tx1"/>
                          </a:solidFill>
                        </a:rPr>
                        <a:t>Collective</a:t>
                      </a:r>
                      <a:r>
                        <a:rPr lang="nn-NO" sz="2000" b="0" dirty="0">
                          <a:solidFill>
                            <a:schemeClr val="tx1"/>
                          </a:solidFill>
                        </a:rPr>
                        <a:t>  Cardiac </a:t>
                      </a:r>
                      <a:r>
                        <a:rPr lang="nn-NO" sz="2000" b="0" dirty="0" err="1">
                          <a:solidFill>
                            <a:schemeClr val="tx1"/>
                          </a:solidFill>
                        </a:rPr>
                        <a:t>rehabilitation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Included </a:t>
                      </a:r>
                      <a:r>
                        <a:rPr lang="nn-NO" sz="2000" dirty="0"/>
                        <a:t>Standard Cardiac </a:t>
                      </a:r>
                      <a:r>
                        <a:rPr lang="nn-NO" sz="2000" dirty="0" err="1"/>
                        <a:t>rehabilitation</a:t>
                      </a:r>
                      <a:r>
                        <a:rPr lang="nn-NO" sz="2000" dirty="0"/>
                        <a:t> and </a:t>
                      </a:r>
                      <a:endParaRPr lang="en-US" sz="2000" dirty="0"/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/>
                        <a:t>educational courses (procedure code </a:t>
                      </a:r>
                      <a:r>
                        <a:rPr lang="en-US" sz="2000" b="1" dirty="0">
                          <a:solidFill>
                            <a:schemeClr val="accent1"/>
                          </a:solidFill>
                        </a:rPr>
                        <a:t>WPCK00</a:t>
                      </a:r>
                      <a:r>
                        <a:rPr lang="en-US" sz="2000" dirty="0"/>
                        <a:t>) and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/>
                        <a:t>guided physical exercise training (procedure code </a:t>
                      </a:r>
                      <a:r>
                        <a:rPr lang="en-US" sz="2000" b="1" dirty="0">
                          <a:solidFill>
                            <a:schemeClr val="accent1"/>
                          </a:solidFill>
                        </a:rPr>
                        <a:t>OBAB00</a:t>
                      </a:r>
                      <a:r>
                        <a:rPr lang="en-US" sz="2000" dirty="0"/>
                        <a:t>)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4914213"/>
                  </a:ext>
                </a:extLst>
              </a:tr>
              <a:tr h="9613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noProof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Exercise</a:t>
                      </a:r>
                      <a:r>
                        <a:rPr lang="nb-NO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training at </a:t>
                      </a:r>
                      <a:r>
                        <a:rPr lang="en-US" sz="2000" noProof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physiotherapists</a:t>
                      </a:r>
                      <a:endParaRPr lang="en-US" sz="2000" noProof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2000" dirty="0"/>
                        <a:t>Defined based codes for activities in Norwegian Registry for Primary Health Care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216182"/>
                  </a:ext>
                </a:extLst>
              </a:tr>
              <a:tr h="672302">
                <a:tc>
                  <a:txBody>
                    <a:bodyPr/>
                    <a:lstStyle/>
                    <a:p>
                      <a:r>
                        <a:rPr lang="en-US" sz="2000" noProof="0" dirty="0" err="1"/>
                        <a:t>Myocardiac</a:t>
                      </a:r>
                      <a:r>
                        <a:rPr lang="nn-NO" sz="2000" dirty="0"/>
                        <a:t> a</a:t>
                      </a:r>
                      <a:r>
                        <a:rPr lang="en-US" sz="2000" noProof="0" dirty="0" err="1"/>
                        <a:t>dmiss</a:t>
                      </a:r>
                      <a:r>
                        <a:rPr lang="nn-NO" sz="2000" dirty="0"/>
                        <a:t>ion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n-NO" sz="2000" dirty="0"/>
                        <a:t>ICD 10  </a:t>
                      </a:r>
                      <a:r>
                        <a:rPr lang="nn-NO" sz="2000" dirty="0" err="1"/>
                        <a:t>codes</a:t>
                      </a:r>
                      <a:r>
                        <a:rPr lang="nn-NO" sz="2000" dirty="0"/>
                        <a:t> </a:t>
                      </a:r>
                      <a:r>
                        <a:rPr lang="nn-NO" sz="2000" b="1" dirty="0">
                          <a:solidFill>
                            <a:schemeClr val="accent1"/>
                          </a:solidFill>
                        </a:rPr>
                        <a:t>I21 or I22 </a:t>
                      </a:r>
                      <a:r>
                        <a:rPr lang="nn-NO" sz="2000" dirty="0"/>
                        <a:t>as </a:t>
                      </a:r>
                      <a:r>
                        <a:rPr lang="nn-NO" sz="2000" dirty="0" err="1"/>
                        <a:t>primary</a:t>
                      </a:r>
                      <a:r>
                        <a:rPr lang="nn-NO" sz="2000" dirty="0"/>
                        <a:t> or </a:t>
                      </a:r>
                      <a:r>
                        <a:rPr lang="nn-NO" sz="2000" dirty="0" err="1"/>
                        <a:t>secondary</a:t>
                      </a:r>
                      <a:r>
                        <a:rPr lang="nn-NO" sz="2000" dirty="0"/>
                        <a:t> </a:t>
                      </a:r>
                      <a:r>
                        <a:rPr lang="nn-NO" sz="2000" dirty="0" err="1"/>
                        <a:t>diagnosis</a:t>
                      </a:r>
                      <a:r>
                        <a:rPr lang="nn-NO" sz="2000" dirty="0"/>
                        <a:t>, </a:t>
                      </a:r>
                      <a:r>
                        <a:rPr lang="nn-NO" sz="2000" dirty="0" err="1"/>
                        <a:t>registered</a:t>
                      </a:r>
                      <a:r>
                        <a:rPr lang="nn-NO" sz="2000" dirty="0"/>
                        <a:t> as </a:t>
                      </a:r>
                      <a:r>
                        <a:rPr lang="nn-NO" sz="2000" dirty="0" err="1"/>
                        <a:t>inpatient</a:t>
                      </a:r>
                      <a:r>
                        <a:rPr lang="nn-NO" sz="2000" dirty="0"/>
                        <a:t> </a:t>
                      </a:r>
                      <a:r>
                        <a:rPr lang="nn-NO" sz="2000" dirty="0" err="1"/>
                        <a:t>with</a:t>
                      </a:r>
                      <a:r>
                        <a:rPr lang="nn-NO" sz="2000" dirty="0"/>
                        <a:t> hospital </a:t>
                      </a:r>
                      <a:r>
                        <a:rPr lang="nn-NO" sz="2000" dirty="0" err="1"/>
                        <a:t>stay</a:t>
                      </a:r>
                      <a:r>
                        <a:rPr lang="nn-NO" sz="2000" dirty="0"/>
                        <a:t> </a:t>
                      </a:r>
                      <a:r>
                        <a:rPr lang="nn-NO" sz="2000" dirty="0" err="1"/>
                        <a:t>of</a:t>
                      </a:r>
                      <a:r>
                        <a:rPr lang="nn-NO" sz="2000" dirty="0"/>
                        <a:t> a </a:t>
                      </a:r>
                      <a:r>
                        <a:rPr lang="nn-NO" sz="2000" dirty="0" err="1"/>
                        <a:t>day</a:t>
                      </a:r>
                      <a:r>
                        <a:rPr lang="nn-NO" sz="2000" dirty="0"/>
                        <a:t> or more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5005601"/>
                  </a:ext>
                </a:extLst>
              </a:tr>
              <a:tr h="1169383">
                <a:tc>
                  <a:txBody>
                    <a:bodyPr/>
                    <a:lstStyle/>
                    <a:p>
                      <a:r>
                        <a:rPr lang="en-US" sz="2000" dirty="0"/>
                        <a:t>Coronary revascularization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nb-NO" sz="20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Percutaneous</a:t>
                      </a:r>
                      <a:r>
                        <a:rPr lang="nb-NO" sz="20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b-NO" sz="20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coronary</a:t>
                      </a:r>
                      <a:r>
                        <a:rPr lang="nb-NO" sz="20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b-NO" sz="20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intervention</a:t>
                      </a:r>
                      <a:r>
                        <a:rPr lang="nb-NO" sz="20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(PCI)</a:t>
                      </a:r>
                      <a:r>
                        <a:rPr lang="en-GB" sz="20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procedure codes </a:t>
                      </a:r>
                      <a:r>
                        <a:rPr lang="nb-NO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2000" b="1" i="0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FNG, FNP02B, FNP12B, FNQ05B or FNQ12B</a:t>
                      </a:r>
                      <a:endParaRPr lang="en-GB" sz="2000" b="1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GB" sz="20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bypass surgery procedure codes </a:t>
                      </a:r>
                      <a:r>
                        <a:rPr lang="nb-NO" sz="2000" b="1" i="0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FNA, FNB, FNC, FND, FNE</a:t>
                      </a:r>
                      <a:endParaRPr lang="en-US" sz="20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2707549"/>
                  </a:ext>
                </a:extLst>
              </a:tr>
            </a:tbl>
          </a:graphicData>
        </a:graphic>
      </p:graphicFrame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918173B7-4C80-D0A2-963F-BA2D3AF9D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9014-6086-4CA0-A7C7-B80EC3EF0DBA}" type="datetime1">
              <a:rPr lang="nb-NO" smtClean="0"/>
              <a:t>14.09.2023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CC256682-72CE-8CFD-66B8-9AF863238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WIC Fall meeting 2023, Pisa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81457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321C50E-FE5D-C873-4A17-83C263289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9497"/>
            <a:ext cx="12192000" cy="973395"/>
          </a:xfrm>
          <a:noFill/>
        </p:spPr>
        <p:txBody>
          <a:bodyPr/>
          <a:lstStyle/>
          <a:p>
            <a:pPr algn="ctr"/>
            <a:r>
              <a:rPr lang="nn-NO" dirty="0" err="1">
                <a:solidFill>
                  <a:schemeClr val="tx1"/>
                </a:solidFill>
              </a:rPr>
              <a:t>Measures</a:t>
            </a:r>
            <a:r>
              <a:rPr lang="nn-NO" dirty="0">
                <a:solidFill>
                  <a:schemeClr val="tx1"/>
                </a:solidFill>
              </a:rPr>
              <a:t> </a:t>
            </a:r>
            <a:r>
              <a:rPr lang="nn-NO" dirty="0" err="1">
                <a:solidFill>
                  <a:schemeClr val="tx1"/>
                </a:solidFill>
              </a:rPr>
              <a:t>of</a:t>
            </a:r>
            <a:r>
              <a:rPr lang="nn-NO" dirty="0">
                <a:solidFill>
                  <a:schemeClr val="tx1"/>
                </a:solidFill>
              </a:rPr>
              <a:t> </a:t>
            </a:r>
            <a:r>
              <a:rPr lang="nn-NO" dirty="0" err="1">
                <a:solidFill>
                  <a:schemeClr val="tx1"/>
                </a:solidFill>
              </a:rPr>
              <a:t>geografic</a:t>
            </a:r>
            <a:r>
              <a:rPr lang="nn-NO" dirty="0">
                <a:solidFill>
                  <a:schemeClr val="tx1"/>
                </a:solidFill>
              </a:rPr>
              <a:t> </a:t>
            </a:r>
            <a:r>
              <a:rPr lang="nn-NO" dirty="0" err="1">
                <a:solidFill>
                  <a:schemeClr val="tx1"/>
                </a:solidFill>
              </a:rPr>
              <a:t>variation</a:t>
            </a:r>
            <a:endParaRPr lang="nn-NO" dirty="0">
              <a:solidFill>
                <a:schemeClr val="tx1"/>
              </a:solidFill>
            </a:endParaRP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02A905C2-4F6B-72AB-56A5-38CC48B6E0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489" y="1394488"/>
            <a:ext cx="11570183" cy="4316604"/>
          </a:xfrm>
        </p:spPr>
        <p:txBody>
          <a:bodyPr>
            <a:noAutofit/>
          </a:bodyPr>
          <a:lstStyle/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nn-NO" sz="2800" dirty="0"/>
              <a:t>The forloving </a:t>
            </a:r>
            <a:r>
              <a:rPr lang="en-US" sz="2800" dirty="0"/>
              <a:t>measures</a:t>
            </a:r>
            <a:r>
              <a:rPr lang="nn-NO" sz="2800" dirty="0"/>
              <a:t> </a:t>
            </a:r>
            <a:r>
              <a:rPr lang="en-US" sz="2800" dirty="0"/>
              <a:t>were</a:t>
            </a:r>
            <a:r>
              <a:rPr lang="nn-NO" sz="2800" dirty="0"/>
              <a:t> used to </a:t>
            </a:r>
            <a:r>
              <a:rPr lang="en-US" sz="2800" dirty="0"/>
              <a:t>describe</a:t>
            </a:r>
            <a:r>
              <a:rPr lang="nn-NO" sz="2800" dirty="0"/>
              <a:t> </a:t>
            </a:r>
            <a:r>
              <a:rPr lang="en-US" sz="2800" dirty="0"/>
              <a:t>geographic</a:t>
            </a:r>
            <a:r>
              <a:rPr lang="nn-NO" sz="2800" dirty="0"/>
              <a:t> </a:t>
            </a:r>
            <a:r>
              <a:rPr lang="en-US" sz="2800" dirty="0"/>
              <a:t>variation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</a:pPr>
            <a:r>
              <a:rPr lang="nn-NO" sz="2800" dirty="0"/>
              <a:t>Extreme </a:t>
            </a:r>
            <a:r>
              <a:rPr lang="nn-NO" sz="2800" dirty="0" err="1"/>
              <a:t>quotient</a:t>
            </a:r>
            <a:r>
              <a:rPr lang="nn-NO" sz="2800" dirty="0"/>
              <a:t> (EQ)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</a:pPr>
            <a:r>
              <a:rPr lang="nn-NO" sz="2800" dirty="0" err="1"/>
              <a:t>Coefficient</a:t>
            </a:r>
            <a:r>
              <a:rPr lang="nn-NO" sz="2800" dirty="0"/>
              <a:t> </a:t>
            </a:r>
            <a:r>
              <a:rPr lang="nn-NO" sz="2800" dirty="0" err="1"/>
              <a:t>of</a:t>
            </a:r>
            <a:r>
              <a:rPr lang="nn-NO" sz="2800" dirty="0"/>
              <a:t> </a:t>
            </a:r>
            <a:r>
              <a:rPr lang="nn-NO" sz="2800" dirty="0" err="1"/>
              <a:t>Variation</a:t>
            </a:r>
            <a:r>
              <a:rPr lang="nn-NO" sz="2800" dirty="0"/>
              <a:t> (CV)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</a:pPr>
            <a:r>
              <a:rPr lang="en-US" sz="2800" dirty="0"/>
              <a:t>Systematic</a:t>
            </a:r>
            <a:r>
              <a:rPr lang="nn-NO" sz="2800" dirty="0"/>
              <a:t> Component </a:t>
            </a:r>
            <a:r>
              <a:rPr lang="nn-NO" sz="2800" dirty="0" err="1"/>
              <a:t>of</a:t>
            </a:r>
            <a:r>
              <a:rPr lang="nn-NO" sz="2800" dirty="0"/>
              <a:t> </a:t>
            </a:r>
            <a:r>
              <a:rPr lang="nn-NO" sz="2800" dirty="0" err="1"/>
              <a:t>Variation</a:t>
            </a:r>
            <a:r>
              <a:rPr lang="nn-NO" sz="2800" dirty="0"/>
              <a:t> (SCV) </a:t>
            </a:r>
          </a:p>
          <a:p>
            <a:pPr marL="457200" lvl="1" indent="0">
              <a:buNone/>
            </a:pPr>
            <a:endParaRPr lang="nn-NO" sz="2800" dirty="0"/>
          </a:p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nn-NO" sz="2800" dirty="0" err="1"/>
              <a:t>These</a:t>
            </a:r>
            <a:r>
              <a:rPr lang="nn-NO" sz="2800" dirty="0"/>
              <a:t> </a:t>
            </a:r>
            <a:r>
              <a:rPr lang="nn-NO" sz="2800" dirty="0" err="1"/>
              <a:t>measures</a:t>
            </a:r>
            <a:r>
              <a:rPr lang="nn-NO" sz="2800" dirty="0"/>
              <a:t> are </a:t>
            </a:r>
            <a:r>
              <a:rPr lang="nn-NO" sz="2800" dirty="0" err="1"/>
              <a:t>affected</a:t>
            </a:r>
            <a:r>
              <a:rPr lang="nn-NO" sz="2800" dirty="0"/>
              <a:t> by </a:t>
            </a:r>
            <a:r>
              <a:rPr lang="nn-NO" sz="2800" dirty="0" err="1"/>
              <a:t>the</a:t>
            </a:r>
            <a:r>
              <a:rPr lang="nn-NO" sz="2800" dirty="0"/>
              <a:t> </a:t>
            </a:r>
            <a:r>
              <a:rPr lang="nn-NO" sz="2800" dirty="0" err="1"/>
              <a:t>extreme</a:t>
            </a:r>
            <a:r>
              <a:rPr lang="nn-NO" sz="2800" dirty="0"/>
              <a:t> </a:t>
            </a:r>
            <a:r>
              <a:rPr lang="nn-NO" sz="2800" dirty="0" err="1"/>
              <a:t>values</a:t>
            </a:r>
            <a:r>
              <a:rPr lang="nn-NO" sz="2800" dirty="0"/>
              <a:t> , </a:t>
            </a:r>
            <a:r>
              <a:rPr lang="nn-NO" sz="2800" dirty="0" err="1"/>
              <a:t>therefore</a:t>
            </a:r>
            <a:r>
              <a:rPr lang="nn-NO" sz="2800" dirty="0"/>
              <a:t> </a:t>
            </a:r>
            <a:r>
              <a:rPr lang="nn-NO" sz="2800" dirty="0" err="1"/>
              <a:t>we</a:t>
            </a:r>
            <a:r>
              <a:rPr lang="nn-NO" sz="2800" dirty="0"/>
              <a:t> </a:t>
            </a:r>
            <a:r>
              <a:rPr lang="nn-NO" sz="2800" dirty="0" err="1"/>
              <a:t>excluded</a:t>
            </a:r>
            <a:r>
              <a:rPr lang="nn-NO" sz="2800" dirty="0"/>
              <a:t> </a:t>
            </a:r>
            <a:r>
              <a:rPr lang="nn-NO" sz="2800" dirty="0" err="1"/>
              <a:t>areas</a:t>
            </a:r>
            <a:r>
              <a:rPr lang="nn-NO" sz="2800" dirty="0"/>
              <a:t> </a:t>
            </a:r>
            <a:r>
              <a:rPr lang="nn-NO" sz="2800" dirty="0" err="1"/>
              <a:t>with</a:t>
            </a:r>
            <a:r>
              <a:rPr lang="nn-NO" sz="2800" dirty="0"/>
              <a:t> </a:t>
            </a:r>
            <a:r>
              <a:rPr lang="nn-NO" sz="2800" dirty="0" err="1"/>
              <a:t>highest</a:t>
            </a:r>
            <a:r>
              <a:rPr lang="nn-NO" sz="2800" dirty="0"/>
              <a:t> and </a:t>
            </a:r>
            <a:r>
              <a:rPr lang="nn-NO" sz="2800" dirty="0" err="1"/>
              <a:t>lowest</a:t>
            </a:r>
            <a:r>
              <a:rPr lang="nn-NO" sz="2800" dirty="0"/>
              <a:t> </a:t>
            </a:r>
            <a:r>
              <a:rPr lang="nn-NO" sz="2800" dirty="0" err="1"/>
              <a:t>valuefrom</a:t>
            </a:r>
            <a:r>
              <a:rPr lang="nn-NO" sz="2800" dirty="0"/>
              <a:t> </a:t>
            </a:r>
            <a:r>
              <a:rPr lang="nn-NO" sz="2800" dirty="0" err="1"/>
              <a:t>the</a:t>
            </a:r>
            <a:r>
              <a:rPr lang="nn-NO" sz="2800" dirty="0"/>
              <a:t> </a:t>
            </a:r>
            <a:r>
              <a:rPr lang="nn-NO" sz="2800" dirty="0" err="1"/>
              <a:t>analysis</a:t>
            </a:r>
            <a:endParaRPr lang="nn-NO" sz="2800" dirty="0"/>
          </a:p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endParaRPr lang="nn-NO" sz="2800" dirty="0"/>
          </a:p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nn-NO" sz="2800" dirty="0"/>
              <a:t>Rates and percentages </a:t>
            </a:r>
            <a:r>
              <a:rPr lang="nn-NO" sz="2800" dirty="0" err="1"/>
              <a:t>were</a:t>
            </a:r>
            <a:r>
              <a:rPr lang="nn-NO" sz="2800" dirty="0"/>
              <a:t> </a:t>
            </a:r>
            <a:r>
              <a:rPr lang="nn-NO" sz="2800" dirty="0" err="1"/>
              <a:t>standardized</a:t>
            </a:r>
            <a:r>
              <a:rPr lang="nn-NO" sz="2800" dirty="0"/>
              <a:t> for age and sex </a:t>
            </a:r>
            <a:r>
              <a:rPr lang="nn-NO" sz="2800" dirty="0" err="1"/>
              <a:t>using</a:t>
            </a:r>
            <a:r>
              <a:rPr lang="nn-NO" sz="2800" dirty="0"/>
              <a:t> </a:t>
            </a:r>
            <a:r>
              <a:rPr lang="nn-NO" sz="2800" dirty="0" err="1"/>
              <a:t>direct</a:t>
            </a:r>
            <a:r>
              <a:rPr lang="nn-NO" sz="2800" dirty="0"/>
              <a:t> </a:t>
            </a:r>
            <a:r>
              <a:rPr lang="nn-NO" sz="2800" dirty="0" err="1"/>
              <a:t>method</a:t>
            </a:r>
            <a:endParaRPr lang="nn-NO" sz="2800" dirty="0"/>
          </a:p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endParaRPr lang="nn-NO" sz="2800" dirty="0"/>
          </a:p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nn-NO" sz="2800" dirty="0"/>
              <a:t>All data </a:t>
            </a:r>
            <a:r>
              <a:rPr lang="nn-NO" sz="2800" dirty="0" err="1"/>
              <a:t>were</a:t>
            </a:r>
            <a:r>
              <a:rPr lang="nn-NO" sz="2800" dirty="0"/>
              <a:t> </a:t>
            </a:r>
            <a:r>
              <a:rPr lang="nn-NO" sz="2800" dirty="0" err="1"/>
              <a:t>analyzed</a:t>
            </a:r>
            <a:r>
              <a:rPr lang="nn-NO" sz="2800" dirty="0"/>
              <a:t> </a:t>
            </a:r>
            <a:r>
              <a:rPr lang="nn-NO" sz="2800" dirty="0" err="1"/>
              <a:t>using</a:t>
            </a:r>
            <a:r>
              <a:rPr lang="nn-NO" sz="2800" dirty="0"/>
              <a:t> </a:t>
            </a:r>
            <a:r>
              <a:rPr lang="nn-NO" sz="2800" dirty="0" err="1"/>
              <a:t>Rstudio</a:t>
            </a:r>
            <a:r>
              <a:rPr lang="nn-NO" sz="2800" dirty="0"/>
              <a:t> </a:t>
            </a:r>
            <a:r>
              <a:rPr lang="nn-NO" sz="2800" dirty="0" err="1"/>
              <a:t>version</a:t>
            </a:r>
            <a:r>
              <a:rPr lang="nn-NO" sz="2800" dirty="0"/>
              <a:t> </a:t>
            </a:r>
            <a:r>
              <a:rPr lang="nb-NO" sz="280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2023.03.0</a:t>
            </a:r>
            <a:endParaRPr lang="nn-NO" sz="2800" dirty="0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398D97D0-9946-958B-C779-0F98B87CE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75631-D3E7-45EF-87C3-1547B7CCB37E}" type="datetime1">
              <a:rPr lang="nb-NO" smtClean="0"/>
              <a:t>14.09.2023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35DDC368-C077-A8E6-D035-79EB0A2DC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WIC Fall meeting 2023, Pisa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36074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4B4B9F0-275D-583E-E8CF-65166CF24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78426"/>
            <a:ext cx="12192000" cy="832444"/>
          </a:xfrm>
          <a:noFill/>
        </p:spPr>
        <p:txBody>
          <a:bodyPr>
            <a:normAutofit/>
          </a:bodyPr>
          <a:lstStyle/>
          <a:p>
            <a:pPr algn="ctr"/>
            <a:r>
              <a:rPr lang="nn-NO" sz="3200" dirty="0" err="1">
                <a:solidFill>
                  <a:schemeClr val="tx1"/>
                </a:solidFill>
              </a:rPr>
              <a:t>Magnitude</a:t>
            </a:r>
            <a:r>
              <a:rPr lang="nn-NO" sz="3200" dirty="0">
                <a:solidFill>
                  <a:schemeClr val="tx1"/>
                </a:solidFill>
              </a:rPr>
              <a:t> </a:t>
            </a:r>
            <a:r>
              <a:rPr lang="nn-NO" sz="3200" dirty="0" err="1">
                <a:solidFill>
                  <a:schemeClr val="tx1"/>
                </a:solidFill>
              </a:rPr>
              <a:t>of</a:t>
            </a:r>
            <a:r>
              <a:rPr lang="nn-NO" sz="3200" dirty="0">
                <a:solidFill>
                  <a:schemeClr val="tx1"/>
                </a:solidFill>
              </a:rPr>
              <a:t> </a:t>
            </a:r>
            <a:r>
              <a:rPr lang="nn-NO" sz="3200" dirty="0" err="1">
                <a:solidFill>
                  <a:schemeClr val="tx1"/>
                </a:solidFill>
              </a:rPr>
              <a:t>geographic</a:t>
            </a:r>
            <a:r>
              <a:rPr lang="nn-NO" sz="3200" dirty="0">
                <a:solidFill>
                  <a:schemeClr val="tx1"/>
                </a:solidFill>
              </a:rPr>
              <a:t> </a:t>
            </a:r>
            <a:r>
              <a:rPr lang="nn-NO" sz="3200" dirty="0" err="1">
                <a:solidFill>
                  <a:schemeClr val="tx1"/>
                </a:solidFill>
              </a:rPr>
              <a:t>variation</a:t>
            </a:r>
            <a:r>
              <a:rPr lang="nn-NO" sz="3200" dirty="0">
                <a:solidFill>
                  <a:schemeClr val="tx1"/>
                </a:solidFill>
              </a:rPr>
              <a:t> in </a:t>
            </a:r>
            <a:r>
              <a:rPr lang="nn-NO" sz="3200" dirty="0" err="1">
                <a:solidFill>
                  <a:schemeClr val="tx1"/>
                </a:solidFill>
              </a:rPr>
              <a:t>cardiac</a:t>
            </a:r>
            <a:r>
              <a:rPr lang="nn-NO" sz="3200" dirty="0">
                <a:solidFill>
                  <a:schemeClr val="tx1"/>
                </a:solidFill>
              </a:rPr>
              <a:t> </a:t>
            </a:r>
            <a:r>
              <a:rPr lang="nn-NO" sz="3200" dirty="0" err="1">
                <a:solidFill>
                  <a:schemeClr val="tx1"/>
                </a:solidFill>
              </a:rPr>
              <a:t>rehabilitation</a:t>
            </a:r>
            <a:endParaRPr lang="nn-NO" sz="3200" dirty="0">
              <a:solidFill>
                <a:schemeClr val="tx1"/>
              </a:solidFill>
            </a:endParaRPr>
          </a:p>
        </p:txBody>
      </p:sp>
      <p:graphicFrame>
        <p:nvGraphicFramePr>
          <p:cNvPr id="7" name="Tabell 7">
            <a:extLst>
              <a:ext uri="{FF2B5EF4-FFF2-40B4-BE49-F238E27FC236}">
                <a16:creationId xmlns:a16="http://schemas.microsoft.com/office/drawing/2014/main" id="{7E7A6627-8E31-9812-825A-CBB28B1D1BC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4482150"/>
              </p:ext>
            </p:extLst>
          </p:nvPr>
        </p:nvGraphicFramePr>
        <p:xfrm>
          <a:off x="196381" y="2203183"/>
          <a:ext cx="11850379" cy="33691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5630">
                  <a:extLst>
                    <a:ext uri="{9D8B030D-6E8A-4147-A177-3AD203B41FA5}">
                      <a16:colId xmlns:a16="http://schemas.microsoft.com/office/drawing/2014/main" val="2328883128"/>
                    </a:ext>
                  </a:extLst>
                </a:gridCol>
                <a:gridCol w="801204">
                  <a:extLst>
                    <a:ext uri="{9D8B030D-6E8A-4147-A177-3AD203B41FA5}">
                      <a16:colId xmlns:a16="http://schemas.microsoft.com/office/drawing/2014/main" val="120869679"/>
                    </a:ext>
                  </a:extLst>
                </a:gridCol>
                <a:gridCol w="1217334">
                  <a:extLst>
                    <a:ext uri="{9D8B030D-6E8A-4147-A177-3AD203B41FA5}">
                      <a16:colId xmlns:a16="http://schemas.microsoft.com/office/drawing/2014/main" val="2635193111"/>
                    </a:ext>
                  </a:extLst>
                </a:gridCol>
                <a:gridCol w="1202733">
                  <a:extLst>
                    <a:ext uri="{9D8B030D-6E8A-4147-A177-3AD203B41FA5}">
                      <a16:colId xmlns:a16="http://schemas.microsoft.com/office/drawing/2014/main" val="819547150"/>
                    </a:ext>
                  </a:extLst>
                </a:gridCol>
                <a:gridCol w="1102656">
                  <a:extLst>
                    <a:ext uri="{9D8B030D-6E8A-4147-A177-3AD203B41FA5}">
                      <a16:colId xmlns:a16="http://schemas.microsoft.com/office/drawing/2014/main" val="4106768796"/>
                    </a:ext>
                  </a:extLst>
                </a:gridCol>
                <a:gridCol w="1032947">
                  <a:extLst>
                    <a:ext uri="{9D8B030D-6E8A-4147-A177-3AD203B41FA5}">
                      <a16:colId xmlns:a16="http://schemas.microsoft.com/office/drawing/2014/main" val="3165948221"/>
                    </a:ext>
                  </a:extLst>
                </a:gridCol>
                <a:gridCol w="975915">
                  <a:extLst>
                    <a:ext uri="{9D8B030D-6E8A-4147-A177-3AD203B41FA5}">
                      <a16:colId xmlns:a16="http://schemas.microsoft.com/office/drawing/2014/main" val="162338147"/>
                    </a:ext>
                  </a:extLst>
                </a:gridCol>
                <a:gridCol w="1051960">
                  <a:extLst>
                    <a:ext uri="{9D8B030D-6E8A-4147-A177-3AD203B41FA5}">
                      <a16:colId xmlns:a16="http://schemas.microsoft.com/office/drawing/2014/main" val="1406930887"/>
                    </a:ext>
                  </a:extLst>
                </a:gridCol>
              </a:tblGrid>
              <a:tr h="83770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</a:t>
                      </a:r>
                      <a:r>
                        <a:rPr lang="nb-NO" sz="2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nb-NO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b-NO" sz="2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Rehabilitation</a:t>
                      </a:r>
                      <a:endParaRPr lang="nb-NO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 </a:t>
                      </a:r>
                      <a:endParaRPr lang="nb-NO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Percent</a:t>
                      </a:r>
                      <a:endParaRPr lang="nb-NO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Lowest</a:t>
                      </a:r>
                      <a:r>
                        <a:rPr lang="nb-NO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nb-NO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Highest</a:t>
                      </a:r>
                      <a:endParaRPr lang="nb-NO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EQ</a:t>
                      </a:r>
                      <a:r>
                        <a:rPr lang="nb-NO" sz="2000" b="1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5–95</a:t>
                      </a:r>
                      <a:endParaRPr lang="nb-NO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CV</a:t>
                      </a:r>
                      <a:r>
                        <a:rPr lang="nb-NO" sz="20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5–95</a:t>
                      </a:r>
                      <a:endParaRPr lang="nb-NO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SCV</a:t>
                      </a:r>
                      <a:r>
                        <a:rPr lang="nb-NO" sz="2000" b="1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5–95</a:t>
                      </a:r>
                      <a:endParaRPr lang="nb-NO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371561969"/>
                  </a:ext>
                </a:extLst>
              </a:tr>
              <a:tr h="85604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Standard </a:t>
                      </a:r>
                      <a:r>
                        <a:rPr lang="nb-NO" sz="2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cardiac</a:t>
                      </a:r>
                      <a:r>
                        <a:rPr lang="nb-NO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b-NO" sz="2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rehabilitation</a:t>
                      </a:r>
                      <a:endParaRPr lang="nb-NO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5 260</a:t>
                      </a:r>
                      <a:endParaRPr lang="nb-NO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14%</a:t>
                      </a:r>
                      <a:endParaRPr lang="nb-NO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2%</a:t>
                      </a:r>
                      <a:endParaRPr lang="nb-NO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41%</a:t>
                      </a:r>
                      <a:endParaRPr lang="nb-NO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9.3</a:t>
                      </a:r>
                      <a:endParaRPr lang="nb-NO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76,9</a:t>
                      </a:r>
                      <a:endParaRPr lang="nb-NO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45.0</a:t>
                      </a:r>
                      <a:endParaRPr lang="nb-NO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122976309"/>
                  </a:ext>
                </a:extLst>
              </a:tr>
              <a:tr h="83770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Collective</a:t>
                      </a:r>
                      <a:r>
                        <a:rPr lang="nb-NO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b-NO" sz="2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cardiac</a:t>
                      </a:r>
                      <a:r>
                        <a:rPr lang="nb-NO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b-NO" sz="2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rehabilitation</a:t>
                      </a:r>
                      <a:endParaRPr lang="nb-NO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9 776</a:t>
                      </a:r>
                      <a:endParaRPr lang="nb-NO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26%</a:t>
                      </a:r>
                      <a:endParaRPr lang="nb-NO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9%</a:t>
                      </a:r>
                      <a:endParaRPr lang="nb-NO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46%</a:t>
                      </a:r>
                      <a:endParaRPr lang="nb-NO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nb-NO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36,7</a:t>
                      </a:r>
                      <a:endParaRPr lang="nb-NO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23.4</a:t>
                      </a:r>
                      <a:endParaRPr lang="nb-NO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852871667"/>
                  </a:ext>
                </a:extLst>
              </a:tr>
              <a:tr h="83770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Exercise</a:t>
                      </a:r>
                      <a:r>
                        <a:rPr lang="nb-NO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training at </a:t>
                      </a:r>
                      <a:r>
                        <a:rPr lang="nb-NO" sz="2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physioterapists</a:t>
                      </a:r>
                      <a:endParaRPr lang="nb-NO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1 635</a:t>
                      </a:r>
                      <a:endParaRPr lang="nb-NO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4%</a:t>
                      </a:r>
                      <a:endParaRPr lang="nb-NO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2%</a:t>
                      </a:r>
                      <a:endParaRPr lang="nb-NO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13%</a:t>
                      </a:r>
                      <a:endParaRPr lang="nb-NO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4.0</a:t>
                      </a:r>
                      <a:endParaRPr lang="nb-NO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42,2</a:t>
                      </a:r>
                      <a:endParaRPr lang="nb-NO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13.8</a:t>
                      </a:r>
                      <a:endParaRPr lang="nb-NO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729466567"/>
                  </a:ext>
                </a:extLst>
              </a:tr>
            </a:tbl>
          </a:graphicData>
        </a:graphic>
      </p:graphicFrame>
      <p:sp>
        <p:nvSpPr>
          <p:cNvPr id="3" name="Prosess 2">
            <a:extLst>
              <a:ext uri="{FF2B5EF4-FFF2-40B4-BE49-F238E27FC236}">
                <a16:creationId xmlns:a16="http://schemas.microsoft.com/office/drawing/2014/main" id="{C605E943-D125-4FEF-DB10-D7349CE04743}"/>
              </a:ext>
            </a:extLst>
          </p:cNvPr>
          <p:cNvSpPr/>
          <p:nvPr/>
        </p:nvSpPr>
        <p:spPr>
          <a:xfrm>
            <a:off x="9008328" y="2225513"/>
            <a:ext cx="1003778" cy="3324511"/>
          </a:xfrm>
          <a:prstGeom prst="flowChartProcess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5B1D6A2-E19F-6527-4667-AE76E774F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06C0-9EEC-4302-89B4-30AF1E531D41}" type="datetime1">
              <a:rPr lang="nb-NO" smtClean="0"/>
              <a:t>14.09.2023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23DF1AB9-65D3-A74A-4D98-99D6338E4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WIC Fall meeting 2023, Pisa</a:t>
            </a:r>
            <a:endParaRPr lang="nb-NO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34274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1.85185E-6 L 0.16224 -0.00972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12" y="-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1580D54-CE4A-0AFE-38BF-DBD14A501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72" y="0"/>
            <a:ext cx="12143028" cy="1107233"/>
          </a:xfrm>
          <a:noFill/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Regional Variations</a:t>
            </a:r>
          </a:p>
        </p:txBody>
      </p:sp>
      <p:sp>
        <p:nvSpPr>
          <p:cNvPr id="10" name="TekstSylinder 9">
            <a:extLst>
              <a:ext uri="{FF2B5EF4-FFF2-40B4-BE49-F238E27FC236}">
                <a16:creationId xmlns:a16="http://schemas.microsoft.com/office/drawing/2014/main" id="{D4F83230-FC07-313E-41C2-51C1084EA2E1}"/>
              </a:ext>
            </a:extLst>
          </p:cNvPr>
          <p:cNvSpPr txBox="1"/>
          <p:nvPr/>
        </p:nvSpPr>
        <p:spPr>
          <a:xfrm>
            <a:off x="135041" y="6220769"/>
            <a:ext cx="33813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a) Standard </a:t>
            </a:r>
            <a:r>
              <a:rPr lang="en-US" sz="2000" dirty="0"/>
              <a:t>cardiac</a:t>
            </a:r>
            <a:r>
              <a:rPr lang="en-US" dirty="0"/>
              <a:t> rehabilitation</a:t>
            </a:r>
          </a:p>
        </p:txBody>
      </p:sp>
      <p:sp>
        <p:nvSpPr>
          <p:cNvPr id="11" name="TekstSylinder 10">
            <a:extLst>
              <a:ext uri="{FF2B5EF4-FFF2-40B4-BE49-F238E27FC236}">
                <a16:creationId xmlns:a16="http://schemas.microsoft.com/office/drawing/2014/main" id="{07783B33-A0A0-A5F4-01FC-59135A0A93A4}"/>
              </a:ext>
            </a:extLst>
          </p:cNvPr>
          <p:cNvSpPr txBox="1"/>
          <p:nvPr/>
        </p:nvSpPr>
        <p:spPr>
          <a:xfrm>
            <a:off x="3882363" y="6193357"/>
            <a:ext cx="37219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b) Collective cardiac rehabilitation</a:t>
            </a:r>
          </a:p>
        </p:txBody>
      </p:sp>
      <p:sp>
        <p:nvSpPr>
          <p:cNvPr id="12" name="TekstSylinder 11">
            <a:extLst>
              <a:ext uri="{FF2B5EF4-FFF2-40B4-BE49-F238E27FC236}">
                <a16:creationId xmlns:a16="http://schemas.microsoft.com/office/drawing/2014/main" id="{871AFA7F-AC89-CBFF-2904-B012C6756C8A}"/>
              </a:ext>
            </a:extLst>
          </p:cNvPr>
          <p:cNvSpPr txBox="1"/>
          <p:nvPr/>
        </p:nvSpPr>
        <p:spPr>
          <a:xfrm>
            <a:off x="7995704" y="6220769"/>
            <a:ext cx="3926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c) Exercise training at physiotherapy</a:t>
            </a:r>
          </a:p>
        </p:txBody>
      </p:sp>
      <p:pic>
        <p:nvPicPr>
          <p:cNvPr id="38" name="Bilde 37">
            <a:extLst>
              <a:ext uri="{FF2B5EF4-FFF2-40B4-BE49-F238E27FC236}">
                <a16:creationId xmlns:a16="http://schemas.microsoft.com/office/drawing/2014/main" id="{7D2EE8B7-5F5F-EC94-01E3-167607662A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750" y="1185770"/>
            <a:ext cx="11608048" cy="4902364"/>
          </a:xfrm>
          <a:prstGeom prst="rect">
            <a:avLst/>
          </a:prstGeom>
        </p:spPr>
      </p:pic>
      <p:pic>
        <p:nvPicPr>
          <p:cNvPr id="41" name="Bilde 40">
            <a:extLst>
              <a:ext uri="{FF2B5EF4-FFF2-40B4-BE49-F238E27FC236}">
                <a16:creationId xmlns:a16="http://schemas.microsoft.com/office/drawing/2014/main" id="{ACC0D2A8-53D5-6AAE-0849-77A1DBE6DA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5501" y="3772504"/>
            <a:ext cx="1203469" cy="1367578"/>
          </a:xfrm>
          <a:prstGeom prst="rect">
            <a:avLst/>
          </a:prstGeom>
        </p:spPr>
      </p:pic>
      <p:pic>
        <p:nvPicPr>
          <p:cNvPr id="42" name="Bilde 41">
            <a:extLst>
              <a:ext uri="{FF2B5EF4-FFF2-40B4-BE49-F238E27FC236}">
                <a16:creationId xmlns:a16="http://schemas.microsoft.com/office/drawing/2014/main" id="{97BA8AA4-FBBC-12C6-2BAA-DE1E8963E1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7930" y="3852279"/>
            <a:ext cx="1348212" cy="1457527"/>
          </a:xfrm>
          <a:prstGeom prst="rect">
            <a:avLst/>
          </a:prstGeom>
        </p:spPr>
      </p:pic>
      <p:pic>
        <p:nvPicPr>
          <p:cNvPr id="43" name="Bilde 42">
            <a:extLst>
              <a:ext uri="{FF2B5EF4-FFF2-40B4-BE49-F238E27FC236}">
                <a16:creationId xmlns:a16="http://schemas.microsoft.com/office/drawing/2014/main" id="{A4F7DAA6-9A21-B707-D384-8770E7D461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37340" y="4042005"/>
            <a:ext cx="1485039" cy="1355905"/>
          </a:xfrm>
          <a:prstGeom prst="rect">
            <a:avLst/>
          </a:prstGeom>
        </p:spPr>
      </p:pic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68660CAB-B3F8-B531-71EF-2CCEA69FE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D577-E9B9-428C-8520-B9C85D4CC4B6}" type="datetime1">
              <a:rPr lang="nb-NO" smtClean="0"/>
              <a:t>14.09.2023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AB010BCA-2181-8808-4A97-5471C38C3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WIC Fall meeting 2023, Pisa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01035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B9A7ECD-9BDC-01B1-8BF3-E3CDDF96E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82591" y="666628"/>
            <a:ext cx="12192000" cy="719722"/>
          </a:xfrm>
          <a:noFill/>
        </p:spPr>
        <p:txBody>
          <a:bodyPr>
            <a:normAutofit/>
          </a:bodyPr>
          <a:lstStyle/>
          <a:p>
            <a:pPr algn="ctr"/>
            <a:r>
              <a:rPr lang="nn-NO" dirty="0">
                <a:solidFill>
                  <a:schemeClr val="tx1"/>
                </a:solidFill>
              </a:rPr>
              <a:t>Days to standard </a:t>
            </a:r>
            <a:r>
              <a:rPr lang="nn-NO" dirty="0" err="1">
                <a:solidFill>
                  <a:schemeClr val="tx1"/>
                </a:solidFill>
              </a:rPr>
              <a:t>cardiac</a:t>
            </a:r>
            <a:r>
              <a:rPr lang="nn-NO" dirty="0">
                <a:solidFill>
                  <a:schemeClr val="tx1"/>
                </a:solidFill>
              </a:rPr>
              <a:t> </a:t>
            </a:r>
            <a:r>
              <a:rPr lang="nn-NO" dirty="0" err="1">
                <a:solidFill>
                  <a:schemeClr val="tx1"/>
                </a:solidFill>
              </a:rPr>
              <a:t>rehabilitation</a:t>
            </a:r>
            <a:endParaRPr lang="nn-NO" dirty="0">
              <a:solidFill>
                <a:schemeClr val="tx1"/>
              </a:solidFill>
            </a:endParaRPr>
          </a:p>
        </p:txBody>
      </p:sp>
      <p:pic>
        <p:nvPicPr>
          <p:cNvPr id="5" name="Plassholder for innhold 4">
            <a:extLst>
              <a:ext uri="{FF2B5EF4-FFF2-40B4-BE49-F238E27FC236}">
                <a16:creationId xmlns:a16="http://schemas.microsoft.com/office/drawing/2014/main" id="{8DCA7B08-EB9E-A9CC-02CD-9A3B0417FD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28810" y="1785407"/>
            <a:ext cx="7852610" cy="4963794"/>
          </a:xfrm>
        </p:spPr>
      </p:pic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8359DB8F-5760-B43B-733F-42C728F66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8B822-6FD9-49DB-996D-6EB1FEB24016}" type="datetime1">
              <a:rPr lang="nb-NO" smtClean="0"/>
              <a:t>14.09.2023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2F449C0C-06AC-2DA3-4D74-4C8B6AFB7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WIC Fall meeting 2023, Pisa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132587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"/>
</p:tagLst>
</file>

<file path=ppt/theme/theme1.xml><?xml version="1.0" encoding="utf-8"?>
<a:theme xmlns:a="http://schemas.openxmlformats.org/drawingml/2006/main" name="Office-tema">
  <a:themeElements>
    <a:clrScheme name="Office">
      <a:dk1>
        <a:srgbClr val="333333"/>
      </a:dk1>
      <a:lt1>
        <a:srgbClr val="FFFFFF"/>
      </a:lt1>
      <a:dk2>
        <a:srgbClr val="333333"/>
      </a:dk2>
      <a:lt2>
        <a:srgbClr val="DAD7D3"/>
      </a:lt2>
      <a:accent1>
        <a:srgbClr val="003086"/>
      </a:accent1>
      <a:accent2>
        <a:srgbClr val="6CACE4"/>
      </a:accent2>
      <a:accent3>
        <a:srgbClr val="FFD36A"/>
      </a:accent3>
      <a:accent4>
        <a:srgbClr val="FF854C"/>
      </a:accent4>
      <a:accent5>
        <a:srgbClr val="D2DDE2"/>
      </a:accent5>
      <a:accent6>
        <a:srgbClr val="9ABEAB"/>
      </a:accent6>
      <a:hlink>
        <a:srgbClr val="0563C1"/>
      </a:hlink>
      <a:folHlink>
        <a:srgbClr val="954F72"/>
      </a:folHlink>
    </a:clrScheme>
    <a:fontScheme name="Egendefinert 54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2_Mal_Helse-førde_Presentasjon_forenkla [Skrivebeskyttet]" id="{B2A3C6B5-CDB8-4437-92D4-FD7039D44F2D}" vid="{A2E8BC44-F0F9-4033-9412-4D50C01FF95F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33CFE4E1DF4DA4593EC94A6454FE75D" ma:contentTypeVersion="0" ma:contentTypeDescription="Opprett et nytt dokument." ma:contentTypeScope="" ma:versionID="f665ab645ddfc332a53d8b1b46d8f90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40632e834c6e645ee2b089d6c2f9c1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holdstype"/>
        <xsd:element ref="dc:title" minOccurs="0" maxOccurs="1" ma:index="4" ma:displayName="Tit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4B78FE5-48A5-4E82-B975-AEF7A48BE4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4C0368E-6646-4531-A2CD-99EED5C1637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DDBC0F8-1511-4FB7-8883-8074DF7DC681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Helse Førde PP-mal 2022 forenkla versjon</Template>
  <TotalTime>605</TotalTime>
  <Words>1361</Words>
  <Application>Microsoft Office PowerPoint</Application>
  <PresentationFormat>Widescreen</PresentationFormat>
  <Paragraphs>235</Paragraphs>
  <Slides>13</Slides>
  <Notes>13</Notes>
  <HiddenSlides>0</HiddenSlides>
  <MMClips>0</MMClips>
  <ScaleCrop>false</ScaleCrop>
  <HeadingPairs>
    <vt:vector size="6" baseType="variant">
      <vt:variant>
        <vt:lpstr>Brukte skrifter</vt:lpstr>
      </vt:variant>
      <vt:variant>
        <vt:i4>7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13</vt:i4>
      </vt:variant>
    </vt:vector>
  </HeadingPairs>
  <TitlesOfParts>
    <vt:vector size="21" baseType="lpstr">
      <vt:lpstr>Arial</vt:lpstr>
      <vt:lpstr>Berlingske Serif Text</vt:lpstr>
      <vt:lpstr>Calibri</vt:lpstr>
      <vt:lpstr>Cambria</vt:lpstr>
      <vt:lpstr>Segoe UI</vt:lpstr>
      <vt:lpstr>Times New Roman</vt:lpstr>
      <vt:lpstr>Wingdings</vt:lpstr>
      <vt:lpstr>Office-tema</vt:lpstr>
      <vt:lpstr>Norwegian Health Care Atlas for Myocardial Infarction</vt:lpstr>
      <vt:lpstr>Background </vt:lpstr>
      <vt:lpstr>Objectives </vt:lpstr>
      <vt:lpstr>Methods: Data sources and period</vt:lpstr>
      <vt:lpstr>Definition of variables measured</vt:lpstr>
      <vt:lpstr>Measures of geografic variation</vt:lpstr>
      <vt:lpstr>Magnitude of geographic variation in cardiac rehabilitation</vt:lpstr>
      <vt:lpstr>Regional Variations</vt:lpstr>
      <vt:lpstr>Days to standard cardiac rehabilitation</vt:lpstr>
      <vt:lpstr>Geographic variation in MI admission and revascularization rates</vt:lpstr>
      <vt:lpstr>PowerPoint-presentasjon</vt:lpstr>
      <vt:lpstr>Conclusions </vt:lpstr>
      <vt:lpstr>PowerPoint-presentasjon</vt:lpstr>
    </vt:vector>
  </TitlesOfParts>
  <Company>Helse Vest IKT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Bedane, Haji Kedir</dc:creator>
  <cp:lastModifiedBy>Bedane, Haji Kedir</cp:lastModifiedBy>
  <cp:revision>10</cp:revision>
  <dcterms:created xsi:type="dcterms:W3CDTF">2023-09-06T10:19:36Z</dcterms:created>
  <dcterms:modified xsi:type="dcterms:W3CDTF">2023-09-14T14:44:44Z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0x010100E33CFE4E1DF4DA4593EC94A6454FE75D</vt:lpwstr>
  </property>
  <property fmtid="{D5CDD505-2E9C-101B-9397-08002B2CF9AE}" pid="3" name="MediaServiceImageTags">
    <vt:lpwstr/>
  </property>
  <property fmtid="{D5CDD505-2E9C-101B-9397-08002B2CF9AE}" pid="4" name="Order">
    <vt:r8>300</vt:r8>
  </property>
  <property fmtid="{D5CDD505-2E9C-101B-9397-08002B2CF9AE}" pid="5" name="ClassificationContentMarkingFooterLocations">
    <vt:lpwstr>Office-tema:8</vt:lpwstr>
  </property>
  <property fmtid="{D5CDD505-2E9C-101B-9397-08002B2CF9AE}" pid="6" name="ClassificationContentMarkingFooterText">
    <vt:lpwstr>Følsomhet Intern (gul)</vt:lpwstr>
  </property>
  <property fmtid="{D5CDD505-2E9C-101B-9397-08002B2CF9AE}" pid="7" name="MSIP_Label_d291ddcc-9a90-46b7-a727-d19b3ec4b730_Enabled">
    <vt:lpwstr>true</vt:lpwstr>
  </property>
  <property fmtid="{D5CDD505-2E9C-101B-9397-08002B2CF9AE}" pid="8" name="MSIP_Label_d291ddcc-9a90-46b7-a727-d19b3ec4b730_SetDate">
    <vt:lpwstr>2023-09-06T10:25:13Z</vt:lpwstr>
  </property>
  <property fmtid="{D5CDD505-2E9C-101B-9397-08002B2CF9AE}" pid="9" name="MSIP_Label_d291ddcc-9a90-46b7-a727-d19b3ec4b730_Method">
    <vt:lpwstr>Privileged</vt:lpwstr>
  </property>
  <property fmtid="{D5CDD505-2E9C-101B-9397-08002B2CF9AE}" pid="10" name="MSIP_Label_d291ddcc-9a90-46b7-a727-d19b3ec4b730_Name">
    <vt:lpwstr>Åpen</vt:lpwstr>
  </property>
  <property fmtid="{D5CDD505-2E9C-101B-9397-08002B2CF9AE}" pid="11" name="MSIP_Label_d291ddcc-9a90-46b7-a727-d19b3ec4b730_SiteId">
    <vt:lpwstr>bdcbe535-f3cf-49f5-8a6a-fb6d98dc7837</vt:lpwstr>
  </property>
  <property fmtid="{D5CDD505-2E9C-101B-9397-08002B2CF9AE}" pid="12" name="MSIP_Label_d291ddcc-9a90-46b7-a727-d19b3ec4b730_ActionId">
    <vt:lpwstr>85cc1385-8ecd-4b6a-a353-c8c8f9deb1f9</vt:lpwstr>
  </property>
  <property fmtid="{D5CDD505-2E9C-101B-9397-08002B2CF9AE}" pid="13" name="MSIP_Label_d291ddcc-9a90-46b7-a727-d19b3ec4b730_ContentBits">
    <vt:lpwstr>0</vt:lpwstr>
  </property>
</Properties>
</file>