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303" r:id="rId3"/>
    <p:sldId id="353" r:id="rId4"/>
    <p:sldId id="352" r:id="rId5"/>
    <p:sldId id="351" r:id="rId6"/>
    <p:sldId id="354" r:id="rId7"/>
    <p:sldId id="310" r:id="rId8"/>
    <p:sldId id="355" r:id="rId9"/>
    <p:sldId id="356" r:id="rId10"/>
  </p:sldIdLst>
  <p:sldSz cx="12192000" cy="6858000"/>
  <p:notesSz cx="6792913" cy="9925050"/>
  <p:custDataLst>
    <p:tags r:id="rId13"/>
  </p:custDataLst>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6"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C93"/>
    <a:srgbClr val="00509E"/>
    <a:srgbClr val="95BDE6"/>
    <a:srgbClr val="568B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ddels stil 2 - aks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autoAdjust="0"/>
    <p:restoredTop sz="79671" autoAdjust="0"/>
  </p:normalViewPr>
  <p:slideViewPr>
    <p:cSldViewPr>
      <p:cViewPr varScale="1">
        <p:scale>
          <a:sx n="50" d="100"/>
          <a:sy n="50" d="100"/>
        </p:scale>
        <p:origin x="652" y="4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104" d="100"/>
          <a:sy n="104" d="100"/>
        </p:scale>
        <p:origin x="-4288" y="-112"/>
      </p:cViewPr>
      <p:guideLst>
        <p:guide orient="horz" pos="3126"/>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1" y="0"/>
            <a:ext cx="2943595" cy="496253"/>
          </a:xfrm>
          <a:prstGeom prst="rect">
            <a:avLst/>
          </a:prstGeom>
        </p:spPr>
        <p:txBody>
          <a:bodyPr vert="horz" lIns="91403" tIns="45702" rIns="91403" bIns="45702" rtlCol="0"/>
          <a:lstStyle>
            <a:lvl1pPr algn="l">
              <a:defRPr sz="1200"/>
            </a:lvl1pPr>
          </a:lstStyle>
          <a:p>
            <a:endParaRPr lang="nb-NO"/>
          </a:p>
        </p:txBody>
      </p:sp>
      <p:sp>
        <p:nvSpPr>
          <p:cNvPr id="3" name="Plassholder for dato 2"/>
          <p:cNvSpPr>
            <a:spLocks noGrp="1"/>
          </p:cNvSpPr>
          <p:nvPr>
            <p:ph type="dt" sz="quarter" idx="1"/>
          </p:nvPr>
        </p:nvSpPr>
        <p:spPr>
          <a:xfrm>
            <a:off x="3847746" y="0"/>
            <a:ext cx="2943595" cy="496253"/>
          </a:xfrm>
          <a:prstGeom prst="rect">
            <a:avLst/>
          </a:prstGeom>
        </p:spPr>
        <p:txBody>
          <a:bodyPr vert="horz" lIns="91403" tIns="45702" rIns="91403" bIns="45702" rtlCol="0"/>
          <a:lstStyle>
            <a:lvl1pPr algn="r">
              <a:defRPr sz="1200"/>
            </a:lvl1pPr>
          </a:lstStyle>
          <a:p>
            <a:fld id="{1335BE10-B124-4D76-A3E7-A90579361192}" type="datetimeFigureOut">
              <a:rPr lang="nb-NO" smtClean="0"/>
              <a:t>14.09.2023</a:t>
            </a:fld>
            <a:endParaRPr lang="nb-NO"/>
          </a:p>
        </p:txBody>
      </p:sp>
      <p:sp>
        <p:nvSpPr>
          <p:cNvPr id="4" name="Plassholder for bunntekst 3"/>
          <p:cNvSpPr>
            <a:spLocks noGrp="1"/>
          </p:cNvSpPr>
          <p:nvPr>
            <p:ph type="ftr" sz="quarter" idx="2"/>
          </p:nvPr>
        </p:nvSpPr>
        <p:spPr>
          <a:xfrm>
            <a:off x="1" y="9427074"/>
            <a:ext cx="2943595" cy="496253"/>
          </a:xfrm>
          <a:prstGeom prst="rect">
            <a:avLst/>
          </a:prstGeom>
        </p:spPr>
        <p:txBody>
          <a:bodyPr vert="horz" lIns="91403" tIns="45702" rIns="91403" bIns="45702" rtlCol="0" anchor="b"/>
          <a:lstStyle>
            <a:lvl1pPr algn="l">
              <a:defRPr sz="1200"/>
            </a:lvl1pPr>
          </a:lstStyle>
          <a:p>
            <a:endParaRPr lang="nb-NO"/>
          </a:p>
        </p:txBody>
      </p:sp>
      <p:sp>
        <p:nvSpPr>
          <p:cNvPr id="5" name="Plassholder for lysbildenummer 4"/>
          <p:cNvSpPr>
            <a:spLocks noGrp="1"/>
          </p:cNvSpPr>
          <p:nvPr>
            <p:ph type="sldNum" sz="quarter" idx="3"/>
          </p:nvPr>
        </p:nvSpPr>
        <p:spPr>
          <a:xfrm>
            <a:off x="3847746" y="9427074"/>
            <a:ext cx="2943595" cy="496253"/>
          </a:xfrm>
          <a:prstGeom prst="rect">
            <a:avLst/>
          </a:prstGeom>
        </p:spPr>
        <p:txBody>
          <a:bodyPr vert="horz" lIns="91403" tIns="45702" rIns="91403" bIns="45702" rtlCol="0" anchor="b"/>
          <a:lstStyle>
            <a:lvl1pPr algn="r">
              <a:defRPr sz="1200"/>
            </a:lvl1pPr>
          </a:lstStyle>
          <a:p>
            <a:fld id="{1708786E-532E-4988-867D-151A65069D0C}" type="slidenum">
              <a:rPr lang="nb-NO" smtClean="0"/>
              <a:t>‹#›</a:t>
            </a:fld>
            <a:endParaRPr lang="nb-NO"/>
          </a:p>
        </p:txBody>
      </p:sp>
    </p:spTree>
    <p:extLst>
      <p:ext uri="{BB962C8B-B14F-4D97-AF65-F5344CB8AC3E}">
        <p14:creationId xmlns:p14="http://schemas.microsoft.com/office/powerpoint/2010/main" val="24930735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1" y="0"/>
            <a:ext cx="2943595" cy="496253"/>
          </a:xfrm>
          <a:prstGeom prst="rect">
            <a:avLst/>
          </a:prstGeom>
        </p:spPr>
        <p:txBody>
          <a:bodyPr vert="horz" lIns="91403" tIns="45702" rIns="91403" bIns="45702" rtlCol="0"/>
          <a:lstStyle>
            <a:lvl1pPr algn="l">
              <a:defRPr sz="1200"/>
            </a:lvl1pPr>
          </a:lstStyle>
          <a:p>
            <a:endParaRPr lang="nb-NO"/>
          </a:p>
        </p:txBody>
      </p:sp>
      <p:sp>
        <p:nvSpPr>
          <p:cNvPr id="3" name="Plassholder for dato 2"/>
          <p:cNvSpPr>
            <a:spLocks noGrp="1"/>
          </p:cNvSpPr>
          <p:nvPr>
            <p:ph type="dt" idx="1"/>
          </p:nvPr>
        </p:nvSpPr>
        <p:spPr>
          <a:xfrm>
            <a:off x="3847746" y="0"/>
            <a:ext cx="2943595" cy="496253"/>
          </a:xfrm>
          <a:prstGeom prst="rect">
            <a:avLst/>
          </a:prstGeom>
        </p:spPr>
        <p:txBody>
          <a:bodyPr vert="horz" lIns="91403" tIns="45702" rIns="91403" bIns="45702" rtlCol="0"/>
          <a:lstStyle>
            <a:lvl1pPr algn="r">
              <a:defRPr sz="1200"/>
            </a:lvl1pPr>
          </a:lstStyle>
          <a:p>
            <a:fld id="{5FB70D07-D11C-4D4A-B732-8D262A66969B}" type="datetimeFigureOut">
              <a:rPr lang="nb-NO" smtClean="0"/>
              <a:t>14.09.2023</a:t>
            </a:fld>
            <a:endParaRPr lang="nb-NO"/>
          </a:p>
        </p:txBody>
      </p:sp>
      <p:sp>
        <p:nvSpPr>
          <p:cNvPr id="4" name="Plassholder for lysbilde 3"/>
          <p:cNvSpPr>
            <a:spLocks noGrp="1" noRot="1" noChangeAspect="1"/>
          </p:cNvSpPr>
          <p:nvPr>
            <p:ph type="sldImg" idx="2"/>
          </p:nvPr>
        </p:nvSpPr>
        <p:spPr>
          <a:xfrm>
            <a:off x="88900" y="744538"/>
            <a:ext cx="6615113" cy="3722687"/>
          </a:xfrm>
          <a:prstGeom prst="rect">
            <a:avLst/>
          </a:prstGeom>
          <a:noFill/>
          <a:ln w="12700">
            <a:solidFill>
              <a:prstClr val="black"/>
            </a:solidFill>
          </a:ln>
        </p:spPr>
        <p:txBody>
          <a:bodyPr vert="horz" lIns="91403" tIns="45702" rIns="91403" bIns="45702" rtlCol="0" anchor="ctr"/>
          <a:lstStyle/>
          <a:p>
            <a:endParaRPr lang="nb-NO"/>
          </a:p>
        </p:txBody>
      </p:sp>
      <p:sp>
        <p:nvSpPr>
          <p:cNvPr id="5" name="Plassholder for notater 4"/>
          <p:cNvSpPr>
            <a:spLocks noGrp="1"/>
          </p:cNvSpPr>
          <p:nvPr>
            <p:ph type="body" sz="quarter" idx="3"/>
          </p:nvPr>
        </p:nvSpPr>
        <p:spPr>
          <a:xfrm>
            <a:off x="679292" y="4714399"/>
            <a:ext cx="5434330" cy="4466272"/>
          </a:xfrm>
          <a:prstGeom prst="rect">
            <a:avLst/>
          </a:prstGeom>
        </p:spPr>
        <p:txBody>
          <a:bodyPr vert="horz" lIns="91403" tIns="45702" rIns="91403" bIns="45702"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1" y="9427074"/>
            <a:ext cx="2943595" cy="496253"/>
          </a:xfrm>
          <a:prstGeom prst="rect">
            <a:avLst/>
          </a:prstGeom>
        </p:spPr>
        <p:txBody>
          <a:bodyPr vert="horz" lIns="91403" tIns="45702" rIns="91403" bIns="45702" rtlCol="0" anchor="b"/>
          <a:lstStyle>
            <a:lvl1pPr algn="l">
              <a:defRPr sz="1200"/>
            </a:lvl1pPr>
          </a:lstStyle>
          <a:p>
            <a:endParaRPr lang="nb-NO"/>
          </a:p>
        </p:txBody>
      </p:sp>
      <p:sp>
        <p:nvSpPr>
          <p:cNvPr id="7" name="Plassholder for lysbildenummer 6"/>
          <p:cNvSpPr>
            <a:spLocks noGrp="1"/>
          </p:cNvSpPr>
          <p:nvPr>
            <p:ph type="sldNum" sz="quarter" idx="5"/>
          </p:nvPr>
        </p:nvSpPr>
        <p:spPr>
          <a:xfrm>
            <a:off x="3847746" y="9427074"/>
            <a:ext cx="2943595" cy="496253"/>
          </a:xfrm>
          <a:prstGeom prst="rect">
            <a:avLst/>
          </a:prstGeom>
        </p:spPr>
        <p:txBody>
          <a:bodyPr vert="horz" lIns="91403" tIns="45702" rIns="91403" bIns="45702" rtlCol="0" anchor="b"/>
          <a:lstStyle>
            <a:lvl1pPr algn="r">
              <a:defRPr sz="1200"/>
            </a:lvl1pPr>
          </a:lstStyle>
          <a:p>
            <a:fld id="{2DD3018A-B459-4E67-8C04-6497E000EDD0}" type="slidenum">
              <a:rPr lang="nb-NO" smtClean="0"/>
              <a:t>‹#›</a:t>
            </a:fld>
            <a:endParaRPr lang="nb-NO"/>
          </a:p>
        </p:txBody>
      </p:sp>
    </p:spTree>
    <p:extLst>
      <p:ext uri="{BB962C8B-B14F-4D97-AF65-F5344CB8AC3E}">
        <p14:creationId xmlns:p14="http://schemas.microsoft.com/office/powerpoint/2010/main" val="3600052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a:xfrm>
            <a:off x="88900" y="744538"/>
            <a:ext cx="6615113" cy="3722687"/>
          </a:xfrm>
        </p:spPr>
      </p:sp>
      <p:sp>
        <p:nvSpPr>
          <p:cNvPr id="3" name="Plassholder for notater 2"/>
          <p:cNvSpPr>
            <a:spLocks noGrp="1"/>
          </p:cNvSpPr>
          <p:nvPr>
            <p:ph type="body" idx="1"/>
          </p:nvPr>
        </p:nvSpPr>
        <p:spPr/>
        <p:txBody>
          <a:bodyPr/>
          <a:lstStyle/>
          <a:p>
            <a:r>
              <a:rPr lang="en-US" baseline="0" noProof="0" dirty="0"/>
              <a:t>Thank you so much for the invitation to present our experiences from Norway.</a:t>
            </a:r>
          </a:p>
        </p:txBody>
      </p:sp>
      <p:sp>
        <p:nvSpPr>
          <p:cNvPr id="4" name="Plassholder for lysbildenummer 3"/>
          <p:cNvSpPr>
            <a:spLocks noGrp="1"/>
          </p:cNvSpPr>
          <p:nvPr>
            <p:ph type="sldNum" sz="quarter" idx="10"/>
          </p:nvPr>
        </p:nvSpPr>
        <p:spPr/>
        <p:txBody>
          <a:bodyPr/>
          <a:lstStyle/>
          <a:p>
            <a:fld id="{2DD3018A-B459-4E67-8C04-6497E000EDD0}" type="slidenum">
              <a:rPr lang="nb-NO" smtClean="0"/>
              <a:t>1</a:t>
            </a:fld>
            <a:endParaRPr lang="nb-NO" dirty="0"/>
          </a:p>
        </p:txBody>
      </p:sp>
    </p:spTree>
    <p:extLst>
      <p:ext uri="{BB962C8B-B14F-4D97-AF65-F5344CB8AC3E}">
        <p14:creationId xmlns:p14="http://schemas.microsoft.com/office/powerpoint/2010/main" val="652384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GB" dirty="0"/>
              <a:t>First, a little bit about our contextual framework: </a:t>
            </a:r>
            <a:r>
              <a:rPr lang="en-US" noProof="0" dirty="0"/>
              <a:t>Norway is a small country in terms of inhabitants, and sparsely populated. We are only 5,5 million in total. </a:t>
            </a:r>
          </a:p>
          <a:p>
            <a:r>
              <a:rPr lang="en-US" noProof="0" dirty="0"/>
              <a:t>Almost all specialist health service is public (80%) or private, but commissioned and financed by the public health care system –  By the regional health authorities, responsible for our four health regions. </a:t>
            </a:r>
          </a:p>
          <a:p>
            <a:endParaRPr lang="en-US" noProof="0" dirty="0"/>
          </a:p>
          <a:p>
            <a:r>
              <a:rPr lang="en-US" noProof="0" dirty="0"/>
              <a:t>In addition, there are some all private activity financed out of pocket form patients or by insurance. We do not know the exact size of this activity, but it is not very extensive.</a:t>
            </a:r>
          </a:p>
          <a:p>
            <a:endParaRPr lang="en-US" noProof="0" dirty="0"/>
          </a:p>
          <a:p>
            <a:r>
              <a:rPr lang="en-US" noProof="0" dirty="0"/>
              <a:t>This means that we have a quite transparent system with few </a:t>
            </a:r>
            <a:r>
              <a:rPr lang="en-US" noProof="0" dirty="0" err="1"/>
              <a:t>gowerning</a:t>
            </a:r>
            <a:r>
              <a:rPr lang="en-US" noProof="0" dirty="0"/>
              <a:t> actors and a relatively easy access to the decision makers.</a:t>
            </a:r>
          </a:p>
          <a:p>
            <a:endParaRPr lang="en-US" noProof="0" dirty="0"/>
          </a:p>
          <a:p>
            <a:endParaRPr lang="en-US" noProof="0" dirty="0"/>
          </a:p>
        </p:txBody>
      </p:sp>
      <p:sp>
        <p:nvSpPr>
          <p:cNvPr id="4" name="Plassholder for lysbildenummer 3"/>
          <p:cNvSpPr>
            <a:spLocks noGrp="1"/>
          </p:cNvSpPr>
          <p:nvPr>
            <p:ph type="sldNum" sz="quarter" idx="5"/>
          </p:nvPr>
        </p:nvSpPr>
        <p:spPr/>
        <p:txBody>
          <a:bodyPr/>
          <a:lstStyle/>
          <a:p>
            <a:fld id="{2DD3018A-B459-4E67-8C04-6497E000EDD0}" type="slidenum">
              <a:rPr lang="nb-NO" smtClean="0"/>
              <a:t>2</a:t>
            </a:fld>
            <a:endParaRPr lang="nb-NO"/>
          </a:p>
        </p:txBody>
      </p:sp>
    </p:spTree>
    <p:extLst>
      <p:ext uri="{BB962C8B-B14F-4D97-AF65-F5344CB8AC3E}">
        <p14:creationId xmlns:p14="http://schemas.microsoft.com/office/powerpoint/2010/main" val="5769501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sz="1200" kern="1200" dirty="0">
                <a:solidFill>
                  <a:schemeClr val="tx1"/>
                </a:solidFill>
                <a:effectLst/>
                <a:latin typeface="+mn-lt"/>
                <a:ea typeface="+mn-ea"/>
                <a:cs typeface="+mn-cs"/>
              </a:rPr>
              <a:t>About a week after we published our first atlas on day surgery, an assignment was given to the Center for Clinical Documentation and Evaluation (SKDE) and to Førde Hospital Trust. Together, we have published 13 atlases so far.</a:t>
            </a:r>
          </a:p>
          <a:p>
            <a:endParaRPr lang="nb-NO"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From the 2015-situation, where unwarranted variation was absent in commissioning documents, the theme was given a lot of attention in both assignments and political speeches from 2016 and onwards.</a:t>
            </a:r>
            <a:endParaRPr lang="nb-NO" sz="1200" kern="1200" dirty="0">
              <a:solidFill>
                <a:schemeClr val="tx1"/>
              </a:solidFill>
              <a:effectLst/>
              <a:latin typeface="+mn-lt"/>
              <a:ea typeface="+mn-ea"/>
              <a:cs typeface="+mn-cs"/>
            </a:endParaRPr>
          </a:p>
          <a:p>
            <a:endParaRPr lang="en-US" noProof="0" dirty="0"/>
          </a:p>
          <a:p>
            <a:r>
              <a:rPr lang="en-US" noProof="0" dirty="0"/>
              <a:t>=&gt;</a:t>
            </a:r>
          </a:p>
          <a:p>
            <a:endParaRPr lang="en-US" noProof="0" dirty="0"/>
          </a:p>
          <a:p>
            <a:r>
              <a:rPr lang="en-US" noProof="0" dirty="0"/>
              <a:t>In short we quite early achieved a political and bureaucratic breakthrough and was curious of any clinical consequences.</a:t>
            </a:r>
          </a:p>
          <a:p>
            <a:endParaRPr lang="nb-NO" dirty="0"/>
          </a:p>
        </p:txBody>
      </p:sp>
      <p:sp>
        <p:nvSpPr>
          <p:cNvPr id="4" name="Plassholder for lysbildenummer 3"/>
          <p:cNvSpPr>
            <a:spLocks noGrp="1"/>
          </p:cNvSpPr>
          <p:nvPr>
            <p:ph type="sldNum" sz="quarter" idx="5"/>
          </p:nvPr>
        </p:nvSpPr>
        <p:spPr/>
        <p:txBody>
          <a:bodyPr/>
          <a:lstStyle/>
          <a:p>
            <a:fld id="{2DD3018A-B459-4E67-8C04-6497E000EDD0}" type="slidenum">
              <a:rPr lang="nb-NO" smtClean="0"/>
              <a:t>3</a:t>
            </a:fld>
            <a:endParaRPr lang="nb-NO"/>
          </a:p>
        </p:txBody>
      </p:sp>
    </p:spTree>
    <p:extLst>
      <p:ext uri="{BB962C8B-B14F-4D97-AF65-F5344CB8AC3E}">
        <p14:creationId xmlns:p14="http://schemas.microsoft.com/office/powerpoint/2010/main" val="3897517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noProof="0" dirty="0"/>
              <a:t>In 2018 we did a remake of the first Day surgery atlas to evaluate the effect it had.</a:t>
            </a:r>
          </a:p>
          <a:p>
            <a:endParaRPr lang="en-US" noProof="0" dirty="0"/>
          </a:p>
          <a:p>
            <a:r>
              <a:rPr lang="en-US" noProof="0" dirty="0"/>
              <a:t>What we observed was a major reduction in shoulder and meniscus surgery.</a:t>
            </a:r>
          </a:p>
          <a:p>
            <a:endParaRPr lang="en-US" noProof="0" dirty="0"/>
          </a:p>
          <a:p>
            <a:r>
              <a:rPr lang="en-US" noProof="0" dirty="0"/>
              <a:t>=&gt;</a:t>
            </a:r>
          </a:p>
          <a:p>
            <a:endParaRPr lang="en-US" noProof="0" dirty="0"/>
          </a:p>
          <a:p>
            <a:r>
              <a:rPr lang="en-US" noProof="0" dirty="0"/>
              <a:t>However, the variation for some of the examined procedures was even greater than in the first atlas. That was the result of some hospital trusts reducing their activity substantially and others not doing anything, in the absence of coordinated governance.</a:t>
            </a:r>
          </a:p>
        </p:txBody>
      </p:sp>
      <p:sp>
        <p:nvSpPr>
          <p:cNvPr id="4" name="Plassholder for lysbildenummer 3"/>
          <p:cNvSpPr>
            <a:spLocks noGrp="1"/>
          </p:cNvSpPr>
          <p:nvPr>
            <p:ph type="sldNum" sz="quarter" idx="5"/>
          </p:nvPr>
        </p:nvSpPr>
        <p:spPr/>
        <p:txBody>
          <a:bodyPr/>
          <a:lstStyle/>
          <a:p>
            <a:fld id="{2DD3018A-B459-4E67-8C04-6497E000EDD0}" type="slidenum">
              <a:rPr lang="nb-NO" smtClean="0"/>
              <a:t>4</a:t>
            </a:fld>
            <a:endParaRPr lang="nb-NO"/>
          </a:p>
        </p:txBody>
      </p:sp>
    </p:spTree>
    <p:extLst>
      <p:ext uri="{BB962C8B-B14F-4D97-AF65-F5344CB8AC3E}">
        <p14:creationId xmlns:p14="http://schemas.microsoft.com/office/powerpoint/2010/main" val="5313059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noProof="0" dirty="0"/>
              <a:t>So, to sum up our health atlas experiences so far, the atlases: </a:t>
            </a:r>
          </a:p>
          <a:p>
            <a:pPr marL="171381" indent="-171381">
              <a:buFontTx/>
              <a:buChar char="-"/>
            </a:pPr>
            <a:r>
              <a:rPr lang="en-US" noProof="0" dirty="0"/>
              <a:t>Have been instrumental in engaging the Ministry of health , </a:t>
            </a:r>
          </a:p>
          <a:p>
            <a:pPr marL="171381" indent="-171381">
              <a:buFontTx/>
              <a:buChar char="-"/>
            </a:pPr>
            <a:r>
              <a:rPr lang="en-US" noProof="0" dirty="0"/>
              <a:t>There are some example of improvement, for instance in the use of antibiotics in newborns in some hospital referral areas,</a:t>
            </a:r>
          </a:p>
          <a:p>
            <a:pPr marL="171381" indent="-171381">
              <a:buFontTx/>
              <a:buChar char="-"/>
            </a:pPr>
            <a:r>
              <a:rPr lang="en-US" noProof="0" dirty="0"/>
              <a:t>but documentation of unwarranted variation is not enough to ensure desired change.</a:t>
            </a:r>
          </a:p>
          <a:p>
            <a:endParaRPr lang="en-US" noProof="0" dirty="0"/>
          </a:p>
          <a:p>
            <a:r>
              <a:rPr lang="en-US" noProof="0" dirty="0"/>
              <a:t>=&gt; </a:t>
            </a:r>
          </a:p>
          <a:p>
            <a:endParaRPr lang="en-US" noProof="0" dirty="0"/>
          </a:p>
          <a:p>
            <a:r>
              <a:rPr lang="en-US" noProof="0" dirty="0"/>
              <a:t>We believe that:</a:t>
            </a:r>
          </a:p>
          <a:p>
            <a:pPr marL="171381" indent="-171381">
              <a:buFontTx/>
              <a:buChar char="-"/>
            </a:pPr>
            <a:r>
              <a:rPr lang="en-US" noProof="0" dirty="0"/>
              <a:t>Top-down governance needs to be accompanied by clinical engagement</a:t>
            </a:r>
          </a:p>
          <a:p>
            <a:pPr marL="171381" indent="-171381">
              <a:buFontTx/>
              <a:buChar char="-"/>
            </a:pPr>
            <a:r>
              <a:rPr lang="en-US" noProof="0" dirty="0"/>
              <a:t>And that monitoring change is important for the acceptance of status necessary for clinical acceptance and engagement.</a:t>
            </a:r>
          </a:p>
        </p:txBody>
      </p:sp>
      <p:sp>
        <p:nvSpPr>
          <p:cNvPr id="4" name="Plassholder for lysbildenummer 3"/>
          <p:cNvSpPr>
            <a:spLocks noGrp="1"/>
          </p:cNvSpPr>
          <p:nvPr>
            <p:ph type="sldNum" sz="quarter" idx="5"/>
          </p:nvPr>
        </p:nvSpPr>
        <p:spPr/>
        <p:txBody>
          <a:bodyPr/>
          <a:lstStyle/>
          <a:p>
            <a:fld id="{2DD3018A-B459-4E67-8C04-6497E000EDD0}" type="slidenum">
              <a:rPr lang="nb-NO" smtClean="0"/>
              <a:t>5</a:t>
            </a:fld>
            <a:endParaRPr lang="nb-NO"/>
          </a:p>
        </p:txBody>
      </p:sp>
    </p:spTree>
    <p:extLst>
      <p:ext uri="{BB962C8B-B14F-4D97-AF65-F5344CB8AC3E}">
        <p14:creationId xmlns:p14="http://schemas.microsoft.com/office/powerpoint/2010/main" val="9932869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defTabSz="914034">
              <a:defRPr/>
            </a:pPr>
            <a:r>
              <a:rPr lang="en-US" dirty="0"/>
              <a:t>As we believe clinical engagement to be important, we have extended our analytical effort in order to ensure clinical acceptance of status. We have started focusing on primary care services to adjust for different local organization of services, and we have applied for socio-economic data.</a:t>
            </a:r>
          </a:p>
          <a:p>
            <a:pPr defTabSz="914034">
              <a:defRPr/>
            </a:pPr>
            <a:endParaRPr lang="en-US" dirty="0"/>
          </a:p>
          <a:p>
            <a:pPr defTabSz="914034">
              <a:defRPr/>
            </a:pPr>
            <a:r>
              <a:rPr lang="en-US" dirty="0"/>
              <a:t>We do also use data from clinical quality registers and especially acknowledged quality indicators where they are available, because these data contains an agreed upon desired level or quality, and is easier to interpret and to use as a baseline for change. </a:t>
            </a:r>
          </a:p>
          <a:p>
            <a:pPr defTabSz="914034">
              <a:defRPr/>
            </a:pPr>
            <a:endParaRPr lang="en-US" dirty="0"/>
          </a:p>
          <a:p>
            <a:pPr defTabSz="914034">
              <a:defRPr/>
            </a:pPr>
            <a:r>
              <a:rPr lang="en-US" dirty="0"/>
              <a:t>Combined with research, we believe that this expansion of data and perspectives will </a:t>
            </a:r>
            <a:r>
              <a:rPr lang="en-US" noProof="0" dirty="0"/>
              <a:t>increase the acceptance of the results and the impact of the health atlases. </a:t>
            </a:r>
          </a:p>
          <a:p>
            <a:endParaRPr lang="en-US" dirty="0"/>
          </a:p>
        </p:txBody>
      </p:sp>
      <p:sp>
        <p:nvSpPr>
          <p:cNvPr id="4" name="Plassholder for lysbildenummer 3"/>
          <p:cNvSpPr>
            <a:spLocks noGrp="1"/>
          </p:cNvSpPr>
          <p:nvPr>
            <p:ph type="sldNum" sz="quarter" idx="5"/>
          </p:nvPr>
        </p:nvSpPr>
        <p:spPr/>
        <p:txBody>
          <a:bodyPr/>
          <a:lstStyle/>
          <a:p>
            <a:fld id="{2DD3018A-B459-4E67-8C04-6497E000EDD0}" type="slidenum">
              <a:rPr lang="nb-NO" smtClean="0"/>
              <a:t>6</a:t>
            </a:fld>
            <a:endParaRPr lang="nb-NO"/>
          </a:p>
        </p:txBody>
      </p:sp>
    </p:spTree>
    <p:extLst>
      <p:ext uri="{BB962C8B-B14F-4D97-AF65-F5344CB8AC3E}">
        <p14:creationId xmlns:p14="http://schemas.microsoft.com/office/powerpoint/2010/main" val="42426600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defTabSz="914034">
              <a:defRPr/>
            </a:pPr>
            <a:r>
              <a:rPr lang="en-GB" altLang="nb-NO" dirty="0"/>
              <a:t>The Regional Health Authorities must collaborate to implement measures to support knowledge-based practice, quality, sustainability, efficient use of resources and reduce unjustified variation. </a:t>
            </a:r>
          </a:p>
          <a:p>
            <a:endParaRPr lang="nb-NO" dirty="0"/>
          </a:p>
          <a:p>
            <a:pPr defTabSz="914034">
              <a:defRPr/>
            </a:pPr>
            <a:r>
              <a:rPr lang="en-GB" altLang="nb-NO" dirty="0"/>
              <a:t>The scope of the project Value-based radiology (</a:t>
            </a:r>
            <a:r>
              <a:rPr lang="en-GB" altLang="nb-NO" dirty="0" err="1"/>
              <a:t>VeRaVest</a:t>
            </a:r>
            <a:r>
              <a:rPr lang="en-GB" altLang="nb-NO" dirty="0"/>
              <a:t>) is to increase the value of the radiological services for diagnostics of musculoskeletal disorders in Wester Region Health Authority. With the help of electronic referral advice, courses and feedback on own referral practice, the aim is to increase the quality of referral for radiological services from primary practice.</a:t>
            </a:r>
          </a:p>
          <a:p>
            <a:pPr defTabSz="914034">
              <a:defRPr/>
            </a:pPr>
            <a:endParaRPr lang="en-GB" dirty="0"/>
          </a:p>
          <a:p>
            <a:pPr defTabSz="914034">
              <a:defRPr/>
            </a:pPr>
            <a:r>
              <a:rPr lang="en-GB" dirty="0"/>
              <a:t>Inter-regional project starting in the </a:t>
            </a:r>
            <a:r>
              <a:rPr lang="en-GB" dirty="0" err="1"/>
              <a:t>Wetern</a:t>
            </a:r>
            <a:r>
              <a:rPr lang="en-GB" dirty="0"/>
              <a:t> RHA, with a plan to move on to the other RHAs</a:t>
            </a:r>
          </a:p>
          <a:p>
            <a:endParaRPr lang="nb-NO" dirty="0"/>
          </a:p>
        </p:txBody>
      </p:sp>
      <p:sp>
        <p:nvSpPr>
          <p:cNvPr id="4" name="Plassholder for lysbildenummer 3"/>
          <p:cNvSpPr>
            <a:spLocks noGrp="1"/>
          </p:cNvSpPr>
          <p:nvPr>
            <p:ph type="sldNum" sz="quarter" idx="5"/>
          </p:nvPr>
        </p:nvSpPr>
        <p:spPr/>
        <p:txBody>
          <a:bodyPr/>
          <a:lstStyle/>
          <a:p>
            <a:fld id="{2DD3018A-B459-4E67-8C04-6497E000EDD0}" type="slidenum">
              <a:rPr lang="nb-NO" smtClean="0"/>
              <a:t>7</a:t>
            </a:fld>
            <a:endParaRPr lang="nb-NO"/>
          </a:p>
        </p:txBody>
      </p:sp>
    </p:spTree>
    <p:extLst>
      <p:ext uri="{BB962C8B-B14F-4D97-AF65-F5344CB8AC3E}">
        <p14:creationId xmlns:p14="http://schemas.microsoft.com/office/powerpoint/2010/main" val="192334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defTabSz="914034">
              <a:defRPr/>
            </a:pPr>
            <a:r>
              <a:rPr lang="en-US" dirty="0"/>
              <a:t>The CEOs of the four Norwegian Regional Health Authorities (RHA) have designated Centre for Clinical Documentation and Evaluation (SKDE) to lead a national reassessment </a:t>
            </a:r>
            <a:r>
              <a:rPr lang="en-US" dirty="0" err="1"/>
              <a:t>programme</a:t>
            </a:r>
            <a:r>
              <a:rPr lang="en-US" dirty="0"/>
              <a:t> in Norwegian specialist health care.</a:t>
            </a:r>
          </a:p>
          <a:p>
            <a:pPr defTabSz="914034">
              <a:defRPr/>
            </a:pPr>
            <a:endParaRPr lang="en-US" dirty="0"/>
          </a:p>
          <a:p>
            <a:pPr defTabSz="914034">
              <a:defRPr/>
            </a:pPr>
            <a:r>
              <a:rPr lang="en-US" dirty="0"/>
              <a:t>The Medical directors of the four RHAs is established as a steering committee for the entire rig/plan of the reassessment assignment</a:t>
            </a:r>
          </a:p>
          <a:p>
            <a:endParaRPr lang="nb-NO" dirty="0"/>
          </a:p>
        </p:txBody>
      </p:sp>
      <p:sp>
        <p:nvSpPr>
          <p:cNvPr id="4" name="Plassholder for lysbildenummer 3"/>
          <p:cNvSpPr>
            <a:spLocks noGrp="1"/>
          </p:cNvSpPr>
          <p:nvPr>
            <p:ph type="sldNum" sz="quarter" idx="5"/>
          </p:nvPr>
        </p:nvSpPr>
        <p:spPr/>
        <p:txBody>
          <a:bodyPr/>
          <a:lstStyle/>
          <a:p>
            <a:fld id="{2DD3018A-B459-4E67-8C04-6497E000EDD0}" type="slidenum">
              <a:rPr lang="nb-NO" smtClean="0"/>
              <a:t>8</a:t>
            </a:fld>
            <a:endParaRPr lang="nb-NO"/>
          </a:p>
        </p:txBody>
      </p:sp>
    </p:spTree>
    <p:extLst>
      <p:ext uri="{BB962C8B-B14F-4D97-AF65-F5344CB8AC3E}">
        <p14:creationId xmlns:p14="http://schemas.microsoft.com/office/powerpoint/2010/main" val="21147248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5"/>
          </p:nvPr>
        </p:nvSpPr>
        <p:spPr/>
        <p:txBody>
          <a:bodyPr/>
          <a:lstStyle/>
          <a:p>
            <a:fld id="{2DD3018A-B459-4E67-8C04-6497E000EDD0}" type="slidenum">
              <a:rPr lang="nb-NO" smtClean="0"/>
              <a:t>9</a:t>
            </a:fld>
            <a:endParaRPr lang="nb-NO"/>
          </a:p>
        </p:txBody>
      </p:sp>
    </p:spTree>
    <p:extLst>
      <p:ext uri="{BB962C8B-B14F-4D97-AF65-F5344CB8AC3E}">
        <p14:creationId xmlns:p14="http://schemas.microsoft.com/office/powerpoint/2010/main" val="10334014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tellysbilde">
    <p:spTree>
      <p:nvGrpSpPr>
        <p:cNvPr id="1" name=""/>
        <p:cNvGrpSpPr/>
        <p:nvPr/>
      </p:nvGrpSpPr>
      <p:grpSpPr>
        <a:xfrm>
          <a:off x="0" y="0"/>
          <a:ext cx="0" cy="0"/>
          <a:chOff x="0" y="0"/>
          <a:chExt cx="0" cy="0"/>
        </a:xfrm>
      </p:grpSpPr>
      <p:pic>
        <p:nvPicPr>
          <p:cNvPr id="7" name="Bilde 6">
            <a:extLst>
              <a:ext uri="{FF2B5EF4-FFF2-40B4-BE49-F238E27FC236}">
                <a16:creationId xmlns:a16="http://schemas.microsoft.com/office/drawing/2014/main" id="{2D372828-C9F7-4C45-865F-43019F94C3D3}"/>
              </a:ext>
            </a:extLst>
          </p:cNvPr>
          <p:cNvPicPr>
            <a:picLocks noChangeAspect="1"/>
          </p:cNvPicPr>
          <p:nvPr userDrawn="1"/>
        </p:nvPicPr>
        <p:blipFill>
          <a:blip r:embed="rId2"/>
          <a:stretch>
            <a:fillRect/>
          </a:stretch>
        </p:blipFill>
        <p:spPr>
          <a:xfrm>
            <a:off x="7547680" y="2210288"/>
            <a:ext cx="4645555" cy="4651651"/>
          </a:xfrm>
          <a:prstGeom prst="rect">
            <a:avLst/>
          </a:prstGeom>
        </p:spPr>
      </p:pic>
      <p:sp>
        <p:nvSpPr>
          <p:cNvPr id="2" name="Tittel 1"/>
          <p:cNvSpPr>
            <a:spLocks noGrp="1"/>
          </p:cNvSpPr>
          <p:nvPr>
            <p:ph type="ctrTitle"/>
          </p:nvPr>
        </p:nvSpPr>
        <p:spPr>
          <a:xfrm>
            <a:off x="914400" y="2130426"/>
            <a:ext cx="10363200" cy="1470025"/>
          </a:xfrm>
          <a:prstGeom prst="rect">
            <a:avLst/>
          </a:prstGeom>
        </p:spPr>
        <p:txBody>
          <a:bodyPr/>
          <a:lstStyle>
            <a:lvl1pPr>
              <a:defRPr b="1" i="0" baseline="0">
                <a:solidFill>
                  <a:srgbClr val="004C93"/>
                </a:solidFill>
                <a:latin typeface="Calibri" pitchFamily="34" charset="0"/>
              </a:defRPr>
            </a:lvl1pPr>
          </a:lstStyle>
          <a:p>
            <a:r>
              <a:rPr lang="nb-NO"/>
              <a:t>Klikk for å redigere tittelstil</a:t>
            </a:r>
            <a:endParaRPr lang="nb-NO" dirty="0"/>
          </a:p>
        </p:txBody>
      </p:sp>
      <p:sp>
        <p:nvSpPr>
          <p:cNvPr id="3" name="Undertittel 2"/>
          <p:cNvSpPr>
            <a:spLocks noGrp="1"/>
          </p:cNvSpPr>
          <p:nvPr>
            <p:ph type="subTitle" idx="1"/>
          </p:nvPr>
        </p:nvSpPr>
        <p:spPr>
          <a:xfrm>
            <a:off x="1828800" y="3886200"/>
            <a:ext cx="8534400" cy="1752600"/>
          </a:xfrm>
          <a:prstGeom prst="rect">
            <a:avLst/>
          </a:prstGeom>
        </p:spPr>
        <p:txBody>
          <a:bodyPr/>
          <a:lstStyle>
            <a:lvl1pPr marL="0" indent="0" algn="ctr">
              <a:buNone/>
              <a:defRPr baseline="0">
                <a:solidFill>
                  <a:schemeClr val="tx1">
                    <a:tint val="75000"/>
                  </a:schemeClr>
                </a:solidFill>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a:t>Klikk for å redigere undertittelstil i malen</a:t>
            </a:r>
            <a:endParaRPr lang="nb-NO" dirty="0"/>
          </a:p>
        </p:txBody>
      </p:sp>
      <p:pic>
        <p:nvPicPr>
          <p:cNvPr id="11" name="Picture 7">
            <a:extLst>
              <a:ext uri="{FF2B5EF4-FFF2-40B4-BE49-F238E27FC236}">
                <a16:creationId xmlns:a16="http://schemas.microsoft.com/office/drawing/2014/main" id="{EB4EF04A-7CD7-4A63-A842-119B658D0F5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tretch>
            <a:fillRect/>
          </a:stretch>
        </p:blipFill>
        <p:spPr bwMode="auto">
          <a:xfrm>
            <a:off x="611560" y="5948856"/>
            <a:ext cx="1801265" cy="724157"/>
          </a:xfrm>
          <a:prstGeom prst="rect">
            <a:avLst/>
          </a:prstGeom>
          <a:noFill/>
          <a:extLst>
            <a:ext uri="{909E8E84-426E-40DD-AFC4-6F175D3DCCD1}">
              <a14:hiddenFill xmlns:a14="http://schemas.microsoft.com/office/drawing/2010/main">
                <a:solidFill>
                  <a:srgbClr val="FFFFFF"/>
                </a:solidFill>
              </a14:hiddenFill>
            </a:ext>
          </a:extLst>
        </p:spPr>
      </p:pic>
      <p:pic>
        <p:nvPicPr>
          <p:cNvPr id="12" name="Bilde 11">
            <a:extLst>
              <a:ext uri="{FF2B5EF4-FFF2-40B4-BE49-F238E27FC236}">
                <a16:creationId xmlns:a16="http://schemas.microsoft.com/office/drawing/2014/main" id="{1C429D49-6BA3-4F40-828B-3E1B143A6B6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002630" y="166227"/>
            <a:ext cx="2998026" cy="59847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a:xfrm>
            <a:off x="609600" y="274638"/>
            <a:ext cx="10972800" cy="1143000"/>
          </a:xfrm>
          <a:prstGeom prst="rect">
            <a:avLst/>
          </a:prstGeom>
        </p:spPr>
        <p:txBody>
          <a:bodyPr/>
          <a:lstStyle>
            <a:lvl1pPr>
              <a:defRPr b="1" i="0" baseline="0">
                <a:solidFill>
                  <a:srgbClr val="004C93"/>
                </a:solidFill>
                <a:latin typeface="Calibri" pitchFamily="34" charset="0"/>
              </a:defRPr>
            </a:lvl1pPr>
          </a:lstStyle>
          <a:p>
            <a:r>
              <a:rPr lang="nb-NO"/>
              <a:t>Klikk for å redigere tittelstil</a:t>
            </a:r>
            <a:endParaRPr lang="nb-NO" dirty="0"/>
          </a:p>
        </p:txBody>
      </p:sp>
      <p:sp>
        <p:nvSpPr>
          <p:cNvPr id="3" name="Plassholder for innhold 2"/>
          <p:cNvSpPr>
            <a:spLocks noGrp="1"/>
          </p:cNvSpPr>
          <p:nvPr>
            <p:ph idx="1"/>
          </p:nvPr>
        </p:nvSpPr>
        <p:spPr>
          <a:xfrm>
            <a:off x="609600" y="1600201"/>
            <a:ext cx="10972800" cy="4525963"/>
          </a:xfrm>
          <a:prstGeom prst="rect">
            <a:avLst/>
          </a:prstGeom>
        </p:spPr>
        <p:txBody>
          <a:bodyPr/>
          <a:lstStyle>
            <a:lvl1pPr>
              <a:defRPr baseline="0">
                <a:solidFill>
                  <a:srgbClr val="004C93"/>
                </a:solidFill>
                <a:latin typeface="Calibri" pitchFamily="34" charset="0"/>
              </a:defRPr>
            </a:lvl1pPr>
            <a:lvl2pPr>
              <a:defRPr baseline="0">
                <a:solidFill>
                  <a:srgbClr val="004C93"/>
                </a:solidFill>
                <a:latin typeface="Calibri" pitchFamily="34" charset="0"/>
              </a:defRPr>
            </a:lvl2pPr>
            <a:lvl3pPr>
              <a:defRPr baseline="0">
                <a:solidFill>
                  <a:srgbClr val="004C93"/>
                </a:solidFill>
                <a:latin typeface="Calibri" pitchFamily="34" charset="0"/>
              </a:defRPr>
            </a:lvl3pPr>
            <a:lvl4pPr>
              <a:defRPr baseline="0">
                <a:solidFill>
                  <a:srgbClr val="004C93"/>
                </a:solidFill>
                <a:latin typeface="Calibri" pitchFamily="34" charset="0"/>
              </a:defRPr>
            </a:lvl4pPr>
            <a:lvl5pPr>
              <a:defRPr baseline="0">
                <a:solidFill>
                  <a:srgbClr val="004C93"/>
                </a:solidFill>
                <a:latin typeface="Calibri" pitchFamily="34" charset="0"/>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endParaRPr lang="nb-NO" dirty="0"/>
          </a:p>
        </p:txBody>
      </p:sp>
      <p:pic>
        <p:nvPicPr>
          <p:cNvPr id="8" name="Picture 7">
            <a:extLst>
              <a:ext uri="{FF2B5EF4-FFF2-40B4-BE49-F238E27FC236}">
                <a16:creationId xmlns:a16="http://schemas.microsoft.com/office/drawing/2014/main" id="{2E06BF39-E72E-4DF2-9030-28DBE8DC6D7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623393" y="6309320"/>
            <a:ext cx="1224135" cy="492135"/>
          </a:xfrm>
          <a:prstGeom prst="rect">
            <a:avLst/>
          </a:prstGeom>
          <a:noFill/>
          <a:extLst>
            <a:ext uri="{909E8E84-426E-40DD-AFC4-6F175D3DCCD1}">
              <a14:hiddenFill xmlns:a14="http://schemas.microsoft.com/office/drawing/2010/main">
                <a:solidFill>
                  <a:srgbClr val="FFFFFF"/>
                </a:solidFill>
              </a14:hiddenFill>
            </a:ext>
          </a:extLst>
        </p:spPr>
      </p:pic>
      <p:pic>
        <p:nvPicPr>
          <p:cNvPr id="9" name="Bilde 8">
            <a:extLst>
              <a:ext uri="{FF2B5EF4-FFF2-40B4-BE49-F238E27FC236}">
                <a16:creationId xmlns:a16="http://schemas.microsoft.com/office/drawing/2014/main" id="{708F0815-2C6F-49E3-83A4-24F2FDE1037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03279" y="6379386"/>
            <a:ext cx="1865329" cy="372364"/>
          </a:xfrm>
          <a:prstGeom prst="rect">
            <a:avLst/>
          </a:prstGeom>
        </p:spPr>
      </p:pic>
      <p:pic>
        <p:nvPicPr>
          <p:cNvPr id="10" name="Bilde 9">
            <a:extLst>
              <a:ext uri="{FF2B5EF4-FFF2-40B4-BE49-F238E27FC236}">
                <a16:creationId xmlns:a16="http://schemas.microsoft.com/office/drawing/2014/main" id="{8A6F0ECA-F54B-42C8-8519-E04B45277854}"/>
              </a:ext>
            </a:extLst>
          </p:cNvPr>
          <p:cNvPicPr>
            <a:picLocks noChangeAspect="1"/>
          </p:cNvPicPr>
          <p:nvPr userDrawn="1"/>
        </p:nvPicPr>
        <p:blipFill>
          <a:blip r:embed="rId4"/>
          <a:stretch>
            <a:fillRect/>
          </a:stretch>
        </p:blipFill>
        <p:spPr>
          <a:xfrm>
            <a:off x="10431338" y="3696168"/>
            <a:ext cx="1761897" cy="3164098"/>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2207568" y="1988841"/>
            <a:ext cx="7772400" cy="2090663"/>
          </a:xfrm>
        </p:spPr>
        <p:txBody>
          <a:bodyPr/>
          <a:lstStyle/>
          <a:p>
            <a:r>
              <a:rPr lang="en-US" sz="4000" dirty="0"/>
              <a:t>The Norwegian </a:t>
            </a:r>
            <a:r>
              <a:rPr lang="en-US" sz="4000"/>
              <a:t>Health Atlas - </a:t>
            </a:r>
            <a:r>
              <a:rPr lang="en-US" sz="4000" dirty="0"/>
              <a:t>Experiences so far</a:t>
            </a:r>
          </a:p>
        </p:txBody>
      </p:sp>
      <p:sp>
        <p:nvSpPr>
          <p:cNvPr id="3" name="Undertittel 2"/>
          <p:cNvSpPr>
            <a:spLocks noGrp="1"/>
          </p:cNvSpPr>
          <p:nvPr>
            <p:ph type="subTitle" idx="1"/>
          </p:nvPr>
        </p:nvSpPr>
        <p:spPr>
          <a:xfrm>
            <a:off x="2351584" y="3933056"/>
            <a:ext cx="7488832" cy="2304256"/>
          </a:xfrm>
        </p:spPr>
        <p:txBody>
          <a:bodyPr/>
          <a:lstStyle/>
          <a:p>
            <a:endParaRPr lang="en-US" sz="2400" b="1" dirty="0"/>
          </a:p>
          <a:p>
            <a:r>
              <a:rPr lang="en-US" sz="2800" b="1" dirty="0">
                <a:solidFill>
                  <a:srgbClr val="00509E"/>
                </a:solidFill>
              </a:rPr>
              <a:t>2023 Annual WIC meeting, Pisa</a:t>
            </a:r>
          </a:p>
          <a:p>
            <a:r>
              <a:rPr lang="en-US" sz="2000" b="1" dirty="0">
                <a:solidFill>
                  <a:srgbClr val="00509E"/>
                </a:solidFill>
              </a:rPr>
              <a:t>Bård Uleberg and Eva Stensland</a:t>
            </a:r>
          </a:p>
          <a:p>
            <a:r>
              <a:rPr lang="en-US" sz="2000" b="1" dirty="0">
                <a:solidFill>
                  <a:srgbClr val="00509E"/>
                </a:solidFill>
              </a:rPr>
              <a:t>Center for Clinical Documentation and Evaluation (SKDE)</a:t>
            </a:r>
          </a:p>
          <a:p>
            <a:r>
              <a:rPr lang="en-US" sz="1800" b="1" dirty="0">
                <a:solidFill>
                  <a:srgbClr val="00509E"/>
                </a:solidFill>
              </a:rPr>
              <a:t>14th of September 2023</a:t>
            </a:r>
          </a:p>
          <a:p>
            <a:endParaRPr lang="nb-NO" sz="2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e 3" descr="kart_RHF.emf"/>
          <p:cNvPicPr>
            <a:picLocks noChangeAspect="1"/>
          </p:cNvPicPr>
          <p:nvPr/>
        </p:nvPicPr>
        <p:blipFill>
          <a:blip r:embed="rId3" cstate="print"/>
          <a:stretch>
            <a:fillRect/>
          </a:stretch>
        </p:blipFill>
        <p:spPr>
          <a:xfrm>
            <a:off x="5526652" y="588270"/>
            <a:ext cx="5003324" cy="6255085"/>
          </a:xfrm>
          <a:prstGeom prst="rect">
            <a:avLst/>
          </a:prstGeom>
        </p:spPr>
      </p:pic>
      <p:sp>
        <p:nvSpPr>
          <p:cNvPr id="5" name="Tittel 1"/>
          <p:cNvSpPr txBox="1">
            <a:spLocks/>
          </p:cNvSpPr>
          <p:nvPr/>
        </p:nvSpPr>
        <p:spPr>
          <a:xfrm>
            <a:off x="1955124" y="160574"/>
            <a:ext cx="8229600" cy="1143000"/>
          </a:xfrm>
          <a:prstGeom prst="rect">
            <a:avLst/>
          </a:prstGeom>
        </p:spPr>
        <p:txBody>
          <a:bodyPr>
            <a:normAutofit fontScale="97500"/>
          </a:bodyPr>
          <a:lstStyle/>
          <a:p>
            <a:pPr eaLnBrk="0" fontAlgn="base" hangingPunct="0">
              <a:spcBef>
                <a:spcPct val="0"/>
              </a:spcBef>
              <a:spcAft>
                <a:spcPct val="0"/>
              </a:spcAft>
              <a:defRPr/>
            </a:pPr>
            <a:r>
              <a:rPr lang="en-US" sz="4000" b="1" dirty="0">
                <a:solidFill>
                  <a:srgbClr val="274B8F"/>
                </a:solidFill>
                <a:latin typeface="+mj-lt"/>
                <a:ea typeface="+mj-ea"/>
                <a:cs typeface="+mj-cs"/>
              </a:rPr>
              <a:t>Norway: 5.5 mill inhabitants</a:t>
            </a:r>
          </a:p>
        </p:txBody>
      </p:sp>
      <p:sp>
        <p:nvSpPr>
          <p:cNvPr id="6" name="Plassholder for innhold 3"/>
          <p:cNvSpPr txBox="1">
            <a:spLocks/>
          </p:cNvSpPr>
          <p:nvPr/>
        </p:nvSpPr>
        <p:spPr>
          <a:xfrm>
            <a:off x="364721" y="1111448"/>
            <a:ext cx="5765907" cy="3542423"/>
          </a:xfrm>
          <a:prstGeom prst="rect">
            <a:avLst/>
          </a:prstGeom>
        </p:spPr>
        <p:txBody>
          <a:bodyPr/>
          <a:lstStyle/>
          <a:p>
            <a:pPr marL="342900" indent="-342900" eaLnBrk="0" hangingPunct="0">
              <a:spcBef>
                <a:spcPct val="20000"/>
              </a:spcBef>
              <a:buFont typeface="Arial" charset="0"/>
              <a:buChar char="•"/>
              <a:defRPr/>
            </a:pPr>
            <a:r>
              <a:rPr lang="en-US" sz="3200" b="1" dirty="0">
                <a:solidFill>
                  <a:schemeClr val="tx2"/>
                </a:solidFill>
              </a:rPr>
              <a:t>Health care is mainly publicly funded</a:t>
            </a:r>
          </a:p>
          <a:p>
            <a:pPr marL="342900" indent="-342900" eaLnBrk="0" hangingPunct="0">
              <a:spcBef>
                <a:spcPct val="20000"/>
              </a:spcBef>
              <a:buFont typeface="Arial" charset="0"/>
              <a:buChar char="•"/>
              <a:defRPr/>
            </a:pPr>
            <a:r>
              <a:rPr lang="en-US" sz="3200" b="1" dirty="0">
                <a:solidFill>
                  <a:schemeClr val="tx2"/>
                </a:solidFill>
              </a:rPr>
              <a:t>4 regional health authorities (RHA)</a:t>
            </a:r>
          </a:p>
          <a:p>
            <a:pPr marL="914400" lvl="1" indent="-457200" eaLnBrk="0" hangingPunct="0">
              <a:spcBef>
                <a:spcPct val="20000"/>
              </a:spcBef>
              <a:buFont typeface="Courier New" panose="02070309020205020404" pitchFamily="49" charset="0"/>
              <a:buChar char="o"/>
              <a:defRPr/>
            </a:pPr>
            <a:r>
              <a:rPr lang="en-US" sz="3200" b="1" dirty="0">
                <a:solidFill>
                  <a:schemeClr val="tx2"/>
                </a:solidFill>
              </a:rPr>
              <a:t>19 public hospital trust</a:t>
            </a:r>
          </a:p>
          <a:p>
            <a:pPr marL="1371600" lvl="2" indent="-457200" eaLnBrk="0" hangingPunct="0">
              <a:spcBef>
                <a:spcPct val="20000"/>
              </a:spcBef>
              <a:buFont typeface="Wingdings" panose="05000000000000000000" pitchFamily="2" charset="2"/>
              <a:buChar char="ü"/>
              <a:defRPr/>
            </a:pPr>
            <a:r>
              <a:rPr lang="en-US" sz="3200" b="1" dirty="0">
                <a:solidFill>
                  <a:schemeClr val="tx2"/>
                </a:solidFill>
              </a:rPr>
              <a:t>50 local hospitals</a:t>
            </a:r>
          </a:p>
        </p:txBody>
      </p:sp>
      <p:grpSp>
        <p:nvGrpSpPr>
          <p:cNvPr id="7" name="Gruppe 6"/>
          <p:cNvGrpSpPr/>
          <p:nvPr/>
        </p:nvGrpSpPr>
        <p:grpSpPr>
          <a:xfrm>
            <a:off x="3764695" y="2340729"/>
            <a:ext cx="6791162" cy="3776528"/>
            <a:chOff x="2240695" y="2340729"/>
            <a:chExt cx="6791162" cy="3776528"/>
          </a:xfrm>
        </p:grpSpPr>
        <p:sp>
          <p:nvSpPr>
            <p:cNvPr id="8" name="TekstSylinder 7"/>
            <p:cNvSpPr txBox="1"/>
            <p:nvPr/>
          </p:nvSpPr>
          <p:spPr>
            <a:xfrm>
              <a:off x="6737231" y="2340729"/>
              <a:ext cx="2294626" cy="646331"/>
            </a:xfrm>
            <a:prstGeom prst="rect">
              <a:avLst/>
            </a:prstGeom>
            <a:noFill/>
          </p:spPr>
          <p:txBody>
            <a:bodyPr wrap="square" rtlCol="0">
              <a:spAutoFit/>
            </a:bodyPr>
            <a:lstStyle/>
            <a:p>
              <a:r>
                <a:rPr lang="nb-NO" b="1" dirty="0" err="1">
                  <a:solidFill>
                    <a:schemeClr val="tx2"/>
                  </a:solidFill>
                </a:rPr>
                <a:t>Northern</a:t>
              </a:r>
              <a:r>
                <a:rPr lang="nb-NO" b="1" dirty="0">
                  <a:solidFill>
                    <a:schemeClr val="tx2"/>
                  </a:solidFill>
                </a:rPr>
                <a:t> </a:t>
              </a:r>
              <a:r>
                <a:rPr lang="nb-NO" b="1" dirty="0" err="1">
                  <a:solidFill>
                    <a:schemeClr val="tx2"/>
                  </a:solidFill>
                </a:rPr>
                <a:t>Norway</a:t>
              </a:r>
              <a:r>
                <a:rPr lang="nb-NO" b="1" dirty="0">
                  <a:solidFill>
                    <a:schemeClr val="tx2"/>
                  </a:solidFill>
                </a:rPr>
                <a:t>,</a:t>
              </a:r>
            </a:p>
            <a:p>
              <a:r>
                <a:rPr lang="nb-NO" b="1" dirty="0">
                  <a:solidFill>
                    <a:schemeClr val="tx2"/>
                  </a:solidFill>
                </a:rPr>
                <a:t>0.5 mill. </a:t>
              </a:r>
              <a:r>
                <a:rPr lang="nb-NO" b="1" dirty="0" err="1">
                  <a:solidFill>
                    <a:schemeClr val="tx2"/>
                  </a:solidFill>
                </a:rPr>
                <a:t>inh</a:t>
              </a:r>
              <a:r>
                <a:rPr lang="nb-NO" b="1" dirty="0">
                  <a:solidFill>
                    <a:schemeClr val="tx2"/>
                  </a:solidFill>
                </a:rPr>
                <a:t>.</a:t>
              </a:r>
            </a:p>
          </p:txBody>
        </p:sp>
        <p:sp>
          <p:nvSpPr>
            <p:cNvPr id="9" name="TekstSylinder 8"/>
            <p:cNvSpPr txBox="1"/>
            <p:nvPr/>
          </p:nvSpPr>
          <p:spPr>
            <a:xfrm>
              <a:off x="5952428" y="4164175"/>
              <a:ext cx="2094614" cy="646331"/>
            </a:xfrm>
            <a:prstGeom prst="rect">
              <a:avLst/>
            </a:prstGeom>
            <a:noFill/>
          </p:spPr>
          <p:txBody>
            <a:bodyPr wrap="square" rtlCol="0">
              <a:spAutoFit/>
            </a:bodyPr>
            <a:lstStyle/>
            <a:p>
              <a:r>
                <a:rPr lang="nb-NO" b="1" dirty="0" err="1">
                  <a:solidFill>
                    <a:schemeClr val="tx2"/>
                  </a:solidFill>
                </a:rPr>
                <a:t>Middle</a:t>
              </a:r>
              <a:r>
                <a:rPr lang="nb-NO" b="1" dirty="0">
                  <a:solidFill>
                    <a:schemeClr val="tx2"/>
                  </a:solidFill>
                </a:rPr>
                <a:t> </a:t>
              </a:r>
              <a:r>
                <a:rPr lang="nb-NO" b="1" dirty="0" err="1">
                  <a:solidFill>
                    <a:schemeClr val="tx2"/>
                  </a:solidFill>
                </a:rPr>
                <a:t>Norway</a:t>
              </a:r>
              <a:r>
                <a:rPr lang="nb-NO" b="1" dirty="0">
                  <a:solidFill>
                    <a:schemeClr val="tx2"/>
                  </a:solidFill>
                </a:rPr>
                <a:t>, </a:t>
              </a:r>
            </a:p>
            <a:p>
              <a:r>
                <a:rPr lang="nb-NO" b="1" dirty="0">
                  <a:solidFill>
                    <a:schemeClr val="tx2"/>
                  </a:solidFill>
                </a:rPr>
                <a:t>0.7 mill. </a:t>
              </a:r>
              <a:r>
                <a:rPr lang="nb-NO" b="1" dirty="0" err="1">
                  <a:solidFill>
                    <a:schemeClr val="tx2"/>
                  </a:solidFill>
                </a:rPr>
                <a:t>inh</a:t>
              </a:r>
              <a:r>
                <a:rPr lang="nb-NO" b="1" dirty="0">
                  <a:solidFill>
                    <a:schemeClr val="tx2"/>
                  </a:solidFill>
                </a:rPr>
                <a:t>.</a:t>
              </a:r>
            </a:p>
          </p:txBody>
        </p:sp>
        <p:sp>
          <p:nvSpPr>
            <p:cNvPr id="10" name="TekstSylinder 9"/>
            <p:cNvSpPr txBox="1"/>
            <p:nvPr/>
          </p:nvSpPr>
          <p:spPr>
            <a:xfrm>
              <a:off x="2240695" y="5266072"/>
              <a:ext cx="2115281" cy="646331"/>
            </a:xfrm>
            <a:prstGeom prst="rect">
              <a:avLst/>
            </a:prstGeom>
            <a:noFill/>
          </p:spPr>
          <p:txBody>
            <a:bodyPr wrap="square" rtlCol="0">
              <a:spAutoFit/>
            </a:bodyPr>
            <a:lstStyle/>
            <a:p>
              <a:r>
                <a:rPr lang="nb-NO" b="1" dirty="0">
                  <a:solidFill>
                    <a:schemeClr val="tx2"/>
                  </a:solidFill>
                </a:rPr>
                <a:t>Western </a:t>
              </a:r>
              <a:r>
                <a:rPr lang="nb-NO" b="1" dirty="0" err="1">
                  <a:solidFill>
                    <a:schemeClr val="tx2"/>
                  </a:solidFill>
                </a:rPr>
                <a:t>Norway</a:t>
              </a:r>
              <a:r>
                <a:rPr lang="nb-NO" b="1" dirty="0">
                  <a:solidFill>
                    <a:schemeClr val="tx2"/>
                  </a:solidFill>
                </a:rPr>
                <a:t>,</a:t>
              </a:r>
            </a:p>
            <a:p>
              <a:r>
                <a:rPr lang="nb-NO" b="1" dirty="0">
                  <a:solidFill>
                    <a:schemeClr val="tx2"/>
                  </a:solidFill>
                </a:rPr>
                <a:t>1.2 mill. </a:t>
              </a:r>
              <a:r>
                <a:rPr lang="nb-NO" b="1" dirty="0" err="1">
                  <a:solidFill>
                    <a:schemeClr val="tx2"/>
                  </a:solidFill>
                </a:rPr>
                <a:t>inh</a:t>
              </a:r>
              <a:r>
                <a:rPr lang="nb-NO" b="1" dirty="0">
                  <a:solidFill>
                    <a:schemeClr val="tx2"/>
                  </a:solidFill>
                </a:rPr>
                <a:t>.</a:t>
              </a:r>
            </a:p>
          </p:txBody>
        </p:sp>
        <p:sp>
          <p:nvSpPr>
            <p:cNvPr id="11" name="TekstSylinder 10"/>
            <p:cNvSpPr txBox="1"/>
            <p:nvPr/>
          </p:nvSpPr>
          <p:spPr>
            <a:xfrm>
              <a:off x="5892849" y="5470926"/>
              <a:ext cx="2785323" cy="646331"/>
            </a:xfrm>
            <a:prstGeom prst="rect">
              <a:avLst/>
            </a:prstGeom>
            <a:noFill/>
          </p:spPr>
          <p:txBody>
            <a:bodyPr wrap="square" rtlCol="0">
              <a:spAutoFit/>
            </a:bodyPr>
            <a:lstStyle/>
            <a:p>
              <a:r>
                <a:rPr lang="nb-NO" b="1" dirty="0">
                  <a:solidFill>
                    <a:schemeClr val="tx2"/>
                  </a:solidFill>
                </a:rPr>
                <a:t>South-</a:t>
              </a:r>
              <a:r>
                <a:rPr lang="nb-NO" b="1" dirty="0" err="1">
                  <a:solidFill>
                    <a:schemeClr val="tx2"/>
                  </a:solidFill>
                </a:rPr>
                <a:t>Eastern</a:t>
              </a:r>
              <a:r>
                <a:rPr lang="nb-NO" b="1" dirty="0">
                  <a:solidFill>
                    <a:schemeClr val="tx2"/>
                  </a:solidFill>
                </a:rPr>
                <a:t> Norway,</a:t>
              </a:r>
              <a:br>
                <a:rPr lang="nb-NO" b="1" dirty="0">
                  <a:solidFill>
                    <a:schemeClr val="tx2"/>
                  </a:solidFill>
                </a:rPr>
              </a:br>
              <a:r>
                <a:rPr lang="nb-NO" b="1" dirty="0">
                  <a:solidFill>
                    <a:schemeClr val="tx2"/>
                  </a:solidFill>
                </a:rPr>
                <a:t>3.1 mill. </a:t>
              </a:r>
              <a:r>
                <a:rPr lang="nb-NO" b="1" dirty="0" err="1">
                  <a:solidFill>
                    <a:schemeClr val="tx2"/>
                  </a:solidFill>
                </a:rPr>
                <a:t>inh</a:t>
              </a:r>
              <a:r>
                <a:rPr lang="nb-NO" b="1" dirty="0">
                  <a:solidFill>
                    <a:schemeClr val="tx2"/>
                  </a:solidFill>
                </a:rPr>
                <a:t>.</a:t>
              </a:r>
            </a:p>
          </p:txBody>
        </p:sp>
      </p:grpSp>
    </p:spTree>
    <p:extLst>
      <p:ext uri="{BB962C8B-B14F-4D97-AF65-F5344CB8AC3E}">
        <p14:creationId xmlns:p14="http://schemas.microsoft.com/office/powerpoint/2010/main" val="2623515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CCB9339-D304-4521-8472-4A074AC97C7B}"/>
              </a:ext>
            </a:extLst>
          </p:cNvPr>
          <p:cNvSpPr>
            <a:spLocks noGrp="1"/>
          </p:cNvSpPr>
          <p:nvPr>
            <p:ph type="title"/>
          </p:nvPr>
        </p:nvSpPr>
        <p:spPr/>
        <p:txBody>
          <a:bodyPr/>
          <a:lstStyle/>
          <a:p>
            <a:r>
              <a:rPr lang="nb-NO" dirty="0"/>
              <a:t>The Norwegian story</a:t>
            </a:r>
          </a:p>
        </p:txBody>
      </p:sp>
      <p:sp>
        <p:nvSpPr>
          <p:cNvPr id="3" name="Plassholder for innhold 2">
            <a:extLst>
              <a:ext uri="{FF2B5EF4-FFF2-40B4-BE49-F238E27FC236}">
                <a16:creationId xmlns:a16="http://schemas.microsoft.com/office/drawing/2014/main" id="{4972DB64-E96C-43DB-952E-A48BB415B230}"/>
              </a:ext>
            </a:extLst>
          </p:cNvPr>
          <p:cNvSpPr>
            <a:spLocks noGrp="1"/>
          </p:cNvSpPr>
          <p:nvPr>
            <p:ph idx="1"/>
          </p:nvPr>
        </p:nvSpPr>
        <p:spPr>
          <a:xfrm>
            <a:off x="609600" y="1196753"/>
            <a:ext cx="10972800" cy="4929412"/>
          </a:xfrm>
        </p:spPr>
        <p:txBody>
          <a:bodyPr/>
          <a:lstStyle/>
          <a:p>
            <a:r>
              <a:rPr lang="en-US" dirty="0"/>
              <a:t>First atlas January 2015 – day surgery</a:t>
            </a:r>
          </a:p>
          <a:p>
            <a:pPr lvl="1"/>
            <a:r>
              <a:rPr lang="en-US" dirty="0"/>
              <a:t>Assignment to produce national Health Atlases</a:t>
            </a:r>
          </a:p>
          <a:p>
            <a:r>
              <a:rPr lang="en-US" dirty="0"/>
              <a:t>Major focus on unwarranted variation </a:t>
            </a:r>
          </a:p>
          <a:p>
            <a:pPr lvl="1"/>
            <a:r>
              <a:rPr lang="en-US" dirty="0"/>
              <a:t>Commissioning documents from 2016</a:t>
            </a:r>
          </a:p>
          <a:p>
            <a:pPr marL="457200" lvl="1" indent="0">
              <a:buNone/>
            </a:pPr>
            <a:endParaRPr lang="en-US" dirty="0"/>
          </a:p>
          <a:p>
            <a:pPr>
              <a:buFont typeface="Symbol" panose="05050102010706020507" pitchFamily="18" charset="2"/>
              <a:buChar char="Þ"/>
            </a:pPr>
            <a:r>
              <a:rPr lang="en-US" dirty="0"/>
              <a:t> Bureaucratic breakthrough</a:t>
            </a:r>
          </a:p>
          <a:p>
            <a:pPr>
              <a:buFont typeface="Symbol" panose="05050102010706020507" pitchFamily="18" charset="2"/>
              <a:buChar char="Þ"/>
            </a:pPr>
            <a:r>
              <a:rPr lang="en-US" dirty="0"/>
              <a:t> Political breakthrough</a:t>
            </a:r>
          </a:p>
          <a:p>
            <a:pPr>
              <a:buFont typeface="Symbol" panose="05050102010706020507" pitchFamily="18" charset="2"/>
              <a:buChar char="Þ"/>
            </a:pPr>
            <a:r>
              <a:rPr lang="en-US" dirty="0"/>
              <a:t> Clinical consequences?</a:t>
            </a:r>
          </a:p>
          <a:p>
            <a:pPr>
              <a:buFont typeface="Symbol" panose="05050102010706020507" pitchFamily="18" charset="2"/>
              <a:buChar char="Þ"/>
            </a:pPr>
            <a:endParaRPr lang="en-US" dirty="0"/>
          </a:p>
          <a:p>
            <a:endParaRPr lang="en-US" dirty="0"/>
          </a:p>
        </p:txBody>
      </p:sp>
    </p:spTree>
    <p:extLst>
      <p:ext uri="{BB962C8B-B14F-4D97-AF65-F5344CB8AC3E}">
        <p14:creationId xmlns:p14="http://schemas.microsoft.com/office/powerpoint/2010/main" val="466399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Plassholder for innhold 2">
            <a:extLst>
              <a:ext uri="{FF2B5EF4-FFF2-40B4-BE49-F238E27FC236}">
                <a16:creationId xmlns:a16="http://schemas.microsoft.com/office/drawing/2014/main" id="{88AA187C-F943-44C3-8CAA-2739A92736D1}"/>
              </a:ext>
            </a:extLst>
          </p:cNvPr>
          <p:cNvSpPr>
            <a:spLocks noGrp="1"/>
          </p:cNvSpPr>
          <p:nvPr>
            <p:ph idx="1"/>
          </p:nvPr>
        </p:nvSpPr>
        <p:spPr>
          <a:xfrm>
            <a:off x="609600" y="1124744"/>
            <a:ext cx="10972800" cy="5544616"/>
          </a:xfrm>
        </p:spPr>
        <p:txBody>
          <a:bodyPr>
            <a:normAutofit fontScale="92500" lnSpcReduction="10000"/>
          </a:bodyPr>
          <a:lstStyle/>
          <a:p>
            <a:pPr marL="0" indent="0">
              <a:buNone/>
            </a:pPr>
            <a:r>
              <a:rPr lang="en-US" sz="2400" b="1" kern="0" dirty="0">
                <a:solidFill>
                  <a:srgbClr val="000000"/>
                </a:solidFill>
                <a:latin typeface="Arial"/>
                <a:ea typeface="ヒラギノ角ゴ Pro W3" pitchFamily="-110" charset="-128"/>
                <a:cs typeface="Arial"/>
              </a:rPr>
              <a:t>           Number of operations                      Ratio of variation</a:t>
            </a:r>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“Dramatic” reduction where suspected overtreatment</a:t>
            </a:r>
          </a:p>
          <a:p>
            <a:r>
              <a:rPr lang="en-US" dirty="0"/>
              <a:t>No obvious relation between changes in volume and ratio of variation over a time period</a:t>
            </a:r>
          </a:p>
          <a:p>
            <a:endParaRPr lang="nb-NO" dirty="0"/>
          </a:p>
        </p:txBody>
      </p:sp>
      <p:sp>
        <p:nvSpPr>
          <p:cNvPr id="4" name="Tittel 1">
            <a:extLst>
              <a:ext uri="{FF2B5EF4-FFF2-40B4-BE49-F238E27FC236}">
                <a16:creationId xmlns:a16="http://schemas.microsoft.com/office/drawing/2014/main" id="{44F65B38-EC13-42C3-B68E-4661E79F8D62}"/>
              </a:ext>
            </a:extLst>
          </p:cNvPr>
          <p:cNvSpPr>
            <a:spLocks noGrp="1"/>
          </p:cNvSpPr>
          <p:nvPr>
            <p:ph type="title"/>
          </p:nvPr>
        </p:nvSpPr>
        <p:spPr>
          <a:xfrm>
            <a:off x="609600" y="130622"/>
            <a:ext cx="10972800" cy="634082"/>
          </a:xfrm>
        </p:spPr>
        <p:txBody>
          <a:bodyPr anchor="ctr">
            <a:noAutofit/>
          </a:bodyPr>
          <a:lstStyle/>
          <a:p>
            <a:pPr algn="ctr"/>
            <a:r>
              <a:rPr lang="en-US" sz="3600" dirty="0"/>
              <a:t>Update day surgery – change “without governance”</a:t>
            </a:r>
          </a:p>
        </p:txBody>
      </p:sp>
      <p:pic>
        <p:nvPicPr>
          <p:cNvPr id="22" name="Bilde 21">
            <a:extLst>
              <a:ext uri="{FF2B5EF4-FFF2-40B4-BE49-F238E27FC236}">
                <a16:creationId xmlns:a16="http://schemas.microsoft.com/office/drawing/2014/main" id="{603C4148-12BE-4CED-A778-E08E00A1A6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33497" y="1569214"/>
            <a:ext cx="4726999" cy="3545784"/>
          </a:xfrm>
          <a:prstGeom prst="rect">
            <a:avLst/>
          </a:prstGeom>
        </p:spPr>
      </p:pic>
      <p:pic>
        <p:nvPicPr>
          <p:cNvPr id="23" name="Bilde 22">
            <a:extLst>
              <a:ext uri="{FF2B5EF4-FFF2-40B4-BE49-F238E27FC236}">
                <a16:creationId xmlns:a16="http://schemas.microsoft.com/office/drawing/2014/main" id="{8F6130A3-30D0-48F1-B151-15B2479B096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4805" y="1561858"/>
            <a:ext cx="4729051" cy="3547323"/>
          </a:xfrm>
          <a:prstGeom prst="rect">
            <a:avLst/>
          </a:prstGeom>
        </p:spPr>
      </p:pic>
      <p:grpSp>
        <p:nvGrpSpPr>
          <p:cNvPr id="24" name="Gruppe 23">
            <a:extLst>
              <a:ext uri="{FF2B5EF4-FFF2-40B4-BE49-F238E27FC236}">
                <a16:creationId xmlns:a16="http://schemas.microsoft.com/office/drawing/2014/main" id="{6C37CD40-39CA-4F31-8E24-95E8AB38B464}"/>
              </a:ext>
            </a:extLst>
          </p:cNvPr>
          <p:cNvGrpSpPr/>
          <p:nvPr/>
        </p:nvGrpSpPr>
        <p:grpSpPr>
          <a:xfrm>
            <a:off x="2087641" y="1903972"/>
            <a:ext cx="3648319" cy="2173100"/>
            <a:chOff x="899592" y="2042560"/>
            <a:chExt cx="3555454" cy="2031888"/>
          </a:xfrm>
        </p:grpSpPr>
        <p:cxnSp>
          <p:nvCxnSpPr>
            <p:cNvPr id="25" name="Rett pil 12">
              <a:extLst>
                <a:ext uri="{FF2B5EF4-FFF2-40B4-BE49-F238E27FC236}">
                  <a16:creationId xmlns:a16="http://schemas.microsoft.com/office/drawing/2014/main" id="{C9B9E89B-3BA9-4CCF-B3BC-8AC6D152B01C}"/>
                </a:ext>
              </a:extLst>
            </p:cNvPr>
            <p:cNvCxnSpPr/>
            <p:nvPr/>
          </p:nvCxnSpPr>
          <p:spPr>
            <a:xfrm>
              <a:off x="899592" y="2125660"/>
              <a:ext cx="458832" cy="332324"/>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Rett pil 13">
              <a:extLst>
                <a:ext uri="{FF2B5EF4-FFF2-40B4-BE49-F238E27FC236}">
                  <a16:creationId xmlns:a16="http://schemas.microsoft.com/office/drawing/2014/main" id="{B5B52589-03D0-47C7-BB8D-59C143F1BDBA}"/>
                </a:ext>
              </a:extLst>
            </p:cNvPr>
            <p:cNvCxnSpPr/>
            <p:nvPr/>
          </p:nvCxnSpPr>
          <p:spPr>
            <a:xfrm>
              <a:off x="2007144" y="2042560"/>
              <a:ext cx="404616" cy="450336"/>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Rett pil 19">
              <a:extLst>
                <a:ext uri="{FF2B5EF4-FFF2-40B4-BE49-F238E27FC236}">
                  <a16:creationId xmlns:a16="http://schemas.microsoft.com/office/drawing/2014/main" id="{33157FBB-F1D9-4E2C-A466-46E1368A94F5}"/>
                </a:ext>
              </a:extLst>
            </p:cNvPr>
            <p:cNvCxnSpPr/>
            <p:nvPr/>
          </p:nvCxnSpPr>
          <p:spPr>
            <a:xfrm>
              <a:off x="2943248" y="3078104"/>
              <a:ext cx="504056" cy="236936"/>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Rett pil 22">
              <a:extLst>
                <a:ext uri="{FF2B5EF4-FFF2-40B4-BE49-F238E27FC236}">
                  <a16:creationId xmlns:a16="http://schemas.microsoft.com/office/drawing/2014/main" id="{890489A7-9A85-4B64-965B-9C31ACD0EBB8}"/>
                </a:ext>
              </a:extLst>
            </p:cNvPr>
            <p:cNvCxnSpPr/>
            <p:nvPr/>
          </p:nvCxnSpPr>
          <p:spPr>
            <a:xfrm flipV="1">
              <a:off x="3995936" y="3927681"/>
              <a:ext cx="459110" cy="146767"/>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Rett pil 23">
              <a:extLst>
                <a:ext uri="{FF2B5EF4-FFF2-40B4-BE49-F238E27FC236}">
                  <a16:creationId xmlns:a16="http://schemas.microsoft.com/office/drawing/2014/main" id="{0ACD2AAB-F42C-4E4A-815A-298A9E5E2E46}"/>
                </a:ext>
              </a:extLst>
            </p:cNvPr>
            <p:cNvCxnSpPr/>
            <p:nvPr/>
          </p:nvCxnSpPr>
          <p:spPr>
            <a:xfrm flipV="1">
              <a:off x="2969536" y="3918536"/>
              <a:ext cx="468624" cy="146768"/>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Rett pil 27">
              <a:extLst>
                <a:ext uri="{FF2B5EF4-FFF2-40B4-BE49-F238E27FC236}">
                  <a16:creationId xmlns:a16="http://schemas.microsoft.com/office/drawing/2014/main" id="{92C2F46D-46EF-4A0A-9EF2-25452DBF17DF}"/>
                </a:ext>
              </a:extLst>
            </p:cNvPr>
            <p:cNvCxnSpPr/>
            <p:nvPr/>
          </p:nvCxnSpPr>
          <p:spPr>
            <a:xfrm flipV="1">
              <a:off x="899592" y="3927680"/>
              <a:ext cx="504056" cy="146768"/>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Rett pil 20">
              <a:extLst>
                <a:ext uri="{FF2B5EF4-FFF2-40B4-BE49-F238E27FC236}">
                  <a16:creationId xmlns:a16="http://schemas.microsoft.com/office/drawing/2014/main" id="{B9705267-61D5-4268-8C29-EE4A2B531670}"/>
                </a:ext>
              </a:extLst>
            </p:cNvPr>
            <p:cNvCxnSpPr/>
            <p:nvPr/>
          </p:nvCxnSpPr>
          <p:spPr>
            <a:xfrm>
              <a:off x="1907704" y="2996952"/>
              <a:ext cx="504056" cy="216024"/>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sp>
        <p:nvSpPr>
          <p:cNvPr id="32" name="Ellipse 31">
            <a:extLst>
              <a:ext uri="{FF2B5EF4-FFF2-40B4-BE49-F238E27FC236}">
                <a16:creationId xmlns:a16="http://schemas.microsoft.com/office/drawing/2014/main" id="{B65A7808-99EF-4CC0-9E27-9291B502A93B}"/>
              </a:ext>
            </a:extLst>
          </p:cNvPr>
          <p:cNvSpPr/>
          <p:nvPr/>
        </p:nvSpPr>
        <p:spPr>
          <a:xfrm>
            <a:off x="1906441" y="1710880"/>
            <a:ext cx="1872258" cy="107721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grpSp>
        <p:nvGrpSpPr>
          <p:cNvPr id="33" name="Gruppe 32">
            <a:extLst>
              <a:ext uri="{FF2B5EF4-FFF2-40B4-BE49-F238E27FC236}">
                <a16:creationId xmlns:a16="http://schemas.microsoft.com/office/drawing/2014/main" id="{7E4FF579-909C-4339-8B5C-551CB6AA1CDD}"/>
              </a:ext>
            </a:extLst>
          </p:cNvPr>
          <p:cNvGrpSpPr/>
          <p:nvPr/>
        </p:nvGrpSpPr>
        <p:grpSpPr>
          <a:xfrm>
            <a:off x="6667074" y="2014215"/>
            <a:ext cx="3608972" cy="2494905"/>
            <a:chOff x="5368712" y="2016272"/>
            <a:chExt cx="3512803" cy="2381425"/>
          </a:xfrm>
        </p:grpSpPr>
        <p:cxnSp>
          <p:nvCxnSpPr>
            <p:cNvPr id="34" name="Rett pil 32">
              <a:extLst>
                <a:ext uri="{FF2B5EF4-FFF2-40B4-BE49-F238E27FC236}">
                  <a16:creationId xmlns:a16="http://schemas.microsoft.com/office/drawing/2014/main" id="{BF251AA8-70DD-47DD-BF6D-B5340F74F94B}"/>
                </a:ext>
              </a:extLst>
            </p:cNvPr>
            <p:cNvCxnSpPr/>
            <p:nvPr/>
          </p:nvCxnSpPr>
          <p:spPr>
            <a:xfrm flipV="1">
              <a:off x="5368712" y="2016272"/>
              <a:ext cx="458233" cy="218776"/>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Rett linje 34">
              <a:extLst>
                <a:ext uri="{FF2B5EF4-FFF2-40B4-BE49-F238E27FC236}">
                  <a16:creationId xmlns:a16="http://schemas.microsoft.com/office/drawing/2014/main" id="{33FE3466-04B7-4636-A96D-A21133A2DD60}"/>
                </a:ext>
              </a:extLst>
            </p:cNvPr>
            <p:cNvCxnSpPr/>
            <p:nvPr/>
          </p:nvCxnSpPr>
          <p:spPr>
            <a:xfrm>
              <a:off x="6403461" y="2312876"/>
              <a:ext cx="494111" cy="0"/>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Rett pil 39">
              <a:extLst>
                <a:ext uri="{FF2B5EF4-FFF2-40B4-BE49-F238E27FC236}">
                  <a16:creationId xmlns:a16="http://schemas.microsoft.com/office/drawing/2014/main" id="{453215EB-28A7-4372-A0A6-CFA8D3ED57EE}"/>
                </a:ext>
              </a:extLst>
            </p:cNvPr>
            <p:cNvCxnSpPr/>
            <p:nvPr/>
          </p:nvCxnSpPr>
          <p:spPr>
            <a:xfrm flipV="1">
              <a:off x="7461464" y="3140968"/>
              <a:ext cx="494912" cy="288032"/>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7" name="Frihåndsform 55">
              <a:extLst>
                <a:ext uri="{FF2B5EF4-FFF2-40B4-BE49-F238E27FC236}">
                  <a16:creationId xmlns:a16="http://schemas.microsoft.com/office/drawing/2014/main" id="{350AA7DC-F16D-4FA0-8FB6-801241DF5306}"/>
                </a:ext>
              </a:extLst>
            </p:cNvPr>
            <p:cNvSpPr/>
            <p:nvPr/>
          </p:nvSpPr>
          <p:spPr>
            <a:xfrm rot="19780758" flipH="1">
              <a:off x="5422548" y="3998350"/>
              <a:ext cx="405550" cy="196081"/>
            </a:xfrm>
            <a:custGeom>
              <a:avLst/>
              <a:gdLst>
                <a:gd name="connsiteX0" fmla="*/ 0 w 384048"/>
                <a:gd name="connsiteY0" fmla="*/ 61531 h 299612"/>
                <a:gd name="connsiteX1" fmla="*/ 256032 w 384048"/>
                <a:gd name="connsiteY1" fmla="*/ 299275 h 299612"/>
                <a:gd name="connsiteX2" fmla="*/ 365760 w 384048"/>
                <a:gd name="connsiteY2" fmla="*/ 15811 h 299612"/>
                <a:gd name="connsiteX3" fmla="*/ 374904 w 384048"/>
                <a:gd name="connsiteY3" fmla="*/ 34099 h 299612"/>
                <a:gd name="connsiteX4" fmla="*/ 374904 w 384048"/>
                <a:gd name="connsiteY4" fmla="*/ 34099 h 299612"/>
                <a:gd name="connsiteX5" fmla="*/ 384048 w 384048"/>
                <a:gd name="connsiteY5" fmla="*/ 24955 h 299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048" h="299612">
                  <a:moveTo>
                    <a:pt x="0" y="61531"/>
                  </a:moveTo>
                  <a:cubicBezTo>
                    <a:pt x="97536" y="184213"/>
                    <a:pt x="195072" y="306895"/>
                    <a:pt x="256032" y="299275"/>
                  </a:cubicBezTo>
                  <a:cubicBezTo>
                    <a:pt x="316992" y="291655"/>
                    <a:pt x="345948" y="60007"/>
                    <a:pt x="365760" y="15811"/>
                  </a:cubicBezTo>
                  <a:cubicBezTo>
                    <a:pt x="385572" y="-28385"/>
                    <a:pt x="374904" y="34099"/>
                    <a:pt x="374904" y="34099"/>
                  </a:cubicBezTo>
                  <a:lnTo>
                    <a:pt x="374904" y="34099"/>
                  </a:lnTo>
                  <a:lnTo>
                    <a:pt x="384048" y="24955"/>
                  </a:lnTo>
                </a:path>
              </a:pathLst>
            </a:custGeom>
            <a:noFill/>
            <a:ln w="19050">
              <a:solidFill>
                <a:schemeClr val="accent1"/>
              </a:solidFill>
              <a:head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sz="1350">
                <a:solidFill>
                  <a:prstClr val="white"/>
                </a:solidFill>
              </a:endParaRPr>
            </a:p>
          </p:txBody>
        </p:sp>
        <p:sp>
          <p:nvSpPr>
            <p:cNvPr id="38" name="Frihåndsform 56">
              <a:extLst>
                <a:ext uri="{FF2B5EF4-FFF2-40B4-BE49-F238E27FC236}">
                  <a16:creationId xmlns:a16="http://schemas.microsoft.com/office/drawing/2014/main" id="{58B2E0E9-6B12-4239-90BA-911F9E0AE76F}"/>
                </a:ext>
              </a:extLst>
            </p:cNvPr>
            <p:cNvSpPr/>
            <p:nvPr/>
          </p:nvSpPr>
          <p:spPr>
            <a:xfrm rot="20676756" flipH="1">
              <a:off x="7549944" y="4288366"/>
              <a:ext cx="378429" cy="109331"/>
            </a:xfrm>
            <a:custGeom>
              <a:avLst/>
              <a:gdLst>
                <a:gd name="connsiteX0" fmla="*/ 0 w 384048"/>
                <a:gd name="connsiteY0" fmla="*/ 61531 h 299612"/>
                <a:gd name="connsiteX1" fmla="*/ 256032 w 384048"/>
                <a:gd name="connsiteY1" fmla="*/ 299275 h 299612"/>
                <a:gd name="connsiteX2" fmla="*/ 365760 w 384048"/>
                <a:gd name="connsiteY2" fmla="*/ 15811 h 299612"/>
                <a:gd name="connsiteX3" fmla="*/ 374904 w 384048"/>
                <a:gd name="connsiteY3" fmla="*/ 34099 h 299612"/>
                <a:gd name="connsiteX4" fmla="*/ 374904 w 384048"/>
                <a:gd name="connsiteY4" fmla="*/ 34099 h 299612"/>
                <a:gd name="connsiteX5" fmla="*/ 384048 w 384048"/>
                <a:gd name="connsiteY5" fmla="*/ 24955 h 299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048" h="299612">
                  <a:moveTo>
                    <a:pt x="0" y="61531"/>
                  </a:moveTo>
                  <a:cubicBezTo>
                    <a:pt x="97536" y="184213"/>
                    <a:pt x="195072" y="306895"/>
                    <a:pt x="256032" y="299275"/>
                  </a:cubicBezTo>
                  <a:cubicBezTo>
                    <a:pt x="316992" y="291655"/>
                    <a:pt x="345948" y="60007"/>
                    <a:pt x="365760" y="15811"/>
                  </a:cubicBezTo>
                  <a:cubicBezTo>
                    <a:pt x="385572" y="-28385"/>
                    <a:pt x="374904" y="34099"/>
                    <a:pt x="374904" y="34099"/>
                  </a:cubicBezTo>
                  <a:lnTo>
                    <a:pt x="374904" y="34099"/>
                  </a:lnTo>
                  <a:lnTo>
                    <a:pt x="384048" y="24955"/>
                  </a:lnTo>
                </a:path>
              </a:pathLst>
            </a:custGeom>
            <a:noFill/>
            <a:ln w="19050">
              <a:solidFill>
                <a:schemeClr val="accent1"/>
              </a:solidFill>
              <a:head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sz="1350">
                <a:solidFill>
                  <a:prstClr val="white"/>
                </a:solidFill>
              </a:endParaRPr>
            </a:p>
          </p:txBody>
        </p:sp>
        <p:cxnSp>
          <p:nvCxnSpPr>
            <p:cNvPr id="39" name="Rett linje 38">
              <a:extLst>
                <a:ext uri="{FF2B5EF4-FFF2-40B4-BE49-F238E27FC236}">
                  <a16:creationId xmlns:a16="http://schemas.microsoft.com/office/drawing/2014/main" id="{0C921A48-7C1C-4642-BBAC-5849D8991D66}"/>
                </a:ext>
              </a:extLst>
            </p:cNvPr>
            <p:cNvCxnSpPr>
              <a:cxnSpLocks/>
            </p:cNvCxnSpPr>
            <p:nvPr/>
          </p:nvCxnSpPr>
          <p:spPr>
            <a:xfrm>
              <a:off x="8387404" y="4346816"/>
              <a:ext cx="494111" cy="0"/>
            </a:xfrm>
            <a:prstGeom prst="line">
              <a:avLst/>
            </a:prstGeom>
            <a:ln w="190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0" name="Rett linje 39">
              <a:extLst>
                <a:ext uri="{FF2B5EF4-FFF2-40B4-BE49-F238E27FC236}">
                  <a16:creationId xmlns:a16="http://schemas.microsoft.com/office/drawing/2014/main" id="{899F94DD-AEAA-4B6B-91CF-3F936D130075}"/>
                </a:ext>
              </a:extLst>
            </p:cNvPr>
            <p:cNvCxnSpPr/>
            <p:nvPr/>
          </p:nvCxnSpPr>
          <p:spPr>
            <a:xfrm>
              <a:off x="6372200" y="3429000"/>
              <a:ext cx="494111" cy="0"/>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37295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0B73A86-CF20-498E-AF31-A47F6E425BD6}"/>
              </a:ext>
            </a:extLst>
          </p:cNvPr>
          <p:cNvSpPr>
            <a:spLocks noGrp="1"/>
          </p:cNvSpPr>
          <p:nvPr>
            <p:ph type="title"/>
          </p:nvPr>
        </p:nvSpPr>
        <p:spPr/>
        <p:txBody>
          <a:bodyPr/>
          <a:lstStyle/>
          <a:p>
            <a:r>
              <a:rPr lang="en-US" dirty="0"/>
              <a:t>Health atlases – a sustainable model?</a:t>
            </a:r>
            <a:endParaRPr lang="nb-NO" dirty="0"/>
          </a:p>
        </p:txBody>
      </p:sp>
      <p:sp>
        <p:nvSpPr>
          <p:cNvPr id="3" name="Plassholder for innhold 2">
            <a:extLst>
              <a:ext uri="{FF2B5EF4-FFF2-40B4-BE49-F238E27FC236}">
                <a16:creationId xmlns:a16="http://schemas.microsoft.com/office/drawing/2014/main" id="{B0EE8626-793C-4D65-BCF2-5FC8DD7EDA4A}"/>
              </a:ext>
            </a:extLst>
          </p:cNvPr>
          <p:cNvSpPr>
            <a:spLocks noGrp="1"/>
          </p:cNvSpPr>
          <p:nvPr>
            <p:ph idx="1"/>
          </p:nvPr>
        </p:nvSpPr>
        <p:spPr>
          <a:xfrm>
            <a:off x="609600" y="1417639"/>
            <a:ext cx="10972800" cy="4708526"/>
          </a:xfrm>
        </p:spPr>
        <p:txBody>
          <a:bodyPr/>
          <a:lstStyle/>
          <a:p>
            <a:r>
              <a:rPr lang="en-US" dirty="0"/>
              <a:t>Health atlases have been instrumental in engaging the Ministry of Health</a:t>
            </a:r>
          </a:p>
          <a:p>
            <a:r>
              <a:rPr lang="en-US" dirty="0"/>
              <a:t>Examples of successful improvement, but fragmented</a:t>
            </a:r>
          </a:p>
          <a:p>
            <a:r>
              <a:rPr lang="en-US" dirty="0"/>
              <a:t>Documentation of unwarranted variation does not alone lead to desired change</a:t>
            </a:r>
          </a:p>
          <a:p>
            <a:r>
              <a:rPr lang="en-US" dirty="0"/>
              <a:t>A combination of “top down” governance and professional engagement can be instrumental in obtaining desired change</a:t>
            </a:r>
          </a:p>
          <a:p>
            <a:r>
              <a:rPr lang="en-US" dirty="0"/>
              <a:t>Updated and extended data for professional acceptance</a:t>
            </a:r>
          </a:p>
          <a:p>
            <a:endParaRPr lang="nb-NO" dirty="0"/>
          </a:p>
        </p:txBody>
      </p:sp>
    </p:spTree>
    <p:extLst>
      <p:ext uri="{BB962C8B-B14F-4D97-AF65-F5344CB8AC3E}">
        <p14:creationId xmlns:p14="http://schemas.microsoft.com/office/powerpoint/2010/main" val="3822359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475E2EF0-F710-4C5D-91D6-FED1BF6E0191}"/>
              </a:ext>
            </a:extLst>
          </p:cNvPr>
          <p:cNvSpPr>
            <a:spLocks noGrp="1"/>
          </p:cNvSpPr>
          <p:nvPr>
            <p:ph type="title"/>
          </p:nvPr>
        </p:nvSpPr>
        <p:spPr/>
        <p:txBody>
          <a:bodyPr/>
          <a:lstStyle/>
          <a:p>
            <a:r>
              <a:rPr lang="en-US" dirty="0"/>
              <a:t>Expanding data and perspectives</a:t>
            </a:r>
          </a:p>
        </p:txBody>
      </p:sp>
      <p:sp>
        <p:nvSpPr>
          <p:cNvPr id="3" name="Plassholder for innhold 2">
            <a:extLst>
              <a:ext uri="{FF2B5EF4-FFF2-40B4-BE49-F238E27FC236}">
                <a16:creationId xmlns:a16="http://schemas.microsoft.com/office/drawing/2014/main" id="{BAB8CCC1-1F28-4D23-B741-926E3782A67D}"/>
              </a:ext>
            </a:extLst>
          </p:cNvPr>
          <p:cNvSpPr>
            <a:spLocks noGrp="1"/>
          </p:cNvSpPr>
          <p:nvPr>
            <p:ph idx="1"/>
          </p:nvPr>
        </p:nvSpPr>
        <p:spPr/>
        <p:txBody>
          <a:bodyPr/>
          <a:lstStyle/>
          <a:p>
            <a:r>
              <a:rPr lang="en-US" dirty="0"/>
              <a:t>Extended data sources and a broader perspective on variation in Norwegian health atlases</a:t>
            </a:r>
          </a:p>
          <a:p>
            <a:pPr lvl="1"/>
            <a:r>
              <a:rPr lang="en-US" dirty="0"/>
              <a:t>Individual data on primary health care</a:t>
            </a:r>
          </a:p>
          <a:p>
            <a:pPr lvl="1"/>
            <a:r>
              <a:rPr lang="en-US" dirty="0"/>
              <a:t>Socio-economic data</a:t>
            </a:r>
          </a:p>
          <a:p>
            <a:pPr lvl="1"/>
            <a:r>
              <a:rPr lang="en-US" dirty="0"/>
              <a:t>Data from clinical quality registers / quality indicators</a:t>
            </a:r>
          </a:p>
          <a:p>
            <a:pPr marL="457200" lvl="1" indent="0">
              <a:buNone/>
            </a:pPr>
            <a:endParaRPr lang="en-US" dirty="0"/>
          </a:p>
          <a:p>
            <a:r>
              <a:rPr lang="en-US" dirty="0"/>
              <a:t>Research to understand geographic variation and its consequences</a:t>
            </a:r>
          </a:p>
        </p:txBody>
      </p:sp>
    </p:spTree>
    <p:extLst>
      <p:ext uri="{BB962C8B-B14F-4D97-AF65-F5344CB8AC3E}">
        <p14:creationId xmlns:p14="http://schemas.microsoft.com/office/powerpoint/2010/main" val="281841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609600" y="274638"/>
            <a:ext cx="10972800" cy="850106"/>
          </a:xfrm>
        </p:spPr>
        <p:txBody>
          <a:bodyPr/>
          <a:lstStyle/>
          <a:p>
            <a:pPr algn="l"/>
            <a:r>
              <a:rPr lang="en-US" dirty="0"/>
              <a:t>Addressing radiology</a:t>
            </a:r>
            <a:br>
              <a:rPr lang="en-US" altLang="nb-NO" dirty="0"/>
            </a:br>
            <a:endParaRPr lang="en-US" dirty="0"/>
          </a:p>
        </p:txBody>
      </p:sp>
      <p:sp>
        <p:nvSpPr>
          <p:cNvPr id="3" name="Plassholder for innhold 2"/>
          <p:cNvSpPr>
            <a:spLocks noGrp="1"/>
          </p:cNvSpPr>
          <p:nvPr>
            <p:ph idx="1"/>
          </p:nvPr>
        </p:nvSpPr>
        <p:spPr>
          <a:xfrm>
            <a:off x="609600" y="1124745"/>
            <a:ext cx="10972800" cy="5040560"/>
          </a:xfrm>
        </p:spPr>
        <p:txBody>
          <a:bodyPr>
            <a:normAutofit/>
          </a:bodyPr>
          <a:lstStyle/>
          <a:p>
            <a:pPr eaLnBrk="0" fontAlgn="base" hangingPunct="0">
              <a:lnSpc>
                <a:spcPct val="100000"/>
              </a:lnSpc>
              <a:spcBef>
                <a:spcPct val="0"/>
              </a:spcBef>
              <a:spcAft>
                <a:spcPct val="0"/>
              </a:spcAft>
            </a:pPr>
            <a:r>
              <a:rPr lang="en-GB" altLang="nb-NO" dirty="0"/>
              <a:t>Assignment (commissioning document 2023):</a:t>
            </a:r>
          </a:p>
          <a:p>
            <a:pPr lvl="1" eaLnBrk="0" fontAlgn="base" hangingPunct="0">
              <a:spcBef>
                <a:spcPct val="0"/>
              </a:spcBef>
              <a:spcAft>
                <a:spcPct val="0"/>
              </a:spcAft>
            </a:pPr>
            <a:r>
              <a:rPr lang="en-GB" altLang="nb-NO" dirty="0"/>
              <a:t>Perform mapping of variation in the use of laboratory, imaging and radiology services </a:t>
            </a:r>
          </a:p>
          <a:p>
            <a:pPr lvl="1" eaLnBrk="0" fontAlgn="base" hangingPunct="0">
              <a:spcBef>
                <a:spcPct val="0"/>
              </a:spcBef>
              <a:spcAft>
                <a:spcPct val="0"/>
              </a:spcAft>
            </a:pPr>
            <a:r>
              <a:rPr lang="en-GB" altLang="nb-NO" dirty="0"/>
              <a:t>Implement measures to reduce overuse</a:t>
            </a:r>
          </a:p>
          <a:p>
            <a:pPr>
              <a:lnSpc>
                <a:spcPct val="100000"/>
              </a:lnSpc>
            </a:pPr>
            <a:r>
              <a:rPr lang="en-GB" altLang="nb-NO" dirty="0"/>
              <a:t>Response: “Value-based radiology” (musculoskeletal disorders)</a:t>
            </a:r>
          </a:p>
          <a:p>
            <a:pPr lvl="1"/>
            <a:r>
              <a:rPr lang="en-GB" altLang="nb-NO" dirty="0"/>
              <a:t>Increase referral quality from primary care</a:t>
            </a:r>
          </a:p>
          <a:p>
            <a:pPr lvl="1"/>
            <a:r>
              <a:rPr lang="en-GB" altLang="nb-NO" dirty="0"/>
              <a:t>Electronic referral advice, courses and feedback on own referral practice</a:t>
            </a:r>
          </a:p>
          <a:p>
            <a:pPr lvl="1"/>
            <a:r>
              <a:rPr lang="en-GB" altLang="nb-NO" dirty="0"/>
              <a:t>Starting in the Western Region Health Authority =&gt; national</a:t>
            </a:r>
          </a:p>
          <a:p>
            <a:pPr lvl="1"/>
            <a:endParaRPr lang="en-US" sz="3600" dirty="0"/>
          </a:p>
        </p:txBody>
      </p:sp>
    </p:spTree>
    <p:extLst>
      <p:ext uri="{BB962C8B-B14F-4D97-AF65-F5344CB8AC3E}">
        <p14:creationId xmlns:p14="http://schemas.microsoft.com/office/powerpoint/2010/main" val="2417745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5A7777BD-9B51-48B7-8504-9B0376597792}"/>
              </a:ext>
            </a:extLst>
          </p:cNvPr>
          <p:cNvSpPr>
            <a:spLocks noGrp="1"/>
          </p:cNvSpPr>
          <p:nvPr>
            <p:ph type="title"/>
          </p:nvPr>
        </p:nvSpPr>
        <p:spPr/>
        <p:txBody>
          <a:bodyPr/>
          <a:lstStyle/>
          <a:p>
            <a:r>
              <a:rPr lang="en-US" dirty="0"/>
              <a:t>Enhanced impact</a:t>
            </a:r>
            <a:br>
              <a:rPr lang="en-US" dirty="0"/>
            </a:br>
            <a:r>
              <a:rPr lang="en-US" sz="2800" dirty="0"/>
              <a:t>Reducing low-value health care in a national and systemic approach</a:t>
            </a:r>
            <a:endParaRPr lang="en-US" dirty="0"/>
          </a:p>
        </p:txBody>
      </p:sp>
      <p:sp>
        <p:nvSpPr>
          <p:cNvPr id="3" name="Plassholder for innhold 2">
            <a:extLst>
              <a:ext uri="{FF2B5EF4-FFF2-40B4-BE49-F238E27FC236}">
                <a16:creationId xmlns:a16="http://schemas.microsoft.com/office/drawing/2014/main" id="{050FA712-9542-4BCB-B258-C4098DEEB94C}"/>
              </a:ext>
            </a:extLst>
          </p:cNvPr>
          <p:cNvSpPr>
            <a:spLocks noGrp="1"/>
          </p:cNvSpPr>
          <p:nvPr>
            <p:ph idx="1"/>
          </p:nvPr>
        </p:nvSpPr>
        <p:spPr/>
        <p:txBody>
          <a:bodyPr>
            <a:normAutofit fontScale="92500" lnSpcReduction="10000"/>
          </a:bodyPr>
          <a:lstStyle/>
          <a:p>
            <a:r>
              <a:rPr lang="en-US" dirty="0"/>
              <a:t>National reassessment programme in Norwegian specialist health care</a:t>
            </a:r>
          </a:p>
          <a:p>
            <a:r>
              <a:rPr lang="en-US" dirty="0"/>
              <a:t>How? </a:t>
            </a:r>
          </a:p>
          <a:p>
            <a:pPr lvl="1"/>
            <a:r>
              <a:rPr lang="en-US" dirty="0"/>
              <a:t>Identify procedures of low-value healthcare</a:t>
            </a:r>
          </a:p>
          <a:p>
            <a:pPr lvl="1"/>
            <a:r>
              <a:rPr lang="en-US" dirty="0"/>
              <a:t>An expert group in the specific field will assess evidence-based     knowledge to</a:t>
            </a:r>
          </a:p>
          <a:p>
            <a:pPr lvl="2"/>
            <a:r>
              <a:rPr lang="en-US" dirty="0"/>
              <a:t>Produce recommendations for target level of activity </a:t>
            </a:r>
          </a:p>
          <a:p>
            <a:pPr lvl="2"/>
            <a:r>
              <a:rPr lang="en-US" dirty="0"/>
              <a:t>Suggest specific measures to reach recommended activity levels</a:t>
            </a:r>
          </a:p>
          <a:p>
            <a:pPr lvl="1"/>
            <a:r>
              <a:rPr lang="en-US" dirty="0"/>
              <a:t>Each RHA will be in charge for implementing the change of practice needed to reach the target level of activity</a:t>
            </a:r>
          </a:p>
          <a:p>
            <a:endParaRPr lang="en-US" dirty="0"/>
          </a:p>
        </p:txBody>
      </p:sp>
    </p:spTree>
    <p:extLst>
      <p:ext uri="{BB962C8B-B14F-4D97-AF65-F5344CB8AC3E}">
        <p14:creationId xmlns:p14="http://schemas.microsoft.com/office/powerpoint/2010/main" val="742931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14E50C9-71D3-4BD8-9800-901694993E2E}"/>
              </a:ext>
            </a:extLst>
          </p:cNvPr>
          <p:cNvSpPr>
            <a:spLocks noGrp="1"/>
          </p:cNvSpPr>
          <p:nvPr>
            <p:ph type="title"/>
          </p:nvPr>
        </p:nvSpPr>
        <p:spPr>
          <a:xfrm>
            <a:off x="609600" y="2996952"/>
            <a:ext cx="10972800" cy="1143000"/>
          </a:xfrm>
        </p:spPr>
        <p:txBody>
          <a:bodyPr/>
          <a:lstStyle/>
          <a:p>
            <a:r>
              <a:rPr lang="nb-NO" dirty="0" err="1"/>
              <a:t>Thank</a:t>
            </a:r>
            <a:r>
              <a:rPr lang="nb-NO" dirty="0"/>
              <a:t> </a:t>
            </a:r>
            <a:r>
              <a:rPr lang="nb-NO" dirty="0" err="1"/>
              <a:t>you</a:t>
            </a:r>
            <a:r>
              <a:rPr lang="nb-NO" dirty="0"/>
              <a:t> for </a:t>
            </a:r>
            <a:r>
              <a:rPr lang="nb-NO" dirty="0" err="1"/>
              <a:t>your</a:t>
            </a:r>
            <a:r>
              <a:rPr lang="nb-NO" dirty="0"/>
              <a:t> </a:t>
            </a:r>
            <a:r>
              <a:rPr lang="nb-NO" dirty="0" err="1"/>
              <a:t>attention</a:t>
            </a:r>
            <a:r>
              <a:rPr lang="nb-NO" dirty="0"/>
              <a:t>!</a:t>
            </a:r>
          </a:p>
        </p:txBody>
      </p:sp>
    </p:spTree>
    <p:extLst>
      <p:ext uri="{BB962C8B-B14F-4D97-AF65-F5344CB8AC3E}">
        <p14:creationId xmlns:p14="http://schemas.microsoft.com/office/powerpoint/2010/main" val="14956275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AMO_REPORTCONTROLSVISIBLE" val="Empty"/>
</p:tagLst>
</file>

<file path=ppt/theme/theme1.xml><?xml version="1.0" encoding="utf-8"?>
<a:theme xmlns:a="http://schemas.openxmlformats.org/drawingml/2006/main" name="Presentasjon6">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Presentasjon6</Template>
  <TotalTime>19377</TotalTime>
  <Words>1114</Words>
  <Application>Microsoft Office PowerPoint</Application>
  <PresentationFormat>Widescreen</PresentationFormat>
  <Paragraphs>121</Paragraphs>
  <Slides>9</Slides>
  <Notes>9</Notes>
  <HiddenSlides>0</HiddenSlides>
  <MMClips>0</MMClips>
  <ScaleCrop>false</ScaleCrop>
  <HeadingPairs>
    <vt:vector size="6" baseType="variant">
      <vt:variant>
        <vt:lpstr>Brukte skrifter</vt:lpstr>
      </vt:variant>
      <vt:variant>
        <vt:i4>6</vt:i4>
      </vt:variant>
      <vt:variant>
        <vt:lpstr>Tema</vt:lpstr>
      </vt:variant>
      <vt:variant>
        <vt:i4>1</vt:i4>
      </vt:variant>
      <vt:variant>
        <vt:lpstr>Lysbildetitler</vt:lpstr>
      </vt:variant>
      <vt:variant>
        <vt:i4>9</vt:i4>
      </vt:variant>
    </vt:vector>
  </HeadingPairs>
  <TitlesOfParts>
    <vt:vector size="16" baseType="lpstr">
      <vt:lpstr>Arial</vt:lpstr>
      <vt:lpstr>Calibri</vt:lpstr>
      <vt:lpstr>Courier New</vt:lpstr>
      <vt:lpstr>Symbol</vt:lpstr>
      <vt:lpstr>Wingdings</vt:lpstr>
      <vt:lpstr>ヒラギノ角ゴ Pro W3</vt:lpstr>
      <vt:lpstr>Presentasjon6</vt:lpstr>
      <vt:lpstr>The Norwegian Health Atlas - Experiences so far</vt:lpstr>
      <vt:lpstr>PowerPoint-presentasjon</vt:lpstr>
      <vt:lpstr>The Norwegian story</vt:lpstr>
      <vt:lpstr>Update day surgery – change “without governance”</vt:lpstr>
      <vt:lpstr>Health atlases – a sustainable model?</vt:lpstr>
      <vt:lpstr>Expanding data and perspectives</vt:lpstr>
      <vt:lpstr>Addressing radiology </vt:lpstr>
      <vt:lpstr>Enhanced impact Reducing low-value health care in a national and systemic approach</vt:lpstr>
      <vt:lpstr>Thank you for your attention!</vt:lpstr>
    </vt:vector>
  </TitlesOfParts>
  <Company>Helse Nord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Lysbilde 1</dc:title>
  <dc:creator>bja003</dc:creator>
  <cp:lastModifiedBy>Stensland Eva</cp:lastModifiedBy>
  <cp:revision>279</cp:revision>
  <cp:lastPrinted>2023-09-12T08:08:32Z</cp:lastPrinted>
  <dcterms:created xsi:type="dcterms:W3CDTF">2015-05-26T15:27:00Z</dcterms:created>
  <dcterms:modified xsi:type="dcterms:W3CDTF">2023-09-14T06:15:03Z</dcterms:modified>
</cp:coreProperties>
</file>