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8" r:id="rId3"/>
    <p:sldId id="259" r:id="rId4"/>
    <p:sldId id="257"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85AEE9A-3021-74FA-AD4F-86B4D2912F36}" name="Reviewer" initials="Rev" userId="Review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A3DAE7"/>
    <a:srgbClr val="57BCE7"/>
    <a:srgbClr val="9ED2FF"/>
    <a:srgbClr val="00449E"/>
    <a:srgbClr val="A5E769"/>
    <a:srgbClr val="40C100"/>
    <a:srgbClr val="ADFF69"/>
    <a:srgbClr val="40F200"/>
    <a:srgbClr val="9EF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30"/>
    <p:restoredTop sz="71034"/>
  </p:normalViewPr>
  <p:slideViewPr>
    <p:cSldViewPr snapToGrid="0">
      <p:cViewPr varScale="1">
        <p:scale>
          <a:sx n="140" d="100"/>
          <a:sy n="140" d="100"/>
        </p:scale>
        <p:origin x="2184" y="200"/>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156" d="100"/>
          <a:sy n="156" d="100"/>
        </p:scale>
        <p:origin x="519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66E436-F70B-1943-9420-E4FBA22FCC2D}" type="datetimeFigureOut">
              <a:rPr lang="en-US" smtClean="0"/>
              <a:t>9/6/23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15D3C7-D153-1647-8F31-9ABABD9827BC}" type="slidenum">
              <a:rPr lang="en-US" smtClean="0"/>
              <a:t>‹#›</a:t>
            </a:fld>
            <a:endParaRPr lang="en-US"/>
          </a:p>
        </p:txBody>
      </p:sp>
    </p:spTree>
    <p:extLst>
      <p:ext uri="{BB962C8B-B14F-4D97-AF65-F5344CB8AC3E}">
        <p14:creationId xmlns:p14="http://schemas.microsoft.com/office/powerpoint/2010/main" val="3045303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The story of the Atlas begins with Jack </a:t>
            </a:r>
            <a:r>
              <a:rPr lang="en-US" sz="1100" dirty="0" err="1"/>
              <a:t>Wennberg</a:t>
            </a:r>
            <a:r>
              <a:rPr lang="en-US" sz="1100" dirty="0"/>
              <a:t> and his early small area variation studies in New England. Without going into the entire history, </a:t>
            </a:r>
            <a:r>
              <a:rPr lang="en-US" sz="1100" dirty="0">
                <a:effectLst/>
                <a:ea typeface="Calibri" panose="020F0502020204030204" pitchFamily="34" charset="0"/>
                <a:cs typeface="Times New Roman" panose="02020603050405020304" pitchFamily="18" charset="0"/>
              </a:rPr>
              <a:t>in the 1990s, the Dartmouth Atlas expanded Jack’s research to encompass a national scope and pioneered the dissemination of population-based measurement of regional and hospital variations in health care utilization, resource use, and costs. The project team went on to produce hundreds of peer-reviewed journal articles and more than 40 reports over 25 years detailing large variations in nearly every aspect of U.S. health care.</a:t>
            </a:r>
          </a:p>
        </p:txBody>
      </p:sp>
      <p:sp>
        <p:nvSpPr>
          <p:cNvPr id="4" name="Slide Number Placeholder 3"/>
          <p:cNvSpPr>
            <a:spLocks noGrp="1"/>
          </p:cNvSpPr>
          <p:nvPr>
            <p:ph type="sldNum" sz="quarter" idx="5"/>
          </p:nvPr>
        </p:nvSpPr>
        <p:spPr/>
        <p:txBody>
          <a:bodyPr/>
          <a:lstStyle/>
          <a:p>
            <a:fld id="{4A15D3C7-D153-1647-8F31-9ABABD9827BC}" type="slidenum">
              <a:rPr lang="en-US" smtClean="0"/>
              <a:t>1</a:t>
            </a:fld>
            <a:endParaRPr lang="en-US"/>
          </a:p>
        </p:txBody>
      </p:sp>
    </p:spTree>
    <p:extLst>
      <p:ext uri="{BB962C8B-B14F-4D97-AF65-F5344CB8AC3E}">
        <p14:creationId xmlns:p14="http://schemas.microsoft.com/office/powerpoint/2010/main" val="2604311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659560"/>
          </a:xfrm>
        </p:spPr>
        <p:txBody>
          <a:bodyPr/>
          <a:lstStyle/>
          <a:p>
            <a:r>
              <a:rPr lang="en-US" sz="1100" dirty="0"/>
              <a:t>After the election of President Bill Clinton in 1992, the Dartmouth research team got a grant from the Robert Wood Johnson Foundation to use Medicare data to study what happened before and after his proposed health care reform plan was implemented.</a:t>
            </a:r>
          </a:p>
          <a:p>
            <a:endParaRPr lang="en-US" sz="1100" dirty="0"/>
          </a:p>
          <a:p>
            <a:r>
              <a:rPr lang="en-US" sz="1100" dirty="0"/>
              <a:t>But the bill fell victim to opposition from various stakeholders and the U.S. political system. So, left with money, data, and no plan, the team decided to create a national health care atlas exploring the variations Jack had already observed at the regional level.</a:t>
            </a:r>
          </a:p>
          <a:p>
            <a:endParaRPr lang="en-US" sz="1100" dirty="0"/>
          </a:p>
          <a:p>
            <a:r>
              <a:rPr lang="en-US" sz="1100" dirty="0"/>
              <a:t>It took a couple of years to develop the regions and create the measure definitions and adjustments.</a:t>
            </a:r>
          </a:p>
          <a:p>
            <a:endParaRPr lang="en-US" sz="1100" dirty="0"/>
          </a:p>
          <a:p>
            <a:r>
              <a:rPr lang="en-US" sz="1100" dirty="0"/>
              <a:t>Just a quick recap of the methods: </a:t>
            </a:r>
            <a:r>
              <a:rPr lang="en-US" sz="1100" i="0" dirty="0">
                <a:effectLst/>
                <a:ea typeface="Calibri" panose="020F0502020204030204" pitchFamily="34" charset="0"/>
                <a:cs typeface="Times New Roman" panose="02020603050405020304" pitchFamily="18" charset="0"/>
              </a:rPr>
              <a:t>The project team created market areas that reflected patients’ use of hospitals for common causes of hospitalization, which were the hospital service areas, and for tertiary care, which were the hospital referral regions. In addition to these foundational areal units, the project later expanded to include hospitals (by attributing patients with serious chronic illnesses to the hospitals they use most), pediatric surgical areas, neonatal intensive care regions, and other geographies relevant to the delivery of specific types of health care.</a:t>
            </a:r>
          </a:p>
          <a:p>
            <a:endParaRPr lang="en-US" sz="1100" i="0" dirty="0">
              <a:effectLst/>
              <a:ea typeface="Calibri" panose="020F0502020204030204" pitchFamily="34" charset="0"/>
              <a:cs typeface="Times New Roman" panose="02020603050405020304" pitchFamily="18" charset="0"/>
            </a:endParaRPr>
          </a:p>
          <a:p>
            <a:r>
              <a:rPr lang="en-US" sz="1100" i="0" dirty="0">
                <a:effectLst/>
                <a:ea typeface="Calibri" panose="020F0502020204030204" pitchFamily="34" charset="0"/>
                <a:cs typeface="Times New Roman" panose="02020603050405020304" pitchFamily="18" charset="0"/>
              </a:rPr>
              <a:t>The project initially used research data from Medicare, the federal health insurance plan covering patients age 65 and older</a:t>
            </a:r>
            <a:r>
              <a:rPr lang="en-US" sz="1100" i="0" dirty="0"/>
              <a:t>, which was national in scope and comprised a population of high users of the health care system,</a:t>
            </a:r>
            <a:r>
              <a:rPr lang="en-US" sz="1100" i="0" dirty="0">
                <a:effectLst/>
                <a:cs typeface="Times New Roman" panose="02020603050405020304" pitchFamily="18" charset="0"/>
              </a:rPr>
              <a:t> to measure utilization and spending, </a:t>
            </a:r>
            <a:r>
              <a:rPr lang="en-US" sz="1100" i="0" dirty="0">
                <a:effectLst/>
                <a:ea typeface="Calibri" panose="020F0502020204030204" pitchFamily="34" charset="0"/>
                <a:cs typeface="Times New Roman" panose="02020603050405020304" pitchFamily="18" charset="0"/>
              </a:rPr>
              <a:t>along with data from the American Hospital Association and American Medical Association to measure hospital bed, personnel, and physician capacity. The project has also used data from state and regional all-payer claims databases, Medicaid, which is the U.S. insurance plan covering the low-income population, and commercial insurance data, though availability is limited.</a:t>
            </a:r>
          </a:p>
          <a:p>
            <a:endParaRPr lang="en-US" sz="1100" dirty="0"/>
          </a:p>
        </p:txBody>
      </p:sp>
      <p:sp>
        <p:nvSpPr>
          <p:cNvPr id="4" name="Slide Number Placeholder 3"/>
          <p:cNvSpPr>
            <a:spLocks noGrp="1"/>
          </p:cNvSpPr>
          <p:nvPr>
            <p:ph type="sldNum" sz="quarter" idx="5"/>
          </p:nvPr>
        </p:nvSpPr>
        <p:spPr/>
        <p:txBody>
          <a:bodyPr/>
          <a:lstStyle/>
          <a:p>
            <a:fld id="{4A15D3C7-D153-1647-8F31-9ABABD9827BC}" type="slidenum">
              <a:rPr lang="en-US" smtClean="0"/>
              <a:t>2</a:t>
            </a:fld>
            <a:endParaRPr lang="en-US"/>
          </a:p>
        </p:txBody>
      </p:sp>
    </p:spTree>
    <p:extLst>
      <p:ext uri="{BB962C8B-B14F-4D97-AF65-F5344CB8AC3E}">
        <p14:creationId xmlns:p14="http://schemas.microsoft.com/office/powerpoint/2010/main" val="2665920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483391"/>
          </a:xfrm>
        </p:spPr>
        <p:txBody>
          <a:bodyPr/>
          <a:lstStyle/>
          <a:p>
            <a:r>
              <a:rPr lang="en-US" sz="1100" dirty="0"/>
              <a:t>Just a quick recap of unwarranted variation, and what the Dartmouth Atlas set out to investigate about many common, often expensive, health care interventions:</a:t>
            </a:r>
          </a:p>
          <a:p>
            <a:endParaRPr lang="en-US" sz="1100" i="1" dirty="0">
              <a:effectLst/>
              <a:ea typeface="Calibri" panose="020F0502020204030204" pitchFamily="34" charset="0"/>
              <a:cs typeface="Times New Roman" panose="02020603050405020304" pitchFamily="18" charset="0"/>
            </a:endParaRPr>
          </a:p>
          <a:p>
            <a:r>
              <a:rPr lang="en-US" sz="1100" i="0" dirty="0">
                <a:effectLst/>
                <a:ea typeface="Calibri" panose="020F0502020204030204" pitchFamily="34" charset="0"/>
                <a:cs typeface="Times New Roman" panose="02020603050405020304" pitchFamily="18" charset="0"/>
              </a:rPr>
              <a:t>Much of the variation observed in the care delivered is not based on either patient need or informed demand, or on evidence regarding effectiveness;</a:t>
            </a:r>
          </a:p>
          <a:p>
            <a:endParaRPr lang="en-US" sz="1100" i="0" dirty="0">
              <a:effectLst/>
              <a:ea typeface="Calibri" panose="020F0502020204030204" pitchFamily="34" charset="0"/>
              <a:cs typeface="Times New Roman" panose="02020603050405020304" pitchFamily="18" charset="0"/>
            </a:endParaRPr>
          </a:p>
          <a:p>
            <a:r>
              <a:rPr lang="en-US" sz="1100" i="0" dirty="0">
                <a:effectLst/>
                <a:ea typeface="Calibri" panose="020F0502020204030204" pitchFamily="34" charset="0"/>
                <a:cs typeface="Times New Roman" panose="02020603050405020304" pitchFamily="18" charset="0"/>
              </a:rPr>
              <a:t>In the absence of evidence supporting a clearly superior intervention or of a formal process to engage patients in decision-making, the opinions of physicians often drive utilization;</a:t>
            </a:r>
          </a:p>
          <a:p>
            <a:endParaRPr lang="en-US" sz="1100" i="0" dirty="0">
              <a:effectLst/>
              <a:ea typeface="Calibri" panose="020F0502020204030204" pitchFamily="34" charset="0"/>
              <a:cs typeface="Times New Roman" panose="02020603050405020304" pitchFamily="18" charset="0"/>
            </a:endParaRPr>
          </a:p>
          <a:p>
            <a:r>
              <a:rPr lang="en-US" sz="1100" i="0" dirty="0">
                <a:effectLst/>
                <a:ea typeface="Calibri" panose="020F0502020204030204" pitchFamily="34" charset="0"/>
                <a:cs typeface="Times New Roman" panose="02020603050405020304" pitchFamily="18" charset="0"/>
              </a:rPr>
              <a:t>The local supply of resources is an important driver of utilization: in other words, the availability of resources, in and of itself, lends itself to their use, especially when decisions to use them are discretionary;</a:t>
            </a:r>
          </a:p>
          <a:p>
            <a:endParaRPr lang="en-US" sz="1100" i="0" dirty="0">
              <a:effectLst/>
              <a:ea typeface="Calibri" panose="020F0502020204030204" pitchFamily="34" charset="0"/>
              <a:cs typeface="Times New Roman" panose="02020603050405020304" pitchFamily="18" charset="0"/>
            </a:endParaRPr>
          </a:p>
          <a:p>
            <a:r>
              <a:rPr lang="en-US" sz="1100" i="0" dirty="0">
                <a:effectLst/>
                <a:ea typeface="Calibri" panose="020F0502020204030204" pitchFamily="34" charset="0"/>
                <a:cs typeface="Times New Roman" panose="02020603050405020304" pitchFamily="18" charset="0"/>
              </a:rPr>
              <a:t>More health care might not be better. More medical care might lead to harm in many ways, including overdiagnosis, overuse, fragmentation, and potential for adverse events and mistakes at the patient level; and waste and inequity in the health care system in general.</a:t>
            </a:r>
          </a:p>
          <a:p>
            <a:endParaRPr lang="en-US" sz="110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i="0" dirty="0">
                <a:effectLst/>
                <a:ea typeface="Calibri" panose="020F0502020204030204" pitchFamily="34" charset="0"/>
                <a:cs typeface="Times New Roman" panose="02020603050405020304" pitchFamily="18" charset="0"/>
              </a:rPr>
              <a:t>The Dartmouth Atlas project’s dozens of reports “named names” of regions and hospitals that delivered high-intensity care at high cost, often with no measurable benefit in terms of quality or patient outcomes, leading to high levels of attention from stakeholders, including the U.S. government and the media. These reports and the research papers supporting them demonstrated the existence of unwarranted variation beyond any reasonable doubt.</a:t>
            </a:r>
            <a:endParaRPr lang="en-US" sz="1100" i="0" dirty="0"/>
          </a:p>
        </p:txBody>
      </p:sp>
      <p:sp>
        <p:nvSpPr>
          <p:cNvPr id="4" name="Slide Number Placeholder 3"/>
          <p:cNvSpPr>
            <a:spLocks noGrp="1"/>
          </p:cNvSpPr>
          <p:nvPr>
            <p:ph type="sldNum" sz="quarter" idx="5"/>
          </p:nvPr>
        </p:nvSpPr>
        <p:spPr/>
        <p:txBody>
          <a:bodyPr/>
          <a:lstStyle/>
          <a:p>
            <a:fld id="{4A15D3C7-D153-1647-8F31-9ABABD9827BC}" type="slidenum">
              <a:rPr lang="en-US" smtClean="0"/>
              <a:t>3</a:t>
            </a:fld>
            <a:endParaRPr lang="en-US"/>
          </a:p>
        </p:txBody>
      </p:sp>
    </p:spTree>
    <p:extLst>
      <p:ext uri="{BB962C8B-B14F-4D97-AF65-F5344CB8AC3E}">
        <p14:creationId xmlns:p14="http://schemas.microsoft.com/office/powerpoint/2010/main" val="1638984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Early reactions to Jack’s work, as well as the fate of the Clinton health plan, led us to expect resistance and pushback from stakeholders who felt threatened, such as hospital leaders who felt accused of providing unnecessary, ineffective, and inefficient care, and their political allies and representatives.</a:t>
            </a:r>
          </a:p>
          <a:p>
            <a:endParaRPr lang="en-US" sz="1100" dirty="0"/>
          </a:p>
          <a:p>
            <a:r>
              <a:rPr lang="en-US" sz="1100" dirty="0"/>
              <a:t>But we thought, with public reporting, that everyone would have to pay attention to the Atlas anyway. We hoped that someone, ideally the federal government, would see the value of this type of reporting and continue to pay for the Atlas to produce the measures.</a:t>
            </a:r>
          </a:p>
          <a:p>
            <a:r>
              <a:rPr lang="en-US" sz="1100" dirty="0"/>
              <a:t>And we thought that everyone would have to buy the $300 book in order to learn what we were saying about them.</a:t>
            </a:r>
          </a:p>
          <a:p>
            <a:endParaRPr lang="en-US" sz="1100" dirty="0"/>
          </a:p>
          <a:p>
            <a:r>
              <a:rPr lang="en-US" sz="1100" dirty="0"/>
              <a:t>We learned that just publishing it wasn’t enough. Eventually, the greatest successes came when the RWJF engaged a public relations firm in Washington, DC that worked hard to publicize the release of Atlas reports and get stories into the media, and helped with government relationships as well.</a:t>
            </a:r>
          </a:p>
        </p:txBody>
      </p:sp>
      <p:sp>
        <p:nvSpPr>
          <p:cNvPr id="4" name="Slide Number Placeholder 3"/>
          <p:cNvSpPr>
            <a:spLocks noGrp="1"/>
          </p:cNvSpPr>
          <p:nvPr>
            <p:ph type="sldNum" sz="quarter" idx="5"/>
          </p:nvPr>
        </p:nvSpPr>
        <p:spPr/>
        <p:txBody>
          <a:bodyPr/>
          <a:lstStyle/>
          <a:p>
            <a:fld id="{4A15D3C7-D153-1647-8F31-9ABABD9827BC}" type="slidenum">
              <a:rPr lang="en-US" smtClean="0"/>
              <a:t>4</a:t>
            </a:fld>
            <a:endParaRPr lang="en-US"/>
          </a:p>
        </p:txBody>
      </p:sp>
    </p:spTree>
    <p:extLst>
      <p:ext uri="{BB962C8B-B14F-4D97-AF65-F5344CB8AC3E}">
        <p14:creationId xmlns:p14="http://schemas.microsoft.com/office/powerpoint/2010/main" val="2074663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567281"/>
          </a:xfrm>
        </p:spPr>
        <p:txBody>
          <a:bodyPr/>
          <a:lstStyle/>
          <a:p>
            <a:r>
              <a:rPr lang="en-US" sz="1100" dirty="0"/>
              <a:t>After 30+ years, there have been over a billion “media impressions” of the Dartmouth Atlas—that is, mentions in print and online publications, radio and TV sports, and social media—including publications such as the </a:t>
            </a:r>
            <a:r>
              <a:rPr lang="en-US" sz="1100" i="1" dirty="0"/>
              <a:t>New York Times, Washington Post</a:t>
            </a:r>
            <a:r>
              <a:rPr lang="en-US" sz="1100" dirty="0"/>
              <a:t>, and </a:t>
            </a:r>
            <a:r>
              <a:rPr lang="en-US" sz="1100" i="1" dirty="0"/>
              <a:t>Time</a:t>
            </a:r>
            <a:r>
              <a:rPr lang="en-US" sz="1100" dirty="0"/>
              <a:t> magazine, which have resulted in general acceptance of the unwarranted variation story</a:t>
            </a:r>
            <a:r>
              <a:rPr lang="en-US" sz="1100" dirty="0">
                <a:effectLst/>
                <a:ea typeface="Calibri" panose="020F0502020204030204" pitchFamily="34" charset="0"/>
                <a:cs typeface="Times New Roman" panose="02020603050405020304" pitchFamily="18" charset="0"/>
              </a:rPr>
              <a:t>.</a:t>
            </a:r>
            <a:endParaRPr lang="en-US" sz="1100" dirty="0"/>
          </a:p>
          <a:p>
            <a:endParaRPr lang="en-US" sz="1100" dirty="0"/>
          </a:p>
          <a:p>
            <a:r>
              <a:rPr lang="en-US" sz="1100" dirty="0"/>
              <a:t>One </a:t>
            </a:r>
            <a:r>
              <a:rPr lang="en-US" sz="1100" i="1" dirty="0"/>
              <a:t>New Yorker </a:t>
            </a:r>
            <a:r>
              <a:rPr lang="en-US" sz="1100" dirty="0"/>
              <a:t>story in 2009 featuring an “on the ground” exploration of two Texas regions compared in the caught the attention of the Obama administration. This eventually led </a:t>
            </a:r>
            <a:r>
              <a:rPr lang="en-US" sz="1100" dirty="0">
                <a:effectLst/>
                <a:ea typeface="Calibri" panose="020F0502020204030204" pitchFamily="34" charset="0"/>
                <a:cs typeface="Times New Roman" panose="02020603050405020304" pitchFamily="18" charset="0"/>
              </a:rPr>
              <a:t>to a breakthrough on both clinical and policy remedies</a:t>
            </a:r>
            <a:r>
              <a:rPr lang="en-US" sz="1100" dirty="0"/>
              <a:t>, and some of the Atlas ideas made it into the Affordable Care Act, though some were successfully defeated in the political arena.</a:t>
            </a:r>
          </a:p>
          <a:p>
            <a:endParaRPr lang="en-US" sz="1100" dirty="0"/>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Better outcomes research, </a:t>
            </a:r>
            <a:r>
              <a:rPr lang="en-US" sz="1100" i="0" dirty="0">
                <a:effectLst/>
                <a:ea typeface="Calibri" panose="020F0502020204030204" pitchFamily="34" charset="0"/>
                <a:cs typeface="Times New Roman" panose="02020603050405020304" pitchFamily="18" charset="0"/>
              </a:rPr>
              <a:t>or</a:t>
            </a:r>
            <a:r>
              <a:rPr lang="en-US" sz="1100" i="1" dirty="0">
                <a:effectLst/>
                <a:ea typeface="Calibri" panose="020F0502020204030204" pitchFamily="34" charset="0"/>
                <a:cs typeface="Times New Roman" panose="02020603050405020304" pitchFamily="18" charset="0"/>
              </a:rPr>
              <a:t> </a:t>
            </a:r>
            <a:r>
              <a:rPr lang="en-US" sz="1100" dirty="0">
                <a:effectLst/>
                <a:ea typeface="Calibri" panose="020F0502020204030204" pitchFamily="34" charset="0"/>
                <a:cs typeface="Times New Roman" panose="02020603050405020304" pitchFamily="18" charset="0"/>
              </a:rPr>
              <a:t>improving the evidence regarding the risks and benefits of common interventions;</a:t>
            </a:r>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Shared decision-making</a:t>
            </a:r>
            <a:r>
              <a:rPr lang="en-US" sz="1100" dirty="0">
                <a:effectLst/>
                <a:ea typeface="Calibri" panose="020F0502020204030204" pitchFamily="34" charset="0"/>
                <a:cs typeface="Times New Roman" panose="02020603050405020304" pitchFamily="18" charset="0"/>
              </a:rPr>
              <a:t>, or creating an infrastructure to support and engage patients in fully informed decision-making;</a:t>
            </a:r>
          </a:p>
          <a:p>
            <a:pPr marL="342900" marR="0" lvl="0" indent="-342900" algn="l" defTabSz="914400" rtl="0" eaLnBrk="1" fontAlgn="auto" latinLnBrk="0" hangingPunct="1">
              <a:lnSpc>
                <a:spcPct val="100000"/>
              </a:lnSpc>
              <a:spcBef>
                <a:spcPts val="0"/>
              </a:spcBef>
              <a:spcAft>
                <a:spcPts val="0"/>
              </a:spcAft>
              <a:buClrTx/>
              <a:buSzTx/>
              <a:buFont typeface="Symbol" pitchFamily="2" charset="2"/>
              <a:buChar char=""/>
              <a:tabLst/>
              <a:defRPr/>
            </a:pPr>
            <a:r>
              <a:rPr lang="en-US" sz="1100" i="1" dirty="0">
                <a:effectLst/>
                <a:ea typeface="Calibri" panose="020F0502020204030204" pitchFamily="34" charset="0"/>
                <a:cs typeface="Times New Roman" panose="02020603050405020304" pitchFamily="18" charset="0"/>
              </a:rPr>
              <a:t>Payment reform</a:t>
            </a:r>
            <a:r>
              <a:rPr lang="en-US" sz="1100" dirty="0">
                <a:effectLst/>
                <a:ea typeface="Calibri" panose="020F0502020204030204" pitchFamily="34" charset="0"/>
                <a:cs typeface="Times New Roman" panose="02020603050405020304" pitchFamily="18" charset="0"/>
              </a:rPr>
              <a:t>, specifically, changing payment models that lead to disorganized, fragmented care, and reward the provision of high-cost services without regard for outcomes;</a:t>
            </a:r>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Measuring performance</a:t>
            </a:r>
            <a:r>
              <a:rPr lang="en-US" sz="1100" dirty="0">
                <a:effectLst/>
                <a:ea typeface="Calibri" panose="020F0502020204030204" pitchFamily="34" charset="0"/>
                <a:cs typeface="Times New Roman" panose="02020603050405020304" pitchFamily="18" charset="0"/>
              </a:rPr>
              <a:t>: if you don’t measure it,  you can’t fix it.</a:t>
            </a:r>
          </a:p>
          <a:p>
            <a:endParaRPr lang="en-US"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ea typeface="Calibri" panose="020F0502020204030204" pitchFamily="34" charset="0"/>
                <a:cs typeface="Times New Roman" panose="02020603050405020304" pitchFamily="18" charset="0"/>
              </a:rPr>
              <a:t>The ideas stimulated by the Atlas to guide clinical improvement and innovation in financing and services delivery have entered the mainstream of the health care reform debate. The Atlas has also had an international impact, as researchers in other countries are now engaged in similar efforts to develop and disseminate policy-relevant, population-based research.</a:t>
            </a:r>
          </a:p>
          <a:p>
            <a:endParaRPr lang="en-US" sz="1100" dirty="0"/>
          </a:p>
          <a:p>
            <a:r>
              <a:rPr lang="en-US" sz="1100" dirty="0"/>
              <a:t>And the value of this type of research is not only acknowledged, but many others have begun to do it…</a:t>
            </a:r>
          </a:p>
        </p:txBody>
      </p:sp>
      <p:sp>
        <p:nvSpPr>
          <p:cNvPr id="4" name="Slide Number Placeholder 3"/>
          <p:cNvSpPr>
            <a:spLocks noGrp="1"/>
          </p:cNvSpPr>
          <p:nvPr>
            <p:ph type="sldNum" sz="quarter" idx="5"/>
          </p:nvPr>
        </p:nvSpPr>
        <p:spPr/>
        <p:txBody>
          <a:bodyPr/>
          <a:lstStyle/>
          <a:p>
            <a:fld id="{4A15D3C7-D153-1647-8F31-9ABABD9827BC}" type="slidenum">
              <a:rPr lang="en-US" smtClean="0"/>
              <a:t>5</a:t>
            </a:fld>
            <a:endParaRPr lang="en-US"/>
          </a:p>
        </p:txBody>
      </p:sp>
    </p:spTree>
    <p:extLst>
      <p:ext uri="{BB962C8B-B14F-4D97-AF65-F5344CB8AC3E}">
        <p14:creationId xmlns:p14="http://schemas.microsoft.com/office/powerpoint/2010/main" val="3620262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92448"/>
          </a:xfrm>
        </p:spPr>
        <p:txBody>
          <a:bodyPr/>
          <a:lstStyle/>
          <a:p>
            <a:r>
              <a:rPr lang="en-US" sz="1100" dirty="0"/>
              <a:t>… which brings its own challenges.</a:t>
            </a:r>
          </a:p>
          <a:p>
            <a:endParaRPr lang="en-US"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ea typeface="Calibri" panose="020F0502020204030204" pitchFamily="34" charset="0"/>
                <a:cs typeface="Times New Roman" panose="02020603050405020304" pitchFamily="18" charset="0"/>
              </a:rPr>
              <a:t>The Atlas project has lasted for more than 25 years with funding from both private foundations, primarily the Robert Wood Johnson Foundation, and the federal government (NIH, AHRQ, HRSA), producing datasets that spanned the period from 1992 to 2019. </a:t>
            </a:r>
            <a:r>
              <a:rPr lang="en-US" sz="1100" dirty="0"/>
              <a:t>While we’ve been very successful with finding funding, both from private foundations for the Atlas specifically and from the federal government for foundational research, potential funders want to know what you’re going to do that’s going to add to what is already known.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Funding</a:t>
            </a:r>
            <a:r>
              <a:rPr lang="en-US" sz="1100" dirty="0">
                <a:effectLst/>
                <a:ea typeface="Calibri" panose="020F0502020204030204" pitchFamily="34" charset="0"/>
                <a:cs typeface="Times New Roman" panose="02020603050405020304" pitchFamily="18" charset="0"/>
              </a:rPr>
              <a:t>: who is providing the funding, and who are the major stakeholders? Are they committed to the long-term, or is it a “one-and-done” project?</a:t>
            </a:r>
          </a:p>
          <a:p>
            <a:pPr marL="342900" marR="0" lvl="0" indent="-342900">
              <a:spcBef>
                <a:spcPts val="0"/>
              </a:spcBef>
              <a:spcAft>
                <a:spcPts val="0"/>
              </a:spcAft>
              <a:buFont typeface="Symbol" pitchFamily="2" charset="2"/>
              <a:buChar char=""/>
            </a:pPr>
            <a:endParaRPr lang="en-US" sz="1100" dirty="0">
              <a:effectLst/>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“Surveillance” vs. “repetition”</a:t>
            </a:r>
            <a:r>
              <a:rPr lang="en-US" sz="1100" dirty="0">
                <a:effectLst/>
                <a:ea typeface="Calibri" panose="020F0502020204030204" pitchFamily="34" charset="0"/>
                <a:cs typeface="Times New Roman" panose="02020603050405020304" pitchFamily="18" charset="0"/>
              </a:rPr>
              <a:t>: once you have done one or a few atlases, what is the value added from doing more? There is often tension between ongoing surveillance and doing something new. There is a risk of ongoing surveillance being classified as “old news” and research funding going towards “innovative” projects.</a:t>
            </a:r>
          </a:p>
          <a:p>
            <a:pPr marL="342900" marR="0" lvl="0" indent="-342900">
              <a:spcBef>
                <a:spcPts val="0"/>
              </a:spcBef>
              <a:spcAft>
                <a:spcPts val="0"/>
              </a:spcAft>
              <a:buFont typeface="Symbol" pitchFamily="2" charset="2"/>
              <a:buChar char=""/>
            </a:pPr>
            <a:endParaRPr lang="en-US" sz="1100" dirty="0">
              <a:effectLst/>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Infrastructure</a:t>
            </a:r>
            <a:r>
              <a:rPr lang="en-US" sz="1100" dirty="0">
                <a:effectLst/>
                <a:ea typeface="Calibri" panose="020F0502020204030204" pitchFamily="34" charset="0"/>
                <a:cs typeface="Times New Roman" panose="02020603050405020304" pitchFamily="18" charset="0"/>
              </a:rPr>
              <a:t>: as the </a:t>
            </a:r>
            <a:r>
              <a:rPr lang="en-US" sz="1100" dirty="0"/>
              <a:t>project matures, it almost inevitably becomes more complicated and expensive to maintain. It has to do its best to not become bogged down by the sheer amount of data, legacy code, and measures it’s maintaining, all while the market changes around it.</a:t>
            </a:r>
          </a:p>
          <a:p>
            <a:pPr marL="342900" marR="0" lvl="0" indent="-342900">
              <a:spcBef>
                <a:spcPts val="0"/>
              </a:spcBef>
              <a:spcAft>
                <a:spcPts val="0"/>
              </a:spcAft>
              <a:buFont typeface="Symbol" pitchFamily="2" charset="2"/>
              <a:buChar char=""/>
            </a:pPr>
            <a:endParaRPr lang="en-US" sz="1100" dirty="0"/>
          </a:p>
          <a:p>
            <a:pPr marL="342900" marR="0" lvl="0" indent="-342900">
              <a:spcBef>
                <a:spcPts val="0"/>
              </a:spcBef>
              <a:spcAft>
                <a:spcPts val="0"/>
              </a:spcAft>
              <a:buFont typeface="Symbol" pitchFamily="2" charset="2"/>
              <a:buChar char=""/>
            </a:pPr>
            <a:r>
              <a:rPr lang="en-US" sz="1100" i="1" dirty="0">
                <a:effectLst/>
                <a:ea typeface="Calibri" panose="020F0502020204030204" pitchFamily="34" charset="0"/>
                <a:cs typeface="Times New Roman" panose="02020603050405020304" pitchFamily="18" charset="0"/>
              </a:rPr>
              <a:t>Competition: </a:t>
            </a:r>
            <a:r>
              <a:rPr lang="en-US" sz="1100" dirty="0"/>
              <a:t>from those who are either better funded, were built to do this type of work specifically, or both. T</a:t>
            </a:r>
            <a:r>
              <a:rPr lang="en-US" sz="1100" dirty="0">
                <a:effectLst/>
                <a:ea typeface="Calibri" panose="020F0502020204030204" pitchFamily="34" charset="0"/>
                <a:cs typeface="Times New Roman" panose="02020603050405020304" pitchFamily="18" charset="0"/>
              </a:rPr>
              <a:t>he project can be supplanted as others enter the market with newer systems built for the purpose, without the baggage that comes with a 20+-year legacy.</a:t>
            </a:r>
            <a:endParaRPr lang="en-US" sz="1100" dirty="0"/>
          </a:p>
        </p:txBody>
      </p:sp>
      <p:sp>
        <p:nvSpPr>
          <p:cNvPr id="4" name="Slide Number Placeholder 3"/>
          <p:cNvSpPr>
            <a:spLocks noGrp="1"/>
          </p:cNvSpPr>
          <p:nvPr>
            <p:ph type="sldNum" sz="quarter" idx="5"/>
          </p:nvPr>
        </p:nvSpPr>
        <p:spPr/>
        <p:txBody>
          <a:bodyPr/>
          <a:lstStyle/>
          <a:p>
            <a:fld id="{4A15D3C7-D153-1647-8F31-9ABABD9827BC}" type="slidenum">
              <a:rPr lang="en-US" smtClean="0"/>
              <a:t>6</a:t>
            </a:fld>
            <a:endParaRPr lang="en-US"/>
          </a:p>
        </p:txBody>
      </p:sp>
    </p:spTree>
    <p:extLst>
      <p:ext uri="{BB962C8B-B14F-4D97-AF65-F5344CB8AC3E}">
        <p14:creationId xmlns:p14="http://schemas.microsoft.com/office/powerpoint/2010/main" val="1437831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Having said that, there are still opportunities… </a:t>
            </a:r>
            <a:r>
              <a:rPr lang="en-US" sz="1100" dirty="0">
                <a:effectLst/>
                <a:ea typeface="Calibri" panose="020F0502020204030204" pitchFamily="34" charset="0"/>
                <a:cs typeface="Times New Roman" panose="02020603050405020304" pitchFamily="18" charset="0"/>
              </a:rPr>
              <a:t>the themes of unwarranted variation, the importance of patient preferences, the impact of capacity on utilization, and the idea that more health care might not be better are now well integrated into the measurement and understanding of health care. The Dartmouth Atlas has documented this exhaustively in the elderly population in the U.S. using Medicare data, and CMS, the federal agency that administers Medicare, is itself now providing much of this measurement, but there are many possible future directions for small area variation research.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effectLst/>
              <a:ea typeface="Calibri" panose="020F0502020204030204" pitchFamily="34" charset="0"/>
              <a:cs typeface="Times New Roman" panose="02020603050405020304" pitchFamily="18" charset="0"/>
            </a:endParaRPr>
          </a:p>
          <a:p>
            <a:r>
              <a:rPr lang="en-US" sz="1100" dirty="0"/>
              <a:t>New data, such as private insurance claims through the Health Care Cost Institute, and better Medicaid data, can be used to study younger populations; for example, newborns, an active area of research.</a:t>
            </a:r>
          </a:p>
          <a:p>
            <a:endParaRPr lang="en-US" sz="1100" dirty="0"/>
          </a:p>
          <a:p>
            <a:r>
              <a:rPr lang="en-US" sz="1100" dirty="0"/>
              <a:t>Once you get past the denials and simple explanations, researchers can transition to why the variation is happening and what can be done about it.</a:t>
            </a:r>
          </a:p>
          <a:p>
            <a:endParaRPr lang="en-US" sz="1100" dirty="0"/>
          </a:p>
          <a:p>
            <a:r>
              <a:rPr lang="en-US" sz="1100" dirty="0"/>
              <a:t>A health equity Atlas is under development that would look at regional variations through a new lens, bringing in wider societal factors like social determinants of health and looking at their influence on variation and utilization.</a:t>
            </a:r>
          </a:p>
          <a:p>
            <a:endParaRPr lang="en-US" sz="1100" dirty="0"/>
          </a:p>
          <a:p>
            <a:r>
              <a:rPr lang="en-US" sz="1100" dirty="0"/>
              <a:t>And continue to exploit the natural experiment of unwarranted variation.</a:t>
            </a:r>
          </a:p>
        </p:txBody>
      </p:sp>
      <p:sp>
        <p:nvSpPr>
          <p:cNvPr id="4" name="Slide Number Placeholder 3"/>
          <p:cNvSpPr>
            <a:spLocks noGrp="1"/>
          </p:cNvSpPr>
          <p:nvPr>
            <p:ph type="sldNum" sz="quarter" idx="5"/>
          </p:nvPr>
        </p:nvSpPr>
        <p:spPr/>
        <p:txBody>
          <a:bodyPr/>
          <a:lstStyle/>
          <a:p>
            <a:fld id="{4A15D3C7-D153-1647-8F31-9ABABD9827BC}" type="slidenum">
              <a:rPr lang="en-US" smtClean="0"/>
              <a:t>7</a:t>
            </a:fld>
            <a:endParaRPr lang="en-US"/>
          </a:p>
        </p:txBody>
      </p:sp>
    </p:spTree>
    <p:extLst>
      <p:ext uri="{BB962C8B-B14F-4D97-AF65-F5344CB8AC3E}">
        <p14:creationId xmlns:p14="http://schemas.microsoft.com/office/powerpoint/2010/main" val="4277651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FontTx/>
              <a:buNone/>
            </a:pPr>
            <a:r>
              <a:rPr lang="en-US" sz="1100" dirty="0">
                <a:effectLst/>
                <a:latin typeface="Calibri" panose="020F0502020204030204" pitchFamily="34" charset="0"/>
                <a:ea typeface="Calibri" panose="020F0502020204030204" pitchFamily="34" charset="0"/>
                <a:cs typeface="Times New Roman" panose="02020603050405020304" pitchFamily="18" charset="0"/>
              </a:rPr>
              <a:t>Solutions: moving beyond descriptive studies to real-world experiments in improving health care delivery, focusing on better evidence, better decision-making, and better payment systems that incentivize patient-centered, cost-effective health care.</a:t>
            </a:r>
          </a:p>
        </p:txBody>
      </p:sp>
      <p:sp>
        <p:nvSpPr>
          <p:cNvPr id="4" name="Slide Number Placeholder 3"/>
          <p:cNvSpPr>
            <a:spLocks noGrp="1"/>
          </p:cNvSpPr>
          <p:nvPr>
            <p:ph type="sldNum" sz="quarter" idx="5"/>
          </p:nvPr>
        </p:nvSpPr>
        <p:spPr/>
        <p:txBody>
          <a:bodyPr/>
          <a:lstStyle/>
          <a:p>
            <a:fld id="{4A15D3C7-D153-1647-8F31-9ABABD9827BC}" type="slidenum">
              <a:rPr lang="en-US" smtClean="0"/>
              <a:t>8</a:t>
            </a:fld>
            <a:endParaRPr lang="en-US"/>
          </a:p>
        </p:txBody>
      </p:sp>
    </p:spTree>
    <p:extLst>
      <p:ext uri="{BB962C8B-B14F-4D97-AF65-F5344CB8AC3E}">
        <p14:creationId xmlns:p14="http://schemas.microsoft.com/office/powerpoint/2010/main" val="2290319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04E10C-B20D-342F-95AF-0CEF30B39518}"/>
              </a:ext>
            </a:extLst>
          </p:cNvPr>
          <p:cNvSpPr>
            <a:spLocks noGrp="1"/>
          </p:cNvSpPr>
          <p:nvPr>
            <p:ph type="ctrTitle"/>
          </p:nvPr>
        </p:nvSpPr>
        <p:spPr>
          <a:xfrm>
            <a:off x="1524000" y="1122363"/>
            <a:ext cx="9144000" cy="2387600"/>
          </a:xfrm>
        </p:spPr>
        <p:txBody>
          <a:bodyPr anchor="b">
            <a:normAutofit/>
          </a:bodyPr>
          <a:lstStyle>
            <a:lvl1pPr algn="ctr">
              <a:defRPr sz="4800" b="0" i="0">
                <a:latin typeface="National 2 Medium" panose="020B0504030502020203" pitchFamily="34" charset="77"/>
              </a:defRPr>
            </a:lvl1pPr>
          </a:lstStyle>
          <a:p>
            <a:r>
              <a:rPr lang="en-US" dirty="0"/>
              <a:t>Click to edit Master title style</a:t>
            </a:r>
          </a:p>
        </p:txBody>
      </p:sp>
      <p:sp>
        <p:nvSpPr>
          <p:cNvPr id="3" name="Subtitle 2">
            <a:extLst>
              <a:ext uri="{FF2B5EF4-FFF2-40B4-BE49-F238E27FC236}">
                <a16:creationId xmlns:a16="http://schemas.microsoft.com/office/drawing/2014/main" id="{0073970D-4517-B73D-5B4B-64B3B5541998}"/>
              </a:ext>
            </a:extLst>
          </p:cNvPr>
          <p:cNvSpPr>
            <a:spLocks noGrp="1"/>
          </p:cNvSpPr>
          <p:nvPr>
            <p:ph type="subTitle" idx="1"/>
          </p:nvPr>
        </p:nvSpPr>
        <p:spPr>
          <a:xfrm>
            <a:off x="1524000" y="3602038"/>
            <a:ext cx="9144000" cy="1655762"/>
          </a:xfrm>
        </p:spPr>
        <p:txBody>
          <a:bodyPr/>
          <a:lstStyle>
            <a:lvl1pPr marL="0" indent="0" algn="ctr">
              <a:buNone/>
              <a:defRPr sz="2400" b="0" i="0">
                <a:latin typeface="National 2" panose="020B0504030502020203" pitchFamily="34"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Rectangle 6">
            <a:extLst>
              <a:ext uri="{FF2B5EF4-FFF2-40B4-BE49-F238E27FC236}">
                <a16:creationId xmlns:a16="http://schemas.microsoft.com/office/drawing/2014/main" id="{6E758A63-E9CC-E1E1-3997-4D863F42D25F}"/>
              </a:ext>
            </a:extLst>
          </p:cNvPr>
          <p:cNvSpPr/>
          <p:nvPr userDrawn="1"/>
        </p:nvSpPr>
        <p:spPr>
          <a:xfrm>
            <a:off x="10985049" y="116997"/>
            <a:ext cx="277586" cy="277586"/>
          </a:xfrm>
          <a:prstGeom prst="rect">
            <a:avLst/>
          </a:prstGeom>
          <a:solidFill>
            <a:srgbClr val="00449E"/>
          </a:solidFill>
          <a:ln>
            <a:solidFill>
              <a:srgbClr val="00449E"/>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D461C791-3A50-D287-0150-EFA70AD09CA1}"/>
              </a:ext>
            </a:extLst>
          </p:cNvPr>
          <p:cNvSpPr/>
          <p:nvPr userDrawn="1"/>
        </p:nvSpPr>
        <p:spPr>
          <a:xfrm>
            <a:off x="11390099" y="116997"/>
            <a:ext cx="277586" cy="277586"/>
          </a:xfrm>
          <a:prstGeom prst="rect">
            <a:avLst/>
          </a:prstGeom>
          <a:solidFill>
            <a:srgbClr val="9ED2FF"/>
          </a:solidFill>
          <a:ln>
            <a:solidFill>
              <a:srgbClr val="9ED2FF"/>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13DE500-D0C1-3F36-5DCF-75017677137C}"/>
              </a:ext>
            </a:extLst>
          </p:cNvPr>
          <p:cNvSpPr/>
          <p:nvPr userDrawn="1"/>
        </p:nvSpPr>
        <p:spPr>
          <a:xfrm>
            <a:off x="11795149" y="116997"/>
            <a:ext cx="277586" cy="277586"/>
          </a:xfrm>
          <a:prstGeom prst="rect">
            <a:avLst/>
          </a:prstGeom>
          <a:solidFill>
            <a:srgbClr val="40C100"/>
          </a:solidFill>
          <a:ln>
            <a:solidFill>
              <a:srgbClr val="40C100"/>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3004107-688B-C0CF-E169-832B282F4F4A}"/>
              </a:ext>
            </a:extLst>
          </p:cNvPr>
          <p:cNvSpPr/>
          <p:nvPr userDrawn="1"/>
        </p:nvSpPr>
        <p:spPr>
          <a:xfrm>
            <a:off x="-1" y="6584338"/>
            <a:ext cx="12192001" cy="21031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A5CCF868-F705-DC9D-7918-EE002260D38B}"/>
              </a:ext>
            </a:extLst>
          </p:cNvPr>
          <p:cNvSpPr>
            <a:spLocks noGrp="1"/>
          </p:cNvSpPr>
          <p:nvPr>
            <p:ph type="sldNum" sz="quarter" idx="12"/>
          </p:nvPr>
        </p:nvSpPr>
        <p:spPr>
          <a:xfrm>
            <a:off x="11798415" y="6552334"/>
            <a:ext cx="274320" cy="274320"/>
          </a:xfrm>
          <a:solidFill>
            <a:schemeClr val="accent5">
              <a:lumMod val="40000"/>
              <a:lumOff val="60000"/>
            </a:schemeClr>
          </a:solidFill>
          <a:effectLst>
            <a:outerShdw blurRad="25400" dist="12700" dir="2700000" algn="tl" rotWithShape="0">
              <a:prstClr val="black">
                <a:alpha val="40000"/>
              </a:prstClr>
            </a:outerShdw>
          </a:effectLst>
        </p:spPr>
        <p:txBody>
          <a:bodyPr lIns="18288" tIns="18288" rIns="18288" bIns="18288"/>
          <a:lstStyle>
            <a:lvl1pPr algn="ctr">
              <a:defRPr sz="1050" b="0" i="0">
                <a:solidFill>
                  <a:srgbClr val="00449E"/>
                </a:solidFill>
                <a:latin typeface="National 2 Medium" panose="020B0504030502020203" pitchFamily="34" charset="77"/>
              </a:defRPr>
            </a:lvl1pPr>
          </a:lstStyle>
          <a:p>
            <a:fld id="{1FD9277C-BE9F-4D4A-802C-8D30580EFAAC}" type="slidenum">
              <a:rPr lang="en-US" smtClean="0"/>
              <a:pPr/>
              <a:t>‹#›</a:t>
            </a:fld>
            <a:endParaRPr lang="en-US" dirty="0"/>
          </a:p>
        </p:txBody>
      </p:sp>
    </p:spTree>
    <p:extLst>
      <p:ext uri="{BB962C8B-B14F-4D97-AF65-F5344CB8AC3E}">
        <p14:creationId xmlns:p14="http://schemas.microsoft.com/office/powerpoint/2010/main" val="2570178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6C779-852D-BEAE-A1F6-961C09C27C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86B263A-8AA7-8ADF-F2E1-B37507D1A5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7E46A1-048E-73C0-AF1C-C42893D17121}"/>
              </a:ext>
            </a:extLst>
          </p:cNvPr>
          <p:cNvSpPr>
            <a:spLocks noGrp="1"/>
          </p:cNvSpPr>
          <p:nvPr>
            <p:ph type="dt" sz="half" idx="10"/>
          </p:nvPr>
        </p:nvSpPr>
        <p:spPr/>
        <p:txBody>
          <a:bodyPr/>
          <a:lstStyle/>
          <a:p>
            <a:fld id="{B54E9B87-1383-5449-9B37-B648C83E14F0}" type="datetime1">
              <a:rPr lang="en-US" smtClean="0"/>
              <a:t>9/6/23</a:t>
            </a:fld>
            <a:endParaRPr lang="en-US"/>
          </a:p>
        </p:txBody>
      </p:sp>
      <p:sp>
        <p:nvSpPr>
          <p:cNvPr id="5" name="Footer Placeholder 4">
            <a:extLst>
              <a:ext uri="{FF2B5EF4-FFF2-40B4-BE49-F238E27FC236}">
                <a16:creationId xmlns:a16="http://schemas.microsoft.com/office/drawing/2014/main" id="{A51CFFCD-5BA5-20F1-FA35-33DE4267D9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C26882-A95C-1CAF-E413-A81FEE2C7F61}"/>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3560662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01F038-07F2-E070-EBAF-C1776BDED7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D1EED8A-8DCB-F0E3-E770-A1C130E79E4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ABF69E-EAA8-C6EB-2B62-1673B2553B40}"/>
              </a:ext>
            </a:extLst>
          </p:cNvPr>
          <p:cNvSpPr>
            <a:spLocks noGrp="1"/>
          </p:cNvSpPr>
          <p:nvPr>
            <p:ph type="dt" sz="half" idx="10"/>
          </p:nvPr>
        </p:nvSpPr>
        <p:spPr/>
        <p:txBody>
          <a:bodyPr/>
          <a:lstStyle/>
          <a:p>
            <a:fld id="{680C232E-6256-F44B-8525-FCFEEAD1AE69}" type="datetime1">
              <a:rPr lang="en-US" smtClean="0"/>
              <a:t>9/6/23</a:t>
            </a:fld>
            <a:endParaRPr lang="en-US"/>
          </a:p>
        </p:txBody>
      </p:sp>
      <p:sp>
        <p:nvSpPr>
          <p:cNvPr id="5" name="Footer Placeholder 4">
            <a:extLst>
              <a:ext uri="{FF2B5EF4-FFF2-40B4-BE49-F238E27FC236}">
                <a16:creationId xmlns:a16="http://schemas.microsoft.com/office/drawing/2014/main" id="{55E4A07A-9771-35C8-F111-7EC7B6D704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39F72E-4883-1286-03E0-23CE8DA0483D}"/>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3598182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C234A-F503-7684-7D62-EF4278AAABD6}"/>
              </a:ext>
            </a:extLst>
          </p:cNvPr>
          <p:cNvSpPr>
            <a:spLocks noGrp="1"/>
          </p:cNvSpPr>
          <p:nvPr>
            <p:ph type="title"/>
          </p:nvPr>
        </p:nvSpPr>
        <p:spPr>
          <a:xfrm>
            <a:off x="838200" y="365125"/>
            <a:ext cx="10607040" cy="914400"/>
          </a:xfrm>
        </p:spPr>
        <p:txBody>
          <a:bodyPr>
            <a:normAutofit/>
          </a:bodyPr>
          <a:lstStyle>
            <a:lvl1pPr>
              <a:defRPr sz="3200" b="0" i="0">
                <a:latin typeface="National 2 Medium" panose="020B0504030502020203" pitchFamily="34" charset="77"/>
              </a:defRPr>
            </a:lvl1pPr>
          </a:lstStyle>
          <a:p>
            <a:r>
              <a:rPr lang="en-US" dirty="0"/>
              <a:t>Click to edit Master title style</a:t>
            </a:r>
          </a:p>
        </p:txBody>
      </p:sp>
      <p:sp>
        <p:nvSpPr>
          <p:cNvPr id="3" name="Content Placeholder 2">
            <a:extLst>
              <a:ext uri="{FF2B5EF4-FFF2-40B4-BE49-F238E27FC236}">
                <a16:creationId xmlns:a16="http://schemas.microsoft.com/office/drawing/2014/main" id="{8B769BBB-9ECD-1146-E89A-37D54DF8F6D3}"/>
              </a:ext>
            </a:extLst>
          </p:cNvPr>
          <p:cNvSpPr>
            <a:spLocks noGrp="1"/>
          </p:cNvSpPr>
          <p:nvPr>
            <p:ph idx="1"/>
          </p:nvPr>
        </p:nvSpPr>
        <p:spPr>
          <a:xfrm>
            <a:off x="838200" y="1371600"/>
            <a:ext cx="10607040" cy="4351338"/>
          </a:xfrm>
        </p:spPr>
        <p:txBody>
          <a:bodyPr>
            <a:noAutofit/>
          </a:bodyPr>
          <a:lstStyle>
            <a:lvl1pPr marL="293688" indent="-293688">
              <a:lnSpc>
                <a:spcPct val="110000"/>
              </a:lnSpc>
              <a:spcAft>
                <a:spcPts val="600"/>
              </a:spcAft>
              <a:buFont typeface="Wingdings" pitchFamily="2" charset="2"/>
              <a:buChar char="Ø"/>
              <a:tabLst/>
              <a:defRPr sz="2400" b="0" i="0">
                <a:latin typeface="National 2" panose="020B0504030502020203" pitchFamily="34" charset="77"/>
              </a:defRPr>
            </a:lvl1pPr>
            <a:lvl2pPr>
              <a:lnSpc>
                <a:spcPct val="110000"/>
              </a:lnSpc>
              <a:spcAft>
                <a:spcPts val="0"/>
              </a:spcAft>
              <a:defRPr sz="2000" b="0" i="0">
                <a:latin typeface="National 2" panose="020B0504030502020203" pitchFamily="34" charset="77"/>
              </a:defRPr>
            </a:lvl2pPr>
            <a:lvl3pPr>
              <a:lnSpc>
                <a:spcPct val="110000"/>
              </a:lnSpc>
              <a:spcAft>
                <a:spcPts val="0"/>
              </a:spcAft>
              <a:defRPr sz="2000" b="0" i="0">
                <a:latin typeface="National 2" panose="020B0504030502020203" pitchFamily="34" charset="77"/>
              </a:defRPr>
            </a:lvl3pPr>
            <a:lvl4pPr>
              <a:lnSpc>
                <a:spcPct val="110000"/>
              </a:lnSpc>
              <a:spcAft>
                <a:spcPts val="0"/>
              </a:spcAft>
              <a:defRPr sz="2000" b="0" i="0">
                <a:latin typeface="National 2" panose="020B0504030502020203" pitchFamily="34" charset="77"/>
              </a:defRPr>
            </a:lvl4pPr>
            <a:lvl5pPr>
              <a:lnSpc>
                <a:spcPct val="110000"/>
              </a:lnSpc>
              <a:spcAft>
                <a:spcPts val="0"/>
              </a:spcAft>
              <a:defRPr sz="2000" b="0" i="0">
                <a:latin typeface="National 2" panose="020B0504030502020203" pitchFamily="34"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Rectangle 12">
            <a:extLst>
              <a:ext uri="{FF2B5EF4-FFF2-40B4-BE49-F238E27FC236}">
                <a16:creationId xmlns:a16="http://schemas.microsoft.com/office/drawing/2014/main" id="{611829B7-CCFE-EEB9-50BF-590F8A94F3F5}"/>
              </a:ext>
            </a:extLst>
          </p:cNvPr>
          <p:cNvSpPr/>
          <p:nvPr userDrawn="1"/>
        </p:nvSpPr>
        <p:spPr>
          <a:xfrm>
            <a:off x="-1" y="6584338"/>
            <a:ext cx="12192001" cy="210312"/>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lide Number Placeholder 5">
            <a:extLst>
              <a:ext uri="{FF2B5EF4-FFF2-40B4-BE49-F238E27FC236}">
                <a16:creationId xmlns:a16="http://schemas.microsoft.com/office/drawing/2014/main" id="{78B44362-0CA5-9C8C-62B8-CF03F790FF1B}"/>
              </a:ext>
            </a:extLst>
          </p:cNvPr>
          <p:cNvSpPr>
            <a:spLocks noGrp="1"/>
          </p:cNvSpPr>
          <p:nvPr>
            <p:ph type="sldNum" sz="quarter" idx="12"/>
          </p:nvPr>
        </p:nvSpPr>
        <p:spPr>
          <a:xfrm>
            <a:off x="11798415" y="6552334"/>
            <a:ext cx="274320" cy="274320"/>
          </a:xfrm>
          <a:solidFill>
            <a:schemeClr val="accent5">
              <a:lumMod val="40000"/>
              <a:lumOff val="60000"/>
            </a:schemeClr>
          </a:solidFill>
          <a:effectLst>
            <a:outerShdw blurRad="25400" dist="12700" dir="2700000" algn="tl" rotWithShape="0">
              <a:prstClr val="black">
                <a:alpha val="40000"/>
              </a:prstClr>
            </a:outerShdw>
          </a:effectLst>
        </p:spPr>
        <p:txBody>
          <a:bodyPr lIns="18288" tIns="18288" rIns="18288" bIns="18288"/>
          <a:lstStyle>
            <a:lvl1pPr algn="ctr">
              <a:defRPr sz="1050" b="0" i="0">
                <a:solidFill>
                  <a:srgbClr val="00449E"/>
                </a:solidFill>
                <a:latin typeface="National 2 Medium" panose="020B0504030502020203" pitchFamily="34" charset="77"/>
              </a:defRPr>
            </a:lvl1pPr>
          </a:lstStyle>
          <a:p>
            <a:fld id="{1FD9277C-BE9F-4D4A-802C-8D30580EFAAC}" type="slidenum">
              <a:rPr lang="en-US" smtClean="0"/>
              <a:pPr/>
              <a:t>‹#›</a:t>
            </a:fld>
            <a:endParaRPr lang="en-US" dirty="0"/>
          </a:p>
        </p:txBody>
      </p:sp>
      <p:sp>
        <p:nvSpPr>
          <p:cNvPr id="15" name="Rectangle 14">
            <a:extLst>
              <a:ext uri="{FF2B5EF4-FFF2-40B4-BE49-F238E27FC236}">
                <a16:creationId xmlns:a16="http://schemas.microsoft.com/office/drawing/2014/main" id="{29172A4E-3BD9-3C7B-6D9A-32674F5D5E7F}"/>
              </a:ext>
            </a:extLst>
          </p:cNvPr>
          <p:cNvSpPr/>
          <p:nvPr userDrawn="1"/>
        </p:nvSpPr>
        <p:spPr>
          <a:xfrm>
            <a:off x="10985049" y="116997"/>
            <a:ext cx="277586" cy="277586"/>
          </a:xfrm>
          <a:prstGeom prst="rect">
            <a:avLst/>
          </a:prstGeom>
          <a:solidFill>
            <a:srgbClr val="00449E"/>
          </a:solidFill>
          <a:ln>
            <a:solidFill>
              <a:srgbClr val="00449E"/>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D322FCD2-14B9-9799-DA1E-EC2F2C4A6B13}"/>
              </a:ext>
            </a:extLst>
          </p:cNvPr>
          <p:cNvSpPr/>
          <p:nvPr userDrawn="1"/>
        </p:nvSpPr>
        <p:spPr>
          <a:xfrm>
            <a:off x="11390099" y="116997"/>
            <a:ext cx="277586" cy="277586"/>
          </a:xfrm>
          <a:prstGeom prst="rect">
            <a:avLst/>
          </a:prstGeom>
          <a:solidFill>
            <a:srgbClr val="9ED2FF"/>
          </a:solidFill>
          <a:ln>
            <a:solidFill>
              <a:srgbClr val="9ED2FF"/>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78150880-27EF-54E8-AECE-8EBC90151CD8}"/>
              </a:ext>
            </a:extLst>
          </p:cNvPr>
          <p:cNvSpPr/>
          <p:nvPr userDrawn="1"/>
        </p:nvSpPr>
        <p:spPr>
          <a:xfrm>
            <a:off x="11795149" y="116997"/>
            <a:ext cx="277586" cy="277586"/>
          </a:xfrm>
          <a:prstGeom prst="rect">
            <a:avLst/>
          </a:prstGeom>
          <a:solidFill>
            <a:srgbClr val="40C100"/>
          </a:solidFill>
          <a:ln>
            <a:solidFill>
              <a:srgbClr val="40C100"/>
            </a:solid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90825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16E22-EFA5-008F-0CE6-60CE6DAF6F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1E159-2FE8-FEA0-1545-79DAC62870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658EE9-63BF-6902-072E-2E3B92D89AEC}"/>
              </a:ext>
            </a:extLst>
          </p:cNvPr>
          <p:cNvSpPr>
            <a:spLocks noGrp="1"/>
          </p:cNvSpPr>
          <p:nvPr>
            <p:ph type="dt" sz="half" idx="10"/>
          </p:nvPr>
        </p:nvSpPr>
        <p:spPr/>
        <p:txBody>
          <a:bodyPr/>
          <a:lstStyle/>
          <a:p>
            <a:fld id="{0A9A2DDC-701C-F741-B8A1-CB215240DA17}" type="datetime1">
              <a:rPr lang="en-US" smtClean="0"/>
              <a:t>9/6/23</a:t>
            </a:fld>
            <a:endParaRPr lang="en-US"/>
          </a:p>
        </p:txBody>
      </p:sp>
      <p:sp>
        <p:nvSpPr>
          <p:cNvPr id="5" name="Footer Placeholder 4">
            <a:extLst>
              <a:ext uri="{FF2B5EF4-FFF2-40B4-BE49-F238E27FC236}">
                <a16:creationId xmlns:a16="http://schemas.microsoft.com/office/drawing/2014/main" id="{B2283D63-7CD1-1154-7867-F462404464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CAB2B6-13FE-8678-9DD7-CBE7EF5CC2E0}"/>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1766087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63722-BFF8-434F-74E4-A7C25039D0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1BACAC-ECBF-A015-D928-9606000D98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22999C-2AE2-3BA8-7DF2-17CCE48F5B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88F4713-FEA7-66C4-B6F8-4D43DB5DB21C}"/>
              </a:ext>
            </a:extLst>
          </p:cNvPr>
          <p:cNvSpPr>
            <a:spLocks noGrp="1"/>
          </p:cNvSpPr>
          <p:nvPr>
            <p:ph type="dt" sz="half" idx="10"/>
          </p:nvPr>
        </p:nvSpPr>
        <p:spPr/>
        <p:txBody>
          <a:bodyPr/>
          <a:lstStyle/>
          <a:p>
            <a:fld id="{33283FE9-4134-CD48-A9C5-058BCD4180F4}" type="datetime1">
              <a:rPr lang="en-US" smtClean="0"/>
              <a:t>9/6/23</a:t>
            </a:fld>
            <a:endParaRPr lang="en-US"/>
          </a:p>
        </p:txBody>
      </p:sp>
      <p:sp>
        <p:nvSpPr>
          <p:cNvPr id="6" name="Footer Placeholder 5">
            <a:extLst>
              <a:ext uri="{FF2B5EF4-FFF2-40B4-BE49-F238E27FC236}">
                <a16:creationId xmlns:a16="http://schemas.microsoft.com/office/drawing/2014/main" id="{9D8AE146-ACED-77C8-E779-8BCD3C44F1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C566D7-C7C0-76F3-E5D1-2E410AA7F127}"/>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2303769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B2EF5-890A-BECA-9855-8F0675EB03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8A9A5E0-B48C-7511-113E-477BB378D3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2ABAF01-651E-9341-FCEB-31C89C828C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3AA1F9C-693C-E9D2-F52A-E43656692E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036368-C470-68F0-B4E7-60786649B2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ABFFC5-60E5-A2DF-73D1-825FCE9D9579}"/>
              </a:ext>
            </a:extLst>
          </p:cNvPr>
          <p:cNvSpPr>
            <a:spLocks noGrp="1"/>
          </p:cNvSpPr>
          <p:nvPr>
            <p:ph type="dt" sz="half" idx="10"/>
          </p:nvPr>
        </p:nvSpPr>
        <p:spPr/>
        <p:txBody>
          <a:bodyPr/>
          <a:lstStyle/>
          <a:p>
            <a:fld id="{437F2A9A-A9A1-3E43-8BEE-CA9DB7D4C5CF}" type="datetime1">
              <a:rPr lang="en-US" smtClean="0"/>
              <a:t>9/6/23</a:t>
            </a:fld>
            <a:endParaRPr lang="en-US"/>
          </a:p>
        </p:txBody>
      </p:sp>
      <p:sp>
        <p:nvSpPr>
          <p:cNvPr id="8" name="Footer Placeholder 7">
            <a:extLst>
              <a:ext uri="{FF2B5EF4-FFF2-40B4-BE49-F238E27FC236}">
                <a16:creationId xmlns:a16="http://schemas.microsoft.com/office/drawing/2014/main" id="{1C145DFF-395D-D5E2-F146-378717E194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D01E19A-1422-88CB-F106-E841BF503966}"/>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1563050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FAD24-B518-B2F4-1AFD-3A51E71D69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A939528-DD18-39E0-3A43-32858576A07B}"/>
              </a:ext>
            </a:extLst>
          </p:cNvPr>
          <p:cNvSpPr>
            <a:spLocks noGrp="1"/>
          </p:cNvSpPr>
          <p:nvPr>
            <p:ph type="dt" sz="half" idx="10"/>
          </p:nvPr>
        </p:nvSpPr>
        <p:spPr/>
        <p:txBody>
          <a:bodyPr/>
          <a:lstStyle/>
          <a:p>
            <a:fld id="{1A44CB78-7FD2-E047-B6AB-07F1ECB53F33}" type="datetime1">
              <a:rPr lang="en-US" smtClean="0"/>
              <a:t>9/6/23</a:t>
            </a:fld>
            <a:endParaRPr lang="en-US"/>
          </a:p>
        </p:txBody>
      </p:sp>
      <p:sp>
        <p:nvSpPr>
          <p:cNvPr id="4" name="Footer Placeholder 3">
            <a:extLst>
              <a:ext uri="{FF2B5EF4-FFF2-40B4-BE49-F238E27FC236}">
                <a16:creationId xmlns:a16="http://schemas.microsoft.com/office/drawing/2014/main" id="{3ADF56A1-3D5C-844F-2513-BE92B9C7D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0877753-F5DA-1D71-B571-9E404724B64C}"/>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2835377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8A4B95-1181-D93C-3C72-3074E1A5D6A0}"/>
              </a:ext>
            </a:extLst>
          </p:cNvPr>
          <p:cNvSpPr>
            <a:spLocks noGrp="1"/>
          </p:cNvSpPr>
          <p:nvPr>
            <p:ph type="dt" sz="half" idx="10"/>
          </p:nvPr>
        </p:nvSpPr>
        <p:spPr/>
        <p:txBody>
          <a:bodyPr/>
          <a:lstStyle/>
          <a:p>
            <a:fld id="{75E179AF-85DB-F545-8186-6689FEFEFCA8}" type="datetime1">
              <a:rPr lang="en-US" smtClean="0"/>
              <a:t>9/6/23</a:t>
            </a:fld>
            <a:endParaRPr lang="en-US"/>
          </a:p>
        </p:txBody>
      </p:sp>
      <p:sp>
        <p:nvSpPr>
          <p:cNvPr id="3" name="Footer Placeholder 2">
            <a:extLst>
              <a:ext uri="{FF2B5EF4-FFF2-40B4-BE49-F238E27FC236}">
                <a16:creationId xmlns:a16="http://schemas.microsoft.com/office/drawing/2014/main" id="{519AFE04-AE85-274D-8427-BC3C384331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A9346E-635E-1CE7-1739-6F7A5E4EADB8}"/>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3493328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70ED3-2156-D7E1-4929-5DE57D6B1C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DDAD5E-BE3F-8018-FA01-CBDA55EF6C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FEDBA1-B480-9305-E42D-FB0CB8FCD0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E988A9-CC27-D62A-721A-F49B472CB34C}"/>
              </a:ext>
            </a:extLst>
          </p:cNvPr>
          <p:cNvSpPr>
            <a:spLocks noGrp="1"/>
          </p:cNvSpPr>
          <p:nvPr>
            <p:ph type="dt" sz="half" idx="10"/>
          </p:nvPr>
        </p:nvSpPr>
        <p:spPr/>
        <p:txBody>
          <a:bodyPr/>
          <a:lstStyle/>
          <a:p>
            <a:fld id="{FA3AFF41-4C9D-CB4E-9A9B-3C473041FFE9}" type="datetime1">
              <a:rPr lang="en-US" smtClean="0"/>
              <a:t>9/6/23</a:t>
            </a:fld>
            <a:endParaRPr lang="en-US"/>
          </a:p>
        </p:txBody>
      </p:sp>
      <p:sp>
        <p:nvSpPr>
          <p:cNvPr id="6" name="Footer Placeholder 5">
            <a:extLst>
              <a:ext uri="{FF2B5EF4-FFF2-40B4-BE49-F238E27FC236}">
                <a16:creationId xmlns:a16="http://schemas.microsoft.com/office/drawing/2014/main" id="{B9C8CE36-BA5E-0ECC-C45A-09881A207B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6D285C-4D68-1D35-FED9-20C9E4695B74}"/>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3741151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288D3-4EB1-2CA6-2AEB-125ACCF5EF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AF08FE-31A4-8202-790B-A7AB9F9C64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B8A54C-8593-5B9B-DF24-48B5F837EA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67C1E9-007E-7951-4BAF-5D784337893A}"/>
              </a:ext>
            </a:extLst>
          </p:cNvPr>
          <p:cNvSpPr>
            <a:spLocks noGrp="1"/>
          </p:cNvSpPr>
          <p:nvPr>
            <p:ph type="dt" sz="half" idx="10"/>
          </p:nvPr>
        </p:nvSpPr>
        <p:spPr/>
        <p:txBody>
          <a:bodyPr/>
          <a:lstStyle/>
          <a:p>
            <a:fld id="{F59BE396-D0FD-5349-9B80-9AE0E44314F6}" type="datetime1">
              <a:rPr lang="en-US" smtClean="0"/>
              <a:t>9/6/23</a:t>
            </a:fld>
            <a:endParaRPr lang="en-US"/>
          </a:p>
        </p:txBody>
      </p:sp>
      <p:sp>
        <p:nvSpPr>
          <p:cNvPr id="6" name="Footer Placeholder 5">
            <a:extLst>
              <a:ext uri="{FF2B5EF4-FFF2-40B4-BE49-F238E27FC236}">
                <a16:creationId xmlns:a16="http://schemas.microsoft.com/office/drawing/2014/main" id="{81B44A61-34CD-0E40-36AB-74C64200B1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9382F5-66D0-D9A9-8D8F-8D67AA2C01E2}"/>
              </a:ext>
            </a:extLst>
          </p:cNvPr>
          <p:cNvSpPr>
            <a:spLocks noGrp="1"/>
          </p:cNvSpPr>
          <p:nvPr>
            <p:ph type="sldNum" sz="quarter" idx="12"/>
          </p:nvPr>
        </p:nvSpPr>
        <p:spPr/>
        <p:txBody>
          <a:bodyPr/>
          <a:lstStyle/>
          <a:p>
            <a:fld id="{1FD9277C-BE9F-4D4A-802C-8D30580EFAAC}" type="slidenum">
              <a:rPr lang="en-US" smtClean="0"/>
              <a:t>‹#›</a:t>
            </a:fld>
            <a:endParaRPr lang="en-US"/>
          </a:p>
        </p:txBody>
      </p:sp>
    </p:spTree>
    <p:extLst>
      <p:ext uri="{BB962C8B-B14F-4D97-AF65-F5344CB8AC3E}">
        <p14:creationId xmlns:p14="http://schemas.microsoft.com/office/powerpoint/2010/main" val="2621120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F74FE7-8B1C-3526-FDCF-CA7C4A9C9C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4A43D8-2B7C-9CB0-B13E-E3759434C2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3A817D-FA31-5DA1-1979-0A86F5BB80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B1BB7-CC1C-C048-B3AC-E1E33C2BAA11}" type="datetime1">
              <a:rPr lang="en-US" smtClean="0"/>
              <a:t>9/6/23</a:t>
            </a:fld>
            <a:endParaRPr lang="en-US"/>
          </a:p>
        </p:txBody>
      </p:sp>
      <p:sp>
        <p:nvSpPr>
          <p:cNvPr id="5" name="Footer Placeholder 4">
            <a:extLst>
              <a:ext uri="{FF2B5EF4-FFF2-40B4-BE49-F238E27FC236}">
                <a16:creationId xmlns:a16="http://schemas.microsoft.com/office/drawing/2014/main" id="{EA89F340-78EC-B567-BF83-50BB23F6E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6F433BB-026D-5A9C-745E-0B2661CC0C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D9277C-BE9F-4D4A-802C-8D30580EFAAC}" type="slidenum">
              <a:rPr lang="en-US" smtClean="0"/>
              <a:t>‹#›</a:t>
            </a:fld>
            <a:endParaRPr lang="en-US"/>
          </a:p>
        </p:txBody>
      </p:sp>
    </p:spTree>
    <p:extLst>
      <p:ext uri="{BB962C8B-B14F-4D97-AF65-F5344CB8AC3E}">
        <p14:creationId xmlns:p14="http://schemas.microsoft.com/office/powerpoint/2010/main" val="2495312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B244A-5EA2-F92A-C3A8-115072555E8E}"/>
              </a:ext>
            </a:extLst>
          </p:cNvPr>
          <p:cNvSpPr>
            <a:spLocks noGrp="1"/>
          </p:cNvSpPr>
          <p:nvPr>
            <p:ph type="ctrTitle"/>
          </p:nvPr>
        </p:nvSpPr>
        <p:spPr>
          <a:xfrm>
            <a:off x="1066800" y="1122363"/>
            <a:ext cx="10058400" cy="2387600"/>
          </a:xfrm>
        </p:spPr>
        <p:txBody>
          <a:bodyPr>
            <a:normAutofit/>
          </a:bodyPr>
          <a:lstStyle/>
          <a:p>
            <a:r>
              <a:rPr lang="en-US" sz="3600" dirty="0"/>
              <a:t>From Revolutionary Ideas to a Lasting Legacy: The Dartmouth Atlas of Health Care</a:t>
            </a:r>
          </a:p>
        </p:txBody>
      </p:sp>
      <p:sp>
        <p:nvSpPr>
          <p:cNvPr id="3" name="Subtitle 2">
            <a:extLst>
              <a:ext uri="{FF2B5EF4-FFF2-40B4-BE49-F238E27FC236}">
                <a16:creationId xmlns:a16="http://schemas.microsoft.com/office/drawing/2014/main" id="{61F807D5-4F4E-6B58-9C72-542F207211F1}"/>
              </a:ext>
            </a:extLst>
          </p:cNvPr>
          <p:cNvSpPr>
            <a:spLocks noGrp="1"/>
          </p:cNvSpPr>
          <p:nvPr>
            <p:ph type="subTitle" idx="1"/>
          </p:nvPr>
        </p:nvSpPr>
        <p:spPr/>
        <p:txBody>
          <a:bodyPr/>
          <a:lstStyle/>
          <a:p>
            <a:r>
              <a:rPr lang="en-US" dirty="0"/>
              <a:t>Kristen K. Bronner, MA</a:t>
            </a:r>
          </a:p>
          <a:p>
            <a:r>
              <a:rPr lang="en-US" dirty="0"/>
              <a:t>Managing Editor</a:t>
            </a:r>
          </a:p>
        </p:txBody>
      </p:sp>
      <p:sp>
        <p:nvSpPr>
          <p:cNvPr id="4" name="Slide Number Placeholder 3">
            <a:extLst>
              <a:ext uri="{FF2B5EF4-FFF2-40B4-BE49-F238E27FC236}">
                <a16:creationId xmlns:a16="http://schemas.microsoft.com/office/drawing/2014/main" id="{2BF0F4A8-4B74-A158-767B-214E70DF2AB1}"/>
              </a:ext>
            </a:extLst>
          </p:cNvPr>
          <p:cNvSpPr>
            <a:spLocks noGrp="1"/>
          </p:cNvSpPr>
          <p:nvPr>
            <p:ph type="sldNum" sz="quarter" idx="12"/>
          </p:nvPr>
        </p:nvSpPr>
        <p:spPr/>
        <p:txBody>
          <a:bodyPr/>
          <a:lstStyle/>
          <a:p>
            <a:fld id="{1FD9277C-BE9F-4D4A-802C-8D30580EFAAC}" type="slidenum">
              <a:rPr lang="en-US" smtClean="0"/>
              <a:pPr/>
              <a:t>1</a:t>
            </a:fld>
            <a:endParaRPr lang="en-US"/>
          </a:p>
        </p:txBody>
      </p:sp>
      <p:pic>
        <p:nvPicPr>
          <p:cNvPr id="8" name="Picture 7" descr="Text&#10;&#10;Description automatically generated">
            <a:extLst>
              <a:ext uri="{FF2B5EF4-FFF2-40B4-BE49-F238E27FC236}">
                <a16:creationId xmlns:a16="http://schemas.microsoft.com/office/drawing/2014/main" id="{FC6CD0A3-4277-4B98-DD96-C4B1C94390DF}"/>
              </a:ext>
            </a:extLst>
          </p:cNvPr>
          <p:cNvPicPr>
            <a:picLocks noChangeAspect="1"/>
          </p:cNvPicPr>
          <p:nvPr/>
        </p:nvPicPr>
        <p:blipFill>
          <a:blip r:embed="rId3"/>
          <a:stretch>
            <a:fillRect/>
          </a:stretch>
        </p:blipFill>
        <p:spPr>
          <a:xfrm>
            <a:off x="2060490" y="5903355"/>
            <a:ext cx="1777830" cy="553103"/>
          </a:xfrm>
          <a:prstGeom prst="rect">
            <a:avLst/>
          </a:prstGeom>
        </p:spPr>
      </p:pic>
      <p:pic>
        <p:nvPicPr>
          <p:cNvPr id="9" name="Picture 8">
            <a:extLst>
              <a:ext uri="{FF2B5EF4-FFF2-40B4-BE49-F238E27FC236}">
                <a16:creationId xmlns:a16="http://schemas.microsoft.com/office/drawing/2014/main" id="{4139A6B8-B882-1A13-8CD7-7A5B523401CB}"/>
              </a:ext>
            </a:extLst>
          </p:cNvPr>
          <p:cNvPicPr>
            <a:picLocks noChangeAspect="1"/>
          </p:cNvPicPr>
          <p:nvPr/>
        </p:nvPicPr>
        <p:blipFill>
          <a:blip r:embed="rId4"/>
          <a:stretch>
            <a:fillRect/>
          </a:stretch>
        </p:blipFill>
        <p:spPr>
          <a:xfrm>
            <a:off x="129655" y="5903855"/>
            <a:ext cx="1464607" cy="552103"/>
          </a:xfrm>
          <a:prstGeom prst="rect">
            <a:avLst/>
          </a:prstGeom>
        </p:spPr>
      </p:pic>
    </p:spTree>
    <p:extLst>
      <p:ext uri="{BB962C8B-B14F-4D97-AF65-F5344CB8AC3E}">
        <p14:creationId xmlns:p14="http://schemas.microsoft.com/office/powerpoint/2010/main" val="2324350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DE2C2-A36F-A8FA-5763-42FB439E7E17}"/>
              </a:ext>
            </a:extLst>
          </p:cNvPr>
          <p:cNvSpPr>
            <a:spLocks noGrp="1"/>
          </p:cNvSpPr>
          <p:nvPr>
            <p:ph type="title"/>
          </p:nvPr>
        </p:nvSpPr>
        <p:spPr/>
        <p:txBody>
          <a:bodyPr/>
          <a:lstStyle/>
          <a:p>
            <a:r>
              <a:rPr lang="en-US" dirty="0"/>
              <a:t>Origins of the Dartmouth Atlas</a:t>
            </a:r>
          </a:p>
        </p:txBody>
      </p:sp>
      <p:sp>
        <p:nvSpPr>
          <p:cNvPr id="3" name="Content Placeholder 2">
            <a:extLst>
              <a:ext uri="{FF2B5EF4-FFF2-40B4-BE49-F238E27FC236}">
                <a16:creationId xmlns:a16="http://schemas.microsoft.com/office/drawing/2014/main" id="{696536CD-26EB-ABC5-69AC-3969DCFCD5E4}"/>
              </a:ext>
            </a:extLst>
          </p:cNvPr>
          <p:cNvSpPr>
            <a:spLocks noGrp="1"/>
          </p:cNvSpPr>
          <p:nvPr>
            <p:ph idx="1"/>
          </p:nvPr>
        </p:nvSpPr>
        <p:spPr/>
        <p:txBody>
          <a:bodyPr/>
          <a:lstStyle/>
          <a:p>
            <a:r>
              <a:rPr lang="en-US" dirty="0"/>
              <a:t>Goal: to measure changes in the health care system in response to the 1993 Clinton health care reform plan</a:t>
            </a:r>
          </a:p>
          <a:p>
            <a:pPr lvl="1"/>
            <a:r>
              <a:rPr lang="en-US" dirty="0"/>
              <a:t>Grant funded by the Robert Wood Johnson Foundation</a:t>
            </a:r>
          </a:p>
          <a:p>
            <a:r>
              <a:rPr lang="en-US" dirty="0"/>
              <a:t>Health care reform bill failed to pass U.S. Congress</a:t>
            </a:r>
          </a:p>
          <a:p>
            <a:pPr lvl="1"/>
            <a:r>
              <a:rPr lang="en-US" dirty="0"/>
              <a:t>Plan B: use the funding to create a health care atlas to reveal the causes and consequences of “unwarranted” variation in the U.S. health care system</a:t>
            </a:r>
          </a:p>
          <a:p>
            <a:r>
              <a:rPr lang="en-US" dirty="0"/>
              <a:t>Methods (in brief):</a:t>
            </a:r>
          </a:p>
          <a:p>
            <a:pPr lvl="1"/>
            <a:r>
              <a:rPr lang="en-US" dirty="0"/>
              <a:t>Created units of analysis reflecting patients’ use of hospitals for common causes of hospitalization (HSAs) and tertiary care (HRRs)</a:t>
            </a:r>
          </a:p>
          <a:p>
            <a:pPr lvl="1"/>
            <a:r>
              <a:rPr lang="en-US" dirty="0"/>
              <a:t>Used data from Medicare: U.S. federal health insurance plan for population age 65+</a:t>
            </a:r>
          </a:p>
          <a:p>
            <a:pPr lvl="1"/>
            <a:r>
              <a:rPr lang="en-US" dirty="0"/>
              <a:t>Later projects expanded to included attribution to hospitals, other areal units, and under-65 patient populations</a:t>
            </a:r>
          </a:p>
        </p:txBody>
      </p:sp>
      <p:sp>
        <p:nvSpPr>
          <p:cNvPr id="4" name="Slide Number Placeholder 3">
            <a:extLst>
              <a:ext uri="{FF2B5EF4-FFF2-40B4-BE49-F238E27FC236}">
                <a16:creationId xmlns:a16="http://schemas.microsoft.com/office/drawing/2014/main" id="{24932EBB-7A59-525B-8E46-C9C966C71FD7}"/>
              </a:ext>
            </a:extLst>
          </p:cNvPr>
          <p:cNvSpPr>
            <a:spLocks noGrp="1"/>
          </p:cNvSpPr>
          <p:nvPr>
            <p:ph type="sldNum" sz="quarter" idx="12"/>
          </p:nvPr>
        </p:nvSpPr>
        <p:spPr/>
        <p:txBody>
          <a:bodyPr/>
          <a:lstStyle/>
          <a:p>
            <a:fld id="{1FD9277C-BE9F-4D4A-802C-8D30580EFAAC}" type="slidenum">
              <a:rPr lang="en-US" smtClean="0"/>
              <a:pPr/>
              <a:t>2</a:t>
            </a:fld>
            <a:endParaRPr lang="en-US" dirty="0"/>
          </a:p>
        </p:txBody>
      </p:sp>
    </p:spTree>
    <p:extLst>
      <p:ext uri="{BB962C8B-B14F-4D97-AF65-F5344CB8AC3E}">
        <p14:creationId xmlns:p14="http://schemas.microsoft.com/office/powerpoint/2010/main" val="181921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CB64A-F0C5-B04A-52E6-28A498ABC173}"/>
              </a:ext>
            </a:extLst>
          </p:cNvPr>
          <p:cNvSpPr>
            <a:spLocks noGrp="1"/>
          </p:cNvSpPr>
          <p:nvPr>
            <p:ph type="title"/>
          </p:nvPr>
        </p:nvSpPr>
        <p:spPr/>
        <p:txBody>
          <a:bodyPr/>
          <a:lstStyle/>
          <a:p>
            <a:r>
              <a:rPr lang="en-US" dirty="0"/>
              <a:t>Key Theme: “Unwarranted” Variation</a:t>
            </a:r>
          </a:p>
        </p:txBody>
      </p:sp>
      <p:sp>
        <p:nvSpPr>
          <p:cNvPr id="3" name="Content Placeholder 2">
            <a:extLst>
              <a:ext uri="{FF2B5EF4-FFF2-40B4-BE49-F238E27FC236}">
                <a16:creationId xmlns:a16="http://schemas.microsoft.com/office/drawing/2014/main" id="{F8A8CB6A-5CD2-975C-CCE4-E87348748FEA}"/>
              </a:ext>
            </a:extLst>
          </p:cNvPr>
          <p:cNvSpPr>
            <a:spLocks noGrp="1"/>
          </p:cNvSpPr>
          <p:nvPr>
            <p:ph idx="1"/>
          </p:nvPr>
        </p:nvSpPr>
        <p:spPr>
          <a:xfrm>
            <a:off x="838200" y="1371600"/>
            <a:ext cx="10607040" cy="5180734"/>
          </a:xfrm>
        </p:spPr>
        <p:txBody>
          <a:bodyPr/>
          <a:lstStyle/>
          <a:p>
            <a:r>
              <a:rPr lang="en-US" dirty="0"/>
              <a:t>Not based on evidence regarding effectiveness</a:t>
            </a:r>
          </a:p>
          <a:p>
            <a:r>
              <a:rPr lang="en-US" dirty="0"/>
              <a:t>Not based on patient needs or the preferences of fully informed patients</a:t>
            </a:r>
          </a:p>
          <a:p>
            <a:r>
              <a:rPr lang="en-US" dirty="0"/>
              <a:t>Often reflects physician (not patient) opinions, values, and preferences</a:t>
            </a:r>
          </a:p>
          <a:p>
            <a:r>
              <a:rPr lang="en-US" dirty="0"/>
              <a:t>Often driven by local supply of resources</a:t>
            </a:r>
          </a:p>
          <a:p>
            <a:r>
              <a:rPr lang="en-US" dirty="0"/>
              <a:t>Based on the theory that “more is better”</a:t>
            </a:r>
          </a:p>
          <a:p>
            <a:pPr marL="0" indent="0">
              <a:buNone/>
            </a:pPr>
            <a:br>
              <a:rPr lang="en-US" dirty="0"/>
            </a:br>
            <a:r>
              <a:rPr lang="en-US" dirty="0"/>
              <a:t>Atlas “named names” of regions (and, eventually, hospitals) where resources were being used to provide care that was not evidence-based, that patients neither needed nor wanted, and that cost a great deal while providing no measurable benefit</a:t>
            </a:r>
          </a:p>
          <a:p>
            <a:endParaRPr lang="en-US" dirty="0"/>
          </a:p>
        </p:txBody>
      </p:sp>
      <p:sp>
        <p:nvSpPr>
          <p:cNvPr id="4" name="Slide Number Placeholder 3">
            <a:extLst>
              <a:ext uri="{FF2B5EF4-FFF2-40B4-BE49-F238E27FC236}">
                <a16:creationId xmlns:a16="http://schemas.microsoft.com/office/drawing/2014/main" id="{CC1C5CDC-6C12-F7AC-0F87-CA4CC8A12400}"/>
              </a:ext>
            </a:extLst>
          </p:cNvPr>
          <p:cNvSpPr>
            <a:spLocks noGrp="1"/>
          </p:cNvSpPr>
          <p:nvPr>
            <p:ph type="sldNum" sz="quarter" idx="12"/>
          </p:nvPr>
        </p:nvSpPr>
        <p:spPr/>
        <p:txBody>
          <a:bodyPr/>
          <a:lstStyle/>
          <a:p>
            <a:fld id="{1FD9277C-BE9F-4D4A-802C-8D30580EFAAC}" type="slidenum">
              <a:rPr lang="en-US" smtClean="0"/>
              <a:pPr/>
              <a:t>3</a:t>
            </a:fld>
            <a:endParaRPr lang="en-US" dirty="0"/>
          </a:p>
        </p:txBody>
      </p:sp>
    </p:spTree>
    <p:extLst>
      <p:ext uri="{BB962C8B-B14F-4D97-AF65-F5344CB8AC3E}">
        <p14:creationId xmlns:p14="http://schemas.microsoft.com/office/powerpoint/2010/main" val="199364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55042-14DF-6D4D-AF3A-1A45ECF49B68}"/>
              </a:ext>
            </a:extLst>
          </p:cNvPr>
          <p:cNvSpPr>
            <a:spLocks noGrp="1"/>
          </p:cNvSpPr>
          <p:nvPr>
            <p:ph type="title"/>
          </p:nvPr>
        </p:nvSpPr>
        <p:spPr/>
        <p:txBody>
          <a:bodyPr/>
          <a:lstStyle/>
          <a:p>
            <a:r>
              <a:rPr lang="en-US" dirty="0"/>
              <a:t>Dissemination: Lessons Learned</a:t>
            </a:r>
          </a:p>
        </p:txBody>
      </p:sp>
      <p:sp>
        <p:nvSpPr>
          <p:cNvPr id="47" name="Content Placeholder 46">
            <a:extLst>
              <a:ext uri="{FF2B5EF4-FFF2-40B4-BE49-F238E27FC236}">
                <a16:creationId xmlns:a16="http://schemas.microsoft.com/office/drawing/2014/main" id="{0407ECF7-EF44-FB77-23BC-FD1C356345CA}"/>
              </a:ext>
            </a:extLst>
          </p:cNvPr>
          <p:cNvSpPr>
            <a:spLocks noGrp="1"/>
          </p:cNvSpPr>
          <p:nvPr>
            <p:ph idx="1"/>
          </p:nvPr>
        </p:nvSpPr>
        <p:spPr/>
        <p:txBody>
          <a:bodyPr/>
          <a:lstStyle/>
          <a:p>
            <a:r>
              <a:rPr lang="en-US" dirty="0"/>
              <a:t>What we already knew:</a:t>
            </a:r>
          </a:p>
          <a:p>
            <a:pPr lvl="1"/>
            <a:r>
              <a:rPr lang="en-US" dirty="0"/>
              <a:t>There would be resistance and pushback as the conventional wisdom was challenged and the status quo was threatened</a:t>
            </a:r>
          </a:p>
          <a:p>
            <a:r>
              <a:rPr lang="en-US" dirty="0"/>
              <a:t>What we believed:</a:t>
            </a:r>
          </a:p>
          <a:p>
            <a:pPr lvl="1"/>
            <a:r>
              <a:rPr lang="en-US" dirty="0"/>
              <a:t>Public reporting and media on a national scale would force providers and policymakers to respond</a:t>
            </a:r>
          </a:p>
          <a:p>
            <a:pPr lvl="1"/>
            <a:r>
              <a:rPr lang="en-US" dirty="0"/>
              <a:t>Need for continued surveillance of the health system would be self-evident</a:t>
            </a:r>
          </a:p>
          <a:p>
            <a:pPr lvl="1"/>
            <a:r>
              <a:rPr lang="en-US" dirty="0"/>
              <a:t>Atlas could become self-sustaining (via book sales)</a:t>
            </a:r>
          </a:p>
          <a:p>
            <a:r>
              <a:rPr lang="en-US" dirty="0"/>
              <a:t>What we learned:</a:t>
            </a:r>
          </a:p>
          <a:p>
            <a:pPr lvl="1"/>
            <a:r>
              <a:rPr lang="en-US" dirty="0"/>
              <a:t>“Bad news” is relatively easy to ignore, especially when it is relatively inaccessible (delivered primarily in academic journals or expensive ($295) books)</a:t>
            </a:r>
          </a:p>
          <a:p>
            <a:pPr lvl="1"/>
            <a:r>
              <a:rPr lang="en-US" dirty="0"/>
              <a:t>Effecting change requires concerted and sustained effort</a:t>
            </a:r>
          </a:p>
          <a:p>
            <a:pPr lvl="1"/>
            <a:endParaRPr lang="en-US" dirty="0"/>
          </a:p>
        </p:txBody>
      </p:sp>
      <p:sp>
        <p:nvSpPr>
          <p:cNvPr id="4" name="Slide Number Placeholder 3">
            <a:extLst>
              <a:ext uri="{FF2B5EF4-FFF2-40B4-BE49-F238E27FC236}">
                <a16:creationId xmlns:a16="http://schemas.microsoft.com/office/drawing/2014/main" id="{98B25AB4-B623-E158-B591-B22A958B1491}"/>
              </a:ext>
            </a:extLst>
          </p:cNvPr>
          <p:cNvSpPr>
            <a:spLocks noGrp="1"/>
          </p:cNvSpPr>
          <p:nvPr>
            <p:ph type="sldNum" sz="quarter" idx="12"/>
          </p:nvPr>
        </p:nvSpPr>
        <p:spPr/>
        <p:txBody>
          <a:bodyPr/>
          <a:lstStyle/>
          <a:p>
            <a:fld id="{1FD9277C-BE9F-4D4A-802C-8D30580EFAAC}" type="slidenum">
              <a:rPr lang="en-US" smtClean="0"/>
              <a:pPr/>
              <a:t>4</a:t>
            </a:fld>
            <a:endParaRPr lang="en-US" dirty="0"/>
          </a:p>
        </p:txBody>
      </p:sp>
    </p:spTree>
    <p:extLst>
      <p:ext uri="{BB962C8B-B14F-4D97-AF65-F5344CB8AC3E}">
        <p14:creationId xmlns:p14="http://schemas.microsoft.com/office/powerpoint/2010/main" val="305704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7">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87A9E-1785-7395-E12F-40B23E394F27}"/>
              </a:ext>
            </a:extLst>
          </p:cNvPr>
          <p:cNvSpPr>
            <a:spLocks noGrp="1"/>
          </p:cNvSpPr>
          <p:nvPr>
            <p:ph type="title"/>
          </p:nvPr>
        </p:nvSpPr>
        <p:spPr/>
        <p:txBody>
          <a:bodyPr/>
          <a:lstStyle/>
          <a:p>
            <a:r>
              <a:rPr lang="en-US" dirty="0"/>
              <a:t>Impact: Successes</a:t>
            </a:r>
          </a:p>
        </p:txBody>
      </p:sp>
      <p:sp>
        <p:nvSpPr>
          <p:cNvPr id="3" name="Content Placeholder 2">
            <a:extLst>
              <a:ext uri="{FF2B5EF4-FFF2-40B4-BE49-F238E27FC236}">
                <a16:creationId xmlns:a16="http://schemas.microsoft.com/office/drawing/2014/main" id="{EBEAC2D4-1C20-0DE3-E145-59ED2B39B968}"/>
              </a:ext>
            </a:extLst>
          </p:cNvPr>
          <p:cNvSpPr>
            <a:spLocks noGrp="1"/>
          </p:cNvSpPr>
          <p:nvPr>
            <p:ph idx="1"/>
          </p:nvPr>
        </p:nvSpPr>
        <p:spPr/>
        <p:txBody>
          <a:bodyPr/>
          <a:lstStyle/>
          <a:p>
            <a:r>
              <a:rPr lang="en-US" dirty="0"/>
              <a:t>Notion of unwarranted variation is widely accepted in health policy debate</a:t>
            </a:r>
          </a:p>
          <a:p>
            <a:pPr lvl="1"/>
            <a:r>
              <a:rPr lang="en-US" dirty="0"/>
              <a:t>Better evidence and outcomes research is needed for medical interventions</a:t>
            </a:r>
          </a:p>
          <a:p>
            <a:pPr lvl="1"/>
            <a:r>
              <a:rPr lang="en-US" dirty="0"/>
              <a:t>Patients should play a central role in making decisions about their care</a:t>
            </a:r>
          </a:p>
          <a:p>
            <a:pPr lvl="1"/>
            <a:r>
              <a:rPr lang="en-US" dirty="0"/>
              <a:t>High utilization and spending don’t necessarily indicate medical need</a:t>
            </a:r>
          </a:p>
          <a:p>
            <a:pPr lvl="1"/>
            <a:r>
              <a:rPr lang="en-US" dirty="0"/>
              <a:t>Spending more and doing more don’t always lead to better outcomes</a:t>
            </a:r>
          </a:p>
          <a:p>
            <a:r>
              <a:rPr lang="en-US" dirty="0"/>
              <a:t>Ideas originating from the Dartmouth Atlas have been codified into law</a:t>
            </a:r>
          </a:p>
          <a:p>
            <a:pPr lvl="1"/>
            <a:r>
              <a:rPr lang="en-US" dirty="0"/>
              <a:t>New delivery and financing models to encourage organized care</a:t>
            </a:r>
          </a:p>
          <a:p>
            <a:pPr lvl="1"/>
            <a:r>
              <a:rPr lang="en-US" dirty="0"/>
              <a:t>Mandate to improve the quality of evidence informing health care decisions</a:t>
            </a:r>
          </a:p>
          <a:p>
            <a:pPr lvl="1"/>
            <a:r>
              <a:rPr lang="en-US" dirty="0"/>
              <a:t>Importance of measuring performance</a:t>
            </a:r>
          </a:p>
          <a:p>
            <a:r>
              <a:rPr lang="en-US" dirty="0"/>
              <a:t>Value of surveillance and public reporting on the intensity, quality, and cost of health care is well established…</a:t>
            </a:r>
          </a:p>
        </p:txBody>
      </p:sp>
      <p:sp>
        <p:nvSpPr>
          <p:cNvPr id="4" name="Slide Number Placeholder 3">
            <a:extLst>
              <a:ext uri="{FF2B5EF4-FFF2-40B4-BE49-F238E27FC236}">
                <a16:creationId xmlns:a16="http://schemas.microsoft.com/office/drawing/2014/main" id="{FC327514-51BB-9B72-7EBE-8F0A7050EAE1}"/>
              </a:ext>
            </a:extLst>
          </p:cNvPr>
          <p:cNvSpPr>
            <a:spLocks noGrp="1"/>
          </p:cNvSpPr>
          <p:nvPr>
            <p:ph type="sldNum" sz="quarter" idx="12"/>
          </p:nvPr>
        </p:nvSpPr>
        <p:spPr/>
        <p:txBody>
          <a:bodyPr/>
          <a:lstStyle/>
          <a:p>
            <a:fld id="{1FD9277C-BE9F-4D4A-802C-8D30580EFAAC}" type="slidenum">
              <a:rPr lang="en-US" smtClean="0"/>
              <a:pPr/>
              <a:t>5</a:t>
            </a:fld>
            <a:endParaRPr lang="en-US" dirty="0"/>
          </a:p>
        </p:txBody>
      </p:sp>
    </p:spTree>
    <p:extLst>
      <p:ext uri="{BB962C8B-B14F-4D97-AF65-F5344CB8AC3E}">
        <p14:creationId xmlns:p14="http://schemas.microsoft.com/office/powerpoint/2010/main" val="18826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F6322-BD63-46CD-FD02-7B7013DC0818}"/>
              </a:ext>
            </a:extLst>
          </p:cNvPr>
          <p:cNvSpPr>
            <a:spLocks noGrp="1"/>
          </p:cNvSpPr>
          <p:nvPr>
            <p:ph type="title"/>
          </p:nvPr>
        </p:nvSpPr>
        <p:spPr/>
        <p:txBody>
          <a:bodyPr/>
          <a:lstStyle/>
          <a:p>
            <a:r>
              <a:rPr lang="en-US" dirty="0"/>
              <a:t>Impact: Challenges to Sustainability</a:t>
            </a:r>
          </a:p>
        </p:txBody>
      </p:sp>
      <p:sp>
        <p:nvSpPr>
          <p:cNvPr id="3" name="Content Placeholder 2">
            <a:extLst>
              <a:ext uri="{FF2B5EF4-FFF2-40B4-BE49-F238E27FC236}">
                <a16:creationId xmlns:a16="http://schemas.microsoft.com/office/drawing/2014/main" id="{954FB92D-9C37-850B-674E-47BA4C4A6BA8}"/>
              </a:ext>
            </a:extLst>
          </p:cNvPr>
          <p:cNvSpPr>
            <a:spLocks noGrp="1"/>
          </p:cNvSpPr>
          <p:nvPr>
            <p:ph idx="1"/>
          </p:nvPr>
        </p:nvSpPr>
        <p:spPr/>
        <p:txBody>
          <a:bodyPr/>
          <a:lstStyle/>
          <a:p>
            <a:r>
              <a:rPr lang="en-US" dirty="0"/>
              <a:t>Funding</a:t>
            </a:r>
          </a:p>
          <a:p>
            <a:pPr lvl="1"/>
            <a:r>
              <a:rPr lang="en-US" dirty="0"/>
              <a:t>Foundations often want to fund innovative projects, rather than routine monitoring</a:t>
            </a:r>
          </a:p>
          <a:p>
            <a:pPr lvl="1"/>
            <a:r>
              <a:rPr lang="en-US" dirty="0"/>
              <a:t>“Surveillance” vs. “repetition”: after a few atlases, what is the value of doing more?</a:t>
            </a:r>
          </a:p>
          <a:p>
            <a:r>
              <a:rPr lang="en-US" dirty="0"/>
              <a:t>Infrastructure</a:t>
            </a:r>
          </a:p>
          <a:p>
            <a:pPr lvl="1"/>
            <a:r>
              <a:rPr lang="en-US" dirty="0"/>
              <a:t>Increasing amount of data and legacy programming code</a:t>
            </a:r>
          </a:p>
          <a:p>
            <a:pPr lvl="1"/>
            <a:r>
              <a:rPr lang="en-US" dirty="0"/>
              <a:t>Continuity of measures as both definitions and care processes change</a:t>
            </a:r>
          </a:p>
          <a:p>
            <a:pPr lvl="1"/>
            <a:r>
              <a:rPr lang="en-US" dirty="0"/>
              <a:t>Continuity of service areas as health care organizations and populations change</a:t>
            </a:r>
          </a:p>
          <a:p>
            <a:r>
              <a:rPr lang="en-US" dirty="0"/>
              <a:t>Competition</a:t>
            </a:r>
          </a:p>
          <a:p>
            <a:pPr lvl="1"/>
            <a:r>
              <a:rPr lang="en-US" dirty="0"/>
              <a:t>Many organizations, including the U.S. government (via CMS), now engage in measurement of health care at the level of regions and hospitals</a:t>
            </a:r>
          </a:p>
          <a:p>
            <a:pPr lvl="1"/>
            <a:r>
              <a:rPr lang="en-US" dirty="0"/>
              <a:t>Project can be supplanted as others enter the market with purpose-built systems</a:t>
            </a:r>
          </a:p>
        </p:txBody>
      </p:sp>
      <p:sp>
        <p:nvSpPr>
          <p:cNvPr id="4" name="Slide Number Placeholder 3">
            <a:extLst>
              <a:ext uri="{FF2B5EF4-FFF2-40B4-BE49-F238E27FC236}">
                <a16:creationId xmlns:a16="http://schemas.microsoft.com/office/drawing/2014/main" id="{213A8FA7-63DE-5D31-7021-2820F317BB6E}"/>
              </a:ext>
            </a:extLst>
          </p:cNvPr>
          <p:cNvSpPr>
            <a:spLocks noGrp="1"/>
          </p:cNvSpPr>
          <p:nvPr>
            <p:ph type="sldNum" sz="quarter" idx="12"/>
          </p:nvPr>
        </p:nvSpPr>
        <p:spPr/>
        <p:txBody>
          <a:bodyPr/>
          <a:lstStyle/>
          <a:p>
            <a:fld id="{1FD9277C-BE9F-4D4A-802C-8D30580EFAAC}" type="slidenum">
              <a:rPr lang="en-US" smtClean="0"/>
              <a:pPr/>
              <a:t>6</a:t>
            </a:fld>
            <a:endParaRPr lang="en-US" dirty="0"/>
          </a:p>
        </p:txBody>
      </p:sp>
    </p:spTree>
    <p:extLst>
      <p:ext uri="{BB962C8B-B14F-4D97-AF65-F5344CB8AC3E}">
        <p14:creationId xmlns:p14="http://schemas.microsoft.com/office/powerpoint/2010/main" val="351633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ED3BF-E56A-B92D-EAB7-E30BA6AD9D81}"/>
              </a:ext>
            </a:extLst>
          </p:cNvPr>
          <p:cNvSpPr>
            <a:spLocks noGrp="1"/>
          </p:cNvSpPr>
          <p:nvPr>
            <p:ph type="title"/>
          </p:nvPr>
        </p:nvSpPr>
        <p:spPr/>
        <p:txBody>
          <a:bodyPr/>
          <a:lstStyle/>
          <a:p>
            <a:r>
              <a:rPr lang="en-US" dirty="0"/>
              <a:t>Opportunities: Widen the Scope</a:t>
            </a:r>
          </a:p>
        </p:txBody>
      </p:sp>
      <p:sp>
        <p:nvSpPr>
          <p:cNvPr id="3" name="Content Placeholder 2">
            <a:extLst>
              <a:ext uri="{FF2B5EF4-FFF2-40B4-BE49-F238E27FC236}">
                <a16:creationId xmlns:a16="http://schemas.microsoft.com/office/drawing/2014/main" id="{71BBDA12-D29F-28A3-83DD-5902DC5DB42E}"/>
              </a:ext>
            </a:extLst>
          </p:cNvPr>
          <p:cNvSpPr>
            <a:spLocks noGrp="1"/>
          </p:cNvSpPr>
          <p:nvPr>
            <p:ph idx="1"/>
          </p:nvPr>
        </p:nvSpPr>
        <p:spPr/>
        <p:txBody>
          <a:bodyPr/>
          <a:lstStyle/>
          <a:p>
            <a:r>
              <a:rPr lang="en-US" dirty="0"/>
              <a:t>Continue to expand study populations beyond the elderly</a:t>
            </a:r>
          </a:p>
          <a:p>
            <a:pPr lvl="1"/>
            <a:r>
              <a:rPr lang="en-US" dirty="0"/>
              <a:t>Commercially insured, Medicaid</a:t>
            </a:r>
          </a:p>
          <a:p>
            <a:pPr lvl="1"/>
            <a:r>
              <a:rPr lang="en-US" dirty="0"/>
              <a:t>Newborns</a:t>
            </a:r>
          </a:p>
          <a:p>
            <a:r>
              <a:rPr lang="en-US" dirty="0"/>
              <a:t>Broaden the perspective</a:t>
            </a:r>
          </a:p>
          <a:p>
            <a:pPr lvl="1"/>
            <a:r>
              <a:rPr lang="en-US" dirty="0"/>
              <a:t>Causality: moving beyond describing variation to tackling the “why” question</a:t>
            </a:r>
          </a:p>
          <a:p>
            <a:pPr lvl="1"/>
            <a:r>
              <a:rPr lang="en-US" dirty="0"/>
              <a:t>Emphasis on equity: of health (need), availability (capacity, access), and utilization (need, capacity, preferences)</a:t>
            </a:r>
          </a:p>
          <a:p>
            <a:r>
              <a:rPr lang="en-US" dirty="0"/>
              <a:t>Continue to take advantage of the natural experiment of unwarranted variation, in the U.S. and internationally</a:t>
            </a:r>
          </a:p>
        </p:txBody>
      </p:sp>
      <p:sp>
        <p:nvSpPr>
          <p:cNvPr id="4" name="Slide Number Placeholder 3">
            <a:extLst>
              <a:ext uri="{FF2B5EF4-FFF2-40B4-BE49-F238E27FC236}">
                <a16:creationId xmlns:a16="http://schemas.microsoft.com/office/drawing/2014/main" id="{5CCDA835-3C30-BE86-7D53-262BC57AAD41}"/>
              </a:ext>
            </a:extLst>
          </p:cNvPr>
          <p:cNvSpPr>
            <a:spLocks noGrp="1"/>
          </p:cNvSpPr>
          <p:nvPr>
            <p:ph type="sldNum" sz="quarter" idx="12"/>
          </p:nvPr>
        </p:nvSpPr>
        <p:spPr/>
        <p:txBody>
          <a:bodyPr/>
          <a:lstStyle/>
          <a:p>
            <a:fld id="{1FD9277C-BE9F-4D4A-802C-8D30580EFAAC}" type="slidenum">
              <a:rPr lang="en-US" smtClean="0"/>
              <a:pPr/>
              <a:t>7</a:t>
            </a:fld>
            <a:endParaRPr lang="en-US" dirty="0"/>
          </a:p>
        </p:txBody>
      </p:sp>
    </p:spTree>
    <p:extLst>
      <p:ext uri="{BB962C8B-B14F-4D97-AF65-F5344CB8AC3E}">
        <p14:creationId xmlns:p14="http://schemas.microsoft.com/office/powerpoint/2010/main" val="1251554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F637A-3FC4-4499-F856-837974FC0F86}"/>
              </a:ext>
            </a:extLst>
          </p:cNvPr>
          <p:cNvSpPr>
            <a:spLocks noGrp="1"/>
          </p:cNvSpPr>
          <p:nvPr>
            <p:ph type="title"/>
          </p:nvPr>
        </p:nvSpPr>
        <p:spPr/>
        <p:txBody>
          <a:bodyPr/>
          <a:lstStyle/>
          <a:p>
            <a:r>
              <a:rPr lang="en-US" dirty="0"/>
              <a:t>Opportunities: Advocate for Solutions</a:t>
            </a:r>
          </a:p>
        </p:txBody>
      </p:sp>
      <p:sp>
        <p:nvSpPr>
          <p:cNvPr id="3" name="Content Placeholder 2">
            <a:extLst>
              <a:ext uri="{FF2B5EF4-FFF2-40B4-BE49-F238E27FC236}">
                <a16:creationId xmlns:a16="http://schemas.microsoft.com/office/drawing/2014/main" id="{663D713E-AF35-4007-E60E-D5CB9885F5B2}"/>
              </a:ext>
            </a:extLst>
          </p:cNvPr>
          <p:cNvSpPr>
            <a:spLocks noGrp="1"/>
          </p:cNvSpPr>
          <p:nvPr>
            <p:ph idx="1"/>
          </p:nvPr>
        </p:nvSpPr>
        <p:spPr/>
        <p:txBody>
          <a:bodyPr/>
          <a:lstStyle/>
          <a:p>
            <a:r>
              <a:rPr lang="en-US" dirty="0"/>
              <a:t>Better evidence</a:t>
            </a:r>
          </a:p>
          <a:p>
            <a:r>
              <a:rPr lang="en-US" dirty="0"/>
              <a:t>Better implementation guidelines</a:t>
            </a:r>
          </a:p>
          <a:p>
            <a:r>
              <a:rPr lang="en-US" dirty="0"/>
              <a:t>Shared decision-making</a:t>
            </a:r>
          </a:p>
          <a:p>
            <a:r>
              <a:rPr lang="en-US" dirty="0"/>
              <a:t>Payment reform</a:t>
            </a:r>
          </a:p>
          <a:p>
            <a:endParaRPr lang="en-US" dirty="0"/>
          </a:p>
        </p:txBody>
      </p:sp>
      <p:sp>
        <p:nvSpPr>
          <p:cNvPr id="4" name="Slide Number Placeholder 3">
            <a:extLst>
              <a:ext uri="{FF2B5EF4-FFF2-40B4-BE49-F238E27FC236}">
                <a16:creationId xmlns:a16="http://schemas.microsoft.com/office/drawing/2014/main" id="{26BBB187-0195-F1CE-358C-C6A36EDB6BC1}"/>
              </a:ext>
            </a:extLst>
          </p:cNvPr>
          <p:cNvSpPr>
            <a:spLocks noGrp="1"/>
          </p:cNvSpPr>
          <p:nvPr>
            <p:ph type="sldNum" sz="quarter" idx="12"/>
          </p:nvPr>
        </p:nvSpPr>
        <p:spPr/>
        <p:txBody>
          <a:bodyPr/>
          <a:lstStyle/>
          <a:p>
            <a:fld id="{1FD9277C-BE9F-4D4A-802C-8D30580EFAAC}" type="slidenum">
              <a:rPr lang="en-US" smtClean="0"/>
              <a:pPr/>
              <a:t>8</a:t>
            </a:fld>
            <a:endParaRPr lang="en-US" dirty="0"/>
          </a:p>
        </p:txBody>
      </p:sp>
    </p:spTree>
    <p:extLst>
      <p:ext uri="{BB962C8B-B14F-4D97-AF65-F5344CB8AC3E}">
        <p14:creationId xmlns:p14="http://schemas.microsoft.com/office/powerpoint/2010/main" val="136606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606</TotalTime>
  <Words>2392</Words>
  <Application>Microsoft Macintosh PowerPoint</Application>
  <PresentationFormat>Widescreen</PresentationFormat>
  <Paragraphs>140</Paragraphs>
  <Slides>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Calibri Light</vt:lpstr>
      <vt:lpstr>National 2</vt:lpstr>
      <vt:lpstr>National 2 Medium</vt:lpstr>
      <vt:lpstr>Symbol</vt:lpstr>
      <vt:lpstr>Wingdings</vt:lpstr>
      <vt:lpstr>Office Theme</vt:lpstr>
      <vt:lpstr>From Revolutionary Ideas to a Lasting Legacy: The Dartmouth Atlas of Health Care</vt:lpstr>
      <vt:lpstr>Origins of the Dartmouth Atlas</vt:lpstr>
      <vt:lpstr>Key Theme: “Unwarranted” Variation</vt:lpstr>
      <vt:lpstr>Dissemination: Lessons Learned</vt:lpstr>
      <vt:lpstr>Impact: Successes</vt:lpstr>
      <vt:lpstr>Impact: Challenges to Sustainability</vt:lpstr>
      <vt:lpstr>Opportunities: Widen the Scope</vt:lpstr>
      <vt:lpstr>Opportunities: Advocate for Solutions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Kristen K. Bronner</dc:creator>
  <cp:lastModifiedBy>Kristen K. Bronner</cp:lastModifiedBy>
  <cp:revision>103</cp:revision>
  <cp:lastPrinted>2023-09-06T13:27:59Z</cp:lastPrinted>
  <dcterms:created xsi:type="dcterms:W3CDTF">2023-07-26T15:09:09Z</dcterms:created>
  <dcterms:modified xsi:type="dcterms:W3CDTF">2023-09-06T13:30:59Z</dcterms:modified>
</cp:coreProperties>
</file>