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79" r:id="rId5"/>
  </p:sldMasterIdLst>
  <p:notesMasterIdLst>
    <p:notesMasterId r:id="rId23"/>
  </p:notesMasterIdLst>
  <p:sldIdLst>
    <p:sldId id="256" r:id="rId6"/>
    <p:sldId id="367" r:id="rId7"/>
    <p:sldId id="262" r:id="rId8"/>
    <p:sldId id="314" r:id="rId9"/>
    <p:sldId id="352" r:id="rId10"/>
    <p:sldId id="359" r:id="rId11"/>
    <p:sldId id="325" r:id="rId12"/>
    <p:sldId id="347" r:id="rId13"/>
    <p:sldId id="334" r:id="rId14"/>
    <p:sldId id="340" r:id="rId15"/>
    <p:sldId id="341" r:id="rId16"/>
    <p:sldId id="330" r:id="rId17"/>
    <p:sldId id="362" r:id="rId18"/>
    <p:sldId id="368" r:id="rId19"/>
    <p:sldId id="366" r:id="rId20"/>
    <p:sldId id="356" r:id="rId21"/>
    <p:sldId id="350" r:id="rId2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48" autoAdjust="0"/>
    <p:restoredTop sz="74388" autoAdjust="0"/>
  </p:normalViewPr>
  <p:slideViewPr>
    <p:cSldViewPr snapToGrid="0" snapToObjects="1">
      <p:cViewPr varScale="1">
        <p:scale>
          <a:sx n="82" d="100"/>
          <a:sy n="82" d="100"/>
        </p:scale>
        <p:origin x="1720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0625CF-AE42-4566-B6CE-3FDB3C101FB4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43B32-F763-426F-8F79-20473CD37DD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36085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77859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51927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sz="1200" i="1" dirty="0">
                <a:ea typeface="Open Sans" panose="020B0606030504020204" pitchFamily="34" charset="0"/>
                <a:cs typeface="Open Sans" panose="020B0606030504020204" pitchFamily="34" charset="0"/>
              </a:rPr>
              <a:t>Forutsetning: Fødetilbudet ikke var styrende for valg av bosted</a:t>
            </a:r>
          </a:p>
          <a:p>
            <a:pPr marL="0" indent="0">
              <a:buNone/>
            </a:pPr>
            <a:r>
              <a:rPr lang="nb-NO" sz="1200" i="1" dirty="0">
                <a:ea typeface="Open Sans" panose="020B0606030504020204" pitchFamily="34" charset="0"/>
                <a:cs typeface="Open Sans" panose="020B0606030504020204" pitchFamily="34" charset="0"/>
              </a:rPr>
              <a:t>(I motsetning til konvensjonelle studier der vi må forutsette at alle relevante faktorer er målt og justert for)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40852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148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/>
              <a:t>Ca</a:t>
            </a:r>
            <a:r>
              <a:rPr lang="nb-NO" dirty="0"/>
              <a:t> 60 000 fødsler per år</a:t>
            </a:r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41088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65247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2765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65247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sz="1200" i="1" dirty="0">
                <a:ea typeface="Open Sans" panose="020B0606030504020204" pitchFamily="34" charset="0"/>
                <a:cs typeface="Open Sans" panose="020B0606030504020204" pitchFamily="34" charset="0"/>
              </a:rPr>
              <a:t>Forutsetning: Fødetilbudet ikke var styrende for valg av bosted</a:t>
            </a:r>
          </a:p>
          <a:p>
            <a:pPr marL="0" indent="0">
              <a:buNone/>
            </a:pPr>
            <a:r>
              <a:rPr lang="nb-NO" sz="1200" i="1" dirty="0">
                <a:ea typeface="Open Sans" panose="020B0606030504020204" pitchFamily="34" charset="0"/>
                <a:cs typeface="Open Sans" panose="020B0606030504020204" pitchFamily="34" charset="0"/>
              </a:rPr>
              <a:t>(I motsetning til konvensjonelle studier der vi må forutsette at alle relevante faktorer er målt og justert for)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73720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Husk: Forklar aksene</a:t>
            </a:r>
          </a:p>
          <a:p>
            <a:endParaRPr lang="nb-NO" dirty="0"/>
          </a:p>
          <a:p>
            <a:r>
              <a:rPr lang="nb-NO" dirty="0"/>
              <a:t>Følgetjeneste slår inn på 90 min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80436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>
                <a:ea typeface="Open Sans" panose="020B0606030504020204" pitchFamily="34" charset="0"/>
                <a:cs typeface="Open Sans" panose="020B0606030504020204" pitchFamily="34" charset="0"/>
              </a:rPr>
              <a:t>Expected hospital size 500 vs. 2 000 births p.a.: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noProof="0" dirty="0">
                <a:ea typeface="Open Sans" panose="020B0606030504020204" pitchFamily="34" charset="0"/>
                <a:cs typeface="Open Sans" panose="020B0606030504020204" pitchFamily="34" charset="0"/>
              </a:rPr>
              <a:t>55 % higher risk of perinatal death (95% CI 3% </a:t>
            </a:r>
            <a:r>
              <a:rPr lang="en-US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til</a:t>
            </a:r>
            <a:r>
              <a:rPr lang="en-US" noProof="0" dirty="0">
                <a:ea typeface="Open Sans" panose="020B0606030504020204" pitchFamily="34" charset="0"/>
                <a:cs typeface="Open Sans" panose="020B0606030504020204" pitchFamily="34" charset="0"/>
              </a:rPr>
              <a:t> 134%)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43B32-F763-426F-8F79-20473CD37DD0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17618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>
            <a:extLst>
              <a:ext uri="{FF2B5EF4-FFF2-40B4-BE49-F238E27FC236}">
                <a16:creationId xmlns:a16="http://schemas.microsoft.com/office/drawing/2014/main" id="{82EE02C8-94DC-504A-9290-29BBC47635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70" b="50000"/>
          <a:stretch/>
        </p:blipFill>
        <p:spPr>
          <a:xfrm>
            <a:off x="7342909" y="2031103"/>
            <a:ext cx="4849092" cy="4826898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F56D0C79-1EC0-FB40-8E61-771EB23F71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" y="522006"/>
            <a:ext cx="2595838" cy="31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156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Bare tittel - Blå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45DF14B-C2FE-F544-8369-696968811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A7FA39DB-E08D-BD49-A771-A15E0D754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848A3EFA-93BE-2942-A9DE-510C191A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9771E15-F4D1-8E4C-909A-45D6322C0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cxnSp>
        <p:nvCxnSpPr>
          <p:cNvPr id="6" name="Rett linje 5">
            <a:extLst>
              <a:ext uri="{FF2B5EF4-FFF2-40B4-BE49-F238E27FC236}">
                <a16:creationId xmlns:a16="http://schemas.microsoft.com/office/drawing/2014/main" id="{15EB17B9-0771-0D4B-A7C0-DAB882EB11B1}"/>
              </a:ext>
            </a:extLst>
          </p:cNvPr>
          <p:cNvCxnSpPr/>
          <p:nvPr userDrawn="1"/>
        </p:nvCxnSpPr>
        <p:spPr>
          <a:xfrm>
            <a:off x="0" y="6289507"/>
            <a:ext cx="113538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FE13AB6A-FB76-5C40-8779-8CD9DBF70535}"/>
              </a:ext>
            </a:extLst>
          </p:cNvPr>
          <p:cNvSpPr/>
          <p:nvPr userDrawn="1"/>
        </p:nvSpPr>
        <p:spPr>
          <a:xfrm>
            <a:off x="11403127" y="6236250"/>
            <a:ext cx="106514" cy="1065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BDF5294E-6029-4141-9D5B-AC715F020C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04" y="6471869"/>
            <a:ext cx="1736190" cy="21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794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EC030D76-EBBC-6045-A8E0-1BF544F8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117CC59B-D2C4-724B-A9D4-6039BB627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843198B2-5AF0-4B41-84D5-E841732B4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62688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 - Blå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EC030D76-EBBC-6045-A8E0-1BF544F8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117CC59B-D2C4-724B-A9D4-6039BB627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843198B2-5AF0-4B41-84D5-E841732B4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cxnSp>
        <p:nvCxnSpPr>
          <p:cNvPr id="5" name="Rett linje 4">
            <a:extLst>
              <a:ext uri="{FF2B5EF4-FFF2-40B4-BE49-F238E27FC236}">
                <a16:creationId xmlns:a16="http://schemas.microsoft.com/office/drawing/2014/main" id="{05DC0F9C-C7F6-864A-B825-03A0E4386B96}"/>
              </a:ext>
            </a:extLst>
          </p:cNvPr>
          <p:cNvCxnSpPr/>
          <p:nvPr userDrawn="1"/>
        </p:nvCxnSpPr>
        <p:spPr>
          <a:xfrm>
            <a:off x="0" y="6289507"/>
            <a:ext cx="113538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>
            <a:extLst>
              <a:ext uri="{FF2B5EF4-FFF2-40B4-BE49-F238E27FC236}">
                <a16:creationId xmlns:a16="http://schemas.microsoft.com/office/drawing/2014/main" id="{D3855909-4CB5-7C4A-BBD1-322F3AAC3158}"/>
              </a:ext>
            </a:extLst>
          </p:cNvPr>
          <p:cNvSpPr/>
          <p:nvPr userDrawn="1"/>
        </p:nvSpPr>
        <p:spPr>
          <a:xfrm>
            <a:off x="11403127" y="6236250"/>
            <a:ext cx="106514" cy="1065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621E8A0A-FCC1-1F47-BE1B-219619B6D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04" y="6471869"/>
            <a:ext cx="1736190" cy="21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57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11E09AA-F784-7843-AF76-F1F5C10CA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2941B3E-7B61-9942-971E-6A4275BB11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6C6C3EE-1C5E-2B43-AD4B-48A5DC0189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66279E4-A95D-494F-B5C0-48C6AAEC0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8BEA9F2-7015-1F45-85F0-950A233A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934AD8B-F318-F843-94DD-61BEBF355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76372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4609725-4C45-974D-824E-69A856778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A63FF9E-5285-314A-8CF5-EEB89FFE02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/>
              <a:t>Klikk ikonet for å legge til et bilde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CE39C3-2AA4-5244-9A2D-DB3B64A15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1D2AF465-F61C-4E4D-858F-514DDF4A7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5394162-ECD8-7945-865B-7F1F64159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86562E3F-A4CE-2041-A55F-08EFD70FF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338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tel og 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AD42566-4768-9B46-AFF6-FF46A8313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DAC1D3E1-B9C2-784F-88E4-AEF167E246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9A5C4AD-40E5-9149-ADE1-C81DB1FDC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80B98C6-809E-6948-BAF6-43E891F2C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03A929C-DC22-F942-AD31-7CDFF0FFF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58210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1E658D50-C9C4-0E4E-BBDA-89F36C2E33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72CFF7A4-7E83-2E45-82EE-BFA61A279D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D208DC0-E74B-F748-AA00-FDB066BD1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CAFE319-53F5-3147-8E69-370A523D2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769782D-285F-2444-A54B-B7BB5BD59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91788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>
            <a:extLst>
              <a:ext uri="{FF2B5EF4-FFF2-40B4-BE49-F238E27FC236}">
                <a16:creationId xmlns:a16="http://schemas.microsoft.com/office/drawing/2014/main" id="{82EE02C8-94DC-504A-9290-29BBC47635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70" b="50000"/>
          <a:stretch/>
        </p:blipFill>
        <p:spPr>
          <a:xfrm>
            <a:off x="7342909" y="2031103"/>
            <a:ext cx="4849092" cy="4826898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68888" y="6398554"/>
            <a:ext cx="1084118" cy="365125"/>
          </a:xfrm>
        </p:spPr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14491" y="6398554"/>
            <a:ext cx="5126636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05165" y="6398554"/>
            <a:ext cx="578427" cy="365125"/>
          </a:xfrm>
        </p:spPr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DD7FB7C7-2FFE-9946-8119-67E5C995F2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347" y="510083"/>
            <a:ext cx="1175952" cy="386134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EC2C792C-6B02-A34F-B441-BB4F4322816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" y="522006"/>
            <a:ext cx="2595838" cy="31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452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EC9FBA7-41E6-C943-9BCD-44F5EB468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452C6F6-7C7E-0545-8053-554FFB3DB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F19BF38-7C0E-D742-A608-838B84032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D46AAD2-377D-CE4A-A78F-CC05DDAF1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D7291D6-3B57-4443-854E-B16C15C9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310724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 - H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E153C832-2D45-9242-963F-DAE9C7CFED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29"/>
          <a:stretch/>
        </p:blipFill>
        <p:spPr>
          <a:xfrm>
            <a:off x="7355400" y="2024221"/>
            <a:ext cx="4836600" cy="483377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68888" y="6398554"/>
            <a:ext cx="1084118" cy="365125"/>
          </a:xfrm>
        </p:spPr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14491" y="6398554"/>
            <a:ext cx="5126636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05165" y="6398554"/>
            <a:ext cx="578427" cy="365125"/>
          </a:xfrm>
        </p:spPr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E8658582-4916-A549-985C-DB2D479DA1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01" y="521986"/>
            <a:ext cx="2591648" cy="31459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1A70716F-ACC0-4845-B20A-A0E2BA229B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052" y="501814"/>
            <a:ext cx="1163247" cy="38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800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EC9FBA7-41E6-C943-9BCD-44F5EB468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452C6F6-7C7E-0545-8053-554FFB3DB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F19BF38-7C0E-D742-A608-838B84032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D46AAD2-377D-CE4A-A78F-CC05DDAF1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D7291D6-3B57-4443-854E-B16C15C9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384628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 - Lite kor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68888" y="6398554"/>
            <a:ext cx="1084118" cy="365125"/>
          </a:xfrm>
        </p:spPr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14491" y="6398554"/>
            <a:ext cx="5126636" cy="365125"/>
          </a:xfrm>
        </p:spPr>
        <p:txBody>
          <a:bodyPr/>
          <a:lstStyle/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05165" y="6398554"/>
            <a:ext cx="578427" cy="365125"/>
          </a:xfrm>
        </p:spPr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5229176C-BD17-7B45-B105-44D0ACE318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" y="522006"/>
            <a:ext cx="2595838" cy="315101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F2D22BF8-AD14-BB4C-B1C8-F515515126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347" y="510083"/>
            <a:ext cx="1175952" cy="38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460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eloverskrift - Outlin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0D9DF52E-117B-E043-A85D-02F51CF702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07" y="2031102"/>
            <a:ext cx="6068293" cy="606221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68888" y="6398554"/>
            <a:ext cx="1084118" cy="365125"/>
          </a:xfrm>
        </p:spPr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14491" y="6398554"/>
            <a:ext cx="5126636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05165" y="6398554"/>
            <a:ext cx="578427" cy="365125"/>
          </a:xfrm>
        </p:spPr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 dirty="0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7ECEEEFF-8932-884B-B947-60673496B9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" y="522006"/>
            <a:ext cx="2595838" cy="315101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557415EA-7601-4B40-9BF6-5049224D3D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347" y="510083"/>
            <a:ext cx="1175952" cy="38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2645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 - Kor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>
            <a:extLst>
              <a:ext uri="{FF2B5EF4-FFF2-40B4-BE49-F238E27FC236}">
                <a16:creationId xmlns:a16="http://schemas.microsoft.com/office/drawing/2014/main" id="{C9D6672D-8C6A-0C4F-88CF-81912731AD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70" b="50000"/>
          <a:stretch/>
        </p:blipFill>
        <p:spPr>
          <a:xfrm>
            <a:off x="7342909" y="2031103"/>
            <a:ext cx="4849092" cy="4826898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60E85F30-75B4-FF42-AF80-20CFD766F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7604DED-0A22-4640-8B1A-EA0B4E547B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Rediger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8858EF4-CDD5-1440-86E1-4B7C7AA449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32746" y="6398554"/>
            <a:ext cx="1084118" cy="365125"/>
          </a:xfrm>
        </p:spPr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F194CB1-9586-EF4B-BBB6-8D9442BF7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78349" y="6398554"/>
            <a:ext cx="5126636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44BB978-85C2-0D4E-9FC4-20CC0C33C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023" y="6398554"/>
            <a:ext cx="578427" cy="365125"/>
          </a:xfrm>
        </p:spPr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C4BA4D8A-84BB-D747-9DDE-4C9AAF876F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04" y="6471869"/>
            <a:ext cx="1736190" cy="210751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6F89167D-50C0-0C43-AF47-A7C9C36023F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920" y="6441898"/>
            <a:ext cx="837238" cy="27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343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891CDD4-CA52-7C4D-8F8A-3FE04929F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C131A3E-7895-8346-BF2B-D4D3FD170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4ACC645-0435-484D-A09D-82C747BFB7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136B6A6-D833-794B-8729-5D07699C5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9FAF9AB-8DF9-CB4C-A8B4-1B435AA1E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A93593C-2DE9-7D4C-91D3-9E1788F37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582443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28AB9C3-8B30-D644-AE02-1F73A6694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5E9DE39-9DCC-2A48-B512-D62634DCB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D508B2E-D5F0-424B-84A7-34DAF21426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B1FD1AAA-F6C1-3E43-AFD6-2901438179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D2A292EE-25A9-2B47-98B0-F650206E4C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CA44997F-0D0E-5845-B7B6-09C32376E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DB919485-2E05-C648-83E6-5BCB37E52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B2400F27-A523-4D49-B3FC-A0D1B4D49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843105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45DF14B-C2FE-F544-8369-696968811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A7FA39DB-E08D-BD49-A771-A15E0D754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848A3EFA-93BE-2942-A9DE-510C191A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9771E15-F4D1-8E4C-909A-45D6322C0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70376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Bare tittel - Blå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45DF14B-C2FE-F544-8369-696968811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BB96096A-EF6E-374B-AE1B-32AB40A68D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562" y="6441898"/>
            <a:ext cx="837238" cy="27491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D23819EE-CB93-6A48-95C1-F5EEBD009B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25" y="6471869"/>
            <a:ext cx="1736190" cy="210751"/>
          </a:xfrm>
          <a:prstGeom prst="rect">
            <a:avLst/>
          </a:prstGeom>
        </p:spPr>
      </p:pic>
      <p:sp>
        <p:nvSpPr>
          <p:cNvPr id="10" name="Plassholder for dato 3">
            <a:extLst>
              <a:ext uri="{FF2B5EF4-FFF2-40B4-BE49-F238E27FC236}">
                <a16:creationId xmlns:a16="http://schemas.microsoft.com/office/drawing/2014/main" id="{301992A0-8B27-4646-AC07-7979BAFA36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41584" y="6398554"/>
            <a:ext cx="10841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12" name="Plassholder for bunntekst 4">
            <a:extLst>
              <a:ext uri="{FF2B5EF4-FFF2-40B4-BE49-F238E27FC236}">
                <a16:creationId xmlns:a16="http://schemas.microsoft.com/office/drawing/2014/main" id="{7B57FB77-755A-7047-BD41-15AA6EC5C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87187" y="6398554"/>
            <a:ext cx="51266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 dirty="0"/>
          </a:p>
        </p:txBody>
      </p:sp>
      <p:sp>
        <p:nvSpPr>
          <p:cNvPr id="13" name="Plassholder for lysbildenummer 5">
            <a:extLst>
              <a:ext uri="{FF2B5EF4-FFF2-40B4-BE49-F238E27FC236}">
                <a16:creationId xmlns:a16="http://schemas.microsoft.com/office/drawing/2014/main" id="{A1F4CDAC-E66E-514E-80E7-C2502B6D54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577861" y="6398554"/>
            <a:ext cx="5784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cxnSp>
        <p:nvCxnSpPr>
          <p:cNvPr id="14" name="Rett linje 13">
            <a:extLst>
              <a:ext uri="{FF2B5EF4-FFF2-40B4-BE49-F238E27FC236}">
                <a16:creationId xmlns:a16="http://schemas.microsoft.com/office/drawing/2014/main" id="{207A61D9-B256-D44F-8678-1CED6F9228EC}"/>
              </a:ext>
            </a:extLst>
          </p:cNvPr>
          <p:cNvCxnSpPr>
            <a:cxnSpLocks/>
          </p:cNvCxnSpPr>
          <p:nvPr userDrawn="1"/>
        </p:nvCxnSpPr>
        <p:spPr>
          <a:xfrm>
            <a:off x="838200" y="6289507"/>
            <a:ext cx="105156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1469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EC030D76-EBBC-6045-A8E0-1BF544F8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117CC59B-D2C4-724B-A9D4-6039BB627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843198B2-5AF0-4B41-84D5-E841732B4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148288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 - Blå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10">
            <a:extLst>
              <a:ext uri="{FF2B5EF4-FFF2-40B4-BE49-F238E27FC236}">
                <a16:creationId xmlns:a16="http://schemas.microsoft.com/office/drawing/2014/main" id="{A2F1195B-9DE8-3A4A-A96B-23CC25A6D8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562" y="6441898"/>
            <a:ext cx="837238" cy="27491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6336B32-8A8A-8344-BB44-A44D77A1BD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25" y="6471869"/>
            <a:ext cx="1736190" cy="210751"/>
          </a:xfrm>
          <a:prstGeom prst="rect">
            <a:avLst/>
          </a:prstGeom>
        </p:spPr>
      </p:pic>
      <p:sp>
        <p:nvSpPr>
          <p:cNvPr id="13" name="Plassholder for dato 3">
            <a:extLst>
              <a:ext uri="{FF2B5EF4-FFF2-40B4-BE49-F238E27FC236}">
                <a16:creationId xmlns:a16="http://schemas.microsoft.com/office/drawing/2014/main" id="{9D235371-0F20-AB4A-B90E-4D1FAF88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41584" y="6398554"/>
            <a:ext cx="10841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14" name="Plassholder for bunntekst 4">
            <a:extLst>
              <a:ext uri="{FF2B5EF4-FFF2-40B4-BE49-F238E27FC236}">
                <a16:creationId xmlns:a16="http://schemas.microsoft.com/office/drawing/2014/main" id="{F3C12EE6-458A-8244-A648-8E1C123493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87187" y="6398554"/>
            <a:ext cx="51266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 dirty="0"/>
          </a:p>
        </p:txBody>
      </p:sp>
      <p:sp>
        <p:nvSpPr>
          <p:cNvPr id="15" name="Plassholder for lysbildenummer 5">
            <a:extLst>
              <a:ext uri="{FF2B5EF4-FFF2-40B4-BE49-F238E27FC236}">
                <a16:creationId xmlns:a16="http://schemas.microsoft.com/office/drawing/2014/main" id="{98618B25-8E2B-DE40-B0EA-8104B12018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577861" y="6398554"/>
            <a:ext cx="5784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cxnSp>
        <p:nvCxnSpPr>
          <p:cNvPr id="16" name="Rett linje 15">
            <a:extLst>
              <a:ext uri="{FF2B5EF4-FFF2-40B4-BE49-F238E27FC236}">
                <a16:creationId xmlns:a16="http://schemas.microsoft.com/office/drawing/2014/main" id="{8B115FB1-D597-5B4F-A897-DC13B767DBCA}"/>
              </a:ext>
            </a:extLst>
          </p:cNvPr>
          <p:cNvCxnSpPr>
            <a:cxnSpLocks/>
          </p:cNvCxnSpPr>
          <p:nvPr userDrawn="1"/>
        </p:nvCxnSpPr>
        <p:spPr>
          <a:xfrm>
            <a:off x="838200" y="6289507"/>
            <a:ext cx="105156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808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11E09AA-F784-7843-AF76-F1F5C10CA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2941B3E-7B61-9942-971E-6A4275BB11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6C6C3EE-1C5E-2B43-AD4B-48A5DC0189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66279E4-A95D-494F-B5C0-48C6AAEC0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8BEA9F2-7015-1F45-85F0-950A233A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934AD8B-F318-F843-94DD-61BEBF355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7963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 - H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E153C832-2D45-9242-963F-DAE9C7CFED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29"/>
          <a:stretch/>
        </p:blipFill>
        <p:spPr>
          <a:xfrm>
            <a:off x="7355400" y="2024221"/>
            <a:ext cx="4836600" cy="483377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33206A0A-712F-B740-9B11-FD9061087E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01" y="521986"/>
            <a:ext cx="2591648" cy="31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5068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4609725-4C45-974D-824E-69A856778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A63FF9E-5285-314A-8CF5-EEB89FFE02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CE39C3-2AA4-5244-9A2D-DB3B64A15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1D2AF465-F61C-4E4D-858F-514DDF4A7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5394162-ECD8-7945-865B-7F1F64159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86562E3F-A4CE-2041-A55F-08EFD70FF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112247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tel og 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AD42566-4768-9B46-AFF6-FF46A8313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DAC1D3E1-B9C2-784F-88E4-AEF167E246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9A5C4AD-40E5-9149-ADE1-C81DB1FDC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80B98C6-809E-6948-BAF6-43E891F2C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03A929C-DC22-F942-AD31-7CDFF0FFF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540423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1E658D50-C9C4-0E4E-BBDA-89F36C2E33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72CFF7A4-7E83-2E45-82EE-BFA61A279D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D208DC0-E74B-F748-AA00-FDB066BD1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CAFE319-53F5-3147-8E69-370A523D2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769782D-285F-2444-A54B-B7BB5BD59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4765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 - Lite kor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9D6F1982-7605-B441-BA40-FC44626003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" y="522006"/>
            <a:ext cx="2595838" cy="31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72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eloverskrift - Outlin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0D9DF52E-117B-E043-A85D-02F51CF702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07" y="2031102"/>
            <a:ext cx="6068293" cy="606221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4CE883D9-32AB-1645-A10D-6A1C68C84B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" y="522006"/>
            <a:ext cx="2595838" cy="31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7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 - Kor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>
            <a:extLst>
              <a:ext uri="{FF2B5EF4-FFF2-40B4-BE49-F238E27FC236}">
                <a16:creationId xmlns:a16="http://schemas.microsoft.com/office/drawing/2014/main" id="{C9D6672D-8C6A-0C4F-88CF-81912731AD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70" b="50000"/>
          <a:stretch/>
        </p:blipFill>
        <p:spPr>
          <a:xfrm>
            <a:off x="7342909" y="2031103"/>
            <a:ext cx="4849092" cy="4826898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60E85F30-75B4-FF42-AF80-20CFD766F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7604DED-0A22-4640-8B1A-EA0B4E547B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8858EF4-CDD5-1440-86E1-4B7C7AA44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F194CB1-9586-EF4B-BBB6-8D9442BF7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44BB978-85C2-0D4E-9FC4-20CC0C33C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C4BA4D8A-84BB-D747-9DDE-4C9AAF876F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04" y="6471869"/>
            <a:ext cx="1736190" cy="21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51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891CDD4-CA52-7C4D-8F8A-3FE04929F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C131A3E-7895-8346-BF2B-D4D3FD170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4ACC645-0435-484D-A09D-82C747BFB7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136B6A6-D833-794B-8729-5D07699C5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9FAF9AB-8DF9-CB4C-A8B4-1B435AA1E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A93593C-2DE9-7D4C-91D3-9E1788F37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70243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28AB9C3-8B30-D644-AE02-1F73A6694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5E9DE39-9DCC-2A48-B512-D62634DCB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D508B2E-D5F0-424B-84A7-34DAF21426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B1FD1AAA-F6C1-3E43-AFD6-2901438179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D2A292EE-25A9-2B47-98B0-F650206E4C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CA44997F-0D0E-5845-B7B6-09C32376E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DB919485-2E05-C648-83E6-5BCB37E52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B2400F27-A523-4D49-B3FC-A0D1B4D49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64871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45DF14B-C2FE-F544-8369-696968811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A7FA39DB-E08D-BD49-A771-A15E0D754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848A3EFA-93BE-2942-A9DE-510C191A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9771E15-F4D1-8E4C-909A-45D6322C0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606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image" Target="../media/image9.png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78647BA5-F06A-5B43-8698-E775507EE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BEB8629-6545-D646-B891-0A3E1F73A8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Rediger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65B4DF2-A0F8-884E-8DBE-7712307E70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89519" y="6398554"/>
            <a:ext cx="10841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3B7D5AD-47C6-DB46-AAD0-77F1DAC4FF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42908" y="6398554"/>
            <a:ext cx="3318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B3EAFA3-513F-8C48-BD2F-0A1A89FB5A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54589" y="6398554"/>
            <a:ext cx="5784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cxnSp>
        <p:nvCxnSpPr>
          <p:cNvPr id="8" name="Rett linje 7">
            <a:extLst>
              <a:ext uri="{FF2B5EF4-FFF2-40B4-BE49-F238E27FC236}">
                <a16:creationId xmlns:a16="http://schemas.microsoft.com/office/drawing/2014/main" id="{34695DCA-5B5F-BF40-B86F-07FE2608D712}"/>
              </a:ext>
            </a:extLst>
          </p:cNvPr>
          <p:cNvCxnSpPr/>
          <p:nvPr userDrawn="1"/>
        </p:nvCxnSpPr>
        <p:spPr>
          <a:xfrm>
            <a:off x="0" y="6289507"/>
            <a:ext cx="113538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lipse 8">
            <a:extLst>
              <a:ext uri="{FF2B5EF4-FFF2-40B4-BE49-F238E27FC236}">
                <a16:creationId xmlns:a16="http://schemas.microsoft.com/office/drawing/2014/main" id="{B372F43A-4749-7645-AEEC-2D18E5808714}"/>
              </a:ext>
            </a:extLst>
          </p:cNvPr>
          <p:cNvSpPr/>
          <p:nvPr userDrawn="1"/>
        </p:nvSpPr>
        <p:spPr>
          <a:xfrm>
            <a:off x="11403127" y="6236250"/>
            <a:ext cx="106514" cy="1065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D4FC5C43-2EBB-8246-999A-FE1E50A6ED0C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95" y="6469672"/>
            <a:ext cx="1772407" cy="21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41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76" r:id="rId3"/>
    <p:sldLayoutId id="2147483677" r:id="rId4"/>
    <p:sldLayoutId id="2147483678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78647BA5-F06A-5B43-8698-E775507EE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BEB8629-6545-D646-B891-0A3E1F73A8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65B4DF2-A0F8-884E-8DBE-7712307E70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41584" y="6398554"/>
            <a:ext cx="10841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9F13E-7433-AD44-943B-226CAB9E3968}" type="datetimeFigureOut">
              <a:rPr lang="nb-NO" smtClean="0"/>
              <a:t>14.09.2023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3B7D5AD-47C6-DB46-AAD0-77F1DAC4FF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87187" y="6398554"/>
            <a:ext cx="51266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B3EAFA3-513F-8C48-BD2F-0A1A89FB5A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577861" y="6398554"/>
            <a:ext cx="5784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cxnSp>
        <p:nvCxnSpPr>
          <p:cNvPr id="8" name="Rett linje 7">
            <a:extLst>
              <a:ext uri="{FF2B5EF4-FFF2-40B4-BE49-F238E27FC236}">
                <a16:creationId xmlns:a16="http://schemas.microsoft.com/office/drawing/2014/main" id="{34695DCA-5B5F-BF40-B86F-07FE2608D712}"/>
              </a:ext>
            </a:extLst>
          </p:cNvPr>
          <p:cNvCxnSpPr>
            <a:cxnSpLocks/>
          </p:cNvCxnSpPr>
          <p:nvPr userDrawn="1"/>
        </p:nvCxnSpPr>
        <p:spPr>
          <a:xfrm>
            <a:off x="838200" y="6289507"/>
            <a:ext cx="105156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Bilde 11">
            <a:extLst>
              <a:ext uri="{FF2B5EF4-FFF2-40B4-BE49-F238E27FC236}">
                <a16:creationId xmlns:a16="http://schemas.microsoft.com/office/drawing/2014/main" id="{D4FC5C43-2EBB-8246-999A-FE1E50A6ED0C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87" y="6469672"/>
            <a:ext cx="1772407" cy="21514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B5297BF5-D698-8A4E-899D-63E1AAD9FBC1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562" y="6441457"/>
            <a:ext cx="837238" cy="27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91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tnu.no/ism/forskning/regforsk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tel 11"/>
          <p:cNvSpPr>
            <a:spLocks noGrp="1"/>
          </p:cNvSpPr>
          <p:nvPr>
            <p:ph type="ctrTitle"/>
          </p:nvPr>
        </p:nvSpPr>
        <p:spPr>
          <a:xfrm>
            <a:off x="1448970" y="1632650"/>
            <a:ext cx="9134622" cy="1803717"/>
          </a:xfrm>
        </p:spPr>
        <p:txBody>
          <a:bodyPr>
            <a:noAutofit/>
          </a:bodyPr>
          <a:lstStyle/>
          <a:p>
            <a:r>
              <a:rPr lang="en-US" sz="3600" dirty="0"/>
              <a:t>Perinatal Mortality and Transport Delivery in Similar Populations with different hospital volumes and travel times </a:t>
            </a:r>
            <a:endParaRPr lang="en-US" sz="3600" noProof="0" dirty="0"/>
          </a:p>
        </p:txBody>
      </p:sp>
      <p:sp>
        <p:nvSpPr>
          <p:cNvPr id="13" name="Undertittel 12"/>
          <p:cNvSpPr>
            <a:spLocks noGrp="1"/>
          </p:cNvSpPr>
          <p:nvPr>
            <p:ph type="subTitle" idx="1"/>
          </p:nvPr>
        </p:nvSpPr>
        <p:spPr>
          <a:xfrm>
            <a:off x="1448970" y="3886201"/>
            <a:ext cx="9134622" cy="2802698"/>
          </a:xfrm>
        </p:spPr>
        <p:txBody>
          <a:bodyPr>
            <a:normAutofit fontScale="92500" lnSpcReduction="20000"/>
          </a:bodyPr>
          <a:lstStyle/>
          <a:p>
            <a:r>
              <a:rPr lang="en-US" noProof="0" dirty="0"/>
              <a:t>Andreas Asheim†, Sara Marie Nilsen†, Signe Opdahl†, Kari Risnes, Elisabeth Balstad Magnussen, Fredrik Carlsen, Neil M Davies, Johan </a:t>
            </a:r>
            <a:r>
              <a:rPr lang="en-US" noProof="0" dirty="0" err="1"/>
              <a:t>Håkon</a:t>
            </a:r>
            <a:r>
              <a:rPr lang="en-US" noProof="0" dirty="0"/>
              <a:t> </a:t>
            </a:r>
            <a:r>
              <a:rPr lang="en-US" noProof="0" dirty="0" err="1"/>
              <a:t>Bjørngaard</a:t>
            </a:r>
            <a:endParaRPr lang="en-US" noProof="0" dirty="0"/>
          </a:p>
          <a:p>
            <a:endParaRPr lang="en-US" noProof="0" dirty="0"/>
          </a:p>
          <a:p>
            <a:r>
              <a:rPr lang="en-US" sz="1900" noProof="0" dirty="0"/>
              <a:t> † Shared first authorship</a:t>
            </a:r>
          </a:p>
          <a:p>
            <a:endParaRPr lang="en-US" noProof="0" dirty="0"/>
          </a:p>
          <a:p>
            <a:r>
              <a:rPr lang="en-US" sz="1900" noProof="0" dirty="0"/>
              <a:t>St. Olav’s University </a:t>
            </a:r>
            <a:r>
              <a:rPr lang="en-US" sz="1900" dirty="0"/>
              <a:t>H</a:t>
            </a:r>
            <a:r>
              <a:rPr lang="en-US" sz="1900" noProof="0" dirty="0" err="1"/>
              <a:t>ospital</a:t>
            </a:r>
            <a:endParaRPr lang="en-US" sz="1900" noProof="0" dirty="0"/>
          </a:p>
          <a:p>
            <a:r>
              <a:rPr lang="en-US" sz="1900" noProof="0" dirty="0"/>
              <a:t>Norwegian University of Science and Technology</a:t>
            </a:r>
          </a:p>
          <a:p>
            <a:r>
              <a:rPr lang="en-US" sz="1900" noProof="0" dirty="0"/>
              <a:t>University of Bristol							</a:t>
            </a:r>
          </a:p>
          <a:p>
            <a:endParaRPr lang="en-US" noProof="0" dirty="0"/>
          </a:p>
          <a:p>
            <a:endParaRPr lang="en-US" noProof="0" dirty="0"/>
          </a:p>
        </p:txBody>
      </p:sp>
      <p:sp>
        <p:nvSpPr>
          <p:cNvPr id="2" name="Tittel 11">
            <a:extLst>
              <a:ext uri="{FF2B5EF4-FFF2-40B4-BE49-F238E27FC236}">
                <a16:creationId xmlns:a16="http://schemas.microsoft.com/office/drawing/2014/main" id="{5A717D8D-0D9B-4D37-DF0F-EBE70465BEF2}"/>
              </a:ext>
            </a:extLst>
          </p:cNvPr>
          <p:cNvSpPr txBox="1">
            <a:spLocks/>
          </p:cNvSpPr>
          <p:nvPr/>
        </p:nvSpPr>
        <p:spPr>
          <a:xfrm>
            <a:off x="1448970" y="1857567"/>
            <a:ext cx="9134622" cy="180371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b-NO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35E624-B8E1-0749-B294-70AB3DE42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C11801-F07E-5C48-9C96-F1B02751EA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98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193B8A9-93F1-5C2A-327F-11CF432BF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10409738" cy="602818"/>
          </a:xfrm>
        </p:spPr>
        <p:txBody>
          <a:bodyPr>
            <a:normAutofit/>
          </a:bodyPr>
          <a:lstStyle/>
          <a:p>
            <a:r>
              <a:rPr lang="en-US" sz="3600" noProof="0" dirty="0"/>
              <a:t>Expected travel time and perinatal death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5895736-063D-FAD2-AD91-E1609CC283AC}"/>
              </a:ext>
            </a:extLst>
          </p:cNvPr>
          <p:cNvGrpSpPr/>
          <p:nvPr/>
        </p:nvGrpSpPr>
        <p:grpSpPr>
          <a:xfrm>
            <a:off x="1703199" y="1775447"/>
            <a:ext cx="7470515" cy="3792020"/>
            <a:chOff x="2530455" y="3192256"/>
            <a:chExt cx="6163651" cy="272388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889076F-A30A-2DCC-759C-EC9841742382}"/>
                </a:ext>
              </a:extLst>
            </p:cNvPr>
            <p:cNvSpPr txBox="1"/>
            <p:nvPr/>
          </p:nvSpPr>
          <p:spPr>
            <a:xfrm rot="16200000">
              <a:off x="1506019" y="4216692"/>
              <a:ext cx="2353593" cy="30472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b-NO" dirty="0"/>
                <a:t>Risk </a:t>
              </a:r>
              <a:r>
                <a:rPr lang="nb-NO" dirty="0" err="1"/>
                <a:t>of</a:t>
              </a:r>
              <a:r>
                <a:rPr lang="nb-NO" dirty="0"/>
                <a:t> perinatal </a:t>
              </a:r>
              <a:r>
                <a:rPr lang="nb-NO" dirty="0" err="1"/>
                <a:t>death</a:t>
              </a:r>
              <a:endParaRPr lang="nb-NO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7E7DF25-0814-6E82-6BD8-23C5B1B98EDF}"/>
                </a:ext>
              </a:extLst>
            </p:cNvPr>
            <p:cNvGrpSpPr/>
            <p:nvPr/>
          </p:nvGrpSpPr>
          <p:grpSpPr>
            <a:xfrm>
              <a:off x="2847465" y="3770839"/>
              <a:ext cx="3766121" cy="1922376"/>
              <a:chOff x="5123343" y="3407669"/>
              <a:chExt cx="3766121" cy="1922376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E33E6FDA-565F-A8EA-D100-873A3645BEB8}"/>
                  </a:ext>
                </a:extLst>
              </p:cNvPr>
              <p:cNvGrpSpPr/>
              <p:nvPr/>
            </p:nvGrpSpPr>
            <p:grpSpPr>
              <a:xfrm>
                <a:off x="5464424" y="3629025"/>
                <a:ext cx="3425040" cy="1701020"/>
                <a:chOff x="5464424" y="3629025"/>
                <a:chExt cx="3425040" cy="1701020"/>
              </a:xfrm>
            </p:grpSpPr>
            <p:pic>
              <p:nvPicPr>
                <p:cNvPr id="21" name="Picture 20" descr="Chart, line chart&#10;&#10;Description automatically generated">
                  <a:extLst>
                    <a:ext uri="{FF2B5EF4-FFF2-40B4-BE49-F238E27FC236}">
                      <a16:creationId xmlns:a16="http://schemas.microsoft.com/office/drawing/2014/main" id="{9C20BE4F-B062-182A-80E6-EB30DB99F3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19" t="8871" r="46723" b="48783"/>
                <a:stretch/>
              </p:blipFill>
              <p:spPr>
                <a:xfrm>
                  <a:off x="5464424" y="3629025"/>
                  <a:ext cx="3425040" cy="1701020"/>
                </a:xfrm>
                <a:prstGeom prst="rect">
                  <a:avLst/>
                </a:prstGeom>
              </p:spPr>
            </p:pic>
            <p:pic>
              <p:nvPicPr>
                <p:cNvPr id="24" name="Picture 23" descr="Chart, line chart&#10;&#10;Description automatically generated">
                  <a:extLst>
                    <a:ext uri="{FF2B5EF4-FFF2-40B4-BE49-F238E27FC236}">
                      <a16:creationId xmlns:a16="http://schemas.microsoft.com/office/drawing/2014/main" id="{A07D2FB2-57F9-094C-D2CB-B4B9FD1C891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20" t="91805" r="47750" b="3595"/>
                <a:stretch/>
              </p:blipFill>
              <p:spPr>
                <a:xfrm>
                  <a:off x="5467351" y="4997903"/>
                  <a:ext cx="3356260" cy="184777"/>
                </a:xfrm>
                <a:prstGeom prst="rect">
                  <a:avLst/>
                </a:prstGeom>
              </p:spPr>
            </p:pic>
          </p:grp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7F22B6C-5A28-BDBA-11B0-01648ECA428E}"/>
                  </a:ext>
                </a:extLst>
              </p:cNvPr>
              <p:cNvSpPr txBox="1"/>
              <p:nvPr/>
            </p:nvSpPr>
            <p:spPr>
              <a:xfrm rot="16200000">
                <a:off x="4381618" y="4149394"/>
                <a:ext cx="1737385" cy="253936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nb-NO" sz="1400" dirty="0"/>
                  <a:t>Relative to 30 min. travel time </a:t>
                </a: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CA1B7B4-082D-3A81-93EB-A91038F495A6}"/>
                </a:ext>
              </a:extLst>
            </p:cNvPr>
            <p:cNvSpPr txBox="1"/>
            <p:nvPr/>
          </p:nvSpPr>
          <p:spPr>
            <a:xfrm>
              <a:off x="5269066" y="5650844"/>
              <a:ext cx="3425040" cy="26529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b-NO" dirty="0" err="1"/>
                <a:t>Expected</a:t>
              </a:r>
              <a:r>
                <a:rPr lang="nb-NO" dirty="0"/>
                <a:t> travel time to hospital [min]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0363DA3-B7D5-B529-E8B0-BE9351E13B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59"/>
          <a:stretch/>
        </p:blipFill>
        <p:spPr>
          <a:xfrm>
            <a:off x="6839675" y="2807610"/>
            <a:ext cx="3600000" cy="23498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DEA383-92C1-8113-09BE-B49D93A72C02}"/>
              </a:ext>
            </a:extLst>
          </p:cNvPr>
          <p:cNvSpPr txBox="1"/>
          <p:nvPr/>
        </p:nvSpPr>
        <p:spPr>
          <a:xfrm>
            <a:off x="3195198" y="2163827"/>
            <a:ext cx="2604046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Women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moving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between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/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atchment </a:t>
            </a:r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areas</a:t>
            </a:r>
            <a:endParaRPr lang="nb-NO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335BC5-524C-98B7-7FA5-F488546A2E96}"/>
              </a:ext>
            </a:extLst>
          </p:cNvPr>
          <p:cNvSpPr/>
          <p:nvPr/>
        </p:nvSpPr>
        <p:spPr>
          <a:xfrm>
            <a:off x="6440555" y="2123832"/>
            <a:ext cx="3619031" cy="695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019795-68FB-E75E-235B-C387C13DFDFE}"/>
              </a:ext>
            </a:extLst>
          </p:cNvPr>
          <p:cNvSpPr txBox="1"/>
          <p:nvPr/>
        </p:nvSpPr>
        <p:spPr>
          <a:xfrm>
            <a:off x="6883230" y="2150440"/>
            <a:ext cx="2550185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Women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residing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close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to </a:t>
            </a:r>
          </a:p>
          <a:p>
            <a:pPr algn="ctr"/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atchment </a:t>
            </a:r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area borders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80408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193B8A9-93F1-5C2A-327F-11CF432BF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8380412" cy="602818"/>
          </a:xfrm>
        </p:spPr>
        <p:txBody>
          <a:bodyPr>
            <a:normAutofit/>
          </a:bodyPr>
          <a:lstStyle/>
          <a:p>
            <a:r>
              <a:rPr lang="en-US" sz="3600" dirty="0"/>
              <a:t>Expected volume and perinatal death</a:t>
            </a:r>
            <a:endParaRPr lang="en-US" sz="3600" noProof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BCB96F-8268-1A81-4278-8754AA91E9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7" y="1186543"/>
            <a:ext cx="11609387" cy="4899569"/>
          </a:xfrm>
        </p:spPr>
        <p:txBody>
          <a:bodyPr>
            <a:normAutofit/>
          </a:bodyPr>
          <a:lstStyle/>
          <a:p>
            <a:r>
              <a:rPr lang="en-US" noProof="0" dirty="0">
                <a:ea typeface="Open Sans" panose="020B0606030504020204" pitchFamily="34" charset="0"/>
                <a:cs typeface="Open Sans" panose="020B0606030504020204" pitchFamily="34" charset="0"/>
              </a:rPr>
              <a:t>Lower risk with increasing hospital sized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noProof="0" dirty="0">
                <a:ea typeface="Open Sans" panose="020B0606030504020204" pitchFamily="34" charset="0"/>
                <a:cs typeface="Open Sans" panose="020B0606030504020204" pitchFamily="34" charset="0"/>
              </a:rPr>
              <a:t>No additional effect beyond 2 000 births p.a.</a:t>
            </a:r>
          </a:p>
          <a:p>
            <a:endParaRPr lang="en-US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EA0CCF-4FA2-08C2-4917-0FE77450122C}"/>
              </a:ext>
            </a:extLst>
          </p:cNvPr>
          <p:cNvSpPr txBox="1"/>
          <p:nvPr/>
        </p:nvSpPr>
        <p:spPr>
          <a:xfrm rot="16200000">
            <a:off x="263203" y="4217004"/>
            <a:ext cx="2438086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b-NO" dirty="0"/>
              <a:t>Risk </a:t>
            </a:r>
            <a:r>
              <a:rPr lang="nb-NO" dirty="0" err="1"/>
              <a:t>of</a:t>
            </a:r>
            <a:r>
              <a:rPr lang="nb-NO" dirty="0"/>
              <a:t> perinatal </a:t>
            </a:r>
            <a:r>
              <a:rPr lang="nb-NO" dirty="0" err="1"/>
              <a:t>death</a:t>
            </a:r>
            <a:endParaRPr lang="nb-NO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76B8AFA-AEE0-BC67-637A-2E8B0F0B5F01}"/>
              </a:ext>
            </a:extLst>
          </p:cNvPr>
          <p:cNvGrpSpPr/>
          <p:nvPr/>
        </p:nvGrpSpPr>
        <p:grpSpPr>
          <a:xfrm>
            <a:off x="1666913" y="3191499"/>
            <a:ext cx="6799384" cy="2798545"/>
            <a:chOff x="5191832" y="917059"/>
            <a:chExt cx="5346151" cy="199416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4568B8A-8E77-113C-972D-2CE268DDEA48}"/>
                </a:ext>
              </a:extLst>
            </p:cNvPr>
            <p:cNvGrpSpPr/>
            <p:nvPr/>
          </p:nvGrpSpPr>
          <p:grpSpPr>
            <a:xfrm>
              <a:off x="5191832" y="917059"/>
              <a:ext cx="3684667" cy="1963408"/>
              <a:chOff x="5191832" y="917059"/>
              <a:chExt cx="3684667" cy="19634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FE58DB4C-0484-29DE-5174-7ED864CBA795}"/>
                  </a:ext>
                </a:extLst>
              </p:cNvPr>
              <p:cNvGrpSpPr/>
              <p:nvPr/>
            </p:nvGrpSpPr>
            <p:grpSpPr>
              <a:xfrm>
                <a:off x="5467350" y="1004866"/>
                <a:ext cx="3409149" cy="1875601"/>
                <a:chOff x="4371966" y="697436"/>
                <a:chExt cx="4068190" cy="2238183"/>
              </a:xfrm>
            </p:grpSpPr>
            <p:pic>
              <p:nvPicPr>
                <p:cNvPr id="11" name="Picture 10" descr="Chart&#10;&#10;Description automatically generated">
                  <a:extLst>
                    <a:ext uri="{FF2B5EF4-FFF2-40B4-BE49-F238E27FC236}">
                      <a16:creationId xmlns:a16="http://schemas.microsoft.com/office/drawing/2014/main" id="{C6A7D605-81AB-1BAA-89EF-AD7C834AC4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20" t="8681" r="46960" b="50415"/>
                <a:stretch/>
              </p:blipFill>
              <p:spPr>
                <a:xfrm>
                  <a:off x="4371966" y="697436"/>
                  <a:ext cx="4068190" cy="1960830"/>
                </a:xfrm>
                <a:prstGeom prst="rect">
                  <a:avLst/>
                </a:prstGeom>
              </p:spPr>
            </p:pic>
            <p:pic>
              <p:nvPicPr>
                <p:cNvPr id="12" name="Picture 11" descr="Chart&#10;&#10;Description automatically generated">
                  <a:extLst>
                    <a:ext uri="{FF2B5EF4-FFF2-40B4-BE49-F238E27FC236}">
                      <a16:creationId xmlns:a16="http://schemas.microsoft.com/office/drawing/2014/main" id="{098797FD-D48F-B9BB-4708-0EC319F96D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20" t="90211" r="46960" b="-1488"/>
                <a:stretch/>
              </p:blipFill>
              <p:spPr>
                <a:xfrm>
                  <a:off x="4371966" y="2395028"/>
                  <a:ext cx="4068190" cy="540591"/>
                </a:xfrm>
                <a:prstGeom prst="rect">
                  <a:avLst/>
                </a:prstGeom>
              </p:spPr>
            </p:pic>
          </p:grp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631487C-FB00-99AD-EF93-A6FA01E776C1}"/>
                  </a:ext>
                </a:extLst>
              </p:cNvPr>
              <p:cNvSpPr txBox="1"/>
              <p:nvPr/>
            </p:nvSpPr>
            <p:spPr>
              <a:xfrm rot="16200000">
                <a:off x="4491240" y="1617651"/>
                <a:ext cx="1643180" cy="241996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nb-NO" sz="1400" dirty="0"/>
                  <a:t>Relative to 500 </a:t>
                </a:r>
                <a:r>
                  <a:rPr lang="nb-NO" sz="1400" dirty="0" err="1"/>
                  <a:t>birhts</a:t>
                </a:r>
                <a:r>
                  <a:rPr lang="nb-NO" sz="1400" dirty="0"/>
                  <a:t> p.a.</a:t>
                </a: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EBE38C9-F339-E543-8000-A30FD1FB3983}"/>
                </a:ext>
              </a:extLst>
            </p:cNvPr>
            <p:cNvSpPr txBox="1"/>
            <p:nvPr/>
          </p:nvSpPr>
          <p:spPr>
            <a:xfrm>
              <a:off x="7881377" y="2648044"/>
              <a:ext cx="2656606" cy="26317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nb-NO" dirty="0" err="1"/>
                <a:t>Expected</a:t>
              </a:r>
              <a:r>
                <a:rPr lang="nb-NO" dirty="0"/>
                <a:t> </a:t>
              </a:r>
              <a:r>
                <a:rPr lang="nb-NO" dirty="0" err="1"/>
                <a:t>hosptial</a:t>
              </a:r>
              <a:r>
                <a:rPr lang="nb-NO" dirty="0"/>
                <a:t> </a:t>
              </a:r>
              <a:r>
                <a:rPr lang="nb-NO" dirty="0" err="1"/>
                <a:t>size</a:t>
              </a:r>
              <a:r>
                <a:rPr lang="nb-NO" dirty="0"/>
                <a:t> [</a:t>
              </a:r>
              <a:r>
                <a:rPr lang="nb-NO" dirty="0" err="1"/>
                <a:t>births</a:t>
              </a:r>
              <a:r>
                <a:rPr lang="nb-NO" dirty="0"/>
                <a:t> p.a.]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38783937-A0E9-B108-7BE6-21AE82264B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4209" y="3158917"/>
            <a:ext cx="4152180" cy="25125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A1B907-F2BB-86DE-5931-E4E5782F7189}"/>
              </a:ext>
            </a:extLst>
          </p:cNvPr>
          <p:cNvSpPr txBox="1"/>
          <p:nvPr/>
        </p:nvSpPr>
        <p:spPr>
          <a:xfrm>
            <a:off x="3052426" y="2737607"/>
            <a:ext cx="2604046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Women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moving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between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/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atchment </a:t>
            </a:r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areas</a:t>
            </a:r>
            <a:endParaRPr lang="nb-NO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8FD260-9105-59CA-25FC-A5DAC49571F9}"/>
              </a:ext>
            </a:extLst>
          </p:cNvPr>
          <p:cNvSpPr txBox="1"/>
          <p:nvPr/>
        </p:nvSpPr>
        <p:spPr>
          <a:xfrm>
            <a:off x="7388277" y="2679049"/>
            <a:ext cx="2550185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Women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residing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close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to </a:t>
            </a:r>
          </a:p>
          <a:p>
            <a:pPr algn="ctr"/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atchment </a:t>
            </a:r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area borders</a:t>
            </a:r>
            <a:endParaRPr lang="nb-NO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2EA51C-9D61-703E-5403-FF2EE719333E}"/>
              </a:ext>
            </a:extLst>
          </p:cNvPr>
          <p:cNvSpPr txBox="1"/>
          <p:nvPr/>
        </p:nvSpPr>
        <p:spPr>
          <a:xfrm>
            <a:off x="6731032" y="1354090"/>
            <a:ext cx="49642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Poisson fixed effects model with clustered SEs, adjusted for expected travel time to hospital + age, parity, birth year, and education level</a:t>
            </a:r>
            <a:endParaRPr lang="nb-NO" sz="1600" dirty="0"/>
          </a:p>
        </p:txBody>
      </p:sp>
    </p:spTree>
    <p:extLst>
      <p:ext uri="{BB962C8B-B14F-4D97-AF65-F5344CB8AC3E}">
        <p14:creationId xmlns:p14="http://schemas.microsoft.com/office/powerpoint/2010/main" val="1081021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3A079F9-B3A9-FD0E-5A74-FAB984431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Other outcomes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0B0710-471F-378C-9F71-E4ED0062D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095" y="1905966"/>
            <a:ext cx="4461407" cy="304606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noProof="0" dirty="0"/>
          </a:p>
          <a:p>
            <a:pPr marL="457200" lvl="1" indent="0">
              <a:buNone/>
            </a:pPr>
            <a:r>
              <a:rPr lang="en-US" sz="1600" noProof="0" dirty="0"/>
              <a:t>Large hospital </a:t>
            </a:r>
          </a:p>
          <a:p>
            <a:pPr marL="457200" lvl="1" indent="0">
              <a:buNone/>
            </a:pPr>
            <a:r>
              <a:rPr lang="en-US" sz="1600" dirty="0"/>
              <a:t>	</a:t>
            </a:r>
            <a:r>
              <a:rPr lang="en-US" sz="1600" noProof="0" dirty="0"/>
              <a:t>-&gt; less C-section</a:t>
            </a:r>
          </a:p>
          <a:p>
            <a:pPr marL="457200" lvl="1" indent="0">
              <a:buNone/>
            </a:pPr>
            <a:r>
              <a:rPr lang="en-US" sz="1600" dirty="0"/>
              <a:t>	-&gt; more instrumental deliveries</a:t>
            </a:r>
            <a:endParaRPr lang="en-US" sz="1600" noProof="0" dirty="0"/>
          </a:p>
          <a:p>
            <a:pPr marL="457200" lvl="1" indent="0">
              <a:buNone/>
            </a:pPr>
            <a:r>
              <a:rPr lang="en-US" sz="1600" noProof="0" dirty="0"/>
              <a:t> </a:t>
            </a:r>
            <a:br>
              <a:rPr lang="en-US" sz="1600" noProof="0" dirty="0"/>
            </a:br>
            <a:endParaRPr lang="en-US" sz="1600" noProof="0" dirty="0"/>
          </a:p>
          <a:p>
            <a:pPr marL="457200" lvl="1" indent="0">
              <a:buNone/>
            </a:pPr>
            <a:r>
              <a:rPr lang="en-US" sz="1600" dirty="0"/>
              <a:t>No clear effect on induced birth</a:t>
            </a:r>
            <a:r>
              <a:rPr lang="en-US" sz="1600" noProof="0" dirty="0"/>
              <a:t> or </a:t>
            </a:r>
            <a:r>
              <a:rPr lang="en-US" sz="1600" dirty="0"/>
              <a:t>A</a:t>
            </a:r>
            <a:r>
              <a:rPr lang="en-US" sz="1600" noProof="0" dirty="0" err="1"/>
              <a:t>pgar</a:t>
            </a:r>
            <a:r>
              <a:rPr lang="en-US" sz="1600" noProof="0" dirty="0"/>
              <a:t>-score</a:t>
            </a:r>
          </a:p>
          <a:p>
            <a:pPr marL="0" indent="0">
              <a:buNone/>
            </a:pPr>
            <a:endParaRPr lang="en-US" sz="2000" noProof="0" dirty="0"/>
          </a:p>
          <a:p>
            <a:pPr marL="457200" lvl="1" indent="0">
              <a:buNone/>
            </a:pPr>
            <a:endParaRPr lang="en-US" sz="1600" noProof="0" dirty="0"/>
          </a:p>
          <a:p>
            <a:pPr marL="457200" lvl="1" indent="0">
              <a:buNone/>
            </a:pPr>
            <a:endParaRPr lang="en-US" sz="1600" noProof="0" dirty="0"/>
          </a:p>
          <a:p>
            <a:pPr marL="457200" lvl="1" indent="0">
              <a:buNone/>
            </a:pPr>
            <a:endParaRPr lang="en-US" sz="1600" noProof="0" dirty="0"/>
          </a:p>
          <a:p>
            <a:pPr marL="457200" lvl="1" indent="0">
              <a:buNone/>
            </a:pPr>
            <a:endParaRPr lang="en-US" sz="1600" noProof="0" dirty="0"/>
          </a:p>
        </p:txBody>
      </p:sp>
      <p:pic>
        <p:nvPicPr>
          <p:cNvPr id="2" name="Picture 1" descr="Chart&#10;&#10;Description automatically generated">
            <a:extLst>
              <a:ext uri="{FF2B5EF4-FFF2-40B4-BE49-F238E27FC236}">
                <a16:creationId xmlns:a16="http://schemas.microsoft.com/office/drawing/2014/main" id="{36A587D3-B231-9F76-0027-EB8D884116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24" b="898"/>
          <a:stretch/>
        </p:blipFill>
        <p:spPr>
          <a:xfrm>
            <a:off x="4986786" y="314910"/>
            <a:ext cx="6698040" cy="567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30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D1664-0F0A-FEAC-171F-49C60B340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Summary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7AD71C-0179-5AAB-A7A1-52EA4FC54E84}"/>
              </a:ext>
            </a:extLst>
          </p:cNvPr>
          <p:cNvSpPr txBox="1"/>
          <p:nvPr/>
        </p:nvSpPr>
        <p:spPr>
          <a:xfrm>
            <a:off x="838200" y="1690688"/>
            <a:ext cx="109607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Longer distances clearly affect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risk of unplanned births outside of institutions</a:t>
            </a:r>
          </a:p>
          <a:p>
            <a:pPr marL="0" indent="0">
              <a:buNone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Not reflected in risk of perinatal mortality </a:t>
            </a:r>
          </a:p>
          <a:p>
            <a:pPr marL="0" indent="0">
              <a:buNone/>
            </a:pPr>
            <a:endParaRPr lang="en-US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Lower risk when residing in the catchment area of a larger hospital</a:t>
            </a:r>
          </a:p>
          <a:p>
            <a:pPr marL="0" indent="0">
              <a:buNone/>
            </a:pPr>
            <a:endParaRPr lang="en-US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picture containing text, athletic game, basketball&#10;&#10;Description automatically generated">
            <a:extLst>
              <a:ext uri="{FF2B5EF4-FFF2-40B4-BE49-F238E27FC236}">
                <a16:creationId xmlns:a16="http://schemas.microsoft.com/office/drawing/2014/main" id="{EAD6B7AA-399D-7627-CAE0-4D82630EB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883" y="4482474"/>
            <a:ext cx="9138912" cy="13696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5B1080-4FE3-3BD5-10F3-509FAF44E00F}"/>
              </a:ext>
            </a:extLst>
          </p:cNvPr>
          <p:cNvSpPr txBox="1"/>
          <p:nvPr/>
        </p:nvSpPr>
        <p:spPr>
          <a:xfrm>
            <a:off x="2423234" y="5315648"/>
            <a:ext cx="7787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nb-NO" sz="2800" b="0" i="0" dirty="0">
                <a:solidFill>
                  <a:srgbClr val="272833"/>
                </a:solidFill>
                <a:effectLst/>
              </a:rPr>
            </a:br>
            <a:r>
              <a:rPr lang="nb-NO" sz="2800" b="0" i="0" dirty="0">
                <a:solidFill>
                  <a:srgbClr val="272833"/>
                </a:solidFill>
                <a:effectLst/>
                <a:hlinkClick r:id="rId3"/>
              </a:rPr>
              <a:t>https://www.ntnu.no/ism/forskning/regforsk</a:t>
            </a:r>
            <a:r>
              <a:rPr lang="nb-NO" sz="2800" b="0" i="0" dirty="0">
                <a:solidFill>
                  <a:srgbClr val="272833"/>
                </a:solidFill>
                <a:effectLst/>
              </a:rPr>
              <a:t> </a:t>
            </a:r>
            <a:endParaRPr lang="nb-NO" sz="2800" dirty="0"/>
          </a:p>
          <a:p>
            <a:pPr algn="ctr"/>
            <a:endParaRPr lang="nb-NO" sz="2800" dirty="0"/>
          </a:p>
        </p:txBody>
      </p:sp>
    </p:spTree>
    <p:extLst>
      <p:ext uri="{BB962C8B-B14F-4D97-AF65-F5344CB8AC3E}">
        <p14:creationId xmlns:p14="http://schemas.microsoft.com/office/powerpoint/2010/main" val="1864693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893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39318-EB6C-5C73-1657-A6B50F551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908"/>
            <a:ext cx="10515600" cy="1127660"/>
          </a:xfrm>
        </p:spPr>
        <p:txBody>
          <a:bodyPr>
            <a:normAutofit/>
          </a:bodyPr>
          <a:lstStyle/>
          <a:p>
            <a:r>
              <a:rPr lang="en-US" dirty="0"/>
              <a:t>Statistics</a:t>
            </a:r>
            <a:endParaRPr lang="en-US" sz="20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250AF-0270-BEF9-9952-9F9D49BE3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1561"/>
            <a:ext cx="10586776" cy="451048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Use fixed-effects models to compare within groups  ( 1 – woman, 2 - pairs of municipalities )</a:t>
            </a:r>
          </a:p>
          <a:p>
            <a:pPr marL="457200" lvl="1" indent="0">
              <a:buNone/>
            </a:pPr>
            <a:endParaRPr lang="en-US" sz="16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Cluster-corrected standard errors, to account for correlations within woman and municipality</a:t>
            </a:r>
          </a:p>
          <a:p>
            <a:endParaRPr lang="en-US" sz="1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Adjust for age, parity and birth year, education level when comparing different women</a:t>
            </a:r>
          </a:p>
          <a:p>
            <a:pPr marL="0" indent="0">
              <a:buNone/>
            </a:pPr>
            <a:endParaRPr lang="en-US" sz="1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Adjust for expected travel time when </a:t>
            </a:r>
            <a:r>
              <a:rPr lang="en-US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analysing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 volume</a:t>
            </a:r>
          </a:p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Adjust for expected volume time when </a:t>
            </a:r>
            <a:r>
              <a:rPr lang="en-US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analysing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 travel time</a:t>
            </a:r>
          </a:p>
          <a:p>
            <a:pPr marL="0" indent="0">
              <a:buNone/>
            </a:pPr>
            <a:endParaRPr lang="en-US" sz="1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Analyse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 with cubic splines to study non-linear effects of expected volume and travel time</a:t>
            </a:r>
          </a:p>
          <a:p>
            <a:endParaRPr lang="en-US" sz="1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Poisson regression (</a:t>
            </a:r>
            <a:r>
              <a:rPr lang="en-US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ppmlhdfe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 in Stata, allows non-</a:t>
            </a:r>
            <a:r>
              <a:rPr lang="en-US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hierarchichal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 clustering), results in relative risks</a:t>
            </a:r>
          </a:p>
          <a:p>
            <a:pPr marL="0" indent="0">
              <a:buNone/>
            </a:pPr>
            <a:endParaRPr lang="en-US" sz="1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Study protocol was published prior to conducting the analysis</a:t>
            </a:r>
          </a:p>
        </p:txBody>
      </p:sp>
    </p:spTree>
    <p:extLst>
      <p:ext uri="{BB962C8B-B14F-4D97-AF65-F5344CB8AC3E}">
        <p14:creationId xmlns:p14="http://schemas.microsoft.com/office/powerpoint/2010/main" val="3655903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hart&#10;&#10;Description automatically generated">
            <a:extLst>
              <a:ext uri="{FF2B5EF4-FFF2-40B4-BE49-F238E27FC236}">
                <a16:creationId xmlns:a16="http://schemas.microsoft.com/office/drawing/2014/main" id="{4278C123-734D-A1FB-8BCA-A554BEFA8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4" y="517525"/>
            <a:ext cx="8239125" cy="5492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FD2536-42A8-4783-EF99-71A4A995724F}"/>
              </a:ext>
            </a:extLst>
          </p:cNvPr>
          <p:cNvSpPr txBox="1"/>
          <p:nvPr/>
        </p:nvSpPr>
        <p:spPr>
          <a:xfrm>
            <a:off x="502601" y="1480134"/>
            <a:ext cx="3040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/>
              <a:t>Results</a:t>
            </a:r>
            <a:r>
              <a:rPr lang="nb-NO" dirty="0"/>
              <a:t> </a:t>
            </a:r>
            <a:r>
              <a:rPr lang="nb-NO" dirty="0" err="1"/>
              <a:t>are</a:t>
            </a:r>
            <a:r>
              <a:rPr lang="nb-NO" dirty="0"/>
              <a:t> </a:t>
            </a:r>
            <a:r>
              <a:rPr lang="nb-NO" dirty="0" err="1"/>
              <a:t>comparable</a:t>
            </a:r>
            <a:r>
              <a:rPr lang="nb-NO" dirty="0"/>
              <a:t> </a:t>
            </a:r>
            <a:r>
              <a:rPr lang="nb-NO" dirty="0" err="1"/>
              <a:t>if</a:t>
            </a:r>
            <a:r>
              <a:rPr lang="nb-NO" dirty="0"/>
              <a:t> </a:t>
            </a:r>
            <a:r>
              <a:rPr lang="nb-NO" dirty="0" err="1"/>
              <a:t>we</a:t>
            </a:r>
            <a:r>
              <a:rPr lang="nb-NO" dirty="0"/>
              <a:t> </a:t>
            </a:r>
            <a:r>
              <a:rPr lang="nb-NO" dirty="0" err="1"/>
              <a:t>study</a:t>
            </a:r>
            <a:r>
              <a:rPr lang="nb-NO" dirty="0"/>
              <a:t> </a:t>
            </a:r>
            <a:r>
              <a:rPr lang="nb-NO" dirty="0" err="1"/>
              <a:t>only</a:t>
            </a:r>
            <a:r>
              <a:rPr lang="nb-NO" dirty="0"/>
              <a:t> </a:t>
            </a:r>
            <a:r>
              <a:rPr lang="nb-NO" dirty="0" err="1"/>
              <a:t>those</a:t>
            </a:r>
            <a:r>
              <a:rPr lang="nb-NO" dirty="0"/>
              <a:t> </a:t>
            </a:r>
            <a:r>
              <a:rPr lang="nb-NO" dirty="0" err="1"/>
              <a:t>moving</a:t>
            </a:r>
            <a:r>
              <a:rPr lang="nb-NO" dirty="0"/>
              <a:t> from </a:t>
            </a:r>
            <a:r>
              <a:rPr lang="nb-NO" dirty="0" err="1"/>
              <a:t>large</a:t>
            </a:r>
            <a:r>
              <a:rPr lang="nb-NO" dirty="0"/>
              <a:t> to </a:t>
            </a:r>
            <a:r>
              <a:rPr lang="nb-NO" dirty="0" err="1"/>
              <a:t>small</a:t>
            </a:r>
            <a:r>
              <a:rPr lang="nb-NO" dirty="0"/>
              <a:t> or </a:t>
            </a:r>
            <a:r>
              <a:rPr lang="nb-NO" dirty="0" err="1"/>
              <a:t>small</a:t>
            </a:r>
            <a:r>
              <a:rPr lang="nb-NO" dirty="0"/>
              <a:t> to </a:t>
            </a:r>
            <a:r>
              <a:rPr lang="nb-NO" dirty="0" err="1"/>
              <a:t>large</a:t>
            </a:r>
            <a:r>
              <a:rPr lang="nb-NO" dirty="0"/>
              <a:t> hospital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B1C5E9-1F4C-49E9-5E10-0374EAD21688}"/>
              </a:ext>
            </a:extLst>
          </p:cNvPr>
          <p:cNvSpPr txBox="1"/>
          <p:nvPr/>
        </p:nvSpPr>
        <p:spPr>
          <a:xfrm>
            <a:off x="417190" y="4186238"/>
            <a:ext cx="30407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 err="1"/>
              <a:t>Similarly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moving</a:t>
            </a:r>
            <a:r>
              <a:rPr lang="nb-NO" dirty="0"/>
              <a:t> </a:t>
            </a:r>
            <a:r>
              <a:rPr lang="nb-NO" dirty="0" err="1"/>
              <a:t>closer</a:t>
            </a:r>
            <a:r>
              <a:rPr lang="nb-NO" dirty="0"/>
              <a:t> or </a:t>
            </a:r>
            <a:r>
              <a:rPr lang="nb-NO" dirty="0" err="1"/>
              <a:t>further</a:t>
            </a:r>
            <a:r>
              <a:rPr lang="nb-NO" dirty="0"/>
              <a:t> </a:t>
            </a:r>
            <a:r>
              <a:rPr lang="nb-NO" dirty="0" err="1"/>
              <a:t>away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81151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74437AA-0E9B-EC79-9E90-2E1D0FD60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Sensitivity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F2A947-FD0F-1064-7013-7A32B4774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5231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noProof="0" dirty="0">
                <a:ea typeface="Open Sans" panose="020B0606030504020204" pitchFamily="34" charset="0"/>
                <a:cs typeface="Open Sans" panose="020B0606030504020204" pitchFamily="34" charset="0"/>
              </a:rPr>
              <a:t>No clear association between measured birth characteristics and expected travel time/volume</a:t>
            </a:r>
            <a:endParaRPr lang="en-US" sz="2400" noProof="0" dirty="0"/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FC1654C3-50B7-7E49-BB80-85D803D071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82825"/>
            <a:ext cx="5367814" cy="229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EF2EBFCF-00D4-AA61-F54E-F3F173E51B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32" y="2282825"/>
            <a:ext cx="5367814" cy="2292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9876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39318-EB6C-5C73-1657-A6B50F551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908"/>
            <a:ext cx="10515600" cy="1127660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  <a:endParaRPr lang="en-US" sz="20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250AF-0270-BEF9-9952-9F9D49BE3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3956"/>
            <a:ext cx="5054600" cy="42380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Distances and demography is a challenge for Norway’s health services</a:t>
            </a:r>
          </a:p>
          <a:p>
            <a:pPr marL="0" indent="0">
              <a:buNone/>
            </a:pPr>
            <a:endParaRPr lang="en-US" sz="1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The number of birth institutions has fallen from 182 in 1967 to 48 in 2016</a:t>
            </a:r>
          </a:p>
          <a:p>
            <a:pPr marL="457200" lvl="1" indent="0">
              <a:buNone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Fewer and bigger institutions, longer travel times</a:t>
            </a:r>
            <a:endParaRPr lang="en-US" sz="16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There will be a further decline in the number of institutions</a:t>
            </a:r>
          </a:p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	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03A75D-EA4D-66B0-F4FE-0534F8A18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0"/>
            <a:ext cx="62638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127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457F6-12E6-4D4B-955D-C5AC1B613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5859E-BE22-4AFF-AAD9-669972327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3957" y="1504950"/>
            <a:ext cx="10791825" cy="46720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noProof="0" dirty="0">
                <a:ea typeface="Open Sans" panose="020B0606030504020204" pitchFamily="34" charset="0"/>
                <a:cs typeface="Open Sans" panose="020B0606030504020204" pitchFamily="34" charset="0"/>
              </a:rPr>
              <a:t>Data from 1999 to 2016 (1.1 million births)</a:t>
            </a:r>
          </a:p>
          <a:p>
            <a:pPr lvl="1"/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Norwegian Medical Birth Registry + Statistics Norway</a:t>
            </a:r>
          </a:p>
          <a:p>
            <a:pPr lvl="1"/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Travel time via routing data from the Norwegian Road Administrations</a:t>
            </a:r>
          </a:p>
          <a:p>
            <a:pPr marL="0" indent="0">
              <a:buNone/>
            </a:pPr>
            <a:endParaRPr lang="en-US" sz="20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2000" noProof="0" dirty="0">
                <a:ea typeface="Open Sans" panose="020B0606030504020204" pitchFamily="34" charset="0"/>
                <a:cs typeface="Open Sans" panose="020B0606030504020204" pitchFamily="34" charset="0"/>
              </a:rPr>
              <a:t>Outcomes</a:t>
            </a:r>
          </a:p>
          <a:p>
            <a:pPr lvl="1"/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Perinatal death (stillbirth or death within one week)	200-300 per year   0.5% av births</a:t>
            </a:r>
          </a:p>
          <a:p>
            <a:pPr lvl="1"/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Unplanned birth outside institution/ transport birth 	400 per year           0.8% av births</a:t>
            </a:r>
            <a:endParaRPr lang="en-US" sz="1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20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2" descr="Illustrasjon av forløp person - pasient - data - forskning">
            <a:extLst>
              <a:ext uri="{FF2B5EF4-FFF2-40B4-BE49-F238E27FC236}">
                <a16:creationId xmlns:a16="http://schemas.microsoft.com/office/drawing/2014/main" id="{7622D9EA-F69C-4225-8299-0D02C516E2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76"/>
          <a:stretch/>
        </p:blipFill>
        <p:spPr bwMode="auto">
          <a:xfrm>
            <a:off x="9231961" y="125484"/>
            <a:ext cx="2420406" cy="161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3FDC5A-C0BA-27EE-7477-5D55033739E6}"/>
              </a:ext>
            </a:extLst>
          </p:cNvPr>
          <p:cNvSpPr txBox="1"/>
          <p:nvPr/>
        </p:nvSpPr>
        <p:spPr>
          <a:xfrm>
            <a:off x="9332798" y="2387216"/>
            <a:ext cx="31721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400" i="1" dirty="0">
                <a:ea typeface="Open Sans" panose="020B0606030504020204" pitchFamily="34" charset="0"/>
                <a:cs typeface="Open Sans" panose="020B0606030504020204" pitchFamily="34" charset="0"/>
              </a:rPr>
              <a:t>Study protocol was published prior to conducting the analysis:</a:t>
            </a:r>
          </a:p>
          <a:p>
            <a:pPr marL="0" indent="0">
              <a:buNone/>
            </a:pPr>
            <a:r>
              <a:rPr lang="en-US" sz="1400" i="1" dirty="0">
                <a:ea typeface="Open Sans" panose="020B0606030504020204" pitchFamily="34" charset="0"/>
                <a:cs typeface="Open Sans" panose="020B0606030504020204" pitchFamily="34" charset="0"/>
              </a:rPr>
              <a:t>https://github.com/andreasasheim/</a:t>
            </a:r>
          </a:p>
        </p:txBody>
      </p:sp>
    </p:spTree>
    <p:extLst>
      <p:ext uri="{BB962C8B-B14F-4D97-AF65-F5344CB8AC3E}">
        <p14:creationId xmlns:p14="http://schemas.microsoft.com/office/powerpoint/2010/main" val="2791120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39318-EB6C-5C73-1657-A6B50F551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1762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noProof="0" dirty="0"/>
              <a:t>Volume, travel time and outcomes are hard to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250AF-0270-BEF9-9952-9F9D49BE3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9242"/>
            <a:ext cx="6372226" cy="4302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noProof="0" dirty="0">
                <a:ea typeface="Open Sans" panose="020B0606030504020204" pitchFamily="34" charset="0"/>
                <a:cs typeface="Open Sans" panose="020B0606030504020204" pitchFamily="34" charset="0"/>
              </a:rPr>
              <a:t>High risk pregnancies are selected to larger maternity wards</a:t>
            </a:r>
          </a:p>
          <a:p>
            <a:pPr lvl="1"/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Expresses a desired feature of a well-functioning system</a:t>
            </a: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en-US" sz="18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Differences between large and small institutions do not necessarily indicate differences in quality</a:t>
            </a: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2000" i="1" noProof="0" dirty="0">
                <a:ea typeface="Open Sans" panose="020B0606030504020204" pitchFamily="34" charset="0"/>
                <a:cs typeface="Open Sans" panose="020B0606030504020204" pitchFamily="34" charset="0"/>
              </a:rPr>
              <a:t>Registry data do not include details to adjust for differences in baseline risk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57C6EAD-DF82-4604-B2B6-697D27824E89}"/>
              </a:ext>
            </a:extLst>
          </p:cNvPr>
          <p:cNvGrpSpPr/>
          <p:nvPr/>
        </p:nvGrpSpPr>
        <p:grpSpPr>
          <a:xfrm>
            <a:off x="7689839" y="1457324"/>
            <a:ext cx="4473372" cy="4223692"/>
            <a:chOff x="2620170" y="2406407"/>
            <a:chExt cx="2585448" cy="3260645"/>
          </a:xfrm>
        </p:grpSpPr>
        <p:pic>
          <p:nvPicPr>
            <p:cNvPr id="5" name="Picture 4" descr="Chart">
              <a:extLst>
                <a:ext uri="{FF2B5EF4-FFF2-40B4-BE49-F238E27FC236}">
                  <a16:creationId xmlns:a16="http://schemas.microsoft.com/office/drawing/2014/main" id="{BB193C22-A40D-3AB0-ED1E-89ED82C266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28" r="72549" b="47222"/>
            <a:stretch/>
          </p:blipFill>
          <p:spPr>
            <a:xfrm>
              <a:off x="2939625" y="2406407"/>
              <a:ext cx="2265993" cy="3260645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261D24F-F347-70EE-F8A3-81E66DEB1072}"/>
                </a:ext>
              </a:extLst>
            </p:cNvPr>
            <p:cNvSpPr txBox="1"/>
            <p:nvPr/>
          </p:nvSpPr>
          <p:spPr>
            <a:xfrm>
              <a:off x="3369478" y="5353164"/>
              <a:ext cx="1735250" cy="2851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b-NO" dirty="0" err="1"/>
                <a:t>Births</a:t>
              </a:r>
              <a:r>
                <a:rPr lang="nb-NO" dirty="0"/>
                <a:t> per </a:t>
              </a:r>
              <a:r>
                <a:rPr lang="nb-NO" dirty="0" err="1"/>
                <a:t>year</a:t>
              </a:r>
              <a:r>
                <a:rPr lang="nb-NO" dirty="0"/>
                <a:t> at hospital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180F8E6-15AF-9A6E-87C1-F3AB7C92426A}"/>
                </a:ext>
              </a:extLst>
            </p:cNvPr>
            <p:cNvSpPr txBox="1"/>
            <p:nvPr/>
          </p:nvSpPr>
          <p:spPr>
            <a:xfrm rot="16200000">
              <a:off x="1400906" y="3752919"/>
              <a:ext cx="2651989" cy="21346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b-NO" dirty="0" err="1"/>
                <a:t>Adjusted</a:t>
              </a:r>
              <a:r>
                <a:rPr lang="nb-NO" dirty="0"/>
                <a:t> risk </a:t>
              </a:r>
              <a:r>
                <a:rPr lang="nb-NO" dirty="0" err="1"/>
                <a:t>of</a:t>
              </a:r>
              <a:r>
                <a:rPr lang="nb-NO" dirty="0"/>
                <a:t> perinatal </a:t>
              </a:r>
              <a:r>
                <a:rPr lang="nb-NO" dirty="0" err="1"/>
                <a:t>death</a:t>
              </a:r>
              <a:endParaRPr lang="nb-NO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E985880-81BC-60FB-7556-B93476729088}"/>
                </a:ext>
              </a:extLst>
            </p:cNvPr>
            <p:cNvSpPr txBox="1"/>
            <p:nvPr/>
          </p:nvSpPr>
          <p:spPr>
            <a:xfrm rot="16200000">
              <a:off x="1572612" y="3837826"/>
              <a:ext cx="2786226" cy="17788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nb-NO" sz="1400" dirty="0"/>
                <a:t>Relative to 500 </a:t>
              </a:r>
              <a:r>
                <a:rPr lang="nb-NO" sz="1400" dirty="0" err="1"/>
                <a:t>births</a:t>
              </a:r>
              <a:r>
                <a:rPr lang="nb-NO" sz="1400" dirty="0"/>
                <a:t> per </a:t>
              </a:r>
              <a:r>
                <a:rPr lang="nb-NO" sz="1400" dirty="0" err="1"/>
                <a:t>year</a:t>
              </a:r>
              <a:endParaRPr lang="nb-NO" sz="1400" dirty="0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312F6B6-79DB-2663-ECDA-BCD7ED8764A5}"/>
              </a:ext>
            </a:extLst>
          </p:cNvPr>
          <p:cNvSpPr/>
          <p:nvPr/>
        </p:nvSpPr>
        <p:spPr>
          <a:xfrm>
            <a:off x="9648825" y="1247774"/>
            <a:ext cx="1447800" cy="209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3410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76F061-C9A1-90AC-952F-3D50739E6A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89" r="18827"/>
          <a:stretch/>
        </p:blipFill>
        <p:spPr>
          <a:xfrm>
            <a:off x="6829778" y="0"/>
            <a:ext cx="5362223" cy="685800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F6946F-CF8B-7AA1-B686-38622DD462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925" y="1543050"/>
            <a:ext cx="5553075" cy="46339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Are there a differences in outcomes associated with volume and travel time to an </a:t>
            </a:r>
            <a:r>
              <a:rPr lang="en-US" sz="2000" i="1" dirty="0">
                <a:ea typeface="Open Sans" panose="020B0606030504020204" pitchFamily="34" charset="0"/>
                <a:cs typeface="Open Sans" panose="020B0606030504020204" pitchFamily="34" charset="0"/>
              </a:rPr>
              <a:t>expected</a:t>
            </a: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 birth institution?</a:t>
            </a:r>
          </a:p>
          <a:p>
            <a:pPr marL="0" indent="0">
              <a:buNone/>
            </a:pPr>
            <a:endParaRPr lang="en-US" sz="2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Assign an expected volume and travel time to each municipality</a:t>
            </a:r>
          </a:p>
          <a:p>
            <a:pPr marL="457200" lvl="1" indent="0">
              <a:buNone/>
            </a:pPr>
            <a:endParaRPr lang="en-US" sz="16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endParaRPr lang="en-US" sz="12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endParaRPr lang="en-US" sz="12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6914000-4672-1239-84A3-4F94A954A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25" y="365125"/>
            <a:ext cx="7143746" cy="1325563"/>
          </a:xfrm>
        </p:spPr>
        <p:txBody>
          <a:bodyPr>
            <a:normAutofit/>
          </a:bodyPr>
          <a:lstStyle/>
          <a:p>
            <a:r>
              <a:rPr lang="en-US" sz="3200" dirty="0"/>
              <a:t>Expected </a:t>
            </a:r>
            <a:r>
              <a:rPr lang="en-US" sz="3200" noProof="0" dirty="0"/>
              <a:t>volume and travel time</a:t>
            </a:r>
            <a:br>
              <a:rPr lang="en-US" sz="3200" noProof="0" dirty="0"/>
            </a:b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Catchment areas</a:t>
            </a:r>
            <a:endParaRPr lang="en-US" sz="3200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D39B9E-8A73-9C6F-A279-2764DA379FD3}"/>
              </a:ext>
            </a:extLst>
          </p:cNvPr>
          <p:cNvSpPr txBox="1"/>
          <p:nvPr/>
        </p:nvSpPr>
        <p:spPr>
          <a:xfrm>
            <a:off x="8410222" y="3094343"/>
            <a:ext cx="9144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Regional Hospital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0B3808-EAF8-B6E2-2052-6E999460FBF1}"/>
              </a:ext>
            </a:extLst>
          </p:cNvPr>
          <p:cNvSpPr txBox="1"/>
          <p:nvPr/>
        </p:nvSpPr>
        <p:spPr>
          <a:xfrm>
            <a:off x="9324622" y="1743594"/>
            <a:ext cx="97904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b-NO" sz="1600" b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Local</a:t>
            </a:r>
            <a:r>
              <a:rPr lang="nb-NO" sz="1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hospital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B4D32D-B549-225D-D448-4569F801CF5E}"/>
              </a:ext>
            </a:extLst>
          </p:cNvPr>
          <p:cNvSpPr txBox="1"/>
          <p:nvPr/>
        </p:nvSpPr>
        <p:spPr>
          <a:xfrm>
            <a:off x="9776177" y="658836"/>
            <a:ext cx="1122187" cy="36933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b-NO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Woman</a:t>
            </a:r>
            <a:r>
              <a:rPr lang="nb-NO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B4F8CE1-71ED-97DD-E2E2-9272FD4235BD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10303666" y="1930400"/>
            <a:ext cx="894912" cy="105582"/>
          </a:xfrm>
          <a:prstGeom prst="straightConnector1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3D254FE-A56C-8446-A398-AC258E213450}"/>
              </a:ext>
            </a:extLst>
          </p:cNvPr>
          <p:cNvCxnSpPr>
            <a:cxnSpLocks/>
          </p:cNvCxnSpPr>
          <p:nvPr/>
        </p:nvCxnSpPr>
        <p:spPr>
          <a:xfrm flipV="1">
            <a:off x="9324622" y="2859963"/>
            <a:ext cx="639314" cy="234379"/>
          </a:xfrm>
          <a:prstGeom prst="straightConnector1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FAB33D6-A76D-EB02-817C-19C5D88B0914}"/>
              </a:ext>
            </a:extLst>
          </p:cNvPr>
          <p:cNvCxnSpPr>
            <a:cxnSpLocks/>
          </p:cNvCxnSpPr>
          <p:nvPr/>
        </p:nvCxnSpPr>
        <p:spPr>
          <a:xfrm>
            <a:off x="10892720" y="889668"/>
            <a:ext cx="497769" cy="324235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AB86D6E-E077-AA22-0B90-589E00FDEF83}"/>
              </a:ext>
            </a:extLst>
          </p:cNvPr>
          <p:cNvSpPr txBox="1"/>
          <p:nvPr/>
        </p:nvSpPr>
        <p:spPr>
          <a:xfrm>
            <a:off x="9208643" y="5408352"/>
            <a:ext cx="1095023" cy="36933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b-NO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Woman</a:t>
            </a:r>
            <a:r>
              <a:rPr lang="nb-NO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5497603-2FF1-C6B8-94A0-AB81DB01FA5C}"/>
              </a:ext>
            </a:extLst>
          </p:cNvPr>
          <p:cNvCxnSpPr>
            <a:cxnSpLocks/>
          </p:cNvCxnSpPr>
          <p:nvPr/>
        </p:nvCxnSpPr>
        <p:spPr>
          <a:xfrm flipH="1">
            <a:off x="8540089" y="5639184"/>
            <a:ext cx="668555" cy="230833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19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250AF-0270-BEF9-9952-9F9D49BE3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025" y="1602718"/>
            <a:ext cx="11229975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Solution to selection issue   ---&gt;   Catchment areas</a:t>
            </a:r>
          </a:p>
          <a:p>
            <a:pPr marL="0" indent="0">
              <a:buNone/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        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Intention to treat analysis</a:t>
            </a: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br>
              <a:rPr lang="en-US" sz="2000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US" sz="2000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US" sz="2000" b="1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2000" b="1" i="1" noProof="0" dirty="0">
                <a:ea typeface="Open Sans" panose="020B0606030504020204" pitchFamily="34" charset="0"/>
                <a:cs typeface="Open Sans" panose="020B0606030504020204" pitchFamily="34" charset="0"/>
              </a:rPr>
              <a:t>Problems remain</a:t>
            </a:r>
            <a:r>
              <a:rPr lang="en-US" sz="20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   ---&gt;  Women living near large and a small hospitals are not necessarily comparable </a:t>
            </a:r>
          </a:p>
          <a:p>
            <a:pPr marL="457200" lvl="1" indent="0">
              <a:buNone/>
            </a:pPr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E.g., differences in sociodemographic conditions and </a:t>
            </a:r>
            <a:r>
              <a:rPr lang="en-US" sz="18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labour</a:t>
            </a:r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 markets 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between urban and rural areas</a:t>
            </a: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Registry data are not sufficiently detailed to account for this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E3188A-F746-5E6B-4FFD-DA70087D6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1762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noProof="0" dirty="0"/>
              <a:t>Volume, travel time and outcomes are hard to study</a:t>
            </a:r>
          </a:p>
        </p:txBody>
      </p:sp>
    </p:spTree>
    <p:extLst>
      <p:ext uri="{BB962C8B-B14F-4D97-AF65-F5344CB8AC3E}">
        <p14:creationId xmlns:p14="http://schemas.microsoft.com/office/powerpoint/2010/main" val="3973243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39318-EB6C-5C73-1657-A6B50F551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908"/>
            <a:ext cx="10515600" cy="1127660"/>
          </a:xfrm>
        </p:spPr>
        <p:txBody>
          <a:bodyPr>
            <a:normAutofit/>
          </a:bodyPr>
          <a:lstStyle/>
          <a:p>
            <a:r>
              <a:rPr lang="en-US" dirty="0"/>
              <a:t>Two</a:t>
            </a:r>
            <a:r>
              <a:rPr lang="en-US" noProof="0" dirty="0"/>
              <a:t> natural experiments</a:t>
            </a:r>
            <a:endParaRPr lang="en-US" sz="20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250AF-0270-BEF9-9952-9F9D49BE3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1561"/>
            <a:ext cx="10586776" cy="451048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Women moving between catchment areas from one birth to the next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 (N=203 000)</a:t>
            </a:r>
            <a:endParaRPr lang="en-US" sz="16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en-US" sz="1600" dirty="0">
                <a:ea typeface="Open Sans" panose="020B0606030504020204" pitchFamily="34" charset="0"/>
                <a:cs typeface="Open Sans" panose="020B0606030504020204" pitchFamily="34" charset="0"/>
              </a:rPr>
              <a:t>Results will not be affected by any constant factor with the mother (SEB?)</a:t>
            </a:r>
            <a:endParaRPr lang="en-US" sz="16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en-US" sz="1600" noProof="0" dirty="0">
                <a:ea typeface="Open Sans" panose="020B0606030504020204" pitchFamily="34" charset="0"/>
                <a:cs typeface="Open Sans" panose="020B0606030504020204" pitchFamily="34" charset="0"/>
              </a:rPr>
              <a:t>Assumption: Conditions around the birth was not a cause for relocation</a:t>
            </a:r>
          </a:p>
          <a:p>
            <a:pPr lvl="1"/>
            <a:r>
              <a:rPr lang="en-US" sz="1600" noProof="0" dirty="0">
                <a:ea typeface="Open Sans" panose="020B0606030504020204" pitchFamily="34" charset="0"/>
                <a:cs typeface="Open Sans" panose="020B0606030504020204" pitchFamily="34" charset="0"/>
              </a:rPr>
              <a:t>Adjust for </a:t>
            </a:r>
            <a:r>
              <a:rPr lang="en-US" sz="1600" dirty="0">
                <a:ea typeface="Open Sans" panose="020B0606030504020204" pitchFamily="34" charset="0"/>
                <a:cs typeface="Open Sans" panose="020B0606030504020204" pitchFamily="34" charset="0"/>
              </a:rPr>
              <a:t>age, parity and year</a:t>
            </a:r>
            <a:endParaRPr lang="en-US" sz="16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endParaRPr lang="en-US" sz="16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noProof="0" dirty="0">
                <a:ea typeface="Open Sans" panose="020B0606030504020204" pitchFamily="34" charset="0"/>
                <a:cs typeface="Open Sans" panose="020B0606030504020204" pitchFamily="34" charset="0"/>
              </a:rPr>
              <a:t>Women in neighboring municipalities expected at different maternity wards </a:t>
            </a:r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(N= 460 000)</a:t>
            </a:r>
            <a:endParaRPr lang="en-US" sz="20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en-US" sz="1600" noProof="0" dirty="0">
                <a:ea typeface="Open Sans" panose="020B0606030504020204" pitchFamily="34" charset="0"/>
                <a:cs typeface="Open Sans" panose="020B0606030504020204" pitchFamily="34" charset="0"/>
              </a:rPr>
              <a:t>Neighbors are similar</a:t>
            </a:r>
          </a:p>
          <a:p>
            <a:pPr lvl="1"/>
            <a:r>
              <a:rPr lang="en-US" sz="1600" noProof="0" dirty="0">
                <a:ea typeface="Open Sans" panose="020B0606030504020204" pitchFamily="34" charset="0"/>
                <a:cs typeface="Open Sans" panose="020B0606030504020204" pitchFamily="34" charset="0"/>
              </a:rPr>
              <a:t>Assumption: Choi</a:t>
            </a:r>
            <a:r>
              <a:rPr lang="en-US" sz="1600" dirty="0" err="1"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1600" dirty="0">
                <a:ea typeface="Open Sans" panose="020B0606030504020204" pitchFamily="34" charset="0"/>
                <a:cs typeface="Open Sans" panose="020B0606030504020204" pitchFamily="34" charset="0"/>
              </a:rPr>
              <a:t> of residence (among the two) is not dictated by health services</a:t>
            </a:r>
            <a:r>
              <a:rPr lang="en-US" sz="16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lvl="1"/>
            <a:r>
              <a:rPr lang="en-US" sz="1600" noProof="0" dirty="0">
                <a:ea typeface="Open Sans" panose="020B0606030504020204" pitchFamily="34" charset="0"/>
                <a:cs typeface="Open Sans" panose="020B0606030504020204" pitchFamily="34" charset="0"/>
              </a:rPr>
              <a:t>Adjust for age, parity, education and year </a:t>
            </a:r>
          </a:p>
          <a:p>
            <a:pPr marL="457200" lvl="1" indent="0">
              <a:buNone/>
            </a:pPr>
            <a:endParaRPr lang="en-US" sz="14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2000" noProof="0" dirty="0">
                <a:ea typeface="Open Sans" panose="020B0606030504020204" pitchFamily="34" charset="0"/>
                <a:cs typeface="Open Sans" panose="020B0606030504020204" pitchFamily="34" charset="0"/>
              </a:rPr>
              <a:t>Two designs, different assumptions</a:t>
            </a:r>
          </a:p>
          <a:p>
            <a:pPr marL="0" indent="0">
              <a:buNone/>
            </a:pPr>
            <a:endParaRPr lang="en-US" sz="20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800" i="1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333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FA874E-7CC2-4664-072E-15ABF75A6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	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DA8A632-6C89-8BF3-CA83-222C6D99C7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 b="1" noProof="0" dirty="0"/>
              <a:t>Results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7220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2309C-459B-4093-B757-9C1FC328E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noProof="0" dirty="0"/>
              <a:t>Expected travel time and transport birth</a:t>
            </a:r>
          </a:p>
        </p:txBody>
      </p:sp>
      <p:pic>
        <p:nvPicPr>
          <p:cNvPr id="7" name="Picture 6" descr="Chart, line chart&#10;&#10;Description automatically generated">
            <a:extLst>
              <a:ext uri="{FF2B5EF4-FFF2-40B4-BE49-F238E27FC236}">
                <a16:creationId xmlns:a16="http://schemas.microsoft.com/office/drawing/2014/main" id="{500BB458-D4C3-F578-5B6C-15D0274B0A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48053"/>
          <a:stretch/>
        </p:blipFill>
        <p:spPr>
          <a:xfrm>
            <a:off x="4501100" y="1447879"/>
            <a:ext cx="3842800" cy="44386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81E4B27-25E8-DD9B-BAE4-8964C3003ECA}"/>
              </a:ext>
            </a:extLst>
          </p:cNvPr>
          <p:cNvSpPr txBox="1"/>
          <p:nvPr/>
        </p:nvSpPr>
        <p:spPr>
          <a:xfrm>
            <a:off x="6648548" y="5717222"/>
            <a:ext cx="3708900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dirty="0" err="1"/>
              <a:t>Expected</a:t>
            </a:r>
            <a:r>
              <a:rPr lang="nb-NO" dirty="0"/>
              <a:t> travel time to hospital [min]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21D74E-D92D-AC8D-BC70-606BA43E620B}"/>
              </a:ext>
            </a:extLst>
          </p:cNvPr>
          <p:cNvSpPr txBox="1"/>
          <p:nvPr/>
        </p:nvSpPr>
        <p:spPr>
          <a:xfrm rot="16200000">
            <a:off x="2458680" y="3385974"/>
            <a:ext cx="4054380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dirty="0"/>
              <a:t>Risk </a:t>
            </a:r>
            <a:r>
              <a:rPr lang="nb-NO" dirty="0" err="1"/>
              <a:t>of</a:t>
            </a:r>
            <a:r>
              <a:rPr lang="nb-NO" dirty="0"/>
              <a:t> transport </a:t>
            </a:r>
            <a:r>
              <a:rPr lang="nb-NO" dirty="0" err="1"/>
              <a:t>birth</a:t>
            </a:r>
            <a:r>
              <a:rPr lang="nb-NO" dirty="0"/>
              <a:t>, relative to 30 min.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0AE0672-5498-7617-9D68-E0E099288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037" y="1543450"/>
            <a:ext cx="3662899" cy="4463812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16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Clear increase in risk of transport birth with expected travel time to hospital.</a:t>
            </a:r>
          </a:p>
          <a:p>
            <a:pPr marL="0" indent="0">
              <a:buNone/>
            </a:pPr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Double risk from 0 to 30 min.</a:t>
            </a:r>
          </a:p>
          <a:p>
            <a:pPr marL="0" indent="0"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Further doubling from</a:t>
            </a:r>
            <a:r>
              <a:rPr lang="en-US" sz="1800" noProof="0" dirty="0">
                <a:ea typeface="Open Sans" panose="020B0606030504020204" pitchFamily="34" charset="0"/>
                <a:cs typeface="Open Sans" panose="020B0606030504020204" pitchFamily="34" charset="0"/>
              </a:rPr>
              <a:t> 30 to 60 min. </a:t>
            </a:r>
            <a:endParaRPr lang="en-US" sz="16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Poisson fixed effects model with clustered SEs, adjusted for expected hospital volume + age, parity, birth year, and education level</a:t>
            </a:r>
            <a:endParaRPr lang="nb-NO" sz="1800" dirty="0"/>
          </a:p>
          <a:p>
            <a:pPr marL="0" indent="0">
              <a:buNone/>
            </a:pPr>
            <a:endParaRPr lang="en-US" sz="1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4A9640-1934-8003-2110-BE7F6C3F7053}"/>
              </a:ext>
            </a:extLst>
          </p:cNvPr>
          <p:cNvSpPr txBox="1"/>
          <p:nvPr/>
        </p:nvSpPr>
        <p:spPr>
          <a:xfrm>
            <a:off x="5098543" y="1067906"/>
            <a:ext cx="2604046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Women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moving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between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/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atchment </a:t>
            </a:r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areas</a:t>
            </a:r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514AC3-6F8C-A1C8-D368-EEEE09DDC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8998" y="982755"/>
            <a:ext cx="3754800" cy="48310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BD12400-6FD1-D89A-3248-9B89D8A5C645}"/>
              </a:ext>
            </a:extLst>
          </p:cNvPr>
          <p:cNvSpPr/>
          <p:nvPr/>
        </p:nvSpPr>
        <p:spPr>
          <a:xfrm>
            <a:off x="8343900" y="994044"/>
            <a:ext cx="3619031" cy="695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9649EB-97C8-4F56-2FB4-20C249B53F79}"/>
              </a:ext>
            </a:extLst>
          </p:cNvPr>
          <p:cNvSpPr txBox="1"/>
          <p:nvPr/>
        </p:nvSpPr>
        <p:spPr>
          <a:xfrm>
            <a:off x="8786575" y="1054519"/>
            <a:ext cx="2550185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Women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residing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dirty="0" err="1">
                <a:ea typeface="Open Sans" panose="020B0606030504020204" pitchFamily="34" charset="0"/>
                <a:cs typeface="Open Sans" panose="020B0606030504020204" pitchFamily="34" charset="0"/>
              </a:rPr>
              <a:t>close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 to </a:t>
            </a:r>
          </a:p>
          <a:p>
            <a:pPr algn="ctr"/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nb-NO" sz="1800" dirty="0">
                <a:ea typeface="Open Sans" panose="020B0606030504020204" pitchFamily="34" charset="0"/>
                <a:cs typeface="Open Sans" panose="020B0606030504020204" pitchFamily="34" charset="0"/>
              </a:rPr>
              <a:t>atchment </a:t>
            </a:r>
            <a:r>
              <a:rPr lang="nb-NO" dirty="0">
                <a:ea typeface="Open Sans" panose="020B0606030504020204" pitchFamily="34" charset="0"/>
                <a:cs typeface="Open Sans" panose="020B0606030504020204" pitchFamily="34" charset="0"/>
              </a:rPr>
              <a:t>area borders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8644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UTEN NTNU">
  <a:themeElements>
    <a:clrScheme name="HMN">
      <a:dk1>
        <a:srgbClr val="000000"/>
      </a:dk1>
      <a:lt1>
        <a:srgbClr val="FFFFFF"/>
      </a:lt1>
      <a:dk2>
        <a:srgbClr val="003283"/>
      </a:dk2>
      <a:lt2>
        <a:srgbClr val="E8F0FA"/>
      </a:lt2>
      <a:accent1>
        <a:srgbClr val="81A9E1"/>
      </a:accent1>
      <a:accent2>
        <a:srgbClr val="BD0C2E"/>
      </a:accent2>
      <a:accent3>
        <a:srgbClr val="E3A610"/>
      </a:accent3>
      <a:accent4>
        <a:srgbClr val="5C3228"/>
      </a:accent4>
      <a:accent5>
        <a:srgbClr val="6B9B3A"/>
      </a:accent5>
      <a:accent6>
        <a:srgbClr val="8D6959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 OLAVS HOSPITAL.potx [Skrivebeskyttet]" id="{34AE06BE-2BCF-46C4-8FD5-5305E1EE873A}" vid="{98A8CE1A-B84D-4EBD-977E-F02B00948613}"/>
    </a:ext>
  </a:extLst>
</a:theme>
</file>

<file path=ppt/theme/theme2.xml><?xml version="1.0" encoding="utf-8"?>
<a:theme xmlns:a="http://schemas.openxmlformats.org/drawingml/2006/main" name="MED NTNU">
  <a:themeElements>
    <a:clrScheme name="HMN">
      <a:dk1>
        <a:srgbClr val="000000"/>
      </a:dk1>
      <a:lt1>
        <a:srgbClr val="FFFFFF"/>
      </a:lt1>
      <a:dk2>
        <a:srgbClr val="003283"/>
      </a:dk2>
      <a:lt2>
        <a:srgbClr val="E8F0FA"/>
      </a:lt2>
      <a:accent1>
        <a:srgbClr val="81A9E1"/>
      </a:accent1>
      <a:accent2>
        <a:srgbClr val="BD0C2E"/>
      </a:accent2>
      <a:accent3>
        <a:srgbClr val="E3A610"/>
      </a:accent3>
      <a:accent4>
        <a:srgbClr val="5C3228"/>
      </a:accent4>
      <a:accent5>
        <a:srgbClr val="6B9B3A"/>
      </a:accent5>
      <a:accent6>
        <a:srgbClr val="8D6959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 OLAVS HOSPITAL.potx [Skrivebeskyttet]" id="{34AE06BE-2BCF-46C4-8FD5-5305E1EE873A}" vid="{B113DB78-0F46-4709-B9B9-92833FBEE08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F14F1ACC34C1A4A80B2D5DA606C0082" ma:contentTypeVersion="14" ma:contentTypeDescription="Opprett et nytt dokument." ma:contentTypeScope="" ma:versionID="715d51c54248b23aa5bc1807bf029360">
  <xsd:schema xmlns:xsd="http://www.w3.org/2001/XMLSchema" xmlns:xs="http://www.w3.org/2001/XMLSchema" xmlns:p="http://schemas.microsoft.com/office/2006/metadata/properties" xmlns:ns1="http://schemas.microsoft.com/sharepoint/v3" xmlns:ns2="b7257994-7ee4-4c1f-ada2-2cc10739928f" targetNamespace="http://schemas.microsoft.com/office/2006/metadata/properties" ma:root="true" ma:fieldsID="7a0ecc4c6e221f94c23f52900e4f51b5" ns1:_="" ns2:_="">
    <xsd:import namespace="http://schemas.microsoft.com/sharepoint/v3"/>
    <xsd:import namespace="b7257994-7ee4-4c1f-ada2-2cc10739928f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2:TaxCatchAllLabel" minOccurs="0"/>
                <xsd:element ref="ns2:FNSPRollUpIngress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3" nillable="true" ma:displayName="Planlagt startdato" ma:description="Planlagt startdato er en områdekolonne som opprettes av publiseringsfunksjonen. Den brukes til å angi dato og klokkeslett for når denne siden vises for første gang for besøkende på området." ma:hidden="true" ma:internalName="PublishingStartDate">
      <xsd:simpleType>
        <xsd:restriction base="dms:Unknown"/>
      </xsd:simpleType>
    </xsd:element>
    <xsd:element name="PublishingExpirationDate" ma:index="14" nillable="true" ma:displayName="Planlagt utløpsdato" ma:description="Planlagt sluttdato er en områdekolonne som opprettes av publiseringsfunksjonen. Den brukes til å angi dato og klokkeslett for når denne siden ikke lenger vises for besøkende på området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257994-7ee4-4c1f-ada2-2cc10739928f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8" nillable="true" ma:taxonomy="true" ma:internalName="TaxKeywordTaxHTField" ma:taxonomyFieldName="TaxKeyword" ma:displayName="Nøkkelord" ma:default="" ma:fieldId="{23f27201-bee3-471e-b2e7-b64fd8b7ca38}" ma:taxonomyMulti="true" ma:sspId="d0f0af97-1df2-4d6b-9e49-08feee2b9522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description="" ma:hidden="true" ma:list="{c8742576-0209-4aa1-bc47-899270f80774}" ma:internalName="TaxCatchAll" ma:showField="CatchAllData" ma:web="b7257994-7ee4-4c1f-ada2-2cc1073992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c8742576-0209-4aa1-bc47-899270f80774}" ma:internalName="TaxCatchAllLabel" ma:readOnly="true" ma:showField="CatchAllDataLabel" ma:web="b7257994-7ee4-4c1f-ada2-2cc1073992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NSPRollUpIngress" ma:index="12" nillable="true" ma:displayName="Utlistingsingress" ma:default="" ma:description="Teksten vises i oversikter og utlistinger" ma:internalName="FNSPRollUpIngress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NSPRollUpIngress xmlns="b7257994-7ee4-4c1f-ada2-2cc10739928f" xsi:nil="true"/>
    <TaxKeywordTaxHTField xmlns="b7257994-7ee4-4c1f-ada2-2cc10739928f">
      <Terms xmlns="http://schemas.microsoft.com/office/infopath/2007/PartnerControls">
        <TermInfo xmlns="http://schemas.microsoft.com/office/infopath/2007/PartnerControls">
          <TermName xmlns="http://schemas.microsoft.com/office/infopath/2007/PartnerControls">_£Bilde</TermName>
          <TermId xmlns="http://schemas.microsoft.com/office/infopath/2007/PartnerControls">11111111-1111-1111-1111-111111111111</TermId>
        </TermInfo>
      </Terms>
    </TaxKeywordTaxHTField>
    <TaxCatchAll xmlns="b7257994-7ee4-4c1f-ada2-2cc10739928f"/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A6D88675-72CB-47C8-B606-7B02762412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257994-7ee4-4c1f-ada2-2cc1073992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8F264E3-3D48-42C0-A7D0-6071F02A61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A5E390-FE1E-471D-B847-3A2B5D489780}">
  <ds:schemaRefs>
    <ds:schemaRef ds:uri="http://schemas.microsoft.com/office/2006/metadata/properties"/>
    <ds:schemaRef ds:uri="http://schemas.microsoft.com/office/infopath/2007/PartnerControls"/>
    <ds:schemaRef ds:uri="b7257994-7ee4-4c1f-ada2-2cc10739928f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Powerpoint-mal-16-9-St-Olavs-hospital-m-u-NTNU</Template>
  <TotalTime>3</TotalTime>
  <Words>1010</Words>
  <Application>Microsoft Macintosh PowerPoint</Application>
  <PresentationFormat>Widescreen</PresentationFormat>
  <Paragraphs>164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Open Sans</vt:lpstr>
      <vt:lpstr>Times New Roman</vt:lpstr>
      <vt:lpstr>UTEN NTNU</vt:lpstr>
      <vt:lpstr>MED NTNU</vt:lpstr>
      <vt:lpstr>Perinatal Mortality and Transport Delivery in Similar Populations with different hospital volumes and travel times </vt:lpstr>
      <vt:lpstr>Background</vt:lpstr>
      <vt:lpstr>Data</vt:lpstr>
      <vt:lpstr>Volume, travel time and outcomes are hard to study</vt:lpstr>
      <vt:lpstr>Expected volume and travel time Catchment areas</vt:lpstr>
      <vt:lpstr>Volume, travel time and outcomes are hard to study</vt:lpstr>
      <vt:lpstr>Two natural experiments</vt:lpstr>
      <vt:lpstr> </vt:lpstr>
      <vt:lpstr>Expected travel time and transport birth</vt:lpstr>
      <vt:lpstr>Expected travel time and perinatal death</vt:lpstr>
      <vt:lpstr>Expected volume and perinatal death</vt:lpstr>
      <vt:lpstr>Other outcomes</vt:lpstr>
      <vt:lpstr>Summary</vt:lpstr>
      <vt:lpstr>PowerPoint Presentation</vt:lpstr>
      <vt:lpstr>Statistics</vt:lpstr>
      <vt:lpstr>PowerPoint Presentation</vt:lpstr>
      <vt:lpstr>Sensitivity</vt:lpstr>
    </vt:vector>
  </TitlesOfParts>
  <Company>Helse Midt-Norge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Hiller, Aud</dc:creator>
  <cp:keywords>_£Bilde</cp:keywords>
  <cp:lastModifiedBy>Andreas Asheim</cp:lastModifiedBy>
  <cp:revision>343</cp:revision>
  <dcterms:created xsi:type="dcterms:W3CDTF">2019-08-28T09:28:45Z</dcterms:created>
  <dcterms:modified xsi:type="dcterms:W3CDTF">2023-09-14T05:33:38Z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0x010100FF14F1ACC34C1A4A80B2D5DA606C0082</vt:lpwstr>
  </property>
</Properties>
</file>