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687" r:id="rId2"/>
  </p:sldMasterIdLst>
  <p:notesMasterIdLst>
    <p:notesMasterId r:id="rId17"/>
  </p:notesMasterIdLst>
  <p:sldIdLst>
    <p:sldId id="336" r:id="rId3"/>
    <p:sldId id="668" r:id="rId4"/>
    <p:sldId id="260" r:id="rId5"/>
    <p:sldId id="662" r:id="rId6"/>
    <p:sldId id="654" r:id="rId7"/>
    <p:sldId id="451" r:id="rId8"/>
    <p:sldId id="626" r:id="rId9"/>
    <p:sldId id="286" r:id="rId10"/>
    <p:sldId id="663" r:id="rId11"/>
    <p:sldId id="639" r:id="rId12"/>
    <p:sldId id="631" r:id="rId13"/>
    <p:sldId id="669" r:id="rId14"/>
    <p:sldId id="659" r:id="rId15"/>
    <p:sldId id="660" r:id="rId16"/>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BD00"/>
    <a:srgbClr val="004C54"/>
    <a:srgbClr val="0098A8"/>
    <a:srgbClr val="EA5C4E"/>
    <a:srgbClr val="E97600"/>
    <a:srgbClr val="90C8D0"/>
    <a:srgbClr val="CEE7EA"/>
    <a:srgbClr val="FAD9D6"/>
    <a:srgbClr val="002854"/>
    <a:srgbClr val="C49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DE99C7-B4F6-449D-AE61-29BC5AF850E6}" v="86" dt="2023-09-14T06:13:38.0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57" autoAdjust="0"/>
  </p:normalViewPr>
  <p:slideViewPr>
    <p:cSldViewPr snapToGrid="0">
      <p:cViewPr varScale="1">
        <p:scale>
          <a:sx n="62" d="100"/>
          <a:sy n="62" d="100"/>
        </p:scale>
        <p:origin x="792" y="56"/>
      </p:cViewPr>
      <p:guideLst/>
    </p:cSldViewPr>
  </p:slideViewPr>
  <p:notesTextViewPr>
    <p:cViewPr>
      <p:scale>
        <a:sx n="1" d="1"/>
        <a:sy n="1" d="1"/>
      </p:scale>
      <p:origin x="0" y="0"/>
    </p:cViewPr>
  </p:notesTextViewPr>
  <p:sorterViewPr>
    <p:cViewPr>
      <p:scale>
        <a:sx n="100" d="100"/>
        <a:sy n="100" d="100"/>
      </p:scale>
      <p:origin x="0" y="-606"/>
    </p:cViewPr>
  </p:sorterViewPr>
  <p:notesViewPr>
    <p:cSldViewPr snapToGrid="0">
      <p:cViewPr>
        <p:scale>
          <a:sx n="125" d="100"/>
          <a:sy n="125" d="100"/>
        </p:scale>
        <p:origin x="3030" y="-18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ad.ucl.ac.uk\GroupFolders\ICH_PPP_CENB_CEBCHAdmin\RUTH%20ADMIN%20FOLDER\wennberg%202023\Copy%20of%2020230824%20-%20WIC%20results%20export_RG.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ad.ucl.ac.uk\GroupFolders\ICH_PPP_CENB_CEBCHAdmin\RUTH%20ADMIN%20FOLDER\wennberg%202023\Copy%20of%2020230824%20-%20WIC%20results%20export_RG.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800" b="1" dirty="0"/>
              <a:t>Percentage of all children in each SEN group accounted</a:t>
            </a:r>
            <a:r>
              <a:rPr lang="en-US" sz="2800" b="1" baseline="0" dirty="0"/>
              <a:t> for by 4 health categories (ECHILD births 2003-2012, 5.2million)</a:t>
            </a:r>
            <a:endParaRPr lang="en-US" sz="2800" b="1" dirty="0"/>
          </a:p>
        </c:rich>
      </c:tx>
      <c:layout>
        <c:manualLayout>
          <c:xMode val="edge"/>
          <c:yMode val="edge"/>
          <c:x val="0.10103646584656505"/>
          <c:y val="3.65514398567248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Table_condensed!$Q$5</c:f>
              <c:strCache>
                <c:ptCount val="1"/>
                <c:pt idx="0">
                  <c:v>4 conditions</c:v>
                </c:pt>
              </c:strCache>
            </c:strRef>
          </c:tx>
          <c:spPr>
            <a:solidFill>
              <a:schemeClr val="accent1"/>
            </a:solidFill>
            <a:ln>
              <a:noFill/>
            </a:ln>
            <a:effectLst/>
          </c:spPr>
          <c:invertIfNegative val="0"/>
          <c:cat>
            <c:strRef>
              <c:f>Table_condensed!$R$4:$V$4</c:f>
              <c:strCache>
                <c:ptCount val="5"/>
                <c:pt idx="0">
                  <c:v>Any SEN</c:v>
                </c:pt>
                <c:pt idx="1">
                  <c:v>SEN support</c:v>
                </c:pt>
                <c:pt idx="2">
                  <c:v>EHCP (mainstream)</c:v>
                </c:pt>
                <c:pt idx="3">
                  <c:v>Special sch</c:v>
                </c:pt>
                <c:pt idx="4">
                  <c:v>% of total population</c:v>
                </c:pt>
              </c:strCache>
            </c:strRef>
          </c:cat>
          <c:val>
            <c:numRef>
              <c:f>Table_condensed!$R$5:$V$5</c:f>
              <c:numCache>
                <c:formatCode>0.0%</c:formatCode>
                <c:ptCount val="5"/>
                <c:pt idx="0">
                  <c:v>0.20484062851918142</c:v>
                </c:pt>
                <c:pt idx="1">
                  <c:v>0.17398990844049445</c:v>
                </c:pt>
                <c:pt idx="2">
                  <c:v>0.36841375759855849</c:v>
                </c:pt>
                <c:pt idx="3">
                  <c:v>0.45309943962966831</c:v>
                </c:pt>
                <c:pt idx="4">
                  <c:v>0.13697773765786211</c:v>
                </c:pt>
              </c:numCache>
            </c:numRef>
          </c:val>
          <c:extLst>
            <c:ext xmlns:c16="http://schemas.microsoft.com/office/drawing/2014/chart" uri="{C3380CC4-5D6E-409C-BE32-E72D297353CC}">
              <c16:uniqueId val="{00000000-A392-4E5C-AFC5-20C85C41BADD}"/>
            </c:ext>
          </c:extLst>
        </c:ser>
        <c:ser>
          <c:idx val="1"/>
          <c:order val="1"/>
          <c:tx>
            <c:strRef>
              <c:f>Table_condensed!$Q$6</c:f>
              <c:strCache>
                <c:ptCount val="1"/>
                <c:pt idx="0">
                  <c:v>Neurodis/complex</c:v>
                </c:pt>
              </c:strCache>
            </c:strRef>
          </c:tx>
          <c:spPr>
            <a:solidFill>
              <a:schemeClr val="accent2"/>
            </a:solidFill>
            <a:ln>
              <a:noFill/>
            </a:ln>
            <a:effectLst/>
          </c:spPr>
          <c:invertIfNegative val="0"/>
          <c:cat>
            <c:strRef>
              <c:f>Table_condensed!$R$4:$V$4</c:f>
              <c:strCache>
                <c:ptCount val="5"/>
                <c:pt idx="0">
                  <c:v>Any SEN</c:v>
                </c:pt>
                <c:pt idx="1">
                  <c:v>SEN support</c:v>
                </c:pt>
                <c:pt idx="2">
                  <c:v>EHCP (mainstream)</c:v>
                </c:pt>
                <c:pt idx="3">
                  <c:v>Special sch</c:v>
                </c:pt>
                <c:pt idx="4">
                  <c:v>% of total population</c:v>
                </c:pt>
              </c:strCache>
            </c:strRef>
          </c:cat>
          <c:val>
            <c:numRef>
              <c:f>Table_condensed!$R$6:$V$6</c:f>
              <c:numCache>
                <c:formatCode>0.0%</c:formatCode>
                <c:ptCount val="5"/>
                <c:pt idx="0">
                  <c:v>0.10019451475452662</c:v>
                </c:pt>
                <c:pt idx="1">
                  <c:v>6.8394641482785609E-2</c:v>
                </c:pt>
                <c:pt idx="2">
                  <c:v>0.26238045264637744</c:v>
                </c:pt>
                <c:pt idx="3">
                  <c:v>0.36361421461139537</c:v>
                </c:pt>
                <c:pt idx="4">
                  <c:v>4.9625617638062468E-2</c:v>
                </c:pt>
              </c:numCache>
            </c:numRef>
          </c:val>
          <c:extLst>
            <c:ext xmlns:c16="http://schemas.microsoft.com/office/drawing/2014/chart" uri="{C3380CC4-5D6E-409C-BE32-E72D297353CC}">
              <c16:uniqueId val="{00000001-A392-4E5C-AFC5-20C85C41BADD}"/>
            </c:ext>
          </c:extLst>
        </c:ser>
        <c:ser>
          <c:idx val="2"/>
          <c:order val="2"/>
          <c:tx>
            <c:strRef>
              <c:f>Table_condensed!$Q$7</c:f>
              <c:strCache>
                <c:ptCount val="1"/>
                <c:pt idx="0">
                  <c:v>Chronic conditions(&lt;2y)</c:v>
                </c:pt>
              </c:strCache>
            </c:strRef>
          </c:tx>
          <c:spPr>
            <a:solidFill>
              <a:schemeClr val="accent3"/>
            </a:solidFill>
            <a:ln>
              <a:noFill/>
            </a:ln>
            <a:effectLst/>
          </c:spPr>
          <c:invertIfNegative val="0"/>
          <c:cat>
            <c:strRef>
              <c:f>Table_condensed!$R$4:$V$4</c:f>
              <c:strCache>
                <c:ptCount val="5"/>
                <c:pt idx="0">
                  <c:v>Any SEN</c:v>
                </c:pt>
                <c:pt idx="1">
                  <c:v>SEN support</c:v>
                </c:pt>
                <c:pt idx="2">
                  <c:v>EHCP (mainstream)</c:v>
                </c:pt>
                <c:pt idx="3">
                  <c:v>Special sch</c:v>
                </c:pt>
                <c:pt idx="4">
                  <c:v>% of total population</c:v>
                </c:pt>
              </c:strCache>
            </c:strRef>
          </c:cat>
          <c:val>
            <c:numRef>
              <c:f>Table_condensed!$R$7:$V$7</c:f>
              <c:numCache>
                <c:formatCode>0.0%</c:formatCode>
                <c:ptCount val="5"/>
                <c:pt idx="0">
                  <c:v>0.10892685044957266</c:v>
                </c:pt>
                <c:pt idx="1">
                  <c:v>8.4991530705058632E-2</c:v>
                </c:pt>
                <c:pt idx="2">
                  <c:v>0.22901609805358097</c:v>
                </c:pt>
                <c:pt idx="3">
                  <c:v>0.30952629563885697</c:v>
                </c:pt>
                <c:pt idx="4">
                  <c:v>6.6012765636526582E-2</c:v>
                </c:pt>
              </c:numCache>
            </c:numRef>
          </c:val>
          <c:extLst>
            <c:ext xmlns:c16="http://schemas.microsoft.com/office/drawing/2014/chart" uri="{C3380CC4-5D6E-409C-BE32-E72D297353CC}">
              <c16:uniqueId val="{00000002-A392-4E5C-AFC5-20C85C41BADD}"/>
            </c:ext>
          </c:extLst>
        </c:ser>
        <c:ser>
          <c:idx val="3"/>
          <c:order val="3"/>
          <c:tx>
            <c:strRef>
              <c:f>Table_condensed!$Q$8</c:f>
              <c:strCache>
                <c:ptCount val="1"/>
                <c:pt idx="0">
                  <c:v>Major cong anomalies</c:v>
                </c:pt>
              </c:strCache>
            </c:strRef>
          </c:tx>
          <c:spPr>
            <a:solidFill>
              <a:schemeClr val="accent4"/>
            </a:solidFill>
            <a:ln>
              <a:noFill/>
            </a:ln>
            <a:effectLst/>
          </c:spPr>
          <c:invertIfNegative val="0"/>
          <c:cat>
            <c:strRef>
              <c:f>Table_condensed!$R$4:$V$4</c:f>
              <c:strCache>
                <c:ptCount val="5"/>
                <c:pt idx="0">
                  <c:v>Any SEN</c:v>
                </c:pt>
                <c:pt idx="1">
                  <c:v>SEN support</c:v>
                </c:pt>
                <c:pt idx="2">
                  <c:v>EHCP (mainstream)</c:v>
                </c:pt>
                <c:pt idx="3">
                  <c:v>Special sch</c:v>
                </c:pt>
                <c:pt idx="4">
                  <c:v>% of total population</c:v>
                </c:pt>
              </c:strCache>
            </c:strRef>
          </c:cat>
          <c:val>
            <c:numRef>
              <c:f>Table_condensed!$R$8:$V$8</c:f>
              <c:numCache>
                <c:formatCode>0.0%</c:formatCode>
                <c:ptCount val="5"/>
                <c:pt idx="0">
                  <c:v>5.4857397032502676E-2</c:v>
                </c:pt>
                <c:pt idx="1">
                  <c:v>4.2428645579939243E-2</c:v>
                </c:pt>
                <c:pt idx="2">
                  <c:v>0.11975526206363979</c:v>
                </c:pt>
                <c:pt idx="3">
                  <c:v>0.15604515447890199</c:v>
                </c:pt>
                <c:pt idx="4">
                  <c:v>3.4951605351721114E-2</c:v>
                </c:pt>
              </c:numCache>
            </c:numRef>
          </c:val>
          <c:extLst>
            <c:ext xmlns:c16="http://schemas.microsoft.com/office/drawing/2014/chart" uri="{C3380CC4-5D6E-409C-BE32-E72D297353CC}">
              <c16:uniqueId val="{00000003-A392-4E5C-AFC5-20C85C41BADD}"/>
            </c:ext>
          </c:extLst>
        </c:ser>
        <c:ser>
          <c:idx val="4"/>
          <c:order val="4"/>
          <c:tx>
            <c:strRef>
              <c:f>Table_condensed!$Q$9</c:f>
              <c:strCache>
                <c:ptCount val="1"/>
                <c:pt idx="0">
                  <c:v>Preterm</c:v>
                </c:pt>
              </c:strCache>
            </c:strRef>
          </c:tx>
          <c:spPr>
            <a:solidFill>
              <a:schemeClr val="accent5"/>
            </a:solidFill>
            <a:ln>
              <a:noFill/>
            </a:ln>
            <a:effectLst/>
          </c:spPr>
          <c:invertIfNegative val="0"/>
          <c:cat>
            <c:strRef>
              <c:f>Table_condensed!$R$4:$V$4</c:f>
              <c:strCache>
                <c:ptCount val="5"/>
                <c:pt idx="0">
                  <c:v>Any SEN</c:v>
                </c:pt>
                <c:pt idx="1">
                  <c:v>SEN support</c:v>
                </c:pt>
                <c:pt idx="2">
                  <c:v>EHCP (mainstream)</c:v>
                </c:pt>
                <c:pt idx="3">
                  <c:v>Special sch</c:v>
                </c:pt>
                <c:pt idx="4">
                  <c:v>% of total population</c:v>
                </c:pt>
              </c:strCache>
            </c:strRef>
          </c:cat>
          <c:val>
            <c:numRef>
              <c:f>Table_condensed!$R$9:$V$9</c:f>
              <c:numCache>
                <c:formatCode>0.0%</c:formatCode>
                <c:ptCount val="5"/>
                <c:pt idx="0">
                  <c:v>7.932722994851725E-2</c:v>
                </c:pt>
                <c:pt idx="1">
                  <c:v>7.4603728415074691E-2</c:v>
                </c:pt>
                <c:pt idx="2">
                  <c:v>0.10956110613204484</c:v>
                </c:pt>
                <c:pt idx="3">
                  <c:v>0.11136015829095237</c:v>
                </c:pt>
                <c:pt idx="4">
                  <c:v>5.6794212957939884E-2</c:v>
                </c:pt>
              </c:numCache>
            </c:numRef>
          </c:val>
          <c:extLst>
            <c:ext xmlns:c16="http://schemas.microsoft.com/office/drawing/2014/chart" uri="{C3380CC4-5D6E-409C-BE32-E72D297353CC}">
              <c16:uniqueId val="{00000004-A392-4E5C-AFC5-20C85C41BADD}"/>
            </c:ext>
          </c:extLst>
        </c:ser>
        <c:dLbls>
          <c:showLegendKey val="0"/>
          <c:showVal val="0"/>
          <c:showCatName val="0"/>
          <c:showSerName val="0"/>
          <c:showPercent val="0"/>
          <c:showBubbleSize val="0"/>
        </c:dLbls>
        <c:gapWidth val="219"/>
        <c:overlap val="-27"/>
        <c:axId val="771404847"/>
        <c:axId val="434144799"/>
      </c:barChart>
      <c:catAx>
        <c:axId val="7714048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34144799"/>
        <c:crosses val="autoZero"/>
        <c:auto val="1"/>
        <c:lblAlgn val="ctr"/>
        <c:lblOffset val="100"/>
        <c:noMultiLvlLbl val="0"/>
      </c:catAx>
      <c:valAx>
        <c:axId val="434144799"/>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4048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GB" sz="2000" dirty="0">
                <a:solidFill>
                  <a:sysClr val="windowText" lastClr="000000"/>
                </a:solidFill>
              </a:rPr>
              <a:t>Proportion with at least 1 admission</a:t>
            </a:r>
          </a:p>
          <a:p>
            <a:pPr>
              <a:defRPr>
                <a:solidFill>
                  <a:sysClr val="windowText" lastClr="000000"/>
                </a:solidFill>
              </a:defRPr>
            </a:pPr>
            <a:r>
              <a:rPr lang="en-GB" sz="2000" dirty="0">
                <a:solidFill>
                  <a:sysClr val="windowText" lastClr="000000"/>
                </a:solidFill>
              </a:rPr>
              <a:t>All children</a:t>
            </a:r>
          </a:p>
        </c:rich>
      </c:tx>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0267825896762903"/>
          <c:y val="0.1574946921443737"/>
          <c:w val="0.87232174103237092"/>
          <c:h val="0.68081128149548487"/>
        </c:manualLayout>
      </c:layout>
      <c:lineChart>
        <c:grouping val="standard"/>
        <c:varyColors val="0"/>
        <c:ser>
          <c:idx val="0"/>
          <c:order val="0"/>
          <c:tx>
            <c:strRef>
              <c:f>'cummulative prop slide 13'!$M$4</c:f>
              <c:strCache>
                <c:ptCount val="1"/>
                <c:pt idx="0">
                  <c:v>No SEN provision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'cummulative prop slide 13'!$M$5:$M$16</c:f>
              <c:numCache>
                <c:formatCode>0%</c:formatCode>
                <c:ptCount val="12"/>
                <c:pt idx="0">
                  <c:v>0.17133468140411254</c:v>
                </c:pt>
                <c:pt idx="1">
                  <c:v>0.26120850222273367</c:v>
                </c:pt>
                <c:pt idx="2">
                  <c:v>0.31047153859689824</c:v>
                </c:pt>
                <c:pt idx="3">
                  <c:v>0.34947060517661616</c:v>
                </c:pt>
                <c:pt idx="4">
                  <c:v>0.38414902575399718</c:v>
                </c:pt>
                <c:pt idx="5">
                  <c:v>0.41429125513670373</c:v>
                </c:pt>
                <c:pt idx="6">
                  <c:v>0.43837081932137362</c:v>
                </c:pt>
                <c:pt idx="7">
                  <c:v>0.45791297454192081</c:v>
                </c:pt>
                <c:pt idx="8">
                  <c:v>0.47472549954424981</c:v>
                </c:pt>
                <c:pt idx="9">
                  <c:v>0.48985384939967008</c:v>
                </c:pt>
                <c:pt idx="10">
                  <c:v>0.50381557612368155</c:v>
                </c:pt>
                <c:pt idx="11">
                  <c:v>0.5171738980860926</c:v>
                </c:pt>
              </c:numCache>
            </c:numRef>
          </c:val>
          <c:smooth val="0"/>
          <c:extLst>
            <c:ext xmlns:c16="http://schemas.microsoft.com/office/drawing/2014/chart" uri="{C3380CC4-5D6E-409C-BE32-E72D297353CC}">
              <c16:uniqueId val="{00000000-45A2-47C6-9DA4-C89746209F2E}"/>
            </c:ext>
          </c:extLst>
        </c:ser>
        <c:ser>
          <c:idx val="1"/>
          <c:order val="1"/>
          <c:tx>
            <c:strRef>
              <c:f>'cummulative prop slide 13'!$N$4</c:f>
              <c:strCache>
                <c:ptCount val="1"/>
                <c:pt idx="0">
                  <c:v>SEN support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'cummulative prop slide 13'!$N$5:$N$16</c:f>
              <c:numCache>
                <c:formatCode>0%</c:formatCode>
                <c:ptCount val="12"/>
                <c:pt idx="0">
                  <c:v>0.22317478442912148</c:v>
                </c:pt>
                <c:pt idx="1">
                  <c:v>0.32264775206055019</c:v>
                </c:pt>
                <c:pt idx="2">
                  <c:v>0.37975756511045722</c:v>
                </c:pt>
                <c:pt idx="3">
                  <c:v>0.42665173408289048</c:v>
                </c:pt>
                <c:pt idx="4">
                  <c:v>0.46837220197051549</c:v>
                </c:pt>
                <c:pt idx="5">
                  <c:v>0.50451637460289578</c:v>
                </c:pt>
                <c:pt idx="6">
                  <c:v>0.5319352335778178</c:v>
                </c:pt>
                <c:pt idx="7">
                  <c:v>0.55351281713440792</c:v>
                </c:pt>
                <c:pt idx="8">
                  <c:v>0.57127087999765769</c:v>
                </c:pt>
                <c:pt idx="9">
                  <c:v>0.5868095509977016</c:v>
                </c:pt>
                <c:pt idx="10">
                  <c:v>0.60088277921735689</c:v>
                </c:pt>
                <c:pt idx="11">
                  <c:v>0.61382727978098872</c:v>
                </c:pt>
              </c:numCache>
            </c:numRef>
          </c:val>
          <c:smooth val="0"/>
          <c:extLst>
            <c:ext xmlns:c16="http://schemas.microsoft.com/office/drawing/2014/chart" uri="{C3380CC4-5D6E-409C-BE32-E72D297353CC}">
              <c16:uniqueId val="{00000001-45A2-47C6-9DA4-C89746209F2E}"/>
            </c:ext>
          </c:extLst>
        </c:ser>
        <c:ser>
          <c:idx val="2"/>
          <c:order val="2"/>
          <c:tx>
            <c:strRef>
              <c:f>'cummulative prop slide 13'!$O$4</c:f>
              <c:strCache>
                <c:ptCount val="1"/>
                <c:pt idx="0">
                  <c:v>EHCP - mainstream</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val>
            <c:numRef>
              <c:f>'cummulative prop slide 13'!$O$5:$O$16</c:f>
              <c:numCache>
                <c:formatCode>0%</c:formatCode>
                <c:ptCount val="12"/>
                <c:pt idx="0">
                  <c:v>0.30787940962340327</c:v>
                </c:pt>
                <c:pt idx="1">
                  <c:v>0.42626911112581906</c:v>
                </c:pt>
                <c:pt idx="2">
                  <c:v>0.49740221060295187</c:v>
                </c:pt>
                <c:pt idx="3">
                  <c:v>0.55521543450923294</c:v>
                </c:pt>
                <c:pt idx="4">
                  <c:v>0.60108213647494868</c:v>
                </c:pt>
                <c:pt idx="5">
                  <c:v>0.63819577735124755</c:v>
                </c:pt>
                <c:pt idx="6">
                  <c:v>0.66440532133165664</c:v>
                </c:pt>
                <c:pt idx="7">
                  <c:v>0.68535310080084721</c:v>
                </c:pt>
                <c:pt idx="8">
                  <c:v>0.70365345158514792</c:v>
                </c:pt>
                <c:pt idx="9">
                  <c:v>0.71874379508901975</c:v>
                </c:pt>
                <c:pt idx="10">
                  <c:v>0.73118670990800183</c:v>
                </c:pt>
                <c:pt idx="11">
                  <c:v>0.74088291746641077</c:v>
                </c:pt>
              </c:numCache>
            </c:numRef>
          </c:val>
          <c:smooth val="0"/>
          <c:extLst>
            <c:ext xmlns:c16="http://schemas.microsoft.com/office/drawing/2014/chart" uri="{C3380CC4-5D6E-409C-BE32-E72D297353CC}">
              <c16:uniqueId val="{00000002-45A2-47C6-9DA4-C89746209F2E}"/>
            </c:ext>
          </c:extLst>
        </c:ser>
        <c:ser>
          <c:idx val="3"/>
          <c:order val="3"/>
          <c:tx>
            <c:strRef>
              <c:f>'cummulative prop slide 13'!$P$4</c:f>
              <c:strCache>
                <c:ptCount val="1"/>
                <c:pt idx="0">
                  <c:v>Special school</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val>
            <c:numRef>
              <c:f>'cummulative prop slide 13'!$P$5:$P$16</c:f>
              <c:numCache>
                <c:formatCode>0%</c:formatCode>
                <c:ptCount val="12"/>
                <c:pt idx="0">
                  <c:v>0.41802818876656617</c:v>
                </c:pt>
                <c:pt idx="1">
                  <c:v>0.54592945796227477</c:v>
                </c:pt>
                <c:pt idx="2">
                  <c:v>0.62313302012481597</c:v>
                </c:pt>
                <c:pt idx="3">
                  <c:v>0.67737185330621974</c:v>
                </c:pt>
                <c:pt idx="4">
                  <c:v>0.71660472617628501</c:v>
                </c:pt>
                <c:pt idx="5">
                  <c:v>0.74731785989762289</c:v>
                </c:pt>
                <c:pt idx="6">
                  <c:v>0.77224598555501012</c:v>
                </c:pt>
                <c:pt idx="7">
                  <c:v>0.7912137998737816</c:v>
                </c:pt>
                <c:pt idx="8">
                  <c:v>0.80572891101605781</c:v>
                </c:pt>
                <c:pt idx="9">
                  <c:v>0.81915714185540989</c:v>
                </c:pt>
                <c:pt idx="10">
                  <c:v>0.82935979244092284</c:v>
                </c:pt>
                <c:pt idx="11">
                  <c:v>0.83787953158965012</c:v>
                </c:pt>
              </c:numCache>
            </c:numRef>
          </c:val>
          <c:smooth val="0"/>
          <c:extLst>
            <c:ext xmlns:c16="http://schemas.microsoft.com/office/drawing/2014/chart" uri="{C3380CC4-5D6E-409C-BE32-E72D297353CC}">
              <c16:uniqueId val="{00000003-45A2-47C6-9DA4-C89746209F2E}"/>
            </c:ext>
          </c:extLst>
        </c:ser>
        <c:dLbls>
          <c:showLegendKey val="0"/>
          <c:showVal val="0"/>
          <c:showCatName val="0"/>
          <c:showSerName val="0"/>
          <c:showPercent val="0"/>
          <c:showBubbleSize val="0"/>
        </c:dLbls>
        <c:marker val="1"/>
        <c:smooth val="0"/>
        <c:axId val="1807249952"/>
        <c:axId val="1807250496"/>
      </c:lineChart>
      <c:catAx>
        <c:axId val="180724995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7250496"/>
        <c:crosses val="autoZero"/>
        <c:auto val="1"/>
        <c:lblAlgn val="ctr"/>
        <c:lblOffset val="100"/>
        <c:noMultiLvlLbl val="0"/>
      </c:catAx>
      <c:valAx>
        <c:axId val="180725049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7249952"/>
        <c:crosses val="autoZero"/>
        <c:crossBetween val="between"/>
      </c:valAx>
      <c:spPr>
        <a:noFill/>
        <a:ln>
          <a:noFill/>
        </a:ln>
        <a:effectLst/>
      </c:spPr>
    </c:plotArea>
    <c:legend>
      <c:legendPos val="b"/>
      <c:layout>
        <c:manualLayout>
          <c:xMode val="edge"/>
          <c:yMode val="edge"/>
          <c:x val="0.14461412586319697"/>
          <c:y val="0.67455987100979065"/>
          <c:w val="0.855385874136803"/>
          <c:h val="0.16491479172613113"/>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GB" sz="2000" b="0" i="0" baseline="0" dirty="0">
                <a:effectLst/>
              </a:rPr>
              <a:t>Proportion with at least 1 admission- </a:t>
            </a:r>
            <a:r>
              <a:rPr lang="en-GB" sz="2000" b="0" i="0" baseline="0" dirty="0" err="1">
                <a:effectLst/>
              </a:rPr>
              <a:t>neurodisability</a:t>
            </a:r>
            <a:r>
              <a:rPr lang="en-GB" sz="2000" b="0" i="0" baseline="0" dirty="0">
                <a:effectLst/>
              </a:rPr>
              <a:t> (3.9% of children)</a:t>
            </a:r>
          </a:p>
        </c:rich>
      </c:tx>
      <c:layout>
        <c:manualLayout>
          <c:xMode val="edge"/>
          <c:yMode val="edge"/>
          <c:x val="4.1726868925828269E-2"/>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8.5045107643937662E-2"/>
          <c:y val="0.16913533262642433"/>
          <c:w val="0.88819904207544187"/>
          <c:h val="0.6807048774422948"/>
        </c:manualLayout>
      </c:layout>
      <c:lineChart>
        <c:grouping val="standard"/>
        <c:varyColors val="0"/>
        <c:ser>
          <c:idx val="0"/>
          <c:order val="0"/>
          <c:tx>
            <c:strRef>
              <c:f>'cummulative prop slide 13'!$M$4</c:f>
              <c:strCache>
                <c:ptCount val="1"/>
                <c:pt idx="0">
                  <c:v>No SEN provision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'cummulative prop slide 13'!$M$23:$M$34</c:f>
              <c:numCache>
                <c:formatCode>0%</c:formatCode>
                <c:ptCount val="12"/>
                <c:pt idx="0">
                  <c:v>0.38143570434640256</c:v>
                </c:pt>
                <c:pt idx="1">
                  <c:v>0.50814438896619463</c:v>
                </c:pt>
                <c:pt idx="2">
                  <c:v>0.57186707047556684</c:v>
                </c:pt>
                <c:pt idx="3">
                  <c:v>0.62024228534009984</c:v>
                </c:pt>
                <c:pt idx="4">
                  <c:v>0.66067774412703606</c:v>
                </c:pt>
                <c:pt idx="5">
                  <c:v>0.69386919865760821</c:v>
                </c:pt>
                <c:pt idx="6">
                  <c:v>0.71953016288777938</c:v>
                </c:pt>
                <c:pt idx="7">
                  <c:v>0.73991159859212574</c:v>
                </c:pt>
                <c:pt idx="8">
                  <c:v>0.75902431038716545</c:v>
                </c:pt>
                <c:pt idx="9">
                  <c:v>0.77723663747237459</c:v>
                </c:pt>
                <c:pt idx="10">
                  <c:v>0.79458950642547266</c:v>
                </c:pt>
                <c:pt idx="11">
                  <c:v>0.81181959564541217</c:v>
                </c:pt>
              </c:numCache>
            </c:numRef>
          </c:val>
          <c:smooth val="0"/>
          <c:extLst>
            <c:ext xmlns:c16="http://schemas.microsoft.com/office/drawing/2014/chart" uri="{C3380CC4-5D6E-409C-BE32-E72D297353CC}">
              <c16:uniqueId val="{00000000-F735-47DB-9A61-B4B31FF90F39}"/>
            </c:ext>
          </c:extLst>
        </c:ser>
        <c:ser>
          <c:idx val="1"/>
          <c:order val="1"/>
          <c:tx>
            <c:strRef>
              <c:f>'cummulative prop slide 13'!$N$4</c:f>
              <c:strCache>
                <c:ptCount val="1"/>
                <c:pt idx="0">
                  <c:v>SEN support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'cummulative prop slide 13'!$N$23:$N$34</c:f>
              <c:numCache>
                <c:formatCode>0%</c:formatCode>
                <c:ptCount val="12"/>
                <c:pt idx="0">
                  <c:v>0.41217330902144655</c:v>
                </c:pt>
                <c:pt idx="1">
                  <c:v>0.54481780556279125</c:v>
                </c:pt>
                <c:pt idx="2">
                  <c:v>0.61888223206274784</c:v>
                </c:pt>
                <c:pt idx="3">
                  <c:v>0.68217996584758767</c:v>
                </c:pt>
                <c:pt idx="4">
                  <c:v>0.73251136001852335</c:v>
                </c:pt>
                <c:pt idx="5">
                  <c:v>0.77482562009782641</c:v>
                </c:pt>
                <c:pt idx="6">
                  <c:v>0.80573644757025842</c:v>
                </c:pt>
                <c:pt idx="7">
                  <c:v>0.83274000752510779</c:v>
                </c:pt>
                <c:pt idx="8">
                  <c:v>0.85673352435530081</c:v>
                </c:pt>
                <c:pt idx="9">
                  <c:v>0.87916413417846084</c:v>
                </c:pt>
                <c:pt idx="10">
                  <c:v>0.90090011866516162</c:v>
                </c:pt>
                <c:pt idx="11">
                  <c:v>0.92246244681774769</c:v>
                </c:pt>
              </c:numCache>
            </c:numRef>
          </c:val>
          <c:smooth val="0"/>
          <c:extLst>
            <c:ext xmlns:c16="http://schemas.microsoft.com/office/drawing/2014/chart" uri="{C3380CC4-5D6E-409C-BE32-E72D297353CC}">
              <c16:uniqueId val="{00000001-F735-47DB-9A61-B4B31FF90F39}"/>
            </c:ext>
          </c:extLst>
        </c:ser>
        <c:ser>
          <c:idx val="2"/>
          <c:order val="2"/>
          <c:tx>
            <c:strRef>
              <c:f>'cummulative prop slide 13'!$O$4</c:f>
              <c:strCache>
                <c:ptCount val="1"/>
                <c:pt idx="0">
                  <c:v>EHCP - mainstream</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val>
            <c:numRef>
              <c:f>'cummulative prop slide 13'!$O$23:$O$34</c:f>
              <c:numCache>
                <c:formatCode>0%</c:formatCode>
                <c:ptCount val="12"/>
                <c:pt idx="0">
                  <c:v>0.44170439414114515</c:v>
                </c:pt>
                <c:pt idx="1">
                  <c:v>0.5867909454061252</c:v>
                </c:pt>
                <c:pt idx="2">
                  <c:v>0.67131824234354198</c:v>
                </c:pt>
                <c:pt idx="3">
                  <c:v>0.73821571238348871</c:v>
                </c:pt>
                <c:pt idx="4">
                  <c:v>0.79169107856191745</c:v>
                </c:pt>
                <c:pt idx="5">
                  <c:v>0.83552596537949397</c:v>
                </c:pt>
                <c:pt idx="6">
                  <c:v>0.86769640479360854</c:v>
                </c:pt>
                <c:pt idx="7">
                  <c:v>0.89528628495339546</c:v>
                </c:pt>
                <c:pt idx="8">
                  <c:v>0.92276964047936083</c:v>
                </c:pt>
                <c:pt idx="9">
                  <c:v>0.94593874833555258</c:v>
                </c:pt>
                <c:pt idx="10">
                  <c:v>0.96639147802929426</c:v>
                </c:pt>
                <c:pt idx="11">
                  <c:v>0.98221038615179757</c:v>
                </c:pt>
              </c:numCache>
            </c:numRef>
          </c:val>
          <c:smooth val="0"/>
          <c:extLst>
            <c:ext xmlns:c16="http://schemas.microsoft.com/office/drawing/2014/chart" uri="{C3380CC4-5D6E-409C-BE32-E72D297353CC}">
              <c16:uniqueId val="{00000002-F735-47DB-9A61-B4B31FF90F39}"/>
            </c:ext>
          </c:extLst>
        </c:ser>
        <c:ser>
          <c:idx val="3"/>
          <c:order val="3"/>
          <c:tx>
            <c:strRef>
              <c:f>'cummulative prop slide 13'!$P$4</c:f>
              <c:strCache>
                <c:ptCount val="1"/>
                <c:pt idx="0">
                  <c:v>Special school</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val>
            <c:numRef>
              <c:f>'cummulative prop slide 13'!$P$23:$P$34</c:f>
              <c:numCache>
                <c:formatCode>0%</c:formatCode>
                <c:ptCount val="12"/>
                <c:pt idx="0">
                  <c:v>0.53238940204180851</c:v>
                </c:pt>
                <c:pt idx="1">
                  <c:v>0.67555906660184739</c:v>
                </c:pt>
                <c:pt idx="2">
                  <c:v>0.75832523091881376</c:v>
                </c:pt>
                <c:pt idx="3">
                  <c:v>0.8163587749149247</c:v>
                </c:pt>
                <c:pt idx="4">
                  <c:v>0.8579241614000972</c:v>
                </c:pt>
                <c:pt idx="5">
                  <c:v>0.89067817209528444</c:v>
                </c:pt>
                <c:pt idx="6">
                  <c:v>0.91850996596985901</c:v>
                </c:pt>
                <c:pt idx="7">
                  <c:v>0.93898881866796302</c:v>
                </c:pt>
                <c:pt idx="8">
                  <c:v>0.95582158483227997</c:v>
                </c:pt>
                <c:pt idx="9">
                  <c:v>0.97186436558094313</c:v>
                </c:pt>
                <c:pt idx="10">
                  <c:v>0.98395721925133695</c:v>
                </c:pt>
                <c:pt idx="11">
                  <c:v>0.99392318911035493</c:v>
                </c:pt>
              </c:numCache>
            </c:numRef>
          </c:val>
          <c:smooth val="0"/>
          <c:extLst>
            <c:ext xmlns:c16="http://schemas.microsoft.com/office/drawing/2014/chart" uri="{C3380CC4-5D6E-409C-BE32-E72D297353CC}">
              <c16:uniqueId val="{00000003-F735-47DB-9A61-B4B31FF90F39}"/>
            </c:ext>
          </c:extLst>
        </c:ser>
        <c:dLbls>
          <c:showLegendKey val="0"/>
          <c:showVal val="0"/>
          <c:showCatName val="0"/>
          <c:showSerName val="0"/>
          <c:showPercent val="0"/>
          <c:showBubbleSize val="0"/>
        </c:dLbls>
        <c:marker val="1"/>
        <c:smooth val="0"/>
        <c:axId val="1807246144"/>
        <c:axId val="1807248864"/>
      </c:lineChart>
      <c:catAx>
        <c:axId val="180724614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7248864"/>
        <c:crosses val="autoZero"/>
        <c:auto val="1"/>
        <c:lblAlgn val="ctr"/>
        <c:lblOffset val="100"/>
        <c:noMultiLvlLbl val="0"/>
      </c:catAx>
      <c:valAx>
        <c:axId val="180724886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7246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0.33738</cdr:x>
      <cdr:y>0.45195</cdr:y>
    </cdr:from>
    <cdr:to>
      <cdr:x>0.41441</cdr:x>
      <cdr:y>0.54805</cdr:y>
    </cdr:to>
    <cdr:sp macro="" textlink="">
      <cdr:nvSpPr>
        <cdr:cNvPr id="2" name="Callout: Double Bent Line 1">
          <a:extLst xmlns:a="http://schemas.openxmlformats.org/drawingml/2006/main">
            <a:ext uri="{FF2B5EF4-FFF2-40B4-BE49-F238E27FC236}">
              <a16:creationId xmlns:a16="http://schemas.microsoft.com/office/drawing/2014/main" id="{26C6723D-A21C-218B-F469-518BDC97147A}"/>
            </a:ext>
          </a:extLst>
        </cdr:cNvPr>
        <cdr:cNvSpPr/>
      </cdr:nvSpPr>
      <cdr:spPr>
        <a:xfrm xmlns:a="http://schemas.openxmlformats.org/drawingml/2006/main">
          <a:off x="4004963" y="2881389"/>
          <a:ext cx="914400" cy="612648"/>
        </a:xfrm>
        <a:prstGeom xmlns:a="http://schemas.openxmlformats.org/drawingml/2006/main" prst="borderCallout3">
          <a:avLst>
            <a:gd name="adj1" fmla="val 18750"/>
            <a:gd name="adj2" fmla="val -8333"/>
            <a:gd name="adj3" fmla="val 18750"/>
            <a:gd name="adj4" fmla="val -16667"/>
            <a:gd name="adj5" fmla="val 33441"/>
            <a:gd name="adj6" fmla="val -43694"/>
            <a:gd name="adj7" fmla="val 151285"/>
            <a:gd name="adj8" fmla="val -96171"/>
          </a:avLst>
        </a:prstGeom>
        <a:solidFill xmlns:a="http://schemas.openxmlformats.org/drawingml/2006/main">
          <a:schemeClr val="accent1">
            <a:lumMod val="20000"/>
            <a:lumOff val="80000"/>
          </a:schemeClr>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r>
            <a:rPr lang="en-GB" sz="2400" b="1" dirty="0">
              <a:solidFill>
                <a:schemeClr val="tx1"/>
              </a:solidFill>
            </a:rPr>
            <a:t>17%</a:t>
          </a:r>
        </a:p>
      </cdr:txBody>
    </cdr:sp>
  </cdr:relSizeAnchor>
  <cdr:relSizeAnchor xmlns:cdr="http://schemas.openxmlformats.org/drawingml/2006/chartDrawing">
    <cdr:from>
      <cdr:x>0.13555</cdr:x>
      <cdr:y>0.42201</cdr:y>
    </cdr:from>
    <cdr:to>
      <cdr:x>0.21258</cdr:x>
      <cdr:y>0.5181</cdr:y>
    </cdr:to>
    <cdr:sp macro="" textlink="">
      <cdr:nvSpPr>
        <cdr:cNvPr id="3" name="Callout: Double Bent Line 2">
          <a:extLst xmlns:a="http://schemas.openxmlformats.org/drawingml/2006/main">
            <a:ext uri="{FF2B5EF4-FFF2-40B4-BE49-F238E27FC236}">
              <a16:creationId xmlns:a16="http://schemas.microsoft.com/office/drawing/2014/main" id="{8B728E45-4733-DFF8-A18F-01CDE90C74D7}"/>
            </a:ext>
          </a:extLst>
        </cdr:cNvPr>
        <cdr:cNvSpPr/>
      </cdr:nvSpPr>
      <cdr:spPr>
        <a:xfrm xmlns:a="http://schemas.openxmlformats.org/drawingml/2006/main">
          <a:off x="1609125" y="2690481"/>
          <a:ext cx="914400" cy="612648"/>
        </a:xfrm>
        <a:prstGeom xmlns:a="http://schemas.openxmlformats.org/drawingml/2006/main" prst="borderCallout3">
          <a:avLst>
            <a:gd name="adj1" fmla="val 18750"/>
            <a:gd name="adj2" fmla="val -8333"/>
            <a:gd name="adj3" fmla="val 18750"/>
            <a:gd name="adj4" fmla="val -16667"/>
            <a:gd name="adj5" fmla="val 33441"/>
            <a:gd name="adj6" fmla="val -43694"/>
            <a:gd name="adj7" fmla="val 149268"/>
            <a:gd name="adj8" fmla="val -71847"/>
          </a:avLst>
        </a:prstGeom>
        <a:solidFill xmlns:a="http://schemas.openxmlformats.org/drawingml/2006/main">
          <a:schemeClr val="accent1">
            <a:lumMod val="20000"/>
            <a:lumOff val="80000"/>
          </a:schemeClr>
        </a:solidFill>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GB" sz="2400" b="1" dirty="0">
              <a:solidFill>
                <a:schemeClr val="tx1"/>
              </a:solidFill>
            </a:rPr>
            <a:t>21%</a:t>
          </a:r>
        </a:p>
      </cdr:txBody>
    </cdr:sp>
  </cdr:relSizeAnchor>
  <cdr:relSizeAnchor xmlns:cdr="http://schemas.openxmlformats.org/drawingml/2006/chartDrawing">
    <cdr:from>
      <cdr:x>0.04476</cdr:x>
      <cdr:y>0.89728</cdr:y>
    </cdr:from>
    <cdr:to>
      <cdr:x>0.19153</cdr:x>
      <cdr:y>1</cdr:y>
    </cdr:to>
    <cdr:sp macro="" textlink="">
      <cdr:nvSpPr>
        <cdr:cNvPr id="4" name="Rectangle 3">
          <a:extLst xmlns:a="http://schemas.openxmlformats.org/drawingml/2006/main">
            <a:ext uri="{FF2B5EF4-FFF2-40B4-BE49-F238E27FC236}">
              <a16:creationId xmlns:a16="http://schemas.microsoft.com/office/drawing/2014/main" id="{F0779352-15CB-8694-0D4B-D98DECDE09BE}"/>
            </a:ext>
          </a:extLst>
        </cdr:cNvPr>
        <cdr:cNvSpPr/>
      </cdr:nvSpPr>
      <cdr:spPr>
        <a:xfrm xmlns:a="http://schemas.openxmlformats.org/drawingml/2006/main">
          <a:off x="531340" y="5720518"/>
          <a:ext cx="1742303" cy="654908"/>
        </a:xfrm>
        <a:prstGeom xmlns:a="http://schemas.openxmlformats.org/drawingml/2006/main" prst="rect">
          <a:avLst/>
        </a:prstGeom>
        <a:noFill xmlns:a="http://schemas.openxmlformats.org/drawingml/2006/main"/>
        <a:ln xmlns:a="http://schemas.openxmlformats.org/drawingml/2006/main" w="38100">
          <a:solidFill>
            <a:srgbClr val="FF0000"/>
          </a:solid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A67D87A5-BEFD-4A16-9186-A3263E38B6F0}" type="datetimeFigureOut">
              <a:rPr lang="en-GB" smtClean="0"/>
              <a:t>14/09/2023</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3426B085-4DB4-4D1F-B65E-7DDA015DA9C3}" type="slidenum">
              <a:rPr lang="en-GB" smtClean="0"/>
              <a:t>‹#›</a:t>
            </a:fld>
            <a:endParaRPr lang="en-GB"/>
          </a:p>
        </p:txBody>
      </p:sp>
    </p:spTree>
    <p:extLst>
      <p:ext uri="{BB962C8B-B14F-4D97-AF65-F5344CB8AC3E}">
        <p14:creationId xmlns:p14="http://schemas.microsoft.com/office/powerpoint/2010/main" val="2379233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Children’s pathways through healthy development and education from child to adulthood are inextricably linked.</a:t>
            </a:r>
          </a:p>
          <a:p>
            <a:r>
              <a:rPr lang="en-GB" dirty="0"/>
              <a:t>A pupil who is struggling in school may be more likely to have mental health conditions or even physical symptoms that require healthcare attention.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pupil who is frequently absent from school due to respiratory problems will likely have worse educational outcomes. What is cause or consequence here? Does the absence cause low attainment. Is respiratory illness AND low attainment due to being born too early – too premature? Are there social factors that increase risks of respiratory disease AND low attainment – such as overcrowding or a polluted environment? Or is the low attainment AND absence due to lack of support for additional learning needs?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I’m going to talk about the potential for using longitudinal data that are linked across sectors to </a:t>
            </a:r>
            <a:r>
              <a:rPr lang="en-GB" sz="1800" dirty="0">
                <a:effectLst/>
                <a:latin typeface="Calibri" panose="020F0502020204030204" pitchFamily="34" charset="0"/>
                <a:ea typeface="Calibri" panose="020F0502020204030204" pitchFamily="34" charset="0"/>
              </a:rPr>
              <a:t>build a detailed picture of the challenges that children face as they grow up and where services might intervene. </a:t>
            </a:r>
            <a:endParaRPr lang="en-GB" sz="1800" u="sng" dirty="0">
              <a:solidFill>
                <a:srgbClr val="0070C0"/>
              </a:solidFill>
              <a:effectLst/>
              <a:latin typeface="Calibri" panose="020F0502020204030204" pitchFamily="34" charset="0"/>
              <a:ea typeface="Calibri" panose="020F0502020204030204" pitchFamily="34" charset="0"/>
            </a:endParaRPr>
          </a:p>
          <a:p>
            <a:r>
              <a:rPr lang="en-GB" sz="1800" u="sng" dirty="0">
                <a:solidFill>
                  <a:srgbClr val="0070C0"/>
                </a:solidFill>
                <a:effectLst/>
                <a:latin typeface="Calibri" panose="020F0502020204030204" pitchFamily="34" charset="0"/>
                <a:ea typeface="Calibri" panose="020F0502020204030204" pitchFamily="34" charset="0"/>
              </a:rPr>
              <a:t>I’ll present some work that has been done using these linked data </a:t>
            </a:r>
            <a:r>
              <a:rPr lang="en-GB" sz="1800" dirty="0">
                <a:effectLst/>
                <a:latin typeface="Calibri" panose="020F0502020204030204" pitchFamily="34" charset="0"/>
                <a:ea typeface="Calibri" panose="020F0502020204030204" pitchFamily="34" charset="0"/>
              </a:rPr>
              <a:t>to help government and providers of services to better understand children’s needs, to join up services, and to quantify unmet need.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6EB667-1ABF-437A-9FA0-96628F7305D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1107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Also have code available on </a:t>
            </a:r>
            <a:r>
              <a:rPr lang="en-GB" dirty="0" err="1"/>
              <a:t>github</a:t>
            </a:r>
            <a:r>
              <a:rPr lang="en-GB" dirty="0"/>
              <a:t> </a:t>
            </a:r>
          </a:p>
          <a:p>
            <a:r>
              <a:rPr lang="en-GB" dirty="0"/>
              <a:t>And a data catalogue (see on </a:t>
            </a:r>
            <a:r>
              <a:rPr lang="en-GB" dirty="0" err="1"/>
              <a:t>echild</a:t>
            </a:r>
            <a:r>
              <a:rPr lang="en-GB" dirty="0"/>
              <a:t> website)</a:t>
            </a:r>
          </a:p>
          <a:p>
            <a:r>
              <a:rPr lang="en-GB" dirty="0"/>
              <a:t>Will be developing training </a:t>
            </a:r>
          </a:p>
          <a:p>
            <a:endParaRPr lang="en-GB" dirty="0"/>
          </a:p>
        </p:txBody>
      </p:sp>
      <p:sp>
        <p:nvSpPr>
          <p:cNvPr id="4" name="Slide Number Placeholder 3"/>
          <p:cNvSpPr>
            <a:spLocks noGrp="1"/>
          </p:cNvSpPr>
          <p:nvPr>
            <p:ph type="sldNum" sz="quarter" idx="5"/>
          </p:nvPr>
        </p:nvSpPr>
        <p:spPr/>
        <p:txBody>
          <a:bodyPr/>
          <a:lstStyle/>
          <a:p>
            <a:fld id="{3426B085-4DB4-4D1F-B65E-7DDA015DA9C3}" type="slidenum">
              <a:rPr lang="en-GB" smtClean="0"/>
              <a:t>11</a:t>
            </a:fld>
            <a:endParaRPr lang="en-GB"/>
          </a:p>
        </p:txBody>
      </p:sp>
    </p:spTree>
    <p:extLst>
      <p:ext uri="{BB962C8B-B14F-4D97-AF65-F5344CB8AC3E}">
        <p14:creationId xmlns:p14="http://schemas.microsoft.com/office/powerpoint/2010/main" val="1973545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6EB667-1ABF-437A-9FA0-96628F7305D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1747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The mother-baby linkage is currently being implemented in ECHILD. Linkage is  through the maternal delivery and child birth episode in HES</a:t>
            </a:r>
          </a:p>
          <a:p>
            <a:pPr marL="171450" indent="-171450">
              <a:buFontTx/>
              <a:buChar char="-"/>
            </a:pPr>
            <a:endParaRPr lang="en-GB" dirty="0"/>
          </a:p>
          <a:p>
            <a:pPr marL="171450" indent="-171450">
              <a:buFontTx/>
              <a:buChar char="-"/>
            </a:pPr>
            <a:endParaRPr lang="en-GB" dirty="0"/>
          </a:p>
          <a:p>
            <a:pPr marL="171450" indent="-171450">
              <a:buFontTx/>
              <a:buChar char="-"/>
            </a:pPr>
            <a:endParaRPr lang="en-GB" dirty="0"/>
          </a:p>
          <a:p>
            <a:pPr marL="171450" indent="-171450">
              <a:buFontTx/>
              <a:buChar char="-"/>
            </a:pPr>
            <a:r>
              <a:rPr lang="en-GB" dirty="0"/>
              <a:t>Can look at school attainment and absences of siblings of children with chronic health problems.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6EB667-1ABF-437A-9FA0-96628F7305D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6792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The mother-baby linkage is currently being implemented in ECHILD. Linkage is  through the maternal delivery and child birth episode in HES</a:t>
            </a:r>
          </a:p>
          <a:p>
            <a:pPr marL="171450" indent="-171450">
              <a:buFontTx/>
              <a:buChar char="-"/>
            </a:pPr>
            <a:endParaRPr lang="en-GB" dirty="0"/>
          </a:p>
          <a:p>
            <a:pPr marL="171450" indent="-171450">
              <a:buFontTx/>
              <a:buChar char="-"/>
            </a:pPr>
            <a:endParaRPr lang="en-GB" dirty="0"/>
          </a:p>
          <a:p>
            <a:pPr marL="171450" indent="-171450">
              <a:buFontTx/>
              <a:buChar char="-"/>
            </a:pPr>
            <a:endParaRPr lang="en-GB" dirty="0"/>
          </a:p>
          <a:p>
            <a:pPr marL="171450" indent="-171450">
              <a:buFontTx/>
              <a:buChar char="-"/>
            </a:pPr>
            <a:r>
              <a:rPr lang="en-GB" dirty="0"/>
              <a:t>Can look at school attainment and absences of siblings of children with chronic health problems.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6EB667-1ABF-437A-9FA0-96628F7305D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83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26B085-4DB4-4D1F-B65E-7DDA015DA9C3}" type="slidenum">
              <a:rPr lang="en-GB" smtClean="0"/>
              <a:t>2</a:t>
            </a:fld>
            <a:endParaRPr lang="en-GB"/>
          </a:p>
        </p:txBody>
      </p:sp>
    </p:spTree>
    <p:extLst>
      <p:ext uri="{BB962C8B-B14F-4D97-AF65-F5344CB8AC3E}">
        <p14:creationId xmlns:p14="http://schemas.microsoft.com/office/powerpoint/2010/main" val="3086168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is ECHILD?</a:t>
            </a:r>
          </a:p>
          <a:p>
            <a:endParaRPr lang="en-GB" dirty="0"/>
          </a:p>
          <a:p>
            <a:r>
              <a:rPr lang="en-GB" dirty="0"/>
              <a:t>The data that we’ve been using is part of ECHILD, which brings together information from NPD on children attending state school in England or those referred to social care services </a:t>
            </a:r>
          </a:p>
          <a:p>
            <a:r>
              <a:rPr lang="en-GB" dirty="0"/>
              <a:t>With information from HES on hospital admissions, outpatient attendances, A&amp;E and mortality. </a:t>
            </a:r>
          </a:p>
          <a:p>
            <a:r>
              <a:rPr lang="en-GB" dirty="0"/>
              <a:t>Linkage done by NHS England and the latest linkage has managed to link 99% of pupils to a health record</a:t>
            </a:r>
          </a:p>
          <a:p>
            <a:r>
              <a:rPr lang="en-GB" dirty="0"/>
              <a:t>We have data for all children born since 1.9.1984 so this is a really powerful longitudinal resource, with information up to age 38  ~22 million CYP</a:t>
            </a:r>
          </a:p>
          <a:p>
            <a:r>
              <a:rPr lang="en-GB" dirty="0"/>
              <a:t>Access is via the ONS SRS for Ars</a:t>
            </a:r>
          </a:p>
          <a:p>
            <a:r>
              <a:rPr lang="en-GB" dirty="0"/>
              <a:t>Most recently we’ve had approval to link in additional health datasets </a:t>
            </a:r>
          </a:p>
          <a:p>
            <a:r>
              <a:rPr lang="en-GB" dirty="0"/>
              <a:t>&gt;10 MILLION mother-baby pairs &amp; 5 million sibling-pairs (GI says 8.2 mill and 4.2M 2 or more sibs)</a:t>
            </a:r>
          </a:p>
          <a:p>
            <a:endParaRPr lang="en-GB" dirty="0"/>
          </a:p>
        </p:txBody>
      </p:sp>
      <p:sp>
        <p:nvSpPr>
          <p:cNvPr id="4" name="Slide Number Placeholder 3"/>
          <p:cNvSpPr>
            <a:spLocks noGrp="1"/>
          </p:cNvSpPr>
          <p:nvPr>
            <p:ph type="sldNum" sz="quarter" idx="5"/>
          </p:nvPr>
        </p:nvSpPr>
        <p:spPr/>
        <p:txBody>
          <a:bodyPr/>
          <a:lstStyle/>
          <a:p>
            <a:fld id="{12518A5E-B676-4F8F-85ED-3052E95C41B9}" type="slidenum">
              <a:rPr lang="en-GB" smtClean="0"/>
              <a:t>3</a:t>
            </a:fld>
            <a:endParaRPr lang="en-GB"/>
          </a:p>
        </p:txBody>
      </p:sp>
    </p:spTree>
    <p:extLst>
      <p:ext uri="{BB962C8B-B14F-4D97-AF65-F5344CB8AC3E}">
        <p14:creationId xmlns:p14="http://schemas.microsoft.com/office/powerpoint/2010/main" val="1626801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B7DCA0-85FB-43DB-8001-4FB7EB1AB661}" type="slidenum">
              <a:rPr lang="en-GB" smtClean="0"/>
              <a:t>4</a:t>
            </a:fld>
            <a:endParaRPr lang="en-GB"/>
          </a:p>
        </p:txBody>
      </p:sp>
    </p:spTree>
    <p:extLst>
      <p:ext uri="{BB962C8B-B14F-4D97-AF65-F5344CB8AC3E}">
        <p14:creationId xmlns:p14="http://schemas.microsoft.com/office/powerpoint/2010/main" val="1748497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plot is from a study looking at the association between gestational age at birth and school attainment at Key Stages 1 and 2, or at ages 7 and 11 for all children born in 2004/5.  </a:t>
            </a:r>
          </a:p>
          <a:p>
            <a:r>
              <a:rPr lang="en-GB" dirty="0"/>
              <a:t>We found that children born even a few weeks too early were still at a disadvantage compared with their term born peers by age 11, and were also more likely to need SEN provision. </a:t>
            </a:r>
          </a:p>
          <a:p>
            <a:r>
              <a:rPr lang="en-GB" dirty="0"/>
              <a:t>However, we found that 2/3rds of children with SEN were born at full term and did not have a chronic physical health condition. </a:t>
            </a:r>
          </a:p>
          <a:p>
            <a:r>
              <a:rPr lang="en-GB" dirty="0"/>
              <a:t>This work also highlighted the huge impact that month of birth has, with summer born children also less likely to achieve expected levels compared with those born earlier in the school year. </a:t>
            </a:r>
          </a:p>
          <a:p>
            <a:r>
              <a:rPr lang="en-GB" dirty="0"/>
              <a:t>Because we were looking at the whole population, we had the numbers to look at subgroups, with specific health conditions. This information is really important to parents – who want to know what outcomes might be like for the specific conditions that affect their child </a:t>
            </a:r>
          </a:p>
          <a:p>
            <a:endParaRPr lang="en-GB" dirty="0"/>
          </a:p>
          <a:p>
            <a:r>
              <a:rPr lang="en-GB" dirty="0"/>
              <a:t>.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F16EB667-1ABF-437A-9FA0-96628F7305D8}" type="slidenum">
              <a:rPr lang="en-GB" smtClean="0"/>
              <a:t>5</a:t>
            </a:fld>
            <a:endParaRPr lang="en-GB"/>
          </a:p>
        </p:txBody>
      </p:sp>
    </p:spTree>
    <p:extLst>
      <p:ext uri="{BB962C8B-B14F-4D97-AF65-F5344CB8AC3E}">
        <p14:creationId xmlns:p14="http://schemas.microsoft.com/office/powerpoint/2010/main" val="4147067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Addressing question 2</a:t>
            </a:r>
          </a:p>
          <a:p>
            <a:r>
              <a:rPr lang="en-GB" dirty="0"/>
              <a:t>Look first at children</a:t>
            </a:r>
            <a:r>
              <a:rPr lang="en-GB" baseline="0" dirty="0"/>
              <a:t> with no chronic conditions recorded by age 2. There is a gradient of attainment with the lowest proportion of children not attaining expected levels born at 40 weeks and an increase for every earlier week of gestation</a:t>
            </a:r>
          </a:p>
          <a:p>
            <a:endParaRPr lang="en-GB" baseline="0" dirty="0"/>
          </a:p>
          <a:p>
            <a:r>
              <a:rPr lang="en-GB" baseline="0" dirty="0"/>
              <a:t>These patterns are similar for children with Ccs and the highest prevalence of not </a:t>
            </a:r>
            <a:r>
              <a:rPr lang="en-GB" baseline="0" dirty="0" err="1"/>
              <a:t>atten</a:t>
            </a:r>
            <a:endParaRPr lang="en-GB" dirty="0"/>
          </a:p>
        </p:txBody>
      </p:sp>
      <p:sp>
        <p:nvSpPr>
          <p:cNvPr id="4" name="Slide Number Placeholder 3"/>
          <p:cNvSpPr>
            <a:spLocks noGrp="1"/>
          </p:cNvSpPr>
          <p:nvPr>
            <p:ph type="sldNum" sz="quarter" idx="5"/>
          </p:nvPr>
        </p:nvSpPr>
        <p:spPr/>
        <p:txBody>
          <a:bodyPr/>
          <a:lstStyle/>
          <a:p>
            <a:fld id="{1AA447F2-5AF5-4A51-B77D-910C65FA1728}" type="slidenum">
              <a:rPr lang="en-GB" smtClean="0"/>
              <a:t>6</a:t>
            </a:fld>
            <a:endParaRPr lang="en-GB"/>
          </a:p>
        </p:txBody>
      </p:sp>
    </p:spTree>
    <p:extLst>
      <p:ext uri="{BB962C8B-B14F-4D97-AF65-F5344CB8AC3E}">
        <p14:creationId xmlns:p14="http://schemas.microsoft.com/office/powerpoint/2010/main" val="788492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B7DCA0-85FB-43DB-8001-4FB7EB1AB661}" type="slidenum">
              <a:rPr lang="en-GB" smtClean="0"/>
              <a:t>7</a:t>
            </a:fld>
            <a:endParaRPr lang="en-GB"/>
          </a:p>
        </p:txBody>
      </p:sp>
    </p:spTree>
    <p:extLst>
      <p:ext uri="{BB962C8B-B14F-4D97-AF65-F5344CB8AC3E}">
        <p14:creationId xmlns:p14="http://schemas.microsoft.com/office/powerpoint/2010/main" val="806344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426B085-4DB4-4D1F-B65E-7DDA015DA9C3}" type="slidenum">
              <a:rPr lang="en-GB" smtClean="0"/>
              <a:t>8</a:t>
            </a:fld>
            <a:endParaRPr lang="en-GB"/>
          </a:p>
        </p:txBody>
      </p:sp>
    </p:spTree>
    <p:extLst>
      <p:ext uri="{BB962C8B-B14F-4D97-AF65-F5344CB8AC3E}">
        <p14:creationId xmlns:p14="http://schemas.microsoft.com/office/powerpoint/2010/main" val="3100395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6EB667-1ABF-437A-9FA0-96628F7305D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73742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arge banner">
    <p:spTree>
      <p:nvGrpSpPr>
        <p:cNvPr id="1" name=""/>
        <p:cNvGrpSpPr/>
        <p:nvPr/>
      </p:nvGrpSpPr>
      <p:grpSpPr>
        <a:xfrm>
          <a:off x="0" y="0"/>
          <a:ext cx="0" cy="0"/>
          <a:chOff x="0" y="0"/>
          <a:chExt cx="0" cy="0"/>
        </a:xfrm>
      </p:grpSpPr>
      <p:sp>
        <p:nvSpPr>
          <p:cNvPr id="2" name="Title 1"/>
          <p:cNvSpPr>
            <a:spLocks noGrp="1"/>
          </p:cNvSpPr>
          <p:nvPr>
            <p:ph type="title"/>
          </p:nvPr>
        </p:nvSpPr>
        <p:spPr>
          <a:xfrm>
            <a:off x="838200" y="2032617"/>
            <a:ext cx="10515600" cy="1325563"/>
          </a:xfrm>
          <a:prstGeom prst="rect">
            <a:avLst/>
          </a:prstGeom>
        </p:spPr>
        <p:txBody>
          <a:bodyPr/>
          <a:lstStyle>
            <a:lvl1pPr>
              <a:defRPr sz="4267" b="1">
                <a:solidFill>
                  <a:srgbClr val="0097A9"/>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838200" y="3474719"/>
            <a:ext cx="10515600" cy="2702244"/>
          </a:xfrm>
        </p:spPr>
        <p:txBody>
          <a:bodyPr/>
          <a:lstStyle>
            <a:lvl1pPr>
              <a:defRPr>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p:cNvGrpSpPr/>
          <p:nvPr/>
        </p:nvGrpSpPr>
        <p:grpSpPr>
          <a:xfrm>
            <a:off x="0" y="1"/>
            <a:ext cx="12192000" cy="1646767"/>
            <a:chOff x="0" y="-66259"/>
            <a:chExt cx="9144000" cy="1235075"/>
          </a:xfrm>
        </p:grpSpPr>
        <p:sp>
          <p:nvSpPr>
            <p:cNvPr id="10" name="Freeform 24"/>
            <p:cNvSpPr>
              <a:spLocks/>
            </p:cNvSpPr>
            <p:nvPr/>
          </p:nvSpPr>
          <p:spPr bwMode="auto">
            <a:xfrm>
              <a:off x="0" y="-66259"/>
              <a:ext cx="9144000" cy="1235075"/>
            </a:xfrm>
            <a:custGeom>
              <a:avLst/>
              <a:gdLst>
                <a:gd name="T0" fmla="*/ 0 w 1123"/>
                <a:gd name="T1" fmla="*/ 0 h 151"/>
                <a:gd name="T2" fmla="*/ 0 w 1123"/>
                <a:gd name="T3" fmla="*/ 151 h 151"/>
                <a:gd name="T4" fmla="*/ 844 w 1123"/>
                <a:gd name="T5" fmla="*/ 151 h 151"/>
                <a:gd name="T6" fmla="*/ 841 w 1123"/>
                <a:gd name="T7" fmla="*/ 148 h 151"/>
                <a:gd name="T8" fmla="*/ 832 w 1123"/>
                <a:gd name="T9" fmla="*/ 122 h 151"/>
                <a:gd name="T10" fmla="*/ 832 w 1123"/>
                <a:gd name="T11" fmla="*/ 72 h 151"/>
                <a:gd name="T12" fmla="*/ 859 w 1123"/>
                <a:gd name="T13" fmla="*/ 72 h 151"/>
                <a:gd name="T14" fmla="*/ 859 w 1123"/>
                <a:gd name="T15" fmla="*/ 124 h 151"/>
                <a:gd name="T16" fmla="*/ 863 w 1123"/>
                <a:gd name="T17" fmla="*/ 135 h 151"/>
                <a:gd name="T18" fmla="*/ 871 w 1123"/>
                <a:gd name="T19" fmla="*/ 138 h 151"/>
                <a:gd name="T20" fmla="*/ 880 w 1123"/>
                <a:gd name="T21" fmla="*/ 135 h 151"/>
                <a:gd name="T22" fmla="*/ 883 w 1123"/>
                <a:gd name="T23" fmla="*/ 124 h 151"/>
                <a:gd name="T24" fmla="*/ 883 w 1123"/>
                <a:gd name="T25" fmla="*/ 72 h 151"/>
                <a:gd name="T26" fmla="*/ 910 w 1123"/>
                <a:gd name="T27" fmla="*/ 72 h 151"/>
                <a:gd name="T28" fmla="*/ 910 w 1123"/>
                <a:gd name="T29" fmla="*/ 117 h 151"/>
                <a:gd name="T30" fmla="*/ 900 w 1123"/>
                <a:gd name="T31" fmla="*/ 148 h 151"/>
                <a:gd name="T32" fmla="*/ 897 w 1123"/>
                <a:gd name="T33" fmla="*/ 151 h 151"/>
                <a:gd name="T34" fmla="*/ 937 w 1123"/>
                <a:gd name="T35" fmla="*/ 151 h 151"/>
                <a:gd name="T36" fmla="*/ 920 w 1123"/>
                <a:gd name="T37" fmla="*/ 114 h 151"/>
                <a:gd name="T38" fmla="*/ 964 w 1123"/>
                <a:gd name="T39" fmla="*/ 69 h 151"/>
                <a:gd name="T40" fmla="*/ 998 w 1123"/>
                <a:gd name="T41" fmla="*/ 82 h 151"/>
                <a:gd name="T42" fmla="*/ 1005 w 1123"/>
                <a:gd name="T43" fmla="*/ 92 h 151"/>
                <a:gd name="T44" fmla="*/ 982 w 1123"/>
                <a:gd name="T45" fmla="*/ 103 h 151"/>
                <a:gd name="T46" fmla="*/ 965 w 1123"/>
                <a:gd name="T47" fmla="*/ 89 h 151"/>
                <a:gd name="T48" fmla="*/ 953 w 1123"/>
                <a:gd name="T49" fmla="*/ 94 h 151"/>
                <a:gd name="T50" fmla="*/ 947 w 1123"/>
                <a:gd name="T51" fmla="*/ 113 h 151"/>
                <a:gd name="T52" fmla="*/ 965 w 1123"/>
                <a:gd name="T53" fmla="*/ 137 h 151"/>
                <a:gd name="T54" fmla="*/ 982 w 1123"/>
                <a:gd name="T55" fmla="*/ 123 h 151"/>
                <a:gd name="T56" fmla="*/ 1005 w 1123"/>
                <a:gd name="T57" fmla="*/ 134 h 151"/>
                <a:gd name="T58" fmla="*/ 997 w 1123"/>
                <a:gd name="T59" fmla="*/ 146 h 151"/>
                <a:gd name="T60" fmla="*/ 991 w 1123"/>
                <a:gd name="T61" fmla="*/ 151 h 151"/>
                <a:gd name="T62" fmla="*/ 1016 w 1123"/>
                <a:gd name="T63" fmla="*/ 151 h 151"/>
                <a:gd name="T64" fmla="*/ 1016 w 1123"/>
                <a:gd name="T65" fmla="*/ 72 h 151"/>
                <a:gd name="T66" fmla="*/ 1042 w 1123"/>
                <a:gd name="T67" fmla="*/ 72 h 151"/>
                <a:gd name="T68" fmla="*/ 1042 w 1123"/>
                <a:gd name="T69" fmla="*/ 134 h 151"/>
                <a:gd name="T70" fmla="*/ 1077 w 1123"/>
                <a:gd name="T71" fmla="*/ 134 h 151"/>
                <a:gd name="T72" fmla="*/ 1077 w 1123"/>
                <a:gd name="T73" fmla="*/ 151 h 151"/>
                <a:gd name="T74" fmla="*/ 1123 w 1123"/>
                <a:gd name="T75" fmla="*/ 151 h 151"/>
                <a:gd name="T76" fmla="*/ 1123 w 1123"/>
                <a:gd name="T77" fmla="*/ 0 h 151"/>
                <a:gd name="T78" fmla="*/ 0 w 1123"/>
                <a:gd name="T7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151">
                  <a:moveTo>
                    <a:pt x="0" y="0"/>
                  </a:moveTo>
                  <a:cubicBezTo>
                    <a:pt x="0" y="151"/>
                    <a:pt x="0" y="151"/>
                    <a:pt x="0" y="151"/>
                  </a:cubicBezTo>
                  <a:cubicBezTo>
                    <a:pt x="844" y="151"/>
                    <a:pt x="844" y="151"/>
                    <a:pt x="844" y="151"/>
                  </a:cubicBezTo>
                  <a:cubicBezTo>
                    <a:pt x="843" y="150"/>
                    <a:pt x="842" y="149"/>
                    <a:pt x="841" y="148"/>
                  </a:cubicBezTo>
                  <a:cubicBezTo>
                    <a:pt x="833" y="140"/>
                    <a:pt x="833" y="131"/>
                    <a:pt x="832" y="122"/>
                  </a:cubicBezTo>
                  <a:cubicBezTo>
                    <a:pt x="832" y="72"/>
                    <a:pt x="832" y="72"/>
                    <a:pt x="832" y="72"/>
                  </a:cubicBezTo>
                  <a:cubicBezTo>
                    <a:pt x="859" y="72"/>
                    <a:pt x="859" y="72"/>
                    <a:pt x="859" y="72"/>
                  </a:cubicBezTo>
                  <a:cubicBezTo>
                    <a:pt x="859" y="124"/>
                    <a:pt x="859" y="124"/>
                    <a:pt x="859" y="124"/>
                  </a:cubicBezTo>
                  <a:cubicBezTo>
                    <a:pt x="859" y="128"/>
                    <a:pt x="860" y="132"/>
                    <a:pt x="863" y="135"/>
                  </a:cubicBezTo>
                  <a:cubicBezTo>
                    <a:pt x="865" y="137"/>
                    <a:pt x="868" y="138"/>
                    <a:pt x="871" y="138"/>
                  </a:cubicBezTo>
                  <a:cubicBezTo>
                    <a:pt x="875" y="138"/>
                    <a:pt x="878" y="136"/>
                    <a:pt x="880" y="135"/>
                  </a:cubicBezTo>
                  <a:cubicBezTo>
                    <a:pt x="883" y="132"/>
                    <a:pt x="883" y="128"/>
                    <a:pt x="883" y="124"/>
                  </a:cubicBezTo>
                  <a:cubicBezTo>
                    <a:pt x="883" y="72"/>
                    <a:pt x="883" y="72"/>
                    <a:pt x="883" y="72"/>
                  </a:cubicBezTo>
                  <a:cubicBezTo>
                    <a:pt x="910" y="72"/>
                    <a:pt x="910" y="72"/>
                    <a:pt x="910" y="72"/>
                  </a:cubicBezTo>
                  <a:cubicBezTo>
                    <a:pt x="910" y="117"/>
                    <a:pt x="910" y="117"/>
                    <a:pt x="910" y="117"/>
                  </a:cubicBezTo>
                  <a:cubicBezTo>
                    <a:pt x="910" y="126"/>
                    <a:pt x="910" y="139"/>
                    <a:pt x="900" y="148"/>
                  </a:cubicBezTo>
                  <a:cubicBezTo>
                    <a:pt x="899" y="149"/>
                    <a:pt x="898" y="150"/>
                    <a:pt x="897" y="151"/>
                  </a:cubicBezTo>
                  <a:cubicBezTo>
                    <a:pt x="937" y="151"/>
                    <a:pt x="937" y="151"/>
                    <a:pt x="937" y="151"/>
                  </a:cubicBezTo>
                  <a:cubicBezTo>
                    <a:pt x="925" y="142"/>
                    <a:pt x="920" y="128"/>
                    <a:pt x="920" y="114"/>
                  </a:cubicBezTo>
                  <a:cubicBezTo>
                    <a:pt x="920" y="92"/>
                    <a:pt x="935" y="69"/>
                    <a:pt x="964" y="69"/>
                  </a:cubicBezTo>
                  <a:cubicBezTo>
                    <a:pt x="976" y="69"/>
                    <a:pt x="989" y="73"/>
                    <a:pt x="998" y="82"/>
                  </a:cubicBezTo>
                  <a:cubicBezTo>
                    <a:pt x="1001" y="86"/>
                    <a:pt x="1003" y="89"/>
                    <a:pt x="1005" y="92"/>
                  </a:cubicBezTo>
                  <a:cubicBezTo>
                    <a:pt x="982" y="103"/>
                    <a:pt x="982" y="103"/>
                    <a:pt x="982" y="103"/>
                  </a:cubicBezTo>
                  <a:cubicBezTo>
                    <a:pt x="980" y="98"/>
                    <a:pt x="976" y="89"/>
                    <a:pt x="965" y="89"/>
                  </a:cubicBezTo>
                  <a:cubicBezTo>
                    <a:pt x="959" y="89"/>
                    <a:pt x="955" y="92"/>
                    <a:pt x="953" y="94"/>
                  </a:cubicBezTo>
                  <a:cubicBezTo>
                    <a:pt x="947" y="100"/>
                    <a:pt x="947" y="109"/>
                    <a:pt x="947" y="113"/>
                  </a:cubicBezTo>
                  <a:cubicBezTo>
                    <a:pt x="947" y="125"/>
                    <a:pt x="952" y="137"/>
                    <a:pt x="965" y="137"/>
                  </a:cubicBezTo>
                  <a:cubicBezTo>
                    <a:pt x="977" y="137"/>
                    <a:pt x="981" y="126"/>
                    <a:pt x="982" y="123"/>
                  </a:cubicBezTo>
                  <a:cubicBezTo>
                    <a:pt x="1005" y="134"/>
                    <a:pt x="1005" y="134"/>
                    <a:pt x="1005" y="134"/>
                  </a:cubicBezTo>
                  <a:cubicBezTo>
                    <a:pt x="1003" y="138"/>
                    <a:pt x="1001" y="142"/>
                    <a:pt x="997" y="146"/>
                  </a:cubicBezTo>
                  <a:cubicBezTo>
                    <a:pt x="995" y="148"/>
                    <a:pt x="993" y="150"/>
                    <a:pt x="991" y="151"/>
                  </a:cubicBezTo>
                  <a:cubicBezTo>
                    <a:pt x="1016" y="151"/>
                    <a:pt x="1016" y="151"/>
                    <a:pt x="1016" y="151"/>
                  </a:cubicBezTo>
                  <a:cubicBezTo>
                    <a:pt x="1016" y="72"/>
                    <a:pt x="1016" y="72"/>
                    <a:pt x="1016" y="72"/>
                  </a:cubicBezTo>
                  <a:cubicBezTo>
                    <a:pt x="1042" y="72"/>
                    <a:pt x="1042" y="72"/>
                    <a:pt x="1042" y="72"/>
                  </a:cubicBezTo>
                  <a:cubicBezTo>
                    <a:pt x="1042" y="134"/>
                    <a:pt x="1042" y="134"/>
                    <a:pt x="1042" y="134"/>
                  </a:cubicBezTo>
                  <a:cubicBezTo>
                    <a:pt x="1077" y="134"/>
                    <a:pt x="1077" y="134"/>
                    <a:pt x="1077" y="134"/>
                  </a:cubicBezTo>
                  <a:cubicBezTo>
                    <a:pt x="1077" y="151"/>
                    <a:pt x="1077" y="151"/>
                    <a:pt x="1077" y="151"/>
                  </a:cubicBezTo>
                  <a:cubicBezTo>
                    <a:pt x="1123" y="151"/>
                    <a:pt x="1123" y="151"/>
                    <a:pt x="1123" y="151"/>
                  </a:cubicBezTo>
                  <a:cubicBezTo>
                    <a:pt x="1123" y="0"/>
                    <a:pt x="1123" y="0"/>
                    <a:pt x="1123" y="0"/>
                  </a:cubicBezTo>
                  <a:lnTo>
                    <a:pt x="0" y="0"/>
                  </a:ln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endParaRPr lang="en-GB" sz="2400"/>
            </a:p>
          </p:txBody>
        </p:sp>
        <p:pic>
          <p:nvPicPr>
            <p:cNvPr id="11" name="Picture 10"/>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flipH="1">
              <a:off x="6420182" y="514785"/>
              <a:ext cx="257986" cy="303133"/>
            </a:xfrm>
            <a:prstGeom prst="rect">
              <a:avLst/>
            </a:prstGeom>
          </p:spPr>
        </p:pic>
      </p:grpSp>
      <p:sp>
        <p:nvSpPr>
          <p:cNvPr id="7" name="Text Placeholder 6"/>
          <p:cNvSpPr>
            <a:spLocks noGrp="1"/>
          </p:cNvSpPr>
          <p:nvPr>
            <p:ph type="body" sz="quarter" idx="12" hasCustomPrompt="1"/>
          </p:nvPr>
        </p:nvSpPr>
        <p:spPr>
          <a:xfrm>
            <a:off x="383999" y="384000"/>
            <a:ext cx="7318611" cy="390725"/>
          </a:xfrm>
        </p:spPr>
        <p:txBody>
          <a:bodyPr lIns="0" tIns="0" rIns="0" bIns="0">
            <a:noAutofit/>
          </a:bodyPr>
          <a:lstStyle>
            <a:lvl1pPr marL="0" indent="0">
              <a:lnSpc>
                <a:spcPct val="80000"/>
              </a:lnSpc>
              <a:buNone/>
              <a:defRPr sz="1467" baseline="0">
                <a:solidFill>
                  <a:schemeClr val="bg1"/>
                </a:solidFill>
              </a:defRPr>
            </a:lvl1pPr>
            <a:lvl2pPr marL="0" indent="0">
              <a:lnSpc>
                <a:spcPct val="80000"/>
              </a:lnSpc>
              <a:buNone/>
              <a:defRPr sz="1467">
                <a:solidFill>
                  <a:schemeClr val="bg1"/>
                </a:solidFill>
              </a:defRPr>
            </a:lvl2pPr>
            <a:lvl3pPr marL="0" indent="0">
              <a:buNone/>
              <a:defRPr sz="1467">
                <a:solidFill>
                  <a:schemeClr val="tx1"/>
                </a:solidFill>
              </a:defRPr>
            </a:lvl3pPr>
            <a:lvl4pPr marL="0" indent="0">
              <a:buNone/>
              <a:defRPr sz="1467">
                <a:solidFill>
                  <a:schemeClr val="tx1"/>
                </a:solidFill>
              </a:defRPr>
            </a:lvl4pPr>
            <a:lvl5pPr marL="0" indent="0">
              <a:buNone/>
              <a:defRPr sz="1467">
                <a:solidFill>
                  <a:schemeClr val="tx1"/>
                </a:solidFill>
              </a:defRPr>
            </a:lvl5pPr>
          </a:lstStyle>
          <a:p>
            <a:pPr lvl="0"/>
            <a:r>
              <a:rPr lang="en-US" dirty="0"/>
              <a:t>FACULTY, SCHOOL, DEPARTMENT OR INSTITUTE NAME HERE</a:t>
            </a:r>
          </a:p>
          <a:p>
            <a:pPr lvl="1"/>
            <a:r>
              <a:rPr lang="en-US" dirty="0"/>
              <a:t>SECOND TIER INFORMATION HERE IF NEEDED</a:t>
            </a:r>
          </a:p>
        </p:txBody>
      </p:sp>
    </p:spTree>
    <p:extLst>
      <p:ext uri="{BB962C8B-B14F-4D97-AF65-F5344CB8AC3E}">
        <p14:creationId xmlns:p14="http://schemas.microsoft.com/office/powerpoint/2010/main" val="916519118"/>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40269" y="2708278"/>
            <a:ext cx="5558367" cy="34575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01835" y="2708278"/>
            <a:ext cx="5558367" cy="34575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fld id="{A3FBC1D8-D96C-4178-BD68-DCDCA8ABCD16}" type="slidenum">
              <a:rPr lang="en-US" altLang="en-US"/>
              <a:pPr>
                <a:defRPr/>
              </a:pPr>
              <a:t>‹#›</a:t>
            </a:fld>
            <a:endParaRPr lang="en-US" altLang="en-US"/>
          </a:p>
        </p:txBody>
      </p:sp>
    </p:spTree>
    <p:extLst>
      <p:ext uri="{BB962C8B-B14F-4D97-AF65-F5344CB8AC3E}">
        <p14:creationId xmlns:p14="http://schemas.microsoft.com/office/powerpoint/2010/main" val="1243127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fld id="{32CED977-A749-4F0D-ABCB-BF525FB3FF1A}" type="slidenum">
              <a:rPr lang="en-US" altLang="en-US"/>
              <a:pPr>
                <a:defRPr/>
              </a:pPr>
              <a:t>‹#›</a:t>
            </a:fld>
            <a:endParaRPr lang="en-US" altLang="en-US"/>
          </a:p>
        </p:txBody>
      </p:sp>
    </p:spTree>
    <p:extLst>
      <p:ext uri="{BB962C8B-B14F-4D97-AF65-F5344CB8AC3E}">
        <p14:creationId xmlns:p14="http://schemas.microsoft.com/office/powerpoint/2010/main" val="1307939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fld id="{BBE758CB-B6F3-4093-BF6D-AE4BBD6D9CCC}" type="slidenum">
              <a:rPr lang="en-US" altLang="en-US"/>
              <a:pPr>
                <a:defRPr/>
              </a:pPr>
              <a:t>‹#›</a:t>
            </a:fld>
            <a:endParaRPr lang="en-US" altLang="en-US"/>
          </a:p>
        </p:txBody>
      </p:sp>
    </p:spTree>
    <p:extLst>
      <p:ext uri="{BB962C8B-B14F-4D97-AF65-F5344CB8AC3E}">
        <p14:creationId xmlns:p14="http://schemas.microsoft.com/office/powerpoint/2010/main" val="417623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92DF891-2283-4121-AEF4-341C42108D75}" type="slidenum">
              <a:rPr lang="en-US" altLang="en-US"/>
              <a:pPr>
                <a:defRPr/>
              </a:pPr>
              <a:t>‹#›</a:t>
            </a:fld>
            <a:endParaRPr lang="en-US" altLang="en-US"/>
          </a:p>
        </p:txBody>
      </p:sp>
    </p:spTree>
    <p:extLst>
      <p:ext uri="{BB962C8B-B14F-4D97-AF65-F5344CB8AC3E}">
        <p14:creationId xmlns:p14="http://schemas.microsoft.com/office/powerpoint/2010/main" val="3406716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91864FF-5EC9-4C12-A6A0-817EFBCC328B}" type="slidenum">
              <a:rPr lang="en-US" altLang="en-US"/>
              <a:pPr>
                <a:defRPr/>
              </a:pPr>
              <a:t>‹#›</a:t>
            </a:fld>
            <a:endParaRPr lang="en-US" altLang="en-US"/>
          </a:p>
        </p:txBody>
      </p:sp>
    </p:spTree>
    <p:extLst>
      <p:ext uri="{BB962C8B-B14F-4D97-AF65-F5344CB8AC3E}">
        <p14:creationId xmlns:p14="http://schemas.microsoft.com/office/powerpoint/2010/main" val="34154766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365E0D7-9038-4C50-A522-0AE9851EDC80}" type="slidenum">
              <a:rPr lang="en-US" altLang="en-US"/>
              <a:pPr>
                <a:defRPr/>
              </a:pPr>
              <a:t>‹#›</a:t>
            </a:fld>
            <a:endParaRPr lang="en-US" altLang="en-US"/>
          </a:p>
        </p:txBody>
      </p:sp>
    </p:spTree>
    <p:extLst>
      <p:ext uri="{BB962C8B-B14F-4D97-AF65-F5344CB8AC3E}">
        <p14:creationId xmlns:p14="http://schemas.microsoft.com/office/powerpoint/2010/main" val="823516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CF2322E5-DF16-4AED-947E-B87379B44D86}" type="slidenum">
              <a:rPr lang="en-US" altLang="en-US"/>
              <a:pPr>
                <a:defRPr/>
              </a:pPr>
              <a:t>‹#›</a:t>
            </a:fld>
            <a:endParaRPr lang="en-US" altLang="en-US"/>
          </a:p>
        </p:txBody>
      </p:sp>
    </p:spTree>
    <p:extLst>
      <p:ext uri="{BB962C8B-B14F-4D97-AF65-F5344CB8AC3E}">
        <p14:creationId xmlns:p14="http://schemas.microsoft.com/office/powerpoint/2010/main" val="1399621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30219" y="908050"/>
            <a:ext cx="2829983"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40269" y="908050"/>
            <a:ext cx="8286751"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C3F1B371-6B45-4240-8AB4-003BF87CA568}" type="slidenum">
              <a:rPr lang="en-US" altLang="en-US"/>
              <a:pPr>
                <a:defRPr/>
              </a:pPr>
              <a:t>‹#›</a:t>
            </a:fld>
            <a:endParaRPr lang="en-US" altLang="en-US"/>
          </a:p>
        </p:txBody>
      </p:sp>
    </p:spTree>
    <p:extLst>
      <p:ext uri="{BB962C8B-B14F-4D97-AF65-F5344CB8AC3E}">
        <p14:creationId xmlns:p14="http://schemas.microsoft.com/office/powerpoint/2010/main" val="3640453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hin banner">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83188" y="1326291"/>
            <a:ext cx="6172200" cy="4993416"/>
          </a:xfrm>
        </p:spPr>
        <p:txBody>
          <a:bodyPr anchor="t">
            <a:normAutofit/>
          </a:bodyPr>
          <a:lstStyle>
            <a:lvl1pPr marL="0" indent="0">
              <a:buNone/>
              <a:defRPr sz="1600">
                <a:solidFill>
                  <a:schemeClr val="tx1"/>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1326291"/>
            <a:ext cx="3932237" cy="4993416"/>
          </a:xfrm>
        </p:spPr>
        <p:txBody>
          <a:bodyPr>
            <a:normAutofit/>
          </a:bodyPr>
          <a:lstStyle>
            <a:lvl1pPr marL="0" indent="0">
              <a:buNone/>
              <a:defRPr sz="4267">
                <a:solidFill>
                  <a:srgbClr val="0097A9"/>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grpSp>
        <p:nvGrpSpPr>
          <p:cNvPr id="6" name="Group 5"/>
          <p:cNvGrpSpPr/>
          <p:nvPr/>
        </p:nvGrpSpPr>
        <p:grpSpPr>
          <a:xfrm>
            <a:off x="0" y="-2117"/>
            <a:ext cx="12192000" cy="988484"/>
            <a:chOff x="0" y="-1588"/>
            <a:chExt cx="9144000" cy="741363"/>
          </a:xfrm>
          <a:solidFill>
            <a:srgbClr val="D6D2C4"/>
          </a:solidFill>
        </p:grpSpPr>
        <p:sp>
          <p:nvSpPr>
            <p:cNvPr id="8" name="Freeform 5"/>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endParaRPr lang="en-GB" sz="2400"/>
            </a:p>
          </p:txBody>
        </p:sp>
        <p:pic>
          <p:nvPicPr>
            <p:cNvPr id="10" name="Picture 9"/>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noFill/>
          </p:spPr>
        </p:pic>
      </p:grpSp>
      <p:sp>
        <p:nvSpPr>
          <p:cNvPr id="11" name="Text Placeholder 6"/>
          <p:cNvSpPr>
            <a:spLocks noGrp="1"/>
          </p:cNvSpPr>
          <p:nvPr>
            <p:ph type="body" sz="quarter" idx="12" hasCustomPrompt="1"/>
          </p:nvPr>
        </p:nvSpPr>
        <p:spPr>
          <a:xfrm>
            <a:off x="288000" y="288000"/>
            <a:ext cx="7318611" cy="390725"/>
          </a:xfrm>
        </p:spPr>
        <p:txBody>
          <a:bodyPr lIns="0" tIns="0" rIns="0" bIns="0">
            <a:noAutofit/>
          </a:bodyPr>
          <a:lstStyle>
            <a:lvl1pPr marL="0" indent="0">
              <a:lnSpc>
                <a:spcPct val="80000"/>
              </a:lnSpc>
              <a:buNone/>
              <a:defRPr sz="1467" baseline="0">
                <a:solidFill>
                  <a:schemeClr val="bg1"/>
                </a:solidFill>
              </a:defRPr>
            </a:lvl1pPr>
            <a:lvl2pPr marL="0" indent="0">
              <a:lnSpc>
                <a:spcPct val="80000"/>
              </a:lnSpc>
              <a:buNone/>
              <a:defRPr sz="1467">
                <a:solidFill>
                  <a:schemeClr val="bg1"/>
                </a:solidFill>
              </a:defRPr>
            </a:lvl2pPr>
            <a:lvl3pPr marL="0" indent="0">
              <a:buNone/>
              <a:defRPr sz="1467">
                <a:solidFill>
                  <a:schemeClr val="tx1"/>
                </a:solidFill>
              </a:defRPr>
            </a:lvl3pPr>
            <a:lvl4pPr marL="0" indent="0">
              <a:buNone/>
              <a:defRPr sz="1467">
                <a:solidFill>
                  <a:schemeClr val="tx1"/>
                </a:solidFill>
              </a:defRPr>
            </a:lvl4pPr>
            <a:lvl5pPr marL="0" indent="0">
              <a:buNone/>
              <a:defRPr sz="1467">
                <a:solidFill>
                  <a:schemeClr val="tx1"/>
                </a:solidFill>
              </a:defRPr>
            </a:lvl5pPr>
          </a:lstStyle>
          <a:p>
            <a:pPr lvl="0"/>
            <a:r>
              <a:rPr lang="en-US" dirty="0"/>
              <a:t>FACULTY, SCHOOL, DEPARTMENT OR INSTITUTE NAME HERE</a:t>
            </a:r>
          </a:p>
          <a:p>
            <a:pPr lvl="1"/>
            <a:r>
              <a:rPr lang="en-US" dirty="0"/>
              <a:t>SECOND TIER INFORMATION HERE IF NEEDED</a:t>
            </a:r>
          </a:p>
        </p:txBody>
      </p:sp>
    </p:spTree>
    <p:extLst>
      <p:ext uri="{BB962C8B-B14F-4D97-AF65-F5344CB8AC3E}">
        <p14:creationId xmlns:p14="http://schemas.microsoft.com/office/powerpoint/2010/main" val="128958597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No banner">
    <p:bg>
      <p:bgPr>
        <a:solidFill>
          <a:srgbClr val="0097A9">
            <a:alpha val="1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199" y="692646"/>
            <a:ext cx="10515600" cy="905087"/>
          </a:xfrm>
          <a:prstGeom prst="rect">
            <a:avLst/>
          </a:prstGeom>
        </p:spPr>
        <p:txBody>
          <a:bodyPr/>
          <a:lstStyle>
            <a:lvl1pPr>
              <a:defRPr sz="4267" b="1">
                <a:solidFill>
                  <a:srgbClr val="0097A9"/>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sz="half" idx="1"/>
          </p:nvPr>
        </p:nvSpPr>
        <p:spPr>
          <a:xfrm>
            <a:off x="838200" y="1846175"/>
            <a:ext cx="5181600" cy="4330789"/>
          </a:xfrm>
        </p:spPr>
        <p:txBody>
          <a:bodyPr/>
          <a:lstStyle>
            <a:lvl1pPr>
              <a:defRPr>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46174"/>
            <a:ext cx="5181600" cy="4330791"/>
          </a:xfrm>
        </p:spPr>
        <p:txBody>
          <a:bodyPr/>
          <a:lstStyle>
            <a:lvl1pPr>
              <a:defRPr>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Rectangle 5"/>
          <p:cNvSpPr/>
          <p:nvPr/>
        </p:nvSpPr>
        <p:spPr>
          <a:xfrm>
            <a:off x="-1" y="1"/>
            <a:ext cx="12192001" cy="444203"/>
          </a:xfrm>
          <a:prstGeom prst="rect">
            <a:avLst/>
          </a:prstGeom>
          <a:solidFill>
            <a:srgbClr val="0097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4456761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ireframe banner">
    <p:bg>
      <p:bgPr>
        <a:solidFill>
          <a:srgbClr val="0097A9">
            <a:alpha val="1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384951"/>
            <a:ext cx="10515600" cy="905087"/>
          </a:xfrm>
          <a:prstGeom prst="rect">
            <a:avLst/>
          </a:prstGeom>
        </p:spPr>
        <p:txBody>
          <a:bodyPr/>
          <a:lstStyle>
            <a:lvl1pPr>
              <a:defRPr sz="4267" b="1">
                <a:solidFill>
                  <a:srgbClr val="0097A9"/>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sz="half" idx="1"/>
          </p:nvPr>
        </p:nvSpPr>
        <p:spPr>
          <a:xfrm>
            <a:off x="838200" y="2682914"/>
            <a:ext cx="5181600" cy="3494049"/>
          </a:xfrm>
        </p:spPr>
        <p:txBody>
          <a:bodyPr/>
          <a:lstStyle>
            <a:lvl1pPr>
              <a:defRPr>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682913"/>
            <a:ext cx="5181600" cy="3494051"/>
          </a:xfrm>
        </p:spPr>
        <p:txBody>
          <a:bodyPr/>
          <a:lstStyle>
            <a:lvl1pPr>
              <a:defRPr>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46211"/>
            <a:ext cx="12192000" cy="545864"/>
          </a:xfrm>
          <a:prstGeom prst="rect">
            <a:avLst/>
          </a:prstGeom>
        </p:spPr>
      </p:pic>
      <p:sp>
        <p:nvSpPr>
          <p:cNvPr id="9" name="Text Placeholder 6"/>
          <p:cNvSpPr>
            <a:spLocks noGrp="1"/>
          </p:cNvSpPr>
          <p:nvPr>
            <p:ph type="body" sz="quarter" idx="12" hasCustomPrompt="1"/>
          </p:nvPr>
        </p:nvSpPr>
        <p:spPr>
          <a:xfrm>
            <a:off x="288000" y="288000"/>
            <a:ext cx="7318611" cy="390725"/>
          </a:xfrm>
        </p:spPr>
        <p:txBody>
          <a:bodyPr lIns="0" tIns="0" rIns="0" bIns="0">
            <a:noAutofit/>
          </a:bodyPr>
          <a:lstStyle>
            <a:lvl1pPr marL="0" indent="0">
              <a:lnSpc>
                <a:spcPct val="80000"/>
              </a:lnSpc>
              <a:buNone/>
              <a:defRPr sz="1467" baseline="0">
                <a:solidFill>
                  <a:schemeClr val="tx1"/>
                </a:solidFill>
              </a:defRPr>
            </a:lvl1pPr>
            <a:lvl2pPr marL="0" indent="0">
              <a:lnSpc>
                <a:spcPct val="80000"/>
              </a:lnSpc>
              <a:buNone/>
              <a:defRPr sz="1467">
                <a:solidFill>
                  <a:schemeClr val="tx1"/>
                </a:solidFill>
              </a:defRPr>
            </a:lvl2pPr>
            <a:lvl3pPr marL="0" indent="0">
              <a:buNone/>
              <a:defRPr sz="1467">
                <a:solidFill>
                  <a:schemeClr val="tx1"/>
                </a:solidFill>
              </a:defRPr>
            </a:lvl3pPr>
            <a:lvl4pPr marL="0" indent="0">
              <a:buNone/>
              <a:defRPr sz="1467">
                <a:solidFill>
                  <a:schemeClr val="tx1"/>
                </a:solidFill>
              </a:defRPr>
            </a:lvl4pPr>
            <a:lvl5pPr marL="0" indent="0">
              <a:buNone/>
              <a:defRPr sz="1467">
                <a:solidFill>
                  <a:schemeClr val="tx1"/>
                </a:solidFill>
              </a:defRPr>
            </a:lvl5pPr>
          </a:lstStyle>
          <a:p>
            <a:pPr lvl="0"/>
            <a:r>
              <a:rPr lang="en-US" dirty="0"/>
              <a:t>FACULTY, SCHOOL, DEPARTMENT OR INSTITUTE NAME HERE</a:t>
            </a:r>
          </a:p>
          <a:p>
            <a:pPr lvl="1"/>
            <a:r>
              <a:rPr lang="en-US" dirty="0"/>
              <a:t>SECOND TIER INFORMATION HERE IF NEEDED</a:t>
            </a:r>
          </a:p>
        </p:txBody>
      </p:sp>
    </p:spTree>
    <p:extLst>
      <p:ext uri="{BB962C8B-B14F-4D97-AF65-F5344CB8AC3E}">
        <p14:creationId xmlns:p14="http://schemas.microsoft.com/office/powerpoint/2010/main" val="124923230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28732-D6ED-4C76-8F39-AC0E950137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7B092E-7E36-473F-BFF2-F2A07B0108C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CD4436E-FD29-4FEA-A42C-BAFBD9F56BC5}"/>
              </a:ext>
            </a:extLst>
          </p:cNvPr>
          <p:cNvSpPr>
            <a:spLocks noGrp="1"/>
          </p:cNvSpPr>
          <p:nvPr>
            <p:ph type="dt" sz="half" idx="10"/>
          </p:nvPr>
        </p:nvSpPr>
        <p:spPr/>
        <p:txBody>
          <a:bodyPr/>
          <a:lstStyle/>
          <a:p>
            <a:fld id="{E0557915-4D0A-4736-8D3E-F0169E8408B0}" type="datetimeFigureOut">
              <a:rPr lang="en-GB" smtClean="0"/>
              <a:t>14/09/2023</a:t>
            </a:fld>
            <a:endParaRPr lang="en-GB"/>
          </a:p>
        </p:txBody>
      </p:sp>
      <p:sp>
        <p:nvSpPr>
          <p:cNvPr id="5" name="Footer Placeholder 4">
            <a:extLst>
              <a:ext uri="{FF2B5EF4-FFF2-40B4-BE49-F238E27FC236}">
                <a16:creationId xmlns:a16="http://schemas.microsoft.com/office/drawing/2014/main" id="{BAF82A02-3795-426B-B36D-66764C1E1D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0E58A1-7EF2-4C68-8809-860F3F0E3888}"/>
              </a:ext>
            </a:extLst>
          </p:cNvPr>
          <p:cNvSpPr>
            <a:spLocks noGrp="1"/>
          </p:cNvSpPr>
          <p:nvPr>
            <p:ph type="sldNum" sz="quarter" idx="12"/>
          </p:nvPr>
        </p:nvSpPr>
        <p:spPr/>
        <p:txBody>
          <a:bodyPr/>
          <a:lstStyle/>
          <a:p>
            <a:fld id="{7278F805-B11B-4718-A657-5890A26587EC}" type="slidenum">
              <a:rPr lang="en-GB" smtClean="0"/>
              <a:t>‹#›</a:t>
            </a:fld>
            <a:endParaRPr lang="en-GB"/>
          </a:p>
        </p:txBody>
      </p:sp>
    </p:spTree>
    <p:extLst>
      <p:ext uri="{BB962C8B-B14F-4D97-AF65-F5344CB8AC3E}">
        <p14:creationId xmlns:p14="http://schemas.microsoft.com/office/powerpoint/2010/main" val="3497707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0C678-E994-C41D-479E-6471F75D05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CAAC4D-480E-13DE-E7A4-E86BD29F9A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CF45A8E-4128-9402-AF53-599E0FEE99D3}"/>
              </a:ext>
            </a:extLst>
          </p:cNvPr>
          <p:cNvSpPr>
            <a:spLocks noGrp="1"/>
          </p:cNvSpPr>
          <p:nvPr>
            <p:ph type="dt" sz="half" idx="10"/>
          </p:nvPr>
        </p:nvSpPr>
        <p:spPr/>
        <p:txBody>
          <a:bodyPr/>
          <a:lstStyle/>
          <a:p>
            <a:fld id="{BC44F0C3-8CB3-4F36-95E5-2A7389EDB8A2}" type="datetimeFigureOut">
              <a:rPr lang="en-GB" smtClean="0"/>
              <a:t>14/09/2023</a:t>
            </a:fld>
            <a:endParaRPr lang="en-GB"/>
          </a:p>
        </p:txBody>
      </p:sp>
      <p:sp>
        <p:nvSpPr>
          <p:cNvPr id="5" name="Footer Placeholder 4">
            <a:extLst>
              <a:ext uri="{FF2B5EF4-FFF2-40B4-BE49-F238E27FC236}">
                <a16:creationId xmlns:a16="http://schemas.microsoft.com/office/drawing/2014/main" id="{420D3D44-C9B1-0BAE-50B7-819B4F5A4E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5517FE-3B27-4A3C-9C22-6D58CF70AB8E}"/>
              </a:ext>
            </a:extLst>
          </p:cNvPr>
          <p:cNvSpPr>
            <a:spLocks noGrp="1"/>
          </p:cNvSpPr>
          <p:nvPr>
            <p:ph type="sldNum" sz="quarter" idx="12"/>
          </p:nvPr>
        </p:nvSpPr>
        <p:spPr/>
        <p:txBody>
          <a:bodyPr/>
          <a:lstStyle/>
          <a:p>
            <a:fld id="{65EC780F-888F-4D33-94EB-3B17B41DA3FF}" type="slidenum">
              <a:rPr lang="en-GB" smtClean="0"/>
              <a:t>‹#›</a:t>
            </a:fld>
            <a:endParaRPr lang="en-GB"/>
          </a:p>
        </p:txBody>
      </p:sp>
    </p:spTree>
    <p:extLst>
      <p:ext uri="{BB962C8B-B14F-4D97-AF65-F5344CB8AC3E}">
        <p14:creationId xmlns:p14="http://schemas.microsoft.com/office/powerpoint/2010/main" val="673659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7" descr="MidBlue102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431800" y="1484316"/>
            <a:ext cx="11328400" cy="1368425"/>
          </a:xfrm>
        </p:spPr>
        <p:txBody>
          <a:bodyPr/>
          <a:lstStyle>
            <a:lvl1pPr>
              <a:defRPr/>
            </a:lvl1pPr>
          </a:lstStyle>
          <a:p>
            <a:pPr lvl="0"/>
            <a:r>
              <a:rPr lang="en-US" altLang="en-US" noProof="0"/>
              <a:t>Click to edit Master title style</a:t>
            </a:r>
          </a:p>
        </p:txBody>
      </p:sp>
      <p:sp>
        <p:nvSpPr>
          <p:cNvPr id="4099" name="Rectangle 3"/>
          <p:cNvSpPr>
            <a:spLocks noGrp="1" noChangeArrowheads="1"/>
          </p:cNvSpPr>
          <p:nvPr>
            <p:ph type="subTitle" idx="1"/>
          </p:nvPr>
        </p:nvSpPr>
        <p:spPr>
          <a:xfrm>
            <a:off x="431800" y="3068638"/>
            <a:ext cx="11328400" cy="3097212"/>
          </a:xfrm>
        </p:spPr>
        <p:txBody>
          <a:bodyPr/>
          <a:lstStyle>
            <a:lvl1pPr marL="0" indent="0">
              <a:buFontTx/>
              <a:buNone/>
              <a:defRPr/>
            </a:lvl1pPr>
          </a:lstStyle>
          <a:p>
            <a:pPr lvl="0"/>
            <a:r>
              <a:rPr lang="en-US" altLang="en-US" noProof="0"/>
              <a:t>Click to edit Master subtitle style</a:t>
            </a:r>
          </a:p>
        </p:txBody>
      </p:sp>
      <p:sp>
        <p:nvSpPr>
          <p:cNvPr id="5" name="Rectangle 9"/>
          <p:cNvSpPr>
            <a:spLocks noGrp="1" noChangeArrowheads="1"/>
          </p:cNvSpPr>
          <p:nvPr>
            <p:ph type="ftr" sz="quarter" idx="10"/>
          </p:nvPr>
        </p:nvSpPr>
        <p:spPr bwMode="auto">
          <a:xfrm>
            <a:off x="431800" y="6245225"/>
            <a:ext cx="113284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a:defRPr sz="1050"/>
            </a:lvl1pPr>
          </a:lstStyle>
          <a:p>
            <a:pPr>
              <a:defRPr/>
            </a:pPr>
            <a:endParaRPr lang="en-US" altLang="en-US"/>
          </a:p>
        </p:txBody>
      </p:sp>
    </p:spTree>
    <p:extLst>
      <p:ext uri="{BB962C8B-B14F-4D97-AF65-F5344CB8AC3E}">
        <p14:creationId xmlns:p14="http://schemas.microsoft.com/office/powerpoint/2010/main" val="1375441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F282FDDC-7B9C-4EE5-96BE-B95CA3024CA0}" type="slidenum">
              <a:rPr lang="en-US" altLang="en-US"/>
              <a:pPr>
                <a:defRPr/>
              </a:pPr>
              <a:t>‹#›</a:t>
            </a:fld>
            <a:endParaRPr lang="en-US" altLang="en-US"/>
          </a:p>
        </p:txBody>
      </p:sp>
    </p:spTree>
    <p:extLst>
      <p:ext uri="{BB962C8B-B14F-4D97-AF65-F5344CB8AC3E}">
        <p14:creationId xmlns:p14="http://schemas.microsoft.com/office/powerpoint/2010/main" val="97864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EDA53D6-0381-42A3-9FA2-A6E95C99B0BF}" type="slidenum">
              <a:rPr lang="en-US" altLang="en-US"/>
              <a:pPr>
                <a:defRPr/>
              </a:pPr>
              <a:t>‹#›</a:t>
            </a:fld>
            <a:endParaRPr lang="en-US" altLang="en-US"/>
          </a:p>
        </p:txBody>
      </p:sp>
    </p:spTree>
    <p:extLst>
      <p:ext uri="{BB962C8B-B14F-4D97-AF65-F5344CB8AC3E}">
        <p14:creationId xmlns:p14="http://schemas.microsoft.com/office/powerpoint/2010/main" val="5189353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2000989"/>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txBox="1">
            <a:spLocks/>
          </p:cNvSpPr>
          <p:nvPr/>
        </p:nvSpPr>
        <p:spPr>
          <a:xfrm>
            <a:off x="220249" y="220779"/>
            <a:ext cx="4289120" cy="939967"/>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Arial" charset="0"/>
                <a:ea typeface="Arial" charset="0"/>
                <a:cs typeface="Arial" charset="0"/>
              </a:defRPr>
            </a:lvl1pPr>
          </a:lstStyle>
          <a:p>
            <a:pPr marL="16933"/>
            <a:endParaRPr lang="en-GB" sz="1333" dirty="0">
              <a:solidFill>
                <a:schemeClr val="bg1"/>
              </a:solidFill>
              <a:latin typeface="Arial"/>
              <a:cs typeface="Arial"/>
            </a:endParaRPr>
          </a:p>
        </p:txBody>
      </p:sp>
    </p:spTree>
    <p:extLst>
      <p:ext uri="{BB962C8B-B14F-4D97-AF65-F5344CB8AC3E}">
        <p14:creationId xmlns:p14="http://schemas.microsoft.com/office/powerpoint/2010/main" val="23906499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99" r:id="rId5"/>
    <p:sldLayoutId id="2147483700" r:id="rId6"/>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119997" indent="-119997" algn="l" defTabSz="914377" rtl="0" eaLnBrk="1" latinLnBrk="0" hangingPunct="1">
        <a:lnSpc>
          <a:spcPct val="90000"/>
        </a:lnSpc>
        <a:spcBef>
          <a:spcPts val="1000"/>
        </a:spcBef>
        <a:buFont typeface="Arial" panose="020B0604020202020204" pitchFamily="34" charset="0"/>
        <a:buChar char="•"/>
        <a:defRPr sz="3733" b="1" kern="1200">
          <a:solidFill>
            <a:schemeClr val="tx1"/>
          </a:solidFill>
          <a:latin typeface="Arial" charset="0"/>
          <a:ea typeface="Arial" charset="0"/>
          <a:cs typeface="Arial" charset="0"/>
        </a:defRPr>
      </a:lvl1pPr>
      <a:lvl2pPr marL="119997" indent="-119997" algn="l" defTabSz="914377" rtl="0" eaLnBrk="1" latinLnBrk="0" hangingPunct="1">
        <a:lnSpc>
          <a:spcPct val="90000"/>
        </a:lnSpc>
        <a:spcBef>
          <a:spcPts val="500"/>
        </a:spcBef>
        <a:buFont typeface="Arial" panose="020B0604020202020204" pitchFamily="34" charset="0"/>
        <a:buChar char="•"/>
        <a:defRPr sz="3200" kern="1200">
          <a:solidFill>
            <a:schemeClr val="tx1"/>
          </a:solidFill>
          <a:latin typeface="Arial" charset="0"/>
          <a:ea typeface="Arial" charset="0"/>
          <a:cs typeface="Arial" charset="0"/>
        </a:defRPr>
      </a:lvl2pPr>
      <a:lvl3pPr marL="119997" indent="-119997" algn="l" defTabSz="914377" rtl="0" eaLnBrk="1" latinLnBrk="0" hangingPunct="1">
        <a:lnSpc>
          <a:spcPct val="90000"/>
        </a:lnSpc>
        <a:spcBef>
          <a:spcPts val="500"/>
        </a:spcBef>
        <a:buFont typeface="Arial" panose="020B0604020202020204" pitchFamily="34" charset="0"/>
        <a:buChar char="•"/>
        <a:defRPr sz="1867" b="1" kern="1200">
          <a:solidFill>
            <a:schemeClr val="tx1"/>
          </a:solidFill>
          <a:latin typeface="Arial" charset="0"/>
          <a:ea typeface="Arial" charset="0"/>
          <a:cs typeface="Arial" charset="0"/>
        </a:defRPr>
      </a:lvl3pPr>
      <a:lvl4pPr marL="119997" indent="-119997"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Arial" charset="0"/>
          <a:ea typeface="Arial" charset="0"/>
          <a:cs typeface="Arial" charset="0"/>
        </a:defRPr>
      </a:lvl4pPr>
      <a:lvl5pPr marL="119997" indent="-119997" algn="l" defTabSz="914377" rtl="0" eaLnBrk="1" latinLnBrk="0" hangingPunct="1">
        <a:lnSpc>
          <a:spcPct val="90000"/>
        </a:lnSpc>
        <a:spcBef>
          <a:spcPts val="500"/>
        </a:spcBef>
        <a:buFont typeface="Arial" panose="020B0604020202020204" pitchFamily="34" charset="0"/>
        <a:buChar char="•"/>
        <a:defRPr sz="1333" b="1" kern="1200">
          <a:solidFill>
            <a:schemeClr val="tx1"/>
          </a:solidFill>
          <a:latin typeface="Arial" charset="0"/>
          <a:ea typeface="Arial" charset="0"/>
          <a:cs typeface="Arial"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40268" y="908050"/>
            <a:ext cx="11319933" cy="129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40268" y="2708278"/>
            <a:ext cx="11319933"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3078" name="Rectangle 6"/>
          <p:cNvSpPr>
            <a:spLocks noGrp="1" noChangeArrowheads="1"/>
          </p:cNvSpPr>
          <p:nvPr>
            <p:ph type="sldNum" sz="quarter" idx="4"/>
          </p:nvPr>
        </p:nvSpPr>
        <p:spPr bwMode="auto">
          <a:xfrm>
            <a:off x="10416117" y="6337300"/>
            <a:ext cx="134408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50"/>
            </a:lvl1pPr>
          </a:lstStyle>
          <a:p>
            <a:pPr>
              <a:defRPr/>
            </a:pPr>
            <a:fld id="{2B0762DC-F9D0-4DBB-AE32-820A1B92BEDC}" type="slidenum">
              <a:rPr lang="en-US" altLang="en-US"/>
              <a:pPr>
                <a:defRPr/>
              </a:pPr>
              <a:t>‹#›</a:t>
            </a:fld>
            <a:endParaRPr lang="en-US" altLang="en-US"/>
          </a:p>
        </p:txBody>
      </p:sp>
      <p:pic>
        <p:nvPicPr>
          <p:cNvPr id="1029" name="Picture 17" descr="MidBlue9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140802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0" fontAlgn="base" hangingPunct="0">
        <a:spcBef>
          <a:spcPct val="0"/>
        </a:spcBef>
        <a:spcAft>
          <a:spcPct val="0"/>
        </a:spcAft>
        <a:defRPr sz="2250" b="1">
          <a:solidFill>
            <a:schemeClr val="tx2"/>
          </a:solidFill>
          <a:latin typeface="+mj-lt"/>
          <a:ea typeface="+mj-ea"/>
          <a:cs typeface="+mj-cs"/>
        </a:defRPr>
      </a:lvl1pPr>
      <a:lvl2pPr algn="l" rtl="0" eaLnBrk="0" fontAlgn="base" hangingPunct="0">
        <a:spcBef>
          <a:spcPct val="0"/>
        </a:spcBef>
        <a:spcAft>
          <a:spcPct val="0"/>
        </a:spcAft>
        <a:defRPr sz="2250" b="1">
          <a:solidFill>
            <a:schemeClr val="tx2"/>
          </a:solidFill>
          <a:latin typeface="Arial" charset="0"/>
        </a:defRPr>
      </a:lvl2pPr>
      <a:lvl3pPr algn="l" rtl="0" eaLnBrk="0" fontAlgn="base" hangingPunct="0">
        <a:spcBef>
          <a:spcPct val="0"/>
        </a:spcBef>
        <a:spcAft>
          <a:spcPct val="0"/>
        </a:spcAft>
        <a:defRPr sz="2250" b="1">
          <a:solidFill>
            <a:schemeClr val="tx2"/>
          </a:solidFill>
          <a:latin typeface="Arial" charset="0"/>
        </a:defRPr>
      </a:lvl3pPr>
      <a:lvl4pPr algn="l" rtl="0" eaLnBrk="0" fontAlgn="base" hangingPunct="0">
        <a:spcBef>
          <a:spcPct val="0"/>
        </a:spcBef>
        <a:spcAft>
          <a:spcPct val="0"/>
        </a:spcAft>
        <a:defRPr sz="2250" b="1">
          <a:solidFill>
            <a:schemeClr val="tx2"/>
          </a:solidFill>
          <a:latin typeface="Arial" charset="0"/>
        </a:defRPr>
      </a:lvl4pPr>
      <a:lvl5pPr algn="l" rtl="0" eaLnBrk="0" fontAlgn="base" hangingPunct="0">
        <a:spcBef>
          <a:spcPct val="0"/>
        </a:spcBef>
        <a:spcAft>
          <a:spcPct val="0"/>
        </a:spcAft>
        <a:defRPr sz="2250" b="1">
          <a:solidFill>
            <a:schemeClr val="tx2"/>
          </a:solidFill>
          <a:latin typeface="Arial" charset="0"/>
        </a:defRPr>
      </a:lvl5pPr>
      <a:lvl6pPr marL="342900" algn="l" rtl="0" fontAlgn="base">
        <a:spcBef>
          <a:spcPct val="0"/>
        </a:spcBef>
        <a:spcAft>
          <a:spcPct val="0"/>
        </a:spcAft>
        <a:defRPr sz="2250" b="1">
          <a:solidFill>
            <a:schemeClr val="tx2"/>
          </a:solidFill>
          <a:latin typeface="Arial" charset="0"/>
        </a:defRPr>
      </a:lvl6pPr>
      <a:lvl7pPr marL="685800" algn="l" rtl="0" fontAlgn="base">
        <a:spcBef>
          <a:spcPct val="0"/>
        </a:spcBef>
        <a:spcAft>
          <a:spcPct val="0"/>
        </a:spcAft>
        <a:defRPr sz="2250" b="1">
          <a:solidFill>
            <a:schemeClr val="tx2"/>
          </a:solidFill>
          <a:latin typeface="Arial" charset="0"/>
        </a:defRPr>
      </a:lvl7pPr>
      <a:lvl8pPr marL="1028700" algn="l" rtl="0" fontAlgn="base">
        <a:spcBef>
          <a:spcPct val="0"/>
        </a:spcBef>
        <a:spcAft>
          <a:spcPct val="0"/>
        </a:spcAft>
        <a:defRPr sz="2250" b="1">
          <a:solidFill>
            <a:schemeClr val="tx2"/>
          </a:solidFill>
          <a:latin typeface="Arial" charset="0"/>
        </a:defRPr>
      </a:lvl8pPr>
      <a:lvl9pPr marL="1371600" algn="l" rtl="0" fontAlgn="base">
        <a:spcBef>
          <a:spcPct val="0"/>
        </a:spcBef>
        <a:spcAft>
          <a:spcPct val="0"/>
        </a:spcAft>
        <a:defRPr sz="2250" b="1">
          <a:solidFill>
            <a:schemeClr val="tx2"/>
          </a:solidFill>
          <a:latin typeface="Arial" charset="0"/>
        </a:defRPr>
      </a:lvl9pPr>
    </p:titleStyle>
    <p:bodyStyle>
      <a:lvl1pPr marL="257175" indent="-257175" algn="l" rtl="0" eaLnBrk="0" fontAlgn="base" hangingPunct="0">
        <a:spcBef>
          <a:spcPct val="20000"/>
        </a:spcBef>
        <a:spcAft>
          <a:spcPct val="0"/>
        </a:spcAft>
        <a:buChar char="•"/>
        <a:defRPr sz="2100">
          <a:solidFill>
            <a:schemeClr val="tx1"/>
          </a:solidFill>
          <a:latin typeface="+mn-lt"/>
          <a:ea typeface="+mn-ea"/>
          <a:cs typeface="+mn-cs"/>
        </a:defRPr>
      </a:lvl1pPr>
      <a:lvl2pPr marL="557213" indent="-214313" algn="l" rtl="0" eaLnBrk="0" fontAlgn="base" hangingPunct="0">
        <a:spcBef>
          <a:spcPct val="20000"/>
        </a:spcBef>
        <a:spcAft>
          <a:spcPct val="0"/>
        </a:spcAft>
        <a:buChar char="–"/>
        <a:defRPr sz="1800">
          <a:solidFill>
            <a:schemeClr val="tx1"/>
          </a:solidFill>
          <a:latin typeface="+mn-lt"/>
        </a:defRPr>
      </a:lvl2pPr>
      <a:lvl3pPr marL="857250" indent="-171450" algn="l" rtl="0" eaLnBrk="0" fontAlgn="base" hangingPunct="0">
        <a:spcBef>
          <a:spcPct val="20000"/>
        </a:spcBef>
        <a:spcAft>
          <a:spcPct val="0"/>
        </a:spcAft>
        <a:buChar char="•"/>
        <a:defRPr sz="15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twitter.com/ucl_echild" TargetMode="External"/><Relationship Id="rId3" Type="http://schemas.openxmlformats.org/officeDocument/2006/relationships/image" Target="../media/image28.png"/><Relationship Id="rId7" Type="http://schemas.openxmlformats.org/officeDocument/2006/relationships/hyperlink" Target="http://www.ucl.ac.uk/child-health/echil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www.ucl.ac.uk/child-health/echild-user-guide" TargetMode="External"/><Relationship Id="rId9" Type="http://schemas.openxmlformats.org/officeDocument/2006/relationships/hyperlink" Target="mailto:ich.echild@ucl.ac.uk"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9.png"/><Relationship Id="rId3" Type="http://schemas.openxmlformats.org/officeDocument/2006/relationships/hyperlink" Target="mailto:r.gilbert@ucl.ac.uk" TargetMode="External"/><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www.hdruk.org/research/research-driver-programmes/social-and-environmental-determinants-of-health/" TargetMode="External"/><Relationship Id="rId11" Type="http://schemas.openxmlformats.org/officeDocument/2006/relationships/image" Target="../media/image35.png"/><Relationship Id="rId5" Type="http://schemas.openxmlformats.org/officeDocument/2006/relationships/hyperlink" Target="https://www.ucl.ac.uk/child-health/research/population-policy-and-practice-research-and-teaching-department/cenb-clinical-epidemiology" TargetMode="External"/><Relationship Id="rId10" Type="http://schemas.openxmlformats.org/officeDocument/2006/relationships/image" Target="../media/image34.png"/><Relationship Id="rId4" Type="http://schemas.openxmlformats.org/officeDocument/2006/relationships/hyperlink" Target="mailto:ich.echild@ucl.ac.uk" TargetMode="External"/><Relationship Id="rId9"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7.png"/><Relationship Id="rId7" Type="http://schemas.openxmlformats.org/officeDocument/2006/relationships/image" Target="../media/image4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sv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s://academic.oup.com/ije/article/52/1/132/6589377"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93/ije/dyac105"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6.emf"/></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hyperlink" Target="https://www.ucl.ac.uk/child-health/research/population-policy-and-practice-research-and-teaching-department/cenb-clinical-30" TargetMode="Externa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DR UK - Administrative Data Research UK. Data-driven change">
            <a:extLst>
              <a:ext uri="{FF2B5EF4-FFF2-40B4-BE49-F238E27FC236}">
                <a16:creationId xmlns:a16="http://schemas.microsoft.com/office/drawing/2014/main" id="{D640FDE2-4D12-4AA5-54DF-79EF4D1F7B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2184" y="5723168"/>
            <a:ext cx="2503222" cy="96118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83E795A2-59A4-C7CF-4D88-E6CDEF57FB3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7587" y="5486834"/>
            <a:ext cx="1775992" cy="1234737"/>
          </a:xfrm>
          <a:prstGeom prst="rect">
            <a:avLst/>
          </a:prstGeom>
          <a:noFill/>
          <a:ln>
            <a:noFill/>
          </a:ln>
        </p:spPr>
      </p:pic>
      <p:sp>
        <p:nvSpPr>
          <p:cNvPr id="11" name="Title 10"/>
          <p:cNvSpPr>
            <a:spLocks noGrp="1"/>
          </p:cNvSpPr>
          <p:nvPr>
            <p:ph type="title"/>
          </p:nvPr>
        </p:nvSpPr>
        <p:spPr>
          <a:xfrm>
            <a:off x="1493239" y="1794575"/>
            <a:ext cx="9034944" cy="2483707"/>
          </a:xfrm>
          <a:prstGeom prst="roundRect">
            <a:avLst>
              <a:gd name="adj" fmla="val 12430"/>
            </a:avLst>
          </a:prstGeom>
          <a:solidFill>
            <a:srgbClr val="90C8D0"/>
          </a:solidFill>
          <a:ln>
            <a:noFill/>
          </a:ln>
        </p:spPr>
        <p:txBody>
          <a:bodyPr anchor="ctr"/>
          <a:lstStyle/>
          <a:p>
            <a:pPr algn="ctr">
              <a:lnSpc>
                <a:spcPct val="100000"/>
              </a:lnSpc>
              <a:spcAft>
                <a:spcPts val="1200"/>
              </a:spcAft>
            </a:pPr>
            <a:r>
              <a:rPr lang="en-GB" sz="3200" b="0" i="0" u="none" strike="noStrike" baseline="0" dirty="0">
                <a:solidFill>
                  <a:srgbClr val="000000"/>
                </a:solidFill>
                <a:latin typeface="+mn-lt"/>
              </a:rPr>
              <a:t>Using linked, administrative data to assess variation in health, education and social care services for children with chronic health conditions: </a:t>
            </a:r>
            <a:br>
              <a:rPr lang="en-GB" sz="3200" b="0" i="0" u="none" strike="noStrike" baseline="0" dirty="0">
                <a:solidFill>
                  <a:srgbClr val="000000"/>
                </a:solidFill>
                <a:latin typeface="+mn-lt"/>
              </a:rPr>
            </a:br>
            <a:r>
              <a:rPr lang="en-GB" sz="3200" b="0" i="0" u="none" strike="noStrike" baseline="0" dirty="0">
                <a:solidFill>
                  <a:srgbClr val="000000"/>
                </a:solidFill>
                <a:latin typeface="+mn-lt"/>
              </a:rPr>
              <a:t>the ECHILD database</a:t>
            </a:r>
            <a:br>
              <a:rPr lang="en-GB" sz="3200" b="0" i="0" u="none" strike="noStrike" baseline="0" dirty="0">
                <a:solidFill>
                  <a:srgbClr val="000000"/>
                </a:solidFill>
                <a:latin typeface="+mn-lt"/>
              </a:rPr>
            </a:br>
            <a:r>
              <a:rPr lang="en-GB" sz="2400" b="0" i="1" u="none" strike="noStrike" baseline="0" dirty="0">
                <a:solidFill>
                  <a:schemeClr val="accent1"/>
                </a:solidFill>
                <a:latin typeface="+mn-lt"/>
              </a:rPr>
              <a:t>Education and Child Health Insights from Linked Data</a:t>
            </a:r>
            <a:endParaRPr lang="en-US" sz="3200" dirty="0">
              <a:solidFill>
                <a:srgbClr val="004C54"/>
              </a:solidFill>
              <a:latin typeface="+mn-lt"/>
              <a:ea typeface="Cambria" panose="02040503050406030204" pitchFamily="18" charset="0"/>
              <a:cs typeface="Arial" panose="020B0604020202020204" pitchFamily="34" charset="0"/>
            </a:endParaRPr>
          </a:p>
        </p:txBody>
      </p:sp>
      <p:sp>
        <p:nvSpPr>
          <p:cNvPr id="12" name="Content Placeholder 11"/>
          <p:cNvSpPr>
            <a:spLocks noGrp="1"/>
          </p:cNvSpPr>
          <p:nvPr>
            <p:ph idx="1"/>
          </p:nvPr>
        </p:nvSpPr>
        <p:spPr>
          <a:xfrm>
            <a:off x="1493238" y="4393241"/>
            <a:ext cx="9034945" cy="998676"/>
          </a:xfrm>
          <a:prstGeom prst="roundRect">
            <a:avLst/>
          </a:prstGeom>
          <a:solidFill>
            <a:srgbClr val="CEE7EA"/>
          </a:solidFill>
        </p:spPr>
        <p:txBody>
          <a:bodyPr>
            <a:normAutofit/>
          </a:bodyPr>
          <a:lstStyle/>
          <a:p>
            <a:pPr marL="0" indent="0" algn="ctr">
              <a:buNone/>
            </a:pPr>
            <a:r>
              <a:rPr lang="en-GB" sz="2400" dirty="0">
                <a:solidFill>
                  <a:srgbClr val="0097A9"/>
                </a:solidFill>
                <a:latin typeface="+mn-lt"/>
                <a:ea typeface="Cambria" panose="02040503050406030204" pitchFamily="18" charset="0"/>
                <a:cs typeface="Arial" panose="020B0604020202020204" pitchFamily="34" charset="0"/>
              </a:rPr>
              <a:t>Ruth Gilbert, University College London</a:t>
            </a:r>
            <a:endParaRPr lang="en-GB" sz="2400" b="0" dirty="0">
              <a:latin typeface="+mn-lt"/>
              <a:ea typeface="Cambria" panose="02040503050406030204" pitchFamily="18" charset="0"/>
              <a:cs typeface="Arial" panose="020B0604020202020204" pitchFamily="34" charset="0"/>
            </a:endParaRPr>
          </a:p>
          <a:p>
            <a:pPr marL="0" indent="0" algn="ctr">
              <a:buNone/>
            </a:pPr>
            <a:r>
              <a:rPr lang="en-GB" sz="2000" b="0" dirty="0">
                <a:solidFill>
                  <a:srgbClr val="004C54"/>
                </a:solidFill>
                <a:latin typeface="+mn-lt"/>
                <a:ea typeface="Cambria" panose="02040503050406030204" pitchFamily="18" charset="0"/>
                <a:cs typeface="Arial" panose="020B0604020202020204" pitchFamily="34" charset="0"/>
              </a:rPr>
              <a:t>Wennberg International Collaborative, 14</a:t>
            </a:r>
            <a:r>
              <a:rPr lang="en-GB" sz="2000" b="0" baseline="30000" dirty="0">
                <a:solidFill>
                  <a:srgbClr val="004C54"/>
                </a:solidFill>
                <a:latin typeface="+mn-lt"/>
                <a:ea typeface="Cambria" panose="02040503050406030204" pitchFamily="18" charset="0"/>
                <a:cs typeface="Arial" panose="020B0604020202020204" pitchFamily="34" charset="0"/>
              </a:rPr>
              <a:t>th</a:t>
            </a:r>
            <a:r>
              <a:rPr lang="en-GB" sz="2000" b="0" dirty="0">
                <a:solidFill>
                  <a:srgbClr val="004C54"/>
                </a:solidFill>
                <a:latin typeface="+mn-lt"/>
                <a:ea typeface="Cambria" panose="02040503050406030204" pitchFamily="18" charset="0"/>
                <a:cs typeface="Arial" panose="020B0604020202020204" pitchFamily="34" charset="0"/>
              </a:rPr>
              <a:t> September 2023</a:t>
            </a:r>
          </a:p>
        </p:txBody>
      </p:sp>
      <p:pic>
        <p:nvPicPr>
          <p:cNvPr id="2" name="Picture 1">
            <a:extLst>
              <a:ext uri="{FF2B5EF4-FFF2-40B4-BE49-F238E27FC236}">
                <a16:creationId xmlns:a16="http://schemas.microsoft.com/office/drawing/2014/main" id="{3D5B625D-28BB-198A-0270-AA708911350C}"/>
              </a:ext>
            </a:extLst>
          </p:cNvPr>
          <p:cNvPicPr>
            <a:picLocks noChangeAspect="1"/>
          </p:cNvPicPr>
          <p:nvPr/>
        </p:nvPicPr>
        <p:blipFill>
          <a:blip r:embed="rId5"/>
          <a:stretch>
            <a:fillRect/>
          </a:stretch>
        </p:blipFill>
        <p:spPr>
          <a:xfrm>
            <a:off x="10245651" y="5298131"/>
            <a:ext cx="1603873" cy="1423439"/>
          </a:xfrm>
          <a:prstGeom prst="rect">
            <a:avLst/>
          </a:prstGeom>
        </p:spPr>
      </p:pic>
      <p:sp>
        <p:nvSpPr>
          <p:cNvPr id="7" name="Text Placeholder 6">
            <a:extLst>
              <a:ext uri="{FF2B5EF4-FFF2-40B4-BE49-F238E27FC236}">
                <a16:creationId xmlns:a16="http://schemas.microsoft.com/office/drawing/2014/main" id="{C669D184-901F-5248-FCB8-32B0244ED17C}"/>
              </a:ext>
            </a:extLst>
          </p:cNvPr>
          <p:cNvSpPr>
            <a:spLocks noGrp="1"/>
          </p:cNvSpPr>
          <p:nvPr>
            <p:ph type="body" sz="quarter" idx="12"/>
          </p:nvPr>
        </p:nvSpPr>
        <p:spPr/>
        <p:txBody>
          <a:bodyPr/>
          <a:lstStyle/>
          <a:p>
            <a:r>
              <a:rPr lang="en-GB" dirty="0"/>
              <a:t>UCL GREAT ORMOND STREET INSTITUTE OF CHILD HEALTH </a:t>
            </a:r>
          </a:p>
        </p:txBody>
      </p:sp>
      <p:pic>
        <p:nvPicPr>
          <p:cNvPr id="4" name="Picture 11">
            <a:extLst>
              <a:ext uri="{FF2B5EF4-FFF2-40B4-BE49-F238E27FC236}">
                <a16:creationId xmlns:a16="http://schemas.microsoft.com/office/drawing/2014/main" id="{FC0A4C6B-636A-65FB-A779-B4900B51CB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 t="26894" r="-2589" b="24355"/>
          <a:stretch>
            <a:fillRect/>
          </a:stretch>
        </p:blipFill>
        <p:spPr bwMode="auto">
          <a:xfrm>
            <a:off x="6176296" y="5548759"/>
            <a:ext cx="2690301" cy="127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4304693"/>
      </p:ext>
    </p:extLst>
  </p:cSld>
  <p:clrMapOvr>
    <a:masterClrMapping/>
  </p:clrMapOvr>
  <mc:AlternateContent xmlns:mc="http://schemas.openxmlformats.org/markup-compatibility/2006" xmlns:p14="http://schemas.microsoft.com/office/powerpoint/2010/main">
    <mc:Choice Requires="p14">
      <p:transition spd="slow" p14:dur="2000" advTm="2008"/>
    </mc:Choice>
    <mc:Fallback xmlns="">
      <p:transition spd="slow" advTm="200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half" idx="2"/>
          </p:nvPr>
        </p:nvSpPr>
        <p:spPr>
          <a:xfrm>
            <a:off x="1616087" y="1109133"/>
            <a:ext cx="8959827" cy="707142"/>
          </a:xfrm>
          <a:prstGeom prst="roundRect">
            <a:avLst>
              <a:gd name="adj" fmla="val 27546"/>
            </a:avLst>
          </a:prstGeom>
          <a:noFill/>
          <a:ln w="38100">
            <a:solidFill>
              <a:srgbClr val="F6BD00"/>
            </a:solidFill>
          </a:ln>
        </p:spPr>
        <p:txBody>
          <a:bodyPr anchor="ctr">
            <a:normAutofit/>
          </a:bodyPr>
          <a:lstStyle/>
          <a:p>
            <a:pPr algn="ctr"/>
            <a:r>
              <a:rPr lang="en-US" sz="3600" b="0" dirty="0">
                <a:solidFill>
                  <a:schemeClr val="tx2"/>
                </a:solidFill>
                <a:latin typeface="Arial" panose="020B0604020202020204" pitchFamily="34" charset="0"/>
                <a:ea typeface="Cambria" panose="02040503050406030204" pitchFamily="18" charset="0"/>
                <a:cs typeface="Arial" panose="020B0604020202020204" pitchFamily="34" charset="0"/>
              </a:rPr>
              <a:t>Research priorities</a:t>
            </a:r>
          </a:p>
        </p:txBody>
      </p:sp>
      <p:sp>
        <p:nvSpPr>
          <p:cNvPr id="7" name="Content Placeholder 2"/>
          <p:cNvSpPr txBox="1">
            <a:spLocks/>
          </p:cNvSpPr>
          <p:nvPr/>
        </p:nvSpPr>
        <p:spPr>
          <a:xfrm>
            <a:off x="839789" y="1816275"/>
            <a:ext cx="10168891" cy="4503434"/>
          </a:xfrm>
          <a:prstGeom prst="rect">
            <a:avLst/>
          </a:prstGeom>
        </p:spPr>
        <p:txBody>
          <a:bodyPr vert="horz" lIns="91440" tIns="45720" rIns="91440" bIns="45720" rtlCol="0" anchor="t">
            <a:normAutofit/>
          </a:bodyPr>
          <a:lstStyle>
            <a:lvl1pPr marL="0" indent="0" algn="l" defTabSz="914377" rtl="0" eaLnBrk="1" latinLnBrk="0" hangingPunct="1">
              <a:lnSpc>
                <a:spcPct val="90000"/>
              </a:lnSpc>
              <a:spcBef>
                <a:spcPts val="1000"/>
              </a:spcBef>
              <a:buFont typeface="Arial" panose="020B0604020202020204" pitchFamily="34" charset="0"/>
              <a:buNone/>
              <a:defRPr sz="1600" b="1"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panose="020B0604020202020204" pitchFamily="34" charset="0"/>
              <a:buNone/>
              <a:defRPr sz="28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panose="020B0604020202020204" pitchFamily="34" charset="0"/>
              <a:buNone/>
              <a:defRPr sz="2400" b="1"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Arial" charset="0"/>
                <a:ea typeface="Arial" charset="0"/>
                <a:cs typeface="Arial" charset="0"/>
              </a:defRPr>
            </a:lvl5pPr>
            <a:lvl6pPr marL="2285943"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342866" marR="0" lvl="0" indent="-342866"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6" name="Content Placeholder 2">
            <a:extLst>
              <a:ext uri="{FF2B5EF4-FFF2-40B4-BE49-F238E27FC236}">
                <a16:creationId xmlns:a16="http://schemas.microsoft.com/office/drawing/2014/main" id="{BAD0D106-FAB9-42D9-BF2E-CCBF611BDBF5}"/>
              </a:ext>
            </a:extLst>
          </p:cNvPr>
          <p:cNvSpPr txBox="1">
            <a:spLocks/>
          </p:cNvSpPr>
          <p:nvPr/>
        </p:nvSpPr>
        <p:spPr>
          <a:xfrm>
            <a:off x="839789" y="2294361"/>
            <a:ext cx="10168891" cy="4025347"/>
          </a:xfrm>
          <a:prstGeom prst="rect">
            <a:avLst/>
          </a:prstGeom>
        </p:spPr>
        <p:txBody>
          <a:bodyPr vert="horz" lIns="91440" tIns="45720" rIns="91440" bIns="45720" rtlCol="0" anchor="t">
            <a:normAutofit/>
          </a:bodyPr>
          <a:lstStyle>
            <a:lvl1pPr marL="0" indent="0" algn="l" defTabSz="914377" rtl="0" eaLnBrk="1" latinLnBrk="0" hangingPunct="1">
              <a:lnSpc>
                <a:spcPct val="90000"/>
              </a:lnSpc>
              <a:spcBef>
                <a:spcPts val="1000"/>
              </a:spcBef>
              <a:buFont typeface="Arial" panose="020B0604020202020204" pitchFamily="34" charset="0"/>
              <a:buNone/>
              <a:defRPr sz="1600" b="1"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panose="020B0604020202020204" pitchFamily="34" charset="0"/>
              <a:buNone/>
              <a:defRPr sz="28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panose="020B0604020202020204" pitchFamily="34" charset="0"/>
              <a:buNone/>
              <a:defRPr sz="2400" b="1"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Arial" charset="0"/>
                <a:ea typeface="Arial" charset="0"/>
                <a:cs typeface="Arial" charset="0"/>
              </a:defRPr>
            </a:lvl5pPr>
            <a:lvl6pPr marL="2285943"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457200" marR="0" lvl="0" indent="-457200"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054FC77-810F-4B1D-E796-B5BF2CDD65B5}"/>
              </a:ext>
            </a:extLst>
          </p:cNvPr>
          <p:cNvSpPr txBox="1"/>
          <p:nvPr/>
        </p:nvSpPr>
        <p:spPr>
          <a:xfrm>
            <a:off x="441554" y="2046661"/>
            <a:ext cx="11308891" cy="4765143"/>
          </a:xfrm>
          <a:prstGeom prst="roundRect">
            <a:avLst>
              <a:gd name="adj" fmla="val 19797"/>
            </a:avLst>
          </a:prstGeom>
          <a:solidFill>
            <a:srgbClr val="90C8D0"/>
          </a:solidFill>
        </p:spPr>
        <p:txBody>
          <a:bodyPr wrap="square">
            <a:spAutoFit/>
          </a:bodyPr>
          <a:lstStyle/>
          <a:p>
            <a:pPr defTabSz="685793">
              <a:spcBef>
                <a:spcPts val="750"/>
              </a:spcBef>
              <a:buClr>
                <a:srgbClr val="0098A8"/>
              </a:buClr>
              <a:defRPr/>
            </a:pPr>
            <a:r>
              <a:rPr lang="en-GB" sz="2400" b="1" dirty="0">
                <a:solidFill>
                  <a:srgbClr val="004C54"/>
                </a:solidFill>
              </a:rPr>
              <a:t>How do health and education need and service utilisation vary?</a:t>
            </a:r>
          </a:p>
          <a:p>
            <a:pPr defTabSz="685793">
              <a:spcBef>
                <a:spcPts val="750"/>
              </a:spcBef>
              <a:buClr>
                <a:srgbClr val="0098A8"/>
              </a:buClr>
              <a:defRPr/>
            </a:pPr>
            <a:endParaRPr kumimoji="0" lang="en-GB" sz="2400" b="1" i="0" u="none" strike="noStrike" kern="1200" cap="none" spc="0" normalizeH="0" baseline="0" noProof="0" dirty="0">
              <a:ln>
                <a:noFill/>
              </a:ln>
              <a:solidFill>
                <a:srgbClr val="004C54"/>
              </a:solidFill>
              <a:effectLst/>
              <a:uLnTx/>
              <a:uFillTx/>
              <a:cs typeface="Arial" panose="020B0604020202020204" pitchFamily="34" charset="0"/>
            </a:endParaRPr>
          </a:p>
          <a:p>
            <a:pPr marL="514344" marR="0" lvl="1" indent="-171447" algn="l" defTabSz="685793" rtl="0" eaLnBrk="1" fontAlgn="auto" latinLnBrk="0" hangingPunct="1">
              <a:lnSpc>
                <a:spcPct val="90000"/>
              </a:lnSpc>
              <a:spcBef>
                <a:spcPts val="375"/>
              </a:spcBef>
              <a:spcAft>
                <a:spcPts val="0"/>
              </a:spcAft>
              <a:buClr>
                <a:schemeClr val="accent2">
                  <a:lumMod val="75000"/>
                </a:schemeClr>
              </a:buClr>
              <a:buSzTx/>
              <a:buFont typeface="Wingdings 3" panose="05040102010807070707" pitchFamily="18" charset="2"/>
              <a:buChar char="}"/>
              <a:tabLst/>
              <a:defRPr/>
            </a:pPr>
            <a:r>
              <a:rPr kumimoji="0" lang="en-GB" sz="2400" b="0" i="0" u="none" strike="noStrike" kern="1200" cap="none" spc="0" normalizeH="0" baseline="0" noProof="0" dirty="0">
                <a:ln>
                  <a:noFill/>
                </a:ln>
                <a:solidFill>
                  <a:srgbClr val="004C54"/>
                </a:solidFill>
                <a:effectLst/>
                <a:uLnTx/>
                <a:uFillTx/>
                <a:cs typeface="Arial" panose="020B0604020202020204" pitchFamily="34" charset="0"/>
              </a:rPr>
              <a:t>High need approach: service utilisation trajectories for high need groups (and costs)</a:t>
            </a:r>
          </a:p>
          <a:p>
            <a:pPr marL="514344" marR="0" lvl="1" indent="-171447" algn="l" defTabSz="685793" rtl="0" eaLnBrk="1" fontAlgn="auto" latinLnBrk="0" hangingPunct="1">
              <a:lnSpc>
                <a:spcPct val="90000"/>
              </a:lnSpc>
              <a:spcBef>
                <a:spcPts val="375"/>
              </a:spcBef>
              <a:spcAft>
                <a:spcPts val="0"/>
              </a:spcAft>
              <a:buClr>
                <a:schemeClr val="accent2">
                  <a:lumMod val="75000"/>
                </a:schemeClr>
              </a:buClr>
              <a:buSzTx/>
              <a:buFont typeface="Wingdings 3" panose="05040102010807070707" pitchFamily="18" charset="2"/>
              <a:buChar char="}"/>
              <a:tabLst/>
              <a:defRPr/>
            </a:pPr>
            <a:r>
              <a:rPr kumimoji="0" lang="en-GB" sz="2400" b="0" i="0" u="none" strike="noStrike" kern="1200" cap="none" spc="0" normalizeH="0" baseline="0" noProof="0" dirty="0">
                <a:ln>
                  <a:noFill/>
                </a:ln>
                <a:solidFill>
                  <a:srgbClr val="004C54"/>
                </a:solidFill>
                <a:effectLst/>
                <a:uLnTx/>
                <a:uFillTx/>
                <a:cs typeface="Arial" panose="020B0604020202020204" pitchFamily="34" charset="0"/>
              </a:rPr>
              <a:t>Population approach: health, educational/social need may not be measurable in administrative data and is</a:t>
            </a:r>
            <a:r>
              <a:rPr kumimoji="0" lang="en-GB" sz="2400" b="0" i="0" u="none" strike="noStrike" kern="1200" cap="none" spc="0" normalizeH="0" noProof="0" dirty="0">
                <a:ln>
                  <a:noFill/>
                </a:ln>
                <a:solidFill>
                  <a:srgbClr val="004C54"/>
                </a:solidFill>
                <a:effectLst/>
                <a:uLnTx/>
                <a:uFillTx/>
                <a:cs typeface="Arial" panose="020B0604020202020204" pitchFamily="34" charset="0"/>
              </a:rPr>
              <a:t> partly </a:t>
            </a:r>
            <a:r>
              <a:rPr kumimoji="0" lang="en-GB" sz="2400" b="0" i="0" u="none" strike="noStrike" kern="1200" cap="none" spc="0" normalizeH="0" baseline="0" noProof="0" dirty="0">
                <a:ln>
                  <a:noFill/>
                </a:ln>
                <a:solidFill>
                  <a:srgbClr val="004C54"/>
                </a:solidFill>
                <a:effectLst/>
                <a:uLnTx/>
                <a:uFillTx/>
                <a:cs typeface="Arial" panose="020B0604020202020204" pitchFamily="34" charset="0"/>
              </a:rPr>
              <a:t>driven by upstream social factors</a:t>
            </a:r>
          </a:p>
          <a:p>
            <a:pPr indent="-114303" defTabSz="685793">
              <a:lnSpc>
                <a:spcPct val="90000"/>
              </a:lnSpc>
              <a:spcBef>
                <a:spcPts val="375"/>
              </a:spcBef>
              <a:buClr>
                <a:schemeClr val="accent2">
                  <a:lumMod val="75000"/>
                </a:schemeClr>
              </a:buClr>
              <a:defRPr/>
            </a:pPr>
            <a:endParaRPr lang="en-GB" sz="2400" b="1" dirty="0">
              <a:solidFill>
                <a:srgbClr val="004C54"/>
              </a:solidFill>
              <a:cs typeface="Arial" panose="020B0604020202020204" pitchFamily="34" charset="0"/>
            </a:endParaRPr>
          </a:p>
          <a:p>
            <a:pPr indent="-114303" defTabSz="685793">
              <a:lnSpc>
                <a:spcPct val="90000"/>
              </a:lnSpc>
              <a:spcBef>
                <a:spcPts val="375"/>
              </a:spcBef>
              <a:buClr>
                <a:schemeClr val="accent2">
                  <a:lumMod val="75000"/>
                </a:schemeClr>
              </a:buClr>
              <a:defRPr/>
            </a:pPr>
            <a:r>
              <a:rPr kumimoji="0" lang="en-GB" sz="2400" b="1" i="0" u="none" strike="noStrike" kern="1200" cap="none" spc="0" normalizeH="0" baseline="0" noProof="0" dirty="0">
                <a:ln>
                  <a:noFill/>
                </a:ln>
                <a:solidFill>
                  <a:srgbClr val="004C54"/>
                </a:solidFill>
                <a:effectLst/>
                <a:uLnTx/>
                <a:uFillTx/>
                <a:cs typeface="Arial" panose="020B0604020202020204" pitchFamily="34" charset="0"/>
              </a:rPr>
              <a:t>Effectiveness?</a:t>
            </a:r>
          </a:p>
          <a:p>
            <a:pPr marL="514344" marR="0" lvl="1" indent="-171447" algn="l" defTabSz="685793" rtl="0" eaLnBrk="1" fontAlgn="auto" latinLnBrk="0" hangingPunct="1">
              <a:lnSpc>
                <a:spcPct val="90000"/>
              </a:lnSpc>
              <a:spcBef>
                <a:spcPts val="375"/>
              </a:spcBef>
              <a:spcAft>
                <a:spcPts val="0"/>
              </a:spcAft>
              <a:buClr>
                <a:schemeClr val="accent2">
                  <a:lumMod val="75000"/>
                </a:schemeClr>
              </a:buClr>
              <a:buSzTx/>
              <a:buFont typeface="Wingdings 3" panose="05040102010807070707" pitchFamily="18" charset="2"/>
              <a:buChar char="}"/>
              <a:tabLst/>
              <a:defRPr/>
            </a:pPr>
            <a:r>
              <a:rPr kumimoji="0" lang="en-GB" sz="2400" b="0" i="0" u="none" strike="noStrike" kern="1200" cap="none" spc="0" normalizeH="0" baseline="0" noProof="0" dirty="0">
                <a:ln>
                  <a:noFill/>
                </a:ln>
                <a:solidFill>
                  <a:srgbClr val="004C54"/>
                </a:solidFill>
                <a:effectLst/>
                <a:uLnTx/>
                <a:uFillTx/>
                <a:cs typeface="Arial" panose="020B0604020202020204" pitchFamily="34" charset="0"/>
              </a:rPr>
              <a:t>Could intervention in one sector improve outcomes across sectors?</a:t>
            </a:r>
          </a:p>
          <a:p>
            <a:pPr marL="1428744" lvl="3" indent="-171447" defTabSz="685793">
              <a:lnSpc>
                <a:spcPct val="90000"/>
              </a:lnSpc>
              <a:spcBef>
                <a:spcPts val="375"/>
              </a:spcBef>
              <a:buClr>
                <a:schemeClr val="accent2">
                  <a:lumMod val="75000"/>
                </a:schemeClr>
              </a:buClr>
              <a:buFont typeface="Wingdings 3" panose="05040102010807070707" pitchFamily="18" charset="2"/>
              <a:buChar char="}"/>
              <a:defRPr/>
            </a:pPr>
            <a:r>
              <a:rPr lang="en-GB" sz="2400" i="1" dirty="0">
                <a:solidFill>
                  <a:srgbClr val="004C54"/>
                </a:solidFill>
                <a:cs typeface="Arial" panose="020B0604020202020204" pitchFamily="34" charset="0"/>
              </a:rPr>
              <a:t>Does special educational needs provision impact on health or education outcomes?</a:t>
            </a:r>
            <a:endParaRPr kumimoji="0" lang="en-GB" sz="2400" b="0" i="1" u="none" strike="noStrike" kern="1200" cap="none" spc="0" normalizeH="0" baseline="0" noProof="0" dirty="0">
              <a:ln>
                <a:noFill/>
              </a:ln>
              <a:solidFill>
                <a:srgbClr val="004C54"/>
              </a:solidFill>
              <a:effectLst/>
              <a:uLnTx/>
              <a:uFillTx/>
              <a:cs typeface="Arial" panose="020B0604020202020204" pitchFamily="34" charset="0"/>
            </a:endParaRPr>
          </a:p>
        </p:txBody>
      </p:sp>
      <p:sp>
        <p:nvSpPr>
          <p:cNvPr id="2" name="Text Placeholder 6">
            <a:extLst>
              <a:ext uri="{FF2B5EF4-FFF2-40B4-BE49-F238E27FC236}">
                <a16:creationId xmlns:a16="http://schemas.microsoft.com/office/drawing/2014/main" id="{7D0846BF-C0EF-0BF7-2891-E143CC81B326}"/>
              </a:ext>
            </a:extLst>
          </p:cNvPr>
          <p:cNvSpPr>
            <a:spLocks noGrp="1"/>
          </p:cNvSpPr>
          <p:nvPr>
            <p:ph type="body" sz="quarter" idx="12"/>
          </p:nvPr>
        </p:nvSpPr>
        <p:spPr>
          <a:xfrm>
            <a:off x="383999" y="384000"/>
            <a:ext cx="7318611" cy="390725"/>
          </a:xfrm>
        </p:spPr>
        <p:txBody>
          <a:bodyPr/>
          <a:lstStyle/>
          <a:p>
            <a:r>
              <a:rPr lang="en-GB" dirty="0">
                <a:latin typeface="Arial" panose="020B0604020202020204" pitchFamily="34" charset="0"/>
                <a:cs typeface="Arial" panose="020B0604020202020204" pitchFamily="34" charset="0"/>
              </a:rPr>
              <a:t>UCL GREAT ORMOND STREET INSTITUTE OF CHILD HEALTH </a:t>
            </a:r>
          </a:p>
        </p:txBody>
      </p:sp>
    </p:spTree>
    <p:extLst>
      <p:ext uri="{BB962C8B-B14F-4D97-AF65-F5344CB8AC3E}">
        <p14:creationId xmlns:p14="http://schemas.microsoft.com/office/powerpoint/2010/main" val="368225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CFAF0711-9134-C40A-F833-62D8C0E9A41E}"/>
              </a:ext>
            </a:extLst>
          </p:cNvPr>
          <p:cNvGrpSpPr>
            <a:grpSpLocks noChangeAspect="1"/>
          </p:cNvGrpSpPr>
          <p:nvPr/>
        </p:nvGrpSpPr>
        <p:grpSpPr>
          <a:xfrm>
            <a:off x="437844" y="2578944"/>
            <a:ext cx="3059844" cy="4017130"/>
            <a:chOff x="383998" y="2315897"/>
            <a:chExt cx="3378213" cy="4435102"/>
          </a:xfrm>
        </p:grpSpPr>
        <p:pic>
          <p:nvPicPr>
            <p:cNvPr id="4" name="Picture 3">
              <a:extLst>
                <a:ext uri="{FF2B5EF4-FFF2-40B4-BE49-F238E27FC236}">
                  <a16:creationId xmlns:a16="http://schemas.microsoft.com/office/drawing/2014/main" id="{4B6FF93F-220F-F654-A1C1-B06885704BF5}"/>
                </a:ext>
              </a:extLst>
            </p:cNvPr>
            <p:cNvPicPr>
              <a:picLocks noChangeAspect="1"/>
            </p:cNvPicPr>
            <p:nvPr/>
          </p:nvPicPr>
          <p:blipFill rotWithShape="1">
            <a:blip r:embed="rId3"/>
            <a:srcRect l="14394" t="19488" r="65151" b="4981"/>
            <a:stretch/>
          </p:blipFill>
          <p:spPr>
            <a:xfrm>
              <a:off x="383998" y="2315897"/>
              <a:ext cx="3378213" cy="4158103"/>
            </a:xfrm>
            <a:prstGeom prst="rect">
              <a:avLst/>
            </a:prstGeom>
            <a:ln>
              <a:noFill/>
            </a:ln>
          </p:spPr>
        </p:pic>
        <p:sp>
          <p:nvSpPr>
            <p:cNvPr id="5" name="TextBox 4">
              <a:extLst>
                <a:ext uri="{FF2B5EF4-FFF2-40B4-BE49-F238E27FC236}">
                  <a16:creationId xmlns:a16="http://schemas.microsoft.com/office/drawing/2014/main" id="{91497AD3-7079-3565-8DDE-5ECF2BB359A5}"/>
                </a:ext>
              </a:extLst>
            </p:cNvPr>
            <p:cNvSpPr txBox="1"/>
            <p:nvPr/>
          </p:nvSpPr>
          <p:spPr>
            <a:xfrm>
              <a:off x="383999" y="6474000"/>
              <a:ext cx="3378212" cy="276999"/>
            </a:xfrm>
            <a:prstGeom prst="rect">
              <a:avLst/>
            </a:prstGeom>
            <a:noFill/>
          </p:spPr>
          <p:txBody>
            <a:bodyPr wrap="square">
              <a:spAutoFit/>
            </a:bodyPr>
            <a:lstStyle/>
            <a:p>
              <a:pPr algn="ctr"/>
              <a:r>
                <a:rPr lang="en-GB" sz="1200" dirty="0">
                  <a:solidFill>
                    <a:srgbClr val="E97600"/>
                  </a:solidFill>
                  <a:hlinkClick r:id="rId4">
                    <a:extLst>
                      <a:ext uri="{A12FA001-AC4F-418D-AE19-62706E023703}">
                        <ahyp:hlinkClr xmlns:ahyp="http://schemas.microsoft.com/office/drawing/2018/hyperlinkcolor" val="tx"/>
                      </a:ext>
                    </a:extLst>
                  </a:hlinkClick>
                </a:rPr>
                <a:t>www.ucl.ac.uk/child-health/echild-user-guide</a:t>
              </a:r>
              <a:r>
                <a:rPr lang="en-GB" sz="1200" dirty="0">
                  <a:solidFill>
                    <a:srgbClr val="E97600"/>
                  </a:solidFill>
                </a:rPr>
                <a:t> </a:t>
              </a:r>
            </a:p>
          </p:txBody>
        </p:sp>
      </p:grpSp>
      <p:pic>
        <p:nvPicPr>
          <p:cNvPr id="6" name="Picture 5">
            <a:extLst>
              <a:ext uri="{FF2B5EF4-FFF2-40B4-BE49-F238E27FC236}">
                <a16:creationId xmlns:a16="http://schemas.microsoft.com/office/drawing/2014/main" id="{7FD6AAE9-C712-4E57-D706-E943445DF566}"/>
              </a:ext>
            </a:extLst>
          </p:cNvPr>
          <p:cNvPicPr>
            <a:picLocks noChangeAspect="1"/>
          </p:cNvPicPr>
          <p:nvPr/>
        </p:nvPicPr>
        <p:blipFill rotWithShape="1">
          <a:blip r:embed="rId5"/>
          <a:srcRect l="18501" t="40749" r="7153" b="28141"/>
          <a:stretch/>
        </p:blipFill>
        <p:spPr>
          <a:xfrm>
            <a:off x="3925145" y="5013936"/>
            <a:ext cx="4345414" cy="1022807"/>
          </a:xfrm>
          <a:prstGeom prst="rect">
            <a:avLst/>
          </a:prstGeom>
          <a:ln>
            <a:noFill/>
          </a:ln>
        </p:spPr>
      </p:pic>
      <p:pic>
        <p:nvPicPr>
          <p:cNvPr id="7" name="Picture 6">
            <a:extLst>
              <a:ext uri="{FF2B5EF4-FFF2-40B4-BE49-F238E27FC236}">
                <a16:creationId xmlns:a16="http://schemas.microsoft.com/office/drawing/2014/main" id="{35E9326B-CD1C-B2AA-B6C5-8E661D024963}"/>
              </a:ext>
            </a:extLst>
          </p:cNvPr>
          <p:cNvPicPr>
            <a:picLocks noChangeAspect="1"/>
          </p:cNvPicPr>
          <p:nvPr/>
        </p:nvPicPr>
        <p:blipFill rotWithShape="1">
          <a:blip r:embed="rId6"/>
          <a:srcRect l="32675" t="28141" r="13775" b="24801"/>
          <a:stretch/>
        </p:blipFill>
        <p:spPr>
          <a:xfrm>
            <a:off x="4108281" y="2606937"/>
            <a:ext cx="3979143" cy="1966975"/>
          </a:xfrm>
          <a:prstGeom prst="rect">
            <a:avLst/>
          </a:prstGeom>
          <a:ln>
            <a:noFill/>
          </a:ln>
        </p:spPr>
      </p:pic>
      <p:sp>
        <p:nvSpPr>
          <p:cNvPr id="8" name="TextBox 7">
            <a:extLst>
              <a:ext uri="{FF2B5EF4-FFF2-40B4-BE49-F238E27FC236}">
                <a16:creationId xmlns:a16="http://schemas.microsoft.com/office/drawing/2014/main" id="{22CA56CC-DC84-9DD1-1F4F-2B9145CD5754}"/>
              </a:ext>
            </a:extLst>
          </p:cNvPr>
          <p:cNvSpPr txBox="1"/>
          <p:nvPr/>
        </p:nvSpPr>
        <p:spPr>
          <a:xfrm>
            <a:off x="8511188" y="2603351"/>
            <a:ext cx="3342147" cy="1668542"/>
          </a:xfrm>
          <a:prstGeom prst="roundRect">
            <a:avLst/>
          </a:prstGeom>
          <a:solidFill>
            <a:srgbClr val="FAD9D6"/>
          </a:solidFill>
          <a:ln>
            <a:noFill/>
          </a:ln>
        </p:spPr>
        <p:txBody>
          <a:bodyPr wrap="square" rtlCol="0">
            <a:spAutoFit/>
          </a:bodyPr>
          <a:lstStyle/>
          <a:p>
            <a:pPr>
              <a:spcAft>
                <a:spcPts val="1200"/>
              </a:spcAft>
            </a:pPr>
            <a:r>
              <a:rPr lang="en-GB" dirty="0">
                <a:solidFill>
                  <a:srgbClr val="004C54"/>
                </a:solidFill>
              </a:rPr>
              <a:t>Website: </a:t>
            </a:r>
            <a:r>
              <a:rPr lang="en-GB" dirty="0">
                <a:solidFill>
                  <a:srgbClr val="0098A8"/>
                </a:solidFill>
                <a:hlinkClick r:id="rId7">
                  <a:extLst>
                    <a:ext uri="{A12FA001-AC4F-418D-AE19-62706E023703}">
                      <ahyp:hlinkClr xmlns:ahyp="http://schemas.microsoft.com/office/drawing/2018/hyperlinkcolor" val="tx"/>
                    </a:ext>
                  </a:extLst>
                </a:hlinkClick>
              </a:rPr>
              <a:t>www.ucl.ac.uk/child-health/echild</a:t>
            </a:r>
            <a:endParaRPr lang="en-GB" dirty="0">
              <a:solidFill>
                <a:srgbClr val="0098A8"/>
              </a:solidFill>
            </a:endParaRPr>
          </a:p>
          <a:p>
            <a:pPr>
              <a:spcAft>
                <a:spcPts val="1200"/>
              </a:spcAft>
            </a:pPr>
            <a:r>
              <a:rPr lang="en-GB" dirty="0">
                <a:solidFill>
                  <a:srgbClr val="004C54"/>
                </a:solidFill>
              </a:rPr>
              <a:t>Twitter/X: </a:t>
            </a:r>
            <a:r>
              <a:rPr lang="en-GB" dirty="0">
                <a:solidFill>
                  <a:srgbClr val="0098A8"/>
                </a:solidFill>
                <a:hlinkClick r:id="rId8">
                  <a:extLst>
                    <a:ext uri="{A12FA001-AC4F-418D-AE19-62706E023703}">
                      <ahyp:hlinkClr xmlns:ahyp="http://schemas.microsoft.com/office/drawing/2018/hyperlinkcolor" val="tx"/>
                    </a:ext>
                  </a:extLst>
                </a:hlinkClick>
              </a:rPr>
              <a:t>@ucl_echild</a:t>
            </a:r>
            <a:endParaRPr lang="en-GB" dirty="0">
              <a:solidFill>
                <a:srgbClr val="0098A8"/>
              </a:solidFill>
            </a:endParaRPr>
          </a:p>
          <a:p>
            <a:pPr>
              <a:spcAft>
                <a:spcPts val="1800"/>
              </a:spcAft>
            </a:pPr>
            <a:r>
              <a:rPr lang="en-GB" dirty="0">
                <a:solidFill>
                  <a:srgbClr val="004C54"/>
                </a:solidFill>
              </a:rPr>
              <a:t>Email: </a:t>
            </a:r>
            <a:r>
              <a:rPr lang="en-GB" dirty="0">
                <a:solidFill>
                  <a:srgbClr val="0098A8"/>
                </a:solidFill>
                <a:hlinkClick r:id="rId9">
                  <a:extLst>
                    <a:ext uri="{A12FA001-AC4F-418D-AE19-62706E023703}">
                      <ahyp:hlinkClr xmlns:ahyp="http://schemas.microsoft.com/office/drawing/2018/hyperlinkcolor" val="tx"/>
                    </a:ext>
                  </a:extLst>
                </a:hlinkClick>
              </a:rPr>
              <a:t>ich.echild@ucl.ac.uk</a:t>
            </a:r>
            <a:r>
              <a:rPr lang="en-GB" dirty="0">
                <a:solidFill>
                  <a:srgbClr val="0098A8"/>
                </a:solidFill>
              </a:rPr>
              <a:t> </a:t>
            </a:r>
          </a:p>
        </p:txBody>
      </p:sp>
      <p:sp>
        <p:nvSpPr>
          <p:cNvPr id="16" name="TextBox 15">
            <a:extLst>
              <a:ext uri="{FF2B5EF4-FFF2-40B4-BE49-F238E27FC236}">
                <a16:creationId xmlns:a16="http://schemas.microsoft.com/office/drawing/2014/main" id="{7518A57D-A72D-1E5B-B8A3-A167B3E522F7}"/>
              </a:ext>
            </a:extLst>
          </p:cNvPr>
          <p:cNvSpPr txBox="1"/>
          <p:nvPr/>
        </p:nvSpPr>
        <p:spPr>
          <a:xfrm>
            <a:off x="3262398" y="1108826"/>
            <a:ext cx="5667204" cy="715089"/>
          </a:xfrm>
          <a:prstGeom prst="roundRect">
            <a:avLst/>
          </a:prstGeom>
          <a:noFill/>
          <a:ln w="38100">
            <a:solidFill>
              <a:srgbClr val="EA5C4E"/>
            </a:solidFill>
          </a:ln>
        </p:spPr>
        <p:txBody>
          <a:bodyPr wrap="square" rtlCol="0">
            <a:spAutoFit/>
          </a:bodyPr>
          <a:lstStyle/>
          <a:p>
            <a:pPr algn="ctr"/>
            <a:r>
              <a:rPr lang="en-GB" sz="3600" dirty="0">
                <a:solidFill>
                  <a:srgbClr val="004C54"/>
                </a:solidFill>
              </a:rPr>
              <a:t>Where can I find out more? </a:t>
            </a:r>
          </a:p>
        </p:txBody>
      </p:sp>
      <p:sp>
        <p:nvSpPr>
          <p:cNvPr id="10" name="Text Placeholder 6">
            <a:extLst>
              <a:ext uri="{FF2B5EF4-FFF2-40B4-BE49-F238E27FC236}">
                <a16:creationId xmlns:a16="http://schemas.microsoft.com/office/drawing/2014/main" id="{80F2CB98-D063-8545-9064-996D81F857C0}"/>
              </a:ext>
            </a:extLst>
          </p:cNvPr>
          <p:cNvSpPr txBox="1">
            <a:spLocks/>
          </p:cNvSpPr>
          <p:nvPr/>
        </p:nvSpPr>
        <p:spPr>
          <a:xfrm>
            <a:off x="383999" y="384000"/>
            <a:ext cx="7318611" cy="390725"/>
          </a:xfrm>
          <a:prstGeom prst="rect">
            <a:avLst/>
          </a:prstGeom>
        </p:spPr>
        <p:txBody>
          <a:bodyPr vert="horz" lIns="0" tIns="0" rIns="0" bIns="0" rtlCol="0">
            <a:noAutofit/>
          </a:bodyPr>
          <a:lstStyle>
            <a:lvl1pPr marL="0" indent="0" algn="l" defTabSz="914377" rtl="0" eaLnBrk="1" latinLnBrk="0" hangingPunct="1">
              <a:lnSpc>
                <a:spcPct val="80000"/>
              </a:lnSpc>
              <a:spcBef>
                <a:spcPts val="1000"/>
              </a:spcBef>
              <a:buFont typeface="Arial" panose="020B0604020202020204" pitchFamily="34" charset="0"/>
              <a:buNone/>
              <a:defRPr sz="1467" b="1" kern="1200" baseline="0">
                <a:solidFill>
                  <a:schemeClr val="bg1"/>
                </a:solidFill>
                <a:latin typeface="Arial" charset="0"/>
                <a:ea typeface="Arial" charset="0"/>
                <a:cs typeface="Arial" charset="0"/>
              </a:defRPr>
            </a:lvl1pPr>
            <a:lvl2pPr marL="0" indent="0" algn="l" defTabSz="914377" rtl="0" eaLnBrk="1" latinLnBrk="0" hangingPunct="1">
              <a:lnSpc>
                <a:spcPct val="80000"/>
              </a:lnSpc>
              <a:spcBef>
                <a:spcPts val="500"/>
              </a:spcBef>
              <a:buFont typeface="Arial" panose="020B0604020202020204" pitchFamily="34" charset="0"/>
              <a:buNone/>
              <a:defRPr sz="1467" kern="1200">
                <a:solidFill>
                  <a:schemeClr val="bg1"/>
                </a:solidFill>
                <a:latin typeface="Arial" charset="0"/>
                <a:ea typeface="Arial" charset="0"/>
                <a:cs typeface="Arial" charset="0"/>
              </a:defRPr>
            </a:lvl2pPr>
            <a:lvl3pPr marL="0" indent="0" algn="l" defTabSz="914377" rtl="0" eaLnBrk="1" latinLnBrk="0" hangingPunct="1">
              <a:lnSpc>
                <a:spcPct val="90000"/>
              </a:lnSpc>
              <a:spcBef>
                <a:spcPts val="500"/>
              </a:spcBef>
              <a:buFont typeface="Arial" panose="020B0604020202020204" pitchFamily="34" charset="0"/>
              <a:buNone/>
              <a:defRPr sz="1467" b="1" kern="1200">
                <a:solidFill>
                  <a:schemeClr val="tx1"/>
                </a:solidFill>
                <a:latin typeface="Arial" charset="0"/>
                <a:ea typeface="Arial" charset="0"/>
                <a:cs typeface="Arial" charset="0"/>
              </a:defRPr>
            </a:lvl3pPr>
            <a:lvl4pPr marL="0" indent="0" algn="l" defTabSz="914377" rtl="0" eaLnBrk="1" latinLnBrk="0" hangingPunct="1">
              <a:lnSpc>
                <a:spcPct val="90000"/>
              </a:lnSpc>
              <a:spcBef>
                <a:spcPts val="500"/>
              </a:spcBef>
              <a:buFont typeface="Arial" panose="020B0604020202020204" pitchFamily="34" charset="0"/>
              <a:buNone/>
              <a:defRPr sz="1467" kern="1200">
                <a:solidFill>
                  <a:schemeClr val="tx1"/>
                </a:solidFill>
                <a:latin typeface="Arial" charset="0"/>
                <a:ea typeface="Arial" charset="0"/>
                <a:cs typeface="Arial" charset="0"/>
              </a:defRPr>
            </a:lvl4pPr>
            <a:lvl5pPr marL="0" indent="0" algn="l" defTabSz="914377" rtl="0" eaLnBrk="1" latinLnBrk="0" hangingPunct="1">
              <a:lnSpc>
                <a:spcPct val="90000"/>
              </a:lnSpc>
              <a:spcBef>
                <a:spcPts val="500"/>
              </a:spcBef>
              <a:buFont typeface="Arial" panose="020B0604020202020204" pitchFamily="34" charset="0"/>
              <a:buNone/>
              <a:defRPr sz="1467" b="1" kern="1200">
                <a:solidFill>
                  <a:schemeClr val="tx1"/>
                </a:solidFill>
                <a:latin typeface="Arial" charset="0"/>
                <a:ea typeface="Arial" charset="0"/>
                <a:cs typeface="Arial"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UCL GREAT ORMOND STREET INSTITUTE OF CHILD HEALTH </a:t>
            </a:r>
            <a:endParaRPr lang="en-GB" dirty="0"/>
          </a:p>
        </p:txBody>
      </p:sp>
      <p:sp>
        <p:nvSpPr>
          <p:cNvPr id="11" name="Rectangle: Rounded Corners 10">
            <a:extLst>
              <a:ext uri="{FF2B5EF4-FFF2-40B4-BE49-F238E27FC236}">
                <a16:creationId xmlns:a16="http://schemas.microsoft.com/office/drawing/2014/main" id="{48F55E7C-DD6C-028D-A28D-800A103A5773}"/>
              </a:ext>
            </a:extLst>
          </p:cNvPr>
          <p:cNvSpPr/>
          <p:nvPr/>
        </p:nvSpPr>
        <p:spPr>
          <a:xfrm>
            <a:off x="311568" y="1981143"/>
            <a:ext cx="3312396" cy="461665"/>
          </a:xfrm>
          <a:prstGeom prst="roundRect">
            <a:avLst/>
          </a:prstGeom>
          <a:solidFill>
            <a:srgbClr val="EA5C4E"/>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rPr>
              <a:t>ONLINE RESOURCES</a:t>
            </a:r>
          </a:p>
        </p:txBody>
      </p:sp>
      <p:sp>
        <p:nvSpPr>
          <p:cNvPr id="12" name="Rectangle: Rounded Corners 11">
            <a:extLst>
              <a:ext uri="{FF2B5EF4-FFF2-40B4-BE49-F238E27FC236}">
                <a16:creationId xmlns:a16="http://schemas.microsoft.com/office/drawing/2014/main" id="{D9820FB9-7F49-A4D4-6A9A-D37167AAC849}"/>
              </a:ext>
            </a:extLst>
          </p:cNvPr>
          <p:cNvSpPr/>
          <p:nvPr/>
        </p:nvSpPr>
        <p:spPr>
          <a:xfrm>
            <a:off x="4439802" y="1981143"/>
            <a:ext cx="3312395" cy="464980"/>
          </a:xfrm>
          <a:prstGeom prst="roundRect">
            <a:avLst/>
          </a:prstGeom>
          <a:solidFill>
            <a:srgbClr val="EA5C4E"/>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rPr>
              <a:t>PUBLICATIONS</a:t>
            </a:r>
          </a:p>
        </p:txBody>
      </p:sp>
      <p:sp>
        <p:nvSpPr>
          <p:cNvPr id="13" name="Rectangle: Rounded Corners 12">
            <a:extLst>
              <a:ext uri="{FF2B5EF4-FFF2-40B4-BE49-F238E27FC236}">
                <a16:creationId xmlns:a16="http://schemas.microsoft.com/office/drawing/2014/main" id="{C78A7F29-F223-38AD-BF76-B6BE7FF5C5A6}"/>
              </a:ext>
            </a:extLst>
          </p:cNvPr>
          <p:cNvSpPr/>
          <p:nvPr/>
        </p:nvSpPr>
        <p:spPr>
          <a:xfrm>
            <a:off x="8526063" y="1977828"/>
            <a:ext cx="3312395" cy="464980"/>
          </a:xfrm>
          <a:prstGeom prst="roundRect">
            <a:avLst/>
          </a:prstGeom>
          <a:solidFill>
            <a:srgbClr val="EA5C4E"/>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rPr>
              <a:t>CONTACT INFORMATION</a:t>
            </a:r>
          </a:p>
        </p:txBody>
      </p:sp>
    </p:spTree>
    <p:extLst>
      <p:ext uri="{BB962C8B-B14F-4D97-AF65-F5344CB8AC3E}">
        <p14:creationId xmlns:p14="http://schemas.microsoft.com/office/powerpoint/2010/main" val="405188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839789" y="1816275"/>
            <a:ext cx="10168891" cy="4503434"/>
          </a:xfrm>
          <a:prstGeom prst="rect">
            <a:avLst/>
          </a:prstGeom>
        </p:spPr>
        <p:txBody>
          <a:bodyPr vert="horz" lIns="91440" tIns="45720" rIns="91440" bIns="45720" rtlCol="0" anchor="t">
            <a:normAutofit/>
          </a:bodyPr>
          <a:lstStyle>
            <a:lvl1pPr marL="0" indent="0" algn="l" defTabSz="914377" rtl="0" eaLnBrk="1" latinLnBrk="0" hangingPunct="1">
              <a:lnSpc>
                <a:spcPct val="90000"/>
              </a:lnSpc>
              <a:spcBef>
                <a:spcPts val="1000"/>
              </a:spcBef>
              <a:buFont typeface="Arial" panose="020B0604020202020204" pitchFamily="34" charset="0"/>
              <a:buNone/>
              <a:defRPr sz="1600" b="1"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panose="020B0604020202020204" pitchFamily="34" charset="0"/>
              <a:buNone/>
              <a:defRPr sz="28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panose="020B0604020202020204" pitchFamily="34" charset="0"/>
              <a:buNone/>
              <a:defRPr sz="2400" b="1"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Arial" charset="0"/>
                <a:ea typeface="Arial" charset="0"/>
                <a:cs typeface="Arial" charset="0"/>
              </a:defRPr>
            </a:lvl5pPr>
            <a:lvl6pPr marL="2285943"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342866" marR="0" lvl="0" indent="-342866"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600" b="0" i="0" u="none" strike="noStrike" kern="1200" cap="none" spc="0" normalizeH="0" baseline="0" noProof="0" dirty="0">
              <a:ln>
                <a:noFill/>
              </a:ln>
              <a:solidFill>
                <a:prstClr val="black"/>
              </a:solidFill>
              <a:effectLst/>
              <a:uLnTx/>
              <a:uFillTx/>
              <a:latin typeface="Arial" charset="0"/>
              <a:cs typeface="Arial" charset="0"/>
            </a:endParaRPr>
          </a:p>
        </p:txBody>
      </p:sp>
      <p:sp>
        <p:nvSpPr>
          <p:cNvPr id="6" name="Content Placeholder 2">
            <a:extLst>
              <a:ext uri="{FF2B5EF4-FFF2-40B4-BE49-F238E27FC236}">
                <a16:creationId xmlns:a16="http://schemas.microsoft.com/office/drawing/2014/main" id="{BAD0D106-FAB9-42D9-BF2E-CCBF611BDBF5}"/>
              </a:ext>
            </a:extLst>
          </p:cNvPr>
          <p:cNvSpPr txBox="1">
            <a:spLocks/>
          </p:cNvSpPr>
          <p:nvPr/>
        </p:nvSpPr>
        <p:spPr>
          <a:xfrm>
            <a:off x="839789" y="2294361"/>
            <a:ext cx="10168891" cy="4025347"/>
          </a:xfrm>
          <a:prstGeom prst="rect">
            <a:avLst/>
          </a:prstGeom>
        </p:spPr>
        <p:txBody>
          <a:bodyPr vert="horz" lIns="91440" tIns="45720" rIns="91440" bIns="45720" rtlCol="0" anchor="t">
            <a:normAutofit/>
          </a:bodyPr>
          <a:lstStyle>
            <a:lvl1pPr marL="0" indent="0" algn="l" defTabSz="914377" rtl="0" eaLnBrk="1" latinLnBrk="0" hangingPunct="1">
              <a:lnSpc>
                <a:spcPct val="90000"/>
              </a:lnSpc>
              <a:spcBef>
                <a:spcPts val="1000"/>
              </a:spcBef>
              <a:buFont typeface="Arial" panose="020B0604020202020204" pitchFamily="34" charset="0"/>
              <a:buNone/>
              <a:defRPr sz="1600" b="1"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panose="020B0604020202020204" pitchFamily="34" charset="0"/>
              <a:buNone/>
              <a:defRPr sz="28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panose="020B0604020202020204" pitchFamily="34" charset="0"/>
              <a:buNone/>
              <a:defRPr sz="2400" b="1"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Arial" charset="0"/>
                <a:ea typeface="Arial" charset="0"/>
                <a:cs typeface="Arial" charset="0"/>
              </a:defRPr>
            </a:lvl5pPr>
            <a:lvl6pPr marL="2285943"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457200" marR="0" lvl="0" indent="-457200"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2600" b="0" i="0" u="none" strike="noStrike" kern="1200" cap="none" spc="0" normalizeH="0" baseline="0" noProof="0" dirty="0">
              <a:ln>
                <a:noFill/>
              </a:ln>
              <a:solidFill>
                <a:prstClr val="black"/>
              </a:solidFill>
              <a:effectLst/>
              <a:uLnTx/>
              <a:uFillTx/>
              <a:latin typeface="Arial" charset="0"/>
              <a:cs typeface="Arial" charset="0"/>
            </a:endParaRPr>
          </a:p>
        </p:txBody>
      </p:sp>
      <p:sp>
        <p:nvSpPr>
          <p:cNvPr id="2" name="Title 1">
            <a:extLst>
              <a:ext uri="{FF2B5EF4-FFF2-40B4-BE49-F238E27FC236}">
                <a16:creationId xmlns:a16="http://schemas.microsoft.com/office/drawing/2014/main" id="{75A64118-B5EB-C04F-A935-66018F75EC6F}"/>
              </a:ext>
            </a:extLst>
          </p:cNvPr>
          <p:cNvSpPr txBox="1">
            <a:spLocks/>
          </p:cNvSpPr>
          <p:nvPr/>
        </p:nvSpPr>
        <p:spPr>
          <a:xfrm>
            <a:off x="553302" y="294577"/>
            <a:ext cx="11085395" cy="487428"/>
          </a:xfrm>
          <a:noFill/>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300" b="1" dirty="0">
                <a:solidFill>
                  <a:schemeClr val="bg1"/>
                </a:solidFill>
              </a:rPr>
              <a:t>Acknowledgements</a:t>
            </a:r>
          </a:p>
        </p:txBody>
      </p:sp>
      <p:sp>
        <p:nvSpPr>
          <p:cNvPr id="4" name="Content Placeholder 2">
            <a:extLst>
              <a:ext uri="{FF2B5EF4-FFF2-40B4-BE49-F238E27FC236}">
                <a16:creationId xmlns:a16="http://schemas.microsoft.com/office/drawing/2014/main" id="{87C764AF-D4CE-EED7-8D7C-4B639BAA5D1B}"/>
              </a:ext>
            </a:extLst>
          </p:cNvPr>
          <p:cNvSpPr txBox="1">
            <a:spLocks/>
          </p:cNvSpPr>
          <p:nvPr/>
        </p:nvSpPr>
        <p:spPr>
          <a:xfrm>
            <a:off x="290077" y="1108365"/>
            <a:ext cx="11676839" cy="4777944"/>
          </a:xfrm>
          <a:prstGeom prst="rect">
            <a:avLst/>
          </a:prstGeom>
        </p:spPr>
        <p:txBody>
          <a:bodyPr vert="horz" lIns="91440" tIns="45720" rIns="91440" bIns="45720" rtlCol="0" anchor="t">
            <a:noAutofit/>
          </a:bodyPr>
          <a:lstStyle>
            <a:lvl1pPr marL="0" indent="0" algn="l" defTabSz="914377" rtl="0" eaLnBrk="1" latinLnBrk="0" hangingPunct="1">
              <a:lnSpc>
                <a:spcPct val="90000"/>
              </a:lnSpc>
              <a:spcBef>
                <a:spcPts val="1000"/>
              </a:spcBef>
              <a:buFont typeface="Arial" panose="020B0604020202020204" pitchFamily="34" charset="0"/>
              <a:buNone/>
              <a:defRPr sz="1600" b="1" kern="1200">
                <a:solidFill>
                  <a:schemeClr val="tx1"/>
                </a:solidFill>
                <a:latin typeface="Arial" charset="0"/>
                <a:ea typeface="Arial" charset="0"/>
                <a:cs typeface="Arial" charset="0"/>
              </a:defRPr>
            </a:lvl1pPr>
            <a:lvl2pPr marL="457189" indent="0" algn="l" defTabSz="914377" rtl="0" eaLnBrk="1" latinLnBrk="0" hangingPunct="1">
              <a:lnSpc>
                <a:spcPct val="90000"/>
              </a:lnSpc>
              <a:spcBef>
                <a:spcPts val="500"/>
              </a:spcBef>
              <a:buFont typeface="Arial" panose="020B0604020202020204" pitchFamily="34" charset="0"/>
              <a:buNone/>
              <a:defRPr sz="2800" kern="1200">
                <a:solidFill>
                  <a:schemeClr val="tx1"/>
                </a:solidFill>
                <a:latin typeface="Arial" charset="0"/>
                <a:ea typeface="Arial" charset="0"/>
                <a:cs typeface="Arial" charset="0"/>
              </a:defRPr>
            </a:lvl2pPr>
            <a:lvl3pPr marL="914377" indent="0" algn="l" defTabSz="914377" rtl="0" eaLnBrk="1" latinLnBrk="0" hangingPunct="1">
              <a:lnSpc>
                <a:spcPct val="90000"/>
              </a:lnSpc>
              <a:spcBef>
                <a:spcPts val="500"/>
              </a:spcBef>
              <a:buFont typeface="Arial" panose="020B0604020202020204" pitchFamily="34" charset="0"/>
              <a:buNone/>
              <a:defRPr sz="2400" b="1" kern="1200">
                <a:solidFill>
                  <a:schemeClr val="tx1"/>
                </a:solidFill>
                <a:latin typeface="Arial" charset="0"/>
                <a:ea typeface="Arial" charset="0"/>
                <a:cs typeface="Arial" charset="0"/>
              </a:defRPr>
            </a:lvl3pPr>
            <a:lvl4pPr marL="1371566"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4pPr>
            <a:lvl5pPr marL="1828754"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Arial" charset="0"/>
                <a:ea typeface="Arial" charset="0"/>
                <a:cs typeface="Arial" charset="0"/>
              </a:defRPr>
            </a:lvl5pPr>
            <a:lvl6pPr marL="2285943"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11112">
              <a:lnSpc>
                <a:spcPct val="100000"/>
              </a:lnSpc>
              <a:spcBef>
                <a:spcPts val="0"/>
              </a:spcBef>
              <a:spcAft>
                <a:spcPts val="600"/>
              </a:spcAft>
            </a:pPr>
            <a:r>
              <a:rPr lang="en-GB" sz="1800" dirty="0">
                <a:solidFill>
                  <a:srgbClr val="004C54"/>
                </a:solidFill>
                <a:latin typeface="Arial" panose="020B0604020202020204" pitchFamily="34" charset="0"/>
                <a:cs typeface="Arial" panose="020B0604020202020204" pitchFamily="34" charset="0"/>
              </a:rPr>
              <a:t>ECHILD study co-lead: Professor Katie Harron</a:t>
            </a:r>
            <a:r>
              <a:rPr lang="en-GB" sz="1800" b="0" dirty="0">
                <a:solidFill>
                  <a:srgbClr val="004C54"/>
                </a:solidFill>
                <a:latin typeface="Arial" panose="020B0604020202020204" pitchFamily="34" charset="0"/>
                <a:cs typeface="Arial" panose="020B0604020202020204" pitchFamily="34" charset="0"/>
              </a:rPr>
              <a:t>, UCL  </a:t>
            </a:r>
          </a:p>
          <a:p>
            <a:pPr marL="11112">
              <a:lnSpc>
                <a:spcPct val="100000"/>
              </a:lnSpc>
              <a:spcBef>
                <a:spcPts val="0"/>
              </a:spcBef>
              <a:spcAft>
                <a:spcPts val="600"/>
              </a:spcAft>
            </a:pPr>
            <a:r>
              <a:rPr lang="en-GB" sz="1800" dirty="0">
                <a:solidFill>
                  <a:srgbClr val="004C54"/>
                </a:solidFill>
                <a:latin typeface="Arial" panose="020B0604020202020204" pitchFamily="34" charset="0"/>
                <a:cs typeface="Arial" panose="020B0604020202020204" pitchFamily="34" charset="0"/>
              </a:rPr>
              <a:t>Team: </a:t>
            </a:r>
            <a:r>
              <a:rPr lang="en-GB" b="0" dirty="0">
                <a:solidFill>
                  <a:srgbClr val="004C54"/>
                </a:solidFill>
                <a:latin typeface="Arial" panose="020B0604020202020204" pitchFamily="34" charset="0"/>
                <a:cs typeface="Arial" panose="020B0604020202020204" pitchFamily="34" charset="0"/>
              </a:rPr>
              <a:t>Kate Lewis, Bianca De Stavola, Pia Hardelid, Ruth Blackburn, Matthew Lilliman, Qi Feng, Farzan Ramzan, Milagros Ruiz, Tony Stone, </a:t>
            </a:r>
            <a:r>
              <a:rPr lang="en-GB" b="0" dirty="0">
                <a:solidFill>
                  <a:srgbClr val="004C54"/>
                </a:solidFill>
                <a:latin typeface="Arial" panose="020B0604020202020204" pitchFamily="34" charset="0"/>
                <a:ea typeface="+mn-ea"/>
                <a:cs typeface="Arial" panose="020B0604020202020204" pitchFamily="34" charset="0"/>
              </a:rPr>
              <a:t>Louise Mc </a:t>
            </a:r>
            <a:r>
              <a:rPr lang="en-GB" b="0" dirty="0" err="1">
                <a:solidFill>
                  <a:srgbClr val="004C54"/>
                </a:solidFill>
                <a:latin typeface="Arial" panose="020B0604020202020204" pitchFamily="34" charset="0"/>
                <a:ea typeface="+mn-ea"/>
                <a:cs typeface="Arial" panose="020B0604020202020204" pitchFamily="34" charset="0"/>
              </a:rPr>
              <a:t>Grath</a:t>
            </a:r>
            <a:r>
              <a:rPr lang="en-GB" b="0" dirty="0">
                <a:solidFill>
                  <a:srgbClr val="004C54"/>
                </a:solidFill>
                <a:latin typeface="Arial" panose="020B0604020202020204" pitchFamily="34" charset="0"/>
                <a:ea typeface="+mn-ea"/>
                <a:cs typeface="Arial" panose="020B0604020202020204" pitchFamily="34" charset="0"/>
              </a:rPr>
              <a:t> Lone, Matt Jay, Nicolas Libuy, Vincent Nguyen, Ania Zylbersztejn, Lorraine Dearden </a:t>
            </a:r>
          </a:p>
          <a:p>
            <a:pPr marL="11112">
              <a:lnSpc>
                <a:spcPct val="110000"/>
              </a:lnSpc>
              <a:spcAft>
                <a:spcPts val="600"/>
              </a:spcAft>
            </a:pPr>
            <a:r>
              <a:rPr lang="en-GB" dirty="0">
                <a:solidFill>
                  <a:srgbClr val="004C54"/>
                </a:solidFill>
                <a:latin typeface="Arial" panose="020B0604020202020204" pitchFamily="34" charset="0"/>
                <a:ea typeface="+mn-ea"/>
                <a:cs typeface="Arial" panose="020B0604020202020204" pitchFamily="34" charset="0"/>
              </a:rPr>
              <a:t>HDRUK team: </a:t>
            </a:r>
            <a:r>
              <a:rPr lang="en-GB" b="0" dirty="0">
                <a:solidFill>
                  <a:srgbClr val="004C54"/>
                </a:solidFill>
                <a:latin typeface="Arial" panose="020B0604020202020204" pitchFamily="34" charset="0"/>
                <a:ea typeface="+mn-ea"/>
                <a:cs typeface="Arial" panose="020B0604020202020204" pitchFamily="34" charset="0"/>
              </a:rPr>
              <a:t>Ruth Gilbert, Pia Hardelid, Paul Elliott, Bethan Davies, Rich Fry, Andy Boyd, Chris Dibben</a:t>
            </a:r>
          </a:p>
          <a:p>
            <a:pPr marL="11112">
              <a:lnSpc>
                <a:spcPct val="110000"/>
              </a:lnSpc>
              <a:spcAft>
                <a:spcPts val="600"/>
              </a:spcAft>
            </a:pPr>
            <a:r>
              <a:rPr lang="en-GB" sz="1800" dirty="0">
                <a:solidFill>
                  <a:srgbClr val="004C54"/>
                </a:solidFill>
                <a:latin typeface="Arial" panose="020B0604020202020204" pitchFamily="34" charset="0"/>
                <a:cs typeface="Arial" panose="020B0604020202020204" pitchFamily="34" charset="0"/>
              </a:rPr>
              <a:t>Funding: </a:t>
            </a:r>
            <a:r>
              <a:rPr lang="en-GB" sz="1800" b="0" dirty="0">
                <a:solidFill>
                  <a:srgbClr val="004C54"/>
                </a:solidFill>
                <a:latin typeface="Arial" panose="020B0604020202020204" pitchFamily="34" charset="0"/>
                <a:cs typeface="Arial" panose="020B0604020202020204" pitchFamily="34" charset="0"/>
              </a:rPr>
              <a:t>UKRI/ESRC through </a:t>
            </a:r>
            <a:r>
              <a:rPr lang="en-GB" sz="1800" dirty="0">
                <a:solidFill>
                  <a:srgbClr val="004C54"/>
                </a:solidFill>
                <a:latin typeface="Arial" panose="020B0604020202020204" pitchFamily="34" charset="0"/>
                <a:cs typeface="Arial" panose="020B0604020202020204" pitchFamily="34" charset="0"/>
              </a:rPr>
              <a:t>Administrative Data Research UK</a:t>
            </a:r>
            <a:r>
              <a:rPr lang="en-GB" sz="1800" b="0" dirty="0">
                <a:solidFill>
                  <a:srgbClr val="004C54"/>
                </a:solidFill>
                <a:latin typeface="Arial" panose="020B0604020202020204" pitchFamily="34" charset="0"/>
                <a:cs typeface="Arial" panose="020B0604020202020204" pitchFamily="34" charset="0"/>
              </a:rPr>
              <a:t>, NIHR through the NIHR Children and Families Policy Research Unit, NIHR </a:t>
            </a:r>
            <a:r>
              <a:rPr lang="en-GB" sz="1800" b="0" dirty="0" err="1">
                <a:solidFill>
                  <a:srgbClr val="004C54"/>
                </a:solidFill>
                <a:latin typeface="Arial" panose="020B0604020202020204" pitchFamily="34" charset="0"/>
                <a:cs typeface="Arial" panose="020B0604020202020204" pitchFamily="34" charset="0"/>
              </a:rPr>
              <a:t>PGfAR</a:t>
            </a:r>
            <a:r>
              <a:rPr lang="en-GB" sz="1800" b="0" dirty="0">
                <a:solidFill>
                  <a:srgbClr val="004C54"/>
                </a:solidFill>
                <a:latin typeface="Arial" panose="020B0604020202020204" pitchFamily="34" charset="0"/>
                <a:cs typeface="Arial" panose="020B0604020202020204" pitchFamily="34" charset="0"/>
              </a:rPr>
              <a:t>, and </a:t>
            </a:r>
            <a:r>
              <a:rPr lang="en-GB" sz="1800" dirty="0">
                <a:solidFill>
                  <a:srgbClr val="004C54"/>
                </a:solidFill>
                <a:latin typeface="Arial" panose="020B0604020202020204" pitchFamily="34" charset="0"/>
                <a:cs typeface="Arial" panose="020B0604020202020204" pitchFamily="34" charset="0"/>
              </a:rPr>
              <a:t>Health Data Research UK  </a:t>
            </a:r>
          </a:p>
          <a:p>
            <a:pPr marL="11112">
              <a:lnSpc>
                <a:spcPct val="110000"/>
              </a:lnSpc>
              <a:spcAft>
                <a:spcPts val="600"/>
              </a:spcAft>
            </a:pPr>
            <a:r>
              <a:rPr lang="en-GB" dirty="0">
                <a:solidFill>
                  <a:srgbClr val="004C54"/>
                </a:solidFill>
                <a:latin typeface="Arial" panose="020B0604020202020204" pitchFamily="34" charset="0"/>
                <a:cs typeface="Arial" panose="020B0604020202020204" pitchFamily="34" charset="0"/>
              </a:rPr>
              <a:t>Disclaimers: </a:t>
            </a:r>
            <a:r>
              <a:rPr lang="en-GB" b="0" dirty="0">
                <a:solidFill>
                  <a:srgbClr val="004C54"/>
                </a:solidFill>
                <a:latin typeface="Arial" panose="020B0604020202020204" pitchFamily="34" charset="0"/>
                <a:cs typeface="Arial" panose="020B0604020202020204" pitchFamily="34" charset="0"/>
              </a:rPr>
              <a:t>The results in this presentation are pre-publication, and are subject to final checks and peer review. The work contributes to but was not commissioned by the NIHR Children and Families Policy Research Unit. The views expressed are those of the author(s) and not necessarily those of the NIHR or the Department of Health and Social Care. </a:t>
            </a:r>
          </a:p>
          <a:p>
            <a:pPr marL="11112">
              <a:lnSpc>
                <a:spcPct val="110000"/>
              </a:lnSpc>
              <a:spcBef>
                <a:spcPts val="0"/>
              </a:spcBef>
              <a:spcAft>
                <a:spcPts val="600"/>
              </a:spcAft>
            </a:pPr>
            <a:r>
              <a:rPr lang="en-GB" sz="1800" dirty="0">
                <a:solidFill>
                  <a:srgbClr val="004C54"/>
                </a:solidFill>
                <a:latin typeface="Arial" panose="020B0604020202020204" pitchFamily="34" charset="0"/>
                <a:cs typeface="Arial" panose="020B0604020202020204" pitchFamily="34" charset="0"/>
              </a:rPr>
              <a:t>Get in touch: </a:t>
            </a:r>
            <a:r>
              <a:rPr lang="en-GB" sz="1800" b="0" dirty="0">
                <a:solidFill>
                  <a:schemeClr val="accent2"/>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r.gilbert@ucl.ac.uk</a:t>
            </a:r>
            <a:r>
              <a:rPr lang="en-GB" sz="1800" b="0" dirty="0">
                <a:solidFill>
                  <a:schemeClr val="accent2"/>
                </a:solidFill>
                <a:latin typeface="Arial" panose="020B0604020202020204" pitchFamily="34" charset="0"/>
                <a:cs typeface="Arial" panose="020B0604020202020204" pitchFamily="34" charset="0"/>
              </a:rPr>
              <a:t>    </a:t>
            </a:r>
            <a:r>
              <a:rPr lang="en-GB" sz="1800" b="0" dirty="0">
                <a:solidFill>
                  <a:schemeClr val="accent2"/>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ich.echild@ucl.ac.uk</a:t>
            </a:r>
            <a:r>
              <a:rPr lang="en-GB" sz="1800" b="0" dirty="0">
                <a:solidFill>
                  <a:schemeClr val="accent2"/>
                </a:solidFill>
                <a:latin typeface="Arial" panose="020B0604020202020204" pitchFamily="34" charset="0"/>
                <a:cs typeface="Arial" panose="020B0604020202020204" pitchFamily="34" charset="0"/>
              </a:rPr>
              <a:t>        </a:t>
            </a:r>
          </a:p>
          <a:p>
            <a:pPr marL="11112">
              <a:lnSpc>
                <a:spcPct val="110000"/>
              </a:lnSpc>
              <a:spcBef>
                <a:spcPts val="0"/>
              </a:spcBef>
              <a:spcAft>
                <a:spcPts val="600"/>
              </a:spcAft>
            </a:pPr>
            <a:r>
              <a:rPr lang="en-GB" sz="1800" dirty="0">
                <a:solidFill>
                  <a:srgbClr val="004C54"/>
                </a:solidFill>
                <a:latin typeface="Arial" panose="020B0604020202020204" pitchFamily="34" charset="0"/>
                <a:cs typeface="Arial" panose="020B0604020202020204" pitchFamily="34" charset="0"/>
              </a:rPr>
              <a:t>For ECHILD updates:  </a:t>
            </a:r>
            <a:r>
              <a:rPr lang="en-GB" sz="1800" b="0" dirty="0">
                <a:solidFill>
                  <a:schemeClr val="accent2"/>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https://www.ucl.ac.uk/child-health/research/population-policy-and-practice-research-and-teaching-department/cenb-clinical-epidemiology</a:t>
            </a:r>
            <a:r>
              <a:rPr lang="en-GB" sz="1800" b="0" dirty="0">
                <a:solidFill>
                  <a:schemeClr val="accent2"/>
                </a:solidFill>
                <a:latin typeface="Arial" panose="020B0604020202020204" pitchFamily="34" charset="0"/>
                <a:cs typeface="Arial" panose="020B0604020202020204" pitchFamily="34" charset="0"/>
              </a:rPr>
              <a:t> </a:t>
            </a:r>
          </a:p>
          <a:p>
            <a:pPr marL="11112">
              <a:lnSpc>
                <a:spcPct val="110000"/>
              </a:lnSpc>
              <a:spcBef>
                <a:spcPts val="0"/>
              </a:spcBef>
              <a:spcAft>
                <a:spcPts val="600"/>
              </a:spcAft>
            </a:pPr>
            <a:r>
              <a:rPr lang="en-GB" sz="1800" dirty="0">
                <a:solidFill>
                  <a:srgbClr val="004C54"/>
                </a:solidFill>
                <a:latin typeface="Arial" panose="020B0604020202020204" pitchFamily="34" charset="0"/>
                <a:cs typeface="Arial" panose="020B0604020202020204" pitchFamily="34" charset="0"/>
              </a:rPr>
              <a:t>HDRUK:</a:t>
            </a:r>
            <a:r>
              <a:rPr lang="en-GB" sz="1800" b="0" dirty="0">
                <a:solidFill>
                  <a:srgbClr val="004C54"/>
                </a:solidFill>
                <a:latin typeface="Arial" panose="020B0604020202020204" pitchFamily="34" charset="0"/>
                <a:cs typeface="Arial" panose="020B0604020202020204" pitchFamily="34" charset="0"/>
              </a:rPr>
              <a:t> </a:t>
            </a:r>
            <a:r>
              <a:rPr lang="en-GB" sz="2000" b="0" dirty="0">
                <a:solidFill>
                  <a:srgbClr val="0098A8"/>
                </a:solidFill>
                <a:hlinkClick r:id="rId6">
                  <a:extLst>
                    <a:ext uri="{A12FA001-AC4F-418D-AE19-62706E023703}">
                      <ahyp:hlinkClr xmlns:ahyp="http://schemas.microsoft.com/office/drawing/2018/hyperlinkcolor" val="tx"/>
                    </a:ext>
                  </a:extLst>
                </a:hlinkClick>
              </a:rPr>
              <a:t>Social and Environmental Determinants of Health - HDR UK</a:t>
            </a:r>
            <a:endParaRPr lang="en-GB" sz="1800" b="0" dirty="0">
              <a:solidFill>
                <a:srgbClr val="0098A8"/>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8B28B10F-3470-5A9C-DBDE-EC122D922A3B}"/>
              </a:ext>
            </a:extLst>
          </p:cNvPr>
          <p:cNvPicPr>
            <a:picLocks noChangeAspect="1"/>
          </p:cNvPicPr>
          <p:nvPr/>
        </p:nvPicPr>
        <p:blipFill>
          <a:blip r:embed="rId7"/>
          <a:stretch>
            <a:fillRect/>
          </a:stretch>
        </p:blipFill>
        <p:spPr>
          <a:xfrm>
            <a:off x="360769" y="5951854"/>
            <a:ext cx="1302995" cy="737897"/>
          </a:xfrm>
          <a:prstGeom prst="rect">
            <a:avLst/>
          </a:prstGeom>
        </p:spPr>
      </p:pic>
      <p:pic>
        <p:nvPicPr>
          <p:cNvPr id="8" name="Picture 7">
            <a:extLst>
              <a:ext uri="{FF2B5EF4-FFF2-40B4-BE49-F238E27FC236}">
                <a16:creationId xmlns:a16="http://schemas.microsoft.com/office/drawing/2014/main" id="{0C7C603C-3522-0574-93DB-97D5823E8676}"/>
              </a:ext>
            </a:extLst>
          </p:cNvPr>
          <p:cNvPicPr>
            <a:picLocks noChangeAspect="1"/>
          </p:cNvPicPr>
          <p:nvPr/>
        </p:nvPicPr>
        <p:blipFill>
          <a:blip r:embed="rId8"/>
          <a:stretch>
            <a:fillRect/>
          </a:stretch>
        </p:blipFill>
        <p:spPr>
          <a:xfrm>
            <a:off x="1759042" y="5798812"/>
            <a:ext cx="900153" cy="857892"/>
          </a:xfrm>
          <a:prstGeom prst="rect">
            <a:avLst/>
          </a:prstGeom>
        </p:spPr>
      </p:pic>
      <p:pic>
        <p:nvPicPr>
          <p:cNvPr id="9" name="Picture 8">
            <a:extLst>
              <a:ext uri="{FF2B5EF4-FFF2-40B4-BE49-F238E27FC236}">
                <a16:creationId xmlns:a16="http://schemas.microsoft.com/office/drawing/2014/main" id="{055B4E2C-24B5-CCA3-95AB-4936BA5AA80A}"/>
              </a:ext>
            </a:extLst>
          </p:cNvPr>
          <p:cNvPicPr>
            <a:picLocks noChangeAspect="1"/>
          </p:cNvPicPr>
          <p:nvPr/>
        </p:nvPicPr>
        <p:blipFill>
          <a:blip r:embed="rId9"/>
          <a:stretch>
            <a:fillRect/>
          </a:stretch>
        </p:blipFill>
        <p:spPr>
          <a:xfrm>
            <a:off x="2754473" y="5886309"/>
            <a:ext cx="722190" cy="794409"/>
          </a:xfrm>
          <a:prstGeom prst="rect">
            <a:avLst/>
          </a:prstGeom>
        </p:spPr>
      </p:pic>
      <p:pic>
        <p:nvPicPr>
          <p:cNvPr id="11" name="Picture 10">
            <a:extLst>
              <a:ext uri="{FF2B5EF4-FFF2-40B4-BE49-F238E27FC236}">
                <a16:creationId xmlns:a16="http://schemas.microsoft.com/office/drawing/2014/main" id="{EB20532D-B5E3-8660-8C8B-E6B25594F98A}"/>
              </a:ext>
            </a:extLst>
          </p:cNvPr>
          <p:cNvPicPr>
            <a:picLocks noChangeAspect="1"/>
          </p:cNvPicPr>
          <p:nvPr/>
        </p:nvPicPr>
        <p:blipFill rotWithShape="1">
          <a:blip r:embed="rId10"/>
          <a:srcRect r="3004"/>
          <a:stretch/>
        </p:blipFill>
        <p:spPr>
          <a:xfrm>
            <a:off x="3571941" y="5889105"/>
            <a:ext cx="2221223" cy="857158"/>
          </a:xfrm>
          <a:prstGeom prst="rect">
            <a:avLst/>
          </a:prstGeom>
        </p:spPr>
      </p:pic>
      <p:pic>
        <p:nvPicPr>
          <p:cNvPr id="12" name="Picture 11">
            <a:extLst>
              <a:ext uri="{FF2B5EF4-FFF2-40B4-BE49-F238E27FC236}">
                <a16:creationId xmlns:a16="http://schemas.microsoft.com/office/drawing/2014/main" id="{3A279446-73CC-6441-CCA1-FAB299398BD5}"/>
              </a:ext>
            </a:extLst>
          </p:cNvPr>
          <p:cNvPicPr>
            <a:picLocks noChangeAspect="1"/>
          </p:cNvPicPr>
          <p:nvPr/>
        </p:nvPicPr>
        <p:blipFill>
          <a:blip r:embed="rId11"/>
          <a:stretch>
            <a:fillRect/>
          </a:stretch>
        </p:blipFill>
        <p:spPr>
          <a:xfrm>
            <a:off x="8999511" y="5951854"/>
            <a:ext cx="1524000" cy="704850"/>
          </a:xfrm>
          <a:prstGeom prst="rect">
            <a:avLst/>
          </a:prstGeom>
        </p:spPr>
      </p:pic>
      <p:pic>
        <p:nvPicPr>
          <p:cNvPr id="13" name="Picture 12">
            <a:extLst>
              <a:ext uri="{FF2B5EF4-FFF2-40B4-BE49-F238E27FC236}">
                <a16:creationId xmlns:a16="http://schemas.microsoft.com/office/drawing/2014/main" id="{C58EE2E9-F176-CDF6-4045-6C02453B9022}"/>
              </a:ext>
            </a:extLst>
          </p:cNvPr>
          <p:cNvPicPr>
            <a:picLocks noChangeAspect="1"/>
          </p:cNvPicPr>
          <p:nvPr/>
        </p:nvPicPr>
        <p:blipFill>
          <a:blip r:embed="rId12"/>
          <a:stretch>
            <a:fillRect/>
          </a:stretch>
        </p:blipFill>
        <p:spPr>
          <a:xfrm>
            <a:off x="5888442" y="6036635"/>
            <a:ext cx="3015791" cy="620069"/>
          </a:xfrm>
          <a:prstGeom prst="rect">
            <a:avLst/>
          </a:prstGeom>
        </p:spPr>
      </p:pic>
      <p:pic>
        <p:nvPicPr>
          <p:cNvPr id="14" name="Picture 11">
            <a:extLst>
              <a:ext uri="{FF2B5EF4-FFF2-40B4-BE49-F238E27FC236}">
                <a16:creationId xmlns:a16="http://schemas.microsoft.com/office/drawing/2014/main" id="{DE4F8548-A43F-7739-03E5-FE94B12E956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2" t="26894" r="-2589" b="24355"/>
          <a:stretch>
            <a:fillRect/>
          </a:stretch>
        </p:blipFill>
        <p:spPr bwMode="auto">
          <a:xfrm>
            <a:off x="10618787" y="5994932"/>
            <a:ext cx="1573213"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3561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half" idx="2"/>
          </p:nvPr>
        </p:nvSpPr>
        <p:spPr>
          <a:xfrm>
            <a:off x="383999" y="1040219"/>
            <a:ext cx="10968212" cy="776056"/>
          </a:xfrm>
        </p:spPr>
        <p:txBody>
          <a:bodyPr>
            <a:normAutofit/>
          </a:bodyPr>
          <a:lstStyle/>
          <a:p>
            <a:r>
              <a:rPr lang="en-US" dirty="0">
                <a:latin typeface="Cambria" panose="02040503050406030204" pitchFamily="18" charset="0"/>
                <a:ea typeface="Cambria" panose="02040503050406030204" pitchFamily="18" charset="0"/>
              </a:rPr>
              <a:t>ECHILD: mother-baby link</a:t>
            </a:r>
          </a:p>
          <a:p>
            <a:endParaRPr lang="en-US" dirty="0">
              <a:latin typeface="Cambria" panose="02040503050406030204" pitchFamily="18" charset="0"/>
              <a:ea typeface="Cambria" panose="02040503050406030204" pitchFamily="18" charset="0"/>
            </a:endParaRPr>
          </a:p>
        </p:txBody>
      </p:sp>
      <p:sp>
        <p:nvSpPr>
          <p:cNvPr id="10" name="Text Placeholder 12">
            <a:extLst>
              <a:ext uri="{FF2B5EF4-FFF2-40B4-BE49-F238E27FC236}">
                <a16:creationId xmlns:a16="http://schemas.microsoft.com/office/drawing/2014/main" id="{BCF548F6-3E77-C222-7955-36B22E0EEFFC}"/>
              </a:ext>
            </a:extLst>
          </p:cNvPr>
          <p:cNvSpPr txBox="1">
            <a:spLocks/>
          </p:cNvSpPr>
          <p:nvPr/>
        </p:nvSpPr>
        <p:spPr>
          <a:xfrm>
            <a:off x="383999" y="384000"/>
            <a:ext cx="7318611" cy="390725"/>
          </a:xfrm>
          <a:prstGeom prst="rect">
            <a:avLst/>
          </a:prstGeom>
        </p:spPr>
        <p:txBody>
          <a:bodyPr vert="horz" lIns="0" tIns="0" rIns="0" bIns="0" rtlCol="0">
            <a:noAutofit/>
          </a:bodyPr>
          <a:lstStyle>
            <a:lvl1pPr marL="0" indent="0" algn="l" defTabSz="914377" rtl="0" eaLnBrk="1" latinLnBrk="0" hangingPunct="1">
              <a:lnSpc>
                <a:spcPct val="80000"/>
              </a:lnSpc>
              <a:spcBef>
                <a:spcPts val="1000"/>
              </a:spcBef>
              <a:buFont typeface="Arial" panose="020B0604020202020204" pitchFamily="34" charset="0"/>
              <a:buNone/>
              <a:defRPr sz="1467" b="1" kern="1200" baseline="0">
                <a:solidFill>
                  <a:schemeClr val="bg1"/>
                </a:solidFill>
                <a:latin typeface="Arial" charset="0"/>
                <a:ea typeface="Arial" charset="0"/>
                <a:cs typeface="Arial" charset="0"/>
              </a:defRPr>
            </a:lvl1pPr>
            <a:lvl2pPr marL="0" indent="0" algn="l" defTabSz="914377" rtl="0" eaLnBrk="1" latinLnBrk="0" hangingPunct="1">
              <a:lnSpc>
                <a:spcPct val="80000"/>
              </a:lnSpc>
              <a:spcBef>
                <a:spcPts val="500"/>
              </a:spcBef>
              <a:buFont typeface="Arial" panose="020B0604020202020204" pitchFamily="34" charset="0"/>
              <a:buNone/>
              <a:defRPr sz="1467" kern="1200">
                <a:solidFill>
                  <a:schemeClr val="bg1"/>
                </a:solidFill>
                <a:latin typeface="Arial" charset="0"/>
                <a:ea typeface="Arial" charset="0"/>
                <a:cs typeface="Arial" charset="0"/>
              </a:defRPr>
            </a:lvl2pPr>
            <a:lvl3pPr marL="0" indent="0" algn="l" defTabSz="914377" rtl="0" eaLnBrk="1" latinLnBrk="0" hangingPunct="1">
              <a:lnSpc>
                <a:spcPct val="90000"/>
              </a:lnSpc>
              <a:spcBef>
                <a:spcPts val="500"/>
              </a:spcBef>
              <a:buFont typeface="Arial" panose="020B0604020202020204" pitchFamily="34" charset="0"/>
              <a:buNone/>
              <a:defRPr sz="1467" b="1" kern="1200">
                <a:solidFill>
                  <a:schemeClr val="tx1"/>
                </a:solidFill>
                <a:latin typeface="Arial" charset="0"/>
                <a:ea typeface="Arial" charset="0"/>
                <a:cs typeface="Arial" charset="0"/>
              </a:defRPr>
            </a:lvl3pPr>
            <a:lvl4pPr marL="0" indent="0" algn="l" defTabSz="914377" rtl="0" eaLnBrk="1" latinLnBrk="0" hangingPunct="1">
              <a:lnSpc>
                <a:spcPct val="90000"/>
              </a:lnSpc>
              <a:spcBef>
                <a:spcPts val="500"/>
              </a:spcBef>
              <a:buFont typeface="Arial" panose="020B0604020202020204" pitchFamily="34" charset="0"/>
              <a:buNone/>
              <a:defRPr sz="1467" kern="1200">
                <a:solidFill>
                  <a:schemeClr val="tx1"/>
                </a:solidFill>
                <a:latin typeface="Arial" charset="0"/>
                <a:ea typeface="Arial" charset="0"/>
                <a:cs typeface="Arial" charset="0"/>
              </a:defRPr>
            </a:lvl4pPr>
            <a:lvl5pPr marL="0" indent="0" algn="l" defTabSz="914377" rtl="0" eaLnBrk="1" latinLnBrk="0" hangingPunct="1">
              <a:lnSpc>
                <a:spcPct val="90000"/>
              </a:lnSpc>
              <a:spcBef>
                <a:spcPts val="500"/>
              </a:spcBef>
              <a:buFont typeface="Arial" panose="020B0604020202020204" pitchFamily="34" charset="0"/>
              <a:buNone/>
              <a:defRPr sz="1467" b="1" kern="1200">
                <a:solidFill>
                  <a:schemeClr val="tx1"/>
                </a:solidFill>
                <a:latin typeface="Arial" charset="0"/>
                <a:ea typeface="Arial" charset="0"/>
                <a:cs typeface="Arial"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1467" b="1" i="0" u="none" strike="noStrike" kern="1200" cap="none" spc="0" normalizeH="0" baseline="0" noProof="0">
                <a:ln>
                  <a:noFill/>
                </a:ln>
                <a:solidFill>
                  <a:prstClr val="white"/>
                </a:solidFill>
                <a:effectLst/>
                <a:uLnTx/>
                <a:uFillTx/>
                <a:latin typeface="Arial" charset="0"/>
                <a:cs typeface="Arial" charset="0"/>
              </a:rPr>
              <a:t>UCL Great Ormond Street Institute of Child Health</a:t>
            </a:r>
            <a:endParaRPr kumimoji="0" lang="en-US" sz="1467" b="1" i="0" u="none" strike="noStrike" kern="1200" cap="none" spc="0" normalizeH="0" baseline="0" noProof="0" dirty="0">
              <a:ln>
                <a:noFill/>
              </a:ln>
              <a:solidFill>
                <a:prstClr val="white"/>
              </a:solidFill>
              <a:effectLst/>
              <a:uLnTx/>
              <a:uFillTx/>
              <a:latin typeface="Arial" charset="0"/>
              <a:cs typeface="Arial" charset="0"/>
            </a:endParaRPr>
          </a:p>
        </p:txBody>
      </p:sp>
      <p:cxnSp>
        <p:nvCxnSpPr>
          <p:cNvPr id="2" name="Straight Connector 1">
            <a:extLst>
              <a:ext uri="{FF2B5EF4-FFF2-40B4-BE49-F238E27FC236}">
                <a16:creationId xmlns:a16="http://schemas.microsoft.com/office/drawing/2014/main" id="{16821A9C-2897-C11A-3F6C-6D0AA61A89BB}"/>
              </a:ext>
            </a:extLst>
          </p:cNvPr>
          <p:cNvCxnSpPr/>
          <p:nvPr/>
        </p:nvCxnSpPr>
        <p:spPr>
          <a:xfrm flipV="1">
            <a:off x="9174804" y="4676309"/>
            <a:ext cx="2468880" cy="11072"/>
          </a:xfrm>
          <a:prstGeom prst="line">
            <a:avLst/>
          </a:prstGeom>
          <a:noFill/>
          <a:ln w="19050" cap="flat" cmpd="sng" algn="ctr">
            <a:solidFill>
              <a:srgbClr val="4F81BD">
                <a:shade val="95000"/>
                <a:satMod val="105000"/>
              </a:srgbClr>
            </a:solidFill>
            <a:prstDash val="solid"/>
            <a:tailEnd type="triangle"/>
          </a:ln>
          <a:effectLst/>
        </p:spPr>
      </p:cxnSp>
      <p:cxnSp>
        <p:nvCxnSpPr>
          <p:cNvPr id="3" name="Straight Connector 2">
            <a:extLst>
              <a:ext uri="{FF2B5EF4-FFF2-40B4-BE49-F238E27FC236}">
                <a16:creationId xmlns:a16="http://schemas.microsoft.com/office/drawing/2014/main" id="{32929C80-7CA0-381B-8F38-FE5C3A8215D6}"/>
              </a:ext>
            </a:extLst>
          </p:cNvPr>
          <p:cNvCxnSpPr/>
          <p:nvPr/>
        </p:nvCxnSpPr>
        <p:spPr>
          <a:xfrm>
            <a:off x="4625791" y="2405306"/>
            <a:ext cx="0" cy="648072"/>
          </a:xfrm>
          <a:prstGeom prst="line">
            <a:avLst/>
          </a:prstGeom>
          <a:noFill/>
          <a:ln w="28575" cap="flat" cmpd="sng" algn="ctr">
            <a:solidFill>
              <a:srgbClr val="4F81BD">
                <a:shade val="95000"/>
                <a:satMod val="105000"/>
              </a:srgbClr>
            </a:solidFill>
            <a:prstDash val="solid"/>
          </a:ln>
          <a:effectLst/>
        </p:spPr>
      </p:cxnSp>
      <p:cxnSp>
        <p:nvCxnSpPr>
          <p:cNvPr id="6" name="Straight Connector 5">
            <a:extLst>
              <a:ext uri="{FF2B5EF4-FFF2-40B4-BE49-F238E27FC236}">
                <a16:creationId xmlns:a16="http://schemas.microsoft.com/office/drawing/2014/main" id="{4ABDB9A9-56C9-78B2-9755-F6D00A7B447B}"/>
              </a:ext>
            </a:extLst>
          </p:cNvPr>
          <p:cNvCxnSpPr>
            <a:cxnSpLocks/>
          </p:cNvCxnSpPr>
          <p:nvPr/>
        </p:nvCxnSpPr>
        <p:spPr>
          <a:xfrm>
            <a:off x="3370832" y="2335045"/>
            <a:ext cx="8272496" cy="70261"/>
          </a:xfrm>
          <a:prstGeom prst="line">
            <a:avLst/>
          </a:prstGeom>
          <a:noFill/>
          <a:ln w="19050" cap="flat" cmpd="sng" algn="ctr">
            <a:solidFill>
              <a:srgbClr val="4F81BD">
                <a:shade val="95000"/>
                <a:satMod val="105000"/>
              </a:srgbClr>
            </a:solidFill>
            <a:prstDash val="solid"/>
            <a:tailEnd type="triangle"/>
          </a:ln>
          <a:effectLst/>
        </p:spPr>
      </p:cxnSp>
      <p:sp>
        <p:nvSpPr>
          <p:cNvPr id="9" name="Rounded Rectangle 13">
            <a:extLst>
              <a:ext uri="{FF2B5EF4-FFF2-40B4-BE49-F238E27FC236}">
                <a16:creationId xmlns:a16="http://schemas.microsoft.com/office/drawing/2014/main" id="{71402769-BFF0-6C71-B0C0-E9A96770D500}"/>
              </a:ext>
            </a:extLst>
          </p:cNvPr>
          <p:cNvSpPr/>
          <p:nvPr/>
        </p:nvSpPr>
        <p:spPr>
          <a:xfrm>
            <a:off x="4207062" y="2150116"/>
            <a:ext cx="842008" cy="360040"/>
          </a:xfrm>
          <a:prstGeom prst="round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Maternity record </a:t>
            </a:r>
          </a:p>
        </p:txBody>
      </p:sp>
      <p:sp>
        <p:nvSpPr>
          <p:cNvPr id="13" name="Rounded Rectangle 14">
            <a:extLst>
              <a:ext uri="{FF2B5EF4-FFF2-40B4-BE49-F238E27FC236}">
                <a16:creationId xmlns:a16="http://schemas.microsoft.com/office/drawing/2014/main" id="{CC055F46-4AAA-7AC0-AAE8-43F38A4F67CD}"/>
              </a:ext>
            </a:extLst>
          </p:cNvPr>
          <p:cNvSpPr/>
          <p:nvPr/>
        </p:nvSpPr>
        <p:spPr>
          <a:xfrm>
            <a:off x="3453672" y="2150116"/>
            <a:ext cx="144000" cy="360040"/>
          </a:xfrm>
          <a:prstGeom prst="roundRect">
            <a:avLst/>
          </a:prstGeom>
          <a:solidFill>
            <a:srgbClr val="1F497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14" name="Rounded Rectangle 15">
            <a:extLst>
              <a:ext uri="{FF2B5EF4-FFF2-40B4-BE49-F238E27FC236}">
                <a16:creationId xmlns:a16="http://schemas.microsoft.com/office/drawing/2014/main" id="{0377A484-FCC2-B587-6A7D-54655D034938}"/>
              </a:ext>
            </a:extLst>
          </p:cNvPr>
          <p:cNvSpPr/>
          <p:nvPr/>
        </p:nvSpPr>
        <p:spPr>
          <a:xfrm>
            <a:off x="5320531" y="2150116"/>
            <a:ext cx="144000" cy="360040"/>
          </a:xfrm>
          <a:prstGeom prst="roundRect">
            <a:avLst/>
          </a:prstGeom>
          <a:solidFill>
            <a:srgbClr val="1F497D">
              <a:lumMod val="60000"/>
              <a:lumOff val="40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15" name="Rounded Rectangle 16">
            <a:extLst>
              <a:ext uri="{FF2B5EF4-FFF2-40B4-BE49-F238E27FC236}">
                <a16:creationId xmlns:a16="http://schemas.microsoft.com/office/drawing/2014/main" id="{D3479034-FAA1-9626-D554-E8BF2D4F6B5B}"/>
              </a:ext>
            </a:extLst>
          </p:cNvPr>
          <p:cNvSpPr/>
          <p:nvPr/>
        </p:nvSpPr>
        <p:spPr>
          <a:xfrm>
            <a:off x="3725319" y="2159244"/>
            <a:ext cx="144000" cy="360040"/>
          </a:xfrm>
          <a:prstGeom prst="roundRect">
            <a:avLst/>
          </a:prstGeom>
          <a:solidFill>
            <a:srgbClr val="1F497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16" name="Rounded Rectangle 17">
            <a:extLst>
              <a:ext uri="{FF2B5EF4-FFF2-40B4-BE49-F238E27FC236}">
                <a16:creationId xmlns:a16="http://schemas.microsoft.com/office/drawing/2014/main" id="{0F4C3CEE-5D32-57DC-9647-23F5389C3DD9}"/>
              </a:ext>
            </a:extLst>
          </p:cNvPr>
          <p:cNvSpPr/>
          <p:nvPr/>
        </p:nvSpPr>
        <p:spPr>
          <a:xfrm>
            <a:off x="5669527" y="2159244"/>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cxnSp>
        <p:nvCxnSpPr>
          <p:cNvPr id="18" name="Straight Connector 17">
            <a:extLst>
              <a:ext uri="{FF2B5EF4-FFF2-40B4-BE49-F238E27FC236}">
                <a16:creationId xmlns:a16="http://schemas.microsoft.com/office/drawing/2014/main" id="{B07BF1D3-8C5E-CC63-001E-A593DC5DDF49}"/>
              </a:ext>
            </a:extLst>
          </p:cNvPr>
          <p:cNvCxnSpPr>
            <a:stCxn id="20" idx="3"/>
          </p:cNvCxnSpPr>
          <p:nvPr/>
        </p:nvCxnSpPr>
        <p:spPr>
          <a:xfrm>
            <a:off x="5021255" y="3053378"/>
            <a:ext cx="6622073" cy="0"/>
          </a:xfrm>
          <a:prstGeom prst="line">
            <a:avLst/>
          </a:prstGeom>
          <a:noFill/>
          <a:ln w="19050" cap="flat" cmpd="sng" algn="ctr">
            <a:solidFill>
              <a:srgbClr val="4F81BD">
                <a:shade val="95000"/>
                <a:satMod val="105000"/>
              </a:srgbClr>
            </a:solidFill>
            <a:prstDash val="solid"/>
            <a:tailEnd type="triangle"/>
          </a:ln>
          <a:effectLst/>
        </p:spPr>
      </p:cxnSp>
      <p:sp>
        <p:nvSpPr>
          <p:cNvPr id="20" name="Rectangle 19">
            <a:extLst>
              <a:ext uri="{FF2B5EF4-FFF2-40B4-BE49-F238E27FC236}">
                <a16:creationId xmlns:a16="http://schemas.microsoft.com/office/drawing/2014/main" id="{77356535-CBD6-B8BF-42BB-53C19D11D9FC}"/>
              </a:ext>
            </a:extLst>
          </p:cNvPr>
          <p:cNvSpPr/>
          <p:nvPr/>
        </p:nvSpPr>
        <p:spPr>
          <a:xfrm>
            <a:off x="4179247" y="2873358"/>
            <a:ext cx="842008"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Birth record</a:t>
            </a:r>
          </a:p>
        </p:txBody>
      </p:sp>
      <p:sp>
        <p:nvSpPr>
          <p:cNvPr id="21" name="Rectangle 20">
            <a:extLst>
              <a:ext uri="{FF2B5EF4-FFF2-40B4-BE49-F238E27FC236}">
                <a16:creationId xmlns:a16="http://schemas.microsoft.com/office/drawing/2014/main" id="{FA71DE5E-BB0C-83B2-FA23-4E2F9A5A63A8}"/>
              </a:ext>
            </a:extLst>
          </p:cNvPr>
          <p:cNvSpPr/>
          <p:nvPr/>
        </p:nvSpPr>
        <p:spPr>
          <a:xfrm flipH="1">
            <a:off x="5381295" y="2873358"/>
            <a:ext cx="144000" cy="360040"/>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22" name="Rectangle 21">
            <a:extLst>
              <a:ext uri="{FF2B5EF4-FFF2-40B4-BE49-F238E27FC236}">
                <a16:creationId xmlns:a16="http://schemas.microsoft.com/office/drawing/2014/main" id="{3050D715-04E4-6D76-8E36-55931AF25AFB}"/>
              </a:ext>
            </a:extLst>
          </p:cNvPr>
          <p:cNvSpPr/>
          <p:nvPr/>
        </p:nvSpPr>
        <p:spPr>
          <a:xfrm flipH="1">
            <a:off x="5108277" y="2874193"/>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23" name="Rectangle 22">
            <a:extLst>
              <a:ext uri="{FF2B5EF4-FFF2-40B4-BE49-F238E27FC236}">
                <a16:creationId xmlns:a16="http://schemas.microsoft.com/office/drawing/2014/main" id="{E6336C24-B2B0-3FD4-31A3-B858C08D3F78}"/>
              </a:ext>
            </a:extLst>
          </p:cNvPr>
          <p:cNvSpPr/>
          <p:nvPr/>
        </p:nvSpPr>
        <p:spPr>
          <a:xfrm flipH="1">
            <a:off x="5885375" y="2865135"/>
            <a:ext cx="144000" cy="360040"/>
          </a:xfrm>
          <a:prstGeom prst="rect">
            <a:avLst/>
          </a:prstGeom>
          <a:solidFill>
            <a:srgbClr val="7030A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24" name="Rectangle 23">
            <a:extLst>
              <a:ext uri="{FF2B5EF4-FFF2-40B4-BE49-F238E27FC236}">
                <a16:creationId xmlns:a16="http://schemas.microsoft.com/office/drawing/2014/main" id="{692CEF35-60A4-93F5-4153-6F6FA2A5A464}"/>
              </a:ext>
            </a:extLst>
          </p:cNvPr>
          <p:cNvSpPr/>
          <p:nvPr/>
        </p:nvSpPr>
        <p:spPr>
          <a:xfrm flipH="1">
            <a:off x="6389407" y="2873358"/>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grpSp>
        <p:nvGrpSpPr>
          <p:cNvPr id="25" name="Group 24">
            <a:extLst>
              <a:ext uri="{FF2B5EF4-FFF2-40B4-BE49-F238E27FC236}">
                <a16:creationId xmlns:a16="http://schemas.microsoft.com/office/drawing/2014/main" id="{430F0F23-B6F3-44C6-A4A1-09D90301FE97}"/>
              </a:ext>
            </a:extLst>
          </p:cNvPr>
          <p:cNvGrpSpPr/>
          <p:nvPr/>
        </p:nvGrpSpPr>
        <p:grpSpPr>
          <a:xfrm>
            <a:off x="6322888" y="2527531"/>
            <a:ext cx="1018794" cy="1581734"/>
            <a:chOff x="3019754" y="1126397"/>
            <a:chExt cx="1018794" cy="872303"/>
          </a:xfrm>
        </p:grpSpPr>
        <p:cxnSp>
          <p:nvCxnSpPr>
            <p:cNvPr id="26" name="Straight Connector 25">
              <a:extLst>
                <a:ext uri="{FF2B5EF4-FFF2-40B4-BE49-F238E27FC236}">
                  <a16:creationId xmlns:a16="http://schemas.microsoft.com/office/drawing/2014/main" id="{AF47720D-2EBC-5716-B4DE-487212DAC600}"/>
                </a:ext>
              </a:extLst>
            </p:cNvPr>
            <p:cNvCxnSpPr>
              <a:cxnSpLocks/>
              <a:stCxn id="31" idx="2"/>
              <a:endCxn id="27" idx="0"/>
            </p:cNvCxnSpPr>
            <p:nvPr/>
          </p:nvCxnSpPr>
          <p:spPr>
            <a:xfrm>
              <a:off x="3520107" y="1126397"/>
              <a:ext cx="9044" cy="616904"/>
            </a:xfrm>
            <a:prstGeom prst="line">
              <a:avLst/>
            </a:prstGeom>
            <a:noFill/>
            <a:ln w="28575" cap="flat" cmpd="sng" algn="ctr">
              <a:solidFill>
                <a:srgbClr val="4F81BD">
                  <a:shade val="95000"/>
                  <a:satMod val="105000"/>
                </a:srgbClr>
              </a:solidFill>
              <a:prstDash val="solid"/>
            </a:ln>
            <a:effectLst/>
          </p:spPr>
        </p:cxnSp>
        <p:sp>
          <p:nvSpPr>
            <p:cNvPr id="27" name="Rounded Rectangle 27">
              <a:extLst>
                <a:ext uri="{FF2B5EF4-FFF2-40B4-BE49-F238E27FC236}">
                  <a16:creationId xmlns:a16="http://schemas.microsoft.com/office/drawing/2014/main" id="{ABFC2192-49F6-7712-0413-8F7F2266428A}"/>
                </a:ext>
              </a:extLst>
            </p:cNvPr>
            <p:cNvSpPr/>
            <p:nvPr/>
          </p:nvSpPr>
          <p:spPr>
            <a:xfrm>
              <a:off x="3019754" y="1743301"/>
              <a:ext cx="1018794" cy="255399"/>
            </a:xfrm>
            <a:prstGeom prst="roundRect">
              <a:avLst/>
            </a:prstGeom>
            <a:solidFill>
              <a:srgbClr val="00206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Sibling</a:t>
              </a:r>
            </a:p>
          </p:txBody>
        </p:sp>
      </p:grpSp>
      <p:pic>
        <p:nvPicPr>
          <p:cNvPr id="28" name="Picture 2" descr="Background, Big, Concept, Expectation, Happy">
            <a:extLst>
              <a:ext uri="{FF2B5EF4-FFF2-40B4-BE49-F238E27FC236}">
                <a16:creationId xmlns:a16="http://schemas.microsoft.com/office/drawing/2014/main" id="{FCC4D320-D6F3-3142-370C-9FC967D0E6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8677" y="1721507"/>
            <a:ext cx="1026517" cy="102651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Baby, Girl, Neutral, Child, Cute, Kid">
            <a:extLst>
              <a:ext uri="{FF2B5EF4-FFF2-40B4-BE49-F238E27FC236}">
                <a16:creationId xmlns:a16="http://schemas.microsoft.com/office/drawing/2014/main" id="{0B284F0E-FFCA-7D94-84F9-BF7896CA0F8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0569" y="2656356"/>
            <a:ext cx="715136" cy="83555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Baby, Boy, Girl, Neutral, Child, Cute">
            <a:extLst>
              <a:ext uri="{FF2B5EF4-FFF2-40B4-BE49-F238E27FC236}">
                <a16:creationId xmlns:a16="http://schemas.microsoft.com/office/drawing/2014/main" id="{03C36170-A7EF-CB1A-7562-CEC836B5053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06021" y="4168338"/>
            <a:ext cx="748152" cy="874130"/>
          </a:xfrm>
          <a:prstGeom prst="rect">
            <a:avLst/>
          </a:prstGeom>
          <a:noFill/>
          <a:extLst>
            <a:ext uri="{909E8E84-426E-40DD-AFC4-6F175D3DCCD1}">
              <a14:hiddenFill xmlns:a14="http://schemas.microsoft.com/office/drawing/2010/main">
                <a:solidFill>
                  <a:srgbClr val="FFFFFF"/>
                </a:solidFill>
              </a14:hiddenFill>
            </a:ext>
          </a:extLst>
        </p:spPr>
      </p:pic>
      <p:sp>
        <p:nvSpPr>
          <p:cNvPr id="31" name="Rounded Rectangle 35">
            <a:extLst>
              <a:ext uri="{FF2B5EF4-FFF2-40B4-BE49-F238E27FC236}">
                <a16:creationId xmlns:a16="http://schemas.microsoft.com/office/drawing/2014/main" id="{DF6E20E5-1519-2D8F-30DB-774ADE88D1EE}"/>
              </a:ext>
            </a:extLst>
          </p:cNvPr>
          <p:cNvSpPr/>
          <p:nvPr/>
        </p:nvSpPr>
        <p:spPr>
          <a:xfrm>
            <a:off x="6402237" y="2167492"/>
            <a:ext cx="842008" cy="360040"/>
          </a:xfrm>
          <a:prstGeom prst="round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Maternity record </a:t>
            </a:r>
          </a:p>
        </p:txBody>
      </p:sp>
      <p:sp>
        <p:nvSpPr>
          <p:cNvPr id="32" name="Rounded Rectangle 36">
            <a:extLst>
              <a:ext uri="{FF2B5EF4-FFF2-40B4-BE49-F238E27FC236}">
                <a16:creationId xmlns:a16="http://schemas.microsoft.com/office/drawing/2014/main" id="{788150D6-3387-309D-9B49-17B615490740}"/>
              </a:ext>
            </a:extLst>
          </p:cNvPr>
          <p:cNvSpPr/>
          <p:nvPr/>
        </p:nvSpPr>
        <p:spPr>
          <a:xfrm>
            <a:off x="9323364" y="2155682"/>
            <a:ext cx="842008" cy="360040"/>
          </a:xfrm>
          <a:prstGeom prst="round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Maternity record </a:t>
            </a:r>
          </a:p>
        </p:txBody>
      </p:sp>
      <p:pic>
        <p:nvPicPr>
          <p:cNvPr id="33" name="Picture 10" descr="Baby, Boy, Girl, Neutral, Child, Cute">
            <a:extLst>
              <a:ext uri="{FF2B5EF4-FFF2-40B4-BE49-F238E27FC236}">
                <a16:creationId xmlns:a16="http://schemas.microsoft.com/office/drawing/2014/main" id="{DD3D7DE5-7CF0-4C24-4171-414806E7D64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6782" y="3441932"/>
            <a:ext cx="753945" cy="880898"/>
          </a:xfrm>
          <a:prstGeom prst="rect">
            <a:avLst/>
          </a:prstGeom>
          <a:noFill/>
          <a:extLst>
            <a:ext uri="{909E8E84-426E-40DD-AFC4-6F175D3DCCD1}">
              <a14:hiddenFill xmlns:a14="http://schemas.microsoft.com/office/drawing/2010/main">
                <a:solidFill>
                  <a:srgbClr val="FFFFFF"/>
                </a:solidFill>
              </a14:hiddenFill>
            </a:ext>
          </a:extLst>
        </p:spPr>
      </p:pic>
      <p:sp>
        <p:nvSpPr>
          <p:cNvPr id="34" name="Rounded Rectangle 38">
            <a:extLst>
              <a:ext uri="{FF2B5EF4-FFF2-40B4-BE49-F238E27FC236}">
                <a16:creationId xmlns:a16="http://schemas.microsoft.com/office/drawing/2014/main" id="{1960393B-D59F-0B57-60CE-C4C79F06E26C}"/>
              </a:ext>
            </a:extLst>
          </p:cNvPr>
          <p:cNvSpPr/>
          <p:nvPr/>
        </p:nvSpPr>
        <p:spPr>
          <a:xfrm>
            <a:off x="7449241" y="2150116"/>
            <a:ext cx="144000" cy="360040"/>
          </a:xfrm>
          <a:prstGeom prst="roundRect">
            <a:avLst/>
          </a:prstGeom>
          <a:solidFill>
            <a:srgbClr val="1F497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35" name="Rounded Rectangle 39">
            <a:extLst>
              <a:ext uri="{FF2B5EF4-FFF2-40B4-BE49-F238E27FC236}">
                <a16:creationId xmlns:a16="http://schemas.microsoft.com/office/drawing/2014/main" id="{8224E888-C8FB-8CAA-17E9-C648C8F866ED}"/>
              </a:ext>
            </a:extLst>
          </p:cNvPr>
          <p:cNvSpPr/>
          <p:nvPr/>
        </p:nvSpPr>
        <p:spPr>
          <a:xfrm>
            <a:off x="8004198" y="2159244"/>
            <a:ext cx="144000" cy="360040"/>
          </a:xfrm>
          <a:prstGeom prst="roundRect">
            <a:avLst/>
          </a:prstGeom>
          <a:solidFill>
            <a:srgbClr val="1F497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36" name="Rectangle 35">
            <a:extLst>
              <a:ext uri="{FF2B5EF4-FFF2-40B4-BE49-F238E27FC236}">
                <a16:creationId xmlns:a16="http://schemas.microsoft.com/office/drawing/2014/main" id="{9681C300-AFEB-EF0D-CE7B-9DA828CF05A6}"/>
              </a:ext>
            </a:extLst>
          </p:cNvPr>
          <p:cNvSpPr/>
          <p:nvPr/>
        </p:nvSpPr>
        <p:spPr>
          <a:xfrm flipH="1">
            <a:off x="7722764" y="2889230"/>
            <a:ext cx="144000" cy="360040"/>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37" name="Rectangle 36">
            <a:extLst>
              <a:ext uri="{FF2B5EF4-FFF2-40B4-BE49-F238E27FC236}">
                <a16:creationId xmlns:a16="http://schemas.microsoft.com/office/drawing/2014/main" id="{A7F81BE7-3D05-6368-F3FB-B899A0791DE6}"/>
              </a:ext>
            </a:extLst>
          </p:cNvPr>
          <p:cNvSpPr/>
          <p:nvPr/>
        </p:nvSpPr>
        <p:spPr>
          <a:xfrm flipH="1">
            <a:off x="8226796" y="2897453"/>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cxnSp>
        <p:nvCxnSpPr>
          <p:cNvPr id="38" name="Straight Connector 37">
            <a:extLst>
              <a:ext uri="{FF2B5EF4-FFF2-40B4-BE49-F238E27FC236}">
                <a16:creationId xmlns:a16="http://schemas.microsoft.com/office/drawing/2014/main" id="{D8781EC3-6B77-9A16-1A99-D6935A2D9067}"/>
              </a:ext>
            </a:extLst>
          </p:cNvPr>
          <p:cNvCxnSpPr>
            <a:cxnSpLocks/>
            <a:stCxn id="27" idx="3"/>
          </p:cNvCxnSpPr>
          <p:nvPr/>
        </p:nvCxnSpPr>
        <p:spPr>
          <a:xfrm>
            <a:off x="7341682" y="3877710"/>
            <a:ext cx="4125138" cy="2432"/>
          </a:xfrm>
          <a:prstGeom prst="line">
            <a:avLst/>
          </a:prstGeom>
          <a:noFill/>
          <a:ln w="19050" cap="flat" cmpd="sng" algn="ctr">
            <a:solidFill>
              <a:srgbClr val="4F81BD">
                <a:shade val="95000"/>
                <a:satMod val="105000"/>
              </a:srgbClr>
            </a:solidFill>
            <a:prstDash val="solid"/>
            <a:tailEnd type="triangle"/>
          </a:ln>
          <a:effectLst/>
        </p:spPr>
      </p:cxnSp>
      <p:sp>
        <p:nvSpPr>
          <p:cNvPr id="39" name="Rectangle 38">
            <a:extLst>
              <a:ext uri="{FF2B5EF4-FFF2-40B4-BE49-F238E27FC236}">
                <a16:creationId xmlns:a16="http://schemas.microsoft.com/office/drawing/2014/main" id="{8EBDD574-3D2D-AD89-3E52-E97205D2348E}"/>
              </a:ext>
            </a:extLst>
          </p:cNvPr>
          <p:cNvSpPr/>
          <p:nvPr/>
        </p:nvSpPr>
        <p:spPr>
          <a:xfrm flipH="1">
            <a:off x="9822055" y="2921669"/>
            <a:ext cx="144000" cy="360040"/>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40" name="Rectangle 39">
            <a:extLst>
              <a:ext uri="{FF2B5EF4-FFF2-40B4-BE49-F238E27FC236}">
                <a16:creationId xmlns:a16="http://schemas.microsoft.com/office/drawing/2014/main" id="{0D2045EF-D8BA-9CD9-0B21-16C3EEBDE0E5}"/>
              </a:ext>
            </a:extLst>
          </p:cNvPr>
          <p:cNvSpPr/>
          <p:nvPr/>
        </p:nvSpPr>
        <p:spPr>
          <a:xfrm flipH="1">
            <a:off x="9374666" y="3663497"/>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41" name="Rectangle 40">
            <a:extLst>
              <a:ext uri="{FF2B5EF4-FFF2-40B4-BE49-F238E27FC236}">
                <a16:creationId xmlns:a16="http://schemas.microsoft.com/office/drawing/2014/main" id="{35D85148-879B-F9E6-CCBC-F9888A27C6FA}"/>
              </a:ext>
            </a:extLst>
          </p:cNvPr>
          <p:cNvSpPr/>
          <p:nvPr/>
        </p:nvSpPr>
        <p:spPr>
          <a:xfrm flipH="1">
            <a:off x="11212055" y="3687592"/>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42" name="Rectangle 41">
            <a:extLst>
              <a:ext uri="{FF2B5EF4-FFF2-40B4-BE49-F238E27FC236}">
                <a16:creationId xmlns:a16="http://schemas.microsoft.com/office/drawing/2014/main" id="{6EEA3935-9191-9838-E5D4-94BB7AA19897}"/>
              </a:ext>
            </a:extLst>
          </p:cNvPr>
          <p:cNvSpPr/>
          <p:nvPr/>
        </p:nvSpPr>
        <p:spPr>
          <a:xfrm flipH="1">
            <a:off x="9552324" y="2921669"/>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43" name="Rounded Rectangle 47">
            <a:extLst>
              <a:ext uri="{FF2B5EF4-FFF2-40B4-BE49-F238E27FC236}">
                <a16:creationId xmlns:a16="http://schemas.microsoft.com/office/drawing/2014/main" id="{A37E3CB9-78F6-A020-FB58-EA4FEAD2C02D}"/>
              </a:ext>
            </a:extLst>
          </p:cNvPr>
          <p:cNvSpPr/>
          <p:nvPr/>
        </p:nvSpPr>
        <p:spPr>
          <a:xfrm>
            <a:off x="10244706" y="2152971"/>
            <a:ext cx="144000" cy="360040"/>
          </a:xfrm>
          <a:prstGeom prst="roundRect">
            <a:avLst/>
          </a:prstGeom>
          <a:solidFill>
            <a:srgbClr val="1F497D">
              <a:lumMod val="60000"/>
              <a:lumOff val="40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44" name="Rounded Rectangle 48">
            <a:extLst>
              <a:ext uri="{FF2B5EF4-FFF2-40B4-BE49-F238E27FC236}">
                <a16:creationId xmlns:a16="http://schemas.microsoft.com/office/drawing/2014/main" id="{D774758A-50E0-AA76-F188-E0A1A5EE4F00}"/>
              </a:ext>
            </a:extLst>
          </p:cNvPr>
          <p:cNvSpPr/>
          <p:nvPr/>
        </p:nvSpPr>
        <p:spPr>
          <a:xfrm>
            <a:off x="10593702" y="2162099"/>
            <a:ext cx="144000" cy="360040"/>
          </a:xfrm>
          <a:prstGeom prst="roundRect">
            <a:avLst/>
          </a:prstGeom>
          <a:solidFill>
            <a:srgbClr val="1F497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45" name="Rounded Rectangle 49">
            <a:extLst>
              <a:ext uri="{FF2B5EF4-FFF2-40B4-BE49-F238E27FC236}">
                <a16:creationId xmlns:a16="http://schemas.microsoft.com/office/drawing/2014/main" id="{30EA6954-1E49-86FB-E890-2E0EEEC77876}"/>
              </a:ext>
            </a:extLst>
          </p:cNvPr>
          <p:cNvSpPr/>
          <p:nvPr/>
        </p:nvSpPr>
        <p:spPr>
          <a:xfrm>
            <a:off x="9184592" y="4375425"/>
            <a:ext cx="1091259" cy="532675"/>
          </a:xfrm>
          <a:prstGeom prst="roundRect">
            <a:avLst/>
          </a:prstGeom>
          <a:solidFill>
            <a:srgbClr val="00206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Sibling</a:t>
            </a:r>
          </a:p>
        </p:txBody>
      </p:sp>
      <p:cxnSp>
        <p:nvCxnSpPr>
          <p:cNvPr id="46" name="Straight Connector 45">
            <a:extLst>
              <a:ext uri="{FF2B5EF4-FFF2-40B4-BE49-F238E27FC236}">
                <a16:creationId xmlns:a16="http://schemas.microsoft.com/office/drawing/2014/main" id="{4EE85DC6-D0A0-C6E5-D8F8-54C19C43E46B}"/>
              </a:ext>
            </a:extLst>
          </p:cNvPr>
          <p:cNvCxnSpPr/>
          <p:nvPr/>
        </p:nvCxnSpPr>
        <p:spPr>
          <a:xfrm>
            <a:off x="9755903" y="2527532"/>
            <a:ext cx="0" cy="1828800"/>
          </a:xfrm>
          <a:prstGeom prst="line">
            <a:avLst/>
          </a:prstGeom>
          <a:noFill/>
          <a:ln w="28575" cap="flat" cmpd="sng" algn="ctr">
            <a:solidFill>
              <a:srgbClr val="4F81BD">
                <a:shade val="95000"/>
                <a:satMod val="105000"/>
              </a:srgbClr>
            </a:solidFill>
            <a:prstDash val="solid"/>
          </a:ln>
          <a:effectLst/>
        </p:spPr>
      </p:cxnSp>
      <p:sp>
        <p:nvSpPr>
          <p:cNvPr id="47" name="Rectangle 46">
            <a:extLst>
              <a:ext uri="{FF2B5EF4-FFF2-40B4-BE49-F238E27FC236}">
                <a16:creationId xmlns:a16="http://schemas.microsoft.com/office/drawing/2014/main" id="{0A8DB60E-0981-BD66-A354-C3D01C3AB52D}"/>
              </a:ext>
            </a:extLst>
          </p:cNvPr>
          <p:cNvSpPr/>
          <p:nvPr/>
        </p:nvSpPr>
        <p:spPr>
          <a:xfrm flipH="1">
            <a:off x="10806982" y="4504093"/>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48" name="Rectangle 47">
            <a:extLst>
              <a:ext uri="{FF2B5EF4-FFF2-40B4-BE49-F238E27FC236}">
                <a16:creationId xmlns:a16="http://schemas.microsoft.com/office/drawing/2014/main" id="{693A5778-B79D-5429-62C3-9051A34FE36E}"/>
              </a:ext>
            </a:extLst>
          </p:cNvPr>
          <p:cNvSpPr/>
          <p:nvPr/>
        </p:nvSpPr>
        <p:spPr>
          <a:xfrm flipH="1">
            <a:off x="11225333" y="4493822"/>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49" name="Rectangle 48">
            <a:extLst>
              <a:ext uri="{FF2B5EF4-FFF2-40B4-BE49-F238E27FC236}">
                <a16:creationId xmlns:a16="http://schemas.microsoft.com/office/drawing/2014/main" id="{73181BC4-382B-B39A-E167-1AB1D9F6D78C}"/>
              </a:ext>
            </a:extLst>
          </p:cNvPr>
          <p:cNvSpPr/>
          <p:nvPr/>
        </p:nvSpPr>
        <p:spPr>
          <a:xfrm flipH="1">
            <a:off x="8217225" y="3666700"/>
            <a:ext cx="144000" cy="360040"/>
          </a:xfrm>
          <a:prstGeom prst="rect">
            <a:avLst/>
          </a:prstGeom>
          <a:solidFill>
            <a:srgbClr val="7030A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cxnSp>
        <p:nvCxnSpPr>
          <p:cNvPr id="4" name="Straight Connector 3">
            <a:extLst>
              <a:ext uri="{FF2B5EF4-FFF2-40B4-BE49-F238E27FC236}">
                <a16:creationId xmlns:a16="http://schemas.microsoft.com/office/drawing/2014/main" id="{50BBE692-735C-121A-7E15-B898F60AE670}"/>
              </a:ext>
            </a:extLst>
          </p:cNvPr>
          <p:cNvCxnSpPr>
            <a:cxnSpLocks/>
            <a:stCxn id="5" idx="3"/>
          </p:cNvCxnSpPr>
          <p:nvPr/>
        </p:nvCxnSpPr>
        <p:spPr>
          <a:xfrm flipV="1">
            <a:off x="994334" y="2330136"/>
            <a:ext cx="2014251" cy="10028"/>
          </a:xfrm>
          <a:prstGeom prst="line">
            <a:avLst/>
          </a:prstGeom>
          <a:noFill/>
          <a:ln w="19050" cap="flat" cmpd="sng" algn="ctr">
            <a:solidFill>
              <a:srgbClr val="4F81BD">
                <a:shade val="95000"/>
                <a:satMod val="105000"/>
              </a:srgbClr>
            </a:solidFill>
            <a:prstDash val="solid"/>
            <a:tailEnd type="triangle"/>
          </a:ln>
          <a:effectLst/>
        </p:spPr>
      </p:cxnSp>
      <p:sp>
        <p:nvSpPr>
          <p:cNvPr id="5" name="Rectangle 4">
            <a:extLst>
              <a:ext uri="{FF2B5EF4-FFF2-40B4-BE49-F238E27FC236}">
                <a16:creationId xmlns:a16="http://schemas.microsoft.com/office/drawing/2014/main" id="{BCC3E687-7245-133B-0F0C-A00D82D86952}"/>
              </a:ext>
            </a:extLst>
          </p:cNvPr>
          <p:cNvSpPr/>
          <p:nvPr/>
        </p:nvSpPr>
        <p:spPr>
          <a:xfrm>
            <a:off x="152326" y="2160144"/>
            <a:ext cx="842008" cy="360040"/>
          </a:xfrm>
          <a:prstGeom prst="rect">
            <a:avLst/>
          </a:prstGeom>
          <a:solidFill>
            <a:srgbClr val="7030A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a:solidFill>
                  <a:prstClr val="white"/>
                </a:solidFill>
                <a:latin typeface="Calibri"/>
              </a:rPr>
              <a:t>Social care</a:t>
            </a:r>
            <a:endParaRPr kumimoji="0" lang="en-GB" sz="1050" b="0" i="0" u="none" strike="noStrike" kern="0" cap="none" spc="0" normalizeH="0" baseline="0" noProof="0" dirty="0">
              <a:ln>
                <a:noFill/>
              </a:ln>
              <a:solidFill>
                <a:prstClr val="white"/>
              </a:solidFill>
              <a:effectLst/>
              <a:uLnTx/>
              <a:uFillTx/>
              <a:latin typeface="Calibri"/>
            </a:endParaRPr>
          </a:p>
        </p:txBody>
      </p:sp>
      <p:sp>
        <p:nvSpPr>
          <p:cNvPr id="51" name="Rectangle 50">
            <a:extLst>
              <a:ext uri="{FF2B5EF4-FFF2-40B4-BE49-F238E27FC236}">
                <a16:creationId xmlns:a16="http://schemas.microsoft.com/office/drawing/2014/main" id="{9988066D-44D1-A9C6-F834-71A91299415A}"/>
              </a:ext>
            </a:extLst>
          </p:cNvPr>
          <p:cNvSpPr/>
          <p:nvPr/>
        </p:nvSpPr>
        <p:spPr>
          <a:xfrm flipH="1">
            <a:off x="1928448" y="2150459"/>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52" name="Rectangle 51">
            <a:extLst>
              <a:ext uri="{FF2B5EF4-FFF2-40B4-BE49-F238E27FC236}">
                <a16:creationId xmlns:a16="http://schemas.microsoft.com/office/drawing/2014/main" id="{E2A2C08E-1A0D-DF71-408C-7DE13FD4B34E}"/>
              </a:ext>
            </a:extLst>
          </p:cNvPr>
          <p:cNvSpPr/>
          <p:nvPr/>
        </p:nvSpPr>
        <p:spPr>
          <a:xfrm flipH="1">
            <a:off x="1049904" y="2159244"/>
            <a:ext cx="798181" cy="360040"/>
          </a:xfrm>
          <a:prstGeom prst="rect">
            <a:avLst/>
          </a:prstGeom>
          <a:solidFill>
            <a:schemeClr val="accent6"/>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Calibri"/>
              </a:rPr>
              <a:t>Education</a:t>
            </a:r>
          </a:p>
        </p:txBody>
      </p:sp>
      <p:sp>
        <p:nvSpPr>
          <p:cNvPr id="53" name="Rectangle 52">
            <a:extLst>
              <a:ext uri="{FF2B5EF4-FFF2-40B4-BE49-F238E27FC236}">
                <a16:creationId xmlns:a16="http://schemas.microsoft.com/office/drawing/2014/main" id="{1678766F-9A66-1E5D-6F80-81DCE84A830A}"/>
              </a:ext>
            </a:extLst>
          </p:cNvPr>
          <p:cNvSpPr/>
          <p:nvPr/>
        </p:nvSpPr>
        <p:spPr>
          <a:xfrm flipH="1">
            <a:off x="2292462" y="2150116"/>
            <a:ext cx="144000" cy="360040"/>
          </a:xfrm>
          <a:prstGeom prst="rect">
            <a:avLst/>
          </a:prstGeom>
          <a:solidFill>
            <a:srgbClr val="1F497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white"/>
              </a:solidFill>
              <a:effectLst/>
              <a:uLnTx/>
              <a:uFillTx/>
              <a:latin typeface="Calibri"/>
            </a:endParaRPr>
          </a:p>
        </p:txBody>
      </p:sp>
      <p:sp>
        <p:nvSpPr>
          <p:cNvPr id="7" name="Rounded Rectangle 17">
            <a:extLst>
              <a:ext uri="{FF2B5EF4-FFF2-40B4-BE49-F238E27FC236}">
                <a16:creationId xmlns:a16="http://schemas.microsoft.com/office/drawing/2014/main" id="{D2D8F224-C058-FEF0-0402-2BEBA4210D9B}"/>
              </a:ext>
            </a:extLst>
          </p:cNvPr>
          <p:cNvSpPr/>
          <p:nvPr/>
        </p:nvSpPr>
        <p:spPr>
          <a:xfrm>
            <a:off x="5989667" y="2160144"/>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11" name="Rounded Rectangle 17">
            <a:extLst>
              <a:ext uri="{FF2B5EF4-FFF2-40B4-BE49-F238E27FC236}">
                <a16:creationId xmlns:a16="http://schemas.microsoft.com/office/drawing/2014/main" id="{92A1EC25-DA8F-52DD-8A92-41C4FCA2BC4C}"/>
              </a:ext>
            </a:extLst>
          </p:cNvPr>
          <p:cNvSpPr/>
          <p:nvPr/>
        </p:nvSpPr>
        <p:spPr>
          <a:xfrm>
            <a:off x="7060000" y="2884786"/>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12" name="Rounded Rectangle 17">
            <a:extLst>
              <a:ext uri="{FF2B5EF4-FFF2-40B4-BE49-F238E27FC236}">
                <a16:creationId xmlns:a16="http://schemas.microsoft.com/office/drawing/2014/main" id="{782B7A7F-C7F5-924A-80FE-364A87211C24}"/>
              </a:ext>
            </a:extLst>
          </p:cNvPr>
          <p:cNvSpPr/>
          <p:nvPr/>
        </p:nvSpPr>
        <p:spPr>
          <a:xfrm>
            <a:off x="7449241" y="2884786"/>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19" name="Rounded Rectangle 17">
            <a:extLst>
              <a:ext uri="{FF2B5EF4-FFF2-40B4-BE49-F238E27FC236}">
                <a16:creationId xmlns:a16="http://schemas.microsoft.com/office/drawing/2014/main" id="{DC6017EA-02C8-E251-3BD3-1B2D1530BF54}"/>
              </a:ext>
            </a:extLst>
          </p:cNvPr>
          <p:cNvSpPr/>
          <p:nvPr/>
        </p:nvSpPr>
        <p:spPr>
          <a:xfrm>
            <a:off x="8000782" y="2903990"/>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50" name="Rounded Rectangle 17">
            <a:extLst>
              <a:ext uri="{FF2B5EF4-FFF2-40B4-BE49-F238E27FC236}">
                <a16:creationId xmlns:a16="http://schemas.microsoft.com/office/drawing/2014/main" id="{48479EE6-1D58-01B9-9650-FA2505D8BEB3}"/>
              </a:ext>
            </a:extLst>
          </p:cNvPr>
          <p:cNvSpPr/>
          <p:nvPr/>
        </p:nvSpPr>
        <p:spPr>
          <a:xfrm>
            <a:off x="8667334" y="3687608"/>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54" name="Rounded Rectangle 17">
            <a:extLst>
              <a:ext uri="{FF2B5EF4-FFF2-40B4-BE49-F238E27FC236}">
                <a16:creationId xmlns:a16="http://schemas.microsoft.com/office/drawing/2014/main" id="{1E5447AD-288B-5D26-FB88-DFD219F3EF3A}"/>
              </a:ext>
            </a:extLst>
          </p:cNvPr>
          <p:cNvSpPr/>
          <p:nvPr/>
        </p:nvSpPr>
        <p:spPr>
          <a:xfrm>
            <a:off x="9067618" y="3673027"/>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55" name="Rounded Rectangle 17">
            <a:extLst>
              <a:ext uri="{FF2B5EF4-FFF2-40B4-BE49-F238E27FC236}">
                <a16:creationId xmlns:a16="http://schemas.microsoft.com/office/drawing/2014/main" id="{32363269-F753-C56F-8E92-02AE72FF9A3B}"/>
              </a:ext>
            </a:extLst>
          </p:cNvPr>
          <p:cNvSpPr/>
          <p:nvPr/>
        </p:nvSpPr>
        <p:spPr>
          <a:xfrm>
            <a:off x="9990951" y="3649534"/>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sp>
        <p:nvSpPr>
          <p:cNvPr id="56" name="Rounded Rectangle 17">
            <a:extLst>
              <a:ext uri="{FF2B5EF4-FFF2-40B4-BE49-F238E27FC236}">
                <a16:creationId xmlns:a16="http://schemas.microsoft.com/office/drawing/2014/main" id="{7875987E-1A43-1882-297A-C390F1BF6F51}"/>
              </a:ext>
            </a:extLst>
          </p:cNvPr>
          <p:cNvSpPr/>
          <p:nvPr/>
        </p:nvSpPr>
        <p:spPr>
          <a:xfrm>
            <a:off x="10567578" y="3675040"/>
            <a:ext cx="144000" cy="360040"/>
          </a:xfrm>
          <a:prstGeom prst="roundRect">
            <a:avLst/>
          </a:prstGeom>
          <a:solidFill>
            <a:schemeClr val="accent6"/>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dirty="0">
              <a:ln>
                <a:noFill/>
              </a:ln>
              <a:solidFill>
                <a:prstClr val="black"/>
              </a:solidFill>
              <a:effectLst/>
              <a:uLnTx/>
              <a:uFillTx/>
              <a:latin typeface="Calibri"/>
            </a:endParaRPr>
          </a:p>
        </p:txBody>
      </p:sp>
      <p:grpSp>
        <p:nvGrpSpPr>
          <p:cNvPr id="17" name="Group 16">
            <a:extLst>
              <a:ext uri="{FF2B5EF4-FFF2-40B4-BE49-F238E27FC236}">
                <a16:creationId xmlns:a16="http://schemas.microsoft.com/office/drawing/2014/main" id="{80657CF9-680F-775D-6487-54E6836AE6B7}"/>
              </a:ext>
            </a:extLst>
          </p:cNvPr>
          <p:cNvGrpSpPr/>
          <p:nvPr/>
        </p:nvGrpSpPr>
        <p:grpSpPr>
          <a:xfrm>
            <a:off x="300043" y="3366890"/>
            <a:ext cx="6142342" cy="3055679"/>
            <a:chOff x="222998" y="3618446"/>
            <a:chExt cx="6142342" cy="3055679"/>
          </a:xfrm>
        </p:grpSpPr>
        <p:sp>
          <p:nvSpPr>
            <p:cNvPr id="57" name="Rectangle: Rounded Corners 56">
              <a:extLst>
                <a:ext uri="{FF2B5EF4-FFF2-40B4-BE49-F238E27FC236}">
                  <a16:creationId xmlns:a16="http://schemas.microsoft.com/office/drawing/2014/main" id="{613E2CAB-6ED8-C345-9A19-51FC1A3DF470}"/>
                </a:ext>
              </a:extLst>
            </p:cNvPr>
            <p:cNvSpPr/>
            <p:nvPr/>
          </p:nvSpPr>
          <p:spPr>
            <a:xfrm>
              <a:off x="383999" y="5095883"/>
              <a:ext cx="5981341" cy="1578242"/>
            </a:xfrm>
            <a:prstGeom prst="roundRect">
              <a:avLst/>
            </a:prstGeom>
            <a:solidFill>
              <a:srgbClr val="CEE7E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98A8"/>
                  </a:solidFill>
                </a:rPr>
                <a:t>Plans to add in</a:t>
              </a:r>
            </a:p>
            <a:p>
              <a:r>
                <a:rPr lang="en-GB" b="1" dirty="0">
                  <a:solidFill>
                    <a:srgbClr val="004C54"/>
                  </a:solidFill>
                </a:rPr>
                <a:t>UPRN: Unique Property Reference Number (encrypted)</a:t>
              </a:r>
            </a:p>
            <a:p>
              <a:pPr marL="285750" indent="-285750">
                <a:buFont typeface="Courier New" panose="02070309020205020404" pitchFamily="49" charset="0"/>
                <a:buChar char="o"/>
              </a:pPr>
              <a:r>
                <a:rPr lang="en-GB" dirty="0">
                  <a:solidFill>
                    <a:srgbClr val="004C54"/>
                  </a:solidFill>
                </a:rPr>
                <a:t>Who lives in the same household? </a:t>
              </a:r>
            </a:p>
            <a:p>
              <a:pPr marL="285750" indent="-285750">
                <a:buFont typeface="Courier New" panose="02070309020205020404" pitchFamily="49" charset="0"/>
                <a:buChar char="o"/>
              </a:pPr>
              <a:r>
                <a:rPr lang="en-GB" dirty="0">
                  <a:solidFill>
                    <a:srgbClr val="004C54"/>
                  </a:solidFill>
                </a:rPr>
                <a:t>Health (and education) of fathers</a:t>
              </a:r>
            </a:p>
            <a:p>
              <a:pPr marL="285750" indent="-285750">
                <a:buFont typeface="Courier New" panose="02070309020205020404" pitchFamily="49" charset="0"/>
                <a:buChar char="o"/>
              </a:pPr>
              <a:r>
                <a:rPr lang="en-GB" dirty="0">
                  <a:solidFill>
                    <a:srgbClr val="004C54"/>
                  </a:solidFill>
                </a:rPr>
                <a:t>Household measures (e.g. overcrowding, housing quality)</a:t>
              </a:r>
            </a:p>
          </p:txBody>
        </p:sp>
        <p:pic>
          <p:nvPicPr>
            <p:cNvPr id="59" name="Graphic 58" descr="Man with kid with solid fill">
              <a:extLst>
                <a:ext uri="{FF2B5EF4-FFF2-40B4-BE49-F238E27FC236}">
                  <a16:creationId xmlns:a16="http://schemas.microsoft.com/office/drawing/2014/main" id="{90B7353C-43DA-75F3-9396-B02F0CA1709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22998" y="3618446"/>
              <a:ext cx="1436474" cy="1436474"/>
            </a:xfrm>
            <a:prstGeom prst="rect">
              <a:avLst/>
            </a:prstGeom>
          </p:spPr>
        </p:pic>
      </p:grpSp>
    </p:spTree>
    <p:extLst>
      <p:ext uri="{BB962C8B-B14F-4D97-AF65-F5344CB8AC3E}">
        <p14:creationId xmlns:p14="http://schemas.microsoft.com/office/powerpoint/2010/main" val="3028181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BCF548F6-3E77-C222-7955-36B22E0EEFFC}"/>
              </a:ext>
            </a:extLst>
          </p:cNvPr>
          <p:cNvSpPr txBox="1">
            <a:spLocks/>
          </p:cNvSpPr>
          <p:nvPr/>
        </p:nvSpPr>
        <p:spPr>
          <a:xfrm>
            <a:off x="383999" y="228594"/>
            <a:ext cx="9489466" cy="390725"/>
          </a:xfrm>
          <a:prstGeom prst="rect">
            <a:avLst/>
          </a:prstGeom>
        </p:spPr>
        <p:txBody>
          <a:bodyPr vert="horz" lIns="0" tIns="0" rIns="0" bIns="0" rtlCol="0">
            <a:noAutofit/>
          </a:bodyPr>
          <a:lstStyle>
            <a:lvl1pPr marL="0" indent="0" algn="l" defTabSz="914377" rtl="0" eaLnBrk="1" latinLnBrk="0" hangingPunct="1">
              <a:lnSpc>
                <a:spcPct val="80000"/>
              </a:lnSpc>
              <a:spcBef>
                <a:spcPts val="1000"/>
              </a:spcBef>
              <a:buFont typeface="Arial" panose="020B0604020202020204" pitchFamily="34" charset="0"/>
              <a:buNone/>
              <a:defRPr sz="1467" b="1" kern="1200" baseline="0">
                <a:solidFill>
                  <a:schemeClr val="bg1"/>
                </a:solidFill>
                <a:latin typeface="Arial" charset="0"/>
                <a:ea typeface="Arial" charset="0"/>
                <a:cs typeface="Arial" charset="0"/>
              </a:defRPr>
            </a:lvl1pPr>
            <a:lvl2pPr marL="0" indent="0" algn="l" defTabSz="914377" rtl="0" eaLnBrk="1" latinLnBrk="0" hangingPunct="1">
              <a:lnSpc>
                <a:spcPct val="80000"/>
              </a:lnSpc>
              <a:spcBef>
                <a:spcPts val="500"/>
              </a:spcBef>
              <a:buFont typeface="Arial" panose="020B0604020202020204" pitchFamily="34" charset="0"/>
              <a:buNone/>
              <a:defRPr sz="1467" kern="1200">
                <a:solidFill>
                  <a:schemeClr val="bg1"/>
                </a:solidFill>
                <a:latin typeface="Arial" charset="0"/>
                <a:ea typeface="Arial" charset="0"/>
                <a:cs typeface="Arial" charset="0"/>
              </a:defRPr>
            </a:lvl2pPr>
            <a:lvl3pPr marL="0" indent="0" algn="l" defTabSz="914377" rtl="0" eaLnBrk="1" latinLnBrk="0" hangingPunct="1">
              <a:lnSpc>
                <a:spcPct val="90000"/>
              </a:lnSpc>
              <a:spcBef>
                <a:spcPts val="500"/>
              </a:spcBef>
              <a:buFont typeface="Arial" panose="020B0604020202020204" pitchFamily="34" charset="0"/>
              <a:buNone/>
              <a:defRPr sz="1467" b="1" kern="1200">
                <a:solidFill>
                  <a:schemeClr val="tx1"/>
                </a:solidFill>
                <a:latin typeface="Arial" charset="0"/>
                <a:ea typeface="Arial" charset="0"/>
                <a:cs typeface="Arial" charset="0"/>
              </a:defRPr>
            </a:lvl3pPr>
            <a:lvl4pPr marL="0" indent="0" algn="l" defTabSz="914377" rtl="0" eaLnBrk="1" latinLnBrk="0" hangingPunct="1">
              <a:lnSpc>
                <a:spcPct val="90000"/>
              </a:lnSpc>
              <a:spcBef>
                <a:spcPts val="500"/>
              </a:spcBef>
              <a:buFont typeface="Arial" panose="020B0604020202020204" pitchFamily="34" charset="0"/>
              <a:buNone/>
              <a:defRPr sz="1467" kern="1200">
                <a:solidFill>
                  <a:schemeClr val="tx1"/>
                </a:solidFill>
                <a:latin typeface="Arial" charset="0"/>
                <a:ea typeface="Arial" charset="0"/>
                <a:cs typeface="Arial" charset="0"/>
              </a:defRPr>
            </a:lvl4pPr>
            <a:lvl5pPr marL="0" indent="0" algn="l" defTabSz="914377" rtl="0" eaLnBrk="1" latinLnBrk="0" hangingPunct="1">
              <a:lnSpc>
                <a:spcPct val="90000"/>
              </a:lnSpc>
              <a:spcBef>
                <a:spcPts val="500"/>
              </a:spcBef>
              <a:buFont typeface="Arial" panose="020B0604020202020204" pitchFamily="34" charset="0"/>
              <a:buNone/>
              <a:defRPr sz="1467" b="1" kern="1200">
                <a:solidFill>
                  <a:schemeClr val="tx1"/>
                </a:solidFill>
                <a:latin typeface="Arial" charset="0"/>
                <a:ea typeface="Arial" charset="0"/>
                <a:cs typeface="Arial"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white"/>
                </a:solidFill>
                <a:effectLst/>
                <a:uLnTx/>
                <a:uFillTx/>
                <a:latin typeface="Arial" charset="0"/>
                <a:cs typeface="Arial" charset="0"/>
              </a:rPr>
              <a:t>Health Data Research UK </a:t>
            </a:r>
          </a:p>
          <a:p>
            <a:pPr marL="0" marR="0" lvl="0" indent="0" algn="l" defTabSz="914377"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white"/>
                </a:solidFill>
                <a:effectLst/>
                <a:uLnTx/>
                <a:uFillTx/>
                <a:latin typeface="Arial" charset="0"/>
                <a:cs typeface="Arial" charset="0"/>
              </a:rPr>
              <a:t>Social and Environmental Determinants of Health Driver Programme</a:t>
            </a:r>
          </a:p>
        </p:txBody>
      </p:sp>
      <p:pic>
        <p:nvPicPr>
          <p:cNvPr id="28" name="Picture 2" descr="Background, Big, Concept, Expectation, Happy">
            <a:extLst>
              <a:ext uri="{FF2B5EF4-FFF2-40B4-BE49-F238E27FC236}">
                <a16:creationId xmlns:a16="http://schemas.microsoft.com/office/drawing/2014/main" id="{FCC4D320-D6F3-3142-370C-9FC967D0E6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1018" y="3687592"/>
            <a:ext cx="1026517" cy="1026517"/>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80657CF9-680F-775D-6487-54E6836AE6B7}"/>
              </a:ext>
            </a:extLst>
          </p:cNvPr>
          <p:cNvGrpSpPr/>
          <p:nvPr/>
        </p:nvGrpSpPr>
        <p:grpSpPr>
          <a:xfrm>
            <a:off x="300043" y="3366890"/>
            <a:ext cx="6142342" cy="3055679"/>
            <a:chOff x="222998" y="3618446"/>
            <a:chExt cx="6142342" cy="3055679"/>
          </a:xfrm>
        </p:grpSpPr>
        <p:sp>
          <p:nvSpPr>
            <p:cNvPr id="57" name="Rectangle: Rounded Corners 56">
              <a:extLst>
                <a:ext uri="{FF2B5EF4-FFF2-40B4-BE49-F238E27FC236}">
                  <a16:creationId xmlns:a16="http://schemas.microsoft.com/office/drawing/2014/main" id="{613E2CAB-6ED8-C345-9A19-51FC1A3DF470}"/>
                </a:ext>
              </a:extLst>
            </p:cNvPr>
            <p:cNvSpPr/>
            <p:nvPr/>
          </p:nvSpPr>
          <p:spPr>
            <a:xfrm>
              <a:off x="383999" y="5095883"/>
              <a:ext cx="5981341" cy="1578242"/>
            </a:xfrm>
            <a:prstGeom prst="roundRect">
              <a:avLst/>
            </a:prstGeom>
            <a:solidFill>
              <a:srgbClr val="CEE7E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98A8"/>
                  </a:solidFill>
                </a:rPr>
                <a:t>Plans to add in</a:t>
              </a:r>
            </a:p>
            <a:p>
              <a:r>
                <a:rPr lang="en-GB" b="1" dirty="0">
                  <a:solidFill>
                    <a:srgbClr val="004C54"/>
                  </a:solidFill>
                </a:rPr>
                <a:t>UPRN: Unique Property Reference Number (encrypted)</a:t>
              </a:r>
            </a:p>
            <a:p>
              <a:pPr marL="285750" indent="-285750">
                <a:buFont typeface="Courier New" panose="02070309020205020404" pitchFamily="49" charset="0"/>
                <a:buChar char="o"/>
              </a:pPr>
              <a:r>
                <a:rPr lang="en-GB" dirty="0">
                  <a:solidFill>
                    <a:srgbClr val="004C54"/>
                  </a:solidFill>
                </a:rPr>
                <a:t>Who lives in the same household? </a:t>
              </a:r>
            </a:p>
            <a:p>
              <a:pPr marL="285750" indent="-285750">
                <a:buFont typeface="Courier New" panose="02070309020205020404" pitchFamily="49" charset="0"/>
                <a:buChar char="o"/>
              </a:pPr>
              <a:r>
                <a:rPr lang="en-GB" dirty="0">
                  <a:solidFill>
                    <a:srgbClr val="004C54"/>
                  </a:solidFill>
                </a:rPr>
                <a:t>Health (and education) of fathers</a:t>
              </a:r>
            </a:p>
            <a:p>
              <a:pPr marL="285750" indent="-285750">
                <a:buFont typeface="Courier New" panose="02070309020205020404" pitchFamily="49" charset="0"/>
                <a:buChar char="o"/>
              </a:pPr>
              <a:r>
                <a:rPr lang="en-GB" dirty="0">
                  <a:solidFill>
                    <a:srgbClr val="004C54"/>
                  </a:solidFill>
                </a:rPr>
                <a:t>Household measures (e.g. overcrowding, housing quality)</a:t>
              </a:r>
            </a:p>
          </p:txBody>
        </p:sp>
        <p:pic>
          <p:nvPicPr>
            <p:cNvPr id="59" name="Graphic 58" descr="Man with kid with solid fill">
              <a:extLst>
                <a:ext uri="{FF2B5EF4-FFF2-40B4-BE49-F238E27FC236}">
                  <a16:creationId xmlns:a16="http://schemas.microsoft.com/office/drawing/2014/main" id="{90B7353C-43DA-75F3-9396-B02F0CA170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998" y="3618446"/>
              <a:ext cx="1436474" cy="1436474"/>
            </a:xfrm>
            <a:prstGeom prst="rect">
              <a:avLst/>
            </a:prstGeom>
          </p:spPr>
        </p:pic>
      </p:grpSp>
      <p:sp>
        <p:nvSpPr>
          <p:cNvPr id="64" name="Rectangle 63">
            <a:extLst>
              <a:ext uri="{FF2B5EF4-FFF2-40B4-BE49-F238E27FC236}">
                <a16:creationId xmlns:a16="http://schemas.microsoft.com/office/drawing/2014/main" id="{AF0CA61B-B760-06F0-5F18-5ADC24451894}"/>
              </a:ext>
            </a:extLst>
          </p:cNvPr>
          <p:cNvSpPr/>
          <p:nvPr/>
        </p:nvSpPr>
        <p:spPr>
          <a:xfrm>
            <a:off x="6240739" y="1480750"/>
            <a:ext cx="4187531" cy="640080"/>
          </a:xfrm>
          <a:prstGeom prst="rect">
            <a:avLst/>
          </a:prstGeom>
          <a:solidFill>
            <a:srgbClr val="0098A8"/>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Calibri" panose="020F0502020204030204"/>
                <a:ea typeface="+mn-ea"/>
                <a:cs typeface="+mn-cs"/>
              </a:rPr>
              <a:t>UPRN linked socio-demographic and environmental data assets</a:t>
            </a:r>
          </a:p>
        </p:txBody>
      </p:sp>
      <p:sp>
        <p:nvSpPr>
          <p:cNvPr id="65" name="Rectangle 64">
            <a:extLst>
              <a:ext uri="{FF2B5EF4-FFF2-40B4-BE49-F238E27FC236}">
                <a16:creationId xmlns:a16="http://schemas.microsoft.com/office/drawing/2014/main" id="{116FD7D9-9640-2424-137A-6315E7D84E45}"/>
              </a:ext>
            </a:extLst>
          </p:cNvPr>
          <p:cNvSpPr/>
          <p:nvPr/>
        </p:nvSpPr>
        <p:spPr>
          <a:xfrm>
            <a:off x="6240739" y="2161971"/>
            <a:ext cx="903499" cy="911517"/>
          </a:xfrm>
          <a:prstGeom prst="rect">
            <a:avLst/>
          </a:prstGeom>
          <a:blipFill>
            <a:blip r:embed="rId6" cstate="hqprint">
              <a:extLst>
                <a:ext uri="{28A0092B-C50C-407E-A947-70E740481C1C}">
                  <a14:useLocalDpi xmlns:a14="http://schemas.microsoft.com/office/drawing/2010/main"/>
                </a:ext>
              </a:extLst>
            </a:blip>
            <a:srcRect/>
            <a:stretch>
              <a:fillRect l="-4453" r="-4453"/>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6C1D752E-BE19-34B7-8C33-9E8830231944}"/>
              </a:ext>
            </a:extLst>
          </p:cNvPr>
          <p:cNvSpPr txBox="1"/>
          <p:nvPr/>
        </p:nvSpPr>
        <p:spPr>
          <a:xfrm>
            <a:off x="6240739" y="2799168"/>
            <a:ext cx="903499" cy="274320"/>
          </a:xfrm>
          <a:prstGeom prst="rect">
            <a:avLst/>
          </a:prstGeom>
          <a:solidFill>
            <a:srgbClr val="475DA7"/>
          </a:solidFill>
        </p:spPr>
        <p:txBody>
          <a:bodyPr wrap="square" lIns="0" tIns="0" rIns="0" bIns="0"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bg1"/>
                </a:solidFill>
                <a:effectLst/>
                <a:uLnTx/>
                <a:uFillTx/>
                <a:latin typeface="Calibri" panose="020F0502020204030204"/>
                <a:ea typeface="+mn-ea"/>
                <a:cs typeface="+mn-cs"/>
              </a:rPr>
              <a:t>Social </a:t>
            </a:r>
          </a:p>
        </p:txBody>
      </p:sp>
      <p:sp>
        <p:nvSpPr>
          <p:cNvPr id="67" name="Rectangle: Rounded Corners 4">
            <a:extLst>
              <a:ext uri="{FF2B5EF4-FFF2-40B4-BE49-F238E27FC236}">
                <a16:creationId xmlns:a16="http://schemas.microsoft.com/office/drawing/2014/main" id="{EA16110D-BB13-B5EF-758F-EB6117A7C99A}"/>
              </a:ext>
            </a:extLst>
          </p:cNvPr>
          <p:cNvSpPr txBox="1"/>
          <p:nvPr/>
        </p:nvSpPr>
        <p:spPr>
          <a:xfrm>
            <a:off x="7144237" y="2161971"/>
            <a:ext cx="3510064" cy="911517"/>
          </a:xfrm>
          <a:prstGeom prst="rect">
            <a:avLst/>
          </a:prstGeom>
          <a:solidFill>
            <a:schemeClr val="bg1"/>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2" spcCol="1270" anchor="ctr" anchorCtr="0">
            <a:noAutofit/>
          </a:bodyPr>
          <a:lstStyle/>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Income</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Employment Housing quality </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Household composition</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solidFill>
                <a:effectLst/>
                <a:uLnTx/>
                <a:uFillTx/>
                <a:latin typeface="Calibri" panose="020F0502020204030204"/>
                <a:ea typeface="+mn-ea"/>
                <a:cs typeface="+mn-cs"/>
              </a:rPr>
              <a:t>Housing tenure</a:t>
            </a:r>
          </a:p>
        </p:txBody>
      </p:sp>
      <p:sp>
        <p:nvSpPr>
          <p:cNvPr id="68" name="Rectangle: Rounded Corners 4">
            <a:extLst>
              <a:ext uri="{FF2B5EF4-FFF2-40B4-BE49-F238E27FC236}">
                <a16:creationId xmlns:a16="http://schemas.microsoft.com/office/drawing/2014/main" id="{1C16EE26-C336-9654-18C6-F850F3468EF0}"/>
              </a:ext>
            </a:extLst>
          </p:cNvPr>
          <p:cNvSpPr txBox="1"/>
          <p:nvPr/>
        </p:nvSpPr>
        <p:spPr>
          <a:xfrm>
            <a:off x="7144237" y="3132838"/>
            <a:ext cx="3510064" cy="911517"/>
          </a:xfrm>
          <a:prstGeom prst="rect">
            <a:avLst/>
          </a:prstGeom>
          <a:solidFill>
            <a:schemeClr val="bg1"/>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2" spcCol="1270" anchor="ctr" anchorCtr="0">
            <a:noAutofit/>
          </a:bodyPr>
          <a:lstStyle/>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Housing density</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Air pollution</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Green space</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Amenities</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Transport</a:t>
            </a:r>
          </a:p>
          <a:p>
            <a:pPr marL="0" marR="0" lvl="0" indent="0" algn="l" defTabSz="622300" rtl="0" eaLnBrk="1" fontAlgn="auto" latinLnBrk="0" hangingPunct="1">
              <a:lnSpc>
                <a:spcPct val="100000"/>
              </a:lnSpc>
              <a:spcBef>
                <a:spcPct val="0"/>
              </a:spcBef>
              <a:spcAft>
                <a:spcPts val="200"/>
              </a:spcAft>
              <a:buClrTx/>
              <a:buSzTx/>
              <a:buFontTx/>
              <a:buNone/>
              <a:tabLst/>
              <a:defRPr/>
            </a:pPr>
            <a:r>
              <a:rPr kumimoji="0" lang="en-GB" sz="1600" b="0" i="0" u="none" strike="noStrike" kern="1200" cap="none" spc="0" normalizeH="0" baseline="0" noProof="0" dirty="0">
                <a:ln>
                  <a:noFill/>
                </a:ln>
                <a:solidFill>
                  <a:srgbClr val="3CB28C">
                    <a:hueOff val="0"/>
                    <a:satOff val="0"/>
                    <a:lumOff val="0"/>
                    <a:alphaOff val="0"/>
                  </a:srgbClr>
                </a:solidFill>
                <a:effectLst/>
                <a:uLnTx/>
                <a:uFillTx/>
                <a:latin typeface="Calibri" panose="020F0502020204030204"/>
                <a:ea typeface="+mn-ea"/>
                <a:cs typeface="+mn-cs"/>
              </a:rPr>
              <a:t>Infrastructure</a:t>
            </a:r>
          </a:p>
        </p:txBody>
      </p:sp>
      <p:sp>
        <p:nvSpPr>
          <p:cNvPr id="69" name="Rectangle 68">
            <a:extLst>
              <a:ext uri="{FF2B5EF4-FFF2-40B4-BE49-F238E27FC236}">
                <a16:creationId xmlns:a16="http://schemas.microsoft.com/office/drawing/2014/main" id="{2A15E242-5C95-CE8A-6AFE-BB457F4E5F5F}"/>
              </a:ext>
            </a:extLst>
          </p:cNvPr>
          <p:cNvSpPr/>
          <p:nvPr/>
        </p:nvSpPr>
        <p:spPr>
          <a:xfrm>
            <a:off x="6240739" y="3132838"/>
            <a:ext cx="903499" cy="911517"/>
          </a:xfrm>
          <a:prstGeom prst="rect">
            <a:avLst/>
          </a:prstGeom>
          <a:blipFill>
            <a:blip r:embed="rId7" cstate="hqprint">
              <a:extLst>
                <a:ext uri="{28A0092B-C50C-407E-A947-70E740481C1C}">
                  <a14:useLocalDpi xmlns:a14="http://schemas.microsoft.com/office/drawing/2010/main"/>
                </a:ext>
              </a:extLst>
            </a:blip>
            <a:srcRect/>
            <a:stretch>
              <a:fillRect l="-4453" r="-4453"/>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E268149E-F189-E48E-CBEE-DCE0414825B1}"/>
              </a:ext>
            </a:extLst>
          </p:cNvPr>
          <p:cNvSpPr txBox="1"/>
          <p:nvPr/>
        </p:nvSpPr>
        <p:spPr>
          <a:xfrm>
            <a:off x="6240739" y="3770035"/>
            <a:ext cx="903499" cy="274320"/>
          </a:xfrm>
          <a:prstGeom prst="rect">
            <a:avLst/>
          </a:prstGeom>
          <a:solidFill>
            <a:srgbClr val="475DA7"/>
          </a:solidFill>
        </p:spPr>
        <p:txBody>
          <a:bodyPr wrap="square" lIns="0" tIns="0" rIns="0" bIns="0"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chemeClr val="bg1"/>
                </a:solidFill>
                <a:effectLst/>
                <a:uLnTx/>
                <a:uFillTx/>
                <a:latin typeface="Calibri" panose="020F0502020204030204"/>
                <a:ea typeface="+mn-ea"/>
                <a:cs typeface="+mn-cs"/>
              </a:rPr>
              <a:t>Physical </a:t>
            </a:r>
          </a:p>
        </p:txBody>
      </p:sp>
      <p:grpSp>
        <p:nvGrpSpPr>
          <p:cNvPr id="71" name="Group 70">
            <a:extLst>
              <a:ext uri="{FF2B5EF4-FFF2-40B4-BE49-F238E27FC236}">
                <a16:creationId xmlns:a16="http://schemas.microsoft.com/office/drawing/2014/main" id="{41615D7E-9383-D044-2367-1E868F1DCAC8}"/>
              </a:ext>
            </a:extLst>
          </p:cNvPr>
          <p:cNvGrpSpPr/>
          <p:nvPr/>
        </p:nvGrpSpPr>
        <p:grpSpPr>
          <a:xfrm>
            <a:off x="865778" y="1287312"/>
            <a:ext cx="2011680" cy="2011680"/>
            <a:chOff x="5273390" y="3031574"/>
            <a:chExt cx="2011680" cy="2011680"/>
          </a:xfrm>
        </p:grpSpPr>
        <p:sp>
          <p:nvSpPr>
            <p:cNvPr id="72" name="Oval 71">
              <a:extLst>
                <a:ext uri="{FF2B5EF4-FFF2-40B4-BE49-F238E27FC236}">
                  <a16:creationId xmlns:a16="http://schemas.microsoft.com/office/drawing/2014/main" id="{EF6AB39B-C804-DEFD-35F4-2EC7AEA12825}"/>
                </a:ext>
              </a:extLst>
            </p:cNvPr>
            <p:cNvSpPr/>
            <p:nvPr/>
          </p:nvSpPr>
          <p:spPr>
            <a:xfrm>
              <a:off x="5273390" y="3031574"/>
              <a:ext cx="2011680" cy="2011680"/>
            </a:xfrm>
            <a:prstGeom prst="ellipse">
              <a:avLst/>
            </a:prstGeom>
            <a:solidFill>
              <a:schemeClr val="bg1"/>
            </a:solidFill>
            <a:ln w="19050">
              <a:solidFill>
                <a:schemeClr val="tx1"/>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numCol="1" anchor="ctr"/>
            <a:lstStyle/>
            <a:p>
              <a:pPr algn="ctr">
                <a:spcAft>
                  <a:spcPts val="1200"/>
                </a:spcAft>
              </a:pPr>
              <a:endParaRPr lang="en-IN" dirty="0"/>
            </a:p>
          </p:txBody>
        </p:sp>
        <p:sp>
          <p:nvSpPr>
            <p:cNvPr id="73" name="Rectangle: Rounded Corners 4">
              <a:extLst>
                <a:ext uri="{FF2B5EF4-FFF2-40B4-BE49-F238E27FC236}">
                  <a16:creationId xmlns:a16="http://schemas.microsoft.com/office/drawing/2014/main" id="{F2790E7B-A267-00E2-EAF7-83E3A3BBF575}"/>
                </a:ext>
              </a:extLst>
            </p:cNvPr>
            <p:cNvSpPr txBox="1"/>
            <p:nvPr/>
          </p:nvSpPr>
          <p:spPr>
            <a:xfrm>
              <a:off x="5340606" y="3443411"/>
              <a:ext cx="1877248" cy="1275660"/>
            </a:xfrm>
            <a:prstGeom prst="rect">
              <a:avLst/>
            </a:prstGeom>
            <a:ln w="1905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marR="0" lvl="0" indent="0" algn="ctr" defTabSz="400050" rtl="0" eaLnBrk="1" fontAlgn="auto" latinLnBrk="0" hangingPunct="1">
                <a:lnSpc>
                  <a:spcPct val="90000"/>
                </a:lnSpc>
                <a:spcBef>
                  <a:spcPct val="0"/>
                </a:spcBef>
                <a:spcAft>
                  <a:spcPts val="300"/>
                </a:spcAft>
                <a:buClrTx/>
                <a:buSzTx/>
                <a:buFontTx/>
                <a:buNone/>
                <a:tabLst/>
                <a:defRPr/>
              </a:pPr>
              <a:endParaRPr kumimoji="0" lang="en-GB" sz="1600" b="1" i="0" u="none" strike="noStrike" kern="1200" cap="none" spc="0" normalizeH="0" baseline="0" noProof="0" dirty="0">
                <a:ln>
                  <a:noFill/>
                </a:ln>
                <a:solidFill>
                  <a:srgbClr val="475DA7">
                    <a:lumMod val="75000"/>
                  </a:srgbClr>
                </a:solidFill>
                <a:effectLst/>
                <a:uLnTx/>
                <a:uFillTx/>
                <a:latin typeface="Calibri" panose="020F0502020204030204"/>
                <a:ea typeface="+mn-ea"/>
                <a:cs typeface="+mn-cs"/>
              </a:endParaRPr>
            </a:p>
            <a:p>
              <a:pPr marL="0" marR="0" lvl="0" indent="0" algn="ctr" defTabSz="400050" rtl="0" eaLnBrk="1" fontAlgn="auto" latinLnBrk="0" hangingPunct="1">
                <a:lnSpc>
                  <a:spcPct val="90000"/>
                </a:lnSpc>
                <a:spcBef>
                  <a:spcPct val="0"/>
                </a:spcBef>
                <a:spcAft>
                  <a:spcPts val="300"/>
                </a:spcAft>
                <a:buClrTx/>
                <a:buSzTx/>
                <a:buFontTx/>
                <a:buNone/>
                <a:tabLst/>
                <a:defRPr/>
              </a:pPr>
              <a:endParaRPr lang="en-GB" sz="1600" b="1" dirty="0">
                <a:solidFill>
                  <a:srgbClr val="475DA7">
                    <a:lumMod val="75000"/>
                  </a:srgbClr>
                </a:solidFill>
                <a:latin typeface="Calibri" panose="020F0502020204030204"/>
              </a:endParaRPr>
            </a:p>
            <a:p>
              <a:pPr marL="0" marR="0" lvl="0" indent="0" algn="ctr" defTabSz="400050" rtl="0" eaLnBrk="1" fontAlgn="auto" latinLnBrk="0" hangingPunct="1">
                <a:lnSpc>
                  <a:spcPct val="90000"/>
                </a:lnSpc>
                <a:spcBef>
                  <a:spcPct val="0"/>
                </a:spcBef>
                <a:spcAft>
                  <a:spcPts val="300"/>
                </a:spcAft>
                <a:buClrTx/>
                <a:buSzTx/>
                <a:buFontTx/>
                <a:buNone/>
                <a:tabLst/>
                <a:defRPr/>
              </a:pPr>
              <a:r>
                <a:rPr kumimoji="0" lang="en-GB" sz="1600" b="1" i="0" u="none" strike="noStrike" kern="1200" cap="none" spc="0" normalizeH="0" baseline="0" noProof="0" dirty="0">
                  <a:ln>
                    <a:noFill/>
                  </a:ln>
                  <a:solidFill>
                    <a:srgbClr val="475DA7">
                      <a:lumMod val="75000"/>
                    </a:srgbClr>
                  </a:solidFill>
                  <a:effectLst/>
                  <a:uLnTx/>
                  <a:uFillTx/>
                  <a:latin typeface="Calibri" panose="020F0502020204030204"/>
                  <a:ea typeface="+mn-ea"/>
                  <a:cs typeface="+mn-cs"/>
                </a:rPr>
                <a:t>Household phenome</a:t>
              </a:r>
            </a:p>
            <a:p>
              <a:pPr marL="0" marR="0" lvl="0" indent="0" algn="ctr" defTabSz="400050" rtl="0" eaLnBrk="1" fontAlgn="auto" latinLnBrk="0" hangingPunct="1">
                <a:lnSpc>
                  <a:spcPct val="90000"/>
                </a:lnSpc>
                <a:spcBef>
                  <a:spcPct val="0"/>
                </a:spcBef>
                <a:spcAft>
                  <a:spcPts val="300"/>
                </a:spcAft>
                <a:buClrTx/>
                <a:buSzTx/>
                <a:buFontTx/>
                <a:buNone/>
                <a:tabLst/>
                <a:defRPr/>
              </a:pPr>
              <a:r>
                <a:rPr kumimoji="0" lang="en-GB" sz="1800" b="0" i="0" u="none" strike="noStrike" kern="1200" cap="none" spc="0" normalizeH="0" baseline="0" noProof="0" dirty="0">
                  <a:ln>
                    <a:noFill/>
                  </a:ln>
                  <a:solidFill>
                    <a:srgbClr val="475DA7">
                      <a:lumMod val="75000"/>
                    </a:srgbClr>
                  </a:solidFill>
                  <a:effectLst/>
                  <a:uLnTx/>
                  <a:uFillTx/>
                  <a:latin typeface="Calibri" panose="020F0502020204030204"/>
                  <a:ea typeface="+mn-ea"/>
                  <a:cs typeface="+mn-cs"/>
                </a:rPr>
                <a:t>Health trajectories of household members </a:t>
              </a:r>
            </a:p>
          </p:txBody>
        </p:sp>
      </p:grpSp>
      <p:cxnSp>
        <p:nvCxnSpPr>
          <p:cNvPr id="74" name="Straight Arrow Connector 67">
            <a:extLst>
              <a:ext uri="{FF2B5EF4-FFF2-40B4-BE49-F238E27FC236}">
                <a16:creationId xmlns:a16="http://schemas.microsoft.com/office/drawing/2014/main" id="{C345C412-C17C-700A-F192-6A6F64DD8F8B}"/>
              </a:ext>
            </a:extLst>
          </p:cNvPr>
          <p:cNvCxnSpPr>
            <a:cxnSpLocks/>
          </p:cNvCxnSpPr>
          <p:nvPr/>
        </p:nvCxnSpPr>
        <p:spPr>
          <a:xfrm flipH="1">
            <a:off x="2958957" y="2617729"/>
            <a:ext cx="3197603" cy="0"/>
          </a:xfrm>
          <a:prstGeom prst="straightConnector1">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6" name="Group 75">
            <a:extLst>
              <a:ext uri="{FF2B5EF4-FFF2-40B4-BE49-F238E27FC236}">
                <a16:creationId xmlns:a16="http://schemas.microsoft.com/office/drawing/2014/main" id="{0A4AB294-AFDE-2EB1-44E8-1CE1F8003E40}"/>
              </a:ext>
            </a:extLst>
          </p:cNvPr>
          <p:cNvGrpSpPr/>
          <p:nvPr/>
        </p:nvGrpSpPr>
        <p:grpSpPr>
          <a:xfrm>
            <a:off x="1428901" y="1480750"/>
            <a:ext cx="998177" cy="585223"/>
            <a:chOff x="5780142" y="4974519"/>
            <a:chExt cx="998177" cy="585223"/>
          </a:xfrm>
        </p:grpSpPr>
        <p:grpSp>
          <p:nvGrpSpPr>
            <p:cNvPr id="77" name="Group 76">
              <a:extLst>
                <a:ext uri="{FF2B5EF4-FFF2-40B4-BE49-F238E27FC236}">
                  <a16:creationId xmlns:a16="http://schemas.microsoft.com/office/drawing/2014/main" id="{47E27D47-E76C-0649-9DEE-75FAD0D80897}"/>
                </a:ext>
              </a:extLst>
            </p:cNvPr>
            <p:cNvGrpSpPr/>
            <p:nvPr/>
          </p:nvGrpSpPr>
          <p:grpSpPr>
            <a:xfrm>
              <a:off x="5780142" y="4974519"/>
              <a:ext cx="344072" cy="443223"/>
              <a:chOff x="5780142" y="5022144"/>
              <a:chExt cx="344072" cy="443223"/>
            </a:xfrm>
          </p:grpSpPr>
          <p:sp>
            <p:nvSpPr>
              <p:cNvPr id="97" name="Freeform 28">
                <a:extLst>
                  <a:ext uri="{FF2B5EF4-FFF2-40B4-BE49-F238E27FC236}">
                    <a16:creationId xmlns:a16="http://schemas.microsoft.com/office/drawing/2014/main" id="{24696A53-9111-7A83-3D09-99A28DEC34BE}"/>
                  </a:ext>
                </a:extLst>
              </p:cNvPr>
              <p:cNvSpPr>
                <a:spLocks/>
              </p:cNvSpPr>
              <p:nvPr/>
            </p:nvSpPr>
            <p:spPr bwMode="auto">
              <a:xfrm>
                <a:off x="5845257" y="5022144"/>
                <a:ext cx="215322" cy="443223"/>
              </a:xfrm>
              <a:custGeom>
                <a:avLst/>
                <a:gdLst>
                  <a:gd name="T0" fmla="*/ 0 w 291"/>
                  <a:gd name="T1" fmla="*/ 0 h 599"/>
                  <a:gd name="T2" fmla="*/ 0 w 291"/>
                  <a:gd name="T3" fmla="*/ 599 h 599"/>
                  <a:gd name="T4" fmla="*/ 291 w 291"/>
                  <a:gd name="T5" fmla="*/ 599 h 599"/>
                  <a:gd name="T6" fmla="*/ 291 w 291"/>
                  <a:gd name="T7" fmla="*/ 110 h 599"/>
                  <a:gd name="T8" fmla="*/ 162 w 291"/>
                  <a:gd name="T9" fmla="*/ 110 h 599"/>
                  <a:gd name="T10" fmla="*/ 0 w 291"/>
                  <a:gd name="T11" fmla="*/ 0 h 599"/>
                </a:gdLst>
                <a:ahLst/>
                <a:cxnLst>
                  <a:cxn ang="0">
                    <a:pos x="T0" y="T1"/>
                  </a:cxn>
                  <a:cxn ang="0">
                    <a:pos x="T2" y="T3"/>
                  </a:cxn>
                  <a:cxn ang="0">
                    <a:pos x="T4" y="T5"/>
                  </a:cxn>
                  <a:cxn ang="0">
                    <a:pos x="T6" y="T7"/>
                  </a:cxn>
                  <a:cxn ang="0">
                    <a:pos x="T8" y="T9"/>
                  </a:cxn>
                  <a:cxn ang="0">
                    <a:pos x="T10" y="T11"/>
                  </a:cxn>
                </a:cxnLst>
                <a:rect l="0" t="0" r="r" b="b"/>
                <a:pathLst>
                  <a:path w="291" h="599">
                    <a:moveTo>
                      <a:pt x="0" y="0"/>
                    </a:moveTo>
                    <a:lnTo>
                      <a:pt x="0" y="599"/>
                    </a:lnTo>
                    <a:lnTo>
                      <a:pt x="291" y="599"/>
                    </a:lnTo>
                    <a:lnTo>
                      <a:pt x="291" y="110"/>
                    </a:lnTo>
                    <a:lnTo>
                      <a:pt x="162" y="110"/>
                    </a:lnTo>
                    <a:lnTo>
                      <a:pt x="0" y="0"/>
                    </a:ln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8" name="Line 29">
                <a:extLst>
                  <a:ext uri="{FF2B5EF4-FFF2-40B4-BE49-F238E27FC236}">
                    <a16:creationId xmlns:a16="http://schemas.microsoft.com/office/drawing/2014/main" id="{4FF8E3C9-3CC6-2BD2-6459-6BC6296B7475}"/>
                  </a:ext>
                </a:extLst>
              </p:cNvPr>
              <p:cNvSpPr>
                <a:spLocks noChangeShapeType="1"/>
              </p:cNvSpPr>
              <p:nvPr/>
            </p:nvSpPr>
            <p:spPr bwMode="auto">
              <a:xfrm>
                <a:off x="5888173" y="5160512"/>
                <a:ext cx="125050"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9" name="Line 30">
                <a:extLst>
                  <a:ext uri="{FF2B5EF4-FFF2-40B4-BE49-F238E27FC236}">
                    <a16:creationId xmlns:a16="http://schemas.microsoft.com/office/drawing/2014/main" id="{8CBCD71A-29CE-A72F-B9C5-53CBE54CB87E}"/>
                  </a:ext>
                </a:extLst>
              </p:cNvPr>
              <p:cNvSpPr>
                <a:spLocks noChangeShapeType="1"/>
              </p:cNvSpPr>
              <p:nvPr/>
            </p:nvSpPr>
            <p:spPr bwMode="auto">
              <a:xfrm>
                <a:off x="5888173" y="5233026"/>
                <a:ext cx="125050"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a:p>
            </p:txBody>
          </p:sp>
          <p:sp>
            <p:nvSpPr>
              <p:cNvPr id="100" name="Line 31">
                <a:extLst>
                  <a:ext uri="{FF2B5EF4-FFF2-40B4-BE49-F238E27FC236}">
                    <a16:creationId xmlns:a16="http://schemas.microsoft.com/office/drawing/2014/main" id="{E9D28F0E-EC78-3ABF-0EE6-76204273CCA2}"/>
                  </a:ext>
                </a:extLst>
              </p:cNvPr>
              <p:cNvSpPr>
                <a:spLocks noChangeShapeType="1"/>
              </p:cNvSpPr>
              <p:nvPr/>
            </p:nvSpPr>
            <p:spPr bwMode="auto">
              <a:xfrm>
                <a:off x="5888173" y="5301841"/>
                <a:ext cx="125050" cy="0"/>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a:p>
            </p:txBody>
          </p:sp>
          <p:sp>
            <p:nvSpPr>
              <p:cNvPr id="101" name="Line 32">
                <a:extLst>
                  <a:ext uri="{FF2B5EF4-FFF2-40B4-BE49-F238E27FC236}">
                    <a16:creationId xmlns:a16="http://schemas.microsoft.com/office/drawing/2014/main" id="{EAB6859E-AB5C-5793-EB1C-087FC1DC9DDF}"/>
                  </a:ext>
                </a:extLst>
              </p:cNvPr>
              <p:cNvSpPr>
                <a:spLocks noChangeShapeType="1"/>
              </p:cNvSpPr>
              <p:nvPr/>
            </p:nvSpPr>
            <p:spPr bwMode="auto">
              <a:xfrm>
                <a:off x="5916291" y="5348457"/>
                <a:ext cx="0" cy="65115"/>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a:p>
            </p:txBody>
          </p:sp>
          <p:sp>
            <p:nvSpPr>
              <p:cNvPr id="102" name="Line 33">
                <a:extLst>
                  <a:ext uri="{FF2B5EF4-FFF2-40B4-BE49-F238E27FC236}">
                    <a16:creationId xmlns:a16="http://schemas.microsoft.com/office/drawing/2014/main" id="{1C3BB424-3E88-C9BA-5B13-73950F71AD0D}"/>
                  </a:ext>
                </a:extLst>
              </p:cNvPr>
              <p:cNvSpPr>
                <a:spLocks noChangeShapeType="1"/>
              </p:cNvSpPr>
              <p:nvPr/>
            </p:nvSpPr>
            <p:spPr bwMode="auto">
              <a:xfrm>
                <a:off x="5982885" y="5348457"/>
                <a:ext cx="0" cy="65115"/>
              </a:xfrm>
              <a:prstGeom prst="line">
                <a:avLst/>
              </a:prstGeom>
              <a:noFill/>
              <a:ln w="9525" cap="flat">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N"/>
              </a:p>
            </p:txBody>
          </p:sp>
          <p:sp>
            <p:nvSpPr>
              <p:cNvPr id="103" name="Freeform 34">
                <a:extLst>
                  <a:ext uri="{FF2B5EF4-FFF2-40B4-BE49-F238E27FC236}">
                    <a16:creationId xmlns:a16="http://schemas.microsoft.com/office/drawing/2014/main" id="{CC31585B-6F17-44BB-241B-069C173957CC}"/>
                  </a:ext>
                </a:extLst>
              </p:cNvPr>
              <p:cNvSpPr>
                <a:spLocks/>
              </p:cNvSpPr>
              <p:nvPr/>
            </p:nvSpPr>
            <p:spPr bwMode="auto">
              <a:xfrm>
                <a:off x="5780142" y="5193810"/>
                <a:ext cx="65115" cy="271557"/>
              </a:xfrm>
              <a:custGeom>
                <a:avLst/>
                <a:gdLst>
                  <a:gd name="T0" fmla="*/ 88 w 88"/>
                  <a:gd name="T1" fmla="*/ 367 h 367"/>
                  <a:gd name="T2" fmla="*/ 0 w 88"/>
                  <a:gd name="T3" fmla="*/ 367 h 367"/>
                  <a:gd name="T4" fmla="*/ 0 w 88"/>
                  <a:gd name="T5" fmla="*/ 0 h 367"/>
                  <a:gd name="T6" fmla="*/ 88 w 88"/>
                  <a:gd name="T7" fmla="*/ 0 h 367"/>
                </a:gdLst>
                <a:ahLst/>
                <a:cxnLst>
                  <a:cxn ang="0">
                    <a:pos x="T0" y="T1"/>
                  </a:cxn>
                  <a:cxn ang="0">
                    <a:pos x="T2" y="T3"/>
                  </a:cxn>
                  <a:cxn ang="0">
                    <a:pos x="T4" y="T5"/>
                  </a:cxn>
                  <a:cxn ang="0">
                    <a:pos x="T6" y="T7"/>
                  </a:cxn>
                </a:cxnLst>
                <a:rect l="0" t="0" r="r" b="b"/>
                <a:pathLst>
                  <a:path w="88" h="367">
                    <a:moveTo>
                      <a:pt x="88" y="367"/>
                    </a:moveTo>
                    <a:lnTo>
                      <a:pt x="0" y="367"/>
                    </a:lnTo>
                    <a:lnTo>
                      <a:pt x="0" y="0"/>
                    </a:lnTo>
                    <a:lnTo>
                      <a:pt x="88" y="0"/>
                    </a:ln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104" name="Freeform 35">
                <a:extLst>
                  <a:ext uri="{FF2B5EF4-FFF2-40B4-BE49-F238E27FC236}">
                    <a16:creationId xmlns:a16="http://schemas.microsoft.com/office/drawing/2014/main" id="{6867079B-DAB8-5CA4-BED7-D414C828796D}"/>
                  </a:ext>
                </a:extLst>
              </p:cNvPr>
              <p:cNvSpPr>
                <a:spLocks/>
              </p:cNvSpPr>
              <p:nvPr/>
            </p:nvSpPr>
            <p:spPr bwMode="auto">
              <a:xfrm>
                <a:off x="6060579" y="5193810"/>
                <a:ext cx="63635" cy="271557"/>
              </a:xfrm>
              <a:custGeom>
                <a:avLst/>
                <a:gdLst>
                  <a:gd name="T0" fmla="*/ 0 w 86"/>
                  <a:gd name="T1" fmla="*/ 367 h 367"/>
                  <a:gd name="T2" fmla="*/ 86 w 86"/>
                  <a:gd name="T3" fmla="*/ 367 h 367"/>
                  <a:gd name="T4" fmla="*/ 86 w 86"/>
                  <a:gd name="T5" fmla="*/ 0 h 367"/>
                  <a:gd name="T6" fmla="*/ 0 w 86"/>
                  <a:gd name="T7" fmla="*/ 0 h 367"/>
                </a:gdLst>
                <a:ahLst/>
                <a:cxnLst>
                  <a:cxn ang="0">
                    <a:pos x="T0" y="T1"/>
                  </a:cxn>
                  <a:cxn ang="0">
                    <a:pos x="T2" y="T3"/>
                  </a:cxn>
                  <a:cxn ang="0">
                    <a:pos x="T4" y="T5"/>
                  </a:cxn>
                  <a:cxn ang="0">
                    <a:pos x="T6" y="T7"/>
                  </a:cxn>
                </a:cxnLst>
                <a:rect l="0" t="0" r="r" b="b"/>
                <a:pathLst>
                  <a:path w="86" h="367">
                    <a:moveTo>
                      <a:pt x="0" y="367"/>
                    </a:moveTo>
                    <a:lnTo>
                      <a:pt x="86" y="367"/>
                    </a:lnTo>
                    <a:lnTo>
                      <a:pt x="86" y="0"/>
                    </a:lnTo>
                    <a:lnTo>
                      <a:pt x="0" y="0"/>
                    </a:ln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grpSp>
        <p:grpSp>
          <p:nvGrpSpPr>
            <p:cNvPr id="78" name="Group 77">
              <a:extLst>
                <a:ext uri="{FF2B5EF4-FFF2-40B4-BE49-F238E27FC236}">
                  <a16:creationId xmlns:a16="http://schemas.microsoft.com/office/drawing/2014/main" id="{C6B6C39C-953F-A875-BC1D-88D7B5387559}"/>
                </a:ext>
              </a:extLst>
            </p:cNvPr>
            <p:cNvGrpSpPr/>
            <p:nvPr/>
          </p:nvGrpSpPr>
          <p:grpSpPr>
            <a:xfrm>
              <a:off x="6390591" y="4999206"/>
              <a:ext cx="387728" cy="560536"/>
              <a:chOff x="6390591" y="4999206"/>
              <a:chExt cx="387728" cy="560536"/>
            </a:xfrm>
          </p:grpSpPr>
          <p:grpSp>
            <p:nvGrpSpPr>
              <p:cNvPr id="82" name="Group 81">
                <a:extLst>
                  <a:ext uri="{FF2B5EF4-FFF2-40B4-BE49-F238E27FC236}">
                    <a16:creationId xmlns:a16="http://schemas.microsoft.com/office/drawing/2014/main" id="{722A17AE-F7EF-3550-EE61-A5398ECE31B7}"/>
                  </a:ext>
                </a:extLst>
              </p:cNvPr>
              <p:cNvGrpSpPr/>
              <p:nvPr/>
            </p:nvGrpSpPr>
            <p:grpSpPr>
              <a:xfrm>
                <a:off x="6390591" y="4999206"/>
                <a:ext cx="193864" cy="194604"/>
                <a:chOff x="6390591" y="4999206"/>
                <a:chExt cx="193864" cy="194604"/>
              </a:xfrm>
            </p:grpSpPr>
            <p:sp>
              <p:nvSpPr>
                <p:cNvPr id="93" name="Freeform 36">
                  <a:extLst>
                    <a:ext uri="{FF2B5EF4-FFF2-40B4-BE49-F238E27FC236}">
                      <a16:creationId xmlns:a16="http://schemas.microsoft.com/office/drawing/2014/main" id="{48B4A23C-E42A-7E17-2FD1-F0645E1F283D}"/>
                    </a:ext>
                  </a:extLst>
                </p:cNvPr>
                <p:cNvSpPr>
                  <a:spLocks/>
                </p:cNvSpPr>
                <p:nvPr/>
              </p:nvSpPr>
              <p:spPr bwMode="auto">
                <a:xfrm>
                  <a:off x="6443127" y="5107237"/>
                  <a:ext cx="86573" cy="45876"/>
                </a:xfrm>
                <a:custGeom>
                  <a:avLst/>
                  <a:gdLst>
                    <a:gd name="T0" fmla="*/ 17 w 49"/>
                    <a:gd name="T1" fmla="*/ 0 h 26"/>
                    <a:gd name="T2" fmla="*/ 4 w 49"/>
                    <a:gd name="T3" fmla="*/ 5 h 26"/>
                    <a:gd name="T4" fmla="*/ 1 w 49"/>
                    <a:gd name="T5" fmla="*/ 10 h 26"/>
                    <a:gd name="T6" fmla="*/ 0 w 49"/>
                    <a:gd name="T7" fmla="*/ 26 h 26"/>
                    <a:gd name="T8" fmla="*/ 49 w 49"/>
                    <a:gd name="T9" fmla="*/ 26 h 26"/>
                    <a:gd name="T10" fmla="*/ 49 w 49"/>
                    <a:gd name="T11" fmla="*/ 10 h 26"/>
                    <a:gd name="T12" fmla="*/ 45 w 49"/>
                    <a:gd name="T13" fmla="*/ 5 h 26"/>
                    <a:gd name="T14" fmla="*/ 32 w 49"/>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6">
                      <a:moveTo>
                        <a:pt x="17" y="0"/>
                      </a:moveTo>
                      <a:cubicBezTo>
                        <a:pt x="4" y="5"/>
                        <a:pt x="4" y="5"/>
                        <a:pt x="4" y="5"/>
                      </a:cubicBezTo>
                      <a:cubicBezTo>
                        <a:pt x="4" y="5"/>
                        <a:pt x="1" y="7"/>
                        <a:pt x="1" y="10"/>
                      </a:cubicBezTo>
                      <a:cubicBezTo>
                        <a:pt x="1" y="13"/>
                        <a:pt x="0" y="26"/>
                        <a:pt x="0" y="26"/>
                      </a:cubicBezTo>
                      <a:cubicBezTo>
                        <a:pt x="49" y="26"/>
                        <a:pt x="49" y="26"/>
                        <a:pt x="49" y="26"/>
                      </a:cubicBezTo>
                      <a:cubicBezTo>
                        <a:pt x="49" y="10"/>
                        <a:pt x="49" y="10"/>
                        <a:pt x="49" y="10"/>
                      </a:cubicBezTo>
                      <a:cubicBezTo>
                        <a:pt x="49" y="10"/>
                        <a:pt x="49" y="7"/>
                        <a:pt x="45" y="5"/>
                      </a:cubicBezTo>
                      <a:cubicBezTo>
                        <a:pt x="41" y="4"/>
                        <a:pt x="32" y="0"/>
                        <a:pt x="32" y="0"/>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4" name="Freeform 37">
                  <a:extLst>
                    <a:ext uri="{FF2B5EF4-FFF2-40B4-BE49-F238E27FC236}">
                      <a16:creationId xmlns:a16="http://schemas.microsoft.com/office/drawing/2014/main" id="{4303C0B7-7D07-3037-1E32-3C12D57621BE}"/>
                    </a:ext>
                  </a:extLst>
                </p:cNvPr>
                <p:cNvSpPr>
                  <a:spLocks/>
                </p:cNvSpPr>
                <p:nvPr/>
              </p:nvSpPr>
              <p:spPr bwMode="auto">
                <a:xfrm>
                  <a:off x="6459406" y="5056181"/>
                  <a:ext cx="54755" cy="49576"/>
                </a:xfrm>
                <a:custGeom>
                  <a:avLst/>
                  <a:gdLst>
                    <a:gd name="T0" fmla="*/ 28 w 31"/>
                    <a:gd name="T1" fmla="*/ 8 h 28"/>
                    <a:gd name="T2" fmla="*/ 25 w 31"/>
                    <a:gd name="T3" fmla="*/ 2 h 28"/>
                    <a:gd name="T4" fmla="*/ 17 w 31"/>
                    <a:gd name="T5" fmla="*/ 6 h 28"/>
                    <a:gd name="T6" fmla="*/ 9 w 31"/>
                    <a:gd name="T7" fmla="*/ 2 h 28"/>
                    <a:gd name="T8" fmla="*/ 6 w 31"/>
                    <a:gd name="T9" fmla="*/ 4 h 28"/>
                    <a:gd name="T10" fmla="*/ 3 w 31"/>
                    <a:gd name="T11" fmla="*/ 8 h 28"/>
                    <a:gd name="T12" fmla="*/ 3 w 31"/>
                    <a:gd name="T13" fmla="*/ 8 h 28"/>
                    <a:gd name="T14" fmla="*/ 3 w 31"/>
                    <a:gd name="T15" fmla="*/ 10 h 28"/>
                    <a:gd name="T16" fmla="*/ 1 w 31"/>
                    <a:gd name="T17" fmla="*/ 15 h 28"/>
                    <a:gd name="T18" fmla="*/ 5 w 31"/>
                    <a:gd name="T19" fmla="*/ 19 h 28"/>
                    <a:gd name="T20" fmla="*/ 15 w 31"/>
                    <a:gd name="T21" fmla="*/ 28 h 28"/>
                    <a:gd name="T22" fmla="*/ 16 w 31"/>
                    <a:gd name="T23" fmla="*/ 28 h 28"/>
                    <a:gd name="T24" fmla="*/ 27 w 31"/>
                    <a:gd name="T25" fmla="*/ 19 h 28"/>
                    <a:gd name="T26" fmla="*/ 30 w 31"/>
                    <a:gd name="T27" fmla="*/ 13 h 28"/>
                    <a:gd name="T28" fmla="*/ 29 w 31"/>
                    <a:gd name="T29" fmla="*/ 10 h 28"/>
                    <a:gd name="T30" fmla="*/ 29 w 31"/>
                    <a:gd name="T31" fmla="*/ 8 h 28"/>
                    <a:gd name="T32" fmla="*/ 28 w 31"/>
                    <a:gd name="T3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28">
                      <a:moveTo>
                        <a:pt x="28" y="8"/>
                      </a:moveTo>
                      <a:cubicBezTo>
                        <a:pt x="26" y="8"/>
                        <a:pt x="27" y="5"/>
                        <a:pt x="25" y="2"/>
                      </a:cubicBezTo>
                      <a:cubicBezTo>
                        <a:pt x="23" y="0"/>
                        <a:pt x="20" y="4"/>
                        <a:pt x="17" y="6"/>
                      </a:cubicBezTo>
                      <a:cubicBezTo>
                        <a:pt x="14" y="8"/>
                        <a:pt x="11" y="3"/>
                        <a:pt x="9" y="2"/>
                      </a:cubicBezTo>
                      <a:cubicBezTo>
                        <a:pt x="8" y="1"/>
                        <a:pt x="6" y="2"/>
                        <a:pt x="6" y="4"/>
                      </a:cubicBezTo>
                      <a:cubicBezTo>
                        <a:pt x="5" y="6"/>
                        <a:pt x="3" y="8"/>
                        <a:pt x="3" y="8"/>
                      </a:cubicBezTo>
                      <a:cubicBezTo>
                        <a:pt x="3" y="8"/>
                        <a:pt x="3" y="8"/>
                        <a:pt x="3" y="8"/>
                      </a:cubicBezTo>
                      <a:cubicBezTo>
                        <a:pt x="3" y="10"/>
                        <a:pt x="3" y="10"/>
                        <a:pt x="3" y="10"/>
                      </a:cubicBezTo>
                      <a:cubicBezTo>
                        <a:pt x="3" y="10"/>
                        <a:pt x="0" y="9"/>
                        <a:pt x="1" y="15"/>
                      </a:cubicBezTo>
                      <a:cubicBezTo>
                        <a:pt x="2" y="16"/>
                        <a:pt x="3" y="19"/>
                        <a:pt x="5" y="19"/>
                      </a:cubicBezTo>
                      <a:cubicBezTo>
                        <a:pt x="5" y="19"/>
                        <a:pt x="8" y="28"/>
                        <a:pt x="15" y="28"/>
                      </a:cubicBezTo>
                      <a:cubicBezTo>
                        <a:pt x="16" y="28"/>
                        <a:pt x="16" y="28"/>
                        <a:pt x="16" y="28"/>
                      </a:cubicBezTo>
                      <a:cubicBezTo>
                        <a:pt x="23" y="28"/>
                        <a:pt x="27" y="19"/>
                        <a:pt x="27" y="19"/>
                      </a:cubicBezTo>
                      <a:cubicBezTo>
                        <a:pt x="29" y="18"/>
                        <a:pt x="30" y="16"/>
                        <a:pt x="30" y="13"/>
                      </a:cubicBezTo>
                      <a:cubicBezTo>
                        <a:pt x="31" y="9"/>
                        <a:pt x="29" y="10"/>
                        <a:pt x="29" y="10"/>
                      </a:cubicBezTo>
                      <a:cubicBezTo>
                        <a:pt x="29" y="8"/>
                        <a:pt x="29" y="8"/>
                        <a:pt x="29" y="8"/>
                      </a:cubicBezTo>
                      <a:cubicBezTo>
                        <a:pt x="29" y="8"/>
                        <a:pt x="28" y="8"/>
                        <a:pt x="28" y="8"/>
                      </a:cubicBez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5" name="Freeform 38">
                  <a:extLst>
                    <a:ext uri="{FF2B5EF4-FFF2-40B4-BE49-F238E27FC236}">
                      <a16:creationId xmlns:a16="http://schemas.microsoft.com/office/drawing/2014/main" id="{AF393721-2416-9CD3-9B67-BEDF73AD2113}"/>
                    </a:ext>
                  </a:extLst>
                </p:cNvPr>
                <p:cNvSpPr>
                  <a:spLocks/>
                </p:cNvSpPr>
                <p:nvPr/>
              </p:nvSpPr>
              <p:spPr bwMode="auto">
                <a:xfrm>
                  <a:off x="6464585" y="5041382"/>
                  <a:ext cx="45876" cy="28858"/>
                </a:xfrm>
                <a:custGeom>
                  <a:avLst/>
                  <a:gdLst>
                    <a:gd name="T0" fmla="*/ 26 w 26"/>
                    <a:gd name="T1" fmla="*/ 16 h 16"/>
                    <a:gd name="T2" fmla="*/ 26 w 26"/>
                    <a:gd name="T3" fmla="*/ 12 h 16"/>
                    <a:gd name="T4" fmla="*/ 14 w 26"/>
                    <a:gd name="T5" fmla="*/ 0 h 16"/>
                    <a:gd name="T6" fmla="*/ 12 w 26"/>
                    <a:gd name="T7" fmla="*/ 0 h 16"/>
                    <a:gd name="T8" fmla="*/ 0 w 26"/>
                    <a:gd name="T9" fmla="*/ 12 h 16"/>
                    <a:gd name="T10" fmla="*/ 0 w 26"/>
                    <a:gd name="T11" fmla="*/ 16 h 16"/>
                  </a:gdLst>
                  <a:ahLst/>
                  <a:cxnLst>
                    <a:cxn ang="0">
                      <a:pos x="T0" y="T1"/>
                    </a:cxn>
                    <a:cxn ang="0">
                      <a:pos x="T2" y="T3"/>
                    </a:cxn>
                    <a:cxn ang="0">
                      <a:pos x="T4" y="T5"/>
                    </a:cxn>
                    <a:cxn ang="0">
                      <a:pos x="T6" y="T7"/>
                    </a:cxn>
                    <a:cxn ang="0">
                      <a:pos x="T8" y="T9"/>
                    </a:cxn>
                    <a:cxn ang="0">
                      <a:pos x="T10" y="T11"/>
                    </a:cxn>
                  </a:cxnLst>
                  <a:rect l="0" t="0" r="r" b="b"/>
                  <a:pathLst>
                    <a:path w="26" h="16">
                      <a:moveTo>
                        <a:pt x="26" y="16"/>
                      </a:moveTo>
                      <a:cubicBezTo>
                        <a:pt x="26" y="12"/>
                        <a:pt x="26" y="12"/>
                        <a:pt x="26" y="12"/>
                      </a:cubicBezTo>
                      <a:cubicBezTo>
                        <a:pt x="26" y="5"/>
                        <a:pt x="20" y="0"/>
                        <a:pt x="14" y="0"/>
                      </a:cubicBezTo>
                      <a:cubicBezTo>
                        <a:pt x="12" y="0"/>
                        <a:pt x="12" y="0"/>
                        <a:pt x="12" y="0"/>
                      </a:cubicBezTo>
                      <a:cubicBezTo>
                        <a:pt x="5" y="0"/>
                        <a:pt x="0" y="5"/>
                        <a:pt x="0" y="12"/>
                      </a:cubicBezTo>
                      <a:cubicBezTo>
                        <a:pt x="0" y="16"/>
                        <a:pt x="0" y="16"/>
                        <a:pt x="0" y="16"/>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6" name="Oval 39">
                  <a:extLst>
                    <a:ext uri="{FF2B5EF4-FFF2-40B4-BE49-F238E27FC236}">
                      <a16:creationId xmlns:a16="http://schemas.microsoft.com/office/drawing/2014/main" id="{92BD6017-F0EF-6BF5-B2DC-ACDE3E74A1E8}"/>
                    </a:ext>
                  </a:extLst>
                </p:cNvPr>
                <p:cNvSpPr>
                  <a:spLocks noChangeArrowheads="1"/>
                </p:cNvSpPr>
                <p:nvPr/>
              </p:nvSpPr>
              <p:spPr bwMode="auto">
                <a:xfrm>
                  <a:off x="6390591" y="4999206"/>
                  <a:ext cx="193864" cy="194604"/>
                </a:xfrm>
                <a:prstGeom prst="ellips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grpSp>
          <p:grpSp>
            <p:nvGrpSpPr>
              <p:cNvPr id="83" name="Group 82">
                <a:extLst>
                  <a:ext uri="{FF2B5EF4-FFF2-40B4-BE49-F238E27FC236}">
                    <a16:creationId xmlns:a16="http://schemas.microsoft.com/office/drawing/2014/main" id="{00188860-501A-EB9B-3B2C-9D53ADE1C5D0}"/>
                  </a:ext>
                </a:extLst>
              </p:cNvPr>
              <p:cNvGrpSpPr/>
              <p:nvPr/>
            </p:nvGrpSpPr>
            <p:grpSpPr>
              <a:xfrm>
                <a:off x="6390591" y="5362918"/>
                <a:ext cx="193864" cy="196824"/>
                <a:chOff x="6390591" y="5291481"/>
                <a:chExt cx="193864" cy="196824"/>
              </a:xfrm>
            </p:grpSpPr>
            <p:sp>
              <p:nvSpPr>
                <p:cNvPr id="89" name="Freeform 40">
                  <a:extLst>
                    <a:ext uri="{FF2B5EF4-FFF2-40B4-BE49-F238E27FC236}">
                      <a16:creationId xmlns:a16="http://schemas.microsoft.com/office/drawing/2014/main" id="{4E62842C-4D5F-3936-78CE-B9494EDE90D9}"/>
                    </a:ext>
                  </a:extLst>
                </p:cNvPr>
                <p:cNvSpPr>
                  <a:spLocks/>
                </p:cNvSpPr>
                <p:nvPr/>
              </p:nvSpPr>
              <p:spPr bwMode="auto">
                <a:xfrm>
                  <a:off x="6443127" y="5399512"/>
                  <a:ext cx="86573" cy="45876"/>
                </a:xfrm>
                <a:custGeom>
                  <a:avLst/>
                  <a:gdLst>
                    <a:gd name="T0" fmla="*/ 17 w 49"/>
                    <a:gd name="T1" fmla="*/ 0 h 26"/>
                    <a:gd name="T2" fmla="*/ 4 w 49"/>
                    <a:gd name="T3" fmla="*/ 6 h 26"/>
                    <a:gd name="T4" fmla="*/ 1 w 49"/>
                    <a:gd name="T5" fmla="*/ 10 h 26"/>
                    <a:gd name="T6" fmla="*/ 0 w 49"/>
                    <a:gd name="T7" fmla="*/ 26 h 26"/>
                    <a:gd name="T8" fmla="*/ 49 w 49"/>
                    <a:gd name="T9" fmla="*/ 26 h 26"/>
                    <a:gd name="T10" fmla="*/ 49 w 49"/>
                    <a:gd name="T11" fmla="*/ 11 h 26"/>
                    <a:gd name="T12" fmla="*/ 45 w 49"/>
                    <a:gd name="T13" fmla="*/ 6 h 26"/>
                    <a:gd name="T14" fmla="*/ 32 w 49"/>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6">
                      <a:moveTo>
                        <a:pt x="17" y="0"/>
                      </a:moveTo>
                      <a:cubicBezTo>
                        <a:pt x="4" y="6"/>
                        <a:pt x="4" y="6"/>
                        <a:pt x="4" y="6"/>
                      </a:cubicBezTo>
                      <a:cubicBezTo>
                        <a:pt x="4" y="6"/>
                        <a:pt x="1" y="7"/>
                        <a:pt x="1" y="10"/>
                      </a:cubicBezTo>
                      <a:cubicBezTo>
                        <a:pt x="1" y="14"/>
                        <a:pt x="0" y="26"/>
                        <a:pt x="0" y="26"/>
                      </a:cubicBezTo>
                      <a:cubicBezTo>
                        <a:pt x="49" y="26"/>
                        <a:pt x="49" y="26"/>
                        <a:pt x="49" y="26"/>
                      </a:cubicBezTo>
                      <a:cubicBezTo>
                        <a:pt x="49" y="11"/>
                        <a:pt x="49" y="11"/>
                        <a:pt x="49" y="11"/>
                      </a:cubicBezTo>
                      <a:cubicBezTo>
                        <a:pt x="49" y="11"/>
                        <a:pt x="49" y="7"/>
                        <a:pt x="45" y="6"/>
                      </a:cubicBezTo>
                      <a:cubicBezTo>
                        <a:pt x="41" y="4"/>
                        <a:pt x="32" y="0"/>
                        <a:pt x="32" y="0"/>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0" name="Freeform 41">
                  <a:extLst>
                    <a:ext uri="{FF2B5EF4-FFF2-40B4-BE49-F238E27FC236}">
                      <a16:creationId xmlns:a16="http://schemas.microsoft.com/office/drawing/2014/main" id="{9B3E39AF-F676-29AD-8F66-84C0050A9CDD}"/>
                    </a:ext>
                  </a:extLst>
                </p:cNvPr>
                <p:cNvSpPr>
                  <a:spLocks/>
                </p:cNvSpPr>
                <p:nvPr/>
              </p:nvSpPr>
              <p:spPr bwMode="auto">
                <a:xfrm>
                  <a:off x="6459406" y="5348457"/>
                  <a:ext cx="54755" cy="49576"/>
                </a:xfrm>
                <a:custGeom>
                  <a:avLst/>
                  <a:gdLst>
                    <a:gd name="T0" fmla="*/ 28 w 31"/>
                    <a:gd name="T1" fmla="*/ 8 h 28"/>
                    <a:gd name="T2" fmla="*/ 25 w 31"/>
                    <a:gd name="T3" fmla="*/ 2 h 28"/>
                    <a:gd name="T4" fmla="*/ 17 w 31"/>
                    <a:gd name="T5" fmla="*/ 6 h 28"/>
                    <a:gd name="T6" fmla="*/ 9 w 31"/>
                    <a:gd name="T7" fmla="*/ 2 h 28"/>
                    <a:gd name="T8" fmla="*/ 6 w 31"/>
                    <a:gd name="T9" fmla="*/ 4 h 28"/>
                    <a:gd name="T10" fmla="*/ 3 w 31"/>
                    <a:gd name="T11" fmla="*/ 9 h 28"/>
                    <a:gd name="T12" fmla="*/ 3 w 31"/>
                    <a:gd name="T13" fmla="*/ 9 h 28"/>
                    <a:gd name="T14" fmla="*/ 3 w 31"/>
                    <a:gd name="T15" fmla="*/ 10 h 28"/>
                    <a:gd name="T16" fmla="*/ 1 w 31"/>
                    <a:gd name="T17" fmla="*/ 15 h 28"/>
                    <a:gd name="T18" fmla="*/ 5 w 31"/>
                    <a:gd name="T19" fmla="*/ 20 h 28"/>
                    <a:gd name="T20" fmla="*/ 15 w 31"/>
                    <a:gd name="T21" fmla="*/ 28 h 28"/>
                    <a:gd name="T22" fmla="*/ 16 w 31"/>
                    <a:gd name="T23" fmla="*/ 28 h 28"/>
                    <a:gd name="T24" fmla="*/ 27 w 31"/>
                    <a:gd name="T25" fmla="*/ 19 h 28"/>
                    <a:gd name="T26" fmla="*/ 30 w 31"/>
                    <a:gd name="T27" fmla="*/ 13 h 28"/>
                    <a:gd name="T28" fmla="*/ 29 w 31"/>
                    <a:gd name="T29" fmla="*/ 10 h 28"/>
                    <a:gd name="T30" fmla="*/ 29 w 31"/>
                    <a:gd name="T31" fmla="*/ 8 h 28"/>
                    <a:gd name="T32" fmla="*/ 28 w 31"/>
                    <a:gd name="T3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28">
                      <a:moveTo>
                        <a:pt x="28" y="8"/>
                      </a:moveTo>
                      <a:cubicBezTo>
                        <a:pt x="26" y="8"/>
                        <a:pt x="27" y="5"/>
                        <a:pt x="25" y="2"/>
                      </a:cubicBezTo>
                      <a:cubicBezTo>
                        <a:pt x="23" y="0"/>
                        <a:pt x="20" y="4"/>
                        <a:pt x="17" y="6"/>
                      </a:cubicBezTo>
                      <a:cubicBezTo>
                        <a:pt x="14" y="8"/>
                        <a:pt x="11" y="3"/>
                        <a:pt x="9" y="2"/>
                      </a:cubicBezTo>
                      <a:cubicBezTo>
                        <a:pt x="8" y="1"/>
                        <a:pt x="6" y="3"/>
                        <a:pt x="6" y="4"/>
                      </a:cubicBezTo>
                      <a:cubicBezTo>
                        <a:pt x="5" y="6"/>
                        <a:pt x="3" y="9"/>
                        <a:pt x="3" y="9"/>
                      </a:cubicBezTo>
                      <a:cubicBezTo>
                        <a:pt x="3" y="9"/>
                        <a:pt x="3" y="9"/>
                        <a:pt x="3" y="9"/>
                      </a:cubicBezTo>
                      <a:cubicBezTo>
                        <a:pt x="3" y="10"/>
                        <a:pt x="3" y="10"/>
                        <a:pt x="3" y="10"/>
                      </a:cubicBezTo>
                      <a:cubicBezTo>
                        <a:pt x="3" y="10"/>
                        <a:pt x="0" y="9"/>
                        <a:pt x="1" y="15"/>
                      </a:cubicBezTo>
                      <a:cubicBezTo>
                        <a:pt x="2" y="17"/>
                        <a:pt x="3" y="19"/>
                        <a:pt x="5" y="20"/>
                      </a:cubicBezTo>
                      <a:cubicBezTo>
                        <a:pt x="5" y="20"/>
                        <a:pt x="8" y="28"/>
                        <a:pt x="15" y="28"/>
                      </a:cubicBezTo>
                      <a:cubicBezTo>
                        <a:pt x="16" y="28"/>
                        <a:pt x="16" y="28"/>
                        <a:pt x="16" y="28"/>
                      </a:cubicBezTo>
                      <a:cubicBezTo>
                        <a:pt x="23" y="28"/>
                        <a:pt x="27" y="19"/>
                        <a:pt x="27" y="19"/>
                      </a:cubicBezTo>
                      <a:cubicBezTo>
                        <a:pt x="29" y="19"/>
                        <a:pt x="30" y="16"/>
                        <a:pt x="30" y="13"/>
                      </a:cubicBezTo>
                      <a:cubicBezTo>
                        <a:pt x="31" y="9"/>
                        <a:pt x="29" y="10"/>
                        <a:pt x="29" y="10"/>
                      </a:cubicBezTo>
                      <a:cubicBezTo>
                        <a:pt x="29" y="8"/>
                        <a:pt x="29" y="8"/>
                        <a:pt x="29" y="8"/>
                      </a:cubicBezTo>
                      <a:cubicBezTo>
                        <a:pt x="29" y="9"/>
                        <a:pt x="28" y="9"/>
                        <a:pt x="28" y="8"/>
                      </a:cubicBez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1" name="Freeform 42">
                  <a:extLst>
                    <a:ext uri="{FF2B5EF4-FFF2-40B4-BE49-F238E27FC236}">
                      <a16:creationId xmlns:a16="http://schemas.microsoft.com/office/drawing/2014/main" id="{B30DEEF9-C651-8044-D7FE-CA955677F647}"/>
                    </a:ext>
                  </a:extLst>
                </p:cNvPr>
                <p:cNvSpPr>
                  <a:spLocks/>
                </p:cNvSpPr>
                <p:nvPr/>
              </p:nvSpPr>
              <p:spPr bwMode="auto">
                <a:xfrm>
                  <a:off x="6464585" y="5333658"/>
                  <a:ext cx="45876" cy="30337"/>
                </a:xfrm>
                <a:custGeom>
                  <a:avLst/>
                  <a:gdLst>
                    <a:gd name="T0" fmla="*/ 26 w 26"/>
                    <a:gd name="T1" fmla="*/ 16 h 17"/>
                    <a:gd name="T2" fmla="*/ 26 w 26"/>
                    <a:gd name="T3" fmla="*/ 12 h 17"/>
                    <a:gd name="T4" fmla="*/ 14 w 26"/>
                    <a:gd name="T5" fmla="*/ 0 h 17"/>
                    <a:gd name="T6" fmla="*/ 12 w 26"/>
                    <a:gd name="T7" fmla="*/ 0 h 17"/>
                    <a:gd name="T8" fmla="*/ 0 w 26"/>
                    <a:gd name="T9" fmla="*/ 12 h 17"/>
                    <a:gd name="T10" fmla="*/ 0 w 26"/>
                    <a:gd name="T11" fmla="*/ 17 h 17"/>
                  </a:gdLst>
                  <a:ahLst/>
                  <a:cxnLst>
                    <a:cxn ang="0">
                      <a:pos x="T0" y="T1"/>
                    </a:cxn>
                    <a:cxn ang="0">
                      <a:pos x="T2" y="T3"/>
                    </a:cxn>
                    <a:cxn ang="0">
                      <a:pos x="T4" y="T5"/>
                    </a:cxn>
                    <a:cxn ang="0">
                      <a:pos x="T6" y="T7"/>
                    </a:cxn>
                    <a:cxn ang="0">
                      <a:pos x="T8" y="T9"/>
                    </a:cxn>
                    <a:cxn ang="0">
                      <a:pos x="T10" y="T11"/>
                    </a:cxn>
                  </a:cxnLst>
                  <a:rect l="0" t="0" r="r" b="b"/>
                  <a:pathLst>
                    <a:path w="26" h="17">
                      <a:moveTo>
                        <a:pt x="26" y="16"/>
                      </a:moveTo>
                      <a:cubicBezTo>
                        <a:pt x="26" y="12"/>
                        <a:pt x="26" y="12"/>
                        <a:pt x="26" y="12"/>
                      </a:cubicBezTo>
                      <a:cubicBezTo>
                        <a:pt x="26" y="5"/>
                        <a:pt x="20" y="0"/>
                        <a:pt x="14" y="0"/>
                      </a:cubicBezTo>
                      <a:cubicBezTo>
                        <a:pt x="12" y="0"/>
                        <a:pt x="12" y="0"/>
                        <a:pt x="12" y="0"/>
                      </a:cubicBezTo>
                      <a:cubicBezTo>
                        <a:pt x="5" y="0"/>
                        <a:pt x="0" y="5"/>
                        <a:pt x="0" y="12"/>
                      </a:cubicBezTo>
                      <a:cubicBezTo>
                        <a:pt x="0" y="17"/>
                        <a:pt x="0" y="17"/>
                        <a:pt x="0" y="17"/>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92" name="Oval 43">
                  <a:extLst>
                    <a:ext uri="{FF2B5EF4-FFF2-40B4-BE49-F238E27FC236}">
                      <a16:creationId xmlns:a16="http://schemas.microsoft.com/office/drawing/2014/main" id="{985D9A2E-DAEC-8062-633B-382A43849AC2}"/>
                    </a:ext>
                  </a:extLst>
                </p:cNvPr>
                <p:cNvSpPr>
                  <a:spLocks noChangeArrowheads="1"/>
                </p:cNvSpPr>
                <p:nvPr/>
              </p:nvSpPr>
              <p:spPr bwMode="auto">
                <a:xfrm>
                  <a:off x="6390591" y="5291481"/>
                  <a:ext cx="193864" cy="196824"/>
                </a:xfrm>
                <a:prstGeom prst="ellips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grpSp>
          <p:grpSp>
            <p:nvGrpSpPr>
              <p:cNvPr id="84" name="Group 83">
                <a:extLst>
                  <a:ext uri="{FF2B5EF4-FFF2-40B4-BE49-F238E27FC236}">
                    <a16:creationId xmlns:a16="http://schemas.microsoft.com/office/drawing/2014/main" id="{0D968861-CBB4-554E-7796-8909AEB53BB3}"/>
                  </a:ext>
                </a:extLst>
              </p:cNvPr>
              <p:cNvGrpSpPr/>
              <p:nvPr/>
            </p:nvGrpSpPr>
            <p:grpSpPr>
              <a:xfrm>
                <a:off x="6584455" y="5181062"/>
                <a:ext cx="193864" cy="194604"/>
                <a:chOff x="6584455" y="5146454"/>
                <a:chExt cx="193864" cy="194604"/>
              </a:xfrm>
            </p:grpSpPr>
            <p:sp>
              <p:nvSpPr>
                <p:cNvPr id="85" name="Freeform 44">
                  <a:extLst>
                    <a:ext uri="{FF2B5EF4-FFF2-40B4-BE49-F238E27FC236}">
                      <a16:creationId xmlns:a16="http://schemas.microsoft.com/office/drawing/2014/main" id="{7AC6DF8C-BDB6-9B6A-2512-11E267DE0B72}"/>
                    </a:ext>
                  </a:extLst>
                </p:cNvPr>
                <p:cNvSpPr>
                  <a:spLocks/>
                </p:cNvSpPr>
                <p:nvPr/>
              </p:nvSpPr>
              <p:spPr bwMode="auto">
                <a:xfrm>
                  <a:off x="6639211" y="5252265"/>
                  <a:ext cx="86573" cy="46616"/>
                </a:xfrm>
                <a:custGeom>
                  <a:avLst/>
                  <a:gdLst>
                    <a:gd name="T0" fmla="*/ 16 w 49"/>
                    <a:gd name="T1" fmla="*/ 0 h 26"/>
                    <a:gd name="T2" fmla="*/ 3 w 49"/>
                    <a:gd name="T3" fmla="*/ 6 h 26"/>
                    <a:gd name="T4" fmla="*/ 0 w 49"/>
                    <a:gd name="T5" fmla="*/ 11 h 26"/>
                    <a:gd name="T6" fmla="*/ 0 w 49"/>
                    <a:gd name="T7" fmla="*/ 26 h 26"/>
                    <a:gd name="T8" fmla="*/ 49 w 49"/>
                    <a:gd name="T9" fmla="*/ 26 h 26"/>
                    <a:gd name="T10" fmla="*/ 48 w 49"/>
                    <a:gd name="T11" fmla="*/ 11 h 26"/>
                    <a:gd name="T12" fmla="*/ 44 w 49"/>
                    <a:gd name="T13" fmla="*/ 6 h 26"/>
                    <a:gd name="T14" fmla="*/ 32 w 49"/>
                    <a:gd name="T15" fmla="*/ 1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6">
                      <a:moveTo>
                        <a:pt x="16" y="0"/>
                      </a:moveTo>
                      <a:cubicBezTo>
                        <a:pt x="3" y="6"/>
                        <a:pt x="3" y="6"/>
                        <a:pt x="3" y="6"/>
                      </a:cubicBezTo>
                      <a:cubicBezTo>
                        <a:pt x="3" y="6"/>
                        <a:pt x="0" y="7"/>
                        <a:pt x="0" y="11"/>
                      </a:cubicBezTo>
                      <a:cubicBezTo>
                        <a:pt x="0" y="14"/>
                        <a:pt x="0" y="26"/>
                        <a:pt x="0" y="26"/>
                      </a:cubicBezTo>
                      <a:cubicBezTo>
                        <a:pt x="49" y="26"/>
                        <a:pt x="49" y="26"/>
                        <a:pt x="49" y="26"/>
                      </a:cubicBezTo>
                      <a:cubicBezTo>
                        <a:pt x="48" y="11"/>
                        <a:pt x="48" y="11"/>
                        <a:pt x="48" y="11"/>
                      </a:cubicBezTo>
                      <a:cubicBezTo>
                        <a:pt x="48" y="11"/>
                        <a:pt x="48" y="8"/>
                        <a:pt x="44" y="6"/>
                      </a:cubicBezTo>
                      <a:cubicBezTo>
                        <a:pt x="40" y="4"/>
                        <a:pt x="32" y="1"/>
                        <a:pt x="32" y="1"/>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6" name="Freeform 45">
                  <a:extLst>
                    <a:ext uri="{FF2B5EF4-FFF2-40B4-BE49-F238E27FC236}">
                      <a16:creationId xmlns:a16="http://schemas.microsoft.com/office/drawing/2014/main" id="{CC039601-AE07-FC09-0ABB-4295EEA18398}"/>
                    </a:ext>
                  </a:extLst>
                </p:cNvPr>
                <p:cNvSpPr>
                  <a:spLocks/>
                </p:cNvSpPr>
                <p:nvPr/>
              </p:nvSpPr>
              <p:spPr bwMode="auto">
                <a:xfrm>
                  <a:off x="6653269" y="5201209"/>
                  <a:ext cx="56235" cy="51056"/>
                </a:xfrm>
                <a:custGeom>
                  <a:avLst/>
                  <a:gdLst>
                    <a:gd name="T0" fmla="*/ 28 w 32"/>
                    <a:gd name="T1" fmla="*/ 9 h 29"/>
                    <a:gd name="T2" fmla="*/ 25 w 32"/>
                    <a:gd name="T3" fmla="*/ 3 h 29"/>
                    <a:gd name="T4" fmla="*/ 17 w 32"/>
                    <a:gd name="T5" fmla="*/ 6 h 29"/>
                    <a:gd name="T6" fmla="*/ 10 w 32"/>
                    <a:gd name="T7" fmla="*/ 3 h 29"/>
                    <a:gd name="T8" fmla="*/ 6 w 32"/>
                    <a:gd name="T9" fmla="*/ 5 h 29"/>
                    <a:gd name="T10" fmla="*/ 4 w 32"/>
                    <a:gd name="T11" fmla="*/ 9 h 29"/>
                    <a:gd name="T12" fmla="*/ 3 w 32"/>
                    <a:gd name="T13" fmla="*/ 9 h 29"/>
                    <a:gd name="T14" fmla="*/ 3 w 32"/>
                    <a:gd name="T15" fmla="*/ 10 h 29"/>
                    <a:gd name="T16" fmla="*/ 2 w 32"/>
                    <a:gd name="T17" fmla="*/ 15 h 29"/>
                    <a:gd name="T18" fmla="*/ 6 w 32"/>
                    <a:gd name="T19" fmla="*/ 20 h 29"/>
                    <a:gd name="T20" fmla="*/ 16 w 32"/>
                    <a:gd name="T21" fmla="*/ 29 h 29"/>
                    <a:gd name="T22" fmla="*/ 17 w 32"/>
                    <a:gd name="T23" fmla="*/ 29 h 29"/>
                    <a:gd name="T24" fmla="*/ 27 w 32"/>
                    <a:gd name="T25" fmla="*/ 19 h 29"/>
                    <a:gd name="T26" fmla="*/ 31 w 32"/>
                    <a:gd name="T27" fmla="*/ 13 h 29"/>
                    <a:gd name="T28" fmla="*/ 29 w 32"/>
                    <a:gd name="T29" fmla="*/ 10 h 29"/>
                    <a:gd name="T30" fmla="*/ 29 w 32"/>
                    <a:gd name="T31" fmla="*/ 9 h 29"/>
                    <a:gd name="T32" fmla="*/ 28 w 32"/>
                    <a:gd name="T3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29">
                      <a:moveTo>
                        <a:pt x="28" y="9"/>
                      </a:moveTo>
                      <a:cubicBezTo>
                        <a:pt x="26" y="8"/>
                        <a:pt x="27" y="5"/>
                        <a:pt x="25" y="3"/>
                      </a:cubicBezTo>
                      <a:cubicBezTo>
                        <a:pt x="24" y="0"/>
                        <a:pt x="20" y="4"/>
                        <a:pt x="17" y="6"/>
                      </a:cubicBezTo>
                      <a:cubicBezTo>
                        <a:pt x="14" y="8"/>
                        <a:pt x="11" y="3"/>
                        <a:pt x="10" y="3"/>
                      </a:cubicBezTo>
                      <a:cubicBezTo>
                        <a:pt x="8" y="2"/>
                        <a:pt x="7" y="3"/>
                        <a:pt x="6" y="5"/>
                      </a:cubicBezTo>
                      <a:cubicBezTo>
                        <a:pt x="5" y="7"/>
                        <a:pt x="4" y="9"/>
                        <a:pt x="4" y="9"/>
                      </a:cubicBezTo>
                      <a:cubicBezTo>
                        <a:pt x="3" y="9"/>
                        <a:pt x="3" y="9"/>
                        <a:pt x="3" y="9"/>
                      </a:cubicBezTo>
                      <a:cubicBezTo>
                        <a:pt x="3" y="10"/>
                        <a:pt x="3" y="10"/>
                        <a:pt x="3" y="10"/>
                      </a:cubicBezTo>
                      <a:cubicBezTo>
                        <a:pt x="3" y="10"/>
                        <a:pt x="0" y="10"/>
                        <a:pt x="2" y="15"/>
                      </a:cubicBezTo>
                      <a:cubicBezTo>
                        <a:pt x="2" y="17"/>
                        <a:pt x="4" y="19"/>
                        <a:pt x="6" y="20"/>
                      </a:cubicBezTo>
                      <a:cubicBezTo>
                        <a:pt x="6" y="20"/>
                        <a:pt x="9" y="29"/>
                        <a:pt x="16" y="29"/>
                      </a:cubicBezTo>
                      <a:cubicBezTo>
                        <a:pt x="17" y="29"/>
                        <a:pt x="17" y="29"/>
                        <a:pt x="17" y="29"/>
                      </a:cubicBezTo>
                      <a:cubicBezTo>
                        <a:pt x="23" y="29"/>
                        <a:pt x="27" y="19"/>
                        <a:pt x="27" y="19"/>
                      </a:cubicBezTo>
                      <a:cubicBezTo>
                        <a:pt x="29" y="19"/>
                        <a:pt x="30" y="16"/>
                        <a:pt x="31" y="13"/>
                      </a:cubicBezTo>
                      <a:cubicBezTo>
                        <a:pt x="32" y="10"/>
                        <a:pt x="29" y="10"/>
                        <a:pt x="29" y="10"/>
                      </a:cubicBezTo>
                      <a:cubicBezTo>
                        <a:pt x="29" y="9"/>
                        <a:pt x="29" y="9"/>
                        <a:pt x="29" y="9"/>
                      </a:cubicBezTo>
                      <a:cubicBezTo>
                        <a:pt x="29" y="9"/>
                        <a:pt x="29" y="9"/>
                        <a:pt x="28" y="9"/>
                      </a:cubicBezTo>
                      <a:close/>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7" name="Freeform 46">
                  <a:extLst>
                    <a:ext uri="{FF2B5EF4-FFF2-40B4-BE49-F238E27FC236}">
                      <a16:creationId xmlns:a16="http://schemas.microsoft.com/office/drawing/2014/main" id="{28461C97-EC0D-1117-24B1-E886D8C59FFB}"/>
                    </a:ext>
                  </a:extLst>
                </p:cNvPr>
                <p:cNvSpPr>
                  <a:spLocks/>
                </p:cNvSpPr>
                <p:nvPr/>
              </p:nvSpPr>
              <p:spPr bwMode="auto">
                <a:xfrm>
                  <a:off x="6658449" y="5187150"/>
                  <a:ext cx="45876" cy="29598"/>
                </a:xfrm>
                <a:custGeom>
                  <a:avLst/>
                  <a:gdLst>
                    <a:gd name="T0" fmla="*/ 26 w 26"/>
                    <a:gd name="T1" fmla="*/ 17 h 17"/>
                    <a:gd name="T2" fmla="*/ 26 w 26"/>
                    <a:gd name="T3" fmla="*/ 13 h 17"/>
                    <a:gd name="T4" fmla="*/ 14 w 26"/>
                    <a:gd name="T5" fmla="*/ 0 h 17"/>
                    <a:gd name="T6" fmla="*/ 12 w 26"/>
                    <a:gd name="T7" fmla="*/ 0 h 17"/>
                    <a:gd name="T8" fmla="*/ 0 w 26"/>
                    <a:gd name="T9" fmla="*/ 13 h 17"/>
                    <a:gd name="T10" fmla="*/ 0 w 26"/>
                    <a:gd name="T11" fmla="*/ 17 h 17"/>
                  </a:gdLst>
                  <a:ahLst/>
                  <a:cxnLst>
                    <a:cxn ang="0">
                      <a:pos x="T0" y="T1"/>
                    </a:cxn>
                    <a:cxn ang="0">
                      <a:pos x="T2" y="T3"/>
                    </a:cxn>
                    <a:cxn ang="0">
                      <a:pos x="T4" y="T5"/>
                    </a:cxn>
                    <a:cxn ang="0">
                      <a:pos x="T6" y="T7"/>
                    </a:cxn>
                    <a:cxn ang="0">
                      <a:pos x="T8" y="T9"/>
                    </a:cxn>
                    <a:cxn ang="0">
                      <a:pos x="T10" y="T11"/>
                    </a:cxn>
                  </a:cxnLst>
                  <a:rect l="0" t="0" r="r" b="b"/>
                  <a:pathLst>
                    <a:path w="26" h="17">
                      <a:moveTo>
                        <a:pt x="26" y="17"/>
                      </a:moveTo>
                      <a:cubicBezTo>
                        <a:pt x="26" y="13"/>
                        <a:pt x="26" y="13"/>
                        <a:pt x="26" y="13"/>
                      </a:cubicBezTo>
                      <a:cubicBezTo>
                        <a:pt x="26" y="6"/>
                        <a:pt x="21" y="0"/>
                        <a:pt x="14" y="0"/>
                      </a:cubicBezTo>
                      <a:cubicBezTo>
                        <a:pt x="12" y="0"/>
                        <a:pt x="12" y="0"/>
                        <a:pt x="12" y="0"/>
                      </a:cubicBezTo>
                      <a:cubicBezTo>
                        <a:pt x="6" y="0"/>
                        <a:pt x="0" y="6"/>
                        <a:pt x="0" y="13"/>
                      </a:cubicBezTo>
                      <a:cubicBezTo>
                        <a:pt x="0" y="17"/>
                        <a:pt x="0" y="17"/>
                        <a:pt x="0" y="17"/>
                      </a:cubicBezTo>
                    </a:path>
                  </a:pathLst>
                </a:cu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88" name="Oval 47">
                  <a:extLst>
                    <a:ext uri="{FF2B5EF4-FFF2-40B4-BE49-F238E27FC236}">
                      <a16:creationId xmlns:a16="http://schemas.microsoft.com/office/drawing/2014/main" id="{5197531F-AEC2-DCAA-C4F3-FFFEA7CD164F}"/>
                    </a:ext>
                  </a:extLst>
                </p:cNvPr>
                <p:cNvSpPr>
                  <a:spLocks noChangeArrowheads="1"/>
                </p:cNvSpPr>
                <p:nvPr/>
              </p:nvSpPr>
              <p:spPr bwMode="auto">
                <a:xfrm>
                  <a:off x="6584455" y="5146454"/>
                  <a:ext cx="193864" cy="194604"/>
                </a:xfrm>
                <a:prstGeom prst="ellipse">
                  <a:avLst/>
                </a:prstGeom>
                <a:noFill/>
                <a:ln w="9525"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grpSp>
        </p:grpSp>
        <p:cxnSp>
          <p:nvCxnSpPr>
            <p:cNvPr id="79" name="Straight Arrow Connector 78">
              <a:extLst>
                <a:ext uri="{FF2B5EF4-FFF2-40B4-BE49-F238E27FC236}">
                  <a16:creationId xmlns:a16="http://schemas.microsoft.com/office/drawing/2014/main" id="{3789EDEC-942F-9C4B-959D-63BCA63E0446}"/>
                </a:ext>
              </a:extLst>
            </p:cNvPr>
            <p:cNvCxnSpPr>
              <a:cxnSpLocks/>
              <a:endCxn id="96" idx="3"/>
            </p:cNvCxnSpPr>
            <p:nvPr/>
          </p:nvCxnSpPr>
          <p:spPr>
            <a:xfrm flipV="1">
              <a:off x="6138863" y="5165311"/>
              <a:ext cx="280119" cy="32958"/>
            </a:xfrm>
            <a:prstGeom prst="straightConnector1">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0" name="Straight Arrow Connector 79">
              <a:extLst>
                <a:ext uri="{FF2B5EF4-FFF2-40B4-BE49-F238E27FC236}">
                  <a16:creationId xmlns:a16="http://schemas.microsoft.com/office/drawing/2014/main" id="{EF1E6C83-819A-9A28-43D2-692616BC9FE4}"/>
                </a:ext>
              </a:extLst>
            </p:cNvPr>
            <p:cNvCxnSpPr>
              <a:cxnSpLocks/>
              <a:endCxn id="92" idx="2"/>
            </p:cNvCxnSpPr>
            <p:nvPr/>
          </p:nvCxnSpPr>
          <p:spPr>
            <a:xfrm>
              <a:off x="6141244" y="5353050"/>
              <a:ext cx="249347" cy="108280"/>
            </a:xfrm>
            <a:prstGeom prst="straightConnector1">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1" name="Straight Arrow Connector 80">
              <a:extLst>
                <a:ext uri="{FF2B5EF4-FFF2-40B4-BE49-F238E27FC236}">
                  <a16:creationId xmlns:a16="http://schemas.microsoft.com/office/drawing/2014/main" id="{B9CC7F9F-9E8E-1566-A2FC-4B9ED605073D}"/>
                </a:ext>
              </a:extLst>
            </p:cNvPr>
            <p:cNvCxnSpPr>
              <a:cxnSpLocks/>
            </p:cNvCxnSpPr>
            <p:nvPr/>
          </p:nvCxnSpPr>
          <p:spPr>
            <a:xfrm>
              <a:off x="6136481" y="5279474"/>
              <a:ext cx="426244" cy="0"/>
            </a:xfrm>
            <a:prstGeom prst="straightConnector1">
              <a:avLst/>
            </a:prstGeom>
            <a:ln w="9525"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pic>
        <p:nvPicPr>
          <p:cNvPr id="107" name="Picture 11">
            <a:extLst>
              <a:ext uri="{FF2B5EF4-FFF2-40B4-BE49-F238E27FC236}">
                <a16:creationId xmlns:a16="http://schemas.microsoft.com/office/drawing/2014/main" id="{81D66943-54D0-4D22-1B38-EC9DB8CD9B5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 t="26894" r="-2589" b="24355"/>
          <a:stretch>
            <a:fillRect/>
          </a:stretch>
        </p:blipFill>
        <p:spPr bwMode="auto">
          <a:xfrm>
            <a:off x="10140594" y="5831127"/>
            <a:ext cx="1969213" cy="935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8469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E869A-C905-44B1-5A51-CEBEADAC805F}"/>
              </a:ext>
            </a:extLst>
          </p:cNvPr>
          <p:cNvSpPr>
            <a:spLocks noGrp="1"/>
          </p:cNvSpPr>
          <p:nvPr>
            <p:ph type="title"/>
          </p:nvPr>
        </p:nvSpPr>
        <p:spPr>
          <a:xfrm>
            <a:off x="593125" y="2103438"/>
            <a:ext cx="10112547" cy="2828158"/>
          </a:xfrm>
          <a:prstGeom prst="roundRect">
            <a:avLst/>
          </a:prstGeom>
          <a:noFill/>
          <a:ln w="38100" cap="flat" cmpd="sng" algn="ctr">
            <a:solidFill>
              <a:srgbClr val="E976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a:lstStyle/>
          <a:p>
            <a:pPr>
              <a:lnSpc>
                <a:spcPct val="150000"/>
              </a:lnSpc>
              <a:spcAft>
                <a:spcPts val="1800"/>
              </a:spcAft>
            </a:pPr>
            <a:r>
              <a:rPr lang="en-GB" sz="3200" dirty="0">
                <a:solidFill>
                  <a:srgbClr val="0098A8"/>
                </a:solidFill>
              </a:rPr>
              <a:t>1. What is ECHILD?</a:t>
            </a:r>
            <a:br>
              <a:rPr lang="en-GB" sz="3200" dirty="0">
                <a:solidFill>
                  <a:srgbClr val="0098A8"/>
                </a:solidFill>
              </a:rPr>
            </a:br>
            <a:r>
              <a:rPr lang="en-GB" sz="3200" dirty="0">
                <a:solidFill>
                  <a:srgbClr val="0098A8"/>
                </a:solidFill>
              </a:rPr>
              <a:t>2. How do health and education need and service utilisation vary?</a:t>
            </a:r>
            <a:br>
              <a:rPr lang="en-GB" sz="3600" dirty="0">
                <a:solidFill>
                  <a:srgbClr val="0098A8"/>
                </a:solidFill>
              </a:rPr>
            </a:br>
            <a:endParaRPr lang="en-GB" sz="3600" dirty="0">
              <a:solidFill>
                <a:srgbClr val="0098A8"/>
              </a:solidFill>
            </a:endParaRPr>
          </a:p>
        </p:txBody>
      </p:sp>
      <p:sp>
        <p:nvSpPr>
          <p:cNvPr id="27" name="Text Placeholder 26">
            <a:extLst>
              <a:ext uri="{FF2B5EF4-FFF2-40B4-BE49-F238E27FC236}">
                <a16:creationId xmlns:a16="http://schemas.microsoft.com/office/drawing/2014/main" id="{B73FAE77-7E0D-6A45-F2AB-E27FFC5AA472}"/>
              </a:ext>
            </a:extLst>
          </p:cNvPr>
          <p:cNvSpPr>
            <a:spLocks noGrp="1"/>
          </p:cNvSpPr>
          <p:nvPr>
            <p:ph type="body" sz="quarter" idx="12"/>
          </p:nvPr>
        </p:nvSpPr>
        <p:spPr/>
        <p:txBody>
          <a:bodyPr/>
          <a:lstStyle/>
          <a:p>
            <a:r>
              <a:rPr lang="en-GB" dirty="0"/>
              <a:t>UCL GREAT ORMOND STREET INSTITUTE OF CHILD HEALTH </a:t>
            </a:r>
          </a:p>
        </p:txBody>
      </p:sp>
    </p:spTree>
    <p:extLst>
      <p:ext uri="{BB962C8B-B14F-4D97-AF65-F5344CB8AC3E}">
        <p14:creationId xmlns:p14="http://schemas.microsoft.com/office/powerpoint/2010/main" val="2603811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5DDE62A0-B195-2838-E00F-2CCDCEF59016}"/>
              </a:ext>
            </a:extLst>
          </p:cNvPr>
          <p:cNvGrpSpPr/>
          <p:nvPr/>
        </p:nvGrpSpPr>
        <p:grpSpPr>
          <a:xfrm>
            <a:off x="2021199" y="4630861"/>
            <a:ext cx="8149602" cy="1776716"/>
            <a:chOff x="1935504" y="4467465"/>
            <a:chExt cx="8149602" cy="1776716"/>
          </a:xfrm>
        </p:grpSpPr>
        <p:sp>
          <p:nvSpPr>
            <p:cNvPr id="2" name="Rectangle: Rounded Corners 1">
              <a:extLst>
                <a:ext uri="{FF2B5EF4-FFF2-40B4-BE49-F238E27FC236}">
                  <a16:creationId xmlns:a16="http://schemas.microsoft.com/office/drawing/2014/main" id="{F5E6D1E3-778B-2001-C6FE-9707DAE2B590}"/>
                </a:ext>
              </a:extLst>
            </p:cNvPr>
            <p:cNvSpPr/>
            <p:nvPr/>
          </p:nvSpPr>
          <p:spPr>
            <a:xfrm>
              <a:off x="7888158" y="5616645"/>
              <a:ext cx="1252540" cy="513920"/>
            </a:xfrm>
            <a:prstGeom prst="roundRect">
              <a:avLst/>
            </a:prstGeom>
            <a:noFill/>
            <a:ln w="38100">
              <a:solidFill>
                <a:srgbClr val="0097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r>
                <a:rPr lang="en-GB" sz="1400" b="1" dirty="0">
                  <a:solidFill>
                    <a:schemeClr val="tx1">
                      <a:lumMod val="75000"/>
                      <a:lumOff val="25000"/>
                    </a:schemeClr>
                  </a:solidFill>
                </a:rPr>
                <a:t>Community Services Data</a:t>
              </a:r>
            </a:p>
          </p:txBody>
        </p:sp>
        <p:sp>
          <p:nvSpPr>
            <p:cNvPr id="3" name="Rectangle: Rounded Corners 2">
              <a:extLst>
                <a:ext uri="{FF2B5EF4-FFF2-40B4-BE49-F238E27FC236}">
                  <a16:creationId xmlns:a16="http://schemas.microsoft.com/office/drawing/2014/main" id="{AD6CC36E-4226-E402-00B5-97CA0C890362}"/>
                </a:ext>
              </a:extLst>
            </p:cNvPr>
            <p:cNvSpPr/>
            <p:nvPr/>
          </p:nvSpPr>
          <p:spPr>
            <a:xfrm>
              <a:off x="2130684" y="5613649"/>
              <a:ext cx="1309093" cy="513920"/>
            </a:xfrm>
            <a:prstGeom prst="roundRect">
              <a:avLst/>
            </a:prstGeom>
            <a:noFill/>
            <a:ln w="38100">
              <a:solidFill>
                <a:srgbClr val="0097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r>
                <a:rPr lang="en-GB" sz="1400" b="1" dirty="0">
                  <a:solidFill>
                    <a:schemeClr val="tx1">
                      <a:lumMod val="75000"/>
                      <a:lumOff val="25000"/>
                    </a:schemeClr>
                  </a:solidFill>
                </a:rPr>
                <a:t>Maternity Services Data</a:t>
              </a:r>
            </a:p>
          </p:txBody>
        </p:sp>
        <p:sp>
          <p:nvSpPr>
            <p:cNvPr id="28" name="Rectangle: Rounded Corners 27">
              <a:extLst>
                <a:ext uri="{FF2B5EF4-FFF2-40B4-BE49-F238E27FC236}">
                  <a16:creationId xmlns:a16="http://schemas.microsoft.com/office/drawing/2014/main" id="{1C997E6D-56D9-9C06-A115-29EE1C857D77}"/>
                </a:ext>
              </a:extLst>
            </p:cNvPr>
            <p:cNvSpPr/>
            <p:nvPr/>
          </p:nvSpPr>
          <p:spPr>
            <a:xfrm>
              <a:off x="5969000" y="5602585"/>
              <a:ext cx="1309093" cy="553415"/>
            </a:xfrm>
            <a:prstGeom prst="roundRect">
              <a:avLst/>
            </a:prstGeom>
            <a:noFill/>
            <a:ln w="38100">
              <a:solidFill>
                <a:srgbClr val="0097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r>
                <a:rPr lang="en-GB" sz="1400" b="1" dirty="0">
                  <a:solidFill>
                    <a:schemeClr val="tx1">
                      <a:lumMod val="75000"/>
                      <a:lumOff val="25000"/>
                    </a:schemeClr>
                  </a:solidFill>
                </a:rPr>
                <a:t>Mental Health Services Data</a:t>
              </a:r>
            </a:p>
          </p:txBody>
        </p:sp>
        <p:sp>
          <p:nvSpPr>
            <p:cNvPr id="29" name="Rectangle: Rounded Corners 28">
              <a:extLst>
                <a:ext uri="{FF2B5EF4-FFF2-40B4-BE49-F238E27FC236}">
                  <a16:creationId xmlns:a16="http://schemas.microsoft.com/office/drawing/2014/main" id="{8099A9A3-2F63-0D1C-4330-A4D8F853AABE}"/>
                </a:ext>
              </a:extLst>
            </p:cNvPr>
            <p:cNvSpPr/>
            <p:nvPr/>
          </p:nvSpPr>
          <p:spPr>
            <a:xfrm>
              <a:off x="4049842" y="5616645"/>
              <a:ext cx="1309093" cy="553415"/>
            </a:xfrm>
            <a:prstGeom prst="roundRect">
              <a:avLst/>
            </a:prstGeom>
            <a:noFill/>
            <a:ln w="38100">
              <a:solidFill>
                <a:srgbClr val="0097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r>
                <a:rPr lang="en-GB" sz="1400" b="1" dirty="0">
                  <a:solidFill>
                    <a:schemeClr val="tx1">
                      <a:lumMod val="75000"/>
                      <a:lumOff val="25000"/>
                    </a:schemeClr>
                  </a:solidFill>
                </a:rPr>
                <a:t>Birth notifications</a:t>
              </a:r>
            </a:p>
          </p:txBody>
        </p:sp>
        <p:pic>
          <p:nvPicPr>
            <p:cNvPr id="30" name="Graphic 20" descr="Baby with solid fill">
              <a:extLst>
                <a:ext uri="{FF2B5EF4-FFF2-40B4-BE49-F238E27FC236}">
                  <a16:creationId xmlns:a16="http://schemas.microsoft.com/office/drawing/2014/main" id="{8448E0B5-842B-65A3-42A4-6D0F55A1176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42486" y="4664860"/>
              <a:ext cx="914400" cy="914400"/>
            </a:xfrm>
            <a:prstGeom prst="rect">
              <a:avLst/>
            </a:prstGeom>
          </p:spPr>
        </p:pic>
        <p:pic>
          <p:nvPicPr>
            <p:cNvPr id="31" name="Graphic 22" descr="Mental Health with solid fill">
              <a:extLst>
                <a:ext uri="{FF2B5EF4-FFF2-40B4-BE49-F238E27FC236}">
                  <a16:creationId xmlns:a16="http://schemas.microsoft.com/office/drawing/2014/main" id="{BED4ABCC-78ED-4A05-3E11-162707E3486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49857" y="4640551"/>
              <a:ext cx="914400" cy="914400"/>
            </a:xfrm>
            <a:prstGeom prst="rect">
              <a:avLst/>
            </a:prstGeom>
          </p:spPr>
        </p:pic>
        <p:pic>
          <p:nvPicPr>
            <p:cNvPr id="32" name="Graphic 24" descr="Questions with solid fill">
              <a:extLst>
                <a:ext uri="{FF2B5EF4-FFF2-40B4-BE49-F238E27FC236}">
                  <a16:creationId xmlns:a16="http://schemas.microsoft.com/office/drawing/2014/main" id="{5532D554-765A-111C-EBCE-C69D9F0B288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8057228" y="4620539"/>
              <a:ext cx="914400" cy="914400"/>
            </a:xfrm>
            <a:prstGeom prst="rect">
              <a:avLst/>
            </a:prstGeom>
          </p:spPr>
        </p:pic>
        <p:pic>
          <p:nvPicPr>
            <p:cNvPr id="33" name="Graphic 32" descr="Pregnant lady with solid fill">
              <a:extLst>
                <a:ext uri="{FF2B5EF4-FFF2-40B4-BE49-F238E27FC236}">
                  <a16:creationId xmlns:a16="http://schemas.microsoft.com/office/drawing/2014/main" id="{755FBE37-8027-FBA7-F0F7-28CC75A1738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35115" y="4622505"/>
              <a:ext cx="914400" cy="914400"/>
            </a:xfrm>
            <a:prstGeom prst="rect">
              <a:avLst/>
            </a:prstGeom>
          </p:spPr>
        </p:pic>
        <p:cxnSp>
          <p:nvCxnSpPr>
            <p:cNvPr id="34" name="Straight Arrow Connector 33">
              <a:extLst>
                <a:ext uri="{FF2B5EF4-FFF2-40B4-BE49-F238E27FC236}">
                  <a16:creationId xmlns:a16="http://schemas.microsoft.com/office/drawing/2014/main" id="{4F5E034E-9379-5384-FCE5-EEE5F32B4CE4}"/>
                </a:ext>
              </a:extLst>
            </p:cNvPr>
            <p:cNvCxnSpPr>
              <a:cxnSpLocks/>
            </p:cNvCxnSpPr>
            <p:nvPr/>
          </p:nvCxnSpPr>
          <p:spPr>
            <a:xfrm>
              <a:off x="3125802" y="5080702"/>
              <a:ext cx="1186983" cy="10741"/>
            </a:xfrm>
            <a:prstGeom prst="straightConnector1">
              <a:avLst/>
            </a:prstGeom>
            <a:ln w="19050">
              <a:solidFill>
                <a:srgbClr val="0097A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66C83DE-818B-BE55-E32D-7B104909D65B}"/>
                </a:ext>
              </a:extLst>
            </p:cNvPr>
            <p:cNvSpPr txBox="1"/>
            <p:nvPr/>
          </p:nvSpPr>
          <p:spPr>
            <a:xfrm>
              <a:off x="3069531" y="4806662"/>
              <a:ext cx="1299523" cy="276999"/>
            </a:xfrm>
            <a:prstGeom prst="rect">
              <a:avLst/>
            </a:prstGeom>
            <a:noFill/>
            <a:ln>
              <a:noFill/>
            </a:ln>
          </p:spPr>
          <p:txBody>
            <a:bodyPr wrap="square" rtlCol="0">
              <a:spAutoFit/>
            </a:bodyPr>
            <a:lstStyle/>
            <a:p>
              <a:r>
                <a:rPr lang="en-GB" sz="1200" b="1" dirty="0">
                  <a:solidFill>
                    <a:schemeClr val="tx1">
                      <a:lumMod val="75000"/>
                      <a:lumOff val="25000"/>
                    </a:schemeClr>
                  </a:solidFill>
                </a:rPr>
                <a:t>Mother-baby link</a:t>
              </a:r>
            </a:p>
          </p:txBody>
        </p:sp>
        <p:sp>
          <p:nvSpPr>
            <p:cNvPr id="21" name="Rectangle 20">
              <a:extLst>
                <a:ext uri="{FF2B5EF4-FFF2-40B4-BE49-F238E27FC236}">
                  <a16:creationId xmlns:a16="http://schemas.microsoft.com/office/drawing/2014/main" id="{4DDF92DC-EF29-01CA-3ACF-CD2AE3A38807}"/>
                </a:ext>
              </a:extLst>
            </p:cNvPr>
            <p:cNvSpPr/>
            <p:nvPr/>
          </p:nvSpPr>
          <p:spPr>
            <a:xfrm>
              <a:off x="1935504" y="4467465"/>
              <a:ext cx="8149602" cy="1776716"/>
            </a:xfrm>
            <a:prstGeom prst="rect">
              <a:avLst/>
            </a:prstGeom>
            <a:noFill/>
            <a:ln w="38100">
              <a:solidFill>
                <a:srgbClr val="004C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2" name="TextBox 21">
              <a:extLst>
                <a:ext uri="{FF2B5EF4-FFF2-40B4-BE49-F238E27FC236}">
                  <a16:creationId xmlns:a16="http://schemas.microsoft.com/office/drawing/2014/main" id="{44B06751-3C10-823C-11F0-19CC212F95FE}"/>
                </a:ext>
              </a:extLst>
            </p:cNvPr>
            <p:cNvSpPr txBox="1"/>
            <p:nvPr/>
          </p:nvSpPr>
          <p:spPr>
            <a:xfrm>
              <a:off x="8964786" y="4476012"/>
              <a:ext cx="1120320" cy="646331"/>
            </a:xfrm>
            <a:prstGeom prst="rect">
              <a:avLst/>
            </a:prstGeom>
            <a:noFill/>
            <a:ln w="28575">
              <a:solidFill>
                <a:srgbClr val="004C54"/>
              </a:solidFill>
            </a:ln>
          </p:spPr>
          <p:txBody>
            <a:bodyPr wrap="square" rtlCol="0">
              <a:spAutoFit/>
            </a:bodyPr>
            <a:lstStyle/>
            <a:p>
              <a:pPr algn="ctr"/>
              <a:r>
                <a:rPr lang="en-GB" b="1" dirty="0">
                  <a:solidFill>
                    <a:schemeClr val="tx1">
                      <a:lumMod val="75000"/>
                      <a:lumOff val="25000"/>
                    </a:schemeClr>
                  </a:solidFill>
                </a:rPr>
                <a:t>Extended</a:t>
              </a:r>
            </a:p>
            <a:p>
              <a:pPr algn="ctr"/>
              <a:r>
                <a:rPr lang="en-GB" b="1" dirty="0">
                  <a:solidFill>
                    <a:schemeClr val="tx1">
                      <a:lumMod val="75000"/>
                      <a:lumOff val="25000"/>
                    </a:schemeClr>
                  </a:solidFill>
                </a:rPr>
                <a:t> ECHILD</a:t>
              </a:r>
            </a:p>
          </p:txBody>
        </p:sp>
      </p:grpSp>
      <p:grpSp>
        <p:nvGrpSpPr>
          <p:cNvPr id="23" name="Group 22">
            <a:extLst>
              <a:ext uri="{FF2B5EF4-FFF2-40B4-BE49-F238E27FC236}">
                <a16:creationId xmlns:a16="http://schemas.microsoft.com/office/drawing/2014/main" id="{24ED7F79-8DE4-6AC0-283D-72B17E541BE7}"/>
              </a:ext>
            </a:extLst>
          </p:cNvPr>
          <p:cNvGrpSpPr/>
          <p:nvPr/>
        </p:nvGrpSpPr>
        <p:grpSpPr>
          <a:xfrm>
            <a:off x="1764703" y="270706"/>
            <a:ext cx="8662593" cy="4235122"/>
            <a:chOff x="939800" y="1129834"/>
            <a:chExt cx="7200900" cy="3689408"/>
          </a:xfrm>
        </p:grpSpPr>
        <p:sp>
          <p:nvSpPr>
            <p:cNvPr id="24" name="Rectangle 23">
              <a:extLst>
                <a:ext uri="{FF2B5EF4-FFF2-40B4-BE49-F238E27FC236}">
                  <a16:creationId xmlns:a16="http://schemas.microsoft.com/office/drawing/2014/main" id="{CF7D7AA0-2066-2ED0-0D8D-E6312302A0D2}"/>
                </a:ext>
              </a:extLst>
            </p:cNvPr>
            <p:cNvSpPr/>
            <p:nvPr/>
          </p:nvSpPr>
          <p:spPr>
            <a:xfrm>
              <a:off x="939800" y="1129834"/>
              <a:ext cx="7200900" cy="3689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
              <a:extLst>
                <a:ext uri="{FF2B5EF4-FFF2-40B4-BE49-F238E27FC236}">
                  <a16:creationId xmlns:a16="http://schemas.microsoft.com/office/drawing/2014/main" id="{B2F03CFD-CB34-92AB-72FF-14908BF13B9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3000" y="1167594"/>
              <a:ext cx="6858001"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a:extLst>
                <a:ext uri="{FF2B5EF4-FFF2-40B4-BE49-F238E27FC236}">
                  <a16:creationId xmlns:a16="http://schemas.microsoft.com/office/drawing/2014/main" id="{0AED2F4D-56FA-9528-6762-95ACA2ACF29B}"/>
                </a:ext>
              </a:extLst>
            </p:cNvPr>
            <p:cNvSpPr/>
            <p:nvPr/>
          </p:nvSpPr>
          <p:spPr>
            <a:xfrm>
              <a:off x="4076700" y="1474775"/>
              <a:ext cx="885825" cy="4822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p>
          </p:txBody>
        </p:sp>
        <p:sp>
          <p:nvSpPr>
            <p:cNvPr id="27" name="Rectangle 26">
              <a:extLst>
                <a:ext uri="{FF2B5EF4-FFF2-40B4-BE49-F238E27FC236}">
                  <a16:creationId xmlns:a16="http://schemas.microsoft.com/office/drawing/2014/main" id="{993AF85A-7AC5-FA1B-002B-8F7DCC576CF0}"/>
                </a:ext>
              </a:extLst>
            </p:cNvPr>
            <p:cNvSpPr/>
            <p:nvPr/>
          </p:nvSpPr>
          <p:spPr>
            <a:xfrm rot="18734013">
              <a:off x="4049315" y="1895499"/>
              <a:ext cx="978694" cy="1178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p>
          </p:txBody>
        </p:sp>
        <p:sp>
          <p:nvSpPr>
            <p:cNvPr id="36" name="Rectangle 35">
              <a:extLst>
                <a:ext uri="{FF2B5EF4-FFF2-40B4-BE49-F238E27FC236}">
                  <a16:creationId xmlns:a16="http://schemas.microsoft.com/office/drawing/2014/main" id="{BB851DF3-42DC-91B9-39C0-21FE7CFB67D6}"/>
                </a:ext>
              </a:extLst>
            </p:cNvPr>
            <p:cNvSpPr/>
            <p:nvPr/>
          </p:nvSpPr>
          <p:spPr>
            <a:xfrm>
              <a:off x="2638425" y="2905907"/>
              <a:ext cx="3836194" cy="610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p>
          </p:txBody>
        </p:sp>
        <p:pic>
          <p:nvPicPr>
            <p:cNvPr id="37" name="Picture 36">
              <a:extLst>
                <a:ext uri="{FF2B5EF4-FFF2-40B4-BE49-F238E27FC236}">
                  <a16:creationId xmlns:a16="http://schemas.microsoft.com/office/drawing/2014/main" id="{AF4043AD-C328-C554-9821-B906FC06960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2600" t="11739" r="37585" b="12852"/>
            <a:stretch>
              <a:fillRect/>
            </a:stretch>
          </p:blipFill>
          <p:spPr bwMode="auto">
            <a:xfrm>
              <a:off x="1201340" y="3838166"/>
              <a:ext cx="3538538" cy="95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1">
              <a:extLst>
                <a:ext uri="{FF2B5EF4-FFF2-40B4-BE49-F238E27FC236}">
                  <a16:creationId xmlns:a16="http://schemas.microsoft.com/office/drawing/2014/main" id="{5D47950D-F600-4193-FF9D-0EE7A554B6E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28963" y="2362449"/>
              <a:ext cx="1319287" cy="1299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Group 38">
              <a:extLst>
                <a:ext uri="{FF2B5EF4-FFF2-40B4-BE49-F238E27FC236}">
                  <a16:creationId xmlns:a16="http://schemas.microsoft.com/office/drawing/2014/main" id="{E6BA7940-A1D6-708A-5559-84C9A8440C5C}"/>
                </a:ext>
              </a:extLst>
            </p:cNvPr>
            <p:cNvGrpSpPr/>
            <p:nvPr/>
          </p:nvGrpSpPr>
          <p:grpSpPr>
            <a:xfrm>
              <a:off x="4802982" y="3783398"/>
              <a:ext cx="1006078" cy="1035844"/>
              <a:chOff x="4802982" y="3783398"/>
              <a:chExt cx="1006078" cy="1035844"/>
            </a:xfrm>
          </p:grpSpPr>
          <p:pic>
            <p:nvPicPr>
              <p:cNvPr id="45" name="Picture 2">
                <a:extLst>
                  <a:ext uri="{FF2B5EF4-FFF2-40B4-BE49-F238E27FC236}">
                    <a16:creationId xmlns:a16="http://schemas.microsoft.com/office/drawing/2014/main" id="{BD859D35-D19A-C47F-4464-3002682BDF0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31100" r="43578" b="47353"/>
              <a:stretch>
                <a:fillRect/>
              </a:stretch>
            </p:blipFill>
            <p:spPr bwMode="auto">
              <a:xfrm>
                <a:off x="4802982" y="3783398"/>
                <a:ext cx="1006078" cy="103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a:extLst>
                  <a:ext uri="{FF2B5EF4-FFF2-40B4-BE49-F238E27FC236}">
                    <a16:creationId xmlns:a16="http://schemas.microsoft.com/office/drawing/2014/main" id="{BEAF8F02-1542-125D-5387-49DF46B2A561}"/>
                  </a:ext>
                </a:extLst>
              </p:cNvPr>
              <p:cNvPicPr>
                <a:picLocks noChangeAspect="1"/>
              </p:cNvPicPr>
              <p:nvPr/>
            </p:nvPicPr>
            <p:blipFill rotWithShape="1">
              <a:blip r:embed="rId15"/>
              <a:srcRect l="12131" t="20135" r="5639" b="28073"/>
              <a:stretch/>
            </p:blipFill>
            <p:spPr>
              <a:xfrm>
                <a:off x="5048250" y="4106700"/>
                <a:ext cx="476250" cy="255750"/>
              </a:xfrm>
              <a:prstGeom prst="rect">
                <a:avLst/>
              </a:prstGeom>
            </p:spPr>
          </p:pic>
        </p:grpSp>
        <p:grpSp>
          <p:nvGrpSpPr>
            <p:cNvPr id="40" name="Group 39">
              <a:extLst>
                <a:ext uri="{FF2B5EF4-FFF2-40B4-BE49-F238E27FC236}">
                  <a16:creationId xmlns:a16="http://schemas.microsoft.com/office/drawing/2014/main" id="{135B5C52-2FDF-735B-64CA-7BA9B2D47EAF}"/>
                </a:ext>
              </a:extLst>
            </p:cNvPr>
            <p:cNvGrpSpPr/>
            <p:nvPr/>
          </p:nvGrpSpPr>
          <p:grpSpPr>
            <a:xfrm>
              <a:off x="5769769" y="3773476"/>
              <a:ext cx="2225278" cy="1045369"/>
              <a:chOff x="5769769" y="3798876"/>
              <a:chExt cx="2225278" cy="1045369"/>
            </a:xfrm>
          </p:grpSpPr>
          <p:grpSp>
            <p:nvGrpSpPr>
              <p:cNvPr id="41" name="Group 40">
                <a:extLst>
                  <a:ext uri="{FF2B5EF4-FFF2-40B4-BE49-F238E27FC236}">
                    <a16:creationId xmlns:a16="http://schemas.microsoft.com/office/drawing/2014/main" id="{7FE5BAAD-819E-D534-CC90-64324EC4A08A}"/>
                  </a:ext>
                </a:extLst>
              </p:cNvPr>
              <p:cNvGrpSpPr/>
              <p:nvPr/>
            </p:nvGrpSpPr>
            <p:grpSpPr>
              <a:xfrm>
                <a:off x="5769769" y="3798876"/>
                <a:ext cx="2225278" cy="1045369"/>
                <a:chOff x="5769769" y="3798876"/>
                <a:chExt cx="2225278" cy="1045369"/>
              </a:xfrm>
            </p:grpSpPr>
            <p:pic>
              <p:nvPicPr>
                <p:cNvPr id="43" name="Picture 4">
                  <a:extLst>
                    <a:ext uri="{FF2B5EF4-FFF2-40B4-BE49-F238E27FC236}">
                      <a16:creationId xmlns:a16="http://schemas.microsoft.com/office/drawing/2014/main" id="{91C77410-A682-6C86-4C0B-E507986F53C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55917" t="58156"/>
                <a:stretch>
                  <a:fillRect/>
                </a:stretch>
              </p:blipFill>
              <p:spPr bwMode="auto">
                <a:xfrm>
                  <a:off x="5769769" y="3798876"/>
                  <a:ext cx="2225278" cy="1045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43">
                  <a:extLst>
                    <a:ext uri="{FF2B5EF4-FFF2-40B4-BE49-F238E27FC236}">
                      <a16:creationId xmlns:a16="http://schemas.microsoft.com/office/drawing/2014/main" id="{32667B42-1027-7DF6-DC40-B8C437EB16F2}"/>
                    </a:ext>
                  </a:extLst>
                </p:cNvPr>
                <p:cNvSpPr/>
                <p:nvPr/>
              </p:nvSpPr>
              <p:spPr>
                <a:xfrm>
                  <a:off x="7766050" y="4619541"/>
                  <a:ext cx="228997" cy="1997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TextBox 41">
                <a:extLst>
                  <a:ext uri="{FF2B5EF4-FFF2-40B4-BE49-F238E27FC236}">
                    <a16:creationId xmlns:a16="http://schemas.microsoft.com/office/drawing/2014/main" id="{C1D2FA3F-4856-882F-05FB-2C4ED43ECC91}"/>
                  </a:ext>
                </a:extLst>
              </p:cNvPr>
              <p:cNvSpPr txBox="1"/>
              <p:nvPr/>
            </p:nvSpPr>
            <p:spPr>
              <a:xfrm>
                <a:off x="7681651" y="4588571"/>
                <a:ext cx="294157" cy="252724"/>
              </a:xfrm>
              <a:prstGeom prst="rect">
                <a:avLst/>
              </a:prstGeom>
              <a:noFill/>
            </p:spPr>
            <p:txBody>
              <a:bodyPr wrap="none" rtlCol="0">
                <a:spAutoFit/>
              </a:bodyPr>
              <a:lstStyle/>
              <a:p>
                <a:r>
                  <a:rPr lang="en-GB" sz="1600" dirty="0">
                    <a:solidFill>
                      <a:schemeClr val="tx1">
                        <a:lumMod val="75000"/>
                        <a:lumOff val="25000"/>
                      </a:schemeClr>
                    </a:solidFill>
                  </a:rPr>
                  <a:t>38</a:t>
                </a:r>
              </a:p>
            </p:txBody>
          </p:sp>
        </p:grpSp>
      </p:grpSp>
      <p:sp>
        <p:nvSpPr>
          <p:cNvPr id="4" name="Rectangle 3">
            <a:extLst>
              <a:ext uri="{FF2B5EF4-FFF2-40B4-BE49-F238E27FC236}">
                <a16:creationId xmlns:a16="http://schemas.microsoft.com/office/drawing/2014/main" id="{96F34670-05B3-0C1F-E845-925D58A87852}"/>
              </a:ext>
            </a:extLst>
          </p:cNvPr>
          <p:cNvSpPr/>
          <p:nvPr/>
        </p:nvSpPr>
        <p:spPr>
          <a:xfrm>
            <a:off x="10228933" y="3177649"/>
            <a:ext cx="1693782" cy="143751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in Office for National Statistics  secure environment</a:t>
            </a:r>
          </a:p>
        </p:txBody>
      </p:sp>
    </p:spTree>
    <p:extLst>
      <p:ext uri="{BB962C8B-B14F-4D97-AF65-F5344CB8AC3E}">
        <p14:creationId xmlns:p14="http://schemas.microsoft.com/office/powerpoint/2010/main" val="145715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9DFD3CC-34BC-81E2-DE90-39E7AB404055}"/>
              </a:ext>
            </a:extLst>
          </p:cNvPr>
          <p:cNvPicPr>
            <a:picLocks noChangeAspect="1"/>
          </p:cNvPicPr>
          <p:nvPr/>
        </p:nvPicPr>
        <p:blipFill>
          <a:blip r:embed="rId3"/>
          <a:stretch>
            <a:fillRect/>
          </a:stretch>
        </p:blipFill>
        <p:spPr>
          <a:xfrm>
            <a:off x="115023" y="1858645"/>
            <a:ext cx="11915336" cy="3618230"/>
          </a:xfrm>
          <a:prstGeom prst="rect">
            <a:avLst/>
          </a:prstGeom>
        </p:spPr>
      </p:pic>
      <p:cxnSp>
        <p:nvCxnSpPr>
          <p:cNvPr id="15" name="Straight Connector 14">
            <a:extLst>
              <a:ext uri="{FF2B5EF4-FFF2-40B4-BE49-F238E27FC236}">
                <a16:creationId xmlns:a16="http://schemas.microsoft.com/office/drawing/2014/main" id="{755D9CFC-B342-736A-1EC8-8F0B447AF687}"/>
              </a:ext>
            </a:extLst>
          </p:cNvPr>
          <p:cNvCxnSpPr>
            <a:cxnSpLocks/>
          </p:cNvCxnSpPr>
          <p:nvPr/>
        </p:nvCxnSpPr>
        <p:spPr>
          <a:xfrm>
            <a:off x="5838825" y="1450340"/>
            <a:ext cx="0" cy="4913630"/>
          </a:xfrm>
          <a:prstGeom prst="line">
            <a:avLst/>
          </a:prstGeom>
          <a:ln w="28575">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FDF341D-BDF0-2337-230A-FA92357219DE}"/>
              </a:ext>
            </a:extLst>
          </p:cNvPr>
          <p:cNvCxnSpPr>
            <a:cxnSpLocks/>
          </p:cNvCxnSpPr>
          <p:nvPr/>
        </p:nvCxnSpPr>
        <p:spPr>
          <a:xfrm>
            <a:off x="7048500" y="1450340"/>
            <a:ext cx="0" cy="4913630"/>
          </a:xfrm>
          <a:prstGeom prst="line">
            <a:avLst/>
          </a:prstGeom>
          <a:ln w="28575">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689BB56-F6EC-4446-1911-8C1F3F344724}"/>
              </a:ext>
            </a:extLst>
          </p:cNvPr>
          <p:cNvCxnSpPr>
            <a:cxnSpLocks/>
          </p:cNvCxnSpPr>
          <p:nvPr/>
        </p:nvCxnSpPr>
        <p:spPr>
          <a:xfrm>
            <a:off x="8009982" y="947222"/>
            <a:ext cx="10259" cy="5494096"/>
          </a:xfrm>
          <a:prstGeom prst="line">
            <a:avLst/>
          </a:prstGeom>
          <a:ln w="28575">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8313519-8CF2-8B22-539E-A5A24BEF3DDF}"/>
              </a:ext>
            </a:extLst>
          </p:cNvPr>
          <p:cNvCxnSpPr>
            <a:cxnSpLocks/>
          </p:cNvCxnSpPr>
          <p:nvPr/>
        </p:nvCxnSpPr>
        <p:spPr>
          <a:xfrm>
            <a:off x="9515475" y="1450340"/>
            <a:ext cx="0" cy="4913630"/>
          </a:xfrm>
          <a:prstGeom prst="line">
            <a:avLst/>
          </a:prstGeom>
          <a:ln w="28575">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877F88C-439D-FFCE-B2B9-DF06A850D0AE}"/>
              </a:ext>
            </a:extLst>
          </p:cNvPr>
          <p:cNvCxnSpPr>
            <a:cxnSpLocks/>
          </p:cNvCxnSpPr>
          <p:nvPr/>
        </p:nvCxnSpPr>
        <p:spPr>
          <a:xfrm>
            <a:off x="10725150" y="676275"/>
            <a:ext cx="0" cy="5687695"/>
          </a:xfrm>
          <a:prstGeom prst="line">
            <a:avLst/>
          </a:prstGeom>
          <a:ln w="28575">
            <a:solidFill>
              <a:srgbClr val="FF669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9F89202-6CD7-49B5-BEC4-CB11CBCDAD10}"/>
              </a:ext>
            </a:extLst>
          </p:cNvPr>
          <p:cNvCxnSpPr>
            <a:cxnSpLocks/>
          </p:cNvCxnSpPr>
          <p:nvPr/>
        </p:nvCxnSpPr>
        <p:spPr>
          <a:xfrm>
            <a:off x="11915775" y="1450340"/>
            <a:ext cx="0" cy="491363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67FBC4A-9FE1-98A7-F39F-D104F0496B6B}"/>
              </a:ext>
            </a:extLst>
          </p:cNvPr>
          <p:cNvSpPr txBox="1"/>
          <p:nvPr/>
        </p:nvSpPr>
        <p:spPr>
          <a:xfrm>
            <a:off x="5495622" y="947222"/>
            <a:ext cx="686406" cy="369332"/>
          </a:xfrm>
          <a:prstGeom prst="rect">
            <a:avLst/>
          </a:prstGeom>
          <a:noFill/>
        </p:spPr>
        <p:txBody>
          <a:bodyPr wrap="none" rtlCol="0">
            <a:spAutoFit/>
          </a:bodyPr>
          <a:lstStyle/>
          <a:p>
            <a:r>
              <a:rPr lang="en-GB" dirty="0"/>
              <a:t>Born </a:t>
            </a:r>
          </a:p>
        </p:txBody>
      </p:sp>
      <p:sp>
        <p:nvSpPr>
          <p:cNvPr id="39" name="TextBox 38">
            <a:extLst>
              <a:ext uri="{FF2B5EF4-FFF2-40B4-BE49-F238E27FC236}">
                <a16:creationId xmlns:a16="http://schemas.microsoft.com/office/drawing/2014/main" id="{C80480A6-76A8-019C-64F6-47E7C2C91946}"/>
              </a:ext>
            </a:extLst>
          </p:cNvPr>
          <p:cNvSpPr txBox="1"/>
          <p:nvPr/>
        </p:nvSpPr>
        <p:spPr>
          <a:xfrm>
            <a:off x="6224434" y="809963"/>
            <a:ext cx="1679114" cy="646331"/>
          </a:xfrm>
          <a:prstGeom prst="rect">
            <a:avLst/>
          </a:prstGeom>
          <a:noFill/>
        </p:spPr>
        <p:txBody>
          <a:bodyPr wrap="none" rtlCol="0">
            <a:spAutoFit/>
          </a:bodyPr>
          <a:lstStyle/>
          <a:p>
            <a:pPr algn="ctr"/>
            <a:r>
              <a:rPr lang="en-GB" dirty="0"/>
              <a:t>School </a:t>
            </a:r>
          </a:p>
          <a:p>
            <a:pPr algn="ctr"/>
            <a:r>
              <a:rPr lang="en-GB" dirty="0"/>
              <a:t>readiness age 5</a:t>
            </a:r>
          </a:p>
        </p:txBody>
      </p:sp>
      <p:sp>
        <p:nvSpPr>
          <p:cNvPr id="40" name="TextBox 39">
            <a:extLst>
              <a:ext uri="{FF2B5EF4-FFF2-40B4-BE49-F238E27FC236}">
                <a16:creationId xmlns:a16="http://schemas.microsoft.com/office/drawing/2014/main" id="{BEE22B27-3353-206F-09C8-81CAE3A2C7CA}"/>
              </a:ext>
            </a:extLst>
          </p:cNvPr>
          <p:cNvSpPr txBox="1"/>
          <p:nvPr/>
        </p:nvSpPr>
        <p:spPr>
          <a:xfrm>
            <a:off x="5112654" y="282645"/>
            <a:ext cx="5815173" cy="646331"/>
          </a:xfrm>
          <a:prstGeom prst="rect">
            <a:avLst/>
          </a:prstGeom>
          <a:noFill/>
        </p:spPr>
        <p:txBody>
          <a:bodyPr wrap="square" rtlCol="0">
            <a:spAutoFit/>
          </a:bodyPr>
          <a:lstStyle/>
          <a:p>
            <a:pPr algn="ctr"/>
            <a:r>
              <a:rPr lang="en-GB" dirty="0"/>
              <a:t>Special educational needs (SEN)</a:t>
            </a:r>
          </a:p>
          <a:p>
            <a:pPr algn="ctr"/>
            <a:r>
              <a:rPr lang="en-GB" dirty="0"/>
              <a:t>provision age 9</a:t>
            </a:r>
          </a:p>
        </p:txBody>
      </p:sp>
      <p:sp>
        <p:nvSpPr>
          <p:cNvPr id="41" name="TextBox 40">
            <a:extLst>
              <a:ext uri="{FF2B5EF4-FFF2-40B4-BE49-F238E27FC236}">
                <a16:creationId xmlns:a16="http://schemas.microsoft.com/office/drawing/2014/main" id="{D0D089EE-EBD4-E521-1A29-8C0E1BEFD57B}"/>
              </a:ext>
            </a:extLst>
          </p:cNvPr>
          <p:cNvSpPr txBox="1"/>
          <p:nvPr/>
        </p:nvSpPr>
        <p:spPr>
          <a:xfrm>
            <a:off x="8854977" y="809963"/>
            <a:ext cx="1547348" cy="646331"/>
          </a:xfrm>
          <a:prstGeom prst="rect">
            <a:avLst/>
          </a:prstGeom>
          <a:noFill/>
        </p:spPr>
        <p:txBody>
          <a:bodyPr wrap="none" rtlCol="0">
            <a:spAutoFit/>
          </a:bodyPr>
          <a:lstStyle/>
          <a:p>
            <a:pPr algn="ctr"/>
            <a:r>
              <a:rPr lang="en-GB" dirty="0"/>
              <a:t>Social care</a:t>
            </a:r>
          </a:p>
          <a:p>
            <a:pPr algn="ctr"/>
            <a:r>
              <a:rPr lang="en-GB" dirty="0"/>
              <a:t>referral age 15</a:t>
            </a:r>
          </a:p>
        </p:txBody>
      </p:sp>
      <p:sp>
        <p:nvSpPr>
          <p:cNvPr id="43" name="TextBox 42">
            <a:extLst>
              <a:ext uri="{FF2B5EF4-FFF2-40B4-BE49-F238E27FC236}">
                <a16:creationId xmlns:a16="http://schemas.microsoft.com/office/drawing/2014/main" id="{E7157750-EEED-591A-4382-FA850DD1449B}"/>
              </a:ext>
            </a:extLst>
          </p:cNvPr>
          <p:cNvSpPr txBox="1"/>
          <p:nvPr/>
        </p:nvSpPr>
        <p:spPr>
          <a:xfrm>
            <a:off x="9763669" y="421145"/>
            <a:ext cx="1922962" cy="369332"/>
          </a:xfrm>
          <a:prstGeom prst="rect">
            <a:avLst/>
          </a:prstGeom>
          <a:noFill/>
        </p:spPr>
        <p:txBody>
          <a:bodyPr wrap="none" rtlCol="0">
            <a:spAutoFit/>
          </a:bodyPr>
          <a:lstStyle/>
          <a:p>
            <a:pPr algn="ctr"/>
            <a:r>
              <a:rPr lang="en-GB" dirty="0"/>
              <a:t>Gives birth age 20 </a:t>
            </a:r>
          </a:p>
        </p:txBody>
      </p:sp>
      <p:sp>
        <p:nvSpPr>
          <p:cNvPr id="45" name="TextBox 44">
            <a:extLst>
              <a:ext uri="{FF2B5EF4-FFF2-40B4-BE49-F238E27FC236}">
                <a16:creationId xmlns:a16="http://schemas.microsoft.com/office/drawing/2014/main" id="{6727883D-9415-9548-5774-21BE1AB1F1C5}"/>
              </a:ext>
            </a:extLst>
          </p:cNvPr>
          <p:cNvSpPr txBox="1"/>
          <p:nvPr/>
        </p:nvSpPr>
        <p:spPr>
          <a:xfrm>
            <a:off x="10822898" y="734794"/>
            <a:ext cx="1502655" cy="923330"/>
          </a:xfrm>
          <a:prstGeom prst="rect">
            <a:avLst/>
          </a:prstGeom>
          <a:noFill/>
        </p:spPr>
        <p:txBody>
          <a:bodyPr wrap="none" rtlCol="0">
            <a:spAutoFit/>
          </a:bodyPr>
          <a:lstStyle/>
          <a:p>
            <a:pPr algn="ctr"/>
            <a:r>
              <a:rPr lang="en-GB" dirty="0"/>
              <a:t>Child’s school </a:t>
            </a:r>
          </a:p>
          <a:p>
            <a:pPr algn="ctr"/>
            <a:r>
              <a:rPr lang="en-GB" dirty="0"/>
              <a:t>Readiness</a:t>
            </a:r>
          </a:p>
          <a:p>
            <a:pPr algn="ctr"/>
            <a:r>
              <a:rPr lang="en-GB" dirty="0"/>
              <a:t>Age 5</a:t>
            </a:r>
          </a:p>
        </p:txBody>
      </p:sp>
      <p:sp>
        <p:nvSpPr>
          <p:cNvPr id="2" name="Callout: Double Bent Line 1">
            <a:extLst>
              <a:ext uri="{FF2B5EF4-FFF2-40B4-BE49-F238E27FC236}">
                <a16:creationId xmlns:a16="http://schemas.microsoft.com/office/drawing/2014/main" id="{F2E78DF1-9516-F0B2-12B9-8121423F3F96}"/>
              </a:ext>
            </a:extLst>
          </p:cNvPr>
          <p:cNvSpPr/>
          <p:nvPr/>
        </p:nvSpPr>
        <p:spPr>
          <a:xfrm>
            <a:off x="887045" y="445693"/>
            <a:ext cx="1844316" cy="1174192"/>
          </a:xfrm>
          <a:prstGeom prst="borderCallout3">
            <a:avLst>
              <a:gd name="adj1" fmla="val 18750"/>
              <a:gd name="adj2" fmla="val -8333"/>
              <a:gd name="adj3" fmla="val 18750"/>
              <a:gd name="adj4" fmla="val -16667"/>
              <a:gd name="adj5" fmla="val 100000"/>
              <a:gd name="adj6" fmla="val -16667"/>
              <a:gd name="adj7" fmla="val 206588"/>
              <a:gd name="adj8" fmla="val -889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Attainment tests at ages 5,7,11,16,18</a:t>
            </a:r>
          </a:p>
        </p:txBody>
      </p:sp>
      <p:sp>
        <p:nvSpPr>
          <p:cNvPr id="3" name="Rectangle 2">
            <a:extLst>
              <a:ext uri="{FF2B5EF4-FFF2-40B4-BE49-F238E27FC236}">
                <a16:creationId xmlns:a16="http://schemas.microsoft.com/office/drawing/2014/main" id="{9C4DB397-4880-8C50-05F6-556B86318BBF}"/>
              </a:ext>
            </a:extLst>
          </p:cNvPr>
          <p:cNvSpPr/>
          <p:nvPr/>
        </p:nvSpPr>
        <p:spPr>
          <a:xfrm>
            <a:off x="6596009" y="2126751"/>
            <a:ext cx="5434349" cy="73464"/>
          </a:xfrm>
          <a:prstGeom prst="rect">
            <a:avLst/>
          </a:prstGeom>
          <a:solidFill>
            <a:srgbClr val="F6BD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8205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10" presetClass="entr" presetSubtype="0"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par>
                                <p:cTn id="28" presetID="10" presetClass="entr" presetSubtype="0"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3" grpId="0"/>
      <p:bldP spid="45"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241BEF0-5281-B588-F743-A51B17AB55C1}"/>
              </a:ext>
            </a:extLst>
          </p:cNvPr>
          <p:cNvSpPr/>
          <p:nvPr/>
        </p:nvSpPr>
        <p:spPr>
          <a:xfrm>
            <a:off x="5460753" y="2794365"/>
            <a:ext cx="989743" cy="8268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4A391BB8-9DF6-EF2F-6548-07B2270F6227}"/>
              </a:ext>
            </a:extLst>
          </p:cNvPr>
          <p:cNvSpPr txBox="1"/>
          <p:nvPr/>
        </p:nvSpPr>
        <p:spPr>
          <a:xfrm>
            <a:off x="0" y="6304002"/>
            <a:ext cx="5460753" cy="553998"/>
          </a:xfrm>
          <a:prstGeom prst="rect">
            <a:avLst/>
          </a:prstGeom>
          <a:solidFill>
            <a:srgbClr val="004C54"/>
          </a:solidFill>
        </p:spPr>
        <p:txBody>
          <a:bodyPr wrap="square">
            <a:spAutoFit/>
          </a:bodyPr>
          <a:lstStyle/>
          <a:p>
            <a:r>
              <a:rPr lang="en-GB" sz="1000" b="0" i="0" dirty="0">
                <a:solidFill>
                  <a:schemeClr val="bg1"/>
                </a:solidFill>
                <a:effectLst/>
                <a:latin typeface="Arial" panose="020B0604020202020204" pitchFamily="34" charset="0"/>
                <a:cs typeface="Arial" panose="020B0604020202020204" pitchFamily="34" charset="0"/>
              </a:rPr>
              <a:t>Libuy et al. Gestational age at birth, chronic conditions and school outcomes: a population-based data linkage study of children born in England, </a:t>
            </a:r>
            <a:r>
              <a:rPr lang="en-GB" sz="1000" b="0" i="1" dirty="0">
                <a:solidFill>
                  <a:schemeClr val="bg1"/>
                </a:solidFill>
                <a:effectLst/>
                <a:latin typeface="Arial" panose="020B0604020202020204" pitchFamily="34" charset="0"/>
                <a:cs typeface="Arial" panose="020B0604020202020204" pitchFamily="34" charset="0"/>
              </a:rPr>
              <a:t>International Journal of Epidemiology</a:t>
            </a:r>
            <a:r>
              <a:rPr lang="en-GB" sz="1000" b="0" i="0" dirty="0">
                <a:solidFill>
                  <a:schemeClr val="bg1"/>
                </a:solidFill>
                <a:effectLst/>
                <a:latin typeface="Arial" panose="020B0604020202020204" pitchFamily="34" charset="0"/>
                <a:cs typeface="Arial" panose="020B0604020202020204" pitchFamily="34" charset="0"/>
              </a:rPr>
              <a:t>, </a:t>
            </a:r>
            <a:r>
              <a:rPr lang="en-GB" sz="1000" b="0" i="0" dirty="0">
                <a:solidFill>
                  <a:schemeClr val="bg1"/>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2022; dyac105</a:t>
            </a:r>
            <a:endParaRPr lang="en-GB" sz="1000" dirty="0">
              <a:solidFill>
                <a:schemeClr val="bg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396B347-4DC0-3ABC-C4F4-7AA353A27BCC}"/>
              </a:ext>
            </a:extLst>
          </p:cNvPr>
          <p:cNvSpPr txBox="1">
            <a:spLocks noChangeArrowheads="1"/>
          </p:cNvSpPr>
          <p:nvPr/>
        </p:nvSpPr>
        <p:spPr bwMode="auto">
          <a:xfrm>
            <a:off x="5451804" y="6304002"/>
            <a:ext cx="6740195" cy="553998"/>
          </a:xfrm>
          <a:prstGeom prst="rect">
            <a:avLst/>
          </a:prstGeom>
          <a:solidFill>
            <a:srgbClr val="004C54"/>
          </a:solidFill>
          <a:ln>
            <a:noFill/>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GB" altLang="en-US" sz="1000" dirty="0">
                <a:solidFill>
                  <a:schemeClr val="bg1"/>
                </a:solidFill>
                <a:cs typeface="Arial" panose="020B0604020202020204" pitchFamily="34" charset="0"/>
              </a:rPr>
              <a:t>This work was produced using statistical data from ONS. The use of the ONS statistical data in this work does not imply the endorsement of the ONS in relation to the interpretation or analysis of the statistical data. This work uses research datasets which may not exactly reproduce National Statistics aggregates.</a:t>
            </a:r>
          </a:p>
        </p:txBody>
      </p:sp>
      <p:sp>
        <p:nvSpPr>
          <p:cNvPr id="2" name="Text Placeholder 7">
            <a:extLst>
              <a:ext uri="{FF2B5EF4-FFF2-40B4-BE49-F238E27FC236}">
                <a16:creationId xmlns:a16="http://schemas.microsoft.com/office/drawing/2014/main" id="{60D6A060-5A10-351B-382C-7CE9568CA646}"/>
              </a:ext>
            </a:extLst>
          </p:cNvPr>
          <p:cNvSpPr>
            <a:spLocks noGrp="1"/>
          </p:cNvSpPr>
          <p:nvPr>
            <p:ph type="body" sz="half" idx="2"/>
          </p:nvPr>
        </p:nvSpPr>
        <p:spPr>
          <a:xfrm>
            <a:off x="185051" y="1049943"/>
            <a:ext cx="8024002" cy="988227"/>
          </a:xfrm>
          <a:prstGeom prst="roundRect">
            <a:avLst/>
          </a:prstGeom>
          <a:solidFill>
            <a:srgbClr val="CEE7EA"/>
          </a:solidFill>
        </p:spPr>
        <p:txBody>
          <a:bodyPr anchor="ctr">
            <a:normAutofit/>
          </a:bodyPr>
          <a:lstStyle/>
          <a:p>
            <a:pPr algn="just"/>
            <a:r>
              <a:rPr lang="en-US" sz="2800" dirty="0">
                <a:solidFill>
                  <a:srgbClr val="E97600"/>
                </a:solidFill>
                <a:latin typeface="Arial" panose="020B0604020202020204" pitchFamily="34" charset="0"/>
                <a:ea typeface="Cambria" panose="02040503050406030204" pitchFamily="18" charset="0"/>
                <a:cs typeface="Arial" panose="020B0604020202020204" pitchFamily="34" charset="0"/>
              </a:rPr>
              <a:t>Example 1. </a:t>
            </a:r>
            <a:r>
              <a:rPr lang="en-US" sz="2800" b="0" dirty="0">
                <a:solidFill>
                  <a:srgbClr val="004C54"/>
                </a:solidFill>
                <a:latin typeface="Arial" panose="020B0604020202020204" pitchFamily="34" charset="0"/>
                <a:ea typeface="Cambria" panose="02040503050406030204" pitchFamily="18" charset="0"/>
                <a:cs typeface="Arial" panose="020B0604020202020204" pitchFamily="34" charset="0"/>
              </a:rPr>
              <a:t>Gestational age at birth and </a:t>
            </a:r>
            <a:r>
              <a:rPr lang="en-US" sz="2800" b="0" dirty="0">
                <a:solidFill>
                  <a:srgbClr val="EA5C4E"/>
                </a:solidFill>
                <a:latin typeface="Arial" panose="020B0604020202020204" pitchFamily="34" charset="0"/>
                <a:ea typeface="Cambria" panose="02040503050406030204" pitchFamily="18" charset="0"/>
                <a:cs typeface="Arial" panose="020B0604020202020204" pitchFamily="34" charset="0"/>
              </a:rPr>
              <a:t>education attainment</a:t>
            </a:r>
            <a:endParaRPr lang="en-US" sz="2800" b="0" dirty="0">
              <a:solidFill>
                <a:srgbClr val="004C54"/>
              </a:solidFill>
              <a:latin typeface="Arial" panose="020B0604020202020204" pitchFamily="34" charset="0"/>
              <a:ea typeface="Cambria" panose="02040503050406030204" pitchFamily="18" charset="0"/>
              <a:cs typeface="Arial" panose="020B0604020202020204" pitchFamily="34" charset="0"/>
            </a:endParaRPr>
          </a:p>
        </p:txBody>
      </p:sp>
      <p:pic>
        <p:nvPicPr>
          <p:cNvPr id="1026" name="Picture 2" descr="HOPE Study logo">
            <a:extLst>
              <a:ext uri="{FF2B5EF4-FFF2-40B4-BE49-F238E27FC236}">
                <a16:creationId xmlns:a16="http://schemas.microsoft.com/office/drawing/2014/main" id="{425C56DA-37CB-1E48-78AB-8878F9FA08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2200" y="1205651"/>
            <a:ext cx="1864750" cy="248827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1F22E7F1-DE80-5D28-A284-440BB675FDA4}"/>
              </a:ext>
            </a:extLst>
          </p:cNvPr>
          <p:cNvGrpSpPr/>
          <p:nvPr/>
        </p:nvGrpSpPr>
        <p:grpSpPr>
          <a:xfrm>
            <a:off x="1086432" y="2075854"/>
            <a:ext cx="11137260" cy="4218916"/>
            <a:chOff x="1055440" y="2218970"/>
            <a:chExt cx="11137260" cy="4218916"/>
          </a:xfrm>
        </p:grpSpPr>
        <p:pic>
          <p:nvPicPr>
            <p:cNvPr id="7" name="Picture 1">
              <a:extLst>
                <a:ext uri="{FF2B5EF4-FFF2-40B4-BE49-F238E27FC236}">
                  <a16:creationId xmlns:a16="http://schemas.microsoft.com/office/drawing/2014/main" id="{6E9DF220-0E2F-1A56-FF7E-9923ADE6D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5440" y="2375674"/>
              <a:ext cx="9016678" cy="377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119B19D0-FBE1-7E97-986C-332296C765E7}"/>
                </a:ext>
              </a:extLst>
            </p:cNvPr>
            <p:cNvSpPr/>
            <p:nvPr/>
          </p:nvSpPr>
          <p:spPr>
            <a:xfrm>
              <a:off x="1991544" y="2834589"/>
              <a:ext cx="5183828" cy="2224447"/>
            </a:xfrm>
            <a:prstGeom prst="rect">
              <a:avLst/>
            </a:prstGeom>
            <a:noFill/>
            <a:ln>
              <a:solidFill>
                <a:srgbClr val="0098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4C54"/>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3D22942-7A2E-3D1D-01B9-DB40E5A77F3C}"/>
                </a:ext>
              </a:extLst>
            </p:cNvPr>
            <p:cNvSpPr txBox="1"/>
            <p:nvPr/>
          </p:nvSpPr>
          <p:spPr>
            <a:xfrm>
              <a:off x="3444555" y="2218970"/>
              <a:ext cx="2016198" cy="338554"/>
            </a:xfrm>
            <a:prstGeom prst="rect">
              <a:avLst/>
            </a:prstGeom>
            <a:noFill/>
          </p:spPr>
          <p:txBody>
            <a:bodyPr wrap="square" rtlCol="0">
              <a:spAutoFit/>
            </a:bodyPr>
            <a:lstStyle/>
            <a:p>
              <a:pPr algn="ctr"/>
              <a:r>
                <a:rPr lang="en-GB" sz="1600" dirty="0">
                  <a:solidFill>
                    <a:srgbClr val="004C54"/>
                  </a:solidFill>
                  <a:latin typeface="Arial" panose="020B0604020202020204" pitchFamily="34" charset="0"/>
                  <a:cs typeface="Arial" panose="020B0604020202020204" pitchFamily="34" charset="0"/>
                </a:rPr>
                <a:t> Preterm pregnancy</a:t>
              </a:r>
            </a:p>
          </p:txBody>
        </p:sp>
        <p:cxnSp>
          <p:nvCxnSpPr>
            <p:cNvPr id="14" name="Straight Arrow Connector 13">
              <a:extLst>
                <a:ext uri="{FF2B5EF4-FFF2-40B4-BE49-F238E27FC236}">
                  <a16:creationId xmlns:a16="http://schemas.microsoft.com/office/drawing/2014/main" id="{D4B72B82-9991-F34D-B27E-26091D28A706}"/>
                </a:ext>
              </a:extLst>
            </p:cNvPr>
            <p:cNvCxnSpPr>
              <a:cxnSpLocks/>
            </p:cNvCxnSpPr>
            <p:nvPr/>
          </p:nvCxnSpPr>
          <p:spPr>
            <a:xfrm>
              <a:off x="4367808" y="2550253"/>
              <a:ext cx="0" cy="284336"/>
            </a:xfrm>
            <a:prstGeom prst="straightConnector1">
              <a:avLst/>
            </a:prstGeom>
            <a:ln w="28575">
              <a:solidFill>
                <a:srgbClr val="0098A8"/>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1092B59-8B8D-E4A0-8FA5-B8035DEBA7A8}"/>
                </a:ext>
              </a:extLst>
            </p:cNvPr>
            <p:cNvSpPr txBox="1"/>
            <p:nvPr/>
          </p:nvSpPr>
          <p:spPr>
            <a:xfrm>
              <a:off x="10327950" y="5514556"/>
              <a:ext cx="1864750" cy="923330"/>
            </a:xfrm>
            <a:prstGeom prst="rect">
              <a:avLst/>
            </a:prstGeom>
            <a:noFill/>
            <a:ln>
              <a:solidFill>
                <a:schemeClr val="accent2">
                  <a:lumMod val="50000"/>
                </a:schemeClr>
              </a:solidFill>
            </a:ln>
          </p:spPr>
          <p:txBody>
            <a:bodyPr wrap="square" rtlCol="0">
              <a:spAutoFit/>
            </a:bodyPr>
            <a:lstStyle/>
            <a:p>
              <a:r>
                <a:rPr lang="en-GB" b="0" i="0" dirty="0">
                  <a:solidFill>
                    <a:schemeClr val="tx1">
                      <a:lumMod val="65000"/>
                      <a:lumOff val="35000"/>
                    </a:schemeClr>
                  </a:solidFill>
                  <a:effectLst/>
                  <a:latin typeface="Arial" panose="020B0604020202020204" pitchFamily="34" charset="0"/>
                  <a:cs typeface="Arial" panose="020B0604020202020204" pitchFamily="34" charset="0"/>
                </a:rPr>
                <a:t>568,035 children born in England 2004/5 </a:t>
              </a:r>
              <a:endParaRPr lang="en-GB" dirty="0">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4" name="TextBox 3">
            <a:extLst>
              <a:ext uri="{FF2B5EF4-FFF2-40B4-BE49-F238E27FC236}">
                <a16:creationId xmlns:a16="http://schemas.microsoft.com/office/drawing/2014/main" id="{14DDA7F8-C1F6-97D2-AECC-5373FB0892F6}"/>
              </a:ext>
            </a:extLst>
          </p:cNvPr>
          <p:cNvSpPr txBox="1"/>
          <p:nvPr/>
        </p:nvSpPr>
        <p:spPr>
          <a:xfrm>
            <a:off x="185050" y="5371440"/>
            <a:ext cx="3015098" cy="783193"/>
          </a:xfrm>
          <a:prstGeom prst="roundRect">
            <a:avLst/>
          </a:prstGeom>
          <a:solidFill>
            <a:srgbClr val="FFEAD5"/>
          </a:solidFill>
        </p:spPr>
        <p:txBody>
          <a:bodyPr wrap="square" rtlCol="0">
            <a:spAutoFit/>
          </a:bodyPr>
          <a:lstStyle/>
          <a:p>
            <a:pPr algn="ctr"/>
            <a:r>
              <a:rPr lang="en-GB" sz="2000" b="1" dirty="0">
                <a:solidFill>
                  <a:srgbClr val="E97600"/>
                </a:solidFill>
                <a:latin typeface="Arial" panose="020B0604020202020204" pitchFamily="34" charset="0"/>
                <a:cs typeface="Arial" panose="020B0604020202020204" pitchFamily="34" charset="0"/>
              </a:rPr>
              <a:t>Exposure</a:t>
            </a:r>
            <a:r>
              <a:rPr lang="en-GB" sz="2000" dirty="0">
                <a:solidFill>
                  <a:srgbClr val="E97600"/>
                </a:solidFill>
                <a:latin typeface="Arial" panose="020B0604020202020204" pitchFamily="34" charset="0"/>
                <a:cs typeface="Arial" panose="020B0604020202020204" pitchFamily="34" charset="0"/>
              </a:rPr>
              <a:t> </a:t>
            </a:r>
            <a:r>
              <a:rPr lang="en-GB" sz="2000" dirty="0">
                <a:solidFill>
                  <a:srgbClr val="E97600"/>
                </a:solidFill>
                <a:latin typeface="Arial" panose="020B0604020202020204" pitchFamily="34" charset="0"/>
                <a:cs typeface="Arial" panose="020B0604020202020204" pitchFamily="34" charset="0"/>
                <a:sym typeface="Wingdings" panose="05000000000000000000" pitchFamily="2" charset="2"/>
              </a:rPr>
              <a:t> </a:t>
            </a:r>
            <a:r>
              <a:rPr lang="en-GB" sz="2000" dirty="0">
                <a:solidFill>
                  <a:srgbClr val="E97600"/>
                </a:solidFill>
                <a:latin typeface="Arial" panose="020B0604020202020204" pitchFamily="34" charset="0"/>
                <a:cs typeface="Arial" panose="020B0604020202020204" pitchFamily="34" charset="0"/>
              </a:rPr>
              <a:t>Health </a:t>
            </a:r>
          </a:p>
          <a:p>
            <a:pPr algn="ctr"/>
            <a:r>
              <a:rPr lang="en-GB" sz="2000" b="1" dirty="0">
                <a:solidFill>
                  <a:srgbClr val="E97600"/>
                </a:solidFill>
                <a:latin typeface="Arial" panose="020B0604020202020204" pitchFamily="34" charset="0"/>
                <a:cs typeface="Arial" panose="020B0604020202020204" pitchFamily="34" charset="0"/>
              </a:rPr>
              <a:t>Outcome</a:t>
            </a:r>
            <a:r>
              <a:rPr lang="en-GB" sz="2000" dirty="0">
                <a:solidFill>
                  <a:srgbClr val="E97600"/>
                </a:solidFill>
                <a:latin typeface="Arial" panose="020B0604020202020204" pitchFamily="34" charset="0"/>
                <a:cs typeface="Arial" panose="020B0604020202020204" pitchFamily="34" charset="0"/>
              </a:rPr>
              <a:t> </a:t>
            </a:r>
            <a:r>
              <a:rPr lang="en-GB" sz="2000" dirty="0">
                <a:solidFill>
                  <a:srgbClr val="E97600"/>
                </a:solidFill>
                <a:latin typeface="Arial" panose="020B0604020202020204" pitchFamily="34" charset="0"/>
                <a:cs typeface="Arial" panose="020B0604020202020204" pitchFamily="34" charset="0"/>
                <a:sym typeface="Wingdings" panose="05000000000000000000" pitchFamily="2" charset="2"/>
              </a:rPr>
              <a:t> </a:t>
            </a:r>
            <a:r>
              <a:rPr lang="en-GB" sz="2000" dirty="0">
                <a:solidFill>
                  <a:srgbClr val="E97600"/>
                </a:solidFill>
                <a:latin typeface="Arial" panose="020B0604020202020204" pitchFamily="34" charset="0"/>
                <a:cs typeface="Arial" panose="020B0604020202020204" pitchFamily="34" charset="0"/>
              </a:rPr>
              <a:t>Education</a:t>
            </a:r>
          </a:p>
        </p:txBody>
      </p:sp>
      <p:sp>
        <p:nvSpPr>
          <p:cNvPr id="15" name="Text Placeholder 6">
            <a:extLst>
              <a:ext uri="{FF2B5EF4-FFF2-40B4-BE49-F238E27FC236}">
                <a16:creationId xmlns:a16="http://schemas.microsoft.com/office/drawing/2014/main" id="{AFD49E46-0B84-6C3C-5F5D-B0843255B7BD}"/>
              </a:ext>
            </a:extLst>
          </p:cNvPr>
          <p:cNvSpPr>
            <a:spLocks noGrp="1"/>
          </p:cNvSpPr>
          <p:nvPr>
            <p:ph type="body" sz="quarter" idx="12"/>
          </p:nvPr>
        </p:nvSpPr>
        <p:spPr>
          <a:xfrm>
            <a:off x="383999" y="384000"/>
            <a:ext cx="7318611" cy="390725"/>
          </a:xfrm>
        </p:spPr>
        <p:txBody>
          <a:bodyPr/>
          <a:lstStyle/>
          <a:p>
            <a:r>
              <a:rPr lang="en-GB" dirty="0"/>
              <a:t>UCL GREAT ORMOND STREET INSTITUTE OF CHILD HEALTH </a:t>
            </a:r>
          </a:p>
        </p:txBody>
      </p:sp>
    </p:spTree>
    <p:extLst>
      <p:ext uri="{BB962C8B-B14F-4D97-AF65-F5344CB8AC3E}">
        <p14:creationId xmlns:p14="http://schemas.microsoft.com/office/powerpoint/2010/main" val="81732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3F556-5980-7B31-6077-38925BF2F1BE}"/>
              </a:ext>
            </a:extLst>
          </p:cNvPr>
          <p:cNvSpPr>
            <a:spLocks noGrp="1"/>
          </p:cNvSpPr>
          <p:nvPr>
            <p:ph type="ctrTitle"/>
          </p:nvPr>
        </p:nvSpPr>
        <p:spPr>
          <a:xfrm>
            <a:off x="330506" y="231872"/>
            <a:ext cx="11566968" cy="1297285"/>
          </a:xfrm>
        </p:spPr>
        <p:txBody>
          <a:bodyPr>
            <a:noAutofit/>
          </a:bodyPr>
          <a:lstStyle/>
          <a:p>
            <a:br>
              <a:rPr lang="en-GB" sz="2800" dirty="0"/>
            </a:br>
            <a:br>
              <a:rPr lang="en-GB" sz="2800" dirty="0">
                <a:solidFill>
                  <a:schemeClr val="accent5">
                    <a:lumMod val="50000"/>
                  </a:schemeClr>
                </a:solidFill>
                <a:latin typeface="+mn-lt"/>
              </a:rPr>
            </a:br>
            <a:r>
              <a:rPr lang="en-GB" sz="2800" b="1" dirty="0">
                <a:solidFill>
                  <a:schemeClr val="accent5">
                    <a:lumMod val="50000"/>
                  </a:schemeClr>
                </a:solidFill>
                <a:latin typeface="+mn-lt"/>
              </a:rPr>
              <a:t>Week of gestation at birth and </a:t>
            </a:r>
            <a:r>
              <a:rPr lang="en-GB" sz="2800" b="1" dirty="0">
                <a:solidFill>
                  <a:srgbClr val="FF0000"/>
                </a:solidFill>
                <a:latin typeface="+mn-lt"/>
              </a:rPr>
              <a:t>chronic conditions by age 2 </a:t>
            </a:r>
            <a:r>
              <a:rPr lang="en-GB" sz="2800" dirty="0">
                <a:solidFill>
                  <a:schemeClr val="accent5">
                    <a:lumMod val="50000"/>
                  </a:schemeClr>
                </a:solidFill>
                <a:latin typeface="+mn-lt"/>
              </a:rPr>
              <a:t>and percentage of children with b</a:t>
            </a:r>
            <a:r>
              <a:rPr lang="en-GB" altLang="en-US" sz="2800" dirty="0">
                <a:solidFill>
                  <a:schemeClr val="accent5">
                    <a:lumMod val="50000"/>
                  </a:schemeClr>
                </a:solidFill>
                <a:latin typeface="+mn-lt"/>
              </a:rPr>
              <a:t>elow expected school test results at ages 7 and 11 </a:t>
            </a:r>
            <a:endParaRPr lang="en-GB" sz="2800" dirty="0">
              <a:solidFill>
                <a:schemeClr val="accent5">
                  <a:lumMod val="50000"/>
                </a:schemeClr>
              </a:solidFill>
              <a:latin typeface="+mn-lt"/>
            </a:endParaRPr>
          </a:p>
        </p:txBody>
      </p:sp>
      <p:sp>
        <p:nvSpPr>
          <p:cNvPr id="3" name="Subtitle 2">
            <a:extLst>
              <a:ext uri="{FF2B5EF4-FFF2-40B4-BE49-F238E27FC236}">
                <a16:creationId xmlns:a16="http://schemas.microsoft.com/office/drawing/2014/main" id="{1E74CC4F-8D84-4F18-101D-1AC5E7CFEE6D}"/>
              </a:ext>
            </a:extLst>
          </p:cNvPr>
          <p:cNvSpPr>
            <a:spLocks noGrp="1"/>
          </p:cNvSpPr>
          <p:nvPr>
            <p:ph type="subTitle" idx="1"/>
          </p:nvPr>
        </p:nvSpPr>
        <p:spPr>
          <a:xfrm>
            <a:off x="-1061648" y="6509414"/>
            <a:ext cx="10515599" cy="420624"/>
          </a:xfrm>
        </p:spPr>
        <p:txBody>
          <a:bodyPr>
            <a:normAutofit/>
          </a:bodyPr>
          <a:lstStyle/>
          <a:p>
            <a:r>
              <a:rPr lang="en-GB" sz="1600" dirty="0"/>
              <a:t>Libuy, Harron et al; Int J </a:t>
            </a:r>
            <a:r>
              <a:rPr lang="en-GB" sz="1600" dirty="0" err="1"/>
              <a:t>Epid</a:t>
            </a:r>
            <a:r>
              <a:rPr lang="en-GB" sz="1600" dirty="0"/>
              <a:t>; 2022 </a:t>
            </a:r>
            <a:r>
              <a:rPr lang="en-GB" sz="2000" i="0" u="sng" dirty="0">
                <a:solidFill>
                  <a:schemeClr val="bg1"/>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https://doi.org/10.1093/ije/dyac105</a:t>
            </a:r>
            <a:endParaRPr lang="en-GB" sz="2000" dirty="0">
              <a:solidFill>
                <a:schemeClr val="bg1"/>
              </a:solidFill>
            </a:endParaRPr>
          </a:p>
        </p:txBody>
      </p:sp>
      <p:pic>
        <p:nvPicPr>
          <p:cNvPr id="6" name="Picture 5">
            <a:extLst>
              <a:ext uri="{FF2B5EF4-FFF2-40B4-BE49-F238E27FC236}">
                <a16:creationId xmlns:a16="http://schemas.microsoft.com/office/drawing/2014/main" id="{9DB6D5EB-0645-CEC6-7DF9-76FDEA7F384F}"/>
              </a:ext>
            </a:extLst>
          </p:cNvPr>
          <p:cNvPicPr>
            <a:picLocks noChangeAspect="1"/>
          </p:cNvPicPr>
          <p:nvPr/>
        </p:nvPicPr>
        <p:blipFill>
          <a:blip r:embed="rId4"/>
          <a:stretch>
            <a:fillRect/>
          </a:stretch>
        </p:blipFill>
        <p:spPr>
          <a:xfrm>
            <a:off x="1339944" y="2139351"/>
            <a:ext cx="9512112" cy="4165196"/>
          </a:xfrm>
          <a:prstGeom prst="rect">
            <a:avLst/>
          </a:prstGeom>
        </p:spPr>
      </p:pic>
      <p:sp>
        <p:nvSpPr>
          <p:cNvPr id="7" name="Rectangle 6">
            <a:extLst>
              <a:ext uri="{FF2B5EF4-FFF2-40B4-BE49-F238E27FC236}">
                <a16:creationId xmlns:a16="http://schemas.microsoft.com/office/drawing/2014/main" id="{CE990DE4-1DDC-5E6D-9DE0-B269A43F5559}"/>
              </a:ext>
            </a:extLst>
          </p:cNvPr>
          <p:cNvSpPr/>
          <p:nvPr/>
        </p:nvSpPr>
        <p:spPr>
          <a:xfrm>
            <a:off x="2001079" y="2844730"/>
            <a:ext cx="1444486" cy="366468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734F3D3-40D3-9429-8409-930B496D5F6A}"/>
              </a:ext>
            </a:extLst>
          </p:cNvPr>
          <p:cNvSpPr/>
          <p:nvPr/>
        </p:nvSpPr>
        <p:spPr>
          <a:xfrm>
            <a:off x="4902567" y="2491409"/>
            <a:ext cx="1550504" cy="39915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38DAA70-1332-48D0-3E99-34F55D657617}"/>
              </a:ext>
            </a:extLst>
          </p:cNvPr>
          <p:cNvSpPr/>
          <p:nvPr/>
        </p:nvSpPr>
        <p:spPr>
          <a:xfrm>
            <a:off x="9453951" y="2639862"/>
            <a:ext cx="1550504" cy="386955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31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AD617BF-2932-FC85-4777-4F8ADFA26108}"/>
              </a:ext>
            </a:extLst>
          </p:cNvPr>
          <p:cNvPicPr>
            <a:picLocks noChangeAspect="1"/>
          </p:cNvPicPr>
          <p:nvPr/>
        </p:nvPicPr>
        <p:blipFill>
          <a:blip r:embed="rId3"/>
          <a:stretch>
            <a:fillRect/>
          </a:stretch>
        </p:blipFill>
        <p:spPr>
          <a:xfrm>
            <a:off x="231308" y="1393888"/>
            <a:ext cx="10022271" cy="5313190"/>
          </a:xfrm>
          <a:prstGeom prst="rect">
            <a:avLst/>
          </a:prstGeom>
        </p:spPr>
      </p:pic>
      <p:sp>
        <p:nvSpPr>
          <p:cNvPr id="6" name="TextBox 5">
            <a:extLst>
              <a:ext uri="{FF2B5EF4-FFF2-40B4-BE49-F238E27FC236}">
                <a16:creationId xmlns:a16="http://schemas.microsoft.com/office/drawing/2014/main" id="{53038390-EF08-6EDC-17A7-D1CB293E8A78}"/>
              </a:ext>
            </a:extLst>
          </p:cNvPr>
          <p:cNvSpPr txBox="1"/>
          <p:nvPr/>
        </p:nvSpPr>
        <p:spPr>
          <a:xfrm>
            <a:off x="64957" y="5776618"/>
            <a:ext cx="1165088" cy="830997"/>
          </a:xfrm>
          <a:prstGeom prst="rect">
            <a:avLst/>
          </a:prstGeom>
          <a:solidFill>
            <a:srgbClr val="CEE7EA"/>
          </a:solidFill>
          <a:ln w="19050">
            <a:noFill/>
          </a:ln>
        </p:spPr>
        <p:txBody>
          <a:bodyPr wrap="square" rtlCol="0">
            <a:spAutoFit/>
          </a:bodyPr>
          <a:lstStyle/>
          <a:p>
            <a:pPr algn="l"/>
            <a:r>
              <a:rPr lang="en-GB" sz="1600" dirty="0">
                <a:solidFill>
                  <a:srgbClr val="004C54"/>
                </a:solidFill>
              </a:rPr>
              <a:t>12 system-specific subgroups</a:t>
            </a:r>
          </a:p>
        </p:txBody>
      </p:sp>
      <p:grpSp>
        <p:nvGrpSpPr>
          <p:cNvPr id="7" name="Group 6">
            <a:extLst>
              <a:ext uri="{FF2B5EF4-FFF2-40B4-BE49-F238E27FC236}">
                <a16:creationId xmlns:a16="http://schemas.microsoft.com/office/drawing/2014/main" id="{A2485380-D764-BF36-C280-B53D78D151AC}"/>
              </a:ext>
            </a:extLst>
          </p:cNvPr>
          <p:cNvGrpSpPr/>
          <p:nvPr/>
        </p:nvGrpSpPr>
        <p:grpSpPr>
          <a:xfrm>
            <a:off x="1276508" y="1343226"/>
            <a:ext cx="8899810" cy="5264389"/>
            <a:chOff x="1934661" y="1299296"/>
            <a:chExt cx="8899810" cy="5264389"/>
          </a:xfrm>
        </p:grpSpPr>
        <p:sp>
          <p:nvSpPr>
            <p:cNvPr id="8" name="Rectangle 7">
              <a:extLst>
                <a:ext uri="{FF2B5EF4-FFF2-40B4-BE49-F238E27FC236}">
                  <a16:creationId xmlns:a16="http://schemas.microsoft.com/office/drawing/2014/main" id="{909811E6-4FDE-D609-C12C-03E783C2685E}"/>
                </a:ext>
              </a:extLst>
            </p:cNvPr>
            <p:cNvSpPr/>
            <p:nvPr/>
          </p:nvSpPr>
          <p:spPr>
            <a:xfrm>
              <a:off x="1934661" y="1299296"/>
              <a:ext cx="1797777" cy="5264389"/>
            </a:xfrm>
            <a:prstGeom prst="rect">
              <a:avLst/>
            </a:prstGeom>
            <a:noFill/>
            <a:ln>
              <a:solidFill>
                <a:srgbClr val="B05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397A4AE2-17B0-39B9-28C2-84961BA7A4CC}"/>
                </a:ext>
              </a:extLst>
            </p:cNvPr>
            <p:cNvSpPr/>
            <p:nvPr/>
          </p:nvSpPr>
          <p:spPr>
            <a:xfrm>
              <a:off x="10128299" y="1313472"/>
              <a:ext cx="706172" cy="5250213"/>
            </a:xfrm>
            <a:prstGeom prst="rect">
              <a:avLst/>
            </a:prstGeom>
            <a:noFill/>
            <a:ln>
              <a:solidFill>
                <a:srgbClr val="B05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0" name="Group 9">
            <a:extLst>
              <a:ext uri="{FF2B5EF4-FFF2-40B4-BE49-F238E27FC236}">
                <a16:creationId xmlns:a16="http://schemas.microsoft.com/office/drawing/2014/main" id="{7C3A3140-E06D-9B17-6D58-3438E8B9265A}"/>
              </a:ext>
            </a:extLst>
          </p:cNvPr>
          <p:cNvGrpSpPr/>
          <p:nvPr/>
        </p:nvGrpSpPr>
        <p:grpSpPr>
          <a:xfrm>
            <a:off x="10265730" y="1343226"/>
            <a:ext cx="1759207" cy="2246551"/>
            <a:chOff x="3956000" y="2984798"/>
            <a:chExt cx="2045615" cy="2246551"/>
          </a:xfrm>
        </p:grpSpPr>
        <p:sp>
          <p:nvSpPr>
            <p:cNvPr id="11" name="TextBox 10">
              <a:extLst>
                <a:ext uri="{FF2B5EF4-FFF2-40B4-BE49-F238E27FC236}">
                  <a16:creationId xmlns:a16="http://schemas.microsoft.com/office/drawing/2014/main" id="{9242E7C9-3958-0159-8A6D-4F3C35AB4DC9}"/>
                </a:ext>
              </a:extLst>
            </p:cNvPr>
            <p:cNvSpPr txBox="1"/>
            <p:nvPr/>
          </p:nvSpPr>
          <p:spPr>
            <a:xfrm>
              <a:off x="3956000" y="4652467"/>
              <a:ext cx="2045614" cy="578882"/>
            </a:xfrm>
            <a:prstGeom prst="roundRect">
              <a:avLst/>
            </a:prstGeom>
            <a:solidFill>
              <a:srgbClr val="F2F2F2"/>
            </a:solidFill>
          </p:spPr>
          <p:txBody>
            <a:bodyPr wrap="square" rtlCol="0">
              <a:spAutoFit/>
            </a:bodyPr>
            <a:lstStyle/>
            <a:p>
              <a:pPr algn="ctr"/>
              <a:r>
                <a:rPr lang="en-GB" sz="1400" dirty="0">
                  <a:solidFill>
                    <a:schemeClr val="tx1">
                      <a:lumMod val="65000"/>
                      <a:lumOff val="35000"/>
                    </a:schemeClr>
                  </a:solidFill>
                  <a:latin typeface="Arial" panose="020B0604020202020204" pitchFamily="34" charset="0"/>
                  <a:cs typeface="Arial" panose="020B0604020202020204" pitchFamily="34" charset="0"/>
                </a:rPr>
                <a:t>SEN support in mainstream school </a:t>
              </a:r>
            </a:p>
          </p:txBody>
        </p:sp>
        <p:sp>
          <p:nvSpPr>
            <p:cNvPr id="12" name="TextBox 11">
              <a:extLst>
                <a:ext uri="{FF2B5EF4-FFF2-40B4-BE49-F238E27FC236}">
                  <a16:creationId xmlns:a16="http://schemas.microsoft.com/office/drawing/2014/main" id="{68887494-2783-4502-825D-AB3BB7265E1D}"/>
                </a:ext>
              </a:extLst>
            </p:cNvPr>
            <p:cNvSpPr txBox="1"/>
            <p:nvPr/>
          </p:nvSpPr>
          <p:spPr>
            <a:xfrm>
              <a:off x="3956000" y="3682425"/>
              <a:ext cx="2045614" cy="817245"/>
            </a:xfrm>
            <a:prstGeom prst="roundRect">
              <a:avLst/>
            </a:prstGeom>
            <a:solidFill>
              <a:srgbClr val="E1F7FF"/>
            </a:solidFill>
          </p:spPr>
          <p:txBody>
            <a:bodyPr wrap="square" rtlCol="0">
              <a:spAutoFit/>
            </a:bodyPr>
            <a:lstStyle/>
            <a:p>
              <a:pPr algn="ctr"/>
              <a:r>
                <a:rPr lang="en-GB" sz="1400" dirty="0">
                  <a:solidFill>
                    <a:srgbClr val="0099CC"/>
                  </a:solidFill>
                  <a:latin typeface="Arial" panose="020B0604020202020204" pitchFamily="34" charset="0"/>
                  <a:cs typeface="Arial" panose="020B0604020202020204" pitchFamily="34" charset="0"/>
                </a:rPr>
                <a:t>EHCP (intensive SEN) in mainstream school</a:t>
              </a:r>
            </a:p>
          </p:txBody>
        </p:sp>
        <p:sp>
          <p:nvSpPr>
            <p:cNvPr id="13" name="TextBox 12">
              <a:extLst>
                <a:ext uri="{FF2B5EF4-FFF2-40B4-BE49-F238E27FC236}">
                  <a16:creationId xmlns:a16="http://schemas.microsoft.com/office/drawing/2014/main" id="{7646E2EC-B527-37DC-EF58-2EFCACEF216B}"/>
                </a:ext>
              </a:extLst>
            </p:cNvPr>
            <p:cNvSpPr txBox="1"/>
            <p:nvPr/>
          </p:nvSpPr>
          <p:spPr>
            <a:xfrm>
              <a:off x="3956001" y="2984798"/>
              <a:ext cx="2045614" cy="578882"/>
            </a:xfrm>
            <a:prstGeom prst="roundRect">
              <a:avLst/>
            </a:prstGeom>
            <a:solidFill>
              <a:srgbClr val="FFEBEB"/>
            </a:solidFill>
          </p:spPr>
          <p:txBody>
            <a:bodyPr wrap="square" rtlCol="0">
              <a:spAutoFit/>
            </a:bodyPr>
            <a:lstStyle/>
            <a:p>
              <a:pPr algn="ctr"/>
              <a:r>
                <a:rPr lang="en-GB" sz="1400" dirty="0">
                  <a:solidFill>
                    <a:srgbClr val="FF4848"/>
                  </a:solidFill>
                  <a:latin typeface="Arial" panose="020B0604020202020204" pitchFamily="34" charset="0"/>
                  <a:cs typeface="Arial" panose="020B0604020202020204" pitchFamily="34" charset="0"/>
                </a:rPr>
                <a:t>Specialist school attendance</a:t>
              </a:r>
            </a:p>
          </p:txBody>
        </p:sp>
      </p:grpSp>
      <p:sp>
        <p:nvSpPr>
          <p:cNvPr id="14" name="TextBox 13">
            <a:extLst>
              <a:ext uri="{FF2B5EF4-FFF2-40B4-BE49-F238E27FC236}">
                <a16:creationId xmlns:a16="http://schemas.microsoft.com/office/drawing/2014/main" id="{ABACA0F1-FA5A-8DE8-73BD-460F351A5E72}"/>
              </a:ext>
            </a:extLst>
          </p:cNvPr>
          <p:cNvSpPr txBox="1"/>
          <p:nvPr/>
        </p:nvSpPr>
        <p:spPr>
          <a:xfrm>
            <a:off x="231308" y="120051"/>
            <a:ext cx="7922791" cy="1123712"/>
          </a:xfrm>
          <a:prstGeom prst="roundRect">
            <a:avLst/>
          </a:prstGeom>
          <a:solidFill>
            <a:srgbClr val="CEE7EA"/>
          </a:solidFill>
        </p:spPr>
        <p:txBody>
          <a:bodyPr wrap="square" anchor="ctr">
            <a:spAutoFit/>
          </a:bodyPr>
          <a:lstStyle/>
          <a:p>
            <a:pPr algn="just" eaLnBrk="1" hangingPunct="1">
              <a:spcBef>
                <a:spcPts val="600"/>
              </a:spcBef>
              <a:spcAft>
                <a:spcPts val="600"/>
              </a:spcAft>
              <a:buFontTx/>
              <a:buNone/>
            </a:pPr>
            <a:r>
              <a:rPr lang="en-GB" sz="2000" b="1" dirty="0">
                <a:solidFill>
                  <a:srgbClr val="E97600"/>
                </a:solidFill>
                <a:effectLst/>
                <a:latin typeface="Arial" panose="020B0604020202020204" pitchFamily="34" charset="0"/>
                <a:ea typeface="Calibri" panose="020F0502020204030204" pitchFamily="34" charset="0"/>
                <a:cs typeface="Arial" panose="020B0604020202020204" pitchFamily="34" charset="0"/>
              </a:rPr>
              <a:t>Example 2. </a:t>
            </a:r>
            <a:r>
              <a:rPr lang="en-GB" sz="2000" dirty="0">
                <a:solidFill>
                  <a:srgbClr val="004C54"/>
                </a:solidFill>
                <a:latin typeface="Arial" panose="020B0604020202020204" pitchFamily="34" charset="0"/>
                <a:ea typeface="Calibri" panose="020F0502020204030204" pitchFamily="34" charset="0"/>
                <a:cs typeface="Arial" panose="020B0604020202020204" pitchFamily="34" charset="0"/>
              </a:rPr>
              <a:t>Spe</a:t>
            </a:r>
            <a:r>
              <a:rPr lang="en-GB" sz="2000" dirty="0">
                <a:solidFill>
                  <a:srgbClr val="004C54"/>
                </a:solidFill>
                <a:effectLst/>
                <a:latin typeface="Arial" panose="020B0604020202020204" pitchFamily="34" charset="0"/>
                <a:ea typeface="Calibri" panose="020F0502020204030204" pitchFamily="34" charset="0"/>
                <a:cs typeface="Arial" panose="020B0604020202020204" pitchFamily="34" charset="0"/>
              </a:rPr>
              <a:t>cial educational needs provision (SEN) in England for 5.2M children including 181,324 (3.5%) with major congenital anomalies (born 2003-13)</a:t>
            </a:r>
          </a:p>
        </p:txBody>
      </p:sp>
      <p:grpSp>
        <p:nvGrpSpPr>
          <p:cNvPr id="15" name="Group 14">
            <a:extLst>
              <a:ext uri="{FF2B5EF4-FFF2-40B4-BE49-F238E27FC236}">
                <a16:creationId xmlns:a16="http://schemas.microsoft.com/office/drawing/2014/main" id="{C72BCC3D-5125-64ED-8C11-F4BF7A8A46C0}"/>
              </a:ext>
            </a:extLst>
          </p:cNvPr>
          <p:cNvGrpSpPr/>
          <p:nvPr/>
        </p:nvGrpSpPr>
        <p:grpSpPr>
          <a:xfrm>
            <a:off x="10217335" y="3678836"/>
            <a:ext cx="1864750" cy="2928779"/>
            <a:chOff x="10217335" y="3762130"/>
            <a:chExt cx="1864750" cy="2928779"/>
          </a:xfrm>
        </p:grpSpPr>
        <p:pic>
          <p:nvPicPr>
            <p:cNvPr id="4" name="Picture 2" descr="HOPE Study logo">
              <a:extLst>
                <a:ext uri="{FF2B5EF4-FFF2-40B4-BE49-F238E27FC236}">
                  <a16:creationId xmlns:a16="http://schemas.microsoft.com/office/drawing/2014/main" id="{6E57F749-72A8-C733-40F5-B4A4AC1F79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7335" y="3762130"/>
              <a:ext cx="1864750" cy="248827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9D2AF4FD-1A47-8486-F82D-174CC89FFA44}"/>
                </a:ext>
              </a:extLst>
            </p:cNvPr>
            <p:cNvSpPr txBox="1"/>
            <p:nvPr/>
          </p:nvSpPr>
          <p:spPr>
            <a:xfrm>
              <a:off x="10279073" y="6229244"/>
              <a:ext cx="1741273" cy="461665"/>
            </a:xfrm>
            <a:prstGeom prst="rect">
              <a:avLst/>
            </a:prstGeom>
            <a:noFill/>
          </p:spPr>
          <p:txBody>
            <a:bodyPr wrap="square" rtlCol="0">
              <a:spAutoFit/>
            </a:bodyPr>
            <a:lstStyle/>
            <a:p>
              <a:pPr algn="ctr"/>
              <a:r>
                <a:rPr lang="en-GB" sz="1200" dirty="0">
                  <a:solidFill>
                    <a:srgbClr val="004C54"/>
                  </a:solidFill>
                </a:rPr>
                <a:t>Courtesy of Kate Lewis</a:t>
              </a:r>
            </a:p>
            <a:p>
              <a:pPr algn="ctr"/>
              <a:r>
                <a:rPr lang="en-GB" sz="1200" dirty="0">
                  <a:solidFill>
                    <a:schemeClr val="accent2">
                      <a:lumMod val="75000"/>
                    </a:schemeClr>
                  </a:solidFill>
                  <a:hlinkClick r:id="rId5">
                    <a:extLst>
                      <a:ext uri="{A12FA001-AC4F-418D-AE19-62706E023703}">
                        <ahyp:hlinkClr xmlns:ahyp="http://schemas.microsoft.com/office/drawing/2018/hyperlinkcolor" val="tx"/>
                      </a:ext>
                    </a:extLst>
                  </a:hlinkClick>
                </a:rPr>
                <a:t>HOPE Study website</a:t>
              </a:r>
              <a:endParaRPr lang="en-GB" sz="1200" dirty="0">
                <a:solidFill>
                  <a:schemeClr val="accent2">
                    <a:lumMod val="75000"/>
                  </a:schemeClr>
                </a:solidFill>
              </a:endParaRPr>
            </a:p>
          </p:txBody>
        </p:sp>
      </p:grpSp>
      <p:sp>
        <p:nvSpPr>
          <p:cNvPr id="17" name="TextBox 16">
            <a:extLst>
              <a:ext uri="{FF2B5EF4-FFF2-40B4-BE49-F238E27FC236}">
                <a16:creationId xmlns:a16="http://schemas.microsoft.com/office/drawing/2014/main" id="{B374BEF4-0E5A-6E4D-ABAA-C313533D894E}"/>
              </a:ext>
            </a:extLst>
          </p:cNvPr>
          <p:cNvSpPr txBox="1"/>
          <p:nvPr/>
        </p:nvSpPr>
        <p:spPr>
          <a:xfrm>
            <a:off x="9005248" y="379296"/>
            <a:ext cx="3015098" cy="783193"/>
          </a:xfrm>
          <a:prstGeom prst="roundRect">
            <a:avLst/>
          </a:prstGeom>
          <a:solidFill>
            <a:srgbClr val="FFEAD5"/>
          </a:solidFill>
        </p:spPr>
        <p:txBody>
          <a:bodyPr wrap="square" rtlCol="0">
            <a:spAutoFit/>
          </a:bodyPr>
          <a:lstStyle/>
          <a:p>
            <a:pPr algn="ctr"/>
            <a:r>
              <a:rPr lang="en-GB" sz="2000" b="1" dirty="0">
                <a:solidFill>
                  <a:srgbClr val="E97600"/>
                </a:solidFill>
                <a:latin typeface="Arial" panose="020B0604020202020204" pitchFamily="34" charset="0"/>
                <a:cs typeface="Arial" panose="020B0604020202020204" pitchFamily="34" charset="0"/>
              </a:rPr>
              <a:t>Exposure</a:t>
            </a:r>
            <a:r>
              <a:rPr lang="en-GB" sz="2000" dirty="0">
                <a:solidFill>
                  <a:srgbClr val="E97600"/>
                </a:solidFill>
                <a:latin typeface="Arial" panose="020B0604020202020204" pitchFamily="34" charset="0"/>
                <a:cs typeface="Arial" panose="020B0604020202020204" pitchFamily="34" charset="0"/>
              </a:rPr>
              <a:t> </a:t>
            </a:r>
            <a:r>
              <a:rPr lang="en-GB" sz="2000" dirty="0">
                <a:solidFill>
                  <a:srgbClr val="E97600"/>
                </a:solidFill>
                <a:latin typeface="Arial" panose="020B0604020202020204" pitchFamily="34" charset="0"/>
                <a:cs typeface="Arial" panose="020B0604020202020204" pitchFamily="34" charset="0"/>
                <a:sym typeface="Wingdings" panose="05000000000000000000" pitchFamily="2" charset="2"/>
              </a:rPr>
              <a:t> </a:t>
            </a:r>
            <a:r>
              <a:rPr lang="en-GB" sz="2000" dirty="0">
                <a:solidFill>
                  <a:srgbClr val="E97600"/>
                </a:solidFill>
                <a:latin typeface="Arial" panose="020B0604020202020204" pitchFamily="34" charset="0"/>
                <a:cs typeface="Arial" panose="020B0604020202020204" pitchFamily="34" charset="0"/>
              </a:rPr>
              <a:t>Health </a:t>
            </a:r>
          </a:p>
          <a:p>
            <a:pPr algn="ctr"/>
            <a:r>
              <a:rPr lang="en-GB" sz="2000" b="1" dirty="0">
                <a:solidFill>
                  <a:srgbClr val="E97600"/>
                </a:solidFill>
                <a:latin typeface="Arial" panose="020B0604020202020204" pitchFamily="34" charset="0"/>
                <a:cs typeface="Arial" panose="020B0604020202020204" pitchFamily="34" charset="0"/>
              </a:rPr>
              <a:t>Outcome</a:t>
            </a:r>
            <a:r>
              <a:rPr lang="en-GB" sz="2000" dirty="0">
                <a:solidFill>
                  <a:srgbClr val="E97600"/>
                </a:solidFill>
                <a:latin typeface="Arial" panose="020B0604020202020204" pitchFamily="34" charset="0"/>
                <a:cs typeface="Arial" panose="020B0604020202020204" pitchFamily="34" charset="0"/>
              </a:rPr>
              <a:t> </a:t>
            </a:r>
            <a:r>
              <a:rPr lang="en-GB" sz="2000" dirty="0">
                <a:solidFill>
                  <a:srgbClr val="E97600"/>
                </a:solidFill>
                <a:latin typeface="Arial" panose="020B0604020202020204" pitchFamily="34" charset="0"/>
                <a:cs typeface="Arial" panose="020B0604020202020204" pitchFamily="34" charset="0"/>
                <a:sym typeface="Wingdings" panose="05000000000000000000" pitchFamily="2" charset="2"/>
              </a:rPr>
              <a:t> </a:t>
            </a:r>
            <a:r>
              <a:rPr lang="en-GB" sz="2000" dirty="0">
                <a:solidFill>
                  <a:srgbClr val="E97600"/>
                </a:solidFill>
                <a:latin typeface="Arial" panose="020B0604020202020204" pitchFamily="34" charset="0"/>
                <a:cs typeface="Arial" panose="020B0604020202020204" pitchFamily="34" charset="0"/>
              </a:rPr>
              <a:t>Education</a:t>
            </a:r>
          </a:p>
        </p:txBody>
      </p:sp>
      <p:sp>
        <p:nvSpPr>
          <p:cNvPr id="2" name="Oval 1">
            <a:extLst>
              <a:ext uri="{FF2B5EF4-FFF2-40B4-BE49-F238E27FC236}">
                <a16:creationId xmlns:a16="http://schemas.microsoft.com/office/drawing/2014/main" id="{41756067-3F09-F5C3-9A7B-DB3FC1EBFE78}"/>
              </a:ext>
            </a:extLst>
          </p:cNvPr>
          <p:cNvSpPr/>
          <p:nvPr/>
        </p:nvSpPr>
        <p:spPr>
          <a:xfrm>
            <a:off x="750013" y="2198670"/>
            <a:ext cx="606176" cy="307197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032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Slide Number Placeholder 2"/>
          <p:cNvSpPr>
            <a:spLocks noGrp="1"/>
          </p:cNvSpPr>
          <p:nvPr>
            <p:ph type="sldNum" sz="quarter" idx="12"/>
          </p:nvPr>
        </p:nvSpPr>
        <p:spPr/>
        <p:txBody>
          <a:bodyPr/>
          <a:lstStyle/>
          <a:p>
            <a:fld id="{103FDDEE-722A-4446-9C75-E6E3480A0929}" type="slidenum">
              <a:rPr lang="en-GB" smtClean="0"/>
              <a:t>8</a:t>
            </a:fld>
            <a:endParaRPr lang="en-GB" dirty="0"/>
          </a:p>
        </p:txBody>
      </p:sp>
      <p:graphicFrame>
        <p:nvGraphicFramePr>
          <p:cNvPr id="4" name="Chart 3">
            <a:extLst>
              <a:ext uri="{FF2B5EF4-FFF2-40B4-BE49-F238E27FC236}">
                <a16:creationId xmlns:a16="http://schemas.microsoft.com/office/drawing/2014/main" id="{CA8C8B30-C766-8CB5-B980-4E29981D5E7E}"/>
              </a:ext>
            </a:extLst>
          </p:cNvPr>
          <p:cNvGraphicFramePr>
            <a:graphicFrameLocks/>
          </p:cNvGraphicFramePr>
          <p:nvPr>
            <p:extLst>
              <p:ext uri="{D42A27DB-BD31-4B8C-83A1-F6EECF244321}">
                <p14:modId xmlns:p14="http://schemas.microsoft.com/office/powerpoint/2010/main" val="425380971"/>
              </p:ext>
            </p:extLst>
          </p:nvPr>
        </p:nvGraphicFramePr>
        <p:xfrm>
          <a:off x="321276" y="334293"/>
          <a:ext cx="11870724" cy="637542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EFD640AD-AC84-C95F-4111-FD646310762E}"/>
              </a:ext>
            </a:extLst>
          </p:cNvPr>
          <p:cNvSpPr txBox="1"/>
          <p:nvPr/>
        </p:nvSpPr>
        <p:spPr>
          <a:xfrm>
            <a:off x="606176" y="103460"/>
            <a:ext cx="11701156" cy="461665"/>
          </a:xfrm>
          <a:prstGeom prst="rect">
            <a:avLst/>
          </a:prstGeom>
          <a:noFill/>
        </p:spPr>
        <p:txBody>
          <a:bodyPr wrap="square" rtlCol="0">
            <a:spAutoFit/>
          </a:bodyPr>
          <a:lstStyle/>
          <a:p>
            <a:r>
              <a:rPr lang="en-GB" sz="2400" i="1" dirty="0">
                <a:solidFill>
                  <a:schemeClr val="accent1"/>
                </a:solidFill>
              </a:rPr>
              <a:t>SEN= special educational needs provision</a:t>
            </a:r>
          </a:p>
        </p:txBody>
      </p:sp>
      <p:sp>
        <p:nvSpPr>
          <p:cNvPr id="8" name="Callout: Double Bent Line 7">
            <a:extLst>
              <a:ext uri="{FF2B5EF4-FFF2-40B4-BE49-F238E27FC236}">
                <a16:creationId xmlns:a16="http://schemas.microsoft.com/office/drawing/2014/main" id="{82A8A1FD-CF08-89C6-AF41-A0DB0FB28C1B}"/>
              </a:ext>
            </a:extLst>
          </p:cNvPr>
          <p:cNvSpPr/>
          <p:nvPr/>
        </p:nvSpPr>
        <p:spPr>
          <a:xfrm>
            <a:off x="10626811" y="2718450"/>
            <a:ext cx="914400" cy="612648"/>
          </a:xfrm>
          <a:prstGeom prst="borderCallout3">
            <a:avLst>
              <a:gd name="adj1" fmla="val 18750"/>
              <a:gd name="adj2" fmla="val -8333"/>
              <a:gd name="adj3" fmla="val 18750"/>
              <a:gd name="adj4" fmla="val -16667"/>
              <a:gd name="adj5" fmla="val 100000"/>
              <a:gd name="adj6" fmla="val -16667"/>
              <a:gd name="adj7" fmla="val 282386"/>
              <a:gd name="adj8" fmla="val -42117"/>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14%</a:t>
            </a:r>
          </a:p>
        </p:txBody>
      </p:sp>
      <p:sp>
        <p:nvSpPr>
          <p:cNvPr id="9" name="Callout: Double Bent Line 8">
            <a:extLst>
              <a:ext uri="{FF2B5EF4-FFF2-40B4-BE49-F238E27FC236}">
                <a16:creationId xmlns:a16="http://schemas.microsoft.com/office/drawing/2014/main" id="{B39E4FD5-2190-4CFE-A618-A421F4B87D0A}"/>
              </a:ext>
            </a:extLst>
          </p:cNvPr>
          <p:cNvSpPr/>
          <p:nvPr/>
        </p:nvSpPr>
        <p:spPr>
          <a:xfrm>
            <a:off x="9234616" y="1499250"/>
            <a:ext cx="914400" cy="612648"/>
          </a:xfrm>
          <a:prstGeom prst="borderCallout3">
            <a:avLst>
              <a:gd name="adj1" fmla="val 18750"/>
              <a:gd name="adj2" fmla="val -8333"/>
              <a:gd name="adj3" fmla="val 18750"/>
              <a:gd name="adj4" fmla="val -16667"/>
              <a:gd name="adj5" fmla="val 33441"/>
              <a:gd name="adj6" fmla="val -43694"/>
              <a:gd name="adj7" fmla="val 94810"/>
              <a:gd name="adj8" fmla="val -117793"/>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45%</a:t>
            </a:r>
          </a:p>
        </p:txBody>
      </p:sp>
      <p:sp>
        <p:nvSpPr>
          <p:cNvPr id="10" name="Callout: Double Bent Line 9">
            <a:extLst>
              <a:ext uri="{FF2B5EF4-FFF2-40B4-BE49-F238E27FC236}">
                <a16:creationId xmlns:a16="http://schemas.microsoft.com/office/drawing/2014/main" id="{26C6723D-A21C-218B-F469-518BDC97147A}"/>
              </a:ext>
            </a:extLst>
          </p:cNvPr>
          <p:cNvSpPr/>
          <p:nvPr/>
        </p:nvSpPr>
        <p:spPr>
          <a:xfrm>
            <a:off x="6685006" y="1568338"/>
            <a:ext cx="914400" cy="612648"/>
          </a:xfrm>
          <a:prstGeom prst="borderCallout3">
            <a:avLst>
              <a:gd name="adj1" fmla="val 18750"/>
              <a:gd name="adj2" fmla="val -8333"/>
              <a:gd name="adj3" fmla="val 18750"/>
              <a:gd name="adj4" fmla="val -16667"/>
              <a:gd name="adj5" fmla="val 33441"/>
              <a:gd name="adj6" fmla="val -43694"/>
              <a:gd name="adj7" fmla="val 151285"/>
              <a:gd name="adj8" fmla="val -96171"/>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37%</a:t>
            </a:r>
          </a:p>
        </p:txBody>
      </p:sp>
    </p:spTree>
    <p:extLst>
      <p:ext uri="{BB962C8B-B14F-4D97-AF65-F5344CB8AC3E}">
        <p14:creationId xmlns:p14="http://schemas.microsoft.com/office/powerpoint/2010/main" val="4046248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0000000-0008-0000-0400-000003000000}"/>
              </a:ext>
            </a:extLst>
          </p:cNvPr>
          <p:cNvGraphicFramePr>
            <a:graphicFrameLocks/>
          </p:cNvGraphicFramePr>
          <p:nvPr>
            <p:extLst>
              <p:ext uri="{D42A27DB-BD31-4B8C-83A1-F6EECF244321}">
                <p14:modId xmlns:p14="http://schemas.microsoft.com/office/powerpoint/2010/main" val="1378822422"/>
              </p:ext>
            </p:extLst>
          </p:nvPr>
        </p:nvGraphicFramePr>
        <p:xfrm>
          <a:off x="838200" y="2000250"/>
          <a:ext cx="5221288"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00000000-0008-0000-0400-000005000000}"/>
              </a:ext>
            </a:extLst>
          </p:cNvPr>
          <p:cNvGraphicFramePr>
            <a:graphicFrameLocks/>
          </p:cNvGraphicFramePr>
          <p:nvPr>
            <p:extLst>
              <p:ext uri="{D42A27DB-BD31-4B8C-83A1-F6EECF244321}">
                <p14:modId xmlns:p14="http://schemas.microsoft.com/office/powerpoint/2010/main" val="946232326"/>
              </p:ext>
            </p:extLst>
          </p:nvPr>
        </p:nvGraphicFramePr>
        <p:xfrm>
          <a:off x="6736406" y="2000250"/>
          <a:ext cx="5221288"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AEC7F462-A9EC-4F3A-54F3-4CAB2E7F6421}"/>
              </a:ext>
            </a:extLst>
          </p:cNvPr>
          <p:cNvSpPr>
            <a:spLocks noGrp="1"/>
          </p:cNvSpPr>
          <p:nvPr>
            <p:ph type="title"/>
          </p:nvPr>
        </p:nvSpPr>
        <p:spPr/>
        <p:txBody>
          <a:bodyPr/>
          <a:lstStyle/>
          <a:p>
            <a:endParaRPr lang="en-GB" dirty="0"/>
          </a:p>
        </p:txBody>
      </p:sp>
      <p:sp>
        <p:nvSpPr>
          <p:cNvPr id="4" name="Slide Number Placeholder 3">
            <a:extLst>
              <a:ext uri="{FF2B5EF4-FFF2-40B4-BE49-F238E27FC236}">
                <a16:creationId xmlns:a16="http://schemas.microsoft.com/office/drawing/2014/main" id="{71099EB1-7F2F-00A9-7D72-09142935EAC8}"/>
              </a:ext>
            </a:extLst>
          </p:cNvPr>
          <p:cNvSpPr>
            <a:spLocks noGrp="1"/>
          </p:cNvSpPr>
          <p:nvPr>
            <p:ph type="sldNum" sz="quarter" idx="12"/>
          </p:nvPr>
        </p:nvSpPr>
        <p:spPr/>
        <p:txBody>
          <a:bodyPr/>
          <a:lstStyle/>
          <a:p>
            <a:pPr>
              <a:spcAft>
                <a:spcPts val="600"/>
              </a:spcAft>
            </a:pPr>
            <a:fld id="{7278F805-B11B-4718-A657-5890A26587EC}" type="slidenum">
              <a:rPr lang="en-GB" smtClean="0"/>
              <a:pPr>
                <a:spcAft>
                  <a:spcPts val="600"/>
                </a:spcAft>
              </a:pPr>
              <a:t>9</a:t>
            </a:fld>
            <a:endParaRPr lang="en-GB"/>
          </a:p>
        </p:txBody>
      </p:sp>
      <p:sp>
        <p:nvSpPr>
          <p:cNvPr id="9" name="TextBox 8">
            <a:extLst>
              <a:ext uri="{FF2B5EF4-FFF2-40B4-BE49-F238E27FC236}">
                <a16:creationId xmlns:a16="http://schemas.microsoft.com/office/drawing/2014/main" id="{E3DC2DB8-A801-24A9-704F-028241B4C321}"/>
              </a:ext>
            </a:extLst>
          </p:cNvPr>
          <p:cNvSpPr txBox="1"/>
          <p:nvPr/>
        </p:nvSpPr>
        <p:spPr>
          <a:xfrm>
            <a:off x="838200" y="407774"/>
            <a:ext cx="11353800" cy="1384995"/>
          </a:xfrm>
          <a:prstGeom prst="rect">
            <a:avLst/>
          </a:prstGeom>
          <a:noFill/>
        </p:spPr>
        <p:txBody>
          <a:bodyPr wrap="square" rtlCol="0">
            <a:spAutoFit/>
          </a:bodyPr>
          <a:lstStyle/>
          <a:p>
            <a:r>
              <a:rPr lang="en-GB" sz="2800" b="1" dirty="0">
                <a:solidFill>
                  <a:srgbClr val="0070C0"/>
                </a:solidFill>
              </a:rPr>
              <a:t>Hospital admissions are higher in children with special educational needs</a:t>
            </a:r>
          </a:p>
          <a:p>
            <a:r>
              <a:rPr lang="en-GB" sz="2800" b="1" dirty="0">
                <a:solidFill>
                  <a:srgbClr val="0070C0"/>
                </a:solidFill>
              </a:rPr>
              <a:t>-</a:t>
            </a:r>
            <a:r>
              <a:rPr lang="en-GB" sz="2800" dirty="0">
                <a:solidFill>
                  <a:srgbClr val="0070C0"/>
                </a:solidFill>
              </a:rPr>
              <a:t>over half of all children have an admission aged &lt;12 years</a:t>
            </a:r>
          </a:p>
          <a:p>
            <a:r>
              <a:rPr lang="en-GB" sz="2800" dirty="0">
                <a:solidFill>
                  <a:srgbClr val="0070C0"/>
                </a:solidFill>
              </a:rPr>
              <a:t>- 25% of ALL admissions occur in 3.9% of children with </a:t>
            </a:r>
            <a:r>
              <a:rPr lang="en-GB" sz="2800" dirty="0" err="1">
                <a:solidFill>
                  <a:srgbClr val="0070C0"/>
                </a:solidFill>
              </a:rPr>
              <a:t>neurodisability</a:t>
            </a:r>
            <a:endParaRPr lang="en-GB" sz="2800" dirty="0">
              <a:solidFill>
                <a:srgbClr val="0070C0"/>
              </a:solidFill>
            </a:endParaRPr>
          </a:p>
        </p:txBody>
      </p:sp>
    </p:spTree>
    <p:extLst>
      <p:ext uri="{BB962C8B-B14F-4D97-AF65-F5344CB8AC3E}">
        <p14:creationId xmlns:p14="http://schemas.microsoft.com/office/powerpoint/2010/main" val="2974129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theme1.xml><?xml version="1.0" encoding="utf-8"?>
<a:theme xmlns:a="http://schemas.openxmlformats.org/drawingml/2006/main" name="2_UCL">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CL" id="{9DD5BF36-C5FF-4F13-B0A5-53155628A0F1}" vid="{8FC2A917-3995-4D85-9BBE-04848282A8AC}"/>
    </a:ext>
  </a:extLst>
</a:theme>
</file>

<file path=ppt/theme/theme2.xml><?xml version="1.0" encoding="utf-8"?>
<a:theme xmlns:a="http://schemas.openxmlformats.org/drawingml/2006/main" name="Custom Design">
  <a:themeElements>
    <a:clrScheme name="Custom Design 15">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C88BA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0000"/>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B25D86"/>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B25D86"/>
        </a:folHlink>
      </a:clrScheme>
      <a:clrMap bg1="lt1" tx1="dk1" bg2="lt2" tx2="dk2" accent1="accent1" accent2="accent2" accent3="accent3" accent4="accent4" accent5="accent5" accent6="accent6" hlink="hlink" folHlink="folHlink"/>
    </a:extraClrScheme>
    <a:extraClrScheme>
      <a:clrScheme name="Custom Design 15">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C88BA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1772</TotalTime>
  <Words>1691</Words>
  <Application>Microsoft Office PowerPoint</Application>
  <PresentationFormat>Widescreen</PresentationFormat>
  <Paragraphs>181</Paragraphs>
  <Slides>14</Slides>
  <Notes>13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Arial</vt:lpstr>
      <vt:lpstr>Calibri</vt:lpstr>
      <vt:lpstr>Calibri Light</vt:lpstr>
      <vt:lpstr>Cambria</vt:lpstr>
      <vt:lpstr>Courier New</vt:lpstr>
      <vt:lpstr>Source Sans Pro</vt:lpstr>
      <vt:lpstr>Wingdings 3</vt:lpstr>
      <vt:lpstr>2_UCL</vt:lpstr>
      <vt:lpstr>Custom Design</vt:lpstr>
      <vt:lpstr>Using linked, administrative data to assess variation in health, education and social care services for children with chronic health conditions:  the ECHILD database Education and Child Health Insights from Linked Data</vt:lpstr>
      <vt:lpstr>1. What is ECHILD? 2. How do health and education need and service utilisation vary? </vt:lpstr>
      <vt:lpstr>PowerPoint Presentation</vt:lpstr>
      <vt:lpstr>PowerPoint Presentation</vt:lpstr>
      <vt:lpstr>PowerPoint Presentation</vt:lpstr>
      <vt:lpstr>  Week of gestation at birth and chronic conditions by age 2 and percentage of children with below expected school test results at ages 7 and 11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ECHILD: How linked data from health and education can be used to evaluate early interventions  Education and Child Health Insights from Linked Data</dc:title>
  <dc:creator>Ruiz Nishiki, Milagros</dc:creator>
  <cp:lastModifiedBy>Gilbert, Ruth</cp:lastModifiedBy>
  <cp:revision>82</cp:revision>
  <cp:lastPrinted>2023-04-26T14:55:52Z</cp:lastPrinted>
  <dcterms:created xsi:type="dcterms:W3CDTF">2023-04-24T09:59:10Z</dcterms:created>
  <dcterms:modified xsi:type="dcterms:W3CDTF">2023-09-14T06:16:49Z</dcterms:modified>
</cp:coreProperties>
</file>