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28"/>
  </p:notesMasterIdLst>
  <p:sldIdLst>
    <p:sldId id="258" r:id="rId3"/>
    <p:sldId id="271" r:id="rId4"/>
    <p:sldId id="272" r:id="rId5"/>
    <p:sldId id="273" r:id="rId6"/>
    <p:sldId id="276" r:id="rId7"/>
    <p:sldId id="277" r:id="rId8"/>
    <p:sldId id="278" r:id="rId9"/>
    <p:sldId id="281" r:id="rId10"/>
    <p:sldId id="282" r:id="rId11"/>
    <p:sldId id="283" r:id="rId12"/>
    <p:sldId id="284" r:id="rId13"/>
    <p:sldId id="285" r:id="rId14"/>
    <p:sldId id="300" r:id="rId15"/>
    <p:sldId id="286" r:id="rId16"/>
    <p:sldId id="301" r:id="rId17"/>
    <p:sldId id="302" r:id="rId18"/>
    <p:sldId id="303" r:id="rId19"/>
    <p:sldId id="287" r:id="rId20"/>
    <p:sldId id="288" r:id="rId21"/>
    <p:sldId id="289" r:id="rId22"/>
    <p:sldId id="290" r:id="rId23"/>
    <p:sldId id="291" r:id="rId24"/>
    <p:sldId id="292" r:id="rId25"/>
    <p:sldId id="298" r:id="rId26"/>
    <p:sldId id="267" r:id="rId27"/>
  </p:sldIdLst>
  <p:sldSz cx="18288000" cy="10287000"/>
  <p:notesSz cx="6858000" cy="9144000"/>
  <p:embeddedFontLst>
    <p:embeddedFont>
      <p:font typeface="Montserrat Classic" panose="020B0604020202020204" charset="0"/>
      <p:regular r:id="rId29"/>
    </p:embeddedFont>
    <p:embeddedFont>
      <p:font typeface="Tahoma" panose="020B0604030504040204" pitchFamily="34" charset="0"/>
      <p:regular r:id="rId30"/>
      <p:bold r:id="rId31"/>
    </p:embeddedFont>
    <p:embeddedFont>
      <p:font typeface="Bookman Old Style" panose="02050604050505020204" pitchFamily="18" charset="0"/>
      <p:regular r:id="rId32"/>
      <p:bold r:id="rId33"/>
      <p:italic r:id="rId34"/>
      <p:boldItalic r:id="rId35"/>
    </p:embeddedFont>
    <p:embeddedFont>
      <p:font typeface="Candara" panose="020E0502030303020204" pitchFamily="34" charset="0"/>
      <p:regular r:id="rId36"/>
      <p:bold r:id="rId37"/>
      <p:italic r:id="rId38"/>
      <p:boldItalic r:id="rId39"/>
    </p:embeddedFont>
    <p:embeddedFont>
      <p:font typeface="Montserrat Classic Bold" panose="020B0604020202020204" charset="0"/>
      <p:regular r:id="rId40"/>
    </p:embeddedFont>
    <p:embeddedFont>
      <p:font typeface="Calibri" panose="020F0502020204030204" pitchFamily="34" charset="0"/>
      <p:regular r:id="rId41"/>
      <p:bold r:id="rId42"/>
      <p:italic r:id="rId43"/>
      <p:bold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0" d="100"/>
          <a:sy n="60" d="100"/>
        </p:scale>
        <p:origin x="760" y="5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13.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9BA765-A72E-42EE-BE52-8F3361606BF6}" type="doc">
      <dgm:prSet loTypeId="urn:microsoft.com/office/officeart/2005/8/layout/radial6" loCatId="relationship" qsTypeId="urn:microsoft.com/office/officeart/2005/8/quickstyle/simple4" qsCatId="simple" csTypeId="urn:microsoft.com/office/officeart/2005/8/colors/accent1_2" csCatId="accent1" phldr="1"/>
      <dgm:spPr/>
      <dgm:t>
        <a:bodyPr/>
        <a:lstStyle/>
        <a:p>
          <a:endParaRPr lang="en-GB"/>
        </a:p>
      </dgm:t>
    </dgm:pt>
    <dgm:pt modelId="{431E7F67-B3DF-4489-A5DB-503EDC807091}">
      <dgm:prSet phldrT="[Text]"/>
      <dgm:spPr/>
      <dgm:t>
        <a:bodyPr/>
        <a:lstStyle/>
        <a:p>
          <a:r>
            <a:rPr lang="en-US" dirty="0"/>
            <a:t>Swansea Data Science</a:t>
          </a:r>
          <a:endParaRPr lang="en-GB" dirty="0"/>
        </a:p>
      </dgm:t>
    </dgm:pt>
    <dgm:pt modelId="{3E1D4660-2ADC-4E31-B530-96613C11250F}" type="parTrans" cxnId="{ED0F8EE1-3899-460B-ACA0-E347C6E1AFD9}">
      <dgm:prSet/>
      <dgm:spPr/>
      <dgm:t>
        <a:bodyPr/>
        <a:lstStyle/>
        <a:p>
          <a:endParaRPr lang="en-GB"/>
        </a:p>
      </dgm:t>
    </dgm:pt>
    <dgm:pt modelId="{644ECE79-3A76-4A85-B0A4-235588CA5339}" type="sibTrans" cxnId="{ED0F8EE1-3899-460B-ACA0-E347C6E1AFD9}">
      <dgm:prSet/>
      <dgm:spPr/>
      <dgm:t>
        <a:bodyPr/>
        <a:lstStyle/>
        <a:p>
          <a:endParaRPr lang="en-GB"/>
        </a:p>
      </dgm:t>
    </dgm:pt>
    <dgm:pt modelId="{2AD33376-4A59-4EE7-AEFA-C1441229B867}">
      <dgm:prSet phldrT="[Text]"/>
      <dgm:spPr/>
      <dgm:t>
        <a:bodyPr/>
        <a:lstStyle/>
        <a:p>
          <a:r>
            <a:rPr lang="en-US" dirty="0" smtClean="0"/>
            <a:t>Administrative Data Research UK </a:t>
          </a:r>
          <a:br>
            <a:rPr lang="en-US" dirty="0" smtClean="0"/>
          </a:br>
          <a:r>
            <a:rPr lang="en-US" dirty="0" smtClean="0"/>
            <a:t>[UKRI]</a:t>
          </a:r>
          <a:endParaRPr lang="en-GB" dirty="0"/>
        </a:p>
      </dgm:t>
    </dgm:pt>
    <dgm:pt modelId="{082ED768-40C2-4C17-874B-20413D2B0CA0}" type="parTrans" cxnId="{5FBA7E33-3D1C-4F3E-8A0D-6AFB1725AD1A}">
      <dgm:prSet/>
      <dgm:spPr/>
      <dgm:t>
        <a:bodyPr/>
        <a:lstStyle/>
        <a:p>
          <a:endParaRPr lang="en-GB"/>
        </a:p>
      </dgm:t>
    </dgm:pt>
    <dgm:pt modelId="{53AA6BEB-9C28-48A4-A26B-1D43919E3E7E}" type="sibTrans" cxnId="{5FBA7E33-3D1C-4F3E-8A0D-6AFB1725AD1A}">
      <dgm:prSet/>
      <dgm:spPr/>
      <dgm:t>
        <a:bodyPr/>
        <a:lstStyle/>
        <a:p>
          <a:endParaRPr lang="en-GB"/>
        </a:p>
      </dgm:t>
    </dgm:pt>
    <dgm:pt modelId="{C9F00384-E35A-453C-897D-4C7FCF36B766}">
      <dgm:prSet phldrT="[Text]"/>
      <dgm:spPr/>
      <dgm:t>
        <a:bodyPr/>
        <a:lstStyle/>
        <a:p>
          <a:r>
            <a:rPr lang="en-US" dirty="0" smtClean="0"/>
            <a:t>Health Data Research UK [UKRI]</a:t>
          </a:r>
          <a:endParaRPr lang="en-GB" dirty="0"/>
        </a:p>
      </dgm:t>
    </dgm:pt>
    <dgm:pt modelId="{1CACD129-05F4-4520-AFA0-F8D6B8A6688E}" type="parTrans" cxnId="{1E1569C4-D8F3-4584-B8A9-0019C02B4602}">
      <dgm:prSet/>
      <dgm:spPr/>
      <dgm:t>
        <a:bodyPr/>
        <a:lstStyle/>
        <a:p>
          <a:endParaRPr lang="en-GB"/>
        </a:p>
      </dgm:t>
    </dgm:pt>
    <dgm:pt modelId="{3988DBC5-F521-41F1-AD41-384745FFE285}" type="sibTrans" cxnId="{1E1569C4-D8F3-4584-B8A9-0019C02B4602}">
      <dgm:prSet/>
      <dgm:spPr/>
      <dgm:t>
        <a:bodyPr/>
        <a:lstStyle/>
        <a:p>
          <a:endParaRPr lang="en-GB"/>
        </a:p>
      </dgm:t>
    </dgm:pt>
    <dgm:pt modelId="{6D2E5E12-235C-4CEB-920A-7AD8EE1F2289}">
      <dgm:prSet phldrT="[Text]"/>
      <dgm:spPr/>
      <dgm:t>
        <a:bodyPr/>
        <a:lstStyle/>
        <a:p>
          <a:r>
            <a:rPr lang="en-US" dirty="0"/>
            <a:t>NIHR RSF </a:t>
          </a:r>
          <a:r>
            <a:rPr lang="en-US" dirty="0" smtClean="0"/>
            <a:t>projects</a:t>
          </a:r>
          <a:br>
            <a:rPr lang="en-US" dirty="0" smtClean="0"/>
          </a:br>
          <a:r>
            <a:rPr lang="en-US" dirty="0" smtClean="0"/>
            <a:t>[</a:t>
          </a:r>
          <a:r>
            <a:rPr lang="en-US" dirty="0"/>
            <a:t>NIHR]</a:t>
          </a:r>
          <a:endParaRPr lang="en-GB" dirty="0"/>
        </a:p>
      </dgm:t>
    </dgm:pt>
    <dgm:pt modelId="{3C21F77D-916B-49C5-A040-81B3EDE7C45D}" type="parTrans" cxnId="{01F14E18-7EA8-4B0C-9896-48C4E31B4E05}">
      <dgm:prSet/>
      <dgm:spPr/>
      <dgm:t>
        <a:bodyPr/>
        <a:lstStyle/>
        <a:p>
          <a:endParaRPr lang="en-GB"/>
        </a:p>
      </dgm:t>
    </dgm:pt>
    <dgm:pt modelId="{77295568-4EA0-4110-87C3-011C73508656}" type="sibTrans" cxnId="{01F14E18-7EA8-4B0C-9896-48C4E31B4E05}">
      <dgm:prSet/>
      <dgm:spPr/>
      <dgm:t>
        <a:bodyPr/>
        <a:lstStyle/>
        <a:p>
          <a:endParaRPr lang="en-GB"/>
        </a:p>
      </dgm:t>
    </dgm:pt>
    <dgm:pt modelId="{0CAF5E70-E821-4910-96AE-B84ABFE99A32}">
      <dgm:prSet/>
      <dgm:spPr/>
      <dgm:t>
        <a:bodyPr/>
        <a:lstStyle/>
        <a:p>
          <a:r>
            <a:rPr lang="en-US" dirty="0"/>
            <a:t>BHF DSC</a:t>
          </a:r>
          <a:br>
            <a:rPr lang="en-US" dirty="0"/>
          </a:br>
          <a:r>
            <a:rPr lang="en-US" dirty="0" smtClean="0"/>
            <a:t>[HDR </a:t>
          </a:r>
          <a:r>
            <a:rPr lang="en-US" dirty="0"/>
            <a:t>/ </a:t>
          </a:r>
          <a:r>
            <a:rPr lang="en-US" dirty="0" smtClean="0"/>
            <a:t>UKRI]</a:t>
          </a:r>
          <a:endParaRPr lang="en-GB" dirty="0"/>
        </a:p>
      </dgm:t>
    </dgm:pt>
    <dgm:pt modelId="{035FED22-D3F2-4368-82F1-9B5EB0AD8AD0}" type="parTrans" cxnId="{2D0DCABA-5BB4-4242-B44F-983A6645251F}">
      <dgm:prSet/>
      <dgm:spPr/>
      <dgm:t>
        <a:bodyPr/>
        <a:lstStyle/>
        <a:p>
          <a:endParaRPr lang="en-GB"/>
        </a:p>
      </dgm:t>
    </dgm:pt>
    <dgm:pt modelId="{DA9EED42-0F6F-4BB7-96DA-6CA0DD0CC9FD}" type="sibTrans" cxnId="{2D0DCABA-5BB4-4242-B44F-983A6645251F}">
      <dgm:prSet/>
      <dgm:spPr/>
      <dgm:t>
        <a:bodyPr/>
        <a:lstStyle/>
        <a:p>
          <a:endParaRPr lang="en-GB"/>
        </a:p>
      </dgm:t>
    </dgm:pt>
    <dgm:pt modelId="{C7F8D482-F281-4926-9FB1-838D7F59A4A3}">
      <dgm:prSet/>
      <dgm:spPr/>
      <dgm:t>
        <a:bodyPr/>
        <a:lstStyle/>
        <a:p>
          <a:r>
            <a:rPr lang="en-US" dirty="0"/>
            <a:t>Family Justice Data  Partnership [Nuffield]</a:t>
          </a:r>
          <a:endParaRPr lang="en-GB" dirty="0"/>
        </a:p>
      </dgm:t>
    </dgm:pt>
    <dgm:pt modelId="{95AE8E6D-27A1-4C54-A869-336D4FDA7329}" type="parTrans" cxnId="{381E2D86-851B-4D75-B830-638F8A945039}">
      <dgm:prSet/>
      <dgm:spPr/>
      <dgm:t>
        <a:bodyPr/>
        <a:lstStyle/>
        <a:p>
          <a:endParaRPr lang="en-GB"/>
        </a:p>
      </dgm:t>
    </dgm:pt>
    <dgm:pt modelId="{39B165EA-A842-4CFD-BD15-96624FCF4DE7}" type="sibTrans" cxnId="{381E2D86-851B-4D75-B830-638F8A945039}">
      <dgm:prSet/>
      <dgm:spPr/>
      <dgm:t>
        <a:bodyPr/>
        <a:lstStyle/>
        <a:p>
          <a:endParaRPr lang="en-GB"/>
        </a:p>
      </dgm:t>
    </dgm:pt>
    <dgm:pt modelId="{A779A9D5-746E-4372-AB7B-E5B88E13D4AB}">
      <dgm:prSet/>
      <dgm:spPr/>
      <dgm:t>
        <a:bodyPr/>
        <a:lstStyle/>
        <a:p>
          <a:r>
            <a:rPr lang="en-US" dirty="0"/>
            <a:t>SERENITY </a:t>
          </a:r>
          <a:br>
            <a:rPr lang="en-US" dirty="0"/>
          </a:br>
          <a:r>
            <a:rPr lang="en-US" dirty="0"/>
            <a:t>[</a:t>
          </a:r>
          <a:r>
            <a:rPr lang="en-US" dirty="0" smtClean="0"/>
            <a:t>EU funded]</a:t>
          </a:r>
          <a:endParaRPr lang="en-GB" dirty="0"/>
        </a:p>
      </dgm:t>
    </dgm:pt>
    <dgm:pt modelId="{6964EF34-1D79-40C9-9D0F-C045750FF24B}" type="parTrans" cxnId="{9DA17F48-404A-45B3-8A75-01017E71D58F}">
      <dgm:prSet/>
      <dgm:spPr/>
      <dgm:t>
        <a:bodyPr/>
        <a:lstStyle/>
        <a:p>
          <a:endParaRPr lang="en-GB"/>
        </a:p>
      </dgm:t>
    </dgm:pt>
    <dgm:pt modelId="{0BEA7EAF-B7B3-422F-B849-65B7D514C303}" type="sibTrans" cxnId="{9DA17F48-404A-45B3-8A75-01017E71D58F}">
      <dgm:prSet/>
      <dgm:spPr/>
      <dgm:t>
        <a:bodyPr/>
        <a:lstStyle/>
        <a:p>
          <a:endParaRPr lang="en-GB"/>
        </a:p>
      </dgm:t>
    </dgm:pt>
    <dgm:pt modelId="{B6D5E516-EC70-4580-9321-F0175F62E0CE}">
      <dgm:prSet/>
      <dgm:spPr/>
      <dgm:t>
        <a:bodyPr/>
        <a:lstStyle/>
        <a:p>
          <a:r>
            <a:rPr lang="en-US" dirty="0"/>
            <a:t>Networked Data </a:t>
          </a:r>
          <a:r>
            <a:rPr lang="en-US"/>
            <a:t>Lab </a:t>
          </a:r>
          <a:r>
            <a:rPr lang="en-US" smtClean="0"/>
            <a:t>Wales </a:t>
          </a:r>
          <a:r>
            <a:rPr lang="en-US" dirty="0" smtClean="0"/>
            <a:t>[Health Foundation]</a:t>
          </a:r>
          <a:endParaRPr lang="en-GB" dirty="0"/>
        </a:p>
      </dgm:t>
    </dgm:pt>
    <dgm:pt modelId="{DE148EE4-18BD-4FE7-986F-B99BA46336D8}" type="parTrans" cxnId="{39DDC03B-9156-4222-A083-10A366C90F1D}">
      <dgm:prSet/>
      <dgm:spPr/>
      <dgm:t>
        <a:bodyPr/>
        <a:lstStyle/>
        <a:p>
          <a:endParaRPr lang="en-GB"/>
        </a:p>
      </dgm:t>
    </dgm:pt>
    <dgm:pt modelId="{339BC535-9C85-40BD-B2F2-027305CDC292}" type="sibTrans" cxnId="{39DDC03B-9156-4222-A083-10A366C90F1D}">
      <dgm:prSet/>
      <dgm:spPr/>
      <dgm:t>
        <a:bodyPr/>
        <a:lstStyle/>
        <a:p>
          <a:endParaRPr lang="en-GB"/>
        </a:p>
      </dgm:t>
    </dgm:pt>
    <dgm:pt modelId="{39885878-081A-4AE3-841E-33F16DA854D5}">
      <dgm:prSet/>
      <dgm:spPr/>
      <dgm:t>
        <a:bodyPr/>
        <a:lstStyle/>
        <a:p>
          <a:r>
            <a:rPr lang="en-US" dirty="0" smtClean="0"/>
            <a:t>DATA-CAN</a:t>
          </a:r>
          <a:br>
            <a:rPr lang="en-US" dirty="0" smtClean="0"/>
          </a:br>
          <a:r>
            <a:rPr lang="en-US" dirty="0" smtClean="0"/>
            <a:t>[</a:t>
          </a:r>
          <a:r>
            <a:rPr lang="en-US" dirty="0"/>
            <a:t>HDR / UKRI]</a:t>
          </a:r>
          <a:endParaRPr lang="en-GB" dirty="0"/>
        </a:p>
      </dgm:t>
    </dgm:pt>
    <dgm:pt modelId="{AAA95876-EDF1-48C1-8B37-C7BF702FF0A6}" type="parTrans" cxnId="{E2F0FD1F-EAA1-4863-A7D3-35BEDBAAE48C}">
      <dgm:prSet/>
      <dgm:spPr/>
      <dgm:t>
        <a:bodyPr/>
        <a:lstStyle/>
        <a:p>
          <a:endParaRPr lang="en-GB"/>
        </a:p>
      </dgm:t>
    </dgm:pt>
    <dgm:pt modelId="{24F9FD62-A7C7-4D8E-8FFC-56E4AC0B8CD4}" type="sibTrans" cxnId="{E2F0FD1F-EAA1-4863-A7D3-35BEDBAAE48C}">
      <dgm:prSet/>
      <dgm:spPr/>
      <dgm:t>
        <a:bodyPr/>
        <a:lstStyle/>
        <a:p>
          <a:endParaRPr lang="en-GB"/>
        </a:p>
      </dgm:t>
    </dgm:pt>
    <dgm:pt modelId="{F9D2AB9E-C342-4614-9A2C-1405E2448DDD}">
      <dgm:prSet/>
      <dgm:spPr>
        <a:solidFill>
          <a:schemeClr val="accent2"/>
        </a:solidFill>
      </dgm:spPr>
      <dgm:t>
        <a:bodyPr/>
        <a:lstStyle/>
        <a:p>
          <a:r>
            <a:rPr lang="en-US" dirty="0" smtClean="0"/>
            <a:t>SAIL Databank</a:t>
          </a:r>
        </a:p>
        <a:p>
          <a:r>
            <a:rPr lang="en-US" dirty="0" smtClean="0"/>
            <a:t>(</a:t>
          </a:r>
          <a:r>
            <a:rPr lang="en-US" dirty="0" err="1" smtClean="0"/>
            <a:t>SeRP</a:t>
          </a:r>
          <a:r>
            <a:rPr lang="en-US" dirty="0" smtClean="0"/>
            <a:t>)</a:t>
          </a:r>
          <a:endParaRPr lang="en-GB" dirty="0"/>
        </a:p>
      </dgm:t>
    </dgm:pt>
    <dgm:pt modelId="{A5C7C17C-0DB1-4F1B-9117-5E70DCF5E28C}" type="parTrans" cxnId="{80B2A420-2E76-4528-9F9D-9B7F9D62AE97}">
      <dgm:prSet/>
      <dgm:spPr/>
      <dgm:t>
        <a:bodyPr/>
        <a:lstStyle/>
        <a:p>
          <a:endParaRPr lang="en-GB"/>
        </a:p>
      </dgm:t>
    </dgm:pt>
    <dgm:pt modelId="{CEC33D4A-4D37-4476-822F-98D51EF9E715}" type="sibTrans" cxnId="{80B2A420-2E76-4528-9F9D-9B7F9D62AE97}">
      <dgm:prSet/>
      <dgm:spPr/>
      <dgm:t>
        <a:bodyPr/>
        <a:lstStyle/>
        <a:p>
          <a:endParaRPr lang="en-GB"/>
        </a:p>
      </dgm:t>
    </dgm:pt>
    <dgm:pt modelId="{0A0339D7-49DB-48A6-888E-08810A827135}">
      <dgm:prSet/>
      <dgm:spPr/>
      <dgm:t>
        <a:bodyPr/>
        <a:lstStyle/>
        <a:p>
          <a:r>
            <a:rPr lang="en-US" dirty="0" smtClean="0"/>
            <a:t>Health and Care Research Wales Evidence Centre [HCRW]</a:t>
          </a:r>
          <a:endParaRPr lang="en-GB" dirty="0"/>
        </a:p>
      </dgm:t>
    </dgm:pt>
    <dgm:pt modelId="{987F86CA-2F41-4028-8C61-8CA78CDDA81F}" type="sibTrans" cxnId="{AAF91764-D4F6-40F4-9965-D896F3FBBBDE}">
      <dgm:prSet/>
      <dgm:spPr/>
      <dgm:t>
        <a:bodyPr/>
        <a:lstStyle/>
        <a:p>
          <a:endParaRPr lang="en-GB"/>
        </a:p>
      </dgm:t>
    </dgm:pt>
    <dgm:pt modelId="{A1A65A73-85E9-4F04-A414-A4D87BAD6682}" type="parTrans" cxnId="{AAF91764-D4F6-40F4-9965-D896F3FBBBDE}">
      <dgm:prSet/>
      <dgm:spPr/>
      <dgm:t>
        <a:bodyPr/>
        <a:lstStyle/>
        <a:p>
          <a:endParaRPr lang="en-GB"/>
        </a:p>
      </dgm:t>
    </dgm:pt>
    <dgm:pt modelId="{9D0906C3-5083-497E-9B9C-08D0D9381461}" type="pres">
      <dgm:prSet presAssocID="{479BA765-A72E-42EE-BE52-8F3361606BF6}" presName="Name0" presStyleCnt="0">
        <dgm:presLayoutVars>
          <dgm:chMax val="1"/>
          <dgm:dir/>
          <dgm:animLvl val="ctr"/>
          <dgm:resizeHandles val="exact"/>
        </dgm:presLayoutVars>
      </dgm:prSet>
      <dgm:spPr/>
      <dgm:t>
        <a:bodyPr/>
        <a:lstStyle/>
        <a:p>
          <a:endParaRPr lang="en-US"/>
        </a:p>
      </dgm:t>
    </dgm:pt>
    <dgm:pt modelId="{BFBB7E6C-6DF3-437F-BAED-13B7613268EB}" type="pres">
      <dgm:prSet presAssocID="{431E7F67-B3DF-4489-A5DB-503EDC807091}" presName="centerShape" presStyleLbl="node0" presStyleIdx="0" presStyleCnt="1"/>
      <dgm:spPr/>
      <dgm:t>
        <a:bodyPr/>
        <a:lstStyle/>
        <a:p>
          <a:endParaRPr lang="en-US"/>
        </a:p>
      </dgm:t>
    </dgm:pt>
    <dgm:pt modelId="{3E67CE95-4BB9-4BF5-83DC-F3ED5B51707E}" type="pres">
      <dgm:prSet presAssocID="{2AD33376-4A59-4EE7-AEFA-C1441229B867}" presName="node" presStyleLbl="node1" presStyleIdx="0" presStyleCnt="10">
        <dgm:presLayoutVars>
          <dgm:bulletEnabled val="1"/>
        </dgm:presLayoutVars>
      </dgm:prSet>
      <dgm:spPr/>
      <dgm:t>
        <a:bodyPr/>
        <a:lstStyle/>
        <a:p>
          <a:endParaRPr lang="en-US"/>
        </a:p>
      </dgm:t>
    </dgm:pt>
    <dgm:pt modelId="{2008BF4D-8D21-4027-A6F9-03DBCA9A2866}" type="pres">
      <dgm:prSet presAssocID="{2AD33376-4A59-4EE7-AEFA-C1441229B867}" presName="dummy" presStyleCnt="0"/>
      <dgm:spPr/>
    </dgm:pt>
    <dgm:pt modelId="{97FB7DE8-B332-495C-9AE1-3E27F67C3A8D}" type="pres">
      <dgm:prSet presAssocID="{53AA6BEB-9C28-48A4-A26B-1D43919E3E7E}" presName="sibTrans" presStyleLbl="sibTrans2D1" presStyleIdx="0" presStyleCnt="10"/>
      <dgm:spPr/>
      <dgm:t>
        <a:bodyPr/>
        <a:lstStyle/>
        <a:p>
          <a:endParaRPr lang="en-US"/>
        </a:p>
      </dgm:t>
    </dgm:pt>
    <dgm:pt modelId="{B02F5C15-65C7-45C7-BC7D-F7651B714C62}" type="pres">
      <dgm:prSet presAssocID="{C9F00384-E35A-453C-897D-4C7FCF36B766}" presName="node" presStyleLbl="node1" presStyleIdx="1" presStyleCnt="10">
        <dgm:presLayoutVars>
          <dgm:bulletEnabled val="1"/>
        </dgm:presLayoutVars>
      </dgm:prSet>
      <dgm:spPr/>
      <dgm:t>
        <a:bodyPr/>
        <a:lstStyle/>
        <a:p>
          <a:endParaRPr lang="en-US"/>
        </a:p>
      </dgm:t>
    </dgm:pt>
    <dgm:pt modelId="{FA9A0052-E78A-4C61-A4BF-0403FFBC1540}" type="pres">
      <dgm:prSet presAssocID="{C9F00384-E35A-453C-897D-4C7FCF36B766}" presName="dummy" presStyleCnt="0"/>
      <dgm:spPr/>
    </dgm:pt>
    <dgm:pt modelId="{F5455422-9DF3-45B4-8045-4AF9099A9518}" type="pres">
      <dgm:prSet presAssocID="{3988DBC5-F521-41F1-AD41-384745FFE285}" presName="sibTrans" presStyleLbl="sibTrans2D1" presStyleIdx="1" presStyleCnt="10"/>
      <dgm:spPr/>
      <dgm:t>
        <a:bodyPr/>
        <a:lstStyle/>
        <a:p>
          <a:endParaRPr lang="en-US"/>
        </a:p>
      </dgm:t>
    </dgm:pt>
    <dgm:pt modelId="{46F75B5F-2DCF-4996-A892-F6B4F18C5250}" type="pres">
      <dgm:prSet presAssocID="{6D2E5E12-235C-4CEB-920A-7AD8EE1F2289}" presName="node" presStyleLbl="node1" presStyleIdx="2" presStyleCnt="10">
        <dgm:presLayoutVars>
          <dgm:bulletEnabled val="1"/>
        </dgm:presLayoutVars>
      </dgm:prSet>
      <dgm:spPr/>
      <dgm:t>
        <a:bodyPr/>
        <a:lstStyle/>
        <a:p>
          <a:endParaRPr lang="en-US"/>
        </a:p>
      </dgm:t>
    </dgm:pt>
    <dgm:pt modelId="{D78C265C-7CA4-4C9B-A27F-8A756EED000C}" type="pres">
      <dgm:prSet presAssocID="{6D2E5E12-235C-4CEB-920A-7AD8EE1F2289}" presName="dummy" presStyleCnt="0"/>
      <dgm:spPr/>
    </dgm:pt>
    <dgm:pt modelId="{22454F07-8FF9-4ECA-9361-B20C8974EF98}" type="pres">
      <dgm:prSet presAssocID="{77295568-4EA0-4110-87C3-011C73508656}" presName="sibTrans" presStyleLbl="sibTrans2D1" presStyleIdx="2" presStyleCnt="10"/>
      <dgm:spPr/>
      <dgm:t>
        <a:bodyPr/>
        <a:lstStyle/>
        <a:p>
          <a:endParaRPr lang="en-US"/>
        </a:p>
      </dgm:t>
    </dgm:pt>
    <dgm:pt modelId="{41A1A5F5-7682-44AA-A53F-14212524E8D7}" type="pres">
      <dgm:prSet presAssocID="{39885878-081A-4AE3-841E-33F16DA854D5}" presName="node" presStyleLbl="node1" presStyleIdx="3" presStyleCnt="10">
        <dgm:presLayoutVars>
          <dgm:bulletEnabled val="1"/>
        </dgm:presLayoutVars>
      </dgm:prSet>
      <dgm:spPr/>
      <dgm:t>
        <a:bodyPr/>
        <a:lstStyle/>
        <a:p>
          <a:endParaRPr lang="en-US"/>
        </a:p>
      </dgm:t>
    </dgm:pt>
    <dgm:pt modelId="{673EBAE1-3E60-4ACD-9C98-B80EBABE3B7C}" type="pres">
      <dgm:prSet presAssocID="{39885878-081A-4AE3-841E-33F16DA854D5}" presName="dummy" presStyleCnt="0"/>
      <dgm:spPr/>
    </dgm:pt>
    <dgm:pt modelId="{C006CAE3-1FC9-449D-92E9-7463D44180F0}" type="pres">
      <dgm:prSet presAssocID="{24F9FD62-A7C7-4D8E-8FFC-56E4AC0B8CD4}" presName="sibTrans" presStyleLbl="sibTrans2D1" presStyleIdx="3" presStyleCnt="10"/>
      <dgm:spPr/>
      <dgm:t>
        <a:bodyPr/>
        <a:lstStyle/>
        <a:p>
          <a:endParaRPr lang="en-US"/>
        </a:p>
      </dgm:t>
    </dgm:pt>
    <dgm:pt modelId="{19FE69E9-0821-4014-9891-487B01353F21}" type="pres">
      <dgm:prSet presAssocID="{0A0339D7-49DB-48A6-888E-08810A827135}" presName="node" presStyleLbl="node1" presStyleIdx="4" presStyleCnt="10">
        <dgm:presLayoutVars>
          <dgm:bulletEnabled val="1"/>
        </dgm:presLayoutVars>
      </dgm:prSet>
      <dgm:spPr/>
      <dgm:t>
        <a:bodyPr/>
        <a:lstStyle/>
        <a:p>
          <a:endParaRPr lang="en-US"/>
        </a:p>
      </dgm:t>
    </dgm:pt>
    <dgm:pt modelId="{93B326F7-7FB7-477A-A350-CDA23657B734}" type="pres">
      <dgm:prSet presAssocID="{0A0339D7-49DB-48A6-888E-08810A827135}" presName="dummy" presStyleCnt="0"/>
      <dgm:spPr/>
    </dgm:pt>
    <dgm:pt modelId="{5BD757D7-F7A8-4991-AED1-04FCB22D84A6}" type="pres">
      <dgm:prSet presAssocID="{987F86CA-2F41-4028-8C61-8CA78CDDA81F}" presName="sibTrans" presStyleLbl="sibTrans2D1" presStyleIdx="4" presStyleCnt="10"/>
      <dgm:spPr/>
      <dgm:t>
        <a:bodyPr/>
        <a:lstStyle/>
        <a:p>
          <a:endParaRPr lang="en-US"/>
        </a:p>
      </dgm:t>
    </dgm:pt>
    <dgm:pt modelId="{EAEEB020-60F9-48AD-90DF-69FBD2CD9F5F}" type="pres">
      <dgm:prSet presAssocID="{F9D2AB9E-C342-4614-9A2C-1405E2448DDD}" presName="node" presStyleLbl="node1" presStyleIdx="5" presStyleCnt="10">
        <dgm:presLayoutVars>
          <dgm:bulletEnabled val="1"/>
        </dgm:presLayoutVars>
      </dgm:prSet>
      <dgm:spPr/>
      <dgm:t>
        <a:bodyPr/>
        <a:lstStyle/>
        <a:p>
          <a:endParaRPr lang="en-US"/>
        </a:p>
      </dgm:t>
    </dgm:pt>
    <dgm:pt modelId="{FFF0B7F1-E59E-4C45-9FBA-CB962B13E489}" type="pres">
      <dgm:prSet presAssocID="{F9D2AB9E-C342-4614-9A2C-1405E2448DDD}" presName="dummy" presStyleCnt="0"/>
      <dgm:spPr/>
    </dgm:pt>
    <dgm:pt modelId="{531B9B82-2661-42A2-9AC1-A013B1114E07}" type="pres">
      <dgm:prSet presAssocID="{CEC33D4A-4D37-4476-822F-98D51EF9E715}" presName="sibTrans" presStyleLbl="sibTrans2D1" presStyleIdx="5" presStyleCnt="10"/>
      <dgm:spPr/>
      <dgm:t>
        <a:bodyPr/>
        <a:lstStyle/>
        <a:p>
          <a:endParaRPr lang="en-US"/>
        </a:p>
      </dgm:t>
    </dgm:pt>
    <dgm:pt modelId="{07F67CAA-4074-48B8-9CCB-72C20E7D4E59}" type="pres">
      <dgm:prSet presAssocID="{C7F8D482-F281-4926-9FB1-838D7F59A4A3}" presName="node" presStyleLbl="node1" presStyleIdx="6" presStyleCnt="10">
        <dgm:presLayoutVars>
          <dgm:bulletEnabled val="1"/>
        </dgm:presLayoutVars>
      </dgm:prSet>
      <dgm:spPr/>
      <dgm:t>
        <a:bodyPr/>
        <a:lstStyle/>
        <a:p>
          <a:endParaRPr lang="en-US"/>
        </a:p>
      </dgm:t>
    </dgm:pt>
    <dgm:pt modelId="{204D3CE2-3453-4388-A448-D824000B7EC7}" type="pres">
      <dgm:prSet presAssocID="{C7F8D482-F281-4926-9FB1-838D7F59A4A3}" presName="dummy" presStyleCnt="0"/>
      <dgm:spPr/>
    </dgm:pt>
    <dgm:pt modelId="{3B05FADF-254D-4301-B9A5-C9F81F6B35C0}" type="pres">
      <dgm:prSet presAssocID="{39B165EA-A842-4CFD-BD15-96624FCF4DE7}" presName="sibTrans" presStyleLbl="sibTrans2D1" presStyleIdx="6" presStyleCnt="10"/>
      <dgm:spPr/>
      <dgm:t>
        <a:bodyPr/>
        <a:lstStyle/>
        <a:p>
          <a:endParaRPr lang="en-US"/>
        </a:p>
      </dgm:t>
    </dgm:pt>
    <dgm:pt modelId="{C62F3001-50CD-4FF9-A38D-B36464422FC9}" type="pres">
      <dgm:prSet presAssocID="{A779A9D5-746E-4372-AB7B-E5B88E13D4AB}" presName="node" presStyleLbl="node1" presStyleIdx="7" presStyleCnt="10">
        <dgm:presLayoutVars>
          <dgm:bulletEnabled val="1"/>
        </dgm:presLayoutVars>
      </dgm:prSet>
      <dgm:spPr/>
      <dgm:t>
        <a:bodyPr/>
        <a:lstStyle/>
        <a:p>
          <a:endParaRPr lang="en-US"/>
        </a:p>
      </dgm:t>
    </dgm:pt>
    <dgm:pt modelId="{20835AD6-E0DB-4951-84D5-C637CFD3BF84}" type="pres">
      <dgm:prSet presAssocID="{A779A9D5-746E-4372-AB7B-E5B88E13D4AB}" presName="dummy" presStyleCnt="0"/>
      <dgm:spPr/>
    </dgm:pt>
    <dgm:pt modelId="{8A0618E0-8CD4-429F-ACD8-5D4733CE36DA}" type="pres">
      <dgm:prSet presAssocID="{0BEA7EAF-B7B3-422F-B849-65B7D514C303}" presName="sibTrans" presStyleLbl="sibTrans2D1" presStyleIdx="7" presStyleCnt="10"/>
      <dgm:spPr/>
      <dgm:t>
        <a:bodyPr/>
        <a:lstStyle/>
        <a:p>
          <a:endParaRPr lang="en-US"/>
        </a:p>
      </dgm:t>
    </dgm:pt>
    <dgm:pt modelId="{E2AC7458-4C33-4245-9528-B78AE61BACCB}" type="pres">
      <dgm:prSet presAssocID="{0CAF5E70-E821-4910-96AE-B84ABFE99A32}" presName="node" presStyleLbl="node1" presStyleIdx="8" presStyleCnt="10">
        <dgm:presLayoutVars>
          <dgm:bulletEnabled val="1"/>
        </dgm:presLayoutVars>
      </dgm:prSet>
      <dgm:spPr/>
      <dgm:t>
        <a:bodyPr/>
        <a:lstStyle/>
        <a:p>
          <a:endParaRPr lang="en-US"/>
        </a:p>
      </dgm:t>
    </dgm:pt>
    <dgm:pt modelId="{2BE8EB72-6108-4C94-B8C4-AA895FCC6040}" type="pres">
      <dgm:prSet presAssocID="{0CAF5E70-E821-4910-96AE-B84ABFE99A32}" presName="dummy" presStyleCnt="0"/>
      <dgm:spPr/>
    </dgm:pt>
    <dgm:pt modelId="{21CBF3CF-1A69-4447-8C60-28C0F93D01CE}" type="pres">
      <dgm:prSet presAssocID="{DA9EED42-0F6F-4BB7-96DA-6CA0DD0CC9FD}" presName="sibTrans" presStyleLbl="sibTrans2D1" presStyleIdx="8" presStyleCnt="10"/>
      <dgm:spPr/>
      <dgm:t>
        <a:bodyPr/>
        <a:lstStyle/>
        <a:p>
          <a:endParaRPr lang="en-US"/>
        </a:p>
      </dgm:t>
    </dgm:pt>
    <dgm:pt modelId="{833661DA-B14B-4619-8BC4-EFD44EBA0F94}" type="pres">
      <dgm:prSet presAssocID="{B6D5E516-EC70-4580-9321-F0175F62E0CE}" presName="node" presStyleLbl="node1" presStyleIdx="9" presStyleCnt="10">
        <dgm:presLayoutVars>
          <dgm:bulletEnabled val="1"/>
        </dgm:presLayoutVars>
      </dgm:prSet>
      <dgm:spPr/>
      <dgm:t>
        <a:bodyPr/>
        <a:lstStyle/>
        <a:p>
          <a:endParaRPr lang="en-US"/>
        </a:p>
      </dgm:t>
    </dgm:pt>
    <dgm:pt modelId="{36E0333C-209E-4433-8CEE-FEB10A068211}" type="pres">
      <dgm:prSet presAssocID="{B6D5E516-EC70-4580-9321-F0175F62E0CE}" presName="dummy" presStyleCnt="0"/>
      <dgm:spPr/>
    </dgm:pt>
    <dgm:pt modelId="{01153575-1249-4234-ACE9-4E010A32D153}" type="pres">
      <dgm:prSet presAssocID="{339BC535-9C85-40BD-B2F2-027305CDC292}" presName="sibTrans" presStyleLbl="sibTrans2D1" presStyleIdx="9" presStyleCnt="10"/>
      <dgm:spPr/>
      <dgm:t>
        <a:bodyPr/>
        <a:lstStyle/>
        <a:p>
          <a:endParaRPr lang="en-US"/>
        </a:p>
      </dgm:t>
    </dgm:pt>
  </dgm:ptLst>
  <dgm:cxnLst>
    <dgm:cxn modelId="{72BBEC4A-6587-4FDA-8161-3750E5DCAD49}" type="presOf" srcId="{24F9FD62-A7C7-4D8E-8FFC-56E4AC0B8CD4}" destId="{C006CAE3-1FC9-449D-92E9-7463D44180F0}" srcOrd="0" destOrd="0" presId="urn:microsoft.com/office/officeart/2005/8/layout/radial6"/>
    <dgm:cxn modelId="{39DDC03B-9156-4222-A083-10A366C90F1D}" srcId="{431E7F67-B3DF-4489-A5DB-503EDC807091}" destId="{B6D5E516-EC70-4580-9321-F0175F62E0CE}" srcOrd="9" destOrd="0" parTransId="{DE148EE4-18BD-4FE7-986F-B99BA46336D8}" sibTransId="{339BC535-9C85-40BD-B2F2-027305CDC292}"/>
    <dgm:cxn modelId="{10D09092-31E2-4848-8B85-F8F1038A9383}" type="presOf" srcId="{0BEA7EAF-B7B3-422F-B849-65B7D514C303}" destId="{8A0618E0-8CD4-429F-ACD8-5D4733CE36DA}" srcOrd="0" destOrd="0" presId="urn:microsoft.com/office/officeart/2005/8/layout/radial6"/>
    <dgm:cxn modelId="{3DBE0C8F-0057-47B0-9E36-F3276B9D606F}" type="presOf" srcId="{77295568-4EA0-4110-87C3-011C73508656}" destId="{22454F07-8FF9-4ECA-9361-B20C8974EF98}" srcOrd="0" destOrd="0" presId="urn:microsoft.com/office/officeart/2005/8/layout/radial6"/>
    <dgm:cxn modelId="{381E2D86-851B-4D75-B830-638F8A945039}" srcId="{431E7F67-B3DF-4489-A5DB-503EDC807091}" destId="{C7F8D482-F281-4926-9FB1-838D7F59A4A3}" srcOrd="6" destOrd="0" parTransId="{95AE8E6D-27A1-4C54-A869-336D4FDA7329}" sibTransId="{39B165EA-A842-4CFD-BD15-96624FCF4DE7}"/>
    <dgm:cxn modelId="{0E888521-EFC2-4BDD-949B-FD545B66CDCE}" type="presOf" srcId="{F9D2AB9E-C342-4614-9A2C-1405E2448DDD}" destId="{EAEEB020-60F9-48AD-90DF-69FBD2CD9F5F}" srcOrd="0" destOrd="0" presId="urn:microsoft.com/office/officeart/2005/8/layout/radial6"/>
    <dgm:cxn modelId="{82BB7131-9556-4DFE-B3DD-2F5D2B7A899F}" type="presOf" srcId="{6D2E5E12-235C-4CEB-920A-7AD8EE1F2289}" destId="{46F75B5F-2DCF-4996-A892-F6B4F18C5250}" srcOrd="0" destOrd="0" presId="urn:microsoft.com/office/officeart/2005/8/layout/radial6"/>
    <dgm:cxn modelId="{2D0DCABA-5BB4-4242-B44F-983A6645251F}" srcId="{431E7F67-B3DF-4489-A5DB-503EDC807091}" destId="{0CAF5E70-E821-4910-96AE-B84ABFE99A32}" srcOrd="8" destOrd="0" parTransId="{035FED22-D3F2-4368-82F1-9B5EB0AD8AD0}" sibTransId="{DA9EED42-0F6F-4BB7-96DA-6CA0DD0CC9FD}"/>
    <dgm:cxn modelId="{6C23FC8C-F0B5-4287-98FE-EB50FF57BBD9}" type="presOf" srcId="{987F86CA-2F41-4028-8C61-8CA78CDDA81F}" destId="{5BD757D7-F7A8-4991-AED1-04FCB22D84A6}" srcOrd="0" destOrd="0" presId="urn:microsoft.com/office/officeart/2005/8/layout/radial6"/>
    <dgm:cxn modelId="{FC538F18-45BA-47C0-ADF0-8C9F26A278D7}" type="presOf" srcId="{39B165EA-A842-4CFD-BD15-96624FCF4DE7}" destId="{3B05FADF-254D-4301-B9A5-C9F81F6B35C0}" srcOrd="0" destOrd="0" presId="urn:microsoft.com/office/officeart/2005/8/layout/radial6"/>
    <dgm:cxn modelId="{D4F97F79-A704-4D68-B5ED-A4F6DDD83B1B}" type="presOf" srcId="{C9F00384-E35A-453C-897D-4C7FCF36B766}" destId="{B02F5C15-65C7-45C7-BC7D-F7651B714C62}" srcOrd="0" destOrd="0" presId="urn:microsoft.com/office/officeart/2005/8/layout/radial6"/>
    <dgm:cxn modelId="{DEFBBCB3-B5FA-42E1-A3FA-261988B407D3}" type="presOf" srcId="{339BC535-9C85-40BD-B2F2-027305CDC292}" destId="{01153575-1249-4234-ACE9-4E010A32D153}" srcOrd="0" destOrd="0" presId="urn:microsoft.com/office/officeart/2005/8/layout/radial6"/>
    <dgm:cxn modelId="{0F0A3A27-1B8C-40E8-87A9-145BBF45CC7A}" type="presOf" srcId="{A779A9D5-746E-4372-AB7B-E5B88E13D4AB}" destId="{C62F3001-50CD-4FF9-A38D-B36464422FC9}" srcOrd="0" destOrd="0" presId="urn:microsoft.com/office/officeart/2005/8/layout/radial6"/>
    <dgm:cxn modelId="{637B30E7-A973-444F-8D2E-388F647CAB87}" type="presOf" srcId="{479BA765-A72E-42EE-BE52-8F3361606BF6}" destId="{9D0906C3-5083-497E-9B9C-08D0D9381461}" srcOrd="0" destOrd="0" presId="urn:microsoft.com/office/officeart/2005/8/layout/radial6"/>
    <dgm:cxn modelId="{ED0F8EE1-3899-460B-ACA0-E347C6E1AFD9}" srcId="{479BA765-A72E-42EE-BE52-8F3361606BF6}" destId="{431E7F67-B3DF-4489-A5DB-503EDC807091}" srcOrd="0" destOrd="0" parTransId="{3E1D4660-2ADC-4E31-B530-96613C11250F}" sibTransId="{644ECE79-3A76-4A85-B0A4-235588CA5339}"/>
    <dgm:cxn modelId="{E2F0FD1F-EAA1-4863-A7D3-35BEDBAAE48C}" srcId="{431E7F67-B3DF-4489-A5DB-503EDC807091}" destId="{39885878-081A-4AE3-841E-33F16DA854D5}" srcOrd="3" destOrd="0" parTransId="{AAA95876-EDF1-48C1-8B37-C7BF702FF0A6}" sibTransId="{24F9FD62-A7C7-4D8E-8FFC-56E4AC0B8CD4}"/>
    <dgm:cxn modelId="{5CDAB2A0-5D4E-4E77-AEEA-AADAF2B503E7}" type="presOf" srcId="{0CAF5E70-E821-4910-96AE-B84ABFE99A32}" destId="{E2AC7458-4C33-4245-9528-B78AE61BACCB}" srcOrd="0" destOrd="0" presId="urn:microsoft.com/office/officeart/2005/8/layout/radial6"/>
    <dgm:cxn modelId="{5FBA7E33-3D1C-4F3E-8A0D-6AFB1725AD1A}" srcId="{431E7F67-B3DF-4489-A5DB-503EDC807091}" destId="{2AD33376-4A59-4EE7-AEFA-C1441229B867}" srcOrd="0" destOrd="0" parTransId="{082ED768-40C2-4C17-874B-20413D2B0CA0}" sibTransId="{53AA6BEB-9C28-48A4-A26B-1D43919E3E7E}"/>
    <dgm:cxn modelId="{562337F9-D085-4DAA-A47B-8B62EE158884}" type="presOf" srcId="{CEC33D4A-4D37-4476-822F-98D51EF9E715}" destId="{531B9B82-2661-42A2-9AC1-A013B1114E07}" srcOrd="0" destOrd="0" presId="urn:microsoft.com/office/officeart/2005/8/layout/radial6"/>
    <dgm:cxn modelId="{01F14E18-7EA8-4B0C-9896-48C4E31B4E05}" srcId="{431E7F67-B3DF-4489-A5DB-503EDC807091}" destId="{6D2E5E12-235C-4CEB-920A-7AD8EE1F2289}" srcOrd="2" destOrd="0" parTransId="{3C21F77D-916B-49C5-A040-81B3EDE7C45D}" sibTransId="{77295568-4EA0-4110-87C3-011C73508656}"/>
    <dgm:cxn modelId="{B8F65187-8593-4598-9622-7A4FC89ACC9F}" type="presOf" srcId="{C7F8D482-F281-4926-9FB1-838D7F59A4A3}" destId="{07F67CAA-4074-48B8-9CCB-72C20E7D4E59}" srcOrd="0" destOrd="0" presId="urn:microsoft.com/office/officeart/2005/8/layout/radial6"/>
    <dgm:cxn modelId="{CA82FA39-0ABB-4F2B-A102-332E0E716965}" type="presOf" srcId="{B6D5E516-EC70-4580-9321-F0175F62E0CE}" destId="{833661DA-B14B-4619-8BC4-EFD44EBA0F94}" srcOrd="0" destOrd="0" presId="urn:microsoft.com/office/officeart/2005/8/layout/radial6"/>
    <dgm:cxn modelId="{AAF91764-D4F6-40F4-9965-D896F3FBBBDE}" srcId="{431E7F67-B3DF-4489-A5DB-503EDC807091}" destId="{0A0339D7-49DB-48A6-888E-08810A827135}" srcOrd="4" destOrd="0" parTransId="{A1A65A73-85E9-4F04-A414-A4D87BAD6682}" sibTransId="{987F86CA-2F41-4028-8C61-8CA78CDDA81F}"/>
    <dgm:cxn modelId="{1E1569C4-D8F3-4584-B8A9-0019C02B4602}" srcId="{431E7F67-B3DF-4489-A5DB-503EDC807091}" destId="{C9F00384-E35A-453C-897D-4C7FCF36B766}" srcOrd="1" destOrd="0" parTransId="{1CACD129-05F4-4520-AFA0-F8D6B8A6688E}" sibTransId="{3988DBC5-F521-41F1-AD41-384745FFE285}"/>
    <dgm:cxn modelId="{1DCAD835-AAB4-417E-90DC-91712850DF3F}" type="presOf" srcId="{0A0339D7-49DB-48A6-888E-08810A827135}" destId="{19FE69E9-0821-4014-9891-487B01353F21}" srcOrd="0" destOrd="0" presId="urn:microsoft.com/office/officeart/2005/8/layout/radial6"/>
    <dgm:cxn modelId="{D5C34EA5-21E9-420C-8AC7-37B79E14456C}" type="presOf" srcId="{53AA6BEB-9C28-48A4-A26B-1D43919E3E7E}" destId="{97FB7DE8-B332-495C-9AE1-3E27F67C3A8D}" srcOrd="0" destOrd="0" presId="urn:microsoft.com/office/officeart/2005/8/layout/radial6"/>
    <dgm:cxn modelId="{CA02FAA4-3F8A-46BD-9C33-6E6B40F4ADFC}" type="presOf" srcId="{3988DBC5-F521-41F1-AD41-384745FFE285}" destId="{F5455422-9DF3-45B4-8045-4AF9099A9518}" srcOrd="0" destOrd="0" presId="urn:microsoft.com/office/officeart/2005/8/layout/radial6"/>
    <dgm:cxn modelId="{80B2A420-2E76-4528-9F9D-9B7F9D62AE97}" srcId="{431E7F67-B3DF-4489-A5DB-503EDC807091}" destId="{F9D2AB9E-C342-4614-9A2C-1405E2448DDD}" srcOrd="5" destOrd="0" parTransId="{A5C7C17C-0DB1-4F1B-9117-5E70DCF5E28C}" sibTransId="{CEC33D4A-4D37-4476-822F-98D51EF9E715}"/>
    <dgm:cxn modelId="{6356C314-A669-4548-8FF1-3735A7FC1AC7}" type="presOf" srcId="{2AD33376-4A59-4EE7-AEFA-C1441229B867}" destId="{3E67CE95-4BB9-4BF5-83DC-F3ED5B51707E}" srcOrd="0" destOrd="0" presId="urn:microsoft.com/office/officeart/2005/8/layout/radial6"/>
    <dgm:cxn modelId="{442AB1F0-C597-4DA6-AB72-3DF0FD579F1F}" type="presOf" srcId="{431E7F67-B3DF-4489-A5DB-503EDC807091}" destId="{BFBB7E6C-6DF3-437F-BAED-13B7613268EB}" srcOrd="0" destOrd="0" presId="urn:microsoft.com/office/officeart/2005/8/layout/radial6"/>
    <dgm:cxn modelId="{DC081552-F6B6-40E2-AD06-0095B68BB4F5}" type="presOf" srcId="{39885878-081A-4AE3-841E-33F16DA854D5}" destId="{41A1A5F5-7682-44AA-A53F-14212524E8D7}" srcOrd="0" destOrd="0" presId="urn:microsoft.com/office/officeart/2005/8/layout/radial6"/>
    <dgm:cxn modelId="{0F3FF079-4534-45A6-B97F-480C9FE813B4}" type="presOf" srcId="{DA9EED42-0F6F-4BB7-96DA-6CA0DD0CC9FD}" destId="{21CBF3CF-1A69-4447-8C60-28C0F93D01CE}" srcOrd="0" destOrd="0" presId="urn:microsoft.com/office/officeart/2005/8/layout/radial6"/>
    <dgm:cxn modelId="{9DA17F48-404A-45B3-8A75-01017E71D58F}" srcId="{431E7F67-B3DF-4489-A5DB-503EDC807091}" destId="{A779A9D5-746E-4372-AB7B-E5B88E13D4AB}" srcOrd="7" destOrd="0" parTransId="{6964EF34-1D79-40C9-9D0F-C045750FF24B}" sibTransId="{0BEA7EAF-B7B3-422F-B849-65B7D514C303}"/>
    <dgm:cxn modelId="{EFF5C7A0-05F9-4ECC-8C1E-1E8616C36F2C}" type="presParOf" srcId="{9D0906C3-5083-497E-9B9C-08D0D9381461}" destId="{BFBB7E6C-6DF3-437F-BAED-13B7613268EB}" srcOrd="0" destOrd="0" presId="urn:microsoft.com/office/officeart/2005/8/layout/radial6"/>
    <dgm:cxn modelId="{E328B69B-FC0B-4963-996B-8A7E6EB1A8AA}" type="presParOf" srcId="{9D0906C3-5083-497E-9B9C-08D0D9381461}" destId="{3E67CE95-4BB9-4BF5-83DC-F3ED5B51707E}" srcOrd="1" destOrd="0" presId="urn:microsoft.com/office/officeart/2005/8/layout/radial6"/>
    <dgm:cxn modelId="{60D5028D-5687-414B-BDF1-EF7D188D6705}" type="presParOf" srcId="{9D0906C3-5083-497E-9B9C-08D0D9381461}" destId="{2008BF4D-8D21-4027-A6F9-03DBCA9A2866}" srcOrd="2" destOrd="0" presId="urn:microsoft.com/office/officeart/2005/8/layout/radial6"/>
    <dgm:cxn modelId="{3E5E3DC3-2E20-4812-8AA3-8595D1E6ED6F}" type="presParOf" srcId="{9D0906C3-5083-497E-9B9C-08D0D9381461}" destId="{97FB7DE8-B332-495C-9AE1-3E27F67C3A8D}" srcOrd="3" destOrd="0" presId="urn:microsoft.com/office/officeart/2005/8/layout/radial6"/>
    <dgm:cxn modelId="{9ACD98C7-69A8-4613-AD3B-9FA70C760D51}" type="presParOf" srcId="{9D0906C3-5083-497E-9B9C-08D0D9381461}" destId="{B02F5C15-65C7-45C7-BC7D-F7651B714C62}" srcOrd="4" destOrd="0" presId="urn:microsoft.com/office/officeart/2005/8/layout/radial6"/>
    <dgm:cxn modelId="{5E78D014-5BF5-4BBB-9FBB-4687852EBBF1}" type="presParOf" srcId="{9D0906C3-5083-497E-9B9C-08D0D9381461}" destId="{FA9A0052-E78A-4C61-A4BF-0403FFBC1540}" srcOrd="5" destOrd="0" presId="urn:microsoft.com/office/officeart/2005/8/layout/radial6"/>
    <dgm:cxn modelId="{0D78D0C3-B738-4903-AC25-B7E385FAB030}" type="presParOf" srcId="{9D0906C3-5083-497E-9B9C-08D0D9381461}" destId="{F5455422-9DF3-45B4-8045-4AF9099A9518}" srcOrd="6" destOrd="0" presId="urn:microsoft.com/office/officeart/2005/8/layout/radial6"/>
    <dgm:cxn modelId="{AC5EBEE9-940D-4A38-9DF9-C0A748C65E8B}" type="presParOf" srcId="{9D0906C3-5083-497E-9B9C-08D0D9381461}" destId="{46F75B5F-2DCF-4996-A892-F6B4F18C5250}" srcOrd="7" destOrd="0" presId="urn:microsoft.com/office/officeart/2005/8/layout/radial6"/>
    <dgm:cxn modelId="{01FB6ADA-601F-4036-AFE0-69372BF2C24F}" type="presParOf" srcId="{9D0906C3-5083-497E-9B9C-08D0D9381461}" destId="{D78C265C-7CA4-4C9B-A27F-8A756EED000C}" srcOrd="8" destOrd="0" presId="urn:microsoft.com/office/officeart/2005/8/layout/radial6"/>
    <dgm:cxn modelId="{F809CA99-01C0-4F45-AE3E-9F0E75D7B2B4}" type="presParOf" srcId="{9D0906C3-5083-497E-9B9C-08D0D9381461}" destId="{22454F07-8FF9-4ECA-9361-B20C8974EF98}" srcOrd="9" destOrd="0" presId="urn:microsoft.com/office/officeart/2005/8/layout/radial6"/>
    <dgm:cxn modelId="{D07BF7AD-A282-4E60-9862-B456BB572D88}" type="presParOf" srcId="{9D0906C3-5083-497E-9B9C-08D0D9381461}" destId="{41A1A5F5-7682-44AA-A53F-14212524E8D7}" srcOrd="10" destOrd="0" presId="urn:microsoft.com/office/officeart/2005/8/layout/radial6"/>
    <dgm:cxn modelId="{72C605A8-58CC-4545-A751-759A27067DCE}" type="presParOf" srcId="{9D0906C3-5083-497E-9B9C-08D0D9381461}" destId="{673EBAE1-3E60-4ACD-9C98-B80EBABE3B7C}" srcOrd="11" destOrd="0" presId="urn:microsoft.com/office/officeart/2005/8/layout/radial6"/>
    <dgm:cxn modelId="{349BAD14-AB80-485A-8A13-E3159E0BF970}" type="presParOf" srcId="{9D0906C3-5083-497E-9B9C-08D0D9381461}" destId="{C006CAE3-1FC9-449D-92E9-7463D44180F0}" srcOrd="12" destOrd="0" presId="urn:microsoft.com/office/officeart/2005/8/layout/radial6"/>
    <dgm:cxn modelId="{3B77AFAD-5920-4925-98F0-CBD557A3271E}" type="presParOf" srcId="{9D0906C3-5083-497E-9B9C-08D0D9381461}" destId="{19FE69E9-0821-4014-9891-487B01353F21}" srcOrd="13" destOrd="0" presId="urn:microsoft.com/office/officeart/2005/8/layout/radial6"/>
    <dgm:cxn modelId="{EDF2AA5F-A0E3-4DA5-86A5-174141981ECF}" type="presParOf" srcId="{9D0906C3-5083-497E-9B9C-08D0D9381461}" destId="{93B326F7-7FB7-477A-A350-CDA23657B734}" srcOrd="14" destOrd="0" presId="urn:microsoft.com/office/officeart/2005/8/layout/radial6"/>
    <dgm:cxn modelId="{28373BB6-007E-4990-97DF-2AE12CFFBB92}" type="presParOf" srcId="{9D0906C3-5083-497E-9B9C-08D0D9381461}" destId="{5BD757D7-F7A8-4991-AED1-04FCB22D84A6}" srcOrd="15" destOrd="0" presId="urn:microsoft.com/office/officeart/2005/8/layout/radial6"/>
    <dgm:cxn modelId="{3B93A398-C9C6-46FE-A65F-767A03A09111}" type="presParOf" srcId="{9D0906C3-5083-497E-9B9C-08D0D9381461}" destId="{EAEEB020-60F9-48AD-90DF-69FBD2CD9F5F}" srcOrd="16" destOrd="0" presId="urn:microsoft.com/office/officeart/2005/8/layout/radial6"/>
    <dgm:cxn modelId="{C0B7CE55-F18E-462A-A7AA-6F75D3232FD0}" type="presParOf" srcId="{9D0906C3-5083-497E-9B9C-08D0D9381461}" destId="{FFF0B7F1-E59E-4C45-9FBA-CB962B13E489}" srcOrd="17" destOrd="0" presId="urn:microsoft.com/office/officeart/2005/8/layout/radial6"/>
    <dgm:cxn modelId="{82822CE5-FF9E-4FCB-A576-64472C430AD2}" type="presParOf" srcId="{9D0906C3-5083-497E-9B9C-08D0D9381461}" destId="{531B9B82-2661-42A2-9AC1-A013B1114E07}" srcOrd="18" destOrd="0" presId="urn:microsoft.com/office/officeart/2005/8/layout/radial6"/>
    <dgm:cxn modelId="{439ACC54-7AFA-421C-BAB1-0C7A73466294}" type="presParOf" srcId="{9D0906C3-5083-497E-9B9C-08D0D9381461}" destId="{07F67CAA-4074-48B8-9CCB-72C20E7D4E59}" srcOrd="19" destOrd="0" presId="urn:microsoft.com/office/officeart/2005/8/layout/radial6"/>
    <dgm:cxn modelId="{3640A115-207A-45D1-82AF-99FCB29399BB}" type="presParOf" srcId="{9D0906C3-5083-497E-9B9C-08D0D9381461}" destId="{204D3CE2-3453-4388-A448-D824000B7EC7}" srcOrd="20" destOrd="0" presId="urn:microsoft.com/office/officeart/2005/8/layout/radial6"/>
    <dgm:cxn modelId="{EF100ABE-9BE4-47AF-B8E9-DAE860BFF05B}" type="presParOf" srcId="{9D0906C3-5083-497E-9B9C-08D0D9381461}" destId="{3B05FADF-254D-4301-B9A5-C9F81F6B35C0}" srcOrd="21" destOrd="0" presId="urn:microsoft.com/office/officeart/2005/8/layout/radial6"/>
    <dgm:cxn modelId="{E4D8DFF8-7EF0-4D28-946D-72B65D913294}" type="presParOf" srcId="{9D0906C3-5083-497E-9B9C-08D0D9381461}" destId="{C62F3001-50CD-4FF9-A38D-B36464422FC9}" srcOrd="22" destOrd="0" presId="urn:microsoft.com/office/officeart/2005/8/layout/radial6"/>
    <dgm:cxn modelId="{46F31C42-E006-4790-A7D0-930137252807}" type="presParOf" srcId="{9D0906C3-5083-497E-9B9C-08D0D9381461}" destId="{20835AD6-E0DB-4951-84D5-C637CFD3BF84}" srcOrd="23" destOrd="0" presId="urn:microsoft.com/office/officeart/2005/8/layout/radial6"/>
    <dgm:cxn modelId="{B40DD64F-5BA9-4011-92F7-F3944FA3F2EE}" type="presParOf" srcId="{9D0906C3-5083-497E-9B9C-08D0D9381461}" destId="{8A0618E0-8CD4-429F-ACD8-5D4733CE36DA}" srcOrd="24" destOrd="0" presId="urn:microsoft.com/office/officeart/2005/8/layout/radial6"/>
    <dgm:cxn modelId="{6AE22997-2D3E-4CB6-891E-A7551419A3AC}" type="presParOf" srcId="{9D0906C3-5083-497E-9B9C-08D0D9381461}" destId="{E2AC7458-4C33-4245-9528-B78AE61BACCB}" srcOrd="25" destOrd="0" presId="urn:microsoft.com/office/officeart/2005/8/layout/radial6"/>
    <dgm:cxn modelId="{32F1CCFB-85F8-4B37-BBA2-75523DFE9ABE}" type="presParOf" srcId="{9D0906C3-5083-497E-9B9C-08D0D9381461}" destId="{2BE8EB72-6108-4C94-B8C4-AA895FCC6040}" srcOrd="26" destOrd="0" presId="urn:microsoft.com/office/officeart/2005/8/layout/radial6"/>
    <dgm:cxn modelId="{D10424C9-6A96-41CD-9993-D576CFA270C4}" type="presParOf" srcId="{9D0906C3-5083-497E-9B9C-08D0D9381461}" destId="{21CBF3CF-1A69-4447-8C60-28C0F93D01CE}" srcOrd="27" destOrd="0" presId="urn:microsoft.com/office/officeart/2005/8/layout/radial6"/>
    <dgm:cxn modelId="{502C27CE-5AE0-4380-9151-C4E5935A2F51}" type="presParOf" srcId="{9D0906C3-5083-497E-9B9C-08D0D9381461}" destId="{833661DA-B14B-4619-8BC4-EFD44EBA0F94}" srcOrd="28" destOrd="0" presId="urn:microsoft.com/office/officeart/2005/8/layout/radial6"/>
    <dgm:cxn modelId="{917517C5-9ED8-4238-AD01-24F5BE7C0B9B}" type="presParOf" srcId="{9D0906C3-5083-497E-9B9C-08D0D9381461}" destId="{36E0333C-209E-4433-8CEE-FEB10A068211}" srcOrd="29" destOrd="0" presId="urn:microsoft.com/office/officeart/2005/8/layout/radial6"/>
    <dgm:cxn modelId="{2161FEE5-A6BB-4979-8066-792982F6B2F3}" type="presParOf" srcId="{9D0906C3-5083-497E-9B9C-08D0D9381461}" destId="{01153575-1249-4234-ACE9-4E010A32D153}" srcOrd="30"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153575-1249-4234-ACE9-4E010A32D153}">
      <dsp:nvSpPr>
        <dsp:cNvPr id="0" name=""/>
        <dsp:cNvSpPr/>
      </dsp:nvSpPr>
      <dsp:spPr>
        <a:xfrm>
          <a:off x="3400456" y="605482"/>
          <a:ext cx="6768312" cy="6768312"/>
        </a:xfrm>
        <a:prstGeom prst="blockArc">
          <a:avLst>
            <a:gd name="adj1" fmla="val 14040000"/>
            <a:gd name="adj2" fmla="val 1620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1CBF3CF-1A69-4447-8C60-28C0F93D01CE}">
      <dsp:nvSpPr>
        <dsp:cNvPr id="0" name=""/>
        <dsp:cNvSpPr/>
      </dsp:nvSpPr>
      <dsp:spPr>
        <a:xfrm>
          <a:off x="3400456" y="605482"/>
          <a:ext cx="6768312" cy="6768312"/>
        </a:xfrm>
        <a:prstGeom prst="blockArc">
          <a:avLst>
            <a:gd name="adj1" fmla="val 11880000"/>
            <a:gd name="adj2" fmla="val 1404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A0618E0-8CD4-429F-ACD8-5D4733CE36DA}">
      <dsp:nvSpPr>
        <dsp:cNvPr id="0" name=""/>
        <dsp:cNvSpPr/>
      </dsp:nvSpPr>
      <dsp:spPr>
        <a:xfrm>
          <a:off x="3400456" y="605482"/>
          <a:ext cx="6768312" cy="6768312"/>
        </a:xfrm>
        <a:prstGeom prst="blockArc">
          <a:avLst>
            <a:gd name="adj1" fmla="val 9720000"/>
            <a:gd name="adj2" fmla="val 1188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B05FADF-254D-4301-B9A5-C9F81F6B35C0}">
      <dsp:nvSpPr>
        <dsp:cNvPr id="0" name=""/>
        <dsp:cNvSpPr/>
      </dsp:nvSpPr>
      <dsp:spPr>
        <a:xfrm>
          <a:off x="3400456" y="605482"/>
          <a:ext cx="6768312" cy="6768312"/>
        </a:xfrm>
        <a:prstGeom prst="blockArc">
          <a:avLst>
            <a:gd name="adj1" fmla="val 7560000"/>
            <a:gd name="adj2" fmla="val 972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31B9B82-2661-42A2-9AC1-A013B1114E07}">
      <dsp:nvSpPr>
        <dsp:cNvPr id="0" name=""/>
        <dsp:cNvSpPr/>
      </dsp:nvSpPr>
      <dsp:spPr>
        <a:xfrm>
          <a:off x="3400456" y="605482"/>
          <a:ext cx="6768312" cy="6768312"/>
        </a:xfrm>
        <a:prstGeom prst="blockArc">
          <a:avLst>
            <a:gd name="adj1" fmla="val 5400000"/>
            <a:gd name="adj2" fmla="val 756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BD757D7-F7A8-4991-AED1-04FCB22D84A6}">
      <dsp:nvSpPr>
        <dsp:cNvPr id="0" name=""/>
        <dsp:cNvSpPr/>
      </dsp:nvSpPr>
      <dsp:spPr>
        <a:xfrm>
          <a:off x="3400456" y="605482"/>
          <a:ext cx="6768312" cy="6768312"/>
        </a:xfrm>
        <a:prstGeom prst="blockArc">
          <a:avLst>
            <a:gd name="adj1" fmla="val 3240000"/>
            <a:gd name="adj2" fmla="val 540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006CAE3-1FC9-449D-92E9-7463D44180F0}">
      <dsp:nvSpPr>
        <dsp:cNvPr id="0" name=""/>
        <dsp:cNvSpPr/>
      </dsp:nvSpPr>
      <dsp:spPr>
        <a:xfrm>
          <a:off x="3400456" y="605482"/>
          <a:ext cx="6768312" cy="6768312"/>
        </a:xfrm>
        <a:prstGeom prst="blockArc">
          <a:avLst>
            <a:gd name="adj1" fmla="val 1080000"/>
            <a:gd name="adj2" fmla="val 324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2454F07-8FF9-4ECA-9361-B20C8974EF98}">
      <dsp:nvSpPr>
        <dsp:cNvPr id="0" name=""/>
        <dsp:cNvSpPr/>
      </dsp:nvSpPr>
      <dsp:spPr>
        <a:xfrm>
          <a:off x="3400456" y="605482"/>
          <a:ext cx="6768312" cy="6768312"/>
        </a:xfrm>
        <a:prstGeom prst="blockArc">
          <a:avLst>
            <a:gd name="adj1" fmla="val 20520000"/>
            <a:gd name="adj2" fmla="val 108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5455422-9DF3-45B4-8045-4AF9099A9518}">
      <dsp:nvSpPr>
        <dsp:cNvPr id="0" name=""/>
        <dsp:cNvSpPr/>
      </dsp:nvSpPr>
      <dsp:spPr>
        <a:xfrm>
          <a:off x="3400456" y="605482"/>
          <a:ext cx="6768312" cy="6768312"/>
        </a:xfrm>
        <a:prstGeom prst="blockArc">
          <a:avLst>
            <a:gd name="adj1" fmla="val 18360000"/>
            <a:gd name="adj2" fmla="val 2052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7FB7DE8-B332-495C-9AE1-3E27F67C3A8D}">
      <dsp:nvSpPr>
        <dsp:cNvPr id="0" name=""/>
        <dsp:cNvSpPr/>
      </dsp:nvSpPr>
      <dsp:spPr>
        <a:xfrm>
          <a:off x="3400456" y="605482"/>
          <a:ext cx="6768312" cy="6768312"/>
        </a:xfrm>
        <a:prstGeom prst="blockArc">
          <a:avLst>
            <a:gd name="adj1" fmla="val 16200000"/>
            <a:gd name="adj2" fmla="val 18360000"/>
            <a:gd name="adj3" fmla="val 2763"/>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FBB7E6C-6DF3-437F-BAED-13B7613268EB}">
      <dsp:nvSpPr>
        <dsp:cNvPr id="0" name=""/>
        <dsp:cNvSpPr/>
      </dsp:nvSpPr>
      <dsp:spPr>
        <a:xfrm>
          <a:off x="5857028" y="3062054"/>
          <a:ext cx="1855167" cy="185516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a:t>Swansea Data Science</a:t>
          </a:r>
          <a:endParaRPr lang="en-GB" sz="2700" kern="1200" dirty="0"/>
        </a:p>
      </dsp:txBody>
      <dsp:txXfrm>
        <a:off x="6128711" y="3333737"/>
        <a:ext cx="1311801" cy="1311801"/>
      </dsp:txXfrm>
    </dsp:sp>
    <dsp:sp modelId="{3E67CE95-4BB9-4BF5-83DC-F3ED5B51707E}">
      <dsp:nvSpPr>
        <dsp:cNvPr id="0" name=""/>
        <dsp:cNvSpPr/>
      </dsp:nvSpPr>
      <dsp:spPr>
        <a:xfrm>
          <a:off x="6135303" y="2923"/>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Administrative Data Research UK </a:t>
          </a:r>
          <a:br>
            <a:rPr lang="en-US" sz="1100" kern="1200" dirty="0" smtClean="0"/>
          </a:br>
          <a:r>
            <a:rPr lang="en-US" sz="1100" kern="1200" dirty="0" smtClean="0"/>
            <a:t>[UKRI]</a:t>
          </a:r>
          <a:endParaRPr lang="en-GB" sz="1100" kern="1200" dirty="0"/>
        </a:p>
      </dsp:txBody>
      <dsp:txXfrm>
        <a:off x="6325481" y="193101"/>
        <a:ext cx="918261" cy="918261"/>
      </dsp:txXfrm>
    </dsp:sp>
    <dsp:sp modelId="{B02F5C15-65C7-45C7-BC7D-F7651B714C62}">
      <dsp:nvSpPr>
        <dsp:cNvPr id="0" name=""/>
        <dsp:cNvSpPr/>
      </dsp:nvSpPr>
      <dsp:spPr>
        <a:xfrm>
          <a:off x="8096981" y="640311"/>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Health Data Research UK [UKRI]</a:t>
          </a:r>
          <a:endParaRPr lang="en-GB" sz="1100" kern="1200" dirty="0"/>
        </a:p>
      </dsp:txBody>
      <dsp:txXfrm>
        <a:off x="8287159" y="830489"/>
        <a:ext cx="918261" cy="918261"/>
      </dsp:txXfrm>
    </dsp:sp>
    <dsp:sp modelId="{46F75B5F-2DCF-4996-A892-F6B4F18C5250}">
      <dsp:nvSpPr>
        <dsp:cNvPr id="0" name=""/>
        <dsp:cNvSpPr/>
      </dsp:nvSpPr>
      <dsp:spPr>
        <a:xfrm>
          <a:off x="9309365" y="2309014"/>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NIHR RSF </a:t>
          </a:r>
          <a:r>
            <a:rPr lang="en-US" sz="1100" kern="1200" dirty="0" smtClean="0"/>
            <a:t>projects</a:t>
          </a:r>
          <a:br>
            <a:rPr lang="en-US" sz="1100" kern="1200" dirty="0" smtClean="0"/>
          </a:br>
          <a:r>
            <a:rPr lang="en-US" sz="1100" kern="1200" dirty="0" smtClean="0"/>
            <a:t>[</a:t>
          </a:r>
          <a:r>
            <a:rPr lang="en-US" sz="1100" kern="1200" dirty="0"/>
            <a:t>NIHR]</a:t>
          </a:r>
          <a:endParaRPr lang="en-GB" sz="1100" kern="1200" dirty="0"/>
        </a:p>
      </dsp:txBody>
      <dsp:txXfrm>
        <a:off x="9499543" y="2499192"/>
        <a:ext cx="918261" cy="918261"/>
      </dsp:txXfrm>
    </dsp:sp>
    <dsp:sp modelId="{41A1A5F5-7682-44AA-A53F-14212524E8D7}">
      <dsp:nvSpPr>
        <dsp:cNvPr id="0" name=""/>
        <dsp:cNvSpPr/>
      </dsp:nvSpPr>
      <dsp:spPr>
        <a:xfrm>
          <a:off x="9309365" y="4371645"/>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DATA-CAN</a:t>
          </a:r>
          <a:br>
            <a:rPr lang="en-US" sz="1100" kern="1200" dirty="0" smtClean="0"/>
          </a:br>
          <a:r>
            <a:rPr lang="en-US" sz="1100" kern="1200" dirty="0" smtClean="0"/>
            <a:t>[</a:t>
          </a:r>
          <a:r>
            <a:rPr lang="en-US" sz="1100" kern="1200" dirty="0"/>
            <a:t>HDR / UKRI]</a:t>
          </a:r>
          <a:endParaRPr lang="en-GB" sz="1100" kern="1200" dirty="0"/>
        </a:p>
      </dsp:txBody>
      <dsp:txXfrm>
        <a:off x="9499543" y="4561823"/>
        <a:ext cx="918261" cy="918261"/>
      </dsp:txXfrm>
    </dsp:sp>
    <dsp:sp modelId="{19FE69E9-0821-4014-9891-487B01353F21}">
      <dsp:nvSpPr>
        <dsp:cNvPr id="0" name=""/>
        <dsp:cNvSpPr/>
      </dsp:nvSpPr>
      <dsp:spPr>
        <a:xfrm>
          <a:off x="8096981" y="6040348"/>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Health and Care Research Wales Evidence Centre [HCRW]</a:t>
          </a:r>
          <a:endParaRPr lang="en-GB" sz="1100" kern="1200" dirty="0"/>
        </a:p>
      </dsp:txBody>
      <dsp:txXfrm>
        <a:off x="8287159" y="6230526"/>
        <a:ext cx="918261" cy="918261"/>
      </dsp:txXfrm>
    </dsp:sp>
    <dsp:sp modelId="{EAEEB020-60F9-48AD-90DF-69FBD2CD9F5F}">
      <dsp:nvSpPr>
        <dsp:cNvPr id="0" name=""/>
        <dsp:cNvSpPr/>
      </dsp:nvSpPr>
      <dsp:spPr>
        <a:xfrm>
          <a:off x="6135303" y="6677735"/>
          <a:ext cx="1298617" cy="1298617"/>
        </a:xfrm>
        <a:prstGeom prst="ellipse">
          <a:avLst/>
        </a:prstGeom>
        <a:solidFill>
          <a:schemeClr val="accent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SAIL Databank</a:t>
          </a:r>
        </a:p>
        <a:p>
          <a:pPr lvl="0" algn="ctr" defTabSz="488950">
            <a:lnSpc>
              <a:spcPct val="90000"/>
            </a:lnSpc>
            <a:spcBef>
              <a:spcPct val="0"/>
            </a:spcBef>
            <a:spcAft>
              <a:spcPct val="35000"/>
            </a:spcAft>
          </a:pPr>
          <a:r>
            <a:rPr lang="en-US" sz="1100" kern="1200" dirty="0" smtClean="0"/>
            <a:t>(</a:t>
          </a:r>
          <a:r>
            <a:rPr lang="en-US" sz="1100" kern="1200" dirty="0" err="1" smtClean="0"/>
            <a:t>SeRP</a:t>
          </a:r>
          <a:r>
            <a:rPr lang="en-US" sz="1100" kern="1200" dirty="0" smtClean="0"/>
            <a:t>)</a:t>
          </a:r>
          <a:endParaRPr lang="en-GB" sz="1100" kern="1200" dirty="0"/>
        </a:p>
      </dsp:txBody>
      <dsp:txXfrm>
        <a:off x="6325481" y="6867913"/>
        <a:ext cx="918261" cy="918261"/>
      </dsp:txXfrm>
    </dsp:sp>
    <dsp:sp modelId="{07F67CAA-4074-48B8-9CCB-72C20E7D4E59}">
      <dsp:nvSpPr>
        <dsp:cNvPr id="0" name=""/>
        <dsp:cNvSpPr/>
      </dsp:nvSpPr>
      <dsp:spPr>
        <a:xfrm>
          <a:off x="4173625" y="6040348"/>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Family Justice Data  Partnership [Nuffield]</a:t>
          </a:r>
          <a:endParaRPr lang="en-GB" sz="1100" kern="1200" dirty="0"/>
        </a:p>
      </dsp:txBody>
      <dsp:txXfrm>
        <a:off x="4363803" y="6230526"/>
        <a:ext cx="918261" cy="918261"/>
      </dsp:txXfrm>
    </dsp:sp>
    <dsp:sp modelId="{C62F3001-50CD-4FF9-A38D-B36464422FC9}">
      <dsp:nvSpPr>
        <dsp:cNvPr id="0" name=""/>
        <dsp:cNvSpPr/>
      </dsp:nvSpPr>
      <dsp:spPr>
        <a:xfrm>
          <a:off x="2961242" y="4371645"/>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SERENITY </a:t>
          </a:r>
          <a:br>
            <a:rPr lang="en-US" sz="1100" kern="1200" dirty="0"/>
          </a:br>
          <a:r>
            <a:rPr lang="en-US" sz="1100" kern="1200" dirty="0"/>
            <a:t>[</a:t>
          </a:r>
          <a:r>
            <a:rPr lang="en-US" sz="1100" kern="1200" dirty="0" smtClean="0"/>
            <a:t>EU funded]</a:t>
          </a:r>
          <a:endParaRPr lang="en-GB" sz="1100" kern="1200" dirty="0"/>
        </a:p>
      </dsp:txBody>
      <dsp:txXfrm>
        <a:off x="3151420" y="4561823"/>
        <a:ext cx="918261" cy="918261"/>
      </dsp:txXfrm>
    </dsp:sp>
    <dsp:sp modelId="{E2AC7458-4C33-4245-9528-B78AE61BACCB}">
      <dsp:nvSpPr>
        <dsp:cNvPr id="0" name=""/>
        <dsp:cNvSpPr/>
      </dsp:nvSpPr>
      <dsp:spPr>
        <a:xfrm>
          <a:off x="2961242" y="2309014"/>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BHF DSC</a:t>
          </a:r>
          <a:br>
            <a:rPr lang="en-US" sz="1100" kern="1200" dirty="0"/>
          </a:br>
          <a:r>
            <a:rPr lang="en-US" sz="1100" kern="1200" dirty="0" smtClean="0"/>
            <a:t>[HDR </a:t>
          </a:r>
          <a:r>
            <a:rPr lang="en-US" sz="1100" kern="1200" dirty="0"/>
            <a:t>/ </a:t>
          </a:r>
          <a:r>
            <a:rPr lang="en-US" sz="1100" kern="1200" dirty="0" smtClean="0"/>
            <a:t>UKRI]</a:t>
          </a:r>
          <a:endParaRPr lang="en-GB" sz="1100" kern="1200" dirty="0"/>
        </a:p>
      </dsp:txBody>
      <dsp:txXfrm>
        <a:off x="3151420" y="2499192"/>
        <a:ext cx="918261" cy="918261"/>
      </dsp:txXfrm>
    </dsp:sp>
    <dsp:sp modelId="{833661DA-B14B-4619-8BC4-EFD44EBA0F94}">
      <dsp:nvSpPr>
        <dsp:cNvPr id="0" name=""/>
        <dsp:cNvSpPr/>
      </dsp:nvSpPr>
      <dsp:spPr>
        <a:xfrm>
          <a:off x="4173625" y="640311"/>
          <a:ext cx="1298617" cy="129861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a:t>Networked Data </a:t>
          </a:r>
          <a:r>
            <a:rPr lang="en-US" sz="1100" kern="1200"/>
            <a:t>Lab </a:t>
          </a:r>
          <a:r>
            <a:rPr lang="en-US" sz="1100" kern="1200" smtClean="0"/>
            <a:t>Wales </a:t>
          </a:r>
          <a:r>
            <a:rPr lang="en-US" sz="1100" kern="1200" dirty="0" smtClean="0"/>
            <a:t>[Health Foundation]</a:t>
          </a:r>
          <a:endParaRPr lang="en-GB" sz="1100" kern="1200" dirty="0"/>
        </a:p>
      </dsp:txBody>
      <dsp:txXfrm>
        <a:off x="4363803" y="830489"/>
        <a:ext cx="918261" cy="91826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2C59A1-447C-4A31-B841-A0F4947037FB}" type="datetimeFigureOut">
              <a:rPr lang="en-GB" smtClean="0"/>
              <a:t>13/09/2023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61351F-D596-4AA2-8B36-A32CA4698398}" type="slidenum">
              <a:rPr lang="en-GB" smtClean="0"/>
              <a:t>‹#›</a:t>
            </a:fld>
            <a:endParaRPr lang="en-GB"/>
          </a:p>
        </p:txBody>
      </p:sp>
    </p:spTree>
    <p:extLst>
      <p:ext uri="{BB962C8B-B14F-4D97-AF65-F5344CB8AC3E}">
        <p14:creationId xmlns:p14="http://schemas.microsoft.com/office/powerpoint/2010/main" val="1449907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68D8CEB-D036-4786-8EA6-0554908E523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1205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gray">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grpSp>
        <p:nvGrpSpPr>
          <p:cNvPr id="241" name="Group 240">
            <a:extLst>
              <a:ext uri="{FF2B5EF4-FFF2-40B4-BE49-F238E27FC236}">
                <a16:creationId xmlns:a16="http://schemas.microsoft.com/office/drawing/2014/main" id="{A99626EC-D8B2-48BD-B730-804047922026}"/>
              </a:ext>
            </a:extLst>
          </p:cNvPr>
          <p:cNvGrpSpPr/>
          <p:nvPr userDrawn="1"/>
        </p:nvGrpSpPr>
        <p:grpSpPr bwMode="white">
          <a:xfrm>
            <a:off x="0" y="7995658"/>
            <a:ext cx="18288000" cy="2441621"/>
            <a:chOff x="0" y="5554800"/>
            <a:chExt cx="9144000" cy="1220810"/>
          </a:xfrm>
        </p:grpSpPr>
        <p:sp>
          <p:nvSpPr>
            <p:cNvPr id="242" name="Rectangle 241">
              <a:extLst>
                <a:ext uri="{FF2B5EF4-FFF2-40B4-BE49-F238E27FC236}">
                  <a16:creationId xmlns:a16="http://schemas.microsoft.com/office/drawing/2014/main" id="{94C01FF6-DCD5-477C-9E5B-D5F44FF3949E}"/>
                </a:ext>
              </a:extLst>
            </p:cNvPr>
            <p:cNvSpPr/>
            <p:nvPr userDrawn="1"/>
          </p:nvSpPr>
          <p:spPr bwMode="white">
            <a:xfrm>
              <a:off x="0" y="6266001"/>
              <a:ext cx="9144000" cy="5096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700"/>
            </a:p>
          </p:txBody>
        </p:sp>
        <p:sp>
          <p:nvSpPr>
            <p:cNvPr id="243" name="Freeform 5">
              <a:extLst>
                <a:ext uri="{FF2B5EF4-FFF2-40B4-BE49-F238E27FC236}">
                  <a16:creationId xmlns:a16="http://schemas.microsoft.com/office/drawing/2014/main" id="{716DC318-6B2A-4A80-B7C2-30153F08FE03}"/>
                </a:ext>
              </a:extLst>
            </p:cNvPr>
            <p:cNvSpPr>
              <a:spLocks noEditPoints="1"/>
            </p:cNvSpPr>
            <p:nvPr userDrawn="1"/>
          </p:nvSpPr>
          <p:spPr bwMode="white">
            <a:xfrm rot="10800000">
              <a:off x="0" y="5554800"/>
              <a:ext cx="9144000" cy="711200"/>
            </a:xfrm>
            <a:custGeom>
              <a:avLst/>
              <a:gdLst>
                <a:gd name="T0" fmla="*/ 2506 w 5760"/>
                <a:gd name="T1" fmla="*/ 398 h 448"/>
                <a:gd name="T2" fmla="*/ 5234 w 5760"/>
                <a:gd name="T3" fmla="*/ 398 h 448"/>
                <a:gd name="T4" fmla="*/ 1167 w 5760"/>
                <a:gd name="T5" fmla="*/ 398 h 448"/>
                <a:gd name="T6" fmla="*/ 2407 w 5760"/>
                <a:gd name="T7" fmla="*/ 348 h 448"/>
                <a:gd name="T8" fmla="*/ 4341 w 5760"/>
                <a:gd name="T9" fmla="*/ 348 h 448"/>
                <a:gd name="T10" fmla="*/ 1712 w 5760"/>
                <a:gd name="T11" fmla="*/ 348 h 448"/>
                <a:gd name="T12" fmla="*/ 4688 w 5760"/>
                <a:gd name="T13" fmla="*/ 348 h 448"/>
                <a:gd name="T14" fmla="*/ 125 w 5760"/>
                <a:gd name="T15" fmla="*/ 249 h 448"/>
                <a:gd name="T16" fmla="*/ 2605 w 5760"/>
                <a:gd name="T17" fmla="*/ 249 h 448"/>
                <a:gd name="T18" fmla="*/ 1911 w 5760"/>
                <a:gd name="T19" fmla="*/ 249 h 448"/>
                <a:gd name="T20" fmla="*/ 4291 w 5760"/>
                <a:gd name="T21" fmla="*/ 249 h 448"/>
                <a:gd name="T22" fmla="*/ 4887 w 5760"/>
                <a:gd name="T23" fmla="*/ 299 h 448"/>
                <a:gd name="T24" fmla="*/ 76 w 5760"/>
                <a:gd name="T25" fmla="*/ 149 h 448"/>
                <a:gd name="T26" fmla="*/ 472 w 5760"/>
                <a:gd name="T27" fmla="*/ 249 h 448"/>
                <a:gd name="T28" fmla="*/ 869 w 5760"/>
                <a:gd name="T29" fmla="*/ 149 h 448"/>
                <a:gd name="T30" fmla="*/ 1018 w 5760"/>
                <a:gd name="T31" fmla="*/ 249 h 448"/>
                <a:gd name="T32" fmla="*/ 3051 w 5760"/>
                <a:gd name="T33" fmla="*/ 199 h 448"/>
                <a:gd name="T34" fmla="*/ 3448 w 5760"/>
                <a:gd name="T35" fmla="*/ 199 h 448"/>
                <a:gd name="T36" fmla="*/ 3597 w 5760"/>
                <a:gd name="T37" fmla="*/ 149 h 448"/>
                <a:gd name="T38" fmla="*/ 4341 w 5760"/>
                <a:gd name="T39" fmla="*/ 149 h 448"/>
                <a:gd name="T40" fmla="*/ 4788 w 5760"/>
                <a:gd name="T41" fmla="*/ 249 h 448"/>
                <a:gd name="T42" fmla="*/ 1465 w 5760"/>
                <a:gd name="T43" fmla="*/ 149 h 448"/>
                <a:gd name="T44" fmla="*/ 1613 w 5760"/>
                <a:gd name="T45" fmla="*/ 149 h 448"/>
                <a:gd name="T46" fmla="*/ 3002 w 5760"/>
                <a:gd name="T47" fmla="*/ 149 h 448"/>
                <a:gd name="T48" fmla="*/ 4044 w 5760"/>
                <a:gd name="T49" fmla="*/ 149 h 448"/>
                <a:gd name="T50" fmla="*/ 5631 w 5760"/>
                <a:gd name="T51" fmla="*/ 100 h 448"/>
                <a:gd name="T52" fmla="*/ 1266 w 5760"/>
                <a:gd name="T53" fmla="*/ 50 h 448"/>
                <a:gd name="T54" fmla="*/ 5333 w 5760"/>
                <a:gd name="T55" fmla="*/ 100 h 448"/>
                <a:gd name="T56" fmla="*/ 76 w 5760"/>
                <a:gd name="T57" fmla="*/ 398 h 448"/>
                <a:gd name="T58" fmla="*/ 274 w 5760"/>
                <a:gd name="T59" fmla="*/ 398 h 448"/>
                <a:gd name="T60" fmla="*/ 571 w 5760"/>
                <a:gd name="T61" fmla="*/ 299 h 448"/>
                <a:gd name="T62" fmla="*/ 720 w 5760"/>
                <a:gd name="T63" fmla="*/ 348 h 448"/>
                <a:gd name="T64" fmla="*/ 1018 w 5760"/>
                <a:gd name="T65" fmla="*/ 348 h 448"/>
                <a:gd name="T66" fmla="*/ 1415 w 5760"/>
                <a:gd name="T67" fmla="*/ 149 h 448"/>
                <a:gd name="T68" fmla="*/ 1564 w 5760"/>
                <a:gd name="T69" fmla="*/ 398 h 448"/>
                <a:gd name="T70" fmla="*/ 1762 w 5760"/>
                <a:gd name="T71" fmla="*/ 199 h 448"/>
                <a:gd name="T72" fmla="*/ 1762 w 5760"/>
                <a:gd name="T73" fmla="*/ 299 h 448"/>
                <a:gd name="T74" fmla="*/ 2109 w 5760"/>
                <a:gd name="T75" fmla="*/ 249 h 448"/>
                <a:gd name="T76" fmla="*/ 2308 w 5760"/>
                <a:gd name="T77" fmla="*/ 149 h 448"/>
                <a:gd name="T78" fmla="*/ 2357 w 5760"/>
                <a:gd name="T79" fmla="*/ 398 h 448"/>
                <a:gd name="T80" fmla="*/ 2605 w 5760"/>
                <a:gd name="T81" fmla="*/ 149 h 448"/>
                <a:gd name="T82" fmla="*/ 2705 w 5760"/>
                <a:gd name="T83" fmla="*/ 348 h 448"/>
                <a:gd name="T84" fmla="*/ 2804 w 5760"/>
                <a:gd name="T85" fmla="*/ 249 h 448"/>
                <a:gd name="T86" fmla="*/ 2854 w 5760"/>
                <a:gd name="T87" fmla="*/ 398 h 448"/>
                <a:gd name="T88" fmla="*/ 3200 w 5760"/>
                <a:gd name="T89" fmla="*/ 348 h 448"/>
                <a:gd name="T90" fmla="*/ 3300 w 5760"/>
                <a:gd name="T91" fmla="*/ 249 h 448"/>
                <a:gd name="T92" fmla="*/ 3498 w 5760"/>
                <a:gd name="T93" fmla="*/ 348 h 448"/>
                <a:gd name="T94" fmla="*/ 3597 w 5760"/>
                <a:gd name="T95" fmla="*/ 348 h 448"/>
                <a:gd name="T96" fmla="*/ 3895 w 5760"/>
                <a:gd name="T97" fmla="*/ 348 h 448"/>
                <a:gd name="T98" fmla="*/ 4143 w 5760"/>
                <a:gd name="T99" fmla="*/ 299 h 448"/>
                <a:gd name="T100" fmla="*/ 4440 w 5760"/>
                <a:gd name="T101" fmla="*/ 398 h 448"/>
                <a:gd name="T102" fmla="*/ 4688 w 5760"/>
                <a:gd name="T103" fmla="*/ 249 h 448"/>
                <a:gd name="T104" fmla="*/ 4440 w 5760"/>
                <a:gd name="T105" fmla="*/ 100 h 448"/>
                <a:gd name="T106" fmla="*/ 4738 w 5760"/>
                <a:gd name="T107" fmla="*/ 199 h 448"/>
                <a:gd name="T108" fmla="*/ 5036 w 5760"/>
                <a:gd name="T109" fmla="*/ 299 h 448"/>
                <a:gd name="T110" fmla="*/ 5234 w 5760"/>
                <a:gd name="T111" fmla="*/ 199 h 448"/>
                <a:gd name="T112" fmla="*/ 5284 w 5760"/>
                <a:gd name="T113" fmla="*/ 348 h 448"/>
                <a:gd name="T114" fmla="*/ 5531 w 5760"/>
                <a:gd name="T115" fmla="*/ 199 h 448"/>
                <a:gd name="T116" fmla="*/ 5581 w 5760"/>
                <a:gd name="T117" fmla="*/ 348 h 448"/>
                <a:gd name="T118" fmla="*/ 5680 w 5760"/>
                <a:gd name="T119" fmla="*/ 249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0" h="448">
                  <a:moveTo>
                    <a:pt x="720" y="448"/>
                  </a:moveTo>
                  <a:lnTo>
                    <a:pt x="770" y="448"/>
                  </a:lnTo>
                  <a:lnTo>
                    <a:pt x="770" y="398"/>
                  </a:lnTo>
                  <a:lnTo>
                    <a:pt x="720" y="398"/>
                  </a:lnTo>
                  <a:lnTo>
                    <a:pt x="720" y="448"/>
                  </a:lnTo>
                  <a:close/>
                  <a:moveTo>
                    <a:pt x="1613" y="448"/>
                  </a:moveTo>
                  <a:lnTo>
                    <a:pt x="1663" y="448"/>
                  </a:lnTo>
                  <a:lnTo>
                    <a:pt x="1663" y="398"/>
                  </a:lnTo>
                  <a:lnTo>
                    <a:pt x="1613" y="398"/>
                  </a:lnTo>
                  <a:lnTo>
                    <a:pt x="1613" y="448"/>
                  </a:lnTo>
                  <a:close/>
                  <a:moveTo>
                    <a:pt x="2506" y="448"/>
                  </a:moveTo>
                  <a:lnTo>
                    <a:pt x="2556" y="448"/>
                  </a:lnTo>
                  <a:lnTo>
                    <a:pt x="2556" y="398"/>
                  </a:lnTo>
                  <a:lnTo>
                    <a:pt x="2506" y="398"/>
                  </a:lnTo>
                  <a:lnTo>
                    <a:pt x="2506" y="448"/>
                  </a:lnTo>
                  <a:close/>
                  <a:moveTo>
                    <a:pt x="3697" y="448"/>
                  </a:moveTo>
                  <a:lnTo>
                    <a:pt x="3746" y="448"/>
                  </a:lnTo>
                  <a:lnTo>
                    <a:pt x="3746" y="398"/>
                  </a:lnTo>
                  <a:lnTo>
                    <a:pt x="3697" y="398"/>
                  </a:lnTo>
                  <a:lnTo>
                    <a:pt x="3697" y="448"/>
                  </a:lnTo>
                  <a:close/>
                  <a:moveTo>
                    <a:pt x="4589" y="448"/>
                  </a:moveTo>
                  <a:lnTo>
                    <a:pt x="4639" y="448"/>
                  </a:lnTo>
                  <a:lnTo>
                    <a:pt x="4639" y="398"/>
                  </a:lnTo>
                  <a:lnTo>
                    <a:pt x="4589" y="398"/>
                  </a:lnTo>
                  <a:lnTo>
                    <a:pt x="4589" y="448"/>
                  </a:lnTo>
                  <a:close/>
                  <a:moveTo>
                    <a:pt x="5185" y="448"/>
                  </a:moveTo>
                  <a:lnTo>
                    <a:pt x="5234" y="448"/>
                  </a:lnTo>
                  <a:lnTo>
                    <a:pt x="5234" y="398"/>
                  </a:lnTo>
                  <a:lnTo>
                    <a:pt x="5185" y="398"/>
                  </a:lnTo>
                  <a:lnTo>
                    <a:pt x="5185" y="448"/>
                  </a:lnTo>
                  <a:close/>
                  <a:moveTo>
                    <a:pt x="571" y="398"/>
                  </a:moveTo>
                  <a:lnTo>
                    <a:pt x="621" y="398"/>
                  </a:lnTo>
                  <a:lnTo>
                    <a:pt x="621" y="348"/>
                  </a:lnTo>
                  <a:lnTo>
                    <a:pt x="571" y="348"/>
                  </a:lnTo>
                  <a:lnTo>
                    <a:pt x="571" y="398"/>
                  </a:lnTo>
                  <a:close/>
                  <a:moveTo>
                    <a:pt x="919" y="398"/>
                  </a:moveTo>
                  <a:lnTo>
                    <a:pt x="968" y="398"/>
                  </a:lnTo>
                  <a:lnTo>
                    <a:pt x="968" y="348"/>
                  </a:lnTo>
                  <a:lnTo>
                    <a:pt x="919" y="348"/>
                  </a:lnTo>
                  <a:lnTo>
                    <a:pt x="919" y="398"/>
                  </a:lnTo>
                  <a:close/>
                  <a:moveTo>
                    <a:pt x="1167" y="348"/>
                  </a:moveTo>
                  <a:lnTo>
                    <a:pt x="1167" y="398"/>
                  </a:lnTo>
                  <a:lnTo>
                    <a:pt x="1167" y="448"/>
                  </a:lnTo>
                  <a:lnTo>
                    <a:pt x="1217" y="448"/>
                  </a:lnTo>
                  <a:lnTo>
                    <a:pt x="1217" y="398"/>
                  </a:lnTo>
                  <a:lnTo>
                    <a:pt x="1217" y="348"/>
                  </a:lnTo>
                  <a:lnTo>
                    <a:pt x="1167" y="348"/>
                  </a:lnTo>
                  <a:close/>
                  <a:moveTo>
                    <a:pt x="1316" y="398"/>
                  </a:moveTo>
                  <a:lnTo>
                    <a:pt x="1365" y="398"/>
                  </a:lnTo>
                  <a:lnTo>
                    <a:pt x="1365" y="348"/>
                  </a:lnTo>
                  <a:lnTo>
                    <a:pt x="1316" y="348"/>
                  </a:lnTo>
                  <a:lnTo>
                    <a:pt x="1316" y="398"/>
                  </a:lnTo>
                  <a:close/>
                  <a:moveTo>
                    <a:pt x="2407" y="398"/>
                  </a:moveTo>
                  <a:lnTo>
                    <a:pt x="2457" y="398"/>
                  </a:lnTo>
                  <a:lnTo>
                    <a:pt x="2457" y="348"/>
                  </a:lnTo>
                  <a:lnTo>
                    <a:pt x="2407" y="348"/>
                  </a:lnTo>
                  <a:lnTo>
                    <a:pt x="2407" y="398"/>
                  </a:lnTo>
                  <a:close/>
                  <a:moveTo>
                    <a:pt x="3994" y="398"/>
                  </a:moveTo>
                  <a:lnTo>
                    <a:pt x="4044" y="398"/>
                  </a:lnTo>
                  <a:lnTo>
                    <a:pt x="4044" y="348"/>
                  </a:lnTo>
                  <a:lnTo>
                    <a:pt x="3994" y="348"/>
                  </a:lnTo>
                  <a:lnTo>
                    <a:pt x="3994" y="398"/>
                  </a:lnTo>
                  <a:close/>
                  <a:moveTo>
                    <a:pt x="4094" y="398"/>
                  </a:moveTo>
                  <a:lnTo>
                    <a:pt x="4143" y="398"/>
                  </a:lnTo>
                  <a:lnTo>
                    <a:pt x="4143" y="348"/>
                  </a:lnTo>
                  <a:lnTo>
                    <a:pt x="4094" y="348"/>
                  </a:lnTo>
                  <a:lnTo>
                    <a:pt x="4094" y="398"/>
                  </a:lnTo>
                  <a:close/>
                  <a:moveTo>
                    <a:pt x="4291" y="398"/>
                  </a:moveTo>
                  <a:lnTo>
                    <a:pt x="4341" y="398"/>
                  </a:lnTo>
                  <a:lnTo>
                    <a:pt x="4341" y="348"/>
                  </a:lnTo>
                  <a:lnTo>
                    <a:pt x="4291" y="348"/>
                  </a:lnTo>
                  <a:lnTo>
                    <a:pt x="4291" y="398"/>
                  </a:lnTo>
                  <a:close/>
                  <a:moveTo>
                    <a:pt x="621" y="348"/>
                  </a:moveTo>
                  <a:lnTo>
                    <a:pt x="671" y="348"/>
                  </a:lnTo>
                  <a:lnTo>
                    <a:pt x="671" y="299"/>
                  </a:lnTo>
                  <a:lnTo>
                    <a:pt x="621" y="299"/>
                  </a:lnTo>
                  <a:lnTo>
                    <a:pt x="621" y="348"/>
                  </a:lnTo>
                  <a:close/>
                  <a:moveTo>
                    <a:pt x="1266" y="348"/>
                  </a:moveTo>
                  <a:lnTo>
                    <a:pt x="1316" y="348"/>
                  </a:lnTo>
                  <a:lnTo>
                    <a:pt x="1316" y="299"/>
                  </a:lnTo>
                  <a:lnTo>
                    <a:pt x="1266" y="299"/>
                  </a:lnTo>
                  <a:lnTo>
                    <a:pt x="1266" y="348"/>
                  </a:lnTo>
                  <a:close/>
                  <a:moveTo>
                    <a:pt x="1712" y="299"/>
                  </a:moveTo>
                  <a:lnTo>
                    <a:pt x="1712" y="348"/>
                  </a:lnTo>
                  <a:lnTo>
                    <a:pt x="1712" y="398"/>
                  </a:lnTo>
                  <a:lnTo>
                    <a:pt x="1762" y="398"/>
                  </a:lnTo>
                  <a:lnTo>
                    <a:pt x="1811" y="398"/>
                  </a:lnTo>
                  <a:lnTo>
                    <a:pt x="1811" y="348"/>
                  </a:lnTo>
                  <a:lnTo>
                    <a:pt x="1762" y="348"/>
                  </a:lnTo>
                  <a:lnTo>
                    <a:pt x="1762" y="299"/>
                  </a:lnTo>
                  <a:lnTo>
                    <a:pt x="1712" y="299"/>
                  </a:lnTo>
                  <a:close/>
                  <a:moveTo>
                    <a:pt x="2208" y="348"/>
                  </a:moveTo>
                  <a:lnTo>
                    <a:pt x="2258" y="348"/>
                  </a:lnTo>
                  <a:lnTo>
                    <a:pt x="2258" y="299"/>
                  </a:lnTo>
                  <a:lnTo>
                    <a:pt x="2208" y="299"/>
                  </a:lnTo>
                  <a:lnTo>
                    <a:pt x="2208" y="348"/>
                  </a:lnTo>
                  <a:close/>
                  <a:moveTo>
                    <a:pt x="4688" y="299"/>
                  </a:moveTo>
                  <a:lnTo>
                    <a:pt x="4688" y="348"/>
                  </a:lnTo>
                  <a:lnTo>
                    <a:pt x="4688" y="398"/>
                  </a:lnTo>
                  <a:lnTo>
                    <a:pt x="4738" y="398"/>
                  </a:lnTo>
                  <a:lnTo>
                    <a:pt x="4788" y="398"/>
                  </a:lnTo>
                  <a:lnTo>
                    <a:pt x="4788" y="348"/>
                  </a:lnTo>
                  <a:lnTo>
                    <a:pt x="4738" y="348"/>
                  </a:lnTo>
                  <a:lnTo>
                    <a:pt x="4738" y="299"/>
                  </a:lnTo>
                  <a:lnTo>
                    <a:pt x="4688" y="299"/>
                  </a:lnTo>
                  <a:close/>
                  <a:moveTo>
                    <a:pt x="5730" y="348"/>
                  </a:moveTo>
                  <a:lnTo>
                    <a:pt x="5760" y="348"/>
                  </a:lnTo>
                  <a:lnTo>
                    <a:pt x="5760" y="299"/>
                  </a:lnTo>
                  <a:lnTo>
                    <a:pt x="5730" y="299"/>
                  </a:lnTo>
                  <a:lnTo>
                    <a:pt x="5730" y="348"/>
                  </a:lnTo>
                  <a:close/>
                  <a:moveTo>
                    <a:pt x="76" y="249"/>
                  </a:moveTo>
                  <a:lnTo>
                    <a:pt x="125" y="249"/>
                  </a:lnTo>
                  <a:lnTo>
                    <a:pt x="125" y="299"/>
                  </a:lnTo>
                  <a:lnTo>
                    <a:pt x="76" y="299"/>
                  </a:lnTo>
                  <a:lnTo>
                    <a:pt x="76" y="249"/>
                  </a:lnTo>
                  <a:close/>
                  <a:moveTo>
                    <a:pt x="423" y="299"/>
                  </a:moveTo>
                  <a:lnTo>
                    <a:pt x="472" y="299"/>
                  </a:lnTo>
                  <a:lnTo>
                    <a:pt x="472" y="249"/>
                  </a:lnTo>
                  <a:lnTo>
                    <a:pt x="522" y="249"/>
                  </a:lnTo>
                  <a:lnTo>
                    <a:pt x="522" y="299"/>
                  </a:lnTo>
                  <a:lnTo>
                    <a:pt x="522" y="348"/>
                  </a:lnTo>
                  <a:lnTo>
                    <a:pt x="472" y="348"/>
                  </a:lnTo>
                  <a:lnTo>
                    <a:pt x="423" y="348"/>
                  </a:lnTo>
                  <a:lnTo>
                    <a:pt x="423" y="299"/>
                  </a:lnTo>
                  <a:close/>
                  <a:moveTo>
                    <a:pt x="2556" y="249"/>
                  </a:moveTo>
                  <a:lnTo>
                    <a:pt x="2605" y="249"/>
                  </a:lnTo>
                  <a:lnTo>
                    <a:pt x="2605" y="299"/>
                  </a:lnTo>
                  <a:lnTo>
                    <a:pt x="2556" y="299"/>
                  </a:lnTo>
                  <a:lnTo>
                    <a:pt x="2556" y="249"/>
                  </a:lnTo>
                  <a:close/>
                  <a:moveTo>
                    <a:pt x="3051" y="249"/>
                  </a:moveTo>
                  <a:lnTo>
                    <a:pt x="3101" y="249"/>
                  </a:lnTo>
                  <a:lnTo>
                    <a:pt x="3101" y="299"/>
                  </a:lnTo>
                  <a:lnTo>
                    <a:pt x="3051" y="299"/>
                  </a:lnTo>
                  <a:lnTo>
                    <a:pt x="3051" y="249"/>
                  </a:lnTo>
                  <a:close/>
                  <a:moveTo>
                    <a:pt x="2010" y="199"/>
                  </a:moveTo>
                  <a:lnTo>
                    <a:pt x="2010" y="249"/>
                  </a:lnTo>
                  <a:lnTo>
                    <a:pt x="1960" y="249"/>
                  </a:lnTo>
                  <a:lnTo>
                    <a:pt x="1960" y="299"/>
                  </a:lnTo>
                  <a:lnTo>
                    <a:pt x="1911" y="299"/>
                  </a:lnTo>
                  <a:lnTo>
                    <a:pt x="1911" y="249"/>
                  </a:lnTo>
                  <a:lnTo>
                    <a:pt x="1960" y="249"/>
                  </a:lnTo>
                  <a:lnTo>
                    <a:pt x="1960" y="199"/>
                  </a:lnTo>
                  <a:lnTo>
                    <a:pt x="2010" y="199"/>
                  </a:lnTo>
                  <a:close/>
                  <a:moveTo>
                    <a:pt x="2159" y="199"/>
                  </a:moveTo>
                  <a:lnTo>
                    <a:pt x="2208" y="199"/>
                  </a:lnTo>
                  <a:lnTo>
                    <a:pt x="2208" y="249"/>
                  </a:lnTo>
                  <a:lnTo>
                    <a:pt x="2159" y="249"/>
                  </a:lnTo>
                  <a:lnTo>
                    <a:pt x="2159" y="199"/>
                  </a:lnTo>
                  <a:close/>
                  <a:moveTo>
                    <a:pt x="4143" y="199"/>
                  </a:moveTo>
                  <a:lnTo>
                    <a:pt x="4192" y="199"/>
                  </a:lnTo>
                  <a:lnTo>
                    <a:pt x="4192" y="249"/>
                  </a:lnTo>
                  <a:lnTo>
                    <a:pt x="4143" y="249"/>
                  </a:lnTo>
                  <a:lnTo>
                    <a:pt x="4143" y="199"/>
                  </a:lnTo>
                  <a:close/>
                  <a:moveTo>
                    <a:pt x="4291" y="249"/>
                  </a:moveTo>
                  <a:lnTo>
                    <a:pt x="4242" y="249"/>
                  </a:lnTo>
                  <a:lnTo>
                    <a:pt x="4242" y="199"/>
                  </a:lnTo>
                  <a:lnTo>
                    <a:pt x="4291" y="199"/>
                  </a:lnTo>
                  <a:lnTo>
                    <a:pt x="4291" y="249"/>
                  </a:lnTo>
                  <a:close/>
                  <a:moveTo>
                    <a:pt x="4589" y="199"/>
                  </a:moveTo>
                  <a:lnTo>
                    <a:pt x="4639" y="199"/>
                  </a:lnTo>
                  <a:lnTo>
                    <a:pt x="4639" y="249"/>
                  </a:lnTo>
                  <a:lnTo>
                    <a:pt x="4589" y="249"/>
                  </a:lnTo>
                  <a:lnTo>
                    <a:pt x="4589" y="199"/>
                  </a:lnTo>
                  <a:close/>
                  <a:moveTo>
                    <a:pt x="4986" y="199"/>
                  </a:moveTo>
                  <a:lnTo>
                    <a:pt x="4986" y="249"/>
                  </a:lnTo>
                  <a:lnTo>
                    <a:pt x="4936" y="249"/>
                  </a:lnTo>
                  <a:lnTo>
                    <a:pt x="4936" y="299"/>
                  </a:lnTo>
                  <a:lnTo>
                    <a:pt x="4887" y="299"/>
                  </a:lnTo>
                  <a:lnTo>
                    <a:pt x="4887" y="249"/>
                  </a:lnTo>
                  <a:lnTo>
                    <a:pt x="4936" y="249"/>
                  </a:lnTo>
                  <a:lnTo>
                    <a:pt x="4936" y="199"/>
                  </a:lnTo>
                  <a:lnTo>
                    <a:pt x="4986" y="199"/>
                  </a:lnTo>
                  <a:close/>
                  <a:moveTo>
                    <a:pt x="5135" y="199"/>
                  </a:moveTo>
                  <a:lnTo>
                    <a:pt x="5185" y="199"/>
                  </a:lnTo>
                  <a:lnTo>
                    <a:pt x="5185" y="249"/>
                  </a:lnTo>
                  <a:lnTo>
                    <a:pt x="5135" y="249"/>
                  </a:lnTo>
                  <a:lnTo>
                    <a:pt x="5135" y="199"/>
                  </a:lnTo>
                  <a:close/>
                  <a:moveTo>
                    <a:pt x="76" y="149"/>
                  </a:moveTo>
                  <a:lnTo>
                    <a:pt x="125" y="149"/>
                  </a:lnTo>
                  <a:lnTo>
                    <a:pt x="125" y="199"/>
                  </a:lnTo>
                  <a:lnTo>
                    <a:pt x="76" y="199"/>
                  </a:lnTo>
                  <a:lnTo>
                    <a:pt x="76" y="149"/>
                  </a:lnTo>
                  <a:close/>
                  <a:moveTo>
                    <a:pt x="175" y="199"/>
                  </a:moveTo>
                  <a:lnTo>
                    <a:pt x="175" y="149"/>
                  </a:lnTo>
                  <a:lnTo>
                    <a:pt x="225" y="149"/>
                  </a:lnTo>
                  <a:lnTo>
                    <a:pt x="225" y="199"/>
                  </a:lnTo>
                  <a:lnTo>
                    <a:pt x="225" y="249"/>
                  </a:lnTo>
                  <a:lnTo>
                    <a:pt x="175" y="249"/>
                  </a:lnTo>
                  <a:lnTo>
                    <a:pt x="175" y="199"/>
                  </a:lnTo>
                  <a:close/>
                  <a:moveTo>
                    <a:pt x="423" y="199"/>
                  </a:moveTo>
                  <a:lnTo>
                    <a:pt x="472" y="199"/>
                  </a:lnTo>
                  <a:lnTo>
                    <a:pt x="472" y="149"/>
                  </a:lnTo>
                  <a:lnTo>
                    <a:pt x="522" y="149"/>
                  </a:lnTo>
                  <a:lnTo>
                    <a:pt x="522" y="199"/>
                  </a:lnTo>
                  <a:lnTo>
                    <a:pt x="472" y="199"/>
                  </a:lnTo>
                  <a:lnTo>
                    <a:pt x="472" y="249"/>
                  </a:lnTo>
                  <a:lnTo>
                    <a:pt x="423" y="249"/>
                  </a:lnTo>
                  <a:lnTo>
                    <a:pt x="423" y="199"/>
                  </a:lnTo>
                  <a:close/>
                  <a:moveTo>
                    <a:pt x="621" y="149"/>
                  </a:moveTo>
                  <a:lnTo>
                    <a:pt x="671" y="149"/>
                  </a:lnTo>
                  <a:lnTo>
                    <a:pt x="671" y="199"/>
                  </a:lnTo>
                  <a:lnTo>
                    <a:pt x="621" y="199"/>
                  </a:lnTo>
                  <a:lnTo>
                    <a:pt x="621" y="149"/>
                  </a:lnTo>
                  <a:close/>
                  <a:moveTo>
                    <a:pt x="869" y="149"/>
                  </a:moveTo>
                  <a:lnTo>
                    <a:pt x="919" y="149"/>
                  </a:lnTo>
                  <a:lnTo>
                    <a:pt x="968" y="149"/>
                  </a:lnTo>
                  <a:lnTo>
                    <a:pt x="968" y="199"/>
                  </a:lnTo>
                  <a:lnTo>
                    <a:pt x="919" y="199"/>
                  </a:lnTo>
                  <a:lnTo>
                    <a:pt x="869" y="199"/>
                  </a:lnTo>
                  <a:lnTo>
                    <a:pt x="869" y="149"/>
                  </a:lnTo>
                  <a:close/>
                  <a:moveTo>
                    <a:pt x="1167" y="249"/>
                  </a:moveTo>
                  <a:lnTo>
                    <a:pt x="1167" y="199"/>
                  </a:lnTo>
                  <a:lnTo>
                    <a:pt x="1217" y="199"/>
                  </a:lnTo>
                  <a:lnTo>
                    <a:pt x="1217" y="149"/>
                  </a:lnTo>
                  <a:lnTo>
                    <a:pt x="1266" y="149"/>
                  </a:lnTo>
                  <a:lnTo>
                    <a:pt x="1266" y="199"/>
                  </a:lnTo>
                  <a:lnTo>
                    <a:pt x="1217" y="199"/>
                  </a:lnTo>
                  <a:lnTo>
                    <a:pt x="1217" y="249"/>
                  </a:lnTo>
                  <a:lnTo>
                    <a:pt x="1167" y="249"/>
                  </a:lnTo>
                  <a:lnTo>
                    <a:pt x="1167" y="299"/>
                  </a:lnTo>
                  <a:lnTo>
                    <a:pt x="1117" y="299"/>
                  </a:lnTo>
                  <a:lnTo>
                    <a:pt x="1068" y="299"/>
                  </a:lnTo>
                  <a:lnTo>
                    <a:pt x="1068" y="249"/>
                  </a:lnTo>
                  <a:lnTo>
                    <a:pt x="1018" y="249"/>
                  </a:lnTo>
                  <a:lnTo>
                    <a:pt x="1018" y="199"/>
                  </a:lnTo>
                  <a:lnTo>
                    <a:pt x="1068" y="199"/>
                  </a:lnTo>
                  <a:lnTo>
                    <a:pt x="1117" y="199"/>
                  </a:lnTo>
                  <a:lnTo>
                    <a:pt x="1117" y="249"/>
                  </a:lnTo>
                  <a:lnTo>
                    <a:pt x="1167" y="249"/>
                  </a:lnTo>
                  <a:close/>
                  <a:moveTo>
                    <a:pt x="2407" y="149"/>
                  </a:moveTo>
                  <a:lnTo>
                    <a:pt x="2457" y="149"/>
                  </a:lnTo>
                  <a:lnTo>
                    <a:pt x="2457" y="199"/>
                  </a:lnTo>
                  <a:lnTo>
                    <a:pt x="2407" y="199"/>
                  </a:lnTo>
                  <a:lnTo>
                    <a:pt x="2407" y="149"/>
                  </a:lnTo>
                  <a:close/>
                  <a:moveTo>
                    <a:pt x="3051" y="149"/>
                  </a:moveTo>
                  <a:lnTo>
                    <a:pt x="3101" y="149"/>
                  </a:lnTo>
                  <a:lnTo>
                    <a:pt x="3101" y="199"/>
                  </a:lnTo>
                  <a:lnTo>
                    <a:pt x="3051" y="199"/>
                  </a:lnTo>
                  <a:lnTo>
                    <a:pt x="3051" y="149"/>
                  </a:lnTo>
                  <a:close/>
                  <a:moveTo>
                    <a:pt x="3151" y="199"/>
                  </a:moveTo>
                  <a:lnTo>
                    <a:pt x="3151" y="149"/>
                  </a:lnTo>
                  <a:lnTo>
                    <a:pt x="3200" y="149"/>
                  </a:lnTo>
                  <a:lnTo>
                    <a:pt x="3200" y="199"/>
                  </a:lnTo>
                  <a:lnTo>
                    <a:pt x="3200" y="249"/>
                  </a:lnTo>
                  <a:lnTo>
                    <a:pt x="3151" y="249"/>
                  </a:lnTo>
                  <a:lnTo>
                    <a:pt x="3151" y="199"/>
                  </a:lnTo>
                  <a:close/>
                  <a:moveTo>
                    <a:pt x="3399" y="199"/>
                  </a:moveTo>
                  <a:lnTo>
                    <a:pt x="3448" y="199"/>
                  </a:lnTo>
                  <a:lnTo>
                    <a:pt x="3448" y="149"/>
                  </a:lnTo>
                  <a:lnTo>
                    <a:pt x="3498" y="149"/>
                  </a:lnTo>
                  <a:lnTo>
                    <a:pt x="3498" y="199"/>
                  </a:lnTo>
                  <a:lnTo>
                    <a:pt x="3448" y="199"/>
                  </a:lnTo>
                  <a:lnTo>
                    <a:pt x="3448" y="249"/>
                  </a:lnTo>
                  <a:lnTo>
                    <a:pt x="3399" y="249"/>
                  </a:lnTo>
                  <a:lnTo>
                    <a:pt x="3399" y="199"/>
                  </a:lnTo>
                  <a:close/>
                  <a:moveTo>
                    <a:pt x="3597" y="149"/>
                  </a:moveTo>
                  <a:lnTo>
                    <a:pt x="3647" y="149"/>
                  </a:lnTo>
                  <a:lnTo>
                    <a:pt x="3647" y="199"/>
                  </a:lnTo>
                  <a:lnTo>
                    <a:pt x="3697" y="199"/>
                  </a:lnTo>
                  <a:lnTo>
                    <a:pt x="3697" y="249"/>
                  </a:lnTo>
                  <a:lnTo>
                    <a:pt x="3697" y="299"/>
                  </a:lnTo>
                  <a:lnTo>
                    <a:pt x="3647" y="299"/>
                  </a:lnTo>
                  <a:lnTo>
                    <a:pt x="3647" y="249"/>
                  </a:lnTo>
                  <a:lnTo>
                    <a:pt x="3647" y="199"/>
                  </a:lnTo>
                  <a:lnTo>
                    <a:pt x="3597" y="199"/>
                  </a:lnTo>
                  <a:lnTo>
                    <a:pt x="3597" y="149"/>
                  </a:lnTo>
                  <a:close/>
                  <a:moveTo>
                    <a:pt x="3845" y="149"/>
                  </a:moveTo>
                  <a:lnTo>
                    <a:pt x="3895" y="149"/>
                  </a:lnTo>
                  <a:lnTo>
                    <a:pt x="3945" y="149"/>
                  </a:lnTo>
                  <a:lnTo>
                    <a:pt x="3945" y="199"/>
                  </a:lnTo>
                  <a:lnTo>
                    <a:pt x="3895" y="199"/>
                  </a:lnTo>
                  <a:lnTo>
                    <a:pt x="3845" y="199"/>
                  </a:lnTo>
                  <a:lnTo>
                    <a:pt x="3845" y="149"/>
                  </a:lnTo>
                  <a:close/>
                  <a:moveTo>
                    <a:pt x="4192" y="149"/>
                  </a:moveTo>
                  <a:lnTo>
                    <a:pt x="4242" y="149"/>
                  </a:lnTo>
                  <a:lnTo>
                    <a:pt x="4242" y="199"/>
                  </a:lnTo>
                  <a:lnTo>
                    <a:pt x="4192" y="199"/>
                  </a:lnTo>
                  <a:lnTo>
                    <a:pt x="4192" y="149"/>
                  </a:lnTo>
                  <a:close/>
                  <a:moveTo>
                    <a:pt x="4341" y="199"/>
                  </a:moveTo>
                  <a:lnTo>
                    <a:pt x="4341" y="149"/>
                  </a:lnTo>
                  <a:lnTo>
                    <a:pt x="4391" y="149"/>
                  </a:lnTo>
                  <a:lnTo>
                    <a:pt x="4391" y="199"/>
                  </a:lnTo>
                  <a:lnTo>
                    <a:pt x="4391" y="249"/>
                  </a:lnTo>
                  <a:lnTo>
                    <a:pt x="4341" y="249"/>
                  </a:lnTo>
                  <a:lnTo>
                    <a:pt x="4341" y="199"/>
                  </a:lnTo>
                  <a:close/>
                  <a:moveTo>
                    <a:pt x="4837" y="199"/>
                  </a:moveTo>
                  <a:lnTo>
                    <a:pt x="4837" y="149"/>
                  </a:lnTo>
                  <a:lnTo>
                    <a:pt x="4887" y="149"/>
                  </a:lnTo>
                  <a:lnTo>
                    <a:pt x="4936" y="149"/>
                  </a:lnTo>
                  <a:lnTo>
                    <a:pt x="4936" y="199"/>
                  </a:lnTo>
                  <a:lnTo>
                    <a:pt x="4887" y="199"/>
                  </a:lnTo>
                  <a:lnTo>
                    <a:pt x="4837" y="199"/>
                  </a:lnTo>
                  <a:lnTo>
                    <a:pt x="4837" y="249"/>
                  </a:lnTo>
                  <a:lnTo>
                    <a:pt x="4788" y="249"/>
                  </a:lnTo>
                  <a:lnTo>
                    <a:pt x="4788" y="199"/>
                  </a:lnTo>
                  <a:lnTo>
                    <a:pt x="4837" y="199"/>
                  </a:lnTo>
                  <a:close/>
                  <a:moveTo>
                    <a:pt x="5383" y="149"/>
                  </a:moveTo>
                  <a:lnTo>
                    <a:pt x="5433" y="149"/>
                  </a:lnTo>
                  <a:lnTo>
                    <a:pt x="5433" y="199"/>
                  </a:lnTo>
                  <a:lnTo>
                    <a:pt x="5383" y="199"/>
                  </a:lnTo>
                  <a:lnTo>
                    <a:pt x="5383" y="149"/>
                  </a:lnTo>
                  <a:close/>
                  <a:moveTo>
                    <a:pt x="1465" y="149"/>
                  </a:moveTo>
                  <a:lnTo>
                    <a:pt x="1465" y="100"/>
                  </a:lnTo>
                  <a:lnTo>
                    <a:pt x="1514" y="100"/>
                  </a:lnTo>
                  <a:lnTo>
                    <a:pt x="1514" y="149"/>
                  </a:lnTo>
                  <a:lnTo>
                    <a:pt x="1514" y="199"/>
                  </a:lnTo>
                  <a:lnTo>
                    <a:pt x="1465" y="199"/>
                  </a:lnTo>
                  <a:lnTo>
                    <a:pt x="1465" y="149"/>
                  </a:lnTo>
                  <a:close/>
                  <a:moveTo>
                    <a:pt x="1564" y="149"/>
                  </a:moveTo>
                  <a:lnTo>
                    <a:pt x="1613" y="149"/>
                  </a:lnTo>
                  <a:lnTo>
                    <a:pt x="1613" y="100"/>
                  </a:lnTo>
                  <a:lnTo>
                    <a:pt x="1663" y="100"/>
                  </a:lnTo>
                  <a:lnTo>
                    <a:pt x="1712" y="100"/>
                  </a:lnTo>
                  <a:lnTo>
                    <a:pt x="1712" y="149"/>
                  </a:lnTo>
                  <a:lnTo>
                    <a:pt x="1712" y="199"/>
                  </a:lnTo>
                  <a:lnTo>
                    <a:pt x="1663" y="199"/>
                  </a:lnTo>
                  <a:lnTo>
                    <a:pt x="1663" y="249"/>
                  </a:lnTo>
                  <a:lnTo>
                    <a:pt x="1613" y="249"/>
                  </a:lnTo>
                  <a:lnTo>
                    <a:pt x="1613" y="199"/>
                  </a:lnTo>
                  <a:lnTo>
                    <a:pt x="1663" y="199"/>
                  </a:lnTo>
                  <a:lnTo>
                    <a:pt x="1663" y="149"/>
                  </a:lnTo>
                  <a:lnTo>
                    <a:pt x="1613" y="149"/>
                  </a:lnTo>
                  <a:lnTo>
                    <a:pt x="1613" y="199"/>
                  </a:lnTo>
                  <a:lnTo>
                    <a:pt x="1564" y="199"/>
                  </a:lnTo>
                  <a:lnTo>
                    <a:pt x="1564" y="149"/>
                  </a:lnTo>
                  <a:close/>
                  <a:moveTo>
                    <a:pt x="2208" y="100"/>
                  </a:moveTo>
                  <a:lnTo>
                    <a:pt x="2258" y="100"/>
                  </a:lnTo>
                  <a:lnTo>
                    <a:pt x="2308" y="100"/>
                  </a:lnTo>
                  <a:lnTo>
                    <a:pt x="2308" y="149"/>
                  </a:lnTo>
                  <a:lnTo>
                    <a:pt x="2258" y="149"/>
                  </a:lnTo>
                  <a:lnTo>
                    <a:pt x="2208" y="149"/>
                  </a:lnTo>
                  <a:lnTo>
                    <a:pt x="2208" y="100"/>
                  </a:lnTo>
                  <a:close/>
                  <a:moveTo>
                    <a:pt x="2903" y="100"/>
                  </a:moveTo>
                  <a:lnTo>
                    <a:pt x="2952" y="100"/>
                  </a:lnTo>
                  <a:lnTo>
                    <a:pt x="2952" y="149"/>
                  </a:lnTo>
                  <a:lnTo>
                    <a:pt x="3002" y="149"/>
                  </a:lnTo>
                  <a:lnTo>
                    <a:pt x="3002" y="199"/>
                  </a:lnTo>
                  <a:lnTo>
                    <a:pt x="2952" y="199"/>
                  </a:lnTo>
                  <a:lnTo>
                    <a:pt x="2952" y="149"/>
                  </a:lnTo>
                  <a:lnTo>
                    <a:pt x="2903" y="149"/>
                  </a:lnTo>
                  <a:lnTo>
                    <a:pt x="2903" y="100"/>
                  </a:lnTo>
                  <a:close/>
                  <a:moveTo>
                    <a:pt x="3300" y="100"/>
                  </a:moveTo>
                  <a:lnTo>
                    <a:pt x="3349" y="100"/>
                  </a:lnTo>
                  <a:lnTo>
                    <a:pt x="3349" y="149"/>
                  </a:lnTo>
                  <a:lnTo>
                    <a:pt x="3300" y="149"/>
                  </a:lnTo>
                  <a:lnTo>
                    <a:pt x="3300" y="100"/>
                  </a:lnTo>
                  <a:close/>
                  <a:moveTo>
                    <a:pt x="4044" y="100"/>
                  </a:moveTo>
                  <a:lnTo>
                    <a:pt x="4094" y="100"/>
                  </a:lnTo>
                  <a:lnTo>
                    <a:pt x="4094" y="149"/>
                  </a:lnTo>
                  <a:lnTo>
                    <a:pt x="4044" y="149"/>
                  </a:lnTo>
                  <a:lnTo>
                    <a:pt x="4044" y="100"/>
                  </a:lnTo>
                  <a:close/>
                  <a:moveTo>
                    <a:pt x="5036" y="100"/>
                  </a:moveTo>
                  <a:lnTo>
                    <a:pt x="5085" y="100"/>
                  </a:lnTo>
                  <a:lnTo>
                    <a:pt x="5085" y="149"/>
                  </a:lnTo>
                  <a:lnTo>
                    <a:pt x="5036" y="149"/>
                  </a:lnTo>
                  <a:lnTo>
                    <a:pt x="5036" y="100"/>
                  </a:lnTo>
                  <a:close/>
                  <a:moveTo>
                    <a:pt x="5185" y="100"/>
                  </a:moveTo>
                  <a:lnTo>
                    <a:pt x="5234" y="100"/>
                  </a:lnTo>
                  <a:lnTo>
                    <a:pt x="5284" y="100"/>
                  </a:lnTo>
                  <a:lnTo>
                    <a:pt x="5284" y="149"/>
                  </a:lnTo>
                  <a:lnTo>
                    <a:pt x="5234" y="149"/>
                  </a:lnTo>
                  <a:lnTo>
                    <a:pt x="5185" y="149"/>
                  </a:lnTo>
                  <a:lnTo>
                    <a:pt x="5185" y="100"/>
                  </a:lnTo>
                  <a:close/>
                  <a:moveTo>
                    <a:pt x="5631" y="100"/>
                  </a:moveTo>
                  <a:lnTo>
                    <a:pt x="5680" y="100"/>
                  </a:lnTo>
                  <a:lnTo>
                    <a:pt x="5680" y="149"/>
                  </a:lnTo>
                  <a:lnTo>
                    <a:pt x="5631" y="149"/>
                  </a:lnTo>
                  <a:lnTo>
                    <a:pt x="5631" y="100"/>
                  </a:lnTo>
                  <a:close/>
                  <a:moveTo>
                    <a:pt x="274" y="50"/>
                  </a:moveTo>
                  <a:lnTo>
                    <a:pt x="323" y="50"/>
                  </a:lnTo>
                  <a:lnTo>
                    <a:pt x="323" y="100"/>
                  </a:lnTo>
                  <a:lnTo>
                    <a:pt x="274" y="100"/>
                  </a:lnTo>
                  <a:lnTo>
                    <a:pt x="274" y="50"/>
                  </a:lnTo>
                  <a:close/>
                  <a:moveTo>
                    <a:pt x="1266" y="50"/>
                  </a:moveTo>
                  <a:lnTo>
                    <a:pt x="1316" y="50"/>
                  </a:lnTo>
                  <a:lnTo>
                    <a:pt x="1316" y="100"/>
                  </a:lnTo>
                  <a:lnTo>
                    <a:pt x="1266" y="100"/>
                  </a:lnTo>
                  <a:lnTo>
                    <a:pt x="1266" y="50"/>
                  </a:lnTo>
                  <a:close/>
                  <a:moveTo>
                    <a:pt x="2605" y="50"/>
                  </a:moveTo>
                  <a:lnTo>
                    <a:pt x="2655" y="50"/>
                  </a:lnTo>
                  <a:lnTo>
                    <a:pt x="2655" y="100"/>
                  </a:lnTo>
                  <a:lnTo>
                    <a:pt x="2605" y="100"/>
                  </a:lnTo>
                  <a:lnTo>
                    <a:pt x="2605" y="50"/>
                  </a:lnTo>
                  <a:close/>
                  <a:moveTo>
                    <a:pt x="3697" y="50"/>
                  </a:moveTo>
                  <a:lnTo>
                    <a:pt x="3746" y="50"/>
                  </a:lnTo>
                  <a:lnTo>
                    <a:pt x="3746" y="100"/>
                  </a:lnTo>
                  <a:lnTo>
                    <a:pt x="3697" y="100"/>
                  </a:lnTo>
                  <a:lnTo>
                    <a:pt x="3697" y="50"/>
                  </a:lnTo>
                  <a:close/>
                  <a:moveTo>
                    <a:pt x="5333" y="50"/>
                  </a:moveTo>
                  <a:lnTo>
                    <a:pt x="5383" y="50"/>
                  </a:lnTo>
                  <a:lnTo>
                    <a:pt x="5383" y="100"/>
                  </a:lnTo>
                  <a:lnTo>
                    <a:pt x="5333" y="100"/>
                  </a:lnTo>
                  <a:lnTo>
                    <a:pt x="5333" y="50"/>
                  </a:lnTo>
                  <a:close/>
                  <a:moveTo>
                    <a:pt x="2109" y="0"/>
                  </a:moveTo>
                  <a:lnTo>
                    <a:pt x="2109" y="50"/>
                  </a:lnTo>
                  <a:lnTo>
                    <a:pt x="2060" y="50"/>
                  </a:lnTo>
                  <a:lnTo>
                    <a:pt x="2060" y="0"/>
                  </a:lnTo>
                  <a:lnTo>
                    <a:pt x="0" y="0"/>
                  </a:lnTo>
                  <a:lnTo>
                    <a:pt x="0" y="149"/>
                  </a:lnTo>
                  <a:lnTo>
                    <a:pt x="26" y="149"/>
                  </a:lnTo>
                  <a:lnTo>
                    <a:pt x="26" y="199"/>
                  </a:lnTo>
                  <a:lnTo>
                    <a:pt x="0" y="199"/>
                  </a:lnTo>
                  <a:lnTo>
                    <a:pt x="0" y="348"/>
                  </a:lnTo>
                  <a:lnTo>
                    <a:pt x="26" y="348"/>
                  </a:lnTo>
                  <a:lnTo>
                    <a:pt x="76" y="348"/>
                  </a:lnTo>
                  <a:lnTo>
                    <a:pt x="76" y="398"/>
                  </a:lnTo>
                  <a:lnTo>
                    <a:pt x="125" y="398"/>
                  </a:lnTo>
                  <a:lnTo>
                    <a:pt x="125" y="448"/>
                  </a:lnTo>
                  <a:lnTo>
                    <a:pt x="175" y="448"/>
                  </a:lnTo>
                  <a:lnTo>
                    <a:pt x="175" y="398"/>
                  </a:lnTo>
                  <a:lnTo>
                    <a:pt x="175" y="348"/>
                  </a:lnTo>
                  <a:lnTo>
                    <a:pt x="175" y="299"/>
                  </a:lnTo>
                  <a:lnTo>
                    <a:pt x="225" y="299"/>
                  </a:lnTo>
                  <a:lnTo>
                    <a:pt x="225" y="249"/>
                  </a:lnTo>
                  <a:lnTo>
                    <a:pt x="274" y="249"/>
                  </a:lnTo>
                  <a:lnTo>
                    <a:pt x="274" y="299"/>
                  </a:lnTo>
                  <a:lnTo>
                    <a:pt x="225" y="299"/>
                  </a:lnTo>
                  <a:lnTo>
                    <a:pt x="225" y="348"/>
                  </a:lnTo>
                  <a:lnTo>
                    <a:pt x="225" y="398"/>
                  </a:lnTo>
                  <a:lnTo>
                    <a:pt x="274" y="398"/>
                  </a:lnTo>
                  <a:lnTo>
                    <a:pt x="274" y="348"/>
                  </a:lnTo>
                  <a:lnTo>
                    <a:pt x="323" y="348"/>
                  </a:lnTo>
                  <a:lnTo>
                    <a:pt x="323" y="299"/>
                  </a:lnTo>
                  <a:lnTo>
                    <a:pt x="323" y="249"/>
                  </a:lnTo>
                  <a:lnTo>
                    <a:pt x="373" y="249"/>
                  </a:lnTo>
                  <a:lnTo>
                    <a:pt x="373" y="299"/>
                  </a:lnTo>
                  <a:lnTo>
                    <a:pt x="373" y="348"/>
                  </a:lnTo>
                  <a:lnTo>
                    <a:pt x="373" y="398"/>
                  </a:lnTo>
                  <a:lnTo>
                    <a:pt x="423" y="398"/>
                  </a:lnTo>
                  <a:lnTo>
                    <a:pt x="472" y="398"/>
                  </a:lnTo>
                  <a:lnTo>
                    <a:pt x="522" y="398"/>
                  </a:lnTo>
                  <a:lnTo>
                    <a:pt x="522" y="348"/>
                  </a:lnTo>
                  <a:lnTo>
                    <a:pt x="571" y="348"/>
                  </a:lnTo>
                  <a:lnTo>
                    <a:pt x="571" y="299"/>
                  </a:lnTo>
                  <a:lnTo>
                    <a:pt x="621" y="299"/>
                  </a:lnTo>
                  <a:lnTo>
                    <a:pt x="621" y="249"/>
                  </a:lnTo>
                  <a:lnTo>
                    <a:pt x="671" y="249"/>
                  </a:lnTo>
                  <a:lnTo>
                    <a:pt x="671" y="199"/>
                  </a:lnTo>
                  <a:lnTo>
                    <a:pt x="720" y="199"/>
                  </a:lnTo>
                  <a:lnTo>
                    <a:pt x="720" y="249"/>
                  </a:lnTo>
                  <a:lnTo>
                    <a:pt x="770" y="249"/>
                  </a:lnTo>
                  <a:lnTo>
                    <a:pt x="770" y="299"/>
                  </a:lnTo>
                  <a:lnTo>
                    <a:pt x="720" y="299"/>
                  </a:lnTo>
                  <a:lnTo>
                    <a:pt x="720" y="348"/>
                  </a:lnTo>
                  <a:lnTo>
                    <a:pt x="671" y="348"/>
                  </a:lnTo>
                  <a:lnTo>
                    <a:pt x="671" y="398"/>
                  </a:lnTo>
                  <a:lnTo>
                    <a:pt x="720" y="398"/>
                  </a:lnTo>
                  <a:lnTo>
                    <a:pt x="720" y="348"/>
                  </a:lnTo>
                  <a:lnTo>
                    <a:pt x="770" y="348"/>
                  </a:lnTo>
                  <a:lnTo>
                    <a:pt x="820" y="348"/>
                  </a:lnTo>
                  <a:lnTo>
                    <a:pt x="820" y="299"/>
                  </a:lnTo>
                  <a:lnTo>
                    <a:pt x="869" y="299"/>
                  </a:lnTo>
                  <a:lnTo>
                    <a:pt x="869" y="249"/>
                  </a:lnTo>
                  <a:lnTo>
                    <a:pt x="919" y="249"/>
                  </a:lnTo>
                  <a:lnTo>
                    <a:pt x="919" y="299"/>
                  </a:lnTo>
                  <a:lnTo>
                    <a:pt x="869" y="299"/>
                  </a:lnTo>
                  <a:lnTo>
                    <a:pt x="869" y="348"/>
                  </a:lnTo>
                  <a:lnTo>
                    <a:pt x="919" y="348"/>
                  </a:lnTo>
                  <a:lnTo>
                    <a:pt x="919" y="299"/>
                  </a:lnTo>
                  <a:lnTo>
                    <a:pt x="968" y="299"/>
                  </a:lnTo>
                  <a:lnTo>
                    <a:pt x="1018" y="299"/>
                  </a:lnTo>
                  <a:lnTo>
                    <a:pt x="1018" y="348"/>
                  </a:lnTo>
                  <a:lnTo>
                    <a:pt x="1018" y="398"/>
                  </a:lnTo>
                  <a:lnTo>
                    <a:pt x="1068" y="398"/>
                  </a:lnTo>
                  <a:lnTo>
                    <a:pt x="1068" y="348"/>
                  </a:lnTo>
                  <a:lnTo>
                    <a:pt x="1117" y="348"/>
                  </a:lnTo>
                  <a:lnTo>
                    <a:pt x="1167" y="348"/>
                  </a:lnTo>
                  <a:lnTo>
                    <a:pt x="1167" y="299"/>
                  </a:lnTo>
                  <a:lnTo>
                    <a:pt x="1217" y="299"/>
                  </a:lnTo>
                  <a:lnTo>
                    <a:pt x="1266" y="299"/>
                  </a:lnTo>
                  <a:lnTo>
                    <a:pt x="1266" y="249"/>
                  </a:lnTo>
                  <a:lnTo>
                    <a:pt x="1316" y="249"/>
                  </a:lnTo>
                  <a:lnTo>
                    <a:pt x="1365" y="249"/>
                  </a:lnTo>
                  <a:lnTo>
                    <a:pt x="1365" y="199"/>
                  </a:lnTo>
                  <a:lnTo>
                    <a:pt x="1365" y="149"/>
                  </a:lnTo>
                  <a:lnTo>
                    <a:pt x="1415" y="149"/>
                  </a:lnTo>
                  <a:lnTo>
                    <a:pt x="1415" y="199"/>
                  </a:lnTo>
                  <a:lnTo>
                    <a:pt x="1415" y="249"/>
                  </a:lnTo>
                  <a:lnTo>
                    <a:pt x="1365" y="249"/>
                  </a:lnTo>
                  <a:lnTo>
                    <a:pt x="1365" y="299"/>
                  </a:lnTo>
                  <a:lnTo>
                    <a:pt x="1415" y="299"/>
                  </a:lnTo>
                  <a:lnTo>
                    <a:pt x="1415" y="249"/>
                  </a:lnTo>
                  <a:lnTo>
                    <a:pt x="1465" y="249"/>
                  </a:lnTo>
                  <a:lnTo>
                    <a:pt x="1465" y="299"/>
                  </a:lnTo>
                  <a:lnTo>
                    <a:pt x="1415" y="299"/>
                  </a:lnTo>
                  <a:lnTo>
                    <a:pt x="1415" y="348"/>
                  </a:lnTo>
                  <a:lnTo>
                    <a:pt x="1465" y="348"/>
                  </a:lnTo>
                  <a:lnTo>
                    <a:pt x="1465" y="398"/>
                  </a:lnTo>
                  <a:lnTo>
                    <a:pt x="1514" y="398"/>
                  </a:lnTo>
                  <a:lnTo>
                    <a:pt x="1564" y="398"/>
                  </a:lnTo>
                  <a:lnTo>
                    <a:pt x="1564" y="348"/>
                  </a:lnTo>
                  <a:lnTo>
                    <a:pt x="1514" y="348"/>
                  </a:lnTo>
                  <a:lnTo>
                    <a:pt x="1514" y="299"/>
                  </a:lnTo>
                  <a:lnTo>
                    <a:pt x="1514" y="249"/>
                  </a:lnTo>
                  <a:lnTo>
                    <a:pt x="1564" y="249"/>
                  </a:lnTo>
                  <a:lnTo>
                    <a:pt x="1564" y="299"/>
                  </a:lnTo>
                  <a:lnTo>
                    <a:pt x="1613" y="299"/>
                  </a:lnTo>
                  <a:lnTo>
                    <a:pt x="1613" y="348"/>
                  </a:lnTo>
                  <a:lnTo>
                    <a:pt x="1663" y="348"/>
                  </a:lnTo>
                  <a:lnTo>
                    <a:pt x="1663" y="299"/>
                  </a:lnTo>
                  <a:lnTo>
                    <a:pt x="1663" y="249"/>
                  </a:lnTo>
                  <a:lnTo>
                    <a:pt x="1712" y="249"/>
                  </a:lnTo>
                  <a:lnTo>
                    <a:pt x="1762" y="249"/>
                  </a:lnTo>
                  <a:lnTo>
                    <a:pt x="1762" y="199"/>
                  </a:lnTo>
                  <a:lnTo>
                    <a:pt x="1762" y="149"/>
                  </a:lnTo>
                  <a:lnTo>
                    <a:pt x="1811" y="149"/>
                  </a:lnTo>
                  <a:lnTo>
                    <a:pt x="1811" y="199"/>
                  </a:lnTo>
                  <a:lnTo>
                    <a:pt x="1861" y="199"/>
                  </a:lnTo>
                  <a:lnTo>
                    <a:pt x="1861" y="149"/>
                  </a:lnTo>
                  <a:lnTo>
                    <a:pt x="1911" y="149"/>
                  </a:lnTo>
                  <a:lnTo>
                    <a:pt x="1960" y="149"/>
                  </a:lnTo>
                  <a:lnTo>
                    <a:pt x="1960" y="199"/>
                  </a:lnTo>
                  <a:lnTo>
                    <a:pt x="1911" y="199"/>
                  </a:lnTo>
                  <a:lnTo>
                    <a:pt x="1861" y="199"/>
                  </a:lnTo>
                  <a:lnTo>
                    <a:pt x="1861" y="249"/>
                  </a:lnTo>
                  <a:lnTo>
                    <a:pt x="1811" y="249"/>
                  </a:lnTo>
                  <a:lnTo>
                    <a:pt x="1762" y="249"/>
                  </a:lnTo>
                  <a:lnTo>
                    <a:pt x="1762" y="299"/>
                  </a:lnTo>
                  <a:lnTo>
                    <a:pt x="1811" y="299"/>
                  </a:lnTo>
                  <a:lnTo>
                    <a:pt x="1861" y="299"/>
                  </a:lnTo>
                  <a:lnTo>
                    <a:pt x="1861" y="348"/>
                  </a:lnTo>
                  <a:lnTo>
                    <a:pt x="1861" y="398"/>
                  </a:lnTo>
                  <a:lnTo>
                    <a:pt x="1911" y="398"/>
                  </a:lnTo>
                  <a:lnTo>
                    <a:pt x="1911" y="348"/>
                  </a:lnTo>
                  <a:lnTo>
                    <a:pt x="1960" y="348"/>
                  </a:lnTo>
                  <a:lnTo>
                    <a:pt x="1960" y="299"/>
                  </a:lnTo>
                  <a:lnTo>
                    <a:pt x="2010" y="299"/>
                  </a:lnTo>
                  <a:lnTo>
                    <a:pt x="2010" y="348"/>
                  </a:lnTo>
                  <a:lnTo>
                    <a:pt x="2060" y="348"/>
                  </a:lnTo>
                  <a:lnTo>
                    <a:pt x="2060" y="299"/>
                  </a:lnTo>
                  <a:lnTo>
                    <a:pt x="2060" y="249"/>
                  </a:lnTo>
                  <a:lnTo>
                    <a:pt x="2109" y="249"/>
                  </a:lnTo>
                  <a:lnTo>
                    <a:pt x="2109" y="299"/>
                  </a:lnTo>
                  <a:lnTo>
                    <a:pt x="2109" y="348"/>
                  </a:lnTo>
                  <a:lnTo>
                    <a:pt x="2060" y="348"/>
                  </a:lnTo>
                  <a:lnTo>
                    <a:pt x="2060" y="398"/>
                  </a:lnTo>
                  <a:lnTo>
                    <a:pt x="2109" y="398"/>
                  </a:lnTo>
                  <a:lnTo>
                    <a:pt x="2159" y="398"/>
                  </a:lnTo>
                  <a:lnTo>
                    <a:pt x="2159" y="348"/>
                  </a:lnTo>
                  <a:lnTo>
                    <a:pt x="2159" y="299"/>
                  </a:lnTo>
                  <a:lnTo>
                    <a:pt x="2208" y="299"/>
                  </a:lnTo>
                  <a:lnTo>
                    <a:pt x="2208" y="249"/>
                  </a:lnTo>
                  <a:lnTo>
                    <a:pt x="2258" y="249"/>
                  </a:lnTo>
                  <a:lnTo>
                    <a:pt x="2258" y="199"/>
                  </a:lnTo>
                  <a:lnTo>
                    <a:pt x="2308" y="199"/>
                  </a:lnTo>
                  <a:lnTo>
                    <a:pt x="2308" y="149"/>
                  </a:lnTo>
                  <a:lnTo>
                    <a:pt x="2357" y="149"/>
                  </a:lnTo>
                  <a:lnTo>
                    <a:pt x="2357" y="199"/>
                  </a:lnTo>
                  <a:lnTo>
                    <a:pt x="2308" y="199"/>
                  </a:lnTo>
                  <a:lnTo>
                    <a:pt x="2308" y="249"/>
                  </a:lnTo>
                  <a:lnTo>
                    <a:pt x="2308" y="299"/>
                  </a:lnTo>
                  <a:lnTo>
                    <a:pt x="2308" y="348"/>
                  </a:lnTo>
                  <a:lnTo>
                    <a:pt x="2258" y="348"/>
                  </a:lnTo>
                  <a:lnTo>
                    <a:pt x="2258" y="398"/>
                  </a:lnTo>
                  <a:lnTo>
                    <a:pt x="2208" y="398"/>
                  </a:lnTo>
                  <a:lnTo>
                    <a:pt x="2208" y="448"/>
                  </a:lnTo>
                  <a:lnTo>
                    <a:pt x="2258" y="448"/>
                  </a:lnTo>
                  <a:lnTo>
                    <a:pt x="2258" y="398"/>
                  </a:lnTo>
                  <a:lnTo>
                    <a:pt x="2308" y="398"/>
                  </a:lnTo>
                  <a:lnTo>
                    <a:pt x="2357" y="398"/>
                  </a:lnTo>
                  <a:lnTo>
                    <a:pt x="2357" y="348"/>
                  </a:lnTo>
                  <a:lnTo>
                    <a:pt x="2407" y="348"/>
                  </a:lnTo>
                  <a:lnTo>
                    <a:pt x="2407" y="299"/>
                  </a:lnTo>
                  <a:lnTo>
                    <a:pt x="2357" y="299"/>
                  </a:lnTo>
                  <a:lnTo>
                    <a:pt x="2357" y="249"/>
                  </a:lnTo>
                  <a:lnTo>
                    <a:pt x="2407" y="249"/>
                  </a:lnTo>
                  <a:lnTo>
                    <a:pt x="2457" y="249"/>
                  </a:lnTo>
                  <a:lnTo>
                    <a:pt x="2457" y="199"/>
                  </a:lnTo>
                  <a:lnTo>
                    <a:pt x="2506" y="199"/>
                  </a:lnTo>
                  <a:lnTo>
                    <a:pt x="2506" y="149"/>
                  </a:lnTo>
                  <a:lnTo>
                    <a:pt x="2506" y="100"/>
                  </a:lnTo>
                  <a:lnTo>
                    <a:pt x="2556" y="100"/>
                  </a:lnTo>
                  <a:lnTo>
                    <a:pt x="2556" y="149"/>
                  </a:lnTo>
                  <a:lnTo>
                    <a:pt x="2605" y="149"/>
                  </a:lnTo>
                  <a:lnTo>
                    <a:pt x="2605" y="199"/>
                  </a:lnTo>
                  <a:lnTo>
                    <a:pt x="2556" y="199"/>
                  </a:lnTo>
                  <a:lnTo>
                    <a:pt x="2506" y="199"/>
                  </a:lnTo>
                  <a:lnTo>
                    <a:pt x="2506" y="249"/>
                  </a:lnTo>
                  <a:lnTo>
                    <a:pt x="2457" y="249"/>
                  </a:lnTo>
                  <a:lnTo>
                    <a:pt x="2457" y="299"/>
                  </a:lnTo>
                  <a:lnTo>
                    <a:pt x="2506" y="299"/>
                  </a:lnTo>
                  <a:lnTo>
                    <a:pt x="2506" y="348"/>
                  </a:lnTo>
                  <a:lnTo>
                    <a:pt x="2556" y="348"/>
                  </a:lnTo>
                  <a:lnTo>
                    <a:pt x="2605" y="348"/>
                  </a:lnTo>
                  <a:lnTo>
                    <a:pt x="2605" y="398"/>
                  </a:lnTo>
                  <a:lnTo>
                    <a:pt x="2655" y="398"/>
                  </a:lnTo>
                  <a:lnTo>
                    <a:pt x="2705" y="398"/>
                  </a:lnTo>
                  <a:lnTo>
                    <a:pt x="2705" y="348"/>
                  </a:lnTo>
                  <a:lnTo>
                    <a:pt x="2655" y="348"/>
                  </a:lnTo>
                  <a:lnTo>
                    <a:pt x="2655" y="299"/>
                  </a:lnTo>
                  <a:lnTo>
                    <a:pt x="2705" y="299"/>
                  </a:lnTo>
                  <a:lnTo>
                    <a:pt x="2754" y="299"/>
                  </a:lnTo>
                  <a:lnTo>
                    <a:pt x="2754" y="249"/>
                  </a:lnTo>
                  <a:lnTo>
                    <a:pt x="2705" y="249"/>
                  </a:lnTo>
                  <a:lnTo>
                    <a:pt x="2705" y="199"/>
                  </a:lnTo>
                  <a:lnTo>
                    <a:pt x="2754" y="199"/>
                  </a:lnTo>
                  <a:lnTo>
                    <a:pt x="2804" y="199"/>
                  </a:lnTo>
                  <a:lnTo>
                    <a:pt x="2804" y="149"/>
                  </a:lnTo>
                  <a:lnTo>
                    <a:pt x="2854" y="149"/>
                  </a:lnTo>
                  <a:lnTo>
                    <a:pt x="2854" y="199"/>
                  </a:lnTo>
                  <a:lnTo>
                    <a:pt x="2804" y="199"/>
                  </a:lnTo>
                  <a:lnTo>
                    <a:pt x="2804" y="249"/>
                  </a:lnTo>
                  <a:lnTo>
                    <a:pt x="2804" y="299"/>
                  </a:lnTo>
                  <a:lnTo>
                    <a:pt x="2754" y="299"/>
                  </a:lnTo>
                  <a:lnTo>
                    <a:pt x="2754" y="348"/>
                  </a:lnTo>
                  <a:lnTo>
                    <a:pt x="2804" y="348"/>
                  </a:lnTo>
                  <a:lnTo>
                    <a:pt x="2854" y="348"/>
                  </a:lnTo>
                  <a:lnTo>
                    <a:pt x="2854" y="299"/>
                  </a:lnTo>
                  <a:lnTo>
                    <a:pt x="2854" y="249"/>
                  </a:lnTo>
                  <a:lnTo>
                    <a:pt x="2903" y="249"/>
                  </a:lnTo>
                  <a:lnTo>
                    <a:pt x="2903" y="299"/>
                  </a:lnTo>
                  <a:lnTo>
                    <a:pt x="2952" y="299"/>
                  </a:lnTo>
                  <a:lnTo>
                    <a:pt x="2952" y="348"/>
                  </a:lnTo>
                  <a:lnTo>
                    <a:pt x="2903" y="348"/>
                  </a:lnTo>
                  <a:lnTo>
                    <a:pt x="2854" y="348"/>
                  </a:lnTo>
                  <a:lnTo>
                    <a:pt x="2854" y="398"/>
                  </a:lnTo>
                  <a:lnTo>
                    <a:pt x="2903" y="398"/>
                  </a:lnTo>
                  <a:lnTo>
                    <a:pt x="2903" y="448"/>
                  </a:lnTo>
                  <a:lnTo>
                    <a:pt x="2952" y="448"/>
                  </a:lnTo>
                  <a:lnTo>
                    <a:pt x="2952" y="398"/>
                  </a:lnTo>
                  <a:lnTo>
                    <a:pt x="2952" y="348"/>
                  </a:lnTo>
                  <a:lnTo>
                    <a:pt x="3002" y="348"/>
                  </a:lnTo>
                  <a:lnTo>
                    <a:pt x="3051" y="348"/>
                  </a:lnTo>
                  <a:lnTo>
                    <a:pt x="3051" y="398"/>
                  </a:lnTo>
                  <a:lnTo>
                    <a:pt x="3101" y="398"/>
                  </a:lnTo>
                  <a:lnTo>
                    <a:pt x="3101" y="348"/>
                  </a:lnTo>
                  <a:lnTo>
                    <a:pt x="3151" y="348"/>
                  </a:lnTo>
                  <a:lnTo>
                    <a:pt x="3151" y="299"/>
                  </a:lnTo>
                  <a:lnTo>
                    <a:pt x="3200" y="299"/>
                  </a:lnTo>
                  <a:lnTo>
                    <a:pt x="3200" y="348"/>
                  </a:lnTo>
                  <a:lnTo>
                    <a:pt x="3151" y="348"/>
                  </a:lnTo>
                  <a:lnTo>
                    <a:pt x="3151" y="398"/>
                  </a:lnTo>
                  <a:lnTo>
                    <a:pt x="3101" y="398"/>
                  </a:lnTo>
                  <a:lnTo>
                    <a:pt x="3101" y="448"/>
                  </a:lnTo>
                  <a:lnTo>
                    <a:pt x="3151" y="448"/>
                  </a:lnTo>
                  <a:lnTo>
                    <a:pt x="3151" y="398"/>
                  </a:lnTo>
                  <a:lnTo>
                    <a:pt x="3200" y="398"/>
                  </a:lnTo>
                  <a:lnTo>
                    <a:pt x="3250" y="398"/>
                  </a:lnTo>
                  <a:lnTo>
                    <a:pt x="3250" y="348"/>
                  </a:lnTo>
                  <a:lnTo>
                    <a:pt x="3300" y="348"/>
                  </a:lnTo>
                  <a:lnTo>
                    <a:pt x="3300" y="299"/>
                  </a:lnTo>
                  <a:lnTo>
                    <a:pt x="3250" y="299"/>
                  </a:lnTo>
                  <a:lnTo>
                    <a:pt x="3250" y="249"/>
                  </a:lnTo>
                  <a:lnTo>
                    <a:pt x="3300" y="249"/>
                  </a:lnTo>
                  <a:lnTo>
                    <a:pt x="3349" y="249"/>
                  </a:lnTo>
                  <a:lnTo>
                    <a:pt x="3349" y="299"/>
                  </a:lnTo>
                  <a:lnTo>
                    <a:pt x="3349" y="348"/>
                  </a:lnTo>
                  <a:lnTo>
                    <a:pt x="3300" y="348"/>
                  </a:lnTo>
                  <a:lnTo>
                    <a:pt x="3300" y="398"/>
                  </a:lnTo>
                  <a:lnTo>
                    <a:pt x="3349" y="398"/>
                  </a:lnTo>
                  <a:lnTo>
                    <a:pt x="3349" y="348"/>
                  </a:lnTo>
                  <a:lnTo>
                    <a:pt x="3399" y="348"/>
                  </a:lnTo>
                  <a:lnTo>
                    <a:pt x="3399" y="299"/>
                  </a:lnTo>
                  <a:lnTo>
                    <a:pt x="3448" y="299"/>
                  </a:lnTo>
                  <a:lnTo>
                    <a:pt x="3448" y="249"/>
                  </a:lnTo>
                  <a:lnTo>
                    <a:pt x="3498" y="249"/>
                  </a:lnTo>
                  <a:lnTo>
                    <a:pt x="3498" y="299"/>
                  </a:lnTo>
                  <a:lnTo>
                    <a:pt x="3498" y="348"/>
                  </a:lnTo>
                  <a:lnTo>
                    <a:pt x="3448" y="348"/>
                  </a:lnTo>
                  <a:lnTo>
                    <a:pt x="3399" y="348"/>
                  </a:lnTo>
                  <a:lnTo>
                    <a:pt x="3399" y="398"/>
                  </a:lnTo>
                  <a:lnTo>
                    <a:pt x="3448" y="398"/>
                  </a:lnTo>
                  <a:lnTo>
                    <a:pt x="3498" y="398"/>
                  </a:lnTo>
                  <a:lnTo>
                    <a:pt x="3498" y="348"/>
                  </a:lnTo>
                  <a:lnTo>
                    <a:pt x="3548" y="348"/>
                  </a:lnTo>
                  <a:lnTo>
                    <a:pt x="3548" y="299"/>
                  </a:lnTo>
                  <a:lnTo>
                    <a:pt x="3597" y="299"/>
                  </a:lnTo>
                  <a:lnTo>
                    <a:pt x="3597" y="348"/>
                  </a:lnTo>
                  <a:lnTo>
                    <a:pt x="3548" y="348"/>
                  </a:lnTo>
                  <a:lnTo>
                    <a:pt x="3548" y="398"/>
                  </a:lnTo>
                  <a:lnTo>
                    <a:pt x="3597" y="398"/>
                  </a:lnTo>
                  <a:lnTo>
                    <a:pt x="3597" y="348"/>
                  </a:lnTo>
                  <a:lnTo>
                    <a:pt x="3647" y="348"/>
                  </a:lnTo>
                  <a:lnTo>
                    <a:pt x="3697" y="348"/>
                  </a:lnTo>
                  <a:lnTo>
                    <a:pt x="3746" y="348"/>
                  </a:lnTo>
                  <a:lnTo>
                    <a:pt x="3746" y="299"/>
                  </a:lnTo>
                  <a:lnTo>
                    <a:pt x="3796" y="299"/>
                  </a:lnTo>
                  <a:lnTo>
                    <a:pt x="3796" y="249"/>
                  </a:lnTo>
                  <a:lnTo>
                    <a:pt x="3845" y="249"/>
                  </a:lnTo>
                  <a:lnTo>
                    <a:pt x="3845" y="299"/>
                  </a:lnTo>
                  <a:lnTo>
                    <a:pt x="3845" y="348"/>
                  </a:lnTo>
                  <a:lnTo>
                    <a:pt x="3895" y="348"/>
                  </a:lnTo>
                  <a:lnTo>
                    <a:pt x="3895" y="299"/>
                  </a:lnTo>
                  <a:lnTo>
                    <a:pt x="3945" y="299"/>
                  </a:lnTo>
                  <a:lnTo>
                    <a:pt x="3945" y="348"/>
                  </a:lnTo>
                  <a:lnTo>
                    <a:pt x="3895" y="348"/>
                  </a:lnTo>
                  <a:lnTo>
                    <a:pt x="3895" y="398"/>
                  </a:lnTo>
                  <a:lnTo>
                    <a:pt x="3945" y="398"/>
                  </a:lnTo>
                  <a:lnTo>
                    <a:pt x="3945" y="348"/>
                  </a:lnTo>
                  <a:lnTo>
                    <a:pt x="3994" y="348"/>
                  </a:lnTo>
                  <a:lnTo>
                    <a:pt x="3994" y="299"/>
                  </a:lnTo>
                  <a:lnTo>
                    <a:pt x="3994" y="249"/>
                  </a:lnTo>
                  <a:lnTo>
                    <a:pt x="3994" y="199"/>
                  </a:lnTo>
                  <a:lnTo>
                    <a:pt x="4044" y="199"/>
                  </a:lnTo>
                  <a:lnTo>
                    <a:pt x="4094" y="199"/>
                  </a:lnTo>
                  <a:lnTo>
                    <a:pt x="4094" y="249"/>
                  </a:lnTo>
                  <a:lnTo>
                    <a:pt x="4044" y="249"/>
                  </a:lnTo>
                  <a:lnTo>
                    <a:pt x="4044" y="299"/>
                  </a:lnTo>
                  <a:lnTo>
                    <a:pt x="4094" y="299"/>
                  </a:lnTo>
                  <a:lnTo>
                    <a:pt x="4143" y="299"/>
                  </a:lnTo>
                  <a:lnTo>
                    <a:pt x="4192" y="299"/>
                  </a:lnTo>
                  <a:lnTo>
                    <a:pt x="4242" y="299"/>
                  </a:lnTo>
                  <a:lnTo>
                    <a:pt x="4242" y="348"/>
                  </a:lnTo>
                  <a:lnTo>
                    <a:pt x="4291" y="348"/>
                  </a:lnTo>
                  <a:lnTo>
                    <a:pt x="4291" y="299"/>
                  </a:lnTo>
                  <a:lnTo>
                    <a:pt x="4341" y="299"/>
                  </a:lnTo>
                  <a:lnTo>
                    <a:pt x="4391" y="299"/>
                  </a:lnTo>
                  <a:lnTo>
                    <a:pt x="4391" y="249"/>
                  </a:lnTo>
                  <a:lnTo>
                    <a:pt x="4440" y="249"/>
                  </a:lnTo>
                  <a:lnTo>
                    <a:pt x="4440" y="299"/>
                  </a:lnTo>
                  <a:lnTo>
                    <a:pt x="4391" y="299"/>
                  </a:lnTo>
                  <a:lnTo>
                    <a:pt x="4391" y="348"/>
                  </a:lnTo>
                  <a:lnTo>
                    <a:pt x="4440" y="348"/>
                  </a:lnTo>
                  <a:lnTo>
                    <a:pt x="4440" y="398"/>
                  </a:lnTo>
                  <a:lnTo>
                    <a:pt x="4490" y="398"/>
                  </a:lnTo>
                  <a:lnTo>
                    <a:pt x="4540" y="398"/>
                  </a:lnTo>
                  <a:lnTo>
                    <a:pt x="4540" y="348"/>
                  </a:lnTo>
                  <a:lnTo>
                    <a:pt x="4490" y="348"/>
                  </a:lnTo>
                  <a:lnTo>
                    <a:pt x="4490" y="299"/>
                  </a:lnTo>
                  <a:lnTo>
                    <a:pt x="4490" y="249"/>
                  </a:lnTo>
                  <a:lnTo>
                    <a:pt x="4540" y="249"/>
                  </a:lnTo>
                  <a:lnTo>
                    <a:pt x="4540" y="299"/>
                  </a:lnTo>
                  <a:lnTo>
                    <a:pt x="4589" y="299"/>
                  </a:lnTo>
                  <a:lnTo>
                    <a:pt x="4589" y="348"/>
                  </a:lnTo>
                  <a:lnTo>
                    <a:pt x="4639" y="348"/>
                  </a:lnTo>
                  <a:lnTo>
                    <a:pt x="4639" y="299"/>
                  </a:lnTo>
                  <a:lnTo>
                    <a:pt x="4639" y="249"/>
                  </a:lnTo>
                  <a:lnTo>
                    <a:pt x="4688" y="249"/>
                  </a:lnTo>
                  <a:lnTo>
                    <a:pt x="4688" y="199"/>
                  </a:lnTo>
                  <a:lnTo>
                    <a:pt x="4738" y="199"/>
                  </a:lnTo>
                  <a:lnTo>
                    <a:pt x="4738" y="149"/>
                  </a:lnTo>
                  <a:lnTo>
                    <a:pt x="4688" y="149"/>
                  </a:lnTo>
                  <a:lnTo>
                    <a:pt x="4688" y="100"/>
                  </a:lnTo>
                  <a:lnTo>
                    <a:pt x="4639" y="100"/>
                  </a:lnTo>
                  <a:lnTo>
                    <a:pt x="4639" y="149"/>
                  </a:lnTo>
                  <a:lnTo>
                    <a:pt x="4589" y="149"/>
                  </a:lnTo>
                  <a:lnTo>
                    <a:pt x="4589" y="199"/>
                  </a:lnTo>
                  <a:lnTo>
                    <a:pt x="4540" y="199"/>
                  </a:lnTo>
                  <a:lnTo>
                    <a:pt x="4490" y="199"/>
                  </a:lnTo>
                  <a:lnTo>
                    <a:pt x="4440" y="199"/>
                  </a:lnTo>
                  <a:lnTo>
                    <a:pt x="4440" y="149"/>
                  </a:lnTo>
                  <a:lnTo>
                    <a:pt x="4440" y="100"/>
                  </a:lnTo>
                  <a:lnTo>
                    <a:pt x="4490" y="100"/>
                  </a:lnTo>
                  <a:lnTo>
                    <a:pt x="4490" y="149"/>
                  </a:lnTo>
                  <a:lnTo>
                    <a:pt x="4540" y="149"/>
                  </a:lnTo>
                  <a:lnTo>
                    <a:pt x="4589" y="149"/>
                  </a:lnTo>
                  <a:lnTo>
                    <a:pt x="4589" y="100"/>
                  </a:lnTo>
                  <a:lnTo>
                    <a:pt x="4639" y="100"/>
                  </a:lnTo>
                  <a:lnTo>
                    <a:pt x="4639" y="50"/>
                  </a:lnTo>
                  <a:lnTo>
                    <a:pt x="4688" y="50"/>
                  </a:lnTo>
                  <a:lnTo>
                    <a:pt x="4688" y="100"/>
                  </a:lnTo>
                  <a:lnTo>
                    <a:pt x="4738" y="100"/>
                  </a:lnTo>
                  <a:lnTo>
                    <a:pt x="4738" y="149"/>
                  </a:lnTo>
                  <a:lnTo>
                    <a:pt x="4788" y="149"/>
                  </a:lnTo>
                  <a:lnTo>
                    <a:pt x="4788" y="199"/>
                  </a:lnTo>
                  <a:lnTo>
                    <a:pt x="4738" y="199"/>
                  </a:lnTo>
                  <a:lnTo>
                    <a:pt x="4738" y="249"/>
                  </a:lnTo>
                  <a:lnTo>
                    <a:pt x="4738" y="299"/>
                  </a:lnTo>
                  <a:lnTo>
                    <a:pt x="4788" y="299"/>
                  </a:lnTo>
                  <a:lnTo>
                    <a:pt x="4837" y="299"/>
                  </a:lnTo>
                  <a:lnTo>
                    <a:pt x="4837" y="348"/>
                  </a:lnTo>
                  <a:lnTo>
                    <a:pt x="4837" y="398"/>
                  </a:lnTo>
                  <a:lnTo>
                    <a:pt x="4887" y="398"/>
                  </a:lnTo>
                  <a:lnTo>
                    <a:pt x="4887" y="348"/>
                  </a:lnTo>
                  <a:lnTo>
                    <a:pt x="4936" y="348"/>
                  </a:lnTo>
                  <a:lnTo>
                    <a:pt x="4936" y="299"/>
                  </a:lnTo>
                  <a:lnTo>
                    <a:pt x="4986" y="299"/>
                  </a:lnTo>
                  <a:lnTo>
                    <a:pt x="4986" y="348"/>
                  </a:lnTo>
                  <a:lnTo>
                    <a:pt x="5036" y="348"/>
                  </a:lnTo>
                  <a:lnTo>
                    <a:pt x="5036" y="299"/>
                  </a:lnTo>
                  <a:lnTo>
                    <a:pt x="5036" y="249"/>
                  </a:lnTo>
                  <a:lnTo>
                    <a:pt x="5085" y="249"/>
                  </a:lnTo>
                  <a:lnTo>
                    <a:pt x="5085" y="299"/>
                  </a:lnTo>
                  <a:lnTo>
                    <a:pt x="5085" y="348"/>
                  </a:lnTo>
                  <a:lnTo>
                    <a:pt x="5036" y="348"/>
                  </a:lnTo>
                  <a:lnTo>
                    <a:pt x="5036" y="398"/>
                  </a:lnTo>
                  <a:lnTo>
                    <a:pt x="5085" y="398"/>
                  </a:lnTo>
                  <a:lnTo>
                    <a:pt x="5135" y="398"/>
                  </a:lnTo>
                  <a:lnTo>
                    <a:pt x="5135" y="348"/>
                  </a:lnTo>
                  <a:lnTo>
                    <a:pt x="5135" y="299"/>
                  </a:lnTo>
                  <a:lnTo>
                    <a:pt x="5185" y="299"/>
                  </a:lnTo>
                  <a:lnTo>
                    <a:pt x="5185" y="249"/>
                  </a:lnTo>
                  <a:lnTo>
                    <a:pt x="5234" y="249"/>
                  </a:lnTo>
                  <a:lnTo>
                    <a:pt x="5234" y="199"/>
                  </a:lnTo>
                  <a:lnTo>
                    <a:pt x="5284" y="199"/>
                  </a:lnTo>
                  <a:lnTo>
                    <a:pt x="5284" y="149"/>
                  </a:lnTo>
                  <a:lnTo>
                    <a:pt x="5333" y="149"/>
                  </a:lnTo>
                  <a:lnTo>
                    <a:pt x="5333" y="199"/>
                  </a:lnTo>
                  <a:lnTo>
                    <a:pt x="5284" y="199"/>
                  </a:lnTo>
                  <a:lnTo>
                    <a:pt x="5284" y="249"/>
                  </a:lnTo>
                  <a:lnTo>
                    <a:pt x="5284" y="299"/>
                  </a:lnTo>
                  <a:lnTo>
                    <a:pt x="5234" y="299"/>
                  </a:lnTo>
                  <a:lnTo>
                    <a:pt x="5185" y="299"/>
                  </a:lnTo>
                  <a:lnTo>
                    <a:pt x="5185" y="348"/>
                  </a:lnTo>
                  <a:lnTo>
                    <a:pt x="5234" y="348"/>
                  </a:lnTo>
                  <a:lnTo>
                    <a:pt x="5234" y="398"/>
                  </a:lnTo>
                  <a:lnTo>
                    <a:pt x="5284" y="398"/>
                  </a:lnTo>
                  <a:lnTo>
                    <a:pt x="5284" y="348"/>
                  </a:lnTo>
                  <a:lnTo>
                    <a:pt x="5284" y="299"/>
                  </a:lnTo>
                  <a:lnTo>
                    <a:pt x="5333" y="299"/>
                  </a:lnTo>
                  <a:lnTo>
                    <a:pt x="5333" y="348"/>
                  </a:lnTo>
                  <a:lnTo>
                    <a:pt x="5383" y="348"/>
                  </a:lnTo>
                  <a:lnTo>
                    <a:pt x="5383" y="398"/>
                  </a:lnTo>
                  <a:lnTo>
                    <a:pt x="5433" y="398"/>
                  </a:lnTo>
                  <a:lnTo>
                    <a:pt x="5433" y="348"/>
                  </a:lnTo>
                  <a:lnTo>
                    <a:pt x="5433" y="299"/>
                  </a:lnTo>
                  <a:lnTo>
                    <a:pt x="5383" y="299"/>
                  </a:lnTo>
                  <a:lnTo>
                    <a:pt x="5383" y="249"/>
                  </a:lnTo>
                  <a:lnTo>
                    <a:pt x="5433" y="249"/>
                  </a:lnTo>
                  <a:lnTo>
                    <a:pt x="5482" y="249"/>
                  </a:lnTo>
                  <a:lnTo>
                    <a:pt x="5482" y="199"/>
                  </a:lnTo>
                  <a:lnTo>
                    <a:pt x="5531" y="199"/>
                  </a:lnTo>
                  <a:lnTo>
                    <a:pt x="5531" y="149"/>
                  </a:lnTo>
                  <a:lnTo>
                    <a:pt x="5581" y="149"/>
                  </a:lnTo>
                  <a:lnTo>
                    <a:pt x="5581" y="199"/>
                  </a:lnTo>
                  <a:lnTo>
                    <a:pt x="5531" y="199"/>
                  </a:lnTo>
                  <a:lnTo>
                    <a:pt x="5531" y="249"/>
                  </a:lnTo>
                  <a:lnTo>
                    <a:pt x="5482" y="249"/>
                  </a:lnTo>
                  <a:lnTo>
                    <a:pt x="5482" y="299"/>
                  </a:lnTo>
                  <a:lnTo>
                    <a:pt x="5531" y="299"/>
                  </a:lnTo>
                  <a:lnTo>
                    <a:pt x="5581" y="299"/>
                  </a:lnTo>
                  <a:lnTo>
                    <a:pt x="5581" y="249"/>
                  </a:lnTo>
                  <a:lnTo>
                    <a:pt x="5631" y="249"/>
                  </a:lnTo>
                  <a:lnTo>
                    <a:pt x="5631" y="299"/>
                  </a:lnTo>
                  <a:lnTo>
                    <a:pt x="5581" y="299"/>
                  </a:lnTo>
                  <a:lnTo>
                    <a:pt x="5581" y="348"/>
                  </a:lnTo>
                  <a:lnTo>
                    <a:pt x="5531" y="348"/>
                  </a:lnTo>
                  <a:lnTo>
                    <a:pt x="5482" y="348"/>
                  </a:lnTo>
                  <a:lnTo>
                    <a:pt x="5482" y="398"/>
                  </a:lnTo>
                  <a:lnTo>
                    <a:pt x="5531" y="398"/>
                  </a:lnTo>
                  <a:lnTo>
                    <a:pt x="5581" y="398"/>
                  </a:lnTo>
                  <a:lnTo>
                    <a:pt x="5631" y="398"/>
                  </a:lnTo>
                  <a:lnTo>
                    <a:pt x="5680" y="398"/>
                  </a:lnTo>
                  <a:lnTo>
                    <a:pt x="5680" y="348"/>
                  </a:lnTo>
                  <a:lnTo>
                    <a:pt x="5631" y="348"/>
                  </a:lnTo>
                  <a:lnTo>
                    <a:pt x="5631" y="299"/>
                  </a:lnTo>
                  <a:lnTo>
                    <a:pt x="5680" y="299"/>
                  </a:lnTo>
                  <a:lnTo>
                    <a:pt x="5730" y="299"/>
                  </a:lnTo>
                  <a:lnTo>
                    <a:pt x="5730" y="249"/>
                  </a:lnTo>
                  <a:lnTo>
                    <a:pt x="5680" y="249"/>
                  </a:lnTo>
                  <a:lnTo>
                    <a:pt x="5680" y="199"/>
                  </a:lnTo>
                  <a:lnTo>
                    <a:pt x="5730" y="199"/>
                  </a:lnTo>
                  <a:lnTo>
                    <a:pt x="5760" y="199"/>
                  </a:lnTo>
                  <a:lnTo>
                    <a:pt x="5760" y="0"/>
                  </a:lnTo>
                  <a:lnTo>
                    <a:pt x="210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sz="2700"/>
            </a:p>
          </p:txBody>
        </p:sp>
      </p:grpSp>
      <p:sp>
        <p:nvSpPr>
          <p:cNvPr id="2" name="Title 1"/>
          <p:cNvSpPr>
            <a:spLocks noGrp="1"/>
          </p:cNvSpPr>
          <p:nvPr>
            <p:ph type="ctrTitle"/>
          </p:nvPr>
        </p:nvSpPr>
        <p:spPr bwMode="white">
          <a:xfrm>
            <a:off x="1080000" y="3191400"/>
            <a:ext cx="11304000" cy="1385574"/>
          </a:xfrm>
        </p:spPr>
        <p:txBody>
          <a:bodyPr anchor="t"/>
          <a:lstStyle>
            <a:lvl1pPr algn="l">
              <a:defRPr sz="48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bwMode="white">
          <a:xfrm>
            <a:off x="1080000" y="4576974"/>
            <a:ext cx="11304000" cy="1161000"/>
          </a:xfrm>
        </p:spPr>
        <p:txBody>
          <a:bodyPr/>
          <a:lstStyle>
            <a:lvl1pPr marL="0" indent="0" algn="l">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cxnSp>
        <p:nvCxnSpPr>
          <p:cNvPr id="14" name="Straight Connector 13">
            <a:extLst>
              <a:ext uri="{FF2B5EF4-FFF2-40B4-BE49-F238E27FC236}">
                <a16:creationId xmlns:a16="http://schemas.microsoft.com/office/drawing/2014/main" id="{78B57C52-7E69-4408-B781-97D1F6A2E030}"/>
              </a:ext>
            </a:extLst>
          </p:cNvPr>
          <p:cNvCxnSpPr/>
          <p:nvPr userDrawn="1"/>
        </p:nvCxnSpPr>
        <p:spPr>
          <a:xfrm>
            <a:off x="1079501" y="9886523"/>
            <a:ext cx="4428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7" name="Text Placeholder 16">
            <a:extLst>
              <a:ext uri="{FF2B5EF4-FFF2-40B4-BE49-F238E27FC236}">
                <a16:creationId xmlns:a16="http://schemas.microsoft.com/office/drawing/2014/main" id="{D705350D-C746-461F-B9B2-8A118686707C}"/>
              </a:ext>
            </a:extLst>
          </p:cNvPr>
          <p:cNvSpPr>
            <a:spLocks noGrp="1"/>
          </p:cNvSpPr>
          <p:nvPr>
            <p:ph type="body" sz="quarter" idx="13"/>
          </p:nvPr>
        </p:nvSpPr>
        <p:spPr bwMode="white">
          <a:xfrm>
            <a:off x="1080000" y="5737976"/>
            <a:ext cx="11304000" cy="1280618"/>
          </a:xfrm>
        </p:spPr>
        <p:txBody>
          <a:bodyPr/>
          <a:lstStyle>
            <a:lvl1pPr>
              <a:defRPr sz="2400">
                <a:solidFill>
                  <a:schemeClr val="bg1"/>
                </a:solidFill>
              </a:defRPr>
            </a:lvl1pPr>
          </a:lstStyle>
          <a:p>
            <a:pPr lvl="0"/>
            <a:r>
              <a:rPr lang="en-US"/>
              <a:t>Edit Master text styles</a:t>
            </a:r>
          </a:p>
        </p:txBody>
      </p:sp>
    </p:spTree>
    <p:extLst>
      <p:ext uri="{BB962C8B-B14F-4D97-AF65-F5344CB8AC3E}">
        <p14:creationId xmlns:p14="http://schemas.microsoft.com/office/powerpoint/2010/main" val="227102291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hotograph">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71C6A4F-9792-4DDC-A00C-FB8115C30794}"/>
              </a:ext>
            </a:extLst>
          </p:cNvPr>
          <p:cNvSpPr>
            <a:spLocks noGrp="1"/>
          </p:cNvSpPr>
          <p:nvPr>
            <p:ph type="pic" sz="quarter" idx="15"/>
          </p:nvPr>
        </p:nvSpPr>
        <p:spPr>
          <a:xfrm>
            <a:off x="0" y="4136232"/>
            <a:ext cx="18288000" cy="6150768"/>
          </a:xfrm>
          <a:solidFill>
            <a:schemeClr val="bg1">
              <a:lumMod val="85000"/>
            </a:schemeClr>
          </a:solidFill>
        </p:spPr>
        <p:txBody>
          <a:bodyPr/>
          <a:lstStyle/>
          <a:p>
            <a:r>
              <a:rPr lang="en-US"/>
              <a:t>Click icon to add picture</a:t>
            </a:r>
            <a:endParaRPr lang="en-GB"/>
          </a:p>
        </p:txBody>
      </p:sp>
      <p:sp>
        <p:nvSpPr>
          <p:cNvPr id="8" name="Picture Placeholder 7">
            <a:extLst>
              <a:ext uri="{FF2B5EF4-FFF2-40B4-BE49-F238E27FC236}">
                <a16:creationId xmlns:a16="http://schemas.microsoft.com/office/drawing/2014/main" id="{E7B9E6D3-FA77-4BC2-ABC6-008C73CE19AE}"/>
              </a:ext>
            </a:extLst>
          </p:cNvPr>
          <p:cNvSpPr>
            <a:spLocks noGrp="1"/>
          </p:cNvSpPr>
          <p:nvPr>
            <p:ph type="pic" sz="quarter" idx="14"/>
          </p:nvPr>
        </p:nvSpPr>
        <p:spPr>
          <a:xfrm>
            <a:off x="0" y="4136400"/>
            <a:ext cx="18288000" cy="1420200"/>
          </a:xfrm>
          <a:blipFill>
            <a:blip r:embed="rId2"/>
            <a:stretch>
              <a:fillRect/>
            </a:stretch>
          </a:blipFill>
        </p:spPr>
        <p:txBody>
          <a:bodyPr/>
          <a:lstStyle>
            <a:lvl1pPr>
              <a:defRPr>
                <a:solidFill>
                  <a:schemeClr val="bg1"/>
                </a:solidFill>
              </a:defRPr>
            </a:lvl1pPr>
          </a:lstStyle>
          <a:p>
            <a:r>
              <a:rPr lang="en-US"/>
              <a:t>Click icon to add picture</a:t>
            </a:r>
            <a:endParaRPr lang="en-GB"/>
          </a:p>
        </p:txBody>
      </p:sp>
      <p:sp>
        <p:nvSpPr>
          <p:cNvPr id="3" name="Subtitle 2"/>
          <p:cNvSpPr>
            <a:spLocks noGrp="1"/>
          </p:cNvSpPr>
          <p:nvPr>
            <p:ph type="subTitle" idx="1"/>
          </p:nvPr>
        </p:nvSpPr>
        <p:spPr>
          <a:xfrm>
            <a:off x="1079500" y="2088042"/>
            <a:ext cx="11303999" cy="1161000"/>
          </a:xfrm>
        </p:spPr>
        <p:txBody>
          <a:bodyPr/>
          <a:lstStyle>
            <a:lvl1pPr marL="0" indent="0" algn="l">
              <a:buNone/>
              <a:defRPr sz="3600">
                <a:solidFill>
                  <a:schemeClr val="accent3"/>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17" name="Text Placeholder 16">
            <a:extLst>
              <a:ext uri="{FF2B5EF4-FFF2-40B4-BE49-F238E27FC236}">
                <a16:creationId xmlns:a16="http://schemas.microsoft.com/office/drawing/2014/main" id="{D705350D-C746-461F-B9B2-8A118686707C}"/>
              </a:ext>
            </a:extLst>
          </p:cNvPr>
          <p:cNvSpPr>
            <a:spLocks noGrp="1"/>
          </p:cNvSpPr>
          <p:nvPr>
            <p:ph type="body" sz="quarter" idx="13"/>
          </p:nvPr>
        </p:nvSpPr>
        <p:spPr>
          <a:xfrm>
            <a:off x="1079501" y="3249042"/>
            <a:ext cx="8064500" cy="887187"/>
          </a:xfrm>
        </p:spPr>
        <p:txBody>
          <a:bodyPr/>
          <a:lstStyle>
            <a:lvl1pPr>
              <a:defRPr sz="2400">
                <a:solidFill>
                  <a:schemeClr val="accent1"/>
                </a:solidFill>
              </a:defRPr>
            </a:lvl1pPr>
          </a:lstStyle>
          <a:p>
            <a:pPr lvl="0"/>
            <a:r>
              <a:rPr lang="en-US"/>
              <a:t>Edit Master text styles</a:t>
            </a:r>
          </a:p>
        </p:txBody>
      </p:sp>
      <p:sp>
        <p:nvSpPr>
          <p:cNvPr id="13" name="Title 12">
            <a:extLst>
              <a:ext uri="{FF2B5EF4-FFF2-40B4-BE49-F238E27FC236}">
                <a16:creationId xmlns:a16="http://schemas.microsoft.com/office/drawing/2014/main" id="{D9A1AEBB-839C-4224-8413-54971762CC9A}"/>
              </a:ext>
            </a:extLst>
          </p:cNvPr>
          <p:cNvSpPr>
            <a:spLocks noGrp="1"/>
          </p:cNvSpPr>
          <p:nvPr>
            <p:ph type="title"/>
          </p:nvPr>
        </p:nvSpPr>
        <p:spPr>
          <a:xfrm>
            <a:off x="1079502" y="702470"/>
            <a:ext cx="11304000" cy="1385573"/>
          </a:xfrm>
        </p:spPr>
        <p:txBody>
          <a:bodyPr/>
          <a:lstStyle/>
          <a:p>
            <a:r>
              <a:rPr lang="en-US"/>
              <a:t>Click to edit Master title style</a:t>
            </a:r>
            <a:endParaRPr lang="en-GB" dirty="0"/>
          </a:p>
        </p:txBody>
      </p:sp>
    </p:spTree>
    <p:extLst>
      <p:ext uri="{BB962C8B-B14F-4D97-AF65-F5344CB8AC3E}">
        <p14:creationId xmlns:p14="http://schemas.microsoft.com/office/powerpoint/2010/main" val="80398044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gray">
      <p:bgPr>
        <a:solidFill>
          <a:schemeClr val="bg1">
            <a:lumMod val="85000"/>
          </a:schemeClr>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026952-8A13-49B8-9759-8638176572AB}"/>
              </a:ext>
            </a:extLst>
          </p:cNvPr>
          <p:cNvGrpSpPr/>
          <p:nvPr userDrawn="1"/>
        </p:nvGrpSpPr>
        <p:grpSpPr bwMode="white">
          <a:xfrm>
            <a:off x="0" y="6296402"/>
            <a:ext cx="18288000" cy="3990602"/>
            <a:chOff x="0" y="5554800"/>
            <a:chExt cx="9144000" cy="1995300"/>
          </a:xfrm>
        </p:grpSpPr>
        <p:sp>
          <p:nvSpPr>
            <p:cNvPr id="12" name="Rectangle 11">
              <a:extLst>
                <a:ext uri="{FF2B5EF4-FFF2-40B4-BE49-F238E27FC236}">
                  <a16:creationId xmlns:a16="http://schemas.microsoft.com/office/drawing/2014/main" id="{C3E8D714-73A4-4700-8709-72D126D078CD}"/>
                </a:ext>
              </a:extLst>
            </p:cNvPr>
            <p:cNvSpPr/>
            <p:nvPr userDrawn="1"/>
          </p:nvSpPr>
          <p:spPr bwMode="white">
            <a:xfrm>
              <a:off x="0" y="6266001"/>
              <a:ext cx="9144000" cy="1284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700"/>
            </a:p>
          </p:txBody>
        </p:sp>
        <p:sp>
          <p:nvSpPr>
            <p:cNvPr id="13" name="Freeform 5">
              <a:extLst>
                <a:ext uri="{FF2B5EF4-FFF2-40B4-BE49-F238E27FC236}">
                  <a16:creationId xmlns:a16="http://schemas.microsoft.com/office/drawing/2014/main" id="{37A8EDDC-04D6-45ED-8E2C-63742A1BDD34}"/>
                </a:ext>
              </a:extLst>
            </p:cNvPr>
            <p:cNvSpPr>
              <a:spLocks noEditPoints="1"/>
            </p:cNvSpPr>
            <p:nvPr userDrawn="1"/>
          </p:nvSpPr>
          <p:spPr bwMode="white">
            <a:xfrm rot="10800000">
              <a:off x="0" y="5554800"/>
              <a:ext cx="9144000" cy="711200"/>
            </a:xfrm>
            <a:custGeom>
              <a:avLst/>
              <a:gdLst>
                <a:gd name="T0" fmla="*/ 2506 w 5760"/>
                <a:gd name="T1" fmla="*/ 398 h 448"/>
                <a:gd name="T2" fmla="*/ 5234 w 5760"/>
                <a:gd name="T3" fmla="*/ 398 h 448"/>
                <a:gd name="T4" fmla="*/ 1167 w 5760"/>
                <a:gd name="T5" fmla="*/ 398 h 448"/>
                <a:gd name="T6" fmla="*/ 2407 w 5760"/>
                <a:gd name="T7" fmla="*/ 348 h 448"/>
                <a:gd name="T8" fmla="*/ 4341 w 5760"/>
                <a:gd name="T9" fmla="*/ 348 h 448"/>
                <a:gd name="T10" fmla="*/ 1712 w 5760"/>
                <a:gd name="T11" fmla="*/ 348 h 448"/>
                <a:gd name="T12" fmla="*/ 4688 w 5760"/>
                <a:gd name="T13" fmla="*/ 348 h 448"/>
                <a:gd name="T14" fmla="*/ 125 w 5760"/>
                <a:gd name="T15" fmla="*/ 249 h 448"/>
                <a:gd name="T16" fmla="*/ 2605 w 5760"/>
                <a:gd name="T17" fmla="*/ 249 h 448"/>
                <a:gd name="T18" fmla="*/ 1911 w 5760"/>
                <a:gd name="T19" fmla="*/ 249 h 448"/>
                <a:gd name="T20" fmla="*/ 4291 w 5760"/>
                <a:gd name="T21" fmla="*/ 249 h 448"/>
                <a:gd name="T22" fmla="*/ 4887 w 5760"/>
                <a:gd name="T23" fmla="*/ 299 h 448"/>
                <a:gd name="T24" fmla="*/ 76 w 5760"/>
                <a:gd name="T25" fmla="*/ 149 h 448"/>
                <a:gd name="T26" fmla="*/ 472 w 5760"/>
                <a:gd name="T27" fmla="*/ 249 h 448"/>
                <a:gd name="T28" fmla="*/ 869 w 5760"/>
                <a:gd name="T29" fmla="*/ 149 h 448"/>
                <a:gd name="T30" fmla="*/ 1018 w 5760"/>
                <a:gd name="T31" fmla="*/ 249 h 448"/>
                <a:gd name="T32" fmla="*/ 3051 w 5760"/>
                <a:gd name="T33" fmla="*/ 199 h 448"/>
                <a:gd name="T34" fmla="*/ 3448 w 5760"/>
                <a:gd name="T35" fmla="*/ 199 h 448"/>
                <a:gd name="T36" fmla="*/ 3597 w 5760"/>
                <a:gd name="T37" fmla="*/ 149 h 448"/>
                <a:gd name="T38" fmla="*/ 4341 w 5760"/>
                <a:gd name="T39" fmla="*/ 149 h 448"/>
                <a:gd name="T40" fmla="*/ 4788 w 5760"/>
                <a:gd name="T41" fmla="*/ 249 h 448"/>
                <a:gd name="T42" fmla="*/ 1465 w 5760"/>
                <a:gd name="T43" fmla="*/ 149 h 448"/>
                <a:gd name="T44" fmla="*/ 1613 w 5760"/>
                <a:gd name="T45" fmla="*/ 149 h 448"/>
                <a:gd name="T46" fmla="*/ 3002 w 5760"/>
                <a:gd name="T47" fmla="*/ 149 h 448"/>
                <a:gd name="T48" fmla="*/ 4044 w 5760"/>
                <a:gd name="T49" fmla="*/ 149 h 448"/>
                <a:gd name="T50" fmla="*/ 5631 w 5760"/>
                <a:gd name="T51" fmla="*/ 100 h 448"/>
                <a:gd name="T52" fmla="*/ 1266 w 5760"/>
                <a:gd name="T53" fmla="*/ 50 h 448"/>
                <a:gd name="T54" fmla="*/ 5333 w 5760"/>
                <a:gd name="T55" fmla="*/ 100 h 448"/>
                <a:gd name="T56" fmla="*/ 76 w 5760"/>
                <a:gd name="T57" fmla="*/ 398 h 448"/>
                <a:gd name="T58" fmla="*/ 274 w 5760"/>
                <a:gd name="T59" fmla="*/ 398 h 448"/>
                <a:gd name="T60" fmla="*/ 571 w 5760"/>
                <a:gd name="T61" fmla="*/ 299 h 448"/>
                <a:gd name="T62" fmla="*/ 720 w 5760"/>
                <a:gd name="T63" fmla="*/ 348 h 448"/>
                <a:gd name="T64" fmla="*/ 1018 w 5760"/>
                <a:gd name="T65" fmla="*/ 348 h 448"/>
                <a:gd name="T66" fmla="*/ 1415 w 5760"/>
                <a:gd name="T67" fmla="*/ 149 h 448"/>
                <a:gd name="T68" fmla="*/ 1564 w 5760"/>
                <a:gd name="T69" fmla="*/ 398 h 448"/>
                <a:gd name="T70" fmla="*/ 1762 w 5760"/>
                <a:gd name="T71" fmla="*/ 199 h 448"/>
                <a:gd name="T72" fmla="*/ 1762 w 5760"/>
                <a:gd name="T73" fmla="*/ 299 h 448"/>
                <a:gd name="T74" fmla="*/ 2109 w 5760"/>
                <a:gd name="T75" fmla="*/ 249 h 448"/>
                <a:gd name="T76" fmla="*/ 2308 w 5760"/>
                <a:gd name="T77" fmla="*/ 149 h 448"/>
                <a:gd name="T78" fmla="*/ 2357 w 5760"/>
                <a:gd name="T79" fmla="*/ 398 h 448"/>
                <a:gd name="T80" fmla="*/ 2605 w 5760"/>
                <a:gd name="T81" fmla="*/ 149 h 448"/>
                <a:gd name="T82" fmla="*/ 2705 w 5760"/>
                <a:gd name="T83" fmla="*/ 348 h 448"/>
                <a:gd name="T84" fmla="*/ 2804 w 5760"/>
                <a:gd name="T85" fmla="*/ 249 h 448"/>
                <a:gd name="T86" fmla="*/ 2854 w 5760"/>
                <a:gd name="T87" fmla="*/ 398 h 448"/>
                <a:gd name="T88" fmla="*/ 3200 w 5760"/>
                <a:gd name="T89" fmla="*/ 348 h 448"/>
                <a:gd name="T90" fmla="*/ 3300 w 5760"/>
                <a:gd name="T91" fmla="*/ 249 h 448"/>
                <a:gd name="T92" fmla="*/ 3498 w 5760"/>
                <a:gd name="T93" fmla="*/ 348 h 448"/>
                <a:gd name="T94" fmla="*/ 3597 w 5760"/>
                <a:gd name="T95" fmla="*/ 348 h 448"/>
                <a:gd name="T96" fmla="*/ 3895 w 5760"/>
                <a:gd name="T97" fmla="*/ 348 h 448"/>
                <a:gd name="T98" fmla="*/ 4143 w 5760"/>
                <a:gd name="T99" fmla="*/ 299 h 448"/>
                <a:gd name="T100" fmla="*/ 4440 w 5760"/>
                <a:gd name="T101" fmla="*/ 398 h 448"/>
                <a:gd name="T102" fmla="*/ 4688 w 5760"/>
                <a:gd name="T103" fmla="*/ 249 h 448"/>
                <a:gd name="T104" fmla="*/ 4440 w 5760"/>
                <a:gd name="T105" fmla="*/ 100 h 448"/>
                <a:gd name="T106" fmla="*/ 4738 w 5760"/>
                <a:gd name="T107" fmla="*/ 199 h 448"/>
                <a:gd name="T108" fmla="*/ 5036 w 5760"/>
                <a:gd name="T109" fmla="*/ 299 h 448"/>
                <a:gd name="T110" fmla="*/ 5234 w 5760"/>
                <a:gd name="T111" fmla="*/ 199 h 448"/>
                <a:gd name="T112" fmla="*/ 5284 w 5760"/>
                <a:gd name="T113" fmla="*/ 348 h 448"/>
                <a:gd name="T114" fmla="*/ 5531 w 5760"/>
                <a:gd name="T115" fmla="*/ 199 h 448"/>
                <a:gd name="T116" fmla="*/ 5581 w 5760"/>
                <a:gd name="T117" fmla="*/ 348 h 448"/>
                <a:gd name="T118" fmla="*/ 5680 w 5760"/>
                <a:gd name="T119" fmla="*/ 249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0" h="448">
                  <a:moveTo>
                    <a:pt x="720" y="448"/>
                  </a:moveTo>
                  <a:lnTo>
                    <a:pt x="770" y="448"/>
                  </a:lnTo>
                  <a:lnTo>
                    <a:pt x="770" y="398"/>
                  </a:lnTo>
                  <a:lnTo>
                    <a:pt x="720" y="398"/>
                  </a:lnTo>
                  <a:lnTo>
                    <a:pt x="720" y="448"/>
                  </a:lnTo>
                  <a:close/>
                  <a:moveTo>
                    <a:pt x="1613" y="448"/>
                  </a:moveTo>
                  <a:lnTo>
                    <a:pt x="1663" y="448"/>
                  </a:lnTo>
                  <a:lnTo>
                    <a:pt x="1663" y="398"/>
                  </a:lnTo>
                  <a:lnTo>
                    <a:pt x="1613" y="398"/>
                  </a:lnTo>
                  <a:lnTo>
                    <a:pt x="1613" y="448"/>
                  </a:lnTo>
                  <a:close/>
                  <a:moveTo>
                    <a:pt x="2506" y="448"/>
                  </a:moveTo>
                  <a:lnTo>
                    <a:pt x="2556" y="448"/>
                  </a:lnTo>
                  <a:lnTo>
                    <a:pt x="2556" y="398"/>
                  </a:lnTo>
                  <a:lnTo>
                    <a:pt x="2506" y="398"/>
                  </a:lnTo>
                  <a:lnTo>
                    <a:pt x="2506" y="448"/>
                  </a:lnTo>
                  <a:close/>
                  <a:moveTo>
                    <a:pt x="3697" y="448"/>
                  </a:moveTo>
                  <a:lnTo>
                    <a:pt x="3746" y="448"/>
                  </a:lnTo>
                  <a:lnTo>
                    <a:pt x="3746" y="398"/>
                  </a:lnTo>
                  <a:lnTo>
                    <a:pt x="3697" y="398"/>
                  </a:lnTo>
                  <a:lnTo>
                    <a:pt x="3697" y="448"/>
                  </a:lnTo>
                  <a:close/>
                  <a:moveTo>
                    <a:pt x="4589" y="448"/>
                  </a:moveTo>
                  <a:lnTo>
                    <a:pt x="4639" y="448"/>
                  </a:lnTo>
                  <a:lnTo>
                    <a:pt x="4639" y="398"/>
                  </a:lnTo>
                  <a:lnTo>
                    <a:pt x="4589" y="398"/>
                  </a:lnTo>
                  <a:lnTo>
                    <a:pt x="4589" y="448"/>
                  </a:lnTo>
                  <a:close/>
                  <a:moveTo>
                    <a:pt x="5185" y="448"/>
                  </a:moveTo>
                  <a:lnTo>
                    <a:pt x="5234" y="448"/>
                  </a:lnTo>
                  <a:lnTo>
                    <a:pt x="5234" y="398"/>
                  </a:lnTo>
                  <a:lnTo>
                    <a:pt x="5185" y="398"/>
                  </a:lnTo>
                  <a:lnTo>
                    <a:pt x="5185" y="448"/>
                  </a:lnTo>
                  <a:close/>
                  <a:moveTo>
                    <a:pt x="571" y="398"/>
                  </a:moveTo>
                  <a:lnTo>
                    <a:pt x="621" y="398"/>
                  </a:lnTo>
                  <a:lnTo>
                    <a:pt x="621" y="348"/>
                  </a:lnTo>
                  <a:lnTo>
                    <a:pt x="571" y="348"/>
                  </a:lnTo>
                  <a:lnTo>
                    <a:pt x="571" y="398"/>
                  </a:lnTo>
                  <a:close/>
                  <a:moveTo>
                    <a:pt x="919" y="398"/>
                  </a:moveTo>
                  <a:lnTo>
                    <a:pt x="968" y="398"/>
                  </a:lnTo>
                  <a:lnTo>
                    <a:pt x="968" y="348"/>
                  </a:lnTo>
                  <a:lnTo>
                    <a:pt x="919" y="348"/>
                  </a:lnTo>
                  <a:lnTo>
                    <a:pt x="919" y="398"/>
                  </a:lnTo>
                  <a:close/>
                  <a:moveTo>
                    <a:pt x="1167" y="348"/>
                  </a:moveTo>
                  <a:lnTo>
                    <a:pt x="1167" y="398"/>
                  </a:lnTo>
                  <a:lnTo>
                    <a:pt x="1167" y="448"/>
                  </a:lnTo>
                  <a:lnTo>
                    <a:pt x="1217" y="448"/>
                  </a:lnTo>
                  <a:lnTo>
                    <a:pt x="1217" y="398"/>
                  </a:lnTo>
                  <a:lnTo>
                    <a:pt x="1217" y="348"/>
                  </a:lnTo>
                  <a:lnTo>
                    <a:pt x="1167" y="348"/>
                  </a:lnTo>
                  <a:close/>
                  <a:moveTo>
                    <a:pt x="1316" y="398"/>
                  </a:moveTo>
                  <a:lnTo>
                    <a:pt x="1365" y="398"/>
                  </a:lnTo>
                  <a:lnTo>
                    <a:pt x="1365" y="348"/>
                  </a:lnTo>
                  <a:lnTo>
                    <a:pt x="1316" y="348"/>
                  </a:lnTo>
                  <a:lnTo>
                    <a:pt x="1316" y="398"/>
                  </a:lnTo>
                  <a:close/>
                  <a:moveTo>
                    <a:pt x="2407" y="398"/>
                  </a:moveTo>
                  <a:lnTo>
                    <a:pt x="2457" y="398"/>
                  </a:lnTo>
                  <a:lnTo>
                    <a:pt x="2457" y="348"/>
                  </a:lnTo>
                  <a:lnTo>
                    <a:pt x="2407" y="348"/>
                  </a:lnTo>
                  <a:lnTo>
                    <a:pt x="2407" y="398"/>
                  </a:lnTo>
                  <a:close/>
                  <a:moveTo>
                    <a:pt x="3994" y="398"/>
                  </a:moveTo>
                  <a:lnTo>
                    <a:pt x="4044" y="398"/>
                  </a:lnTo>
                  <a:lnTo>
                    <a:pt x="4044" y="348"/>
                  </a:lnTo>
                  <a:lnTo>
                    <a:pt x="3994" y="348"/>
                  </a:lnTo>
                  <a:lnTo>
                    <a:pt x="3994" y="398"/>
                  </a:lnTo>
                  <a:close/>
                  <a:moveTo>
                    <a:pt x="4094" y="398"/>
                  </a:moveTo>
                  <a:lnTo>
                    <a:pt x="4143" y="398"/>
                  </a:lnTo>
                  <a:lnTo>
                    <a:pt x="4143" y="348"/>
                  </a:lnTo>
                  <a:lnTo>
                    <a:pt x="4094" y="348"/>
                  </a:lnTo>
                  <a:lnTo>
                    <a:pt x="4094" y="398"/>
                  </a:lnTo>
                  <a:close/>
                  <a:moveTo>
                    <a:pt x="4291" y="398"/>
                  </a:moveTo>
                  <a:lnTo>
                    <a:pt x="4341" y="398"/>
                  </a:lnTo>
                  <a:lnTo>
                    <a:pt x="4341" y="348"/>
                  </a:lnTo>
                  <a:lnTo>
                    <a:pt x="4291" y="348"/>
                  </a:lnTo>
                  <a:lnTo>
                    <a:pt x="4291" y="398"/>
                  </a:lnTo>
                  <a:close/>
                  <a:moveTo>
                    <a:pt x="621" y="348"/>
                  </a:moveTo>
                  <a:lnTo>
                    <a:pt x="671" y="348"/>
                  </a:lnTo>
                  <a:lnTo>
                    <a:pt x="671" y="299"/>
                  </a:lnTo>
                  <a:lnTo>
                    <a:pt x="621" y="299"/>
                  </a:lnTo>
                  <a:lnTo>
                    <a:pt x="621" y="348"/>
                  </a:lnTo>
                  <a:close/>
                  <a:moveTo>
                    <a:pt x="1266" y="348"/>
                  </a:moveTo>
                  <a:lnTo>
                    <a:pt x="1316" y="348"/>
                  </a:lnTo>
                  <a:lnTo>
                    <a:pt x="1316" y="299"/>
                  </a:lnTo>
                  <a:lnTo>
                    <a:pt x="1266" y="299"/>
                  </a:lnTo>
                  <a:lnTo>
                    <a:pt x="1266" y="348"/>
                  </a:lnTo>
                  <a:close/>
                  <a:moveTo>
                    <a:pt x="1712" y="299"/>
                  </a:moveTo>
                  <a:lnTo>
                    <a:pt x="1712" y="348"/>
                  </a:lnTo>
                  <a:lnTo>
                    <a:pt x="1712" y="398"/>
                  </a:lnTo>
                  <a:lnTo>
                    <a:pt x="1762" y="398"/>
                  </a:lnTo>
                  <a:lnTo>
                    <a:pt x="1811" y="398"/>
                  </a:lnTo>
                  <a:lnTo>
                    <a:pt x="1811" y="348"/>
                  </a:lnTo>
                  <a:lnTo>
                    <a:pt x="1762" y="348"/>
                  </a:lnTo>
                  <a:lnTo>
                    <a:pt x="1762" y="299"/>
                  </a:lnTo>
                  <a:lnTo>
                    <a:pt x="1712" y="299"/>
                  </a:lnTo>
                  <a:close/>
                  <a:moveTo>
                    <a:pt x="2208" y="348"/>
                  </a:moveTo>
                  <a:lnTo>
                    <a:pt x="2258" y="348"/>
                  </a:lnTo>
                  <a:lnTo>
                    <a:pt x="2258" y="299"/>
                  </a:lnTo>
                  <a:lnTo>
                    <a:pt x="2208" y="299"/>
                  </a:lnTo>
                  <a:lnTo>
                    <a:pt x="2208" y="348"/>
                  </a:lnTo>
                  <a:close/>
                  <a:moveTo>
                    <a:pt x="4688" y="299"/>
                  </a:moveTo>
                  <a:lnTo>
                    <a:pt x="4688" y="348"/>
                  </a:lnTo>
                  <a:lnTo>
                    <a:pt x="4688" y="398"/>
                  </a:lnTo>
                  <a:lnTo>
                    <a:pt x="4738" y="398"/>
                  </a:lnTo>
                  <a:lnTo>
                    <a:pt x="4788" y="398"/>
                  </a:lnTo>
                  <a:lnTo>
                    <a:pt x="4788" y="348"/>
                  </a:lnTo>
                  <a:lnTo>
                    <a:pt x="4738" y="348"/>
                  </a:lnTo>
                  <a:lnTo>
                    <a:pt x="4738" y="299"/>
                  </a:lnTo>
                  <a:lnTo>
                    <a:pt x="4688" y="299"/>
                  </a:lnTo>
                  <a:close/>
                  <a:moveTo>
                    <a:pt x="5730" y="348"/>
                  </a:moveTo>
                  <a:lnTo>
                    <a:pt x="5760" y="348"/>
                  </a:lnTo>
                  <a:lnTo>
                    <a:pt x="5760" y="299"/>
                  </a:lnTo>
                  <a:lnTo>
                    <a:pt x="5730" y="299"/>
                  </a:lnTo>
                  <a:lnTo>
                    <a:pt x="5730" y="348"/>
                  </a:lnTo>
                  <a:close/>
                  <a:moveTo>
                    <a:pt x="76" y="249"/>
                  </a:moveTo>
                  <a:lnTo>
                    <a:pt x="125" y="249"/>
                  </a:lnTo>
                  <a:lnTo>
                    <a:pt x="125" y="299"/>
                  </a:lnTo>
                  <a:lnTo>
                    <a:pt x="76" y="299"/>
                  </a:lnTo>
                  <a:lnTo>
                    <a:pt x="76" y="249"/>
                  </a:lnTo>
                  <a:close/>
                  <a:moveTo>
                    <a:pt x="423" y="299"/>
                  </a:moveTo>
                  <a:lnTo>
                    <a:pt x="472" y="299"/>
                  </a:lnTo>
                  <a:lnTo>
                    <a:pt x="472" y="249"/>
                  </a:lnTo>
                  <a:lnTo>
                    <a:pt x="522" y="249"/>
                  </a:lnTo>
                  <a:lnTo>
                    <a:pt x="522" y="299"/>
                  </a:lnTo>
                  <a:lnTo>
                    <a:pt x="522" y="348"/>
                  </a:lnTo>
                  <a:lnTo>
                    <a:pt x="472" y="348"/>
                  </a:lnTo>
                  <a:lnTo>
                    <a:pt x="423" y="348"/>
                  </a:lnTo>
                  <a:lnTo>
                    <a:pt x="423" y="299"/>
                  </a:lnTo>
                  <a:close/>
                  <a:moveTo>
                    <a:pt x="2556" y="249"/>
                  </a:moveTo>
                  <a:lnTo>
                    <a:pt x="2605" y="249"/>
                  </a:lnTo>
                  <a:lnTo>
                    <a:pt x="2605" y="299"/>
                  </a:lnTo>
                  <a:lnTo>
                    <a:pt x="2556" y="299"/>
                  </a:lnTo>
                  <a:lnTo>
                    <a:pt x="2556" y="249"/>
                  </a:lnTo>
                  <a:close/>
                  <a:moveTo>
                    <a:pt x="3051" y="249"/>
                  </a:moveTo>
                  <a:lnTo>
                    <a:pt x="3101" y="249"/>
                  </a:lnTo>
                  <a:lnTo>
                    <a:pt x="3101" y="299"/>
                  </a:lnTo>
                  <a:lnTo>
                    <a:pt x="3051" y="299"/>
                  </a:lnTo>
                  <a:lnTo>
                    <a:pt x="3051" y="249"/>
                  </a:lnTo>
                  <a:close/>
                  <a:moveTo>
                    <a:pt x="2010" y="199"/>
                  </a:moveTo>
                  <a:lnTo>
                    <a:pt x="2010" y="249"/>
                  </a:lnTo>
                  <a:lnTo>
                    <a:pt x="1960" y="249"/>
                  </a:lnTo>
                  <a:lnTo>
                    <a:pt x="1960" y="299"/>
                  </a:lnTo>
                  <a:lnTo>
                    <a:pt x="1911" y="299"/>
                  </a:lnTo>
                  <a:lnTo>
                    <a:pt x="1911" y="249"/>
                  </a:lnTo>
                  <a:lnTo>
                    <a:pt x="1960" y="249"/>
                  </a:lnTo>
                  <a:lnTo>
                    <a:pt x="1960" y="199"/>
                  </a:lnTo>
                  <a:lnTo>
                    <a:pt x="2010" y="199"/>
                  </a:lnTo>
                  <a:close/>
                  <a:moveTo>
                    <a:pt x="2159" y="199"/>
                  </a:moveTo>
                  <a:lnTo>
                    <a:pt x="2208" y="199"/>
                  </a:lnTo>
                  <a:lnTo>
                    <a:pt x="2208" y="249"/>
                  </a:lnTo>
                  <a:lnTo>
                    <a:pt x="2159" y="249"/>
                  </a:lnTo>
                  <a:lnTo>
                    <a:pt x="2159" y="199"/>
                  </a:lnTo>
                  <a:close/>
                  <a:moveTo>
                    <a:pt x="4143" y="199"/>
                  </a:moveTo>
                  <a:lnTo>
                    <a:pt x="4192" y="199"/>
                  </a:lnTo>
                  <a:lnTo>
                    <a:pt x="4192" y="249"/>
                  </a:lnTo>
                  <a:lnTo>
                    <a:pt x="4143" y="249"/>
                  </a:lnTo>
                  <a:lnTo>
                    <a:pt x="4143" y="199"/>
                  </a:lnTo>
                  <a:close/>
                  <a:moveTo>
                    <a:pt x="4291" y="249"/>
                  </a:moveTo>
                  <a:lnTo>
                    <a:pt x="4242" y="249"/>
                  </a:lnTo>
                  <a:lnTo>
                    <a:pt x="4242" y="199"/>
                  </a:lnTo>
                  <a:lnTo>
                    <a:pt x="4291" y="199"/>
                  </a:lnTo>
                  <a:lnTo>
                    <a:pt x="4291" y="249"/>
                  </a:lnTo>
                  <a:close/>
                  <a:moveTo>
                    <a:pt x="4589" y="199"/>
                  </a:moveTo>
                  <a:lnTo>
                    <a:pt x="4639" y="199"/>
                  </a:lnTo>
                  <a:lnTo>
                    <a:pt x="4639" y="249"/>
                  </a:lnTo>
                  <a:lnTo>
                    <a:pt x="4589" y="249"/>
                  </a:lnTo>
                  <a:lnTo>
                    <a:pt x="4589" y="199"/>
                  </a:lnTo>
                  <a:close/>
                  <a:moveTo>
                    <a:pt x="4986" y="199"/>
                  </a:moveTo>
                  <a:lnTo>
                    <a:pt x="4986" y="249"/>
                  </a:lnTo>
                  <a:lnTo>
                    <a:pt x="4936" y="249"/>
                  </a:lnTo>
                  <a:lnTo>
                    <a:pt x="4936" y="299"/>
                  </a:lnTo>
                  <a:lnTo>
                    <a:pt x="4887" y="299"/>
                  </a:lnTo>
                  <a:lnTo>
                    <a:pt x="4887" y="249"/>
                  </a:lnTo>
                  <a:lnTo>
                    <a:pt x="4936" y="249"/>
                  </a:lnTo>
                  <a:lnTo>
                    <a:pt x="4936" y="199"/>
                  </a:lnTo>
                  <a:lnTo>
                    <a:pt x="4986" y="199"/>
                  </a:lnTo>
                  <a:close/>
                  <a:moveTo>
                    <a:pt x="5135" y="199"/>
                  </a:moveTo>
                  <a:lnTo>
                    <a:pt x="5185" y="199"/>
                  </a:lnTo>
                  <a:lnTo>
                    <a:pt x="5185" y="249"/>
                  </a:lnTo>
                  <a:lnTo>
                    <a:pt x="5135" y="249"/>
                  </a:lnTo>
                  <a:lnTo>
                    <a:pt x="5135" y="199"/>
                  </a:lnTo>
                  <a:close/>
                  <a:moveTo>
                    <a:pt x="76" y="149"/>
                  </a:moveTo>
                  <a:lnTo>
                    <a:pt x="125" y="149"/>
                  </a:lnTo>
                  <a:lnTo>
                    <a:pt x="125" y="199"/>
                  </a:lnTo>
                  <a:lnTo>
                    <a:pt x="76" y="199"/>
                  </a:lnTo>
                  <a:lnTo>
                    <a:pt x="76" y="149"/>
                  </a:lnTo>
                  <a:close/>
                  <a:moveTo>
                    <a:pt x="175" y="199"/>
                  </a:moveTo>
                  <a:lnTo>
                    <a:pt x="175" y="149"/>
                  </a:lnTo>
                  <a:lnTo>
                    <a:pt x="225" y="149"/>
                  </a:lnTo>
                  <a:lnTo>
                    <a:pt x="225" y="199"/>
                  </a:lnTo>
                  <a:lnTo>
                    <a:pt x="225" y="249"/>
                  </a:lnTo>
                  <a:lnTo>
                    <a:pt x="175" y="249"/>
                  </a:lnTo>
                  <a:lnTo>
                    <a:pt x="175" y="199"/>
                  </a:lnTo>
                  <a:close/>
                  <a:moveTo>
                    <a:pt x="423" y="199"/>
                  </a:moveTo>
                  <a:lnTo>
                    <a:pt x="472" y="199"/>
                  </a:lnTo>
                  <a:lnTo>
                    <a:pt x="472" y="149"/>
                  </a:lnTo>
                  <a:lnTo>
                    <a:pt x="522" y="149"/>
                  </a:lnTo>
                  <a:lnTo>
                    <a:pt x="522" y="199"/>
                  </a:lnTo>
                  <a:lnTo>
                    <a:pt x="472" y="199"/>
                  </a:lnTo>
                  <a:lnTo>
                    <a:pt x="472" y="249"/>
                  </a:lnTo>
                  <a:lnTo>
                    <a:pt x="423" y="249"/>
                  </a:lnTo>
                  <a:lnTo>
                    <a:pt x="423" y="199"/>
                  </a:lnTo>
                  <a:close/>
                  <a:moveTo>
                    <a:pt x="621" y="149"/>
                  </a:moveTo>
                  <a:lnTo>
                    <a:pt x="671" y="149"/>
                  </a:lnTo>
                  <a:lnTo>
                    <a:pt x="671" y="199"/>
                  </a:lnTo>
                  <a:lnTo>
                    <a:pt x="621" y="199"/>
                  </a:lnTo>
                  <a:lnTo>
                    <a:pt x="621" y="149"/>
                  </a:lnTo>
                  <a:close/>
                  <a:moveTo>
                    <a:pt x="869" y="149"/>
                  </a:moveTo>
                  <a:lnTo>
                    <a:pt x="919" y="149"/>
                  </a:lnTo>
                  <a:lnTo>
                    <a:pt x="968" y="149"/>
                  </a:lnTo>
                  <a:lnTo>
                    <a:pt x="968" y="199"/>
                  </a:lnTo>
                  <a:lnTo>
                    <a:pt x="919" y="199"/>
                  </a:lnTo>
                  <a:lnTo>
                    <a:pt x="869" y="199"/>
                  </a:lnTo>
                  <a:lnTo>
                    <a:pt x="869" y="149"/>
                  </a:lnTo>
                  <a:close/>
                  <a:moveTo>
                    <a:pt x="1167" y="249"/>
                  </a:moveTo>
                  <a:lnTo>
                    <a:pt x="1167" y="199"/>
                  </a:lnTo>
                  <a:lnTo>
                    <a:pt x="1217" y="199"/>
                  </a:lnTo>
                  <a:lnTo>
                    <a:pt x="1217" y="149"/>
                  </a:lnTo>
                  <a:lnTo>
                    <a:pt x="1266" y="149"/>
                  </a:lnTo>
                  <a:lnTo>
                    <a:pt x="1266" y="199"/>
                  </a:lnTo>
                  <a:lnTo>
                    <a:pt x="1217" y="199"/>
                  </a:lnTo>
                  <a:lnTo>
                    <a:pt x="1217" y="249"/>
                  </a:lnTo>
                  <a:lnTo>
                    <a:pt x="1167" y="249"/>
                  </a:lnTo>
                  <a:lnTo>
                    <a:pt x="1167" y="299"/>
                  </a:lnTo>
                  <a:lnTo>
                    <a:pt x="1117" y="299"/>
                  </a:lnTo>
                  <a:lnTo>
                    <a:pt x="1068" y="299"/>
                  </a:lnTo>
                  <a:lnTo>
                    <a:pt x="1068" y="249"/>
                  </a:lnTo>
                  <a:lnTo>
                    <a:pt x="1018" y="249"/>
                  </a:lnTo>
                  <a:lnTo>
                    <a:pt x="1018" y="199"/>
                  </a:lnTo>
                  <a:lnTo>
                    <a:pt x="1068" y="199"/>
                  </a:lnTo>
                  <a:lnTo>
                    <a:pt x="1117" y="199"/>
                  </a:lnTo>
                  <a:lnTo>
                    <a:pt x="1117" y="249"/>
                  </a:lnTo>
                  <a:lnTo>
                    <a:pt x="1167" y="249"/>
                  </a:lnTo>
                  <a:close/>
                  <a:moveTo>
                    <a:pt x="2407" y="149"/>
                  </a:moveTo>
                  <a:lnTo>
                    <a:pt x="2457" y="149"/>
                  </a:lnTo>
                  <a:lnTo>
                    <a:pt x="2457" y="199"/>
                  </a:lnTo>
                  <a:lnTo>
                    <a:pt x="2407" y="199"/>
                  </a:lnTo>
                  <a:lnTo>
                    <a:pt x="2407" y="149"/>
                  </a:lnTo>
                  <a:close/>
                  <a:moveTo>
                    <a:pt x="3051" y="149"/>
                  </a:moveTo>
                  <a:lnTo>
                    <a:pt x="3101" y="149"/>
                  </a:lnTo>
                  <a:lnTo>
                    <a:pt x="3101" y="199"/>
                  </a:lnTo>
                  <a:lnTo>
                    <a:pt x="3051" y="199"/>
                  </a:lnTo>
                  <a:lnTo>
                    <a:pt x="3051" y="149"/>
                  </a:lnTo>
                  <a:close/>
                  <a:moveTo>
                    <a:pt x="3151" y="199"/>
                  </a:moveTo>
                  <a:lnTo>
                    <a:pt x="3151" y="149"/>
                  </a:lnTo>
                  <a:lnTo>
                    <a:pt x="3200" y="149"/>
                  </a:lnTo>
                  <a:lnTo>
                    <a:pt x="3200" y="199"/>
                  </a:lnTo>
                  <a:lnTo>
                    <a:pt x="3200" y="249"/>
                  </a:lnTo>
                  <a:lnTo>
                    <a:pt x="3151" y="249"/>
                  </a:lnTo>
                  <a:lnTo>
                    <a:pt x="3151" y="199"/>
                  </a:lnTo>
                  <a:close/>
                  <a:moveTo>
                    <a:pt x="3399" y="199"/>
                  </a:moveTo>
                  <a:lnTo>
                    <a:pt x="3448" y="199"/>
                  </a:lnTo>
                  <a:lnTo>
                    <a:pt x="3448" y="149"/>
                  </a:lnTo>
                  <a:lnTo>
                    <a:pt x="3498" y="149"/>
                  </a:lnTo>
                  <a:lnTo>
                    <a:pt x="3498" y="199"/>
                  </a:lnTo>
                  <a:lnTo>
                    <a:pt x="3448" y="199"/>
                  </a:lnTo>
                  <a:lnTo>
                    <a:pt x="3448" y="249"/>
                  </a:lnTo>
                  <a:lnTo>
                    <a:pt x="3399" y="249"/>
                  </a:lnTo>
                  <a:lnTo>
                    <a:pt x="3399" y="199"/>
                  </a:lnTo>
                  <a:close/>
                  <a:moveTo>
                    <a:pt x="3597" y="149"/>
                  </a:moveTo>
                  <a:lnTo>
                    <a:pt x="3647" y="149"/>
                  </a:lnTo>
                  <a:lnTo>
                    <a:pt x="3647" y="199"/>
                  </a:lnTo>
                  <a:lnTo>
                    <a:pt x="3697" y="199"/>
                  </a:lnTo>
                  <a:lnTo>
                    <a:pt x="3697" y="249"/>
                  </a:lnTo>
                  <a:lnTo>
                    <a:pt x="3697" y="299"/>
                  </a:lnTo>
                  <a:lnTo>
                    <a:pt x="3647" y="299"/>
                  </a:lnTo>
                  <a:lnTo>
                    <a:pt x="3647" y="249"/>
                  </a:lnTo>
                  <a:lnTo>
                    <a:pt x="3647" y="199"/>
                  </a:lnTo>
                  <a:lnTo>
                    <a:pt x="3597" y="199"/>
                  </a:lnTo>
                  <a:lnTo>
                    <a:pt x="3597" y="149"/>
                  </a:lnTo>
                  <a:close/>
                  <a:moveTo>
                    <a:pt x="3845" y="149"/>
                  </a:moveTo>
                  <a:lnTo>
                    <a:pt x="3895" y="149"/>
                  </a:lnTo>
                  <a:lnTo>
                    <a:pt x="3945" y="149"/>
                  </a:lnTo>
                  <a:lnTo>
                    <a:pt x="3945" y="199"/>
                  </a:lnTo>
                  <a:lnTo>
                    <a:pt x="3895" y="199"/>
                  </a:lnTo>
                  <a:lnTo>
                    <a:pt x="3845" y="199"/>
                  </a:lnTo>
                  <a:lnTo>
                    <a:pt x="3845" y="149"/>
                  </a:lnTo>
                  <a:close/>
                  <a:moveTo>
                    <a:pt x="4192" y="149"/>
                  </a:moveTo>
                  <a:lnTo>
                    <a:pt x="4242" y="149"/>
                  </a:lnTo>
                  <a:lnTo>
                    <a:pt x="4242" y="199"/>
                  </a:lnTo>
                  <a:lnTo>
                    <a:pt x="4192" y="199"/>
                  </a:lnTo>
                  <a:lnTo>
                    <a:pt x="4192" y="149"/>
                  </a:lnTo>
                  <a:close/>
                  <a:moveTo>
                    <a:pt x="4341" y="199"/>
                  </a:moveTo>
                  <a:lnTo>
                    <a:pt x="4341" y="149"/>
                  </a:lnTo>
                  <a:lnTo>
                    <a:pt x="4391" y="149"/>
                  </a:lnTo>
                  <a:lnTo>
                    <a:pt x="4391" y="199"/>
                  </a:lnTo>
                  <a:lnTo>
                    <a:pt x="4391" y="249"/>
                  </a:lnTo>
                  <a:lnTo>
                    <a:pt x="4341" y="249"/>
                  </a:lnTo>
                  <a:lnTo>
                    <a:pt x="4341" y="199"/>
                  </a:lnTo>
                  <a:close/>
                  <a:moveTo>
                    <a:pt x="4837" y="199"/>
                  </a:moveTo>
                  <a:lnTo>
                    <a:pt x="4837" y="149"/>
                  </a:lnTo>
                  <a:lnTo>
                    <a:pt x="4887" y="149"/>
                  </a:lnTo>
                  <a:lnTo>
                    <a:pt x="4936" y="149"/>
                  </a:lnTo>
                  <a:lnTo>
                    <a:pt x="4936" y="199"/>
                  </a:lnTo>
                  <a:lnTo>
                    <a:pt x="4887" y="199"/>
                  </a:lnTo>
                  <a:lnTo>
                    <a:pt x="4837" y="199"/>
                  </a:lnTo>
                  <a:lnTo>
                    <a:pt x="4837" y="249"/>
                  </a:lnTo>
                  <a:lnTo>
                    <a:pt x="4788" y="249"/>
                  </a:lnTo>
                  <a:lnTo>
                    <a:pt x="4788" y="199"/>
                  </a:lnTo>
                  <a:lnTo>
                    <a:pt x="4837" y="199"/>
                  </a:lnTo>
                  <a:close/>
                  <a:moveTo>
                    <a:pt x="5383" y="149"/>
                  </a:moveTo>
                  <a:lnTo>
                    <a:pt x="5433" y="149"/>
                  </a:lnTo>
                  <a:lnTo>
                    <a:pt x="5433" y="199"/>
                  </a:lnTo>
                  <a:lnTo>
                    <a:pt x="5383" y="199"/>
                  </a:lnTo>
                  <a:lnTo>
                    <a:pt x="5383" y="149"/>
                  </a:lnTo>
                  <a:close/>
                  <a:moveTo>
                    <a:pt x="1465" y="149"/>
                  </a:moveTo>
                  <a:lnTo>
                    <a:pt x="1465" y="100"/>
                  </a:lnTo>
                  <a:lnTo>
                    <a:pt x="1514" y="100"/>
                  </a:lnTo>
                  <a:lnTo>
                    <a:pt x="1514" y="149"/>
                  </a:lnTo>
                  <a:lnTo>
                    <a:pt x="1514" y="199"/>
                  </a:lnTo>
                  <a:lnTo>
                    <a:pt x="1465" y="199"/>
                  </a:lnTo>
                  <a:lnTo>
                    <a:pt x="1465" y="149"/>
                  </a:lnTo>
                  <a:close/>
                  <a:moveTo>
                    <a:pt x="1564" y="149"/>
                  </a:moveTo>
                  <a:lnTo>
                    <a:pt x="1613" y="149"/>
                  </a:lnTo>
                  <a:lnTo>
                    <a:pt x="1613" y="100"/>
                  </a:lnTo>
                  <a:lnTo>
                    <a:pt x="1663" y="100"/>
                  </a:lnTo>
                  <a:lnTo>
                    <a:pt x="1712" y="100"/>
                  </a:lnTo>
                  <a:lnTo>
                    <a:pt x="1712" y="149"/>
                  </a:lnTo>
                  <a:lnTo>
                    <a:pt x="1712" y="199"/>
                  </a:lnTo>
                  <a:lnTo>
                    <a:pt x="1663" y="199"/>
                  </a:lnTo>
                  <a:lnTo>
                    <a:pt x="1663" y="249"/>
                  </a:lnTo>
                  <a:lnTo>
                    <a:pt x="1613" y="249"/>
                  </a:lnTo>
                  <a:lnTo>
                    <a:pt x="1613" y="199"/>
                  </a:lnTo>
                  <a:lnTo>
                    <a:pt x="1663" y="199"/>
                  </a:lnTo>
                  <a:lnTo>
                    <a:pt x="1663" y="149"/>
                  </a:lnTo>
                  <a:lnTo>
                    <a:pt x="1613" y="149"/>
                  </a:lnTo>
                  <a:lnTo>
                    <a:pt x="1613" y="199"/>
                  </a:lnTo>
                  <a:lnTo>
                    <a:pt x="1564" y="199"/>
                  </a:lnTo>
                  <a:lnTo>
                    <a:pt x="1564" y="149"/>
                  </a:lnTo>
                  <a:close/>
                  <a:moveTo>
                    <a:pt x="2208" y="100"/>
                  </a:moveTo>
                  <a:lnTo>
                    <a:pt x="2258" y="100"/>
                  </a:lnTo>
                  <a:lnTo>
                    <a:pt x="2308" y="100"/>
                  </a:lnTo>
                  <a:lnTo>
                    <a:pt x="2308" y="149"/>
                  </a:lnTo>
                  <a:lnTo>
                    <a:pt x="2258" y="149"/>
                  </a:lnTo>
                  <a:lnTo>
                    <a:pt x="2208" y="149"/>
                  </a:lnTo>
                  <a:lnTo>
                    <a:pt x="2208" y="100"/>
                  </a:lnTo>
                  <a:close/>
                  <a:moveTo>
                    <a:pt x="2903" y="100"/>
                  </a:moveTo>
                  <a:lnTo>
                    <a:pt x="2952" y="100"/>
                  </a:lnTo>
                  <a:lnTo>
                    <a:pt x="2952" y="149"/>
                  </a:lnTo>
                  <a:lnTo>
                    <a:pt x="3002" y="149"/>
                  </a:lnTo>
                  <a:lnTo>
                    <a:pt x="3002" y="199"/>
                  </a:lnTo>
                  <a:lnTo>
                    <a:pt x="2952" y="199"/>
                  </a:lnTo>
                  <a:lnTo>
                    <a:pt x="2952" y="149"/>
                  </a:lnTo>
                  <a:lnTo>
                    <a:pt x="2903" y="149"/>
                  </a:lnTo>
                  <a:lnTo>
                    <a:pt x="2903" y="100"/>
                  </a:lnTo>
                  <a:close/>
                  <a:moveTo>
                    <a:pt x="3300" y="100"/>
                  </a:moveTo>
                  <a:lnTo>
                    <a:pt x="3349" y="100"/>
                  </a:lnTo>
                  <a:lnTo>
                    <a:pt x="3349" y="149"/>
                  </a:lnTo>
                  <a:lnTo>
                    <a:pt x="3300" y="149"/>
                  </a:lnTo>
                  <a:lnTo>
                    <a:pt x="3300" y="100"/>
                  </a:lnTo>
                  <a:close/>
                  <a:moveTo>
                    <a:pt x="4044" y="100"/>
                  </a:moveTo>
                  <a:lnTo>
                    <a:pt x="4094" y="100"/>
                  </a:lnTo>
                  <a:lnTo>
                    <a:pt x="4094" y="149"/>
                  </a:lnTo>
                  <a:lnTo>
                    <a:pt x="4044" y="149"/>
                  </a:lnTo>
                  <a:lnTo>
                    <a:pt x="4044" y="100"/>
                  </a:lnTo>
                  <a:close/>
                  <a:moveTo>
                    <a:pt x="5036" y="100"/>
                  </a:moveTo>
                  <a:lnTo>
                    <a:pt x="5085" y="100"/>
                  </a:lnTo>
                  <a:lnTo>
                    <a:pt x="5085" y="149"/>
                  </a:lnTo>
                  <a:lnTo>
                    <a:pt x="5036" y="149"/>
                  </a:lnTo>
                  <a:lnTo>
                    <a:pt x="5036" y="100"/>
                  </a:lnTo>
                  <a:close/>
                  <a:moveTo>
                    <a:pt x="5185" y="100"/>
                  </a:moveTo>
                  <a:lnTo>
                    <a:pt x="5234" y="100"/>
                  </a:lnTo>
                  <a:lnTo>
                    <a:pt x="5284" y="100"/>
                  </a:lnTo>
                  <a:lnTo>
                    <a:pt x="5284" y="149"/>
                  </a:lnTo>
                  <a:lnTo>
                    <a:pt x="5234" y="149"/>
                  </a:lnTo>
                  <a:lnTo>
                    <a:pt x="5185" y="149"/>
                  </a:lnTo>
                  <a:lnTo>
                    <a:pt x="5185" y="100"/>
                  </a:lnTo>
                  <a:close/>
                  <a:moveTo>
                    <a:pt x="5631" y="100"/>
                  </a:moveTo>
                  <a:lnTo>
                    <a:pt x="5680" y="100"/>
                  </a:lnTo>
                  <a:lnTo>
                    <a:pt x="5680" y="149"/>
                  </a:lnTo>
                  <a:lnTo>
                    <a:pt x="5631" y="149"/>
                  </a:lnTo>
                  <a:lnTo>
                    <a:pt x="5631" y="100"/>
                  </a:lnTo>
                  <a:close/>
                  <a:moveTo>
                    <a:pt x="274" y="50"/>
                  </a:moveTo>
                  <a:lnTo>
                    <a:pt x="323" y="50"/>
                  </a:lnTo>
                  <a:lnTo>
                    <a:pt x="323" y="100"/>
                  </a:lnTo>
                  <a:lnTo>
                    <a:pt x="274" y="100"/>
                  </a:lnTo>
                  <a:lnTo>
                    <a:pt x="274" y="50"/>
                  </a:lnTo>
                  <a:close/>
                  <a:moveTo>
                    <a:pt x="1266" y="50"/>
                  </a:moveTo>
                  <a:lnTo>
                    <a:pt x="1316" y="50"/>
                  </a:lnTo>
                  <a:lnTo>
                    <a:pt x="1316" y="100"/>
                  </a:lnTo>
                  <a:lnTo>
                    <a:pt x="1266" y="100"/>
                  </a:lnTo>
                  <a:lnTo>
                    <a:pt x="1266" y="50"/>
                  </a:lnTo>
                  <a:close/>
                  <a:moveTo>
                    <a:pt x="2605" y="50"/>
                  </a:moveTo>
                  <a:lnTo>
                    <a:pt x="2655" y="50"/>
                  </a:lnTo>
                  <a:lnTo>
                    <a:pt x="2655" y="100"/>
                  </a:lnTo>
                  <a:lnTo>
                    <a:pt x="2605" y="100"/>
                  </a:lnTo>
                  <a:lnTo>
                    <a:pt x="2605" y="50"/>
                  </a:lnTo>
                  <a:close/>
                  <a:moveTo>
                    <a:pt x="3697" y="50"/>
                  </a:moveTo>
                  <a:lnTo>
                    <a:pt x="3746" y="50"/>
                  </a:lnTo>
                  <a:lnTo>
                    <a:pt x="3746" y="100"/>
                  </a:lnTo>
                  <a:lnTo>
                    <a:pt x="3697" y="100"/>
                  </a:lnTo>
                  <a:lnTo>
                    <a:pt x="3697" y="50"/>
                  </a:lnTo>
                  <a:close/>
                  <a:moveTo>
                    <a:pt x="5333" y="50"/>
                  </a:moveTo>
                  <a:lnTo>
                    <a:pt x="5383" y="50"/>
                  </a:lnTo>
                  <a:lnTo>
                    <a:pt x="5383" y="100"/>
                  </a:lnTo>
                  <a:lnTo>
                    <a:pt x="5333" y="100"/>
                  </a:lnTo>
                  <a:lnTo>
                    <a:pt x="5333" y="50"/>
                  </a:lnTo>
                  <a:close/>
                  <a:moveTo>
                    <a:pt x="2109" y="0"/>
                  </a:moveTo>
                  <a:lnTo>
                    <a:pt x="2109" y="50"/>
                  </a:lnTo>
                  <a:lnTo>
                    <a:pt x="2060" y="50"/>
                  </a:lnTo>
                  <a:lnTo>
                    <a:pt x="2060" y="0"/>
                  </a:lnTo>
                  <a:lnTo>
                    <a:pt x="0" y="0"/>
                  </a:lnTo>
                  <a:lnTo>
                    <a:pt x="0" y="149"/>
                  </a:lnTo>
                  <a:lnTo>
                    <a:pt x="26" y="149"/>
                  </a:lnTo>
                  <a:lnTo>
                    <a:pt x="26" y="199"/>
                  </a:lnTo>
                  <a:lnTo>
                    <a:pt x="0" y="199"/>
                  </a:lnTo>
                  <a:lnTo>
                    <a:pt x="0" y="348"/>
                  </a:lnTo>
                  <a:lnTo>
                    <a:pt x="26" y="348"/>
                  </a:lnTo>
                  <a:lnTo>
                    <a:pt x="76" y="348"/>
                  </a:lnTo>
                  <a:lnTo>
                    <a:pt x="76" y="398"/>
                  </a:lnTo>
                  <a:lnTo>
                    <a:pt x="125" y="398"/>
                  </a:lnTo>
                  <a:lnTo>
                    <a:pt x="125" y="448"/>
                  </a:lnTo>
                  <a:lnTo>
                    <a:pt x="175" y="448"/>
                  </a:lnTo>
                  <a:lnTo>
                    <a:pt x="175" y="398"/>
                  </a:lnTo>
                  <a:lnTo>
                    <a:pt x="175" y="348"/>
                  </a:lnTo>
                  <a:lnTo>
                    <a:pt x="175" y="299"/>
                  </a:lnTo>
                  <a:lnTo>
                    <a:pt x="225" y="299"/>
                  </a:lnTo>
                  <a:lnTo>
                    <a:pt x="225" y="249"/>
                  </a:lnTo>
                  <a:lnTo>
                    <a:pt x="274" y="249"/>
                  </a:lnTo>
                  <a:lnTo>
                    <a:pt x="274" y="299"/>
                  </a:lnTo>
                  <a:lnTo>
                    <a:pt x="225" y="299"/>
                  </a:lnTo>
                  <a:lnTo>
                    <a:pt x="225" y="348"/>
                  </a:lnTo>
                  <a:lnTo>
                    <a:pt x="225" y="398"/>
                  </a:lnTo>
                  <a:lnTo>
                    <a:pt x="274" y="398"/>
                  </a:lnTo>
                  <a:lnTo>
                    <a:pt x="274" y="348"/>
                  </a:lnTo>
                  <a:lnTo>
                    <a:pt x="323" y="348"/>
                  </a:lnTo>
                  <a:lnTo>
                    <a:pt x="323" y="299"/>
                  </a:lnTo>
                  <a:lnTo>
                    <a:pt x="323" y="249"/>
                  </a:lnTo>
                  <a:lnTo>
                    <a:pt x="373" y="249"/>
                  </a:lnTo>
                  <a:lnTo>
                    <a:pt x="373" y="299"/>
                  </a:lnTo>
                  <a:lnTo>
                    <a:pt x="373" y="348"/>
                  </a:lnTo>
                  <a:lnTo>
                    <a:pt x="373" y="398"/>
                  </a:lnTo>
                  <a:lnTo>
                    <a:pt x="423" y="398"/>
                  </a:lnTo>
                  <a:lnTo>
                    <a:pt x="472" y="398"/>
                  </a:lnTo>
                  <a:lnTo>
                    <a:pt x="522" y="398"/>
                  </a:lnTo>
                  <a:lnTo>
                    <a:pt x="522" y="348"/>
                  </a:lnTo>
                  <a:lnTo>
                    <a:pt x="571" y="348"/>
                  </a:lnTo>
                  <a:lnTo>
                    <a:pt x="571" y="299"/>
                  </a:lnTo>
                  <a:lnTo>
                    <a:pt x="621" y="299"/>
                  </a:lnTo>
                  <a:lnTo>
                    <a:pt x="621" y="249"/>
                  </a:lnTo>
                  <a:lnTo>
                    <a:pt x="671" y="249"/>
                  </a:lnTo>
                  <a:lnTo>
                    <a:pt x="671" y="199"/>
                  </a:lnTo>
                  <a:lnTo>
                    <a:pt x="720" y="199"/>
                  </a:lnTo>
                  <a:lnTo>
                    <a:pt x="720" y="249"/>
                  </a:lnTo>
                  <a:lnTo>
                    <a:pt x="770" y="249"/>
                  </a:lnTo>
                  <a:lnTo>
                    <a:pt x="770" y="299"/>
                  </a:lnTo>
                  <a:lnTo>
                    <a:pt x="720" y="299"/>
                  </a:lnTo>
                  <a:lnTo>
                    <a:pt x="720" y="348"/>
                  </a:lnTo>
                  <a:lnTo>
                    <a:pt x="671" y="348"/>
                  </a:lnTo>
                  <a:lnTo>
                    <a:pt x="671" y="398"/>
                  </a:lnTo>
                  <a:lnTo>
                    <a:pt x="720" y="398"/>
                  </a:lnTo>
                  <a:lnTo>
                    <a:pt x="720" y="348"/>
                  </a:lnTo>
                  <a:lnTo>
                    <a:pt x="770" y="348"/>
                  </a:lnTo>
                  <a:lnTo>
                    <a:pt x="820" y="348"/>
                  </a:lnTo>
                  <a:lnTo>
                    <a:pt x="820" y="299"/>
                  </a:lnTo>
                  <a:lnTo>
                    <a:pt x="869" y="299"/>
                  </a:lnTo>
                  <a:lnTo>
                    <a:pt x="869" y="249"/>
                  </a:lnTo>
                  <a:lnTo>
                    <a:pt x="919" y="249"/>
                  </a:lnTo>
                  <a:lnTo>
                    <a:pt x="919" y="299"/>
                  </a:lnTo>
                  <a:lnTo>
                    <a:pt x="869" y="299"/>
                  </a:lnTo>
                  <a:lnTo>
                    <a:pt x="869" y="348"/>
                  </a:lnTo>
                  <a:lnTo>
                    <a:pt x="919" y="348"/>
                  </a:lnTo>
                  <a:lnTo>
                    <a:pt x="919" y="299"/>
                  </a:lnTo>
                  <a:lnTo>
                    <a:pt x="968" y="299"/>
                  </a:lnTo>
                  <a:lnTo>
                    <a:pt x="1018" y="299"/>
                  </a:lnTo>
                  <a:lnTo>
                    <a:pt x="1018" y="348"/>
                  </a:lnTo>
                  <a:lnTo>
                    <a:pt x="1018" y="398"/>
                  </a:lnTo>
                  <a:lnTo>
                    <a:pt x="1068" y="398"/>
                  </a:lnTo>
                  <a:lnTo>
                    <a:pt x="1068" y="348"/>
                  </a:lnTo>
                  <a:lnTo>
                    <a:pt x="1117" y="348"/>
                  </a:lnTo>
                  <a:lnTo>
                    <a:pt x="1167" y="348"/>
                  </a:lnTo>
                  <a:lnTo>
                    <a:pt x="1167" y="299"/>
                  </a:lnTo>
                  <a:lnTo>
                    <a:pt x="1217" y="299"/>
                  </a:lnTo>
                  <a:lnTo>
                    <a:pt x="1266" y="299"/>
                  </a:lnTo>
                  <a:lnTo>
                    <a:pt x="1266" y="249"/>
                  </a:lnTo>
                  <a:lnTo>
                    <a:pt x="1316" y="249"/>
                  </a:lnTo>
                  <a:lnTo>
                    <a:pt x="1365" y="249"/>
                  </a:lnTo>
                  <a:lnTo>
                    <a:pt x="1365" y="199"/>
                  </a:lnTo>
                  <a:lnTo>
                    <a:pt x="1365" y="149"/>
                  </a:lnTo>
                  <a:lnTo>
                    <a:pt x="1415" y="149"/>
                  </a:lnTo>
                  <a:lnTo>
                    <a:pt x="1415" y="199"/>
                  </a:lnTo>
                  <a:lnTo>
                    <a:pt x="1415" y="249"/>
                  </a:lnTo>
                  <a:lnTo>
                    <a:pt x="1365" y="249"/>
                  </a:lnTo>
                  <a:lnTo>
                    <a:pt x="1365" y="299"/>
                  </a:lnTo>
                  <a:lnTo>
                    <a:pt x="1415" y="299"/>
                  </a:lnTo>
                  <a:lnTo>
                    <a:pt x="1415" y="249"/>
                  </a:lnTo>
                  <a:lnTo>
                    <a:pt x="1465" y="249"/>
                  </a:lnTo>
                  <a:lnTo>
                    <a:pt x="1465" y="299"/>
                  </a:lnTo>
                  <a:lnTo>
                    <a:pt x="1415" y="299"/>
                  </a:lnTo>
                  <a:lnTo>
                    <a:pt x="1415" y="348"/>
                  </a:lnTo>
                  <a:lnTo>
                    <a:pt x="1465" y="348"/>
                  </a:lnTo>
                  <a:lnTo>
                    <a:pt x="1465" y="398"/>
                  </a:lnTo>
                  <a:lnTo>
                    <a:pt x="1514" y="398"/>
                  </a:lnTo>
                  <a:lnTo>
                    <a:pt x="1564" y="398"/>
                  </a:lnTo>
                  <a:lnTo>
                    <a:pt x="1564" y="348"/>
                  </a:lnTo>
                  <a:lnTo>
                    <a:pt x="1514" y="348"/>
                  </a:lnTo>
                  <a:lnTo>
                    <a:pt x="1514" y="299"/>
                  </a:lnTo>
                  <a:lnTo>
                    <a:pt x="1514" y="249"/>
                  </a:lnTo>
                  <a:lnTo>
                    <a:pt x="1564" y="249"/>
                  </a:lnTo>
                  <a:lnTo>
                    <a:pt x="1564" y="299"/>
                  </a:lnTo>
                  <a:lnTo>
                    <a:pt x="1613" y="299"/>
                  </a:lnTo>
                  <a:lnTo>
                    <a:pt x="1613" y="348"/>
                  </a:lnTo>
                  <a:lnTo>
                    <a:pt x="1663" y="348"/>
                  </a:lnTo>
                  <a:lnTo>
                    <a:pt x="1663" y="299"/>
                  </a:lnTo>
                  <a:lnTo>
                    <a:pt x="1663" y="249"/>
                  </a:lnTo>
                  <a:lnTo>
                    <a:pt x="1712" y="249"/>
                  </a:lnTo>
                  <a:lnTo>
                    <a:pt x="1762" y="249"/>
                  </a:lnTo>
                  <a:lnTo>
                    <a:pt x="1762" y="199"/>
                  </a:lnTo>
                  <a:lnTo>
                    <a:pt x="1762" y="149"/>
                  </a:lnTo>
                  <a:lnTo>
                    <a:pt x="1811" y="149"/>
                  </a:lnTo>
                  <a:lnTo>
                    <a:pt x="1811" y="199"/>
                  </a:lnTo>
                  <a:lnTo>
                    <a:pt x="1861" y="199"/>
                  </a:lnTo>
                  <a:lnTo>
                    <a:pt x="1861" y="149"/>
                  </a:lnTo>
                  <a:lnTo>
                    <a:pt x="1911" y="149"/>
                  </a:lnTo>
                  <a:lnTo>
                    <a:pt x="1960" y="149"/>
                  </a:lnTo>
                  <a:lnTo>
                    <a:pt x="1960" y="199"/>
                  </a:lnTo>
                  <a:lnTo>
                    <a:pt x="1911" y="199"/>
                  </a:lnTo>
                  <a:lnTo>
                    <a:pt x="1861" y="199"/>
                  </a:lnTo>
                  <a:lnTo>
                    <a:pt x="1861" y="249"/>
                  </a:lnTo>
                  <a:lnTo>
                    <a:pt x="1811" y="249"/>
                  </a:lnTo>
                  <a:lnTo>
                    <a:pt x="1762" y="249"/>
                  </a:lnTo>
                  <a:lnTo>
                    <a:pt x="1762" y="299"/>
                  </a:lnTo>
                  <a:lnTo>
                    <a:pt x="1811" y="299"/>
                  </a:lnTo>
                  <a:lnTo>
                    <a:pt x="1861" y="299"/>
                  </a:lnTo>
                  <a:lnTo>
                    <a:pt x="1861" y="348"/>
                  </a:lnTo>
                  <a:lnTo>
                    <a:pt x="1861" y="398"/>
                  </a:lnTo>
                  <a:lnTo>
                    <a:pt x="1911" y="398"/>
                  </a:lnTo>
                  <a:lnTo>
                    <a:pt x="1911" y="348"/>
                  </a:lnTo>
                  <a:lnTo>
                    <a:pt x="1960" y="348"/>
                  </a:lnTo>
                  <a:lnTo>
                    <a:pt x="1960" y="299"/>
                  </a:lnTo>
                  <a:lnTo>
                    <a:pt x="2010" y="299"/>
                  </a:lnTo>
                  <a:lnTo>
                    <a:pt x="2010" y="348"/>
                  </a:lnTo>
                  <a:lnTo>
                    <a:pt x="2060" y="348"/>
                  </a:lnTo>
                  <a:lnTo>
                    <a:pt x="2060" y="299"/>
                  </a:lnTo>
                  <a:lnTo>
                    <a:pt x="2060" y="249"/>
                  </a:lnTo>
                  <a:lnTo>
                    <a:pt x="2109" y="249"/>
                  </a:lnTo>
                  <a:lnTo>
                    <a:pt x="2109" y="299"/>
                  </a:lnTo>
                  <a:lnTo>
                    <a:pt x="2109" y="348"/>
                  </a:lnTo>
                  <a:lnTo>
                    <a:pt x="2060" y="348"/>
                  </a:lnTo>
                  <a:lnTo>
                    <a:pt x="2060" y="398"/>
                  </a:lnTo>
                  <a:lnTo>
                    <a:pt x="2109" y="398"/>
                  </a:lnTo>
                  <a:lnTo>
                    <a:pt x="2159" y="398"/>
                  </a:lnTo>
                  <a:lnTo>
                    <a:pt x="2159" y="348"/>
                  </a:lnTo>
                  <a:lnTo>
                    <a:pt x="2159" y="299"/>
                  </a:lnTo>
                  <a:lnTo>
                    <a:pt x="2208" y="299"/>
                  </a:lnTo>
                  <a:lnTo>
                    <a:pt x="2208" y="249"/>
                  </a:lnTo>
                  <a:lnTo>
                    <a:pt x="2258" y="249"/>
                  </a:lnTo>
                  <a:lnTo>
                    <a:pt x="2258" y="199"/>
                  </a:lnTo>
                  <a:lnTo>
                    <a:pt x="2308" y="199"/>
                  </a:lnTo>
                  <a:lnTo>
                    <a:pt x="2308" y="149"/>
                  </a:lnTo>
                  <a:lnTo>
                    <a:pt x="2357" y="149"/>
                  </a:lnTo>
                  <a:lnTo>
                    <a:pt x="2357" y="199"/>
                  </a:lnTo>
                  <a:lnTo>
                    <a:pt x="2308" y="199"/>
                  </a:lnTo>
                  <a:lnTo>
                    <a:pt x="2308" y="249"/>
                  </a:lnTo>
                  <a:lnTo>
                    <a:pt x="2308" y="299"/>
                  </a:lnTo>
                  <a:lnTo>
                    <a:pt x="2308" y="348"/>
                  </a:lnTo>
                  <a:lnTo>
                    <a:pt x="2258" y="348"/>
                  </a:lnTo>
                  <a:lnTo>
                    <a:pt x="2258" y="398"/>
                  </a:lnTo>
                  <a:lnTo>
                    <a:pt x="2208" y="398"/>
                  </a:lnTo>
                  <a:lnTo>
                    <a:pt x="2208" y="448"/>
                  </a:lnTo>
                  <a:lnTo>
                    <a:pt x="2258" y="448"/>
                  </a:lnTo>
                  <a:lnTo>
                    <a:pt x="2258" y="398"/>
                  </a:lnTo>
                  <a:lnTo>
                    <a:pt x="2308" y="398"/>
                  </a:lnTo>
                  <a:lnTo>
                    <a:pt x="2357" y="398"/>
                  </a:lnTo>
                  <a:lnTo>
                    <a:pt x="2357" y="348"/>
                  </a:lnTo>
                  <a:lnTo>
                    <a:pt x="2407" y="348"/>
                  </a:lnTo>
                  <a:lnTo>
                    <a:pt x="2407" y="299"/>
                  </a:lnTo>
                  <a:lnTo>
                    <a:pt x="2357" y="299"/>
                  </a:lnTo>
                  <a:lnTo>
                    <a:pt x="2357" y="249"/>
                  </a:lnTo>
                  <a:lnTo>
                    <a:pt x="2407" y="249"/>
                  </a:lnTo>
                  <a:lnTo>
                    <a:pt x="2457" y="249"/>
                  </a:lnTo>
                  <a:lnTo>
                    <a:pt x="2457" y="199"/>
                  </a:lnTo>
                  <a:lnTo>
                    <a:pt x="2506" y="199"/>
                  </a:lnTo>
                  <a:lnTo>
                    <a:pt x="2506" y="149"/>
                  </a:lnTo>
                  <a:lnTo>
                    <a:pt x="2506" y="100"/>
                  </a:lnTo>
                  <a:lnTo>
                    <a:pt x="2556" y="100"/>
                  </a:lnTo>
                  <a:lnTo>
                    <a:pt x="2556" y="149"/>
                  </a:lnTo>
                  <a:lnTo>
                    <a:pt x="2605" y="149"/>
                  </a:lnTo>
                  <a:lnTo>
                    <a:pt x="2605" y="199"/>
                  </a:lnTo>
                  <a:lnTo>
                    <a:pt x="2556" y="199"/>
                  </a:lnTo>
                  <a:lnTo>
                    <a:pt x="2506" y="199"/>
                  </a:lnTo>
                  <a:lnTo>
                    <a:pt x="2506" y="249"/>
                  </a:lnTo>
                  <a:lnTo>
                    <a:pt x="2457" y="249"/>
                  </a:lnTo>
                  <a:lnTo>
                    <a:pt x="2457" y="299"/>
                  </a:lnTo>
                  <a:lnTo>
                    <a:pt x="2506" y="299"/>
                  </a:lnTo>
                  <a:lnTo>
                    <a:pt x="2506" y="348"/>
                  </a:lnTo>
                  <a:lnTo>
                    <a:pt x="2556" y="348"/>
                  </a:lnTo>
                  <a:lnTo>
                    <a:pt x="2605" y="348"/>
                  </a:lnTo>
                  <a:lnTo>
                    <a:pt x="2605" y="398"/>
                  </a:lnTo>
                  <a:lnTo>
                    <a:pt x="2655" y="398"/>
                  </a:lnTo>
                  <a:lnTo>
                    <a:pt x="2705" y="398"/>
                  </a:lnTo>
                  <a:lnTo>
                    <a:pt x="2705" y="348"/>
                  </a:lnTo>
                  <a:lnTo>
                    <a:pt x="2655" y="348"/>
                  </a:lnTo>
                  <a:lnTo>
                    <a:pt x="2655" y="299"/>
                  </a:lnTo>
                  <a:lnTo>
                    <a:pt x="2705" y="299"/>
                  </a:lnTo>
                  <a:lnTo>
                    <a:pt x="2754" y="299"/>
                  </a:lnTo>
                  <a:lnTo>
                    <a:pt x="2754" y="249"/>
                  </a:lnTo>
                  <a:lnTo>
                    <a:pt x="2705" y="249"/>
                  </a:lnTo>
                  <a:lnTo>
                    <a:pt x="2705" y="199"/>
                  </a:lnTo>
                  <a:lnTo>
                    <a:pt x="2754" y="199"/>
                  </a:lnTo>
                  <a:lnTo>
                    <a:pt x="2804" y="199"/>
                  </a:lnTo>
                  <a:lnTo>
                    <a:pt x="2804" y="149"/>
                  </a:lnTo>
                  <a:lnTo>
                    <a:pt x="2854" y="149"/>
                  </a:lnTo>
                  <a:lnTo>
                    <a:pt x="2854" y="199"/>
                  </a:lnTo>
                  <a:lnTo>
                    <a:pt x="2804" y="199"/>
                  </a:lnTo>
                  <a:lnTo>
                    <a:pt x="2804" y="249"/>
                  </a:lnTo>
                  <a:lnTo>
                    <a:pt x="2804" y="299"/>
                  </a:lnTo>
                  <a:lnTo>
                    <a:pt x="2754" y="299"/>
                  </a:lnTo>
                  <a:lnTo>
                    <a:pt x="2754" y="348"/>
                  </a:lnTo>
                  <a:lnTo>
                    <a:pt x="2804" y="348"/>
                  </a:lnTo>
                  <a:lnTo>
                    <a:pt x="2854" y="348"/>
                  </a:lnTo>
                  <a:lnTo>
                    <a:pt x="2854" y="299"/>
                  </a:lnTo>
                  <a:lnTo>
                    <a:pt x="2854" y="249"/>
                  </a:lnTo>
                  <a:lnTo>
                    <a:pt x="2903" y="249"/>
                  </a:lnTo>
                  <a:lnTo>
                    <a:pt x="2903" y="299"/>
                  </a:lnTo>
                  <a:lnTo>
                    <a:pt x="2952" y="299"/>
                  </a:lnTo>
                  <a:lnTo>
                    <a:pt x="2952" y="348"/>
                  </a:lnTo>
                  <a:lnTo>
                    <a:pt x="2903" y="348"/>
                  </a:lnTo>
                  <a:lnTo>
                    <a:pt x="2854" y="348"/>
                  </a:lnTo>
                  <a:lnTo>
                    <a:pt x="2854" y="398"/>
                  </a:lnTo>
                  <a:lnTo>
                    <a:pt x="2903" y="398"/>
                  </a:lnTo>
                  <a:lnTo>
                    <a:pt x="2903" y="448"/>
                  </a:lnTo>
                  <a:lnTo>
                    <a:pt x="2952" y="448"/>
                  </a:lnTo>
                  <a:lnTo>
                    <a:pt x="2952" y="398"/>
                  </a:lnTo>
                  <a:lnTo>
                    <a:pt x="2952" y="348"/>
                  </a:lnTo>
                  <a:lnTo>
                    <a:pt x="3002" y="348"/>
                  </a:lnTo>
                  <a:lnTo>
                    <a:pt x="3051" y="348"/>
                  </a:lnTo>
                  <a:lnTo>
                    <a:pt x="3051" y="398"/>
                  </a:lnTo>
                  <a:lnTo>
                    <a:pt x="3101" y="398"/>
                  </a:lnTo>
                  <a:lnTo>
                    <a:pt x="3101" y="348"/>
                  </a:lnTo>
                  <a:lnTo>
                    <a:pt x="3151" y="348"/>
                  </a:lnTo>
                  <a:lnTo>
                    <a:pt x="3151" y="299"/>
                  </a:lnTo>
                  <a:lnTo>
                    <a:pt x="3200" y="299"/>
                  </a:lnTo>
                  <a:lnTo>
                    <a:pt x="3200" y="348"/>
                  </a:lnTo>
                  <a:lnTo>
                    <a:pt x="3151" y="348"/>
                  </a:lnTo>
                  <a:lnTo>
                    <a:pt x="3151" y="398"/>
                  </a:lnTo>
                  <a:lnTo>
                    <a:pt x="3101" y="398"/>
                  </a:lnTo>
                  <a:lnTo>
                    <a:pt x="3101" y="448"/>
                  </a:lnTo>
                  <a:lnTo>
                    <a:pt x="3151" y="448"/>
                  </a:lnTo>
                  <a:lnTo>
                    <a:pt x="3151" y="398"/>
                  </a:lnTo>
                  <a:lnTo>
                    <a:pt x="3200" y="398"/>
                  </a:lnTo>
                  <a:lnTo>
                    <a:pt x="3250" y="398"/>
                  </a:lnTo>
                  <a:lnTo>
                    <a:pt x="3250" y="348"/>
                  </a:lnTo>
                  <a:lnTo>
                    <a:pt x="3300" y="348"/>
                  </a:lnTo>
                  <a:lnTo>
                    <a:pt x="3300" y="299"/>
                  </a:lnTo>
                  <a:lnTo>
                    <a:pt x="3250" y="299"/>
                  </a:lnTo>
                  <a:lnTo>
                    <a:pt x="3250" y="249"/>
                  </a:lnTo>
                  <a:lnTo>
                    <a:pt x="3300" y="249"/>
                  </a:lnTo>
                  <a:lnTo>
                    <a:pt x="3349" y="249"/>
                  </a:lnTo>
                  <a:lnTo>
                    <a:pt x="3349" y="299"/>
                  </a:lnTo>
                  <a:lnTo>
                    <a:pt x="3349" y="348"/>
                  </a:lnTo>
                  <a:lnTo>
                    <a:pt x="3300" y="348"/>
                  </a:lnTo>
                  <a:lnTo>
                    <a:pt x="3300" y="398"/>
                  </a:lnTo>
                  <a:lnTo>
                    <a:pt x="3349" y="398"/>
                  </a:lnTo>
                  <a:lnTo>
                    <a:pt x="3349" y="348"/>
                  </a:lnTo>
                  <a:lnTo>
                    <a:pt x="3399" y="348"/>
                  </a:lnTo>
                  <a:lnTo>
                    <a:pt x="3399" y="299"/>
                  </a:lnTo>
                  <a:lnTo>
                    <a:pt x="3448" y="299"/>
                  </a:lnTo>
                  <a:lnTo>
                    <a:pt x="3448" y="249"/>
                  </a:lnTo>
                  <a:lnTo>
                    <a:pt x="3498" y="249"/>
                  </a:lnTo>
                  <a:lnTo>
                    <a:pt x="3498" y="299"/>
                  </a:lnTo>
                  <a:lnTo>
                    <a:pt x="3498" y="348"/>
                  </a:lnTo>
                  <a:lnTo>
                    <a:pt x="3448" y="348"/>
                  </a:lnTo>
                  <a:lnTo>
                    <a:pt x="3399" y="348"/>
                  </a:lnTo>
                  <a:lnTo>
                    <a:pt x="3399" y="398"/>
                  </a:lnTo>
                  <a:lnTo>
                    <a:pt x="3448" y="398"/>
                  </a:lnTo>
                  <a:lnTo>
                    <a:pt x="3498" y="398"/>
                  </a:lnTo>
                  <a:lnTo>
                    <a:pt x="3498" y="348"/>
                  </a:lnTo>
                  <a:lnTo>
                    <a:pt x="3548" y="348"/>
                  </a:lnTo>
                  <a:lnTo>
                    <a:pt x="3548" y="299"/>
                  </a:lnTo>
                  <a:lnTo>
                    <a:pt x="3597" y="299"/>
                  </a:lnTo>
                  <a:lnTo>
                    <a:pt x="3597" y="348"/>
                  </a:lnTo>
                  <a:lnTo>
                    <a:pt x="3548" y="348"/>
                  </a:lnTo>
                  <a:lnTo>
                    <a:pt x="3548" y="398"/>
                  </a:lnTo>
                  <a:lnTo>
                    <a:pt x="3597" y="398"/>
                  </a:lnTo>
                  <a:lnTo>
                    <a:pt x="3597" y="348"/>
                  </a:lnTo>
                  <a:lnTo>
                    <a:pt x="3647" y="348"/>
                  </a:lnTo>
                  <a:lnTo>
                    <a:pt x="3697" y="348"/>
                  </a:lnTo>
                  <a:lnTo>
                    <a:pt x="3746" y="348"/>
                  </a:lnTo>
                  <a:lnTo>
                    <a:pt x="3746" y="299"/>
                  </a:lnTo>
                  <a:lnTo>
                    <a:pt x="3796" y="299"/>
                  </a:lnTo>
                  <a:lnTo>
                    <a:pt x="3796" y="249"/>
                  </a:lnTo>
                  <a:lnTo>
                    <a:pt x="3845" y="249"/>
                  </a:lnTo>
                  <a:lnTo>
                    <a:pt x="3845" y="299"/>
                  </a:lnTo>
                  <a:lnTo>
                    <a:pt x="3845" y="348"/>
                  </a:lnTo>
                  <a:lnTo>
                    <a:pt x="3895" y="348"/>
                  </a:lnTo>
                  <a:lnTo>
                    <a:pt x="3895" y="299"/>
                  </a:lnTo>
                  <a:lnTo>
                    <a:pt x="3945" y="299"/>
                  </a:lnTo>
                  <a:lnTo>
                    <a:pt x="3945" y="348"/>
                  </a:lnTo>
                  <a:lnTo>
                    <a:pt x="3895" y="348"/>
                  </a:lnTo>
                  <a:lnTo>
                    <a:pt x="3895" y="398"/>
                  </a:lnTo>
                  <a:lnTo>
                    <a:pt x="3945" y="398"/>
                  </a:lnTo>
                  <a:lnTo>
                    <a:pt x="3945" y="348"/>
                  </a:lnTo>
                  <a:lnTo>
                    <a:pt x="3994" y="348"/>
                  </a:lnTo>
                  <a:lnTo>
                    <a:pt x="3994" y="299"/>
                  </a:lnTo>
                  <a:lnTo>
                    <a:pt x="3994" y="249"/>
                  </a:lnTo>
                  <a:lnTo>
                    <a:pt x="3994" y="199"/>
                  </a:lnTo>
                  <a:lnTo>
                    <a:pt x="4044" y="199"/>
                  </a:lnTo>
                  <a:lnTo>
                    <a:pt x="4094" y="199"/>
                  </a:lnTo>
                  <a:lnTo>
                    <a:pt x="4094" y="249"/>
                  </a:lnTo>
                  <a:lnTo>
                    <a:pt x="4044" y="249"/>
                  </a:lnTo>
                  <a:lnTo>
                    <a:pt x="4044" y="299"/>
                  </a:lnTo>
                  <a:lnTo>
                    <a:pt x="4094" y="299"/>
                  </a:lnTo>
                  <a:lnTo>
                    <a:pt x="4143" y="299"/>
                  </a:lnTo>
                  <a:lnTo>
                    <a:pt x="4192" y="299"/>
                  </a:lnTo>
                  <a:lnTo>
                    <a:pt x="4242" y="299"/>
                  </a:lnTo>
                  <a:lnTo>
                    <a:pt x="4242" y="348"/>
                  </a:lnTo>
                  <a:lnTo>
                    <a:pt x="4291" y="348"/>
                  </a:lnTo>
                  <a:lnTo>
                    <a:pt x="4291" y="299"/>
                  </a:lnTo>
                  <a:lnTo>
                    <a:pt x="4341" y="299"/>
                  </a:lnTo>
                  <a:lnTo>
                    <a:pt x="4391" y="299"/>
                  </a:lnTo>
                  <a:lnTo>
                    <a:pt x="4391" y="249"/>
                  </a:lnTo>
                  <a:lnTo>
                    <a:pt x="4440" y="249"/>
                  </a:lnTo>
                  <a:lnTo>
                    <a:pt x="4440" y="299"/>
                  </a:lnTo>
                  <a:lnTo>
                    <a:pt x="4391" y="299"/>
                  </a:lnTo>
                  <a:lnTo>
                    <a:pt x="4391" y="348"/>
                  </a:lnTo>
                  <a:lnTo>
                    <a:pt x="4440" y="348"/>
                  </a:lnTo>
                  <a:lnTo>
                    <a:pt x="4440" y="398"/>
                  </a:lnTo>
                  <a:lnTo>
                    <a:pt x="4490" y="398"/>
                  </a:lnTo>
                  <a:lnTo>
                    <a:pt x="4540" y="398"/>
                  </a:lnTo>
                  <a:lnTo>
                    <a:pt x="4540" y="348"/>
                  </a:lnTo>
                  <a:lnTo>
                    <a:pt x="4490" y="348"/>
                  </a:lnTo>
                  <a:lnTo>
                    <a:pt x="4490" y="299"/>
                  </a:lnTo>
                  <a:lnTo>
                    <a:pt x="4490" y="249"/>
                  </a:lnTo>
                  <a:lnTo>
                    <a:pt x="4540" y="249"/>
                  </a:lnTo>
                  <a:lnTo>
                    <a:pt x="4540" y="299"/>
                  </a:lnTo>
                  <a:lnTo>
                    <a:pt x="4589" y="299"/>
                  </a:lnTo>
                  <a:lnTo>
                    <a:pt x="4589" y="348"/>
                  </a:lnTo>
                  <a:lnTo>
                    <a:pt x="4639" y="348"/>
                  </a:lnTo>
                  <a:lnTo>
                    <a:pt x="4639" y="299"/>
                  </a:lnTo>
                  <a:lnTo>
                    <a:pt x="4639" y="249"/>
                  </a:lnTo>
                  <a:lnTo>
                    <a:pt x="4688" y="249"/>
                  </a:lnTo>
                  <a:lnTo>
                    <a:pt x="4688" y="199"/>
                  </a:lnTo>
                  <a:lnTo>
                    <a:pt x="4738" y="199"/>
                  </a:lnTo>
                  <a:lnTo>
                    <a:pt x="4738" y="149"/>
                  </a:lnTo>
                  <a:lnTo>
                    <a:pt x="4688" y="149"/>
                  </a:lnTo>
                  <a:lnTo>
                    <a:pt x="4688" y="100"/>
                  </a:lnTo>
                  <a:lnTo>
                    <a:pt x="4639" y="100"/>
                  </a:lnTo>
                  <a:lnTo>
                    <a:pt x="4639" y="149"/>
                  </a:lnTo>
                  <a:lnTo>
                    <a:pt x="4589" y="149"/>
                  </a:lnTo>
                  <a:lnTo>
                    <a:pt x="4589" y="199"/>
                  </a:lnTo>
                  <a:lnTo>
                    <a:pt x="4540" y="199"/>
                  </a:lnTo>
                  <a:lnTo>
                    <a:pt x="4490" y="199"/>
                  </a:lnTo>
                  <a:lnTo>
                    <a:pt x="4440" y="199"/>
                  </a:lnTo>
                  <a:lnTo>
                    <a:pt x="4440" y="149"/>
                  </a:lnTo>
                  <a:lnTo>
                    <a:pt x="4440" y="100"/>
                  </a:lnTo>
                  <a:lnTo>
                    <a:pt x="4490" y="100"/>
                  </a:lnTo>
                  <a:lnTo>
                    <a:pt x="4490" y="149"/>
                  </a:lnTo>
                  <a:lnTo>
                    <a:pt x="4540" y="149"/>
                  </a:lnTo>
                  <a:lnTo>
                    <a:pt x="4589" y="149"/>
                  </a:lnTo>
                  <a:lnTo>
                    <a:pt x="4589" y="100"/>
                  </a:lnTo>
                  <a:lnTo>
                    <a:pt x="4639" y="100"/>
                  </a:lnTo>
                  <a:lnTo>
                    <a:pt x="4639" y="50"/>
                  </a:lnTo>
                  <a:lnTo>
                    <a:pt x="4688" y="50"/>
                  </a:lnTo>
                  <a:lnTo>
                    <a:pt x="4688" y="100"/>
                  </a:lnTo>
                  <a:lnTo>
                    <a:pt x="4738" y="100"/>
                  </a:lnTo>
                  <a:lnTo>
                    <a:pt x="4738" y="149"/>
                  </a:lnTo>
                  <a:lnTo>
                    <a:pt x="4788" y="149"/>
                  </a:lnTo>
                  <a:lnTo>
                    <a:pt x="4788" y="199"/>
                  </a:lnTo>
                  <a:lnTo>
                    <a:pt x="4738" y="199"/>
                  </a:lnTo>
                  <a:lnTo>
                    <a:pt x="4738" y="249"/>
                  </a:lnTo>
                  <a:lnTo>
                    <a:pt x="4738" y="299"/>
                  </a:lnTo>
                  <a:lnTo>
                    <a:pt x="4788" y="299"/>
                  </a:lnTo>
                  <a:lnTo>
                    <a:pt x="4837" y="299"/>
                  </a:lnTo>
                  <a:lnTo>
                    <a:pt x="4837" y="348"/>
                  </a:lnTo>
                  <a:lnTo>
                    <a:pt x="4837" y="398"/>
                  </a:lnTo>
                  <a:lnTo>
                    <a:pt x="4887" y="398"/>
                  </a:lnTo>
                  <a:lnTo>
                    <a:pt x="4887" y="348"/>
                  </a:lnTo>
                  <a:lnTo>
                    <a:pt x="4936" y="348"/>
                  </a:lnTo>
                  <a:lnTo>
                    <a:pt x="4936" y="299"/>
                  </a:lnTo>
                  <a:lnTo>
                    <a:pt x="4986" y="299"/>
                  </a:lnTo>
                  <a:lnTo>
                    <a:pt x="4986" y="348"/>
                  </a:lnTo>
                  <a:lnTo>
                    <a:pt x="5036" y="348"/>
                  </a:lnTo>
                  <a:lnTo>
                    <a:pt x="5036" y="299"/>
                  </a:lnTo>
                  <a:lnTo>
                    <a:pt x="5036" y="249"/>
                  </a:lnTo>
                  <a:lnTo>
                    <a:pt x="5085" y="249"/>
                  </a:lnTo>
                  <a:lnTo>
                    <a:pt x="5085" y="299"/>
                  </a:lnTo>
                  <a:lnTo>
                    <a:pt x="5085" y="348"/>
                  </a:lnTo>
                  <a:lnTo>
                    <a:pt x="5036" y="348"/>
                  </a:lnTo>
                  <a:lnTo>
                    <a:pt x="5036" y="398"/>
                  </a:lnTo>
                  <a:lnTo>
                    <a:pt x="5085" y="398"/>
                  </a:lnTo>
                  <a:lnTo>
                    <a:pt x="5135" y="398"/>
                  </a:lnTo>
                  <a:lnTo>
                    <a:pt x="5135" y="348"/>
                  </a:lnTo>
                  <a:lnTo>
                    <a:pt x="5135" y="299"/>
                  </a:lnTo>
                  <a:lnTo>
                    <a:pt x="5185" y="299"/>
                  </a:lnTo>
                  <a:lnTo>
                    <a:pt x="5185" y="249"/>
                  </a:lnTo>
                  <a:lnTo>
                    <a:pt x="5234" y="249"/>
                  </a:lnTo>
                  <a:lnTo>
                    <a:pt x="5234" y="199"/>
                  </a:lnTo>
                  <a:lnTo>
                    <a:pt x="5284" y="199"/>
                  </a:lnTo>
                  <a:lnTo>
                    <a:pt x="5284" y="149"/>
                  </a:lnTo>
                  <a:lnTo>
                    <a:pt x="5333" y="149"/>
                  </a:lnTo>
                  <a:lnTo>
                    <a:pt x="5333" y="199"/>
                  </a:lnTo>
                  <a:lnTo>
                    <a:pt x="5284" y="199"/>
                  </a:lnTo>
                  <a:lnTo>
                    <a:pt x="5284" y="249"/>
                  </a:lnTo>
                  <a:lnTo>
                    <a:pt x="5284" y="299"/>
                  </a:lnTo>
                  <a:lnTo>
                    <a:pt x="5234" y="299"/>
                  </a:lnTo>
                  <a:lnTo>
                    <a:pt x="5185" y="299"/>
                  </a:lnTo>
                  <a:lnTo>
                    <a:pt x="5185" y="348"/>
                  </a:lnTo>
                  <a:lnTo>
                    <a:pt x="5234" y="348"/>
                  </a:lnTo>
                  <a:lnTo>
                    <a:pt x="5234" y="398"/>
                  </a:lnTo>
                  <a:lnTo>
                    <a:pt x="5284" y="398"/>
                  </a:lnTo>
                  <a:lnTo>
                    <a:pt x="5284" y="348"/>
                  </a:lnTo>
                  <a:lnTo>
                    <a:pt x="5284" y="299"/>
                  </a:lnTo>
                  <a:lnTo>
                    <a:pt x="5333" y="299"/>
                  </a:lnTo>
                  <a:lnTo>
                    <a:pt x="5333" y="348"/>
                  </a:lnTo>
                  <a:lnTo>
                    <a:pt x="5383" y="348"/>
                  </a:lnTo>
                  <a:lnTo>
                    <a:pt x="5383" y="398"/>
                  </a:lnTo>
                  <a:lnTo>
                    <a:pt x="5433" y="398"/>
                  </a:lnTo>
                  <a:lnTo>
                    <a:pt x="5433" y="348"/>
                  </a:lnTo>
                  <a:lnTo>
                    <a:pt x="5433" y="299"/>
                  </a:lnTo>
                  <a:lnTo>
                    <a:pt x="5383" y="299"/>
                  </a:lnTo>
                  <a:lnTo>
                    <a:pt x="5383" y="249"/>
                  </a:lnTo>
                  <a:lnTo>
                    <a:pt x="5433" y="249"/>
                  </a:lnTo>
                  <a:lnTo>
                    <a:pt x="5482" y="249"/>
                  </a:lnTo>
                  <a:lnTo>
                    <a:pt x="5482" y="199"/>
                  </a:lnTo>
                  <a:lnTo>
                    <a:pt x="5531" y="199"/>
                  </a:lnTo>
                  <a:lnTo>
                    <a:pt x="5531" y="149"/>
                  </a:lnTo>
                  <a:lnTo>
                    <a:pt x="5581" y="149"/>
                  </a:lnTo>
                  <a:lnTo>
                    <a:pt x="5581" y="199"/>
                  </a:lnTo>
                  <a:lnTo>
                    <a:pt x="5531" y="199"/>
                  </a:lnTo>
                  <a:lnTo>
                    <a:pt x="5531" y="249"/>
                  </a:lnTo>
                  <a:lnTo>
                    <a:pt x="5482" y="249"/>
                  </a:lnTo>
                  <a:lnTo>
                    <a:pt x="5482" y="299"/>
                  </a:lnTo>
                  <a:lnTo>
                    <a:pt x="5531" y="299"/>
                  </a:lnTo>
                  <a:lnTo>
                    <a:pt x="5581" y="299"/>
                  </a:lnTo>
                  <a:lnTo>
                    <a:pt x="5581" y="249"/>
                  </a:lnTo>
                  <a:lnTo>
                    <a:pt x="5631" y="249"/>
                  </a:lnTo>
                  <a:lnTo>
                    <a:pt x="5631" y="299"/>
                  </a:lnTo>
                  <a:lnTo>
                    <a:pt x="5581" y="299"/>
                  </a:lnTo>
                  <a:lnTo>
                    <a:pt x="5581" y="348"/>
                  </a:lnTo>
                  <a:lnTo>
                    <a:pt x="5531" y="348"/>
                  </a:lnTo>
                  <a:lnTo>
                    <a:pt x="5482" y="348"/>
                  </a:lnTo>
                  <a:lnTo>
                    <a:pt x="5482" y="398"/>
                  </a:lnTo>
                  <a:lnTo>
                    <a:pt x="5531" y="398"/>
                  </a:lnTo>
                  <a:lnTo>
                    <a:pt x="5581" y="398"/>
                  </a:lnTo>
                  <a:lnTo>
                    <a:pt x="5631" y="398"/>
                  </a:lnTo>
                  <a:lnTo>
                    <a:pt x="5680" y="398"/>
                  </a:lnTo>
                  <a:lnTo>
                    <a:pt x="5680" y="348"/>
                  </a:lnTo>
                  <a:lnTo>
                    <a:pt x="5631" y="348"/>
                  </a:lnTo>
                  <a:lnTo>
                    <a:pt x="5631" y="299"/>
                  </a:lnTo>
                  <a:lnTo>
                    <a:pt x="5680" y="299"/>
                  </a:lnTo>
                  <a:lnTo>
                    <a:pt x="5730" y="299"/>
                  </a:lnTo>
                  <a:lnTo>
                    <a:pt x="5730" y="249"/>
                  </a:lnTo>
                  <a:lnTo>
                    <a:pt x="5680" y="249"/>
                  </a:lnTo>
                  <a:lnTo>
                    <a:pt x="5680" y="199"/>
                  </a:lnTo>
                  <a:lnTo>
                    <a:pt x="5730" y="199"/>
                  </a:lnTo>
                  <a:lnTo>
                    <a:pt x="5760" y="199"/>
                  </a:lnTo>
                  <a:lnTo>
                    <a:pt x="5760" y="0"/>
                  </a:lnTo>
                  <a:lnTo>
                    <a:pt x="210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sz="2700"/>
            </a:p>
          </p:txBody>
        </p:sp>
      </p:grpSp>
      <p:sp>
        <p:nvSpPr>
          <p:cNvPr id="2" name="Title 1"/>
          <p:cNvSpPr>
            <a:spLocks noGrp="1"/>
          </p:cNvSpPr>
          <p:nvPr>
            <p:ph type="title"/>
          </p:nvPr>
        </p:nvSpPr>
        <p:spPr>
          <a:xfrm>
            <a:off x="1079501" y="7592400"/>
            <a:ext cx="16129001" cy="1468800"/>
          </a:xfrm>
        </p:spPr>
        <p:txBody>
          <a:bodyPr anchor="t"/>
          <a:lstStyle>
            <a:lvl1pPr>
              <a:defRPr sz="4800"/>
            </a:lvl1pPr>
          </a:lstStyle>
          <a:p>
            <a:r>
              <a:rPr lang="en-US"/>
              <a:t>Click to edit Master title style</a:t>
            </a:r>
            <a:endParaRPr lang="en-US" dirty="0"/>
          </a:p>
        </p:txBody>
      </p:sp>
      <p:sp>
        <p:nvSpPr>
          <p:cNvPr id="3" name="Text Placeholder 2"/>
          <p:cNvSpPr>
            <a:spLocks noGrp="1"/>
          </p:cNvSpPr>
          <p:nvPr>
            <p:ph type="body" idx="1"/>
          </p:nvPr>
        </p:nvSpPr>
        <p:spPr>
          <a:xfrm>
            <a:off x="1079501" y="9061200"/>
            <a:ext cx="16129001" cy="602346"/>
          </a:xfrm>
        </p:spPr>
        <p:txBody>
          <a:bodyPr anchor="t"/>
          <a:lstStyle>
            <a:lvl1pPr marL="0" indent="0">
              <a:buNone/>
              <a:defRPr sz="3000">
                <a:solidFill>
                  <a:schemeClr val="accent2"/>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r>
              <a:rPr lang="en-GB"/>
              <a:t>Bevan Commission conference 2018</a:t>
            </a:r>
          </a:p>
        </p:txBody>
      </p:sp>
      <p:cxnSp>
        <p:nvCxnSpPr>
          <p:cNvPr id="14" name="Straight Connector 13">
            <a:extLst>
              <a:ext uri="{FF2B5EF4-FFF2-40B4-BE49-F238E27FC236}">
                <a16:creationId xmlns:a16="http://schemas.microsoft.com/office/drawing/2014/main" id="{450E4CA3-EC79-4A2B-A1B5-F8F285D62732}"/>
              </a:ext>
            </a:extLst>
          </p:cNvPr>
          <p:cNvCxnSpPr>
            <a:cxnSpLocks/>
          </p:cNvCxnSpPr>
          <p:nvPr userDrawn="1"/>
        </p:nvCxnSpPr>
        <p:spPr>
          <a:xfrm>
            <a:off x="1077965" y="9886523"/>
            <a:ext cx="4428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073744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79499" y="4714202"/>
            <a:ext cx="13408026" cy="4491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GB"/>
              <a:t>Bevan Commission conference 2018</a:t>
            </a:r>
          </a:p>
        </p:txBody>
      </p:sp>
      <p:sp>
        <p:nvSpPr>
          <p:cNvPr id="7" name="Slide Number Placeholder 6"/>
          <p:cNvSpPr>
            <a:spLocks noGrp="1"/>
          </p:cNvSpPr>
          <p:nvPr>
            <p:ph type="sldNum" sz="quarter" idx="12"/>
          </p:nvPr>
        </p:nvSpPr>
        <p:spPr/>
        <p:txBody>
          <a:bodyPr/>
          <a:lstStyle/>
          <a:p>
            <a:fld id="{D14619E2-B8D1-4AEA-B935-C9A8A3271F04}" type="slidenum">
              <a:rPr lang="en-GB" smtClean="0"/>
              <a:t>‹#›</a:t>
            </a:fld>
            <a:endParaRPr lang="en-GB"/>
          </a:p>
        </p:txBody>
      </p:sp>
      <p:sp>
        <p:nvSpPr>
          <p:cNvPr id="9" name="Text Placeholder 8">
            <a:extLst>
              <a:ext uri="{FF2B5EF4-FFF2-40B4-BE49-F238E27FC236}">
                <a16:creationId xmlns:a16="http://schemas.microsoft.com/office/drawing/2014/main" id="{72C4CD76-A7E9-475E-AC88-C494D4E9B588}"/>
              </a:ext>
            </a:extLst>
          </p:cNvPr>
          <p:cNvSpPr>
            <a:spLocks noGrp="1"/>
          </p:cNvSpPr>
          <p:nvPr>
            <p:ph type="body" sz="quarter" idx="13"/>
          </p:nvPr>
        </p:nvSpPr>
        <p:spPr>
          <a:xfrm>
            <a:off x="1079501" y="2786065"/>
            <a:ext cx="13408026" cy="1700213"/>
          </a:xfrm>
        </p:spPr>
        <p:txBody>
          <a:bodyPr/>
          <a:lstStyle>
            <a:lvl1pPr>
              <a:defRPr sz="3000">
                <a:solidFill>
                  <a:schemeClr val="accent3"/>
                </a:solidFill>
              </a:defRPr>
            </a:lvl1pPr>
          </a:lstStyle>
          <a:p>
            <a:pPr lvl="0"/>
            <a:r>
              <a:rPr lang="en-US"/>
              <a:t>Edit Master text styles</a:t>
            </a:r>
          </a:p>
        </p:txBody>
      </p:sp>
      <p:sp>
        <p:nvSpPr>
          <p:cNvPr id="10" name="Title 9">
            <a:extLst>
              <a:ext uri="{FF2B5EF4-FFF2-40B4-BE49-F238E27FC236}">
                <a16:creationId xmlns:a16="http://schemas.microsoft.com/office/drawing/2014/main" id="{BB1015A5-17C5-463D-AECD-8AD4D7D5263B}"/>
              </a:ext>
            </a:extLst>
          </p:cNvPr>
          <p:cNvSpPr>
            <a:spLocks noGrp="1"/>
          </p:cNvSpPr>
          <p:nvPr>
            <p:ph type="title"/>
          </p:nvPr>
        </p:nvSpPr>
        <p:spPr/>
        <p:txBody>
          <a:bodyPr/>
          <a:lstStyle>
            <a:lvl1pPr>
              <a:defRPr/>
            </a:lvl1pPr>
          </a:lstStyle>
          <a:p>
            <a:r>
              <a:rPr lang="en-US"/>
              <a:t>Click to edit Master title style</a:t>
            </a:r>
            <a:endParaRPr lang="en-GB" dirty="0"/>
          </a:p>
        </p:txBody>
      </p:sp>
      <p:sp>
        <p:nvSpPr>
          <p:cNvPr id="12" name="Text Placeholder 11">
            <a:extLst>
              <a:ext uri="{FF2B5EF4-FFF2-40B4-BE49-F238E27FC236}">
                <a16:creationId xmlns:a16="http://schemas.microsoft.com/office/drawing/2014/main" id="{DCF815DF-4C25-4EB2-85D2-8C5965263114}"/>
              </a:ext>
            </a:extLst>
          </p:cNvPr>
          <p:cNvSpPr>
            <a:spLocks noGrp="1"/>
          </p:cNvSpPr>
          <p:nvPr>
            <p:ph type="body" sz="quarter" idx="14"/>
          </p:nvPr>
        </p:nvSpPr>
        <p:spPr>
          <a:xfrm>
            <a:off x="1079501" y="1998002"/>
            <a:ext cx="13408026" cy="560138"/>
          </a:xfrm>
        </p:spPr>
        <p:txBody>
          <a:bodyPr/>
          <a:lstStyle>
            <a:lvl1pPr>
              <a:defRPr sz="3000">
                <a:solidFill>
                  <a:schemeClr val="accent2"/>
                </a:solidFill>
              </a:defRPr>
            </a:lvl1pPr>
          </a:lstStyle>
          <a:p>
            <a:pPr lvl="0"/>
            <a:r>
              <a:rPr lang="en-US"/>
              <a:t>Edit Master text styles</a:t>
            </a:r>
          </a:p>
        </p:txBody>
      </p:sp>
      <p:sp>
        <p:nvSpPr>
          <p:cNvPr id="8" name="Rectangle 7"/>
          <p:cNvSpPr/>
          <p:nvPr userDrawn="1"/>
        </p:nvSpPr>
        <p:spPr>
          <a:xfrm>
            <a:off x="14486900" y="430619"/>
            <a:ext cx="3248208" cy="13237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err="1" smtClean="0">
              <a:solidFill>
                <a:schemeClr val="bg1"/>
              </a:solidFill>
            </a:endParaRPr>
          </a:p>
        </p:txBody>
      </p:sp>
    </p:spTree>
    <p:extLst>
      <p:ext uri="{BB962C8B-B14F-4D97-AF65-F5344CB8AC3E}">
        <p14:creationId xmlns:p14="http://schemas.microsoft.com/office/powerpoint/2010/main" val="3620385047"/>
      </p:ext>
    </p:extLst>
  </p:cSld>
  <p:clrMapOvr>
    <a:masterClrMapping/>
  </p:clrMapOvr>
  <p:transition>
    <p:fade/>
  </p:transition>
  <p:extLst mod="1">
    <p:ext uri="{DCECCB84-F9BA-43D5-87BE-67443E8EF086}">
      <p15:sldGuideLst xmlns:p15="http://schemas.microsoft.com/office/powerpoint/2012/main">
        <p15:guide id="1" orient="horz" pos="1980">
          <p15:clr>
            <a:srgbClr val="FBAE40"/>
          </p15:clr>
        </p15:guide>
        <p15:guide id="2" pos="3387">
          <p15:clr>
            <a:srgbClr val="FBAE40"/>
          </p15:clr>
        </p15:guide>
        <p15:guide id="3" pos="608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79501" y="4714202"/>
            <a:ext cx="6422400" cy="4491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064500" y="4714201"/>
            <a:ext cx="6422400" cy="4491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8">
            <a:extLst>
              <a:ext uri="{FF2B5EF4-FFF2-40B4-BE49-F238E27FC236}">
                <a16:creationId xmlns:a16="http://schemas.microsoft.com/office/drawing/2014/main" id="{72C4CD76-A7E9-475E-AC88-C494D4E9B588}"/>
              </a:ext>
            </a:extLst>
          </p:cNvPr>
          <p:cNvSpPr>
            <a:spLocks noGrp="1"/>
          </p:cNvSpPr>
          <p:nvPr>
            <p:ph type="body" sz="quarter" idx="13"/>
          </p:nvPr>
        </p:nvSpPr>
        <p:spPr>
          <a:xfrm>
            <a:off x="1079501" y="2786065"/>
            <a:ext cx="13408026" cy="1700213"/>
          </a:xfrm>
        </p:spPr>
        <p:txBody>
          <a:bodyPr/>
          <a:lstStyle>
            <a:lvl1pPr>
              <a:defRPr sz="3000">
                <a:solidFill>
                  <a:schemeClr val="accent3"/>
                </a:solidFill>
              </a:defRPr>
            </a:lvl1pPr>
          </a:lstStyle>
          <a:p>
            <a:pPr lvl="0"/>
            <a:r>
              <a:rPr lang="en-US"/>
              <a:t>Edit Master text styles</a:t>
            </a:r>
          </a:p>
        </p:txBody>
      </p:sp>
      <p:sp>
        <p:nvSpPr>
          <p:cNvPr id="12" name="Text Placeholder 11">
            <a:extLst>
              <a:ext uri="{FF2B5EF4-FFF2-40B4-BE49-F238E27FC236}">
                <a16:creationId xmlns:a16="http://schemas.microsoft.com/office/drawing/2014/main" id="{DCF815DF-4C25-4EB2-85D2-8C5965263114}"/>
              </a:ext>
            </a:extLst>
          </p:cNvPr>
          <p:cNvSpPr>
            <a:spLocks noGrp="1"/>
          </p:cNvSpPr>
          <p:nvPr>
            <p:ph type="body" sz="quarter" idx="14"/>
          </p:nvPr>
        </p:nvSpPr>
        <p:spPr>
          <a:xfrm>
            <a:off x="1079501" y="1998002"/>
            <a:ext cx="13408026" cy="560138"/>
          </a:xfrm>
        </p:spPr>
        <p:txBody>
          <a:bodyPr/>
          <a:lstStyle>
            <a:lvl1pPr>
              <a:defRPr sz="3000">
                <a:solidFill>
                  <a:schemeClr val="accent2"/>
                </a:solidFill>
              </a:defRPr>
            </a:lvl1pPr>
          </a:lstStyle>
          <a:p>
            <a:pPr lvl="0"/>
            <a:r>
              <a:rPr lang="en-US"/>
              <a:t>Edit Master text styles</a:t>
            </a:r>
          </a:p>
        </p:txBody>
      </p:sp>
      <p:sp>
        <p:nvSpPr>
          <p:cNvPr id="5" name="Title 4"/>
          <p:cNvSpPr>
            <a:spLocks noGrp="1"/>
          </p:cNvSpPr>
          <p:nvPr>
            <p:ph type="title"/>
          </p:nvPr>
        </p:nvSpPr>
        <p:spPr/>
        <p:txBody>
          <a:bodyPr/>
          <a:lstStyle/>
          <a:p>
            <a:r>
              <a:rPr lang="en-US" smtClean="0"/>
              <a:t>Click to edit Master title style</a:t>
            </a:r>
            <a:endParaRPr lang="en-GB"/>
          </a:p>
        </p:txBody>
      </p:sp>
      <p:sp>
        <p:nvSpPr>
          <p:cNvPr id="11" name="Rectangle 10"/>
          <p:cNvSpPr/>
          <p:nvPr userDrawn="1"/>
        </p:nvSpPr>
        <p:spPr>
          <a:xfrm>
            <a:off x="14486900" y="430619"/>
            <a:ext cx="3248208" cy="13237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err="1" smtClean="0">
              <a:solidFill>
                <a:schemeClr val="bg1"/>
              </a:solidFill>
            </a:endParaRPr>
          </a:p>
        </p:txBody>
      </p:sp>
    </p:spTree>
    <p:extLst>
      <p:ext uri="{BB962C8B-B14F-4D97-AF65-F5344CB8AC3E}">
        <p14:creationId xmlns:p14="http://schemas.microsoft.com/office/powerpoint/2010/main" val="4042958970"/>
      </p:ext>
    </p:extLst>
  </p:cSld>
  <p:clrMapOvr>
    <a:masterClrMapping/>
  </p:clrMapOvr>
  <p:transition>
    <p:fade/>
  </p:transition>
  <p:extLst mod="1">
    <p:ext uri="{DCECCB84-F9BA-43D5-87BE-67443E8EF086}">
      <p15:sldGuideLst xmlns:p15="http://schemas.microsoft.com/office/powerpoint/2012/main">
        <p15:guide id="1" orient="horz" pos="1980">
          <p15:clr>
            <a:srgbClr val="FBAE40"/>
          </p15:clr>
        </p15:guide>
        <p15:guide id="2" pos="3387">
          <p15:clr>
            <a:srgbClr val="FBAE40"/>
          </p15:clr>
        </p15:guide>
        <p15:guide id="3" pos="608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and Char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DFF72578-A211-45A7-AE2A-778FAC58B938}"/>
              </a:ext>
            </a:extLst>
          </p:cNvPr>
          <p:cNvSpPr>
            <a:spLocks noGrp="1"/>
          </p:cNvSpPr>
          <p:nvPr>
            <p:ph sz="half" idx="15"/>
          </p:nvPr>
        </p:nvSpPr>
        <p:spPr>
          <a:xfrm>
            <a:off x="9144002" y="2786066"/>
            <a:ext cx="8064498" cy="64198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p:cNvSpPr>
            <a:spLocks noGrp="1"/>
          </p:cNvSpPr>
          <p:nvPr>
            <p:ph sz="half" idx="1"/>
          </p:nvPr>
        </p:nvSpPr>
        <p:spPr>
          <a:xfrm>
            <a:off x="1079999" y="4714202"/>
            <a:ext cx="7438529" cy="4491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GB"/>
              <a:t>Bevan Commission conference 2018</a:t>
            </a:r>
          </a:p>
        </p:txBody>
      </p:sp>
      <p:sp>
        <p:nvSpPr>
          <p:cNvPr id="7" name="Slide Number Placeholder 6"/>
          <p:cNvSpPr>
            <a:spLocks noGrp="1"/>
          </p:cNvSpPr>
          <p:nvPr>
            <p:ph type="sldNum" sz="quarter" idx="12"/>
          </p:nvPr>
        </p:nvSpPr>
        <p:spPr/>
        <p:txBody>
          <a:bodyPr/>
          <a:lstStyle/>
          <a:p>
            <a:fld id="{D14619E2-B8D1-4AEA-B935-C9A8A3271F04}" type="slidenum">
              <a:rPr lang="en-GB" smtClean="0"/>
              <a:t>‹#›</a:t>
            </a:fld>
            <a:endParaRPr lang="en-GB"/>
          </a:p>
        </p:txBody>
      </p:sp>
      <p:sp>
        <p:nvSpPr>
          <p:cNvPr id="9" name="Text Placeholder 8">
            <a:extLst>
              <a:ext uri="{FF2B5EF4-FFF2-40B4-BE49-F238E27FC236}">
                <a16:creationId xmlns:a16="http://schemas.microsoft.com/office/drawing/2014/main" id="{72C4CD76-A7E9-475E-AC88-C494D4E9B588}"/>
              </a:ext>
            </a:extLst>
          </p:cNvPr>
          <p:cNvSpPr>
            <a:spLocks noGrp="1"/>
          </p:cNvSpPr>
          <p:nvPr>
            <p:ph type="body" sz="quarter" idx="13"/>
          </p:nvPr>
        </p:nvSpPr>
        <p:spPr>
          <a:xfrm>
            <a:off x="1079999" y="2786065"/>
            <a:ext cx="7438529" cy="1700213"/>
          </a:xfrm>
        </p:spPr>
        <p:txBody>
          <a:bodyPr/>
          <a:lstStyle>
            <a:lvl1pPr>
              <a:defRPr sz="3000">
                <a:solidFill>
                  <a:schemeClr val="accent3"/>
                </a:solidFill>
              </a:defRPr>
            </a:lvl1pPr>
          </a:lstStyle>
          <a:p>
            <a:pPr lvl="0"/>
            <a:r>
              <a:rPr lang="en-US"/>
              <a:t>Edit Master text styles</a:t>
            </a:r>
          </a:p>
        </p:txBody>
      </p:sp>
      <p:sp>
        <p:nvSpPr>
          <p:cNvPr id="10" name="Title 9">
            <a:extLst>
              <a:ext uri="{FF2B5EF4-FFF2-40B4-BE49-F238E27FC236}">
                <a16:creationId xmlns:a16="http://schemas.microsoft.com/office/drawing/2014/main" id="{BB1015A5-17C5-463D-AECD-8AD4D7D5263B}"/>
              </a:ext>
            </a:extLst>
          </p:cNvPr>
          <p:cNvSpPr>
            <a:spLocks noGrp="1"/>
          </p:cNvSpPr>
          <p:nvPr>
            <p:ph type="title"/>
          </p:nvPr>
        </p:nvSpPr>
        <p:spPr/>
        <p:txBody>
          <a:bodyPr/>
          <a:lstStyle>
            <a:lvl1pPr>
              <a:defRPr/>
            </a:lvl1pPr>
          </a:lstStyle>
          <a:p>
            <a:r>
              <a:rPr lang="en-US"/>
              <a:t>Click to edit Master title style</a:t>
            </a:r>
            <a:endParaRPr lang="en-GB" dirty="0"/>
          </a:p>
        </p:txBody>
      </p:sp>
    </p:spTree>
    <p:extLst>
      <p:ext uri="{BB962C8B-B14F-4D97-AF65-F5344CB8AC3E}">
        <p14:creationId xmlns:p14="http://schemas.microsoft.com/office/powerpoint/2010/main" val="3028477034"/>
      </p:ext>
    </p:extLst>
  </p:cSld>
  <p:clrMapOvr>
    <a:masterClrMapping/>
  </p:clrMapOvr>
  <p:transition>
    <p:fade/>
  </p:transition>
  <p:extLst>
    <p:ext uri="{DCECCB84-F9BA-43D5-87BE-67443E8EF086}">
      <p15:sldGuideLst xmlns:p15="http://schemas.microsoft.com/office/powerpoint/2012/main">
        <p15:guide id="1" orient="horz" pos="1980">
          <p15:clr>
            <a:srgbClr val="FBAE40"/>
          </p15:clr>
        </p15:guide>
        <p15:guide id="2" pos="3577">
          <p15:clr>
            <a:srgbClr val="FBAE40"/>
          </p15:clr>
        </p15:guide>
        <p15:guide id="3" pos="608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79999" y="4714202"/>
            <a:ext cx="7438529" cy="4491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GB"/>
              <a:t>Bevan Commission conference 2018</a:t>
            </a:r>
          </a:p>
        </p:txBody>
      </p:sp>
      <p:sp>
        <p:nvSpPr>
          <p:cNvPr id="7" name="Slide Number Placeholder 6"/>
          <p:cNvSpPr>
            <a:spLocks noGrp="1"/>
          </p:cNvSpPr>
          <p:nvPr>
            <p:ph type="sldNum" sz="quarter" idx="12"/>
          </p:nvPr>
        </p:nvSpPr>
        <p:spPr/>
        <p:txBody>
          <a:bodyPr/>
          <a:lstStyle/>
          <a:p>
            <a:fld id="{D14619E2-B8D1-4AEA-B935-C9A8A3271F04}" type="slidenum">
              <a:rPr lang="en-GB" smtClean="0"/>
              <a:t>‹#›</a:t>
            </a:fld>
            <a:endParaRPr lang="en-GB"/>
          </a:p>
        </p:txBody>
      </p:sp>
      <p:sp>
        <p:nvSpPr>
          <p:cNvPr id="9" name="Text Placeholder 8">
            <a:extLst>
              <a:ext uri="{FF2B5EF4-FFF2-40B4-BE49-F238E27FC236}">
                <a16:creationId xmlns:a16="http://schemas.microsoft.com/office/drawing/2014/main" id="{72C4CD76-A7E9-475E-AC88-C494D4E9B588}"/>
              </a:ext>
            </a:extLst>
          </p:cNvPr>
          <p:cNvSpPr>
            <a:spLocks noGrp="1"/>
          </p:cNvSpPr>
          <p:nvPr>
            <p:ph type="body" sz="quarter" idx="13"/>
          </p:nvPr>
        </p:nvSpPr>
        <p:spPr>
          <a:xfrm>
            <a:off x="1079999" y="2786065"/>
            <a:ext cx="7438529" cy="1700213"/>
          </a:xfrm>
        </p:spPr>
        <p:txBody>
          <a:bodyPr/>
          <a:lstStyle>
            <a:lvl1pPr>
              <a:defRPr sz="3000">
                <a:solidFill>
                  <a:schemeClr val="accent3"/>
                </a:solidFill>
              </a:defRPr>
            </a:lvl1pPr>
          </a:lstStyle>
          <a:p>
            <a:pPr lvl="0"/>
            <a:r>
              <a:rPr lang="en-US"/>
              <a:t>Edit Master text styles</a:t>
            </a:r>
          </a:p>
        </p:txBody>
      </p:sp>
      <p:sp>
        <p:nvSpPr>
          <p:cNvPr id="10" name="Title 9">
            <a:extLst>
              <a:ext uri="{FF2B5EF4-FFF2-40B4-BE49-F238E27FC236}">
                <a16:creationId xmlns:a16="http://schemas.microsoft.com/office/drawing/2014/main" id="{BB1015A5-17C5-463D-AECD-8AD4D7D5263B}"/>
              </a:ext>
            </a:extLst>
          </p:cNvPr>
          <p:cNvSpPr>
            <a:spLocks noGrp="1"/>
          </p:cNvSpPr>
          <p:nvPr>
            <p:ph type="title"/>
          </p:nvPr>
        </p:nvSpPr>
        <p:spPr/>
        <p:txBody>
          <a:bodyPr/>
          <a:lstStyle>
            <a:lvl1pPr>
              <a:defRPr/>
            </a:lvl1pPr>
          </a:lstStyle>
          <a:p>
            <a:r>
              <a:rPr lang="en-US"/>
              <a:t>Click to edit Master title style</a:t>
            </a:r>
            <a:endParaRPr lang="en-GB" dirty="0"/>
          </a:p>
        </p:txBody>
      </p:sp>
      <p:sp>
        <p:nvSpPr>
          <p:cNvPr id="4" name="Picture Placeholder 3">
            <a:extLst>
              <a:ext uri="{FF2B5EF4-FFF2-40B4-BE49-F238E27FC236}">
                <a16:creationId xmlns:a16="http://schemas.microsoft.com/office/drawing/2014/main" id="{3E9A6498-CF49-4DA8-A1C9-F4660373B1B9}"/>
              </a:ext>
            </a:extLst>
          </p:cNvPr>
          <p:cNvSpPr>
            <a:spLocks noGrp="1"/>
          </p:cNvSpPr>
          <p:nvPr>
            <p:ph type="pic" sz="quarter" idx="14"/>
          </p:nvPr>
        </p:nvSpPr>
        <p:spPr>
          <a:xfrm>
            <a:off x="9144000" y="2786063"/>
            <a:ext cx="8064000" cy="6419850"/>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952766828"/>
      </p:ext>
    </p:extLst>
  </p:cSld>
  <p:clrMapOvr>
    <a:masterClrMapping/>
  </p:clrMapOvr>
  <p:transition>
    <p:fade/>
  </p:transition>
  <p:extLst>
    <p:ext uri="{DCECCB84-F9BA-43D5-87BE-67443E8EF086}">
      <p15:sldGuideLst xmlns:p15="http://schemas.microsoft.com/office/powerpoint/2012/main">
        <p15:guide id="1" orient="horz" pos="1980">
          <p15:clr>
            <a:srgbClr val="FBAE40"/>
          </p15:clr>
        </p15:guide>
        <p15:guide id="2" pos="3577">
          <p15:clr>
            <a:srgbClr val="FBAE40"/>
          </p15:clr>
        </p15:guide>
        <p15:guide id="3" pos="608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Slid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4435F-2E4E-4937-9E72-F08D9784A704}"/>
              </a:ext>
            </a:extLst>
          </p:cNvPr>
          <p:cNvSpPr>
            <a:spLocks noGrp="1"/>
          </p:cNvSpPr>
          <p:nvPr>
            <p:ph type="title"/>
          </p:nvPr>
        </p:nvSpPr>
        <p:spPr/>
        <p:txBody>
          <a:bodyPr/>
          <a:lstStyle/>
          <a:p>
            <a:r>
              <a:rPr lang="en-US"/>
              <a:t>Click to edit Master title style</a:t>
            </a:r>
            <a:endParaRPr lang="en-GB"/>
          </a:p>
        </p:txBody>
      </p:sp>
      <p:sp>
        <p:nvSpPr>
          <p:cNvPr id="4" name="Footer Placeholder 3">
            <a:extLst>
              <a:ext uri="{FF2B5EF4-FFF2-40B4-BE49-F238E27FC236}">
                <a16:creationId xmlns:a16="http://schemas.microsoft.com/office/drawing/2014/main" id="{3470147C-DE98-4D48-A2C2-099539F32823}"/>
              </a:ext>
            </a:extLst>
          </p:cNvPr>
          <p:cNvSpPr>
            <a:spLocks noGrp="1"/>
          </p:cNvSpPr>
          <p:nvPr>
            <p:ph type="ftr" sz="quarter" idx="11"/>
          </p:nvPr>
        </p:nvSpPr>
        <p:spPr/>
        <p:txBody>
          <a:bodyPr/>
          <a:lstStyle/>
          <a:p>
            <a:r>
              <a:rPr lang="en-GB"/>
              <a:t>Bevan Commission conference 2018</a:t>
            </a:r>
            <a:endParaRPr lang="en-GB" dirty="0"/>
          </a:p>
        </p:txBody>
      </p:sp>
      <p:sp>
        <p:nvSpPr>
          <p:cNvPr id="5" name="Slide Number Placeholder 4">
            <a:extLst>
              <a:ext uri="{FF2B5EF4-FFF2-40B4-BE49-F238E27FC236}">
                <a16:creationId xmlns:a16="http://schemas.microsoft.com/office/drawing/2014/main" id="{CCED23D7-71B7-4E5A-A55E-7E3FA54DB6CA}"/>
              </a:ext>
            </a:extLst>
          </p:cNvPr>
          <p:cNvSpPr>
            <a:spLocks noGrp="1"/>
          </p:cNvSpPr>
          <p:nvPr>
            <p:ph type="sldNum" sz="quarter" idx="12"/>
          </p:nvPr>
        </p:nvSpPr>
        <p:spPr/>
        <p:txBody>
          <a:bodyPr/>
          <a:lstStyle/>
          <a:p>
            <a:fld id="{D14619E2-B8D1-4AEA-B935-C9A8A3271F04}" type="slidenum">
              <a:rPr lang="en-GB" smtClean="0"/>
              <a:pPr/>
              <a:t>‹#›</a:t>
            </a:fld>
            <a:endParaRPr lang="en-GB"/>
          </a:p>
        </p:txBody>
      </p:sp>
      <p:sp>
        <p:nvSpPr>
          <p:cNvPr id="7" name="Picture Placeholder 6">
            <a:extLst>
              <a:ext uri="{FF2B5EF4-FFF2-40B4-BE49-F238E27FC236}">
                <a16:creationId xmlns:a16="http://schemas.microsoft.com/office/drawing/2014/main" id="{EEAF0F6F-443A-4EFE-BC29-16E1E305B6A3}"/>
              </a:ext>
            </a:extLst>
          </p:cNvPr>
          <p:cNvSpPr>
            <a:spLocks noGrp="1"/>
          </p:cNvSpPr>
          <p:nvPr>
            <p:ph type="pic" sz="quarter" idx="13"/>
          </p:nvPr>
        </p:nvSpPr>
        <p:spPr>
          <a:xfrm>
            <a:off x="1079501" y="2786065"/>
            <a:ext cx="16129001" cy="6419849"/>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81831068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r>
              <a:rPr lang="en-GB"/>
              <a:t>Bevan Commission conference 2018</a:t>
            </a:r>
          </a:p>
        </p:txBody>
      </p:sp>
      <p:sp>
        <p:nvSpPr>
          <p:cNvPr id="5" name="Slide Number Placeholder 4"/>
          <p:cNvSpPr>
            <a:spLocks noGrp="1"/>
          </p:cNvSpPr>
          <p:nvPr>
            <p:ph type="sldNum" sz="quarter" idx="12"/>
          </p:nvPr>
        </p:nvSpPr>
        <p:spPr/>
        <p:txBody>
          <a:bodyPr/>
          <a:lstStyle/>
          <a:p>
            <a:fld id="{D14619E2-B8D1-4AEA-B935-C9A8A3271F04}" type="slidenum">
              <a:rPr lang="en-GB" smtClean="0"/>
              <a:t>‹#›</a:t>
            </a:fld>
            <a:endParaRPr lang="en-GB"/>
          </a:p>
        </p:txBody>
      </p:sp>
    </p:spTree>
    <p:extLst>
      <p:ext uri="{BB962C8B-B14F-4D97-AF65-F5344CB8AC3E}">
        <p14:creationId xmlns:p14="http://schemas.microsoft.com/office/powerpoint/2010/main" val="2158093305"/>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a:t>Bevan Commission conference 2018</a:t>
            </a:r>
          </a:p>
        </p:txBody>
      </p:sp>
      <p:sp>
        <p:nvSpPr>
          <p:cNvPr id="4" name="Slide Number Placeholder 3"/>
          <p:cNvSpPr>
            <a:spLocks noGrp="1"/>
          </p:cNvSpPr>
          <p:nvPr>
            <p:ph type="sldNum" sz="quarter" idx="12"/>
          </p:nvPr>
        </p:nvSpPr>
        <p:spPr/>
        <p:txBody>
          <a:bodyPr/>
          <a:lstStyle/>
          <a:p>
            <a:fld id="{D14619E2-B8D1-4AEA-B935-C9A8A3271F04}" type="slidenum">
              <a:rPr lang="en-GB" smtClean="0"/>
              <a:t>‹#›</a:t>
            </a:fld>
            <a:endParaRPr lang="en-GB"/>
          </a:p>
        </p:txBody>
      </p:sp>
    </p:spTree>
    <p:extLst>
      <p:ext uri="{BB962C8B-B14F-4D97-AF65-F5344CB8AC3E}">
        <p14:creationId xmlns:p14="http://schemas.microsoft.com/office/powerpoint/2010/main" val="280884776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9498" y="702472"/>
            <a:ext cx="11304000" cy="1290380"/>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1079501" y="2786063"/>
            <a:ext cx="13408026" cy="641985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4" name="Date Placeholder 3"/>
          <p:cNvSpPr>
            <a:spLocks noGrp="1"/>
          </p:cNvSpPr>
          <p:nvPr>
            <p:ph type="dt" sz="half" idx="2"/>
          </p:nvPr>
        </p:nvSpPr>
        <p:spPr>
          <a:xfrm>
            <a:off x="12055765" y="9748509"/>
            <a:ext cx="4145972" cy="253284"/>
          </a:xfrm>
          <a:prstGeom prst="rect">
            <a:avLst/>
          </a:prstGeom>
        </p:spPr>
        <p:txBody>
          <a:bodyPr vert="horz" lIns="0" tIns="0" rIns="0" bIns="0" rtlCol="0" anchor="t" anchorCtr="0">
            <a:noAutofit/>
          </a:bodyPr>
          <a:lstStyle>
            <a:lvl1pPr algn="r">
              <a:defRPr sz="1800" b="1">
                <a:solidFill>
                  <a:schemeClr val="accent1"/>
                </a:solidFill>
              </a:defRPr>
            </a:lvl1pPr>
          </a:lstStyle>
          <a:p>
            <a:endParaRPr lang="en-GB"/>
          </a:p>
        </p:txBody>
      </p:sp>
      <p:sp>
        <p:nvSpPr>
          <p:cNvPr id="5" name="Footer Placeholder 4"/>
          <p:cNvSpPr>
            <a:spLocks noGrp="1"/>
          </p:cNvSpPr>
          <p:nvPr>
            <p:ph type="ftr" sz="quarter" idx="3"/>
          </p:nvPr>
        </p:nvSpPr>
        <p:spPr>
          <a:xfrm>
            <a:off x="1689207" y="9748509"/>
            <a:ext cx="7454793" cy="223620"/>
          </a:xfrm>
          <a:prstGeom prst="rect">
            <a:avLst/>
          </a:prstGeom>
        </p:spPr>
        <p:txBody>
          <a:bodyPr vert="horz" lIns="0" tIns="0" rIns="0" bIns="0" rtlCol="0" anchor="t" anchorCtr="0">
            <a:noAutofit/>
          </a:bodyPr>
          <a:lstStyle>
            <a:lvl1pPr algn="l">
              <a:defRPr sz="1800" b="1">
                <a:solidFill>
                  <a:schemeClr val="accent1"/>
                </a:solidFill>
              </a:defRPr>
            </a:lvl1pPr>
          </a:lstStyle>
          <a:p>
            <a:r>
              <a:rPr lang="en-GB"/>
              <a:t>Bevan Commission conference 2018</a:t>
            </a:r>
            <a:endParaRPr lang="en-GB" dirty="0"/>
          </a:p>
        </p:txBody>
      </p:sp>
      <p:sp>
        <p:nvSpPr>
          <p:cNvPr id="6" name="Slide Number Placeholder 5"/>
          <p:cNvSpPr>
            <a:spLocks noGrp="1"/>
          </p:cNvSpPr>
          <p:nvPr>
            <p:ph type="sldNum" sz="quarter" idx="4"/>
          </p:nvPr>
        </p:nvSpPr>
        <p:spPr>
          <a:xfrm>
            <a:off x="16503073" y="9748509"/>
            <a:ext cx="705428" cy="253284"/>
          </a:xfrm>
          <a:prstGeom prst="rect">
            <a:avLst/>
          </a:prstGeom>
        </p:spPr>
        <p:txBody>
          <a:bodyPr vert="horz" lIns="0" tIns="0" rIns="0" bIns="0" rtlCol="0" anchor="t" anchorCtr="0">
            <a:noAutofit/>
          </a:bodyPr>
          <a:lstStyle>
            <a:lvl1pPr algn="r">
              <a:defRPr sz="1800" b="1">
                <a:solidFill>
                  <a:schemeClr val="accent1"/>
                </a:solidFill>
              </a:defRPr>
            </a:lvl1pPr>
          </a:lstStyle>
          <a:p>
            <a:fld id="{D14619E2-B8D1-4AEA-B935-C9A8A3271F04}" type="slidenum">
              <a:rPr lang="en-GB" smtClean="0"/>
              <a:pPr/>
              <a:t>‹#›</a:t>
            </a:fld>
            <a:endParaRPr lang="en-GB"/>
          </a:p>
        </p:txBody>
      </p:sp>
      <p:pic>
        <p:nvPicPr>
          <p:cNvPr id="47" name="Picture 46">
            <a:extLst>
              <a:ext uri="{FF2B5EF4-FFF2-40B4-BE49-F238E27FC236}">
                <a16:creationId xmlns:a16="http://schemas.microsoft.com/office/drawing/2014/main" id="{38F367B0-1E96-43EA-9010-9CFADEBC26C2}"/>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323560" y="1"/>
            <a:ext cx="7964441" cy="3657608"/>
          </a:xfrm>
          <a:prstGeom prst="rect">
            <a:avLst/>
          </a:prstGeom>
        </p:spPr>
      </p:pic>
      <p:grpSp>
        <p:nvGrpSpPr>
          <p:cNvPr id="48" name="Group 4">
            <a:extLst>
              <a:ext uri="{FF2B5EF4-FFF2-40B4-BE49-F238E27FC236}">
                <a16:creationId xmlns:a16="http://schemas.microsoft.com/office/drawing/2014/main" id="{B76EB2E8-F1E0-4FD2-A0AC-8C117E220100}"/>
              </a:ext>
            </a:extLst>
          </p:cNvPr>
          <p:cNvGrpSpPr>
            <a:grpSpLocks noChangeAspect="1"/>
          </p:cNvGrpSpPr>
          <p:nvPr userDrawn="1"/>
        </p:nvGrpSpPr>
        <p:grpSpPr bwMode="auto">
          <a:xfrm>
            <a:off x="14822348" y="702472"/>
            <a:ext cx="2397621" cy="784223"/>
            <a:chOff x="0" y="1218"/>
            <a:chExt cx="5760" cy="1884"/>
          </a:xfrm>
          <a:gradFill>
            <a:gsLst>
              <a:gs pos="0">
                <a:srgbClr val="5ABBA6"/>
              </a:gs>
              <a:gs pos="70000">
                <a:schemeClr val="accent3"/>
              </a:gs>
            </a:gsLst>
            <a:lin ang="0" scaled="0"/>
          </a:gradFill>
        </p:grpSpPr>
        <p:sp>
          <p:nvSpPr>
            <p:cNvPr id="49" name="Freeform 5">
              <a:extLst>
                <a:ext uri="{FF2B5EF4-FFF2-40B4-BE49-F238E27FC236}">
                  <a16:creationId xmlns:a16="http://schemas.microsoft.com/office/drawing/2014/main" id="{934A94A8-163C-4DF6-A0E5-F8DD8BA53509}"/>
                </a:ext>
              </a:extLst>
            </p:cNvPr>
            <p:cNvSpPr>
              <a:spLocks/>
            </p:cNvSpPr>
            <p:nvPr userDrawn="1"/>
          </p:nvSpPr>
          <p:spPr bwMode="auto">
            <a:xfrm>
              <a:off x="1166" y="2817"/>
              <a:ext cx="222" cy="281"/>
            </a:xfrm>
            <a:custGeom>
              <a:avLst/>
              <a:gdLst>
                <a:gd name="T0" fmla="*/ 222 w 222"/>
                <a:gd name="T1" fmla="*/ 0 h 281"/>
                <a:gd name="T2" fmla="*/ 222 w 222"/>
                <a:gd name="T3" fmla="*/ 281 h 281"/>
                <a:gd name="T4" fmla="*/ 194 w 222"/>
                <a:gd name="T5" fmla="*/ 281 h 281"/>
                <a:gd name="T6" fmla="*/ 194 w 222"/>
                <a:gd name="T7" fmla="*/ 149 h 281"/>
                <a:gd name="T8" fmla="*/ 27 w 222"/>
                <a:gd name="T9" fmla="*/ 149 h 281"/>
                <a:gd name="T10" fmla="*/ 27 w 222"/>
                <a:gd name="T11" fmla="*/ 281 h 281"/>
                <a:gd name="T12" fmla="*/ 0 w 222"/>
                <a:gd name="T13" fmla="*/ 281 h 281"/>
                <a:gd name="T14" fmla="*/ 0 w 222"/>
                <a:gd name="T15" fmla="*/ 0 h 281"/>
                <a:gd name="T16" fmla="*/ 27 w 222"/>
                <a:gd name="T17" fmla="*/ 0 h 281"/>
                <a:gd name="T18" fmla="*/ 27 w 222"/>
                <a:gd name="T19" fmla="*/ 125 h 281"/>
                <a:gd name="T20" fmla="*/ 194 w 222"/>
                <a:gd name="T21" fmla="*/ 125 h 281"/>
                <a:gd name="T22" fmla="*/ 194 w 222"/>
                <a:gd name="T23" fmla="*/ 0 h 281"/>
                <a:gd name="T24" fmla="*/ 222 w 222"/>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81">
                  <a:moveTo>
                    <a:pt x="222" y="0"/>
                  </a:moveTo>
                  <a:lnTo>
                    <a:pt x="222" y="281"/>
                  </a:lnTo>
                  <a:lnTo>
                    <a:pt x="194" y="281"/>
                  </a:lnTo>
                  <a:lnTo>
                    <a:pt x="194" y="149"/>
                  </a:lnTo>
                  <a:lnTo>
                    <a:pt x="27" y="149"/>
                  </a:lnTo>
                  <a:lnTo>
                    <a:pt x="27" y="281"/>
                  </a:lnTo>
                  <a:lnTo>
                    <a:pt x="0" y="281"/>
                  </a:lnTo>
                  <a:lnTo>
                    <a:pt x="0" y="0"/>
                  </a:lnTo>
                  <a:lnTo>
                    <a:pt x="27" y="0"/>
                  </a:lnTo>
                  <a:lnTo>
                    <a:pt x="27" y="125"/>
                  </a:lnTo>
                  <a:lnTo>
                    <a:pt x="194" y="125"/>
                  </a:lnTo>
                  <a:lnTo>
                    <a:pt x="194" y="0"/>
                  </a:lnTo>
                  <a:lnTo>
                    <a:pt x="2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0" name="Freeform 6">
              <a:extLst>
                <a:ext uri="{FF2B5EF4-FFF2-40B4-BE49-F238E27FC236}">
                  <a16:creationId xmlns:a16="http://schemas.microsoft.com/office/drawing/2014/main" id="{3BEB49C9-67D7-4E48-B4C4-327EA2C7EA60}"/>
                </a:ext>
              </a:extLst>
            </p:cNvPr>
            <p:cNvSpPr>
              <a:spLocks noEditPoints="1"/>
            </p:cNvSpPr>
            <p:nvPr userDrawn="1"/>
          </p:nvSpPr>
          <p:spPr bwMode="auto">
            <a:xfrm>
              <a:off x="1438" y="2888"/>
              <a:ext cx="206" cy="214"/>
            </a:xfrm>
            <a:custGeom>
              <a:avLst/>
              <a:gdLst>
                <a:gd name="T0" fmla="*/ 907 w 907"/>
                <a:gd name="T1" fmla="*/ 467 h 944"/>
                <a:gd name="T2" fmla="*/ 456 w 907"/>
                <a:gd name="T3" fmla="*/ 0 h 944"/>
                <a:gd name="T4" fmla="*/ 0 w 907"/>
                <a:gd name="T5" fmla="*/ 469 h 944"/>
                <a:gd name="T6" fmla="*/ 458 w 907"/>
                <a:gd name="T7" fmla="*/ 944 h 944"/>
                <a:gd name="T8" fmla="*/ 844 w 907"/>
                <a:gd name="T9" fmla="*/ 717 h 944"/>
                <a:gd name="T10" fmla="*/ 741 w 907"/>
                <a:gd name="T11" fmla="*/ 689 h 944"/>
                <a:gd name="T12" fmla="*/ 461 w 907"/>
                <a:gd name="T13" fmla="*/ 854 h 944"/>
                <a:gd name="T14" fmla="*/ 126 w 907"/>
                <a:gd name="T15" fmla="*/ 514 h 944"/>
                <a:gd name="T16" fmla="*/ 904 w 907"/>
                <a:gd name="T17" fmla="*/ 514 h 944"/>
                <a:gd name="T18" fmla="*/ 907 w 907"/>
                <a:gd name="T19" fmla="*/ 467 h 944"/>
                <a:gd name="T20" fmla="*/ 122 w 907"/>
                <a:gd name="T21" fmla="*/ 424 h 944"/>
                <a:gd name="T22" fmla="*/ 456 w 907"/>
                <a:gd name="T23" fmla="*/ 93 h 944"/>
                <a:gd name="T24" fmla="*/ 793 w 907"/>
                <a:gd name="T25" fmla="*/ 424 h 944"/>
                <a:gd name="T26" fmla="*/ 122 w 907"/>
                <a:gd name="T27" fmla="*/ 424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7" h="944">
                  <a:moveTo>
                    <a:pt x="907" y="467"/>
                  </a:moveTo>
                  <a:cubicBezTo>
                    <a:pt x="905" y="217"/>
                    <a:pt x="722" y="0"/>
                    <a:pt x="456" y="0"/>
                  </a:cubicBezTo>
                  <a:cubicBezTo>
                    <a:pt x="192" y="0"/>
                    <a:pt x="0" y="214"/>
                    <a:pt x="0" y="469"/>
                  </a:cubicBezTo>
                  <a:cubicBezTo>
                    <a:pt x="0" y="728"/>
                    <a:pt x="192" y="944"/>
                    <a:pt x="458" y="944"/>
                  </a:cubicBezTo>
                  <a:cubicBezTo>
                    <a:pt x="632" y="944"/>
                    <a:pt x="788" y="850"/>
                    <a:pt x="844" y="717"/>
                  </a:cubicBezTo>
                  <a:cubicBezTo>
                    <a:pt x="741" y="689"/>
                    <a:pt x="741" y="689"/>
                    <a:pt x="741" y="689"/>
                  </a:cubicBezTo>
                  <a:cubicBezTo>
                    <a:pt x="699" y="787"/>
                    <a:pt x="582" y="854"/>
                    <a:pt x="461" y="854"/>
                  </a:cubicBezTo>
                  <a:cubicBezTo>
                    <a:pt x="287" y="854"/>
                    <a:pt x="140" y="710"/>
                    <a:pt x="126" y="514"/>
                  </a:cubicBezTo>
                  <a:cubicBezTo>
                    <a:pt x="904" y="514"/>
                    <a:pt x="904" y="514"/>
                    <a:pt x="904" y="514"/>
                  </a:cubicBezTo>
                  <a:cubicBezTo>
                    <a:pt x="905" y="507"/>
                    <a:pt x="907" y="485"/>
                    <a:pt x="907" y="467"/>
                  </a:cubicBezTo>
                  <a:close/>
                  <a:moveTo>
                    <a:pt x="122" y="424"/>
                  </a:moveTo>
                  <a:cubicBezTo>
                    <a:pt x="134" y="231"/>
                    <a:pt x="278" y="93"/>
                    <a:pt x="456" y="93"/>
                  </a:cubicBezTo>
                  <a:cubicBezTo>
                    <a:pt x="634" y="93"/>
                    <a:pt x="778" y="229"/>
                    <a:pt x="793" y="424"/>
                  </a:cubicBezTo>
                  <a:lnTo>
                    <a:pt x="122" y="4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1" name="Freeform 7">
              <a:extLst>
                <a:ext uri="{FF2B5EF4-FFF2-40B4-BE49-F238E27FC236}">
                  <a16:creationId xmlns:a16="http://schemas.microsoft.com/office/drawing/2014/main" id="{FC9D1309-1BE3-4AF6-AB4B-03F35DBC1C36}"/>
                </a:ext>
              </a:extLst>
            </p:cNvPr>
            <p:cNvSpPr>
              <a:spLocks noEditPoints="1"/>
            </p:cNvSpPr>
            <p:nvPr userDrawn="1"/>
          </p:nvSpPr>
          <p:spPr bwMode="auto">
            <a:xfrm>
              <a:off x="1668" y="2888"/>
              <a:ext cx="184" cy="214"/>
            </a:xfrm>
            <a:custGeom>
              <a:avLst/>
              <a:gdLst>
                <a:gd name="T0" fmla="*/ 0 w 813"/>
                <a:gd name="T1" fmla="*/ 666 h 943"/>
                <a:gd name="T2" fmla="*/ 384 w 813"/>
                <a:gd name="T3" fmla="*/ 386 h 943"/>
                <a:gd name="T4" fmla="*/ 652 w 813"/>
                <a:gd name="T5" fmla="*/ 433 h 943"/>
                <a:gd name="T6" fmla="*/ 652 w 813"/>
                <a:gd name="T7" fmla="*/ 351 h 943"/>
                <a:gd name="T8" fmla="*/ 396 w 813"/>
                <a:gd name="T9" fmla="*/ 89 h 943"/>
                <a:gd name="T10" fmla="*/ 103 w 813"/>
                <a:gd name="T11" fmla="*/ 197 h 943"/>
                <a:gd name="T12" fmla="*/ 61 w 813"/>
                <a:gd name="T13" fmla="*/ 118 h 943"/>
                <a:gd name="T14" fmla="*/ 409 w 813"/>
                <a:gd name="T15" fmla="*/ 0 h 943"/>
                <a:gd name="T16" fmla="*/ 771 w 813"/>
                <a:gd name="T17" fmla="*/ 361 h 943"/>
                <a:gd name="T18" fmla="*/ 771 w 813"/>
                <a:gd name="T19" fmla="*/ 772 h 943"/>
                <a:gd name="T20" fmla="*/ 813 w 813"/>
                <a:gd name="T21" fmla="*/ 821 h 943"/>
                <a:gd name="T22" fmla="*/ 813 w 813"/>
                <a:gd name="T23" fmla="*/ 926 h 943"/>
                <a:gd name="T24" fmla="*/ 765 w 813"/>
                <a:gd name="T25" fmla="*/ 929 h 943"/>
                <a:gd name="T26" fmla="*/ 669 w 813"/>
                <a:gd name="T27" fmla="*/ 845 h 943"/>
                <a:gd name="T28" fmla="*/ 666 w 813"/>
                <a:gd name="T29" fmla="*/ 774 h 943"/>
                <a:gd name="T30" fmla="*/ 313 w 813"/>
                <a:gd name="T31" fmla="*/ 943 h 943"/>
                <a:gd name="T32" fmla="*/ 0 w 813"/>
                <a:gd name="T33" fmla="*/ 666 h 943"/>
                <a:gd name="T34" fmla="*/ 622 w 813"/>
                <a:gd name="T35" fmla="*/ 725 h 943"/>
                <a:gd name="T36" fmla="*/ 652 w 813"/>
                <a:gd name="T37" fmla="*/ 657 h 943"/>
                <a:gd name="T38" fmla="*/ 652 w 813"/>
                <a:gd name="T39" fmla="*/ 508 h 943"/>
                <a:gd name="T40" fmla="*/ 402 w 813"/>
                <a:gd name="T41" fmla="*/ 461 h 943"/>
                <a:gd name="T42" fmla="*/ 115 w 813"/>
                <a:gd name="T43" fmla="*/ 655 h 943"/>
                <a:gd name="T44" fmla="*/ 342 w 813"/>
                <a:gd name="T45" fmla="*/ 853 h 943"/>
                <a:gd name="T46" fmla="*/ 622 w 813"/>
                <a:gd name="T47" fmla="*/ 725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943">
                  <a:moveTo>
                    <a:pt x="0" y="666"/>
                  </a:moveTo>
                  <a:cubicBezTo>
                    <a:pt x="0" y="496"/>
                    <a:pt x="157" y="386"/>
                    <a:pt x="384" y="386"/>
                  </a:cubicBezTo>
                  <a:cubicBezTo>
                    <a:pt x="475" y="386"/>
                    <a:pt x="577" y="403"/>
                    <a:pt x="652" y="433"/>
                  </a:cubicBezTo>
                  <a:cubicBezTo>
                    <a:pt x="652" y="351"/>
                    <a:pt x="652" y="351"/>
                    <a:pt x="652" y="351"/>
                  </a:cubicBezTo>
                  <a:cubicBezTo>
                    <a:pt x="652" y="190"/>
                    <a:pt x="552" y="89"/>
                    <a:pt x="396" y="89"/>
                  </a:cubicBezTo>
                  <a:cubicBezTo>
                    <a:pt x="300" y="89"/>
                    <a:pt x="203" y="127"/>
                    <a:pt x="103" y="197"/>
                  </a:cubicBezTo>
                  <a:cubicBezTo>
                    <a:pt x="61" y="118"/>
                    <a:pt x="61" y="118"/>
                    <a:pt x="61" y="118"/>
                  </a:cubicBezTo>
                  <a:cubicBezTo>
                    <a:pt x="178" y="40"/>
                    <a:pt x="288" y="0"/>
                    <a:pt x="409" y="0"/>
                  </a:cubicBezTo>
                  <a:cubicBezTo>
                    <a:pt x="629" y="0"/>
                    <a:pt x="771" y="136"/>
                    <a:pt x="771" y="361"/>
                  </a:cubicBezTo>
                  <a:cubicBezTo>
                    <a:pt x="771" y="772"/>
                    <a:pt x="771" y="772"/>
                    <a:pt x="771" y="772"/>
                  </a:cubicBezTo>
                  <a:cubicBezTo>
                    <a:pt x="771" y="805"/>
                    <a:pt x="783" y="821"/>
                    <a:pt x="813" y="821"/>
                  </a:cubicBezTo>
                  <a:cubicBezTo>
                    <a:pt x="813" y="926"/>
                    <a:pt x="813" y="926"/>
                    <a:pt x="813" y="926"/>
                  </a:cubicBezTo>
                  <a:cubicBezTo>
                    <a:pt x="793" y="928"/>
                    <a:pt x="777" y="929"/>
                    <a:pt x="765" y="929"/>
                  </a:cubicBezTo>
                  <a:cubicBezTo>
                    <a:pt x="718" y="929"/>
                    <a:pt x="673" y="902"/>
                    <a:pt x="669" y="845"/>
                  </a:cubicBezTo>
                  <a:cubicBezTo>
                    <a:pt x="666" y="774"/>
                    <a:pt x="666" y="774"/>
                    <a:pt x="666" y="774"/>
                  </a:cubicBezTo>
                  <a:cubicBezTo>
                    <a:pt x="587" y="881"/>
                    <a:pt x="444" y="943"/>
                    <a:pt x="313" y="943"/>
                  </a:cubicBezTo>
                  <a:cubicBezTo>
                    <a:pt x="126" y="943"/>
                    <a:pt x="0" y="816"/>
                    <a:pt x="0" y="666"/>
                  </a:cubicBezTo>
                  <a:moveTo>
                    <a:pt x="622" y="725"/>
                  </a:moveTo>
                  <a:cubicBezTo>
                    <a:pt x="638" y="704"/>
                    <a:pt x="652" y="678"/>
                    <a:pt x="652" y="657"/>
                  </a:cubicBezTo>
                  <a:cubicBezTo>
                    <a:pt x="652" y="508"/>
                    <a:pt x="652" y="508"/>
                    <a:pt x="652" y="508"/>
                  </a:cubicBezTo>
                  <a:cubicBezTo>
                    <a:pt x="573" y="479"/>
                    <a:pt x="484" y="461"/>
                    <a:pt x="402" y="461"/>
                  </a:cubicBezTo>
                  <a:cubicBezTo>
                    <a:pt x="232" y="461"/>
                    <a:pt x="115" y="534"/>
                    <a:pt x="115" y="655"/>
                  </a:cubicBezTo>
                  <a:cubicBezTo>
                    <a:pt x="115" y="751"/>
                    <a:pt x="190" y="853"/>
                    <a:pt x="342" y="853"/>
                  </a:cubicBezTo>
                  <a:cubicBezTo>
                    <a:pt x="447" y="853"/>
                    <a:pt x="563" y="804"/>
                    <a:pt x="622" y="72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2" name="Freeform 8">
              <a:extLst>
                <a:ext uri="{FF2B5EF4-FFF2-40B4-BE49-F238E27FC236}">
                  <a16:creationId xmlns:a16="http://schemas.microsoft.com/office/drawing/2014/main" id="{F44615C3-3CF4-401A-A067-8B50F445C360}"/>
                </a:ext>
              </a:extLst>
            </p:cNvPr>
            <p:cNvSpPr>
              <a:spLocks/>
            </p:cNvSpPr>
            <p:nvPr userDrawn="1"/>
          </p:nvSpPr>
          <p:spPr bwMode="auto">
            <a:xfrm>
              <a:off x="1903" y="2809"/>
              <a:ext cx="77" cy="291"/>
            </a:xfrm>
            <a:custGeom>
              <a:avLst/>
              <a:gdLst>
                <a:gd name="T0" fmla="*/ 0 w 340"/>
                <a:gd name="T1" fmla="*/ 0 h 1286"/>
                <a:gd name="T2" fmla="*/ 119 w 340"/>
                <a:gd name="T3" fmla="*/ 0 h 1286"/>
                <a:gd name="T4" fmla="*/ 119 w 340"/>
                <a:gd name="T5" fmla="*/ 1070 h 1286"/>
                <a:gd name="T6" fmla="*/ 225 w 340"/>
                <a:gd name="T7" fmla="*/ 1178 h 1286"/>
                <a:gd name="T8" fmla="*/ 319 w 340"/>
                <a:gd name="T9" fmla="*/ 1159 h 1286"/>
                <a:gd name="T10" fmla="*/ 340 w 340"/>
                <a:gd name="T11" fmla="*/ 1255 h 1286"/>
                <a:gd name="T12" fmla="*/ 176 w 340"/>
                <a:gd name="T13" fmla="*/ 1286 h 1286"/>
                <a:gd name="T14" fmla="*/ 0 w 340"/>
                <a:gd name="T15" fmla="*/ 1110 h 1286"/>
                <a:gd name="T16" fmla="*/ 0 w 340"/>
                <a:gd name="T17" fmla="*/ 0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1286">
                  <a:moveTo>
                    <a:pt x="0" y="0"/>
                  </a:moveTo>
                  <a:cubicBezTo>
                    <a:pt x="119" y="0"/>
                    <a:pt x="119" y="0"/>
                    <a:pt x="119" y="0"/>
                  </a:cubicBezTo>
                  <a:cubicBezTo>
                    <a:pt x="119" y="1070"/>
                    <a:pt x="119" y="1070"/>
                    <a:pt x="119" y="1070"/>
                  </a:cubicBezTo>
                  <a:cubicBezTo>
                    <a:pt x="119" y="1138"/>
                    <a:pt x="159" y="1178"/>
                    <a:pt x="225" y="1178"/>
                  </a:cubicBezTo>
                  <a:cubicBezTo>
                    <a:pt x="251" y="1178"/>
                    <a:pt x="290" y="1171"/>
                    <a:pt x="319" y="1159"/>
                  </a:cubicBezTo>
                  <a:cubicBezTo>
                    <a:pt x="340" y="1255"/>
                    <a:pt x="340" y="1255"/>
                    <a:pt x="340" y="1255"/>
                  </a:cubicBezTo>
                  <a:cubicBezTo>
                    <a:pt x="297" y="1272"/>
                    <a:pt x="223" y="1286"/>
                    <a:pt x="176" y="1286"/>
                  </a:cubicBezTo>
                  <a:cubicBezTo>
                    <a:pt x="68" y="1286"/>
                    <a:pt x="0" y="1220"/>
                    <a:pt x="0" y="111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3" name="Freeform 9">
              <a:extLst>
                <a:ext uri="{FF2B5EF4-FFF2-40B4-BE49-F238E27FC236}">
                  <a16:creationId xmlns:a16="http://schemas.microsoft.com/office/drawing/2014/main" id="{6D0E75CE-EFA6-4466-BD6E-6DDEB045AD29}"/>
                </a:ext>
              </a:extLst>
            </p:cNvPr>
            <p:cNvSpPr>
              <a:spLocks/>
            </p:cNvSpPr>
            <p:nvPr userDrawn="1"/>
          </p:nvSpPr>
          <p:spPr bwMode="auto">
            <a:xfrm>
              <a:off x="1984" y="2822"/>
              <a:ext cx="119" cy="278"/>
            </a:xfrm>
            <a:custGeom>
              <a:avLst/>
              <a:gdLst>
                <a:gd name="T0" fmla="*/ 525 w 525"/>
                <a:gd name="T1" fmla="*/ 1174 h 1228"/>
                <a:gd name="T2" fmla="*/ 319 w 525"/>
                <a:gd name="T3" fmla="*/ 1228 h 1228"/>
                <a:gd name="T4" fmla="*/ 126 w 525"/>
                <a:gd name="T5" fmla="*/ 1054 h 1228"/>
                <a:gd name="T6" fmla="*/ 126 w 525"/>
                <a:gd name="T7" fmla="*/ 402 h 1228"/>
                <a:gd name="T8" fmla="*/ 0 w 525"/>
                <a:gd name="T9" fmla="*/ 402 h 1228"/>
                <a:gd name="T10" fmla="*/ 0 w 525"/>
                <a:gd name="T11" fmla="*/ 307 h 1228"/>
                <a:gd name="T12" fmla="*/ 126 w 525"/>
                <a:gd name="T13" fmla="*/ 307 h 1228"/>
                <a:gd name="T14" fmla="*/ 126 w 525"/>
                <a:gd name="T15" fmla="*/ 0 h 1228"/>
                <a:gd name="T16" fmla="*/ 245 w 525"/>
                <a:gd name="T17" fmla="*/ 0 h 1228"/>
                <a:gd name="T18" fmla="*/ 245 w 525"/>
                <a:gd name="T19" fmla="*/ 307 h 1228"/>
                <a:gd name="T20" fmla="*/ 455 w 525"/>
                <a:gd name="T21" fmla="*/ 307 h 1228"/>
                <a:gd name="T22" fmla="*/ 455 w 525"/>
                <a:gd name="T23" fmla="*/ 402 h 1228"/>
                <a:gd name="T24" fmla="*/ 245 w 525"/>
                <a:gd name="T25" fmla="*/ 402 h 1228"/>
                <a:gd name="T26" fmla="*/ 245 w 525"/>
                <a:gd name="T27" fmla="*/ 1020 h 1228"/>
                <a:gd name="T28" fmla="*/ 355 w 525"/>
                <a:gd name="T29" fmla="*/ 1118 h 1228"/>
                <a:gd name="T30" fmla="*/ 493 w 525"/>
                <a:gd name="T31" fmla="*/ 1078 h 1228"/>
                <a:gd name="T32" fmla="*/ 525 w 525"/>
                <a:gd name="T33" fmla="*/ 1174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5" h="1228">
                  <a:moveTo>
                    <a:pt x="525" y="1174"/>
                  </a:moveTo>
                  <a:cubicBezTo>
                    <a:pt x="497" y="1186"/>
                    <a:pt x="417" y="1228"/>
                    <a:pt x="319" y="1228"/>
                  </a:cubicBezTo>
                  <a:cubicBezTo>
                    <a:pt x="215" y="1228"/>
                    <a:pt x="126" y="1171"/>
                    <a:pt x="126" y="1054"/>
                  </a:cubicBezTo>
                  <a:cubicBezTo>
                    <a:pt x="126" y="402"/>
                    <a:pt x="126" y="402"/>
                    <a:pt x="126" y="402"/>
                  </a:cubicBezTo>
                  <a:cubicBezTo>
                    <a:pt x="0" y="402"/>
                    <a:pt x="0" y="402"/>
                    <a:pt x="0" y="402"/>
                  </a:cubicBezTo>
                  <a:cubicBezTo>
                    <a:pt x="0" y="307"/>
                    <a:pt x="0" y="307"/>
                    <a:pt x="0" y="307"/>
                  </a:cubicBezTo>
                  <a:cubicBezTo>
                    <a:pt x="126" y="307"/>
                    <a:pt x="126" y="307"/>
                    <a:pt x="126" y="307"/>
                  </a:cubicBezTo>
                  <a:cubicBezTo>
                    <a:pt x="126" y="0"/>
                    <a:pt x="126" y="0"/>
                    <a:pt x="126" y="0"/>
                  </a:cubicBezTo>
                  <a:cubicBezTo>
                    <a:pt x="245" y="0"/>
                    <a:pt x="245" y="0"/>
                    <a:pt x="245" y="0"/>
                  </a:cubicBezTo>
                  <a:cubicBezTo>
                    <a:pt x="245" y="307"/>
                    <a:pt x="245" y="307"/>
                    <a:pt x="245" y="307"/>
                  </a:cubicBezTo>
                  <a:cubicBezTo>
                    <a:pt x="455" y="307"/>
                    <a:pt x="455" y="307"/>
                    <a:pt x="455" y="307"/>
                  </a:cubicBezTo>
                  <a:cubicBezTo>
                    <a:pt x="455" y="402"/>
                    <a:pt x="455" y="402"/>
                    <a:pt x="455" y="402"/>
                  </a:cubicBezTo>
                  <a:cubicBezTo>
                    <a:pt x="245" y="402"/>
                    <a:pt x="245" y="402"/>
                    <a:pt x="245" y="402"/>
                  </a:cubicBezTo>
                  <a:cubicBezTo>
                    <a:pt x="245" y="1020"/>
                    <a:pt x="245" y="1020"/>
                    <a:pt x="245" y="1020"/>
                  </a:cubicBezTo>
                  <a:cubicBezTo>
                    <a:pt x="250" y="1087"/>
                    <a:pt x="298" y="1118"/>
                    <a:pt x="355" y="1118"/>
                  </a:cubicBezTo>
                  <a:cubicBezTo>
                    <a:pt x="422" y="1118"/>
                    <a:pt x="479" y="1087"/>
                    <a:pt x="493" y="1078"/>
                  </a:cubicBezTo>
                  <a:lnTo>
                    <a:pt x="525" y="117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4" name="Freeform 10">
              <a:extLst>
                <a:ext uri="{FF2B5EF4-FFF2-40B4-BE49-F238E27FC236}">
                  <a16:creationId xmlns:a16="http://schemas.microsoft.com/office/drawing/2014/main" id="{86DBD520-E8AE-4409-B65F-3B7B3B60F3FF}"/>
                </a:ext>
              </a:extLst>
            </p:cNvPr>
            <p:cNvSpPr>
              <a:spLocks/>
            </p:cNvSpPr>
            <p:nvPr userDrawn="1"/>
          </p:nvSpPr>
          <p:spPr bwMode="auto">
            <a:xfrm>
              <a:off x="2135" y="2809"/>
              <a:ext cx="173" cy="289"/>
            </a:xfrm>
            <a:custGeom>
              <a:avLst/>
              <a:gdLst>
                <a:gd name="T0" fmla="*/ 765 w 765"/>
                <a:gd name="T1" fmla="*/ 1276 h 1276"/>
                <a:gd name="T2" fmla="*/ 646 w 765"/>
                <a:gd name="T3" fmla="*/ 1276 h 1276"/>
                <a:gd name="T4" fmla="*/ 646 w 765"/>
                <a:gd name="T5" fmla="*/ 767 h 1276"/>
                <a:gd name="T6" fmla="*/ 437 w 765"/>
                <a:gd name="T7" fmla="*/ 458 h 1276"/>
                <a:gd name="T8" fmla="*/ 119 w 765"/>
                <a:gd name="T9" fmla="*/ 718 h 1276"/>
                <a:gd name="T10" fmla="*/ 119 w 765"/>
                <a:gd name="T11" fmla="*/ 1276 h 1276"/>
                <a:gd name="T12" fmla="*/ 0 w 765"/>
                <a:gd name="T13" fmla="*/ 1276 h 1276"/>
                <a:gd name="T14" fmla="*/ 0 w 765"/>
                <a:gd name="T15" fmla="*/ 0 h 1276"/>
                <a:gd name="T16" fmla="*/ 119 w 765"/>
                <a:gd name="T17" fmla="*/ 0 h 1276"/>
                <a:gd name="T18" fmla="*/ 119 w 765"/>
                <a:gd name="T19" fmla="*/ 571 h 1276"/>
                <a:gd name="T20" fmla="*/ 477 w 765"/>
                <a:gd name="T21" fmla="*/ 350 h 1276"/>
                <a:gd name="T22" fmla="*/ 765 w 765"/>
                <a:gd name="T23" fmla="*/ 743 h 1276"/>
                <a:gd name="T24" fmla="*/ 765 w 765"/>
                <a:gd name="T25" fmla="*/ 1276 h 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5" h="1276">
                  <a:moveTo>
                    <a:pt x="765" y="1276"/>
                  </a:moveTo>
                  <a:cubicBezTo>
                    <a:pt x="646" y="1276"/>
                    <a:pt x="646" y="1276"/>
                    <a:pt x="646" y="1276"/>
                  </a:cubicBezTo>
                  <a:cubicBezTo>
                    <a:pt x="646" y="767"/>
                    <a:pt x="646" y="767"/>
                    <a:pt x="646" y="767"/>
                  </a:cubicBezTo>
                  <a:cubicBezTo>
                    <a:pt x="646" y="561"/>
                    <a:pt x="573" y="458"/>
                    <a:pt x="437" y="458"/>
                  </a:cubicBezTo>
                  <a:cubicBezTo>
                    <a:pt x="302" y="458"/>
                    <a:pt x="161" y="570"/>
                    <a:pt x="119" y="718"/>
                  </a:cubicBezTo>
                  <a:cubicBezTo>
                    <a:pt x="119" y="1276"/>
                    <a:pt x="119" y="1276"/>
                    <a:pt x="119" y="1276"/>
                  </a:cubicBezTo>
                  <a:cubicBezTo>
                    <a:pt x="0" y="1276"/>
                    <a:pt x="0" y="1276"/>
                    <a:pt x="0" y="1276"/>
                  </a:cubicBezTo>
                  <a:cubicBezTo>
                    <a:pt x="0" y="0"/>
                    <a:pt x="0" y="0"/>
                    <a:pt x="0" y="0"/>
                  </a:cubicBezTo>
                  <a:cubicBezTo>
                    <a:pt x="119" y="0"/>
                    <a:pt x="119" y="0"/>
                    <a:pt x="119" y="0"/>
                  </a:cubicBezTo>
                  <a:cubicBezTo>
                    <a:pt x="119" y="571"/>
                    <a:pt x="119" y="571"/>
                    <a:pt x="119" y="571"/>
                  </a:cubicBezTo>
                  <a:cubicBezTo>
                    <a:pt x="192" y="435"/>
                    <a:pt x="330" y="350"/>
                    <a:pt x="477" y="350"/>
                  </a:cubicBezTo>
                  <a:cubicBezTo>
                    <a:pt x="687" y="350"/>
                    <a:pt x="765" y="509"/>
                    <a:pt x="765" y="743"/>
                  </a:cubicBezTo>
                  <a:lnTo>
                    <a:pt x="765" y="127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5" name="Freeform 11">
              <a:extLst>
                <a:ext uri="{FF2B5EF4-FFF2-40B4-BE49-F238E27FC236}">
                  <a16:creationId xmlns:a16="http://schemas.microsoft.com/office/drawing/2014/main" id="{79A33A81-A3A8-4F12-9C35-32BDEECF1094}"/>
                </a:ext>
              </a:extLst>
            </p:cNvPr>
            <p:cNvSpPr>
              <a:spLocks noEditPoints="1"/>
            </p:cNvSpPr>
            <p:nvPr userDrawn="1"/>
          </p:nvSpPr>
          <p:spPr bwMode="auto">
            <a:xfrm>
              <a:off x="2472" y="2817"/>
              <a:ext cx="230" cy="281"/>
            </a:xfrm>
            <a:custGeom>
              <a:avLst/>
              <a:gdLst>
                <a:gd name="T0" fmla="*/ 0 w 1014"/>
                <a:gd name="T1" fmla="*/ 1241 h 1241"/>
                <a:gd name="T2" fmla="*/ 0 w 1014"/>
                <a:gd name="T3" fmla="*/ 0 h 1241"/>
                <a:gd name="T4" fmla="*/ 420 w 1014"/>
                <a:gd name="T5" fmla="*/ 0 h 1241"/>
                <a:gd name="T6" fmla="*/ 1014 w 1014"/>
                <a:gd name="T7" fmla="*/ 619 h 1241"/>
                <a:gd name="T8" fmla="*/ 420 w 1014"/>
                <a:gd name="T9" fmla="*/ 1241 h 1241"/>
                <a:gd name="T10" fmla="*/ 0 w 1014"/>
                <a:gd name="T11" fmla="*/ 1241 h 1241"/>
                <a:gd name="T12" fmla="*/ 420 w 1014"/>
                <a:gd name="T13" fmla="*/ 108 h 1241"/>
                <a:gd name="T14" fmla="*/ 121 w 1014"/>
                <a:gd name="T15" fmla="*/ 108 h 1241"/>
                <a:gd name="T16" fmla="*/ 121 w 1014"/>
                <a:gd name="T17" fmla="*/ 1133 h 1241"/>
                <a:gd name="T18" fmla="*/ 420 w 1014"/>
                <a:gd name="T19" fmla="*/ 1133 h 1241"/>
                <a:gd name="T20" fmla="*/ 892 w 1014"/>
                <a:gd name="T21" fmla="*/ 619 h 1241"/>
                <a:gd name="T22" fmla="*/ 420 w 1014"/>
                <a:gd name="T23" fmla="*/ 108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4" h="1241">
                  <a:moveTo>
                    <a:pt x="0" y="1241"/>
                  </a:moveTo>
                  <a:cubicBezTo>
                    <a:pt x="0" y="0"/>
                    <a:pt x="0" y="0"/>
                    <a:pt x="0" y="0"/>
                  </a:cubicBezTo>
                  <a:cubicBezTo>
                    <a:pt x="420" y="0"/>
                    <a:pt x="420" y="0"/>
                    <a:pt x="420" y="0"/>
                  </a:cubicBezTo>
                  <a:cubicBezTo>
                    <a:pt x="816" y="0"/>
                    <a:pt x="1014" y="276"/>
                    <a:pt x="1014" y="619"/>
                  </a:cubicBezTo>
                  <a:cubicBezTo>
                    <a:pt x="1014" y="994"/>
                    <a:pt x="783" y="1241"/>
                    <a:pt x="420" y="1241"/>
                  </a:cubicBezTo>
                  <a:lnTo>
                    <a:pt x="0" y="1241"/>
                  </a:lnTo>
                  <a:close/>
                  <a:moveTo>
                    <a:pt x="420" y="108"/>
                  </a:moveTo>
                  <a:cubicBezTo>
                    <a:pt x="121" y="108"/>
                    <a:pt x="121" y="108"/>
                    <a:pt x="121" y="108"/>
                  </a:cubicBezTo>
                  <a:cubicBezTo>
                    <a:pt x="121" y="1133"/>
                    <a:pt x="121" y="1133"/>
                    <a:pt x="121" y="1133"/>
                  </a:cubicBezTo>
                  <a:cubicBezTo>
                    <a:pt x="420" y="1133"/>
                    <a:pt x="420" y="1133"/>
                    <a:pt x="420" y="1133"/>
                  </a:cubicBezTo>
                  <a:cubicBezTo>
                    <a:pt x="729" y="1133"/>
                    <a:pt x="892" y="911"/>
                    <a:pt x="892" y="619"/>
                  </a:cubicBezTo>
                  <a:cubicBezTo>
                    <a:pt x="892" y="322"/>
                    <a:pt x="722" y="108"/>
                    <a:pt x="420" y="108"/>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6" name="Freeform 12">
              <a:extLst>
                <a:ext uri="{FF2B5EF4-FFF2-40B4-BE49-F238E27FC236}">
                  <a16:creationId xmlns:a16="http://schemas.microsoft.com/office/drawing/2014/main" id="{B4B14B95-A30A-4C8F-9AE9-A9625508FC7F}"/>
                </a:ext>
              </a:extLst>
            </p:cNvPr>
            <p:cNvSpPr>
              <a:spLocks noEditPoints="1"/>
            </p:cNvSpPr>
            <p:nvPr userDrawn="1"/>
          </p:nvSpPr>
          <p:spPr bwMode="auto">
            <a:xfrm>
              <a:off x="2731" y="2888"/>
              <a:ext cx="184" cy="214"/>
            </a:xfrm>
            <a:custGeom>
              <a:avLst/>
              <a:gdLst>
                <a:gd name="T0" fmla="*/ 0 w 813"/>
                <a:gd name="T1" fmla="*/ 666 h 943"/>
                <a:gd name="T2" fmla="*/ 385 w 813"/>
                <a:gd name="T3" fmla="*/ 386 h 943"/>
                <a:gd name="T4" fmla="*/ 652 w 813"/>
                <a:gd name="T5" fmla="*/ 433 h 943"/>
                <a:gd name="T6" fmla="*/ 652 w 813"/>
                <a:gd name="T7" fmla="*/ 351 h 943"/>
                <a:gd name="T8" fmla="*/ 397 w 813"/>
                <a:gd name="T9" fmla="*/ 89 h 943"/>
                <a:gd name="T10" fmla="*/ 104 w 813"/>
                <a:gd name="T11" fmla="*/ 197 h 943"/>
                <a:gd name="T12" fmla="*/ 62 w 813"/>
                <a:gd name="T13" fmla="*/ 118 h 943"/>
                <a:gd name="T14" fmla="*/ 410 w 813"/>
                <a:gd name="T15" fmla="*/ 0 h 943"/>
                <a:gd name="T16" fmla="*/ 771 w 813"/>
                <a:gd name="T17" fmla="*/ 361 h 943"/>
                <a:gd name="T18" fmla="*/ 771 w 813"/>
                <a:gd name="T19" fmla="*/ 772 h 943"/>
                <a:gd name="T20" fmla="*/ 813 w 813"/>
                <a:gd name="T21" fmla="*/ 821 h 943"/>
                <a:gd name="T22" fmla="*/ 813 w 813"/>
                <a:gd name="T23" fmla="*/ 926 h 943"/>
                <a:gd name="T24" fmla="*/ 766 w 813"/>
                <a:gd name="T25" fmla="*/ 929 h 943"/>
                <a:gd name="T26" fmla="*/ 670 w 813"/>
                <a:gd name="T27" fmla="*/ 845 h 943"/>
                <a:gd name="T28" fmla="*/ 666 w 813"/>
                <a:gd name="T29" fmla="*/ 774 h 943"/>
                <a:gd name="T30" fmla="*/ 313 w 813"/>
                <a:gd name="T31" fmla="*/ 943 h 943"/>
                <a:gd name="T32" fmla="*/ 0 w 813"/>
                <a:gd name="T33" fmla="*/ 666 h 943"/>
                <a:gd name="T34" fmla="*/ 623 w 813"/>
                <a:gd name="T35" fmla="*/ 725 h 943"/>
                <a:gd name="T36" fmla="*/ 652 w 813"/>
                <a:gd name="T37" fmla="*/ 657 h 943"/>
                <a:gd name="T38" fmla="*/ 652 w 813"/>
                <a:gd name="T39" fmla="*/ 508 h 943"/>
                <a:gd name="T40" fmla="*/ 402 w 813"/>
                <a:gd name="T41" fmla="*/ 461 h 943"/>
                <a:gd name="T42" fmla="*/ 116 w 813"/>
                <a:gd name="T43" fmla="*/ 655 h 943"/>
                <a:gd name="T44" fmla="*/ 343 w 813"/>
                <a:gd name="T45" fmla="*/ 853 h 943"/>
                <a:gd name="T46" fmla="*/ 623 w 813"/>
                <a:gd name="T47" fmla="*/ 725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943">
                  <a:moveTo>
                    <a:pt x="0" y="666"/>
                  </a:moveTo>
                  <a:cubicBezTo>
                    <a:pt x="0" y="496"/>
                    <a:pt x="158" y="386"/>
                    <a:pt x="385" y="386"/>
                  </a:cubicBezTo>
                  <a:cubicBezTo>
                    <a:pt x="476" y="386"/>
                    <a:pt x="577" y="403"/>
                    <a:pt x="652" y="433"/>
                  </a:cubicBezTo>
                  <a:cubicBezTo>
                    <a:pt x="652" y="351"/>
                    <a:pt x="652" y="351"/>
                    <a:pt x="652" y="351"/>
                  </a:cubicBezTo>
                  <a:cubicBezTo>
                    <a:pt x="652" y="190"/>
                    <a:pt x="553" y="89"/>
                    <a:pt x="397" y="89"/>
                  </a:cubicBezTo>
                  <a:cubicBezTo>
                    <a:pt x="301" y="89"/>
                    <a:pt x="203" y="127"/>
                    <a:pt x="104" y="197"/>
                  </a:cubicBezTo>
                  <a:cubicBezTo>
                    <a:pt x="62" y="118"/>
                    <a:pt x="62" y="118"/>
                    <a:pt x="62" y="118"/>
                  </a:cubicBezTo>
                  <a:cubicBezTo>
                    <a:pt x="179" y="40"/>
                    <a:pt x="289" y="0"/>
                    <a:pt x="410" y="0"/>
                  </a:cubicBezTo>
                  <a:cubicBezTo>
                    <a:pt x="630" y="0"/>
                    <a:pt x="771" y="136"/>
                    <a:pt x="771" y="361"/>
                  </a:cubicBezTo>
                  <a:cubicBezTo>
                    <a:pt x="771" y="772"/>
                    <a:pt x="771" y="772"/>
                    <a:pt x="771" y="772"/>
                  </a:cubicBezTo>
                  <a:cubicBezTo>
                    <a:pt x="771" y="805"/>
                    <a:pt x="783" y="821"/>
                    <a:pt x="813" y="821"/>
                  </a:cubicBezTo>
                  <a:cubicBezTo>
                    <a:pt x="813" y="926"/>
                    <a:pt x="813" y="926"/>
                    <a:pt x="813" y="926"/>
                  </a:cubicBezTo>
                  <a:cubicBezTo>
                    <a:pt x="794" y="928"/>
                    <a:pt x="778" y="929"/>
                    <a:pt x="766" y="929"/>
                  </a:cubicBezTo>
                  <a:cubicBezTo>
                    <a:pt x="719" y="929"/>
                    <a:pt x="673" y="902"/>
                    <a:pt x="670" y="845"/>
                  </a:cubicBezTo>
                  <a:cubicBezTo>
                    <a:pt x="666" y="774"/>
                    <a:pt x="666" y="774"/>
                    <a:pt x="666" y="774"/>
                  </a:cubicBezTo>
                  <a:cubicBezTo>
                    <a:pt x="588" y="881"/>
                    <a:pt x="444" y="943"/>
                    <a:pt x="313" y="943"/>
                  </a:cubicBezTo>
                  <a:cubicBezTo>
                    <a:pt x="126" y="943"/>
                    <a:pt x="0" y="816"/>
                    <a:pt x="0" y="666"/>
                  </a:cubicBezTo>
                  <a:moveTo>
                    <a:pt x="623" y="725"/>
                  </a:moveTo>
                  <a:cubicBezTo>
                    <a:pt x="638" y="704"/>
                    <a:pt x="652" y="678"/>
                    <a:pt x="652" y="657"/>
                  </a:cubicBezTo>
                  <a:cubicBezTo>
                    <a:pt x="652" y="508"/>
                    <a:pt x="652" y="508"/>
                    <a:pt x="652" y="508"/>
                  </a:cubicBezTo>
                  <a:cubicBezTo>
                    <a:pt x="574" y="479"/>
                    <a:pt x="485" y="461"/>
                    <a:pt x="402" y="461"/>
                  </a:cubicBezTo>
                  <a:cubicBezTo>
                    <a:pt x="233" y="461"/>
                    <a:pt x="116" y="534"/>
                    <a:pt x="116" y="655"/>
                  </a:cubicBezTo>
                  <a:cubicBezTo>
                    <a:pt x="116" y="751"/>
                    <a:pt x="191" y="853"/>
                    <a:pt x="343" y="853"/>
                  </a:cubicBezTo>
                  <a:cubicBezTo>
                    <a:pt x="448" y="853"/>
                    <a:pt x="563" y="804"/>
                    <a:pt x="623" y="72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7" name="Freeform 13">
              <a:extLst>
                <a:ext uri="{FF2B5EF4-FFF2-40B4-BE49-F238E27FC236}">
                  <a16:creationId xmlns:a16="http://schemas.microsoft.com/office/drawing/2014/main" id="{332EBC31-2194-4BDF-9CDB-0F6E191BBC19}"/>
                </a:ext>
              </a:extLst>
            </p:cNvPr>
            <p:cNvSpPr>
              <a:spLocks/>
            </p:cNvSpPr>
            <p:nvPr userDrawn="1"/>
          </p:nvSpPr>
          <p:spPr bwMode="auto">
            <a:xfrm>
              <a:off x="2943" y="2822"/>
              <a:ext cx="119" cy="278"/>
            </a:xfrm>
            <a:custGeom>
              <a:avLst/>
              <a:gdLst>
                <a:gd name="T0" fmla="*/ 524 w 524"/>
                <a:gd name="T1" fmla="*/ 1174 h 1228"/>
                <a:gd name="T2" fmla="*/ 318 w 524"/>
                <a:gd name="T3" fmla="*/ 1228 h 1228"/>
                <a:gd name="T4" fmla="*/ 126 w 524"/>
                <a:gd name="T5" fmla="*/ 1054 h 1228"/>
                <a:gd name="T6" fmla="*/ 126 w 524"/>
                <a:gd name="T7" fmla="*/ 402 h 1228"/>
                <a:gd name="T8" fmla="*/ 0 w 524"/>
                <a:gd name="T9" fmla="*/ 402 h 1228"/>
                <a:gd name="T10" fmla="*/ 0 w 524"/>
                <a:gd name="T11" fmla="*/ 307 h 1228"/>
                <a:gd name="T12" fmla="*/ 126 w 524"/>
                <a:gd name="T13" fmla="*/ 307 h 1228"/>
                <a:gd name="T14" fmla="*/ 126 w 524"/>
                <a:gd name="T15" fmla="*/ 0 h 1228"/>
                <a:gd name="T16" fmla="*/ 245 w 524"/>
                <a:gd name="T17" fmla="*/ 0 h 1228"/>
                <a:gd name="T18" fmla="*/ 245 w 524"/>
                <a:gd name="T19" fmla="*/ 307 h 1228"/>
                <a:gd name="T20" fmla="*/ 454 w 524"/>
                <a:gd name="T21" fmla="*/ 307 h 1228"/>
                <a:gd name="T22" fmla="*/ 454 w 524"/>
                <a:gd name="T23" fmla="*/ 402 h 1228"/>
                <a:gd name="T24" fmla="*/ 245 w 524"/>
                <a:gd name="T25" fmla="*/ 402 h 1228"/>
                <a:gd name="T26" fmla="*/ 245 w 524"/>
                <a:gd name="T27" fmla="*/ 1020 h 1228"/>
                <a:gd name="T28" fmla="*/ 355 w 524"/>
                <a:gd name="T29" fmla="*/ 1118 h 1228"/>
                <a:gd name="T30" fmla="*/ 493 w 524"/>
                <a:gd name="T31" fmla="*/ 1078 h 1228"/>
                <a:gd name="T32" fmla="*/ 524 w 524"/>
                <a:gd name="T33" fmla="*/ 1174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1228">
                  <a:moveTo>
                    <a:pt x="524" y="1174"/>
                  </a:moveTo>
                  <a:cubicBezTo>
                    <a:pt x="496" y="1186"/>
                    <a:pt x="416" y="1228"/>
                    <a:pt x="318" y="1228"/>
                  </a:cubicBezTo>
                  <a:cubicBezTo>
                    <a:pt x="215" y="1228"/>
                    <a:pt x="126" y="1171"/>
                    <a:pt x="126" y="1054"/>
                  </a:cubicBezTo>
                  <a:cubicBezTo>
                    <a:pt x="126" y="402"/>
                    <a:pt x="126" y="402"/>
                    <a:pt x="126" y="402"/>
                  </a:cubicBezTo>
                  <a:cubicBezTo>
                    <a:pt x="0" y="402"/>
                    <a:pt x="0" y="402"/>
                    <a:pt x="0" y="402"/>
                  </a:cubicBezTo>
                  <a:cubicBezTo>
                    <a:pt x="0" y="307"/>
                    <a:pt x="0" y="307"/>
                    <a:pt x="0" y="307"/>
                  </a:cubicBezTo>
                  <a:cubicBezTo>
                    <a:pt x="126" y="307"/>
                    <a:pt x="126" y="307"/>
                    <a:pt x="126" y="307"/>
                  </a:cubicBezTo>
                  <a:cubicBezTo>
                    <a:pt x="126" y="0"/>
                    <a:pt x="126" y="0"/>
                    <a:pt x="126" y="0"/>
                  </a:cubicBezTo>
                  <a:cubicBezTo>
                    <a:pt x="245" y="0"/>
                    <a:pt x="245" y="0"/>
                    <a:pt x="245" y="0"/>
                  </a:cubicBezTo>
                  <a:cubicBezTo>
                    <a:pt x="245" y="307"/>
                    <a:pt x="245" y="307"/>
                    <a:pt x="245" y="307"/>
                  </a:cubicBezTo>
                  <a:cubicBezTo>
                    <a:pt x="454" y="307"/>
                    <a:pt x="454" y="307"/>
                    <a:pt x="454" y="307"/>
                  </a:cubicBezTo>
                  <a:cubicBezTo>
                    <a:pt x="454" y="402"/>
                    <a:pt x="454" y="402"/>
                    <a:pt x="454" y="402"/>
                  </a:cubicBezTo>
                  <a:cubicBezTo>
                    <a:pt x="245" y="402"/>
                    <a:pt x="245" y="402"/>
                    <a:pt x="245" y="402"/>
                  </a:cubicBezTo>
                  <a:cubicBezTo>
                    <a:pt x="245" y="1020"/>
                    <a:pt x="245" y="1020"/>
                    <a:pt x="245" y="1020"/>
                  </a:cubicBezTo>
                  <a:cubicBezTo>
                    <a:pt x="250" y="1087"/>
                    <a:pt x="297" y="1118"/>
                    <a:pt x="355" y="1118"/>
                  </a:cubicBezTo>
                  <a:cubicBezTo>
                    <a:pt x="421" y="1118"/>
                    <a:pt x="479" y="1087"/>
                    <a:pt x="493" y="1078"/>
                  </a:cubicBezTo>
                  <a:lnTo>
                    <a:pt x="524" y="117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8" name="Freeform 14">
              <a:extLst>
                <a:ext uri="{FF2B5EF4-FFF2-40B4-BE49-F238E27FC236}">
                  <a16:creationId xmlns:a16="http://schemas.microsoft.com/office/drawing/2014/main" id="{9A39CABA-1802-45C4-A676-7E7007E97AE7}"/>
                </a:ext>
              </a:extLst>
            </p:cNvPr>
            <p:cNvSpPr>
              <a:spLocks noEditPoints="1"/>
            </p:cNvSpPr>
            <p:nvPr userDrawn="1"/>
          </p:nvSpPr>
          <p:spPr bwMode="auto">
            <a:xfrm>
              <a:off x="3077" y="2888"/>
              <a:ext cx="184" cy="214"/>
            </a:xfrm>
            <a:custGeom>
              <a:avLst/>
              <a:gdLst>
                <a:gd name="T0" fmla="*/ 0 w 813"/>
                <a:gd name="T1" fmla="*/ 666 h 943"/>
                <a:gd name="T2" fmla="*/ 385 w 813"/>
                <a:gd name="T3" fmla="*/ 386 h 943"/>
                <a:gd name="T4" fmla="*/ 653 w 813"/>
                <a:gd name="T5" fmla="*/ 433 h 943"/>
                <a:gd name="T6" fmla="*/ 653 w 813"/>
                <a:gd name="T7" fmla="*/ 351 h 943"/>
                <a:gd name="T8" fmla="*/ 397 w 813"/>
                <a:gd name="T9" fmla="*/ 89 h 943"/>
                <a:gd name="T10" fmla="*/ 103 w 813"/>
                <a:gd name="T11" fmla="*/ 197 h 943"/>
                <a:gd name="T12" fmla="*/ 62 w 813"/>
                <a:gd name="T13" fmla="*/ 118 h 943"/>
                <a:gd name="T14" fmla="*/ 409 w 813"/>
                <a:gd name="T15" fmla="*/ 0 h 943"/>
                <a:gd name="T16" fmla="*/ 771 w 813"/>
                <a:gd name="T17" fmla="*/ 361 h 943"/>
                <a:gd name="T18" fmla="*/ 771 w 813"/>
                <a:gd name="T19" fmla="*/ 772 h 943"/>
                <a:gd name="T20" fmla="*/ 813 w 813"/>
                <a:gd name="T21" fmla="*/ 821 h 943"/>
                <a:gd name="T22" fmla="*/ 813 w 813"/>
                <a:gd name="T23" fmla="*/ 926 h 943"/>
                <a:gd name="T24" fmla="*/ 766 w 813"/>
                <a:gd name="T25" fmla="*/ 929 h 943"/>
                <a:gd name="T26" fmla="*/ 670 w 813"/>
                <a:gd name="T27" fmla="*/ 845 h 943"/>
                <a:gd name="T28" fmla="*/ 666 w 813"/>
                <a:gd name="T29" fmla="*/ 774 h 943"/>
                <a:gd name="T30" fmla="*/ 313 w 813"/>
                <a:gd name="T31" fmla="*/ 943 h 943"/>
                <a:gd name="T32" fmla="*/ 0 w 813"/>
                <a:gd name="T33" fmla="*/ 666 h 943"/>
                <a:gd name="T34" fmla="*/ 623 w 813"/>
                <a:gd name="T35" fmla="*/ 725 h 943"/>
                <a:gd name="T36" fmla="*/ 653 w 813"/>
                <a:gd name="T37" fmla="*/ 657 h 943"/>
                <a:gd name="T38" fmla="*/ 653 w 813"/>
                <a:gd name="T39" fmla="*/ 508 h 943"/>
                <a:gd name="T40" fmla="*/ 402 w 813"/>
                <a:gd name="T41" fmla="*/ 461 h 943"/>
                <a:gd name="T42" fmla="*/ 116 w 813"/>
                <a:gd name="T43" fmla="*/ 655 h 943"/>
                <a:gd name="T44" fmla="*/ 343 w 813"/>
                <a:gd name="T45" fmla="*/ 853 h 943"/>
                <a:gd name="T46" fmla="*/ 623 w 813"/>
                <a:gd name="T47" fmla="*/ 725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943">
                  <a:moveTo>
                    <a:pt x="0" y="666"/>
                  </a:moveTo>
                  <a:cubicBezTo>
                    <a:pt x="0" y="496"/>
                    <a:pt x="158" y="386"/>
                    <a:pt x="385" y="386"/>
                  </a:cubicBezTo>
                  <a:cubicBezTo>
                    <a:pt x="476" y="386"/>
                    <a:pt x="577" y="403"/>
                    <a:pt x="653" y="433"/>
                  </a:cubicBezTo>
                  <a:cubicBezTo>
                    <a:pt x="653" y="351"/>
                    <a:pt x="653" y="351"/>
                    <a:pt x="653" y="351"/>
                  </a:cubicBezTo>
                  <a:cubicBezTo>
                    <a:pt x="653" y="190"/>
                    <a:pt x="553" y="89"/>
                    <a:pt x="397" y="89"/>
                  </a:cubicBezTo>
                  <a:cubicBezTo>
                    <a:pt x="301" y="89"/>
                    <a:pt x="203" y="127"/>
                    <a:pt x="103" y="197"/>
                  </a:cubicBezTo>
                  <a:cubicBezTo>
                    <a:pt x="62" y="118"/>
                    <a:pt x="62" y="118"/>
                    <a:pt x="62" y="118"/>
                  </a:cubicBezTo>
                  <a:cubicBezTo>
                    <a:pt x="179" y="40"/>
                    <a:pt x="289" y="0"/>
                    <a:pt x="409" y="0"/>
                  </a:cubicBezTo>
                  <a:cubicBezTo>
                    <a:pt x="630" y="0"/>
                    <a:pt x="771" y="136"/>
                    <a:pt x="771" y="361"/>
                  </a:cubicBezTo>
                  <a:cubicBezTo>
                    <a:pt x="771" y="772"/>
                    <a:pt x="771" y="772"/>
                    <a:pt x="771" y="772"/>
                  </a:cubicBezTo>
                  <a:cubicBezTo>
                    <a:pt x="771" y="805"/>
                    <a:pt x="784" y="821"/>
                    <a:pt x="813" y="821"/>
                  </a:cubicBezTo>
                  <a:cubicBezTo>
                    <a:pt x="813" y="926"/>
                    <a:pt x="813" y="926"/>
                    <a:pt x="813" y="926"/>
                  </a:cubicBezTo>
                  <a:cubicBezTo>
                    <a:pt x="794" y="928"/>
                    <a:pt x="778" y="929"/>
                    <a:pt x="766" y="929"/>
                  </a:cubicBezTo>
                  <a:cubicBezTo>
                    <a:pt x="719" y="929"/>
                    <a:pt x="673" y="902"/>
                    <a:pt x="670" y="845"/>
                  </a:cubicBezTo>
                  <a:cubicBezTo>
                    <a:pt x="666" y="774"/>
                    <a:pt x="666" y="774"/>
                    <a:pt x="666" y="774"/>
                  </a:cubicBezTo>
                  <a:cubicBezTo>
                    <a:pt x="588" y="881"/>
                    <a:pt x="445" y="943"/>
                    <a:pt x="313" y="943"/>
                  </a:cubicBezTo>
                  <a:cubicBezTo>
                    <a:pt x="126" y="943"/>
                    <a:pt x="0" y="816"/>
                    <a:pt x="0" y="666"/>
                  </a:cubicBezTo>
                  <a:moveTo>
                    <a:pt x="623" y="725"/>
                  </a:moveTo>
                  <a:cubicBezTo>
                    <a:pt x="638" y="704"/>
                    <a:pt x="653" y="678"/>
                    <a:pt x="653" y="657"/>
                  </a:cubicBezTo>
                  <a:cubicBezTo>
                    <a:pt x="653" y="508"/>
                    <a:pt x="653" y="508"/>
                    <a:pt x="653" y="508"/>
                  </a:cubicBezTo>
                  <a:cubicBezTo>
                    <a:pt x="574" y="479"/>
                    <a:pt x="485" y="461"/>
                    <a:pt x="402" y="461"/>
                  </a:cubicBezTo>
                  <a:cubicBezTo>
                    <a:pt x="233" y="461"/>
                    <a:pt x="116" y="534"/>
                    <a:pt x="116" y="655"/>
                  </a:cubicBezTo>
                  <a:cubicBezTo>
                    <a:pt x="116" y="751"/>
                    <a:pt x="191" y="853"/>
                    <a:pt x="343" y="853"/>
                  </a:cubicBezTo>
                  <a:cubicBezTo>
                    <a:pt x="448" y="853"/>
                    <a:pt x="563" y="804"/>
                    <a:pt x="623" y="72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59" name="Freeform 15">
              <a:extLst>
                <a:ext uri="{FF2B5EF4-FFF2-40B4-BE49-F238E27FC236}">
                  <a16:creationId xmlns:a16="http://schemas.microsoft.com/office/drawing/2014/main" id="{D1FC804F-E94D-4F5E-A350-7D5CA8F023E6}"/>
                </a:ext>
              </a:extLst>
            </p:cNvPr>
            <p:cNvSpPr>
              <a:spLocks noEditPoints="1"/>
            </p:cNvSpPr>
            <p:nvPr userDrawn="1"/>
          </p:nvSpPr>
          <p:spPr bwMode="auto">
            <a:xfrm>
              <a:off x="3418" y="2817"/>
              <a:ext cx="209" cy="281"/>
            </a:xfrm>
            <a:custGeom>
              <a:avLst/>
              <a:gdLst>
                <a:gd name="T0" fmla="*/ 0 w 920"/>
                <a:gd name="T1" fmla="*/ 1241 h 1241"/>
                <a:gd name="T2" fmla="*/ 0 w 920"/>
                <a:gd name="T3" fmla="*/ 0 h 1241"/>
                <a:gd name="T4" fmla="*/ 523 w 920"/>
                <a:gd name="T5" fmla="*/ 0 h 1241"/>
                <a:gd name="T6" fmla="*/ 892 w 920"/>
                <a:gd name="T7" fmla="*/ 390 h 1241"/>
                <a:gd name="T8" fmla="*/ 614 w 920"/>
                <a:gd name="T9" fmla="*/ 762 h 1241"/>
                <a:gd name="T10" fmla="*/ 920 w 920"/>
                <a:gd name="T11" fmla="*/ 1241 h 1241"/>
                <a:gd name="T12" fmla="*/ 782 w 920"/>
                <a:gd name="T13" fmla="*/ 1241 h 1241"/>
                <a:gd name="T14" fmla="*/ 488 w 920"/>
                <a:gd name="T15" fmla="*/ 783 h 1241"/>
                <a:gd name="T16" fmla="*/ 121 w 920"/>
                <a:gd name="T17" fmla="*/ 783 h 1241"/>
                <a:gd name="T18" fmla="*/ 121 w 920"/>
                <a:gd name="T19" fmla="*/ 1241 h 1241"/>
                <a:gd name="T20" fmla="*/ 0 w 920"/>
                <a:gd name="T21" fmla="*/ 1241 h 1241"/>
                <a:gd name="T22" fmla="*/ 121 w 920"/>
                <a:gd name="T23" fmla="*/ 675 h 1241"/>
                <a:gd name="T24" fmla="*/ 528 w 920"/>
                <a:gd name="T25" fmla="*/ 675 h 1241"/>
                <a:gd name="T26" fmla="*/ 770 w 920"/>
                <a:gd name="T27" fmla="*/ 390 h 1241"/>
                <a:gd name="T28" fmla="*/ 518 w 920"/>
                <a:gd name="T29" fmla="*/ 108 h 1241"/>
                <a:gd name="T30" fmla="*/ 121 w 920"/>
                <a:gd name="T31" fmla="*/ 108 h 1241"/>
                <a:gd name="T32" fmla="*/ 121 w 920"/>
                <a:gd name="T33" fmla="*/ 675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0" h="1241">
                  <a:moveTo>
                    <a:pt x="0" y="1241"/>
                  </a:moveTo>
                  <a:cubicBezTo>
                    <a:pt x="0" y="0"/>
                    <a:pt x="0" y="0"/>
                    <a:pt x="0" y="0"/>
                  </a:cubicBezTo>
                  <a:cubicBezTo>
                    <a:pt x="523" y="0"/>
                    <a:pt x="523" y="0"/>
                    <a:pt x="523" y="0"/>
                  </a:cubicBezTo>
                  <a:cubicBezTo>
                    <a:pt x="738" y="0"/>
                    <a:pt x="892" y="197"/>
                    <a:pt x="892" y="390"/>
                  </a:cubicBezTo>
                  <a:cubicBezTo>
                    <a:pt x="892" y="570"/>
                    <a:pt x="780" y="729"/>
                    <a:pt x="614" y="762"/>
                  </a:cubicBezTo>
                  <a:cubicBezTo>
                    <a:pt x="920" y="1241"/>
                    <a:pt x="920" y="1241"/>
                    <a:pt x="920" y="1241"/>
                  </a:cubicBezTo>
                  <a:cubicBezTo>
                    <a:pt x="782" y="1241"/>
                    <a:pt x="782" y="1241"/>
                    <a:pt x="782" y="1241"/>
                  </a:cubicBezTo>
                  <a:cubicBezTo>
                    <a:pt x="488" y="783"/>
                    <a:pt x="488" y="783"/>
                    <a:pt x="488" y="783"/>
                  </a:cubicBezTo>
                  <a:cubicBezTo>
                    <a:pt x="121" y="783"/>
                    <a:pt x="121" y="783"/>
                    <a:pt x="121" y="783"/>
                  </a:cubicBezTo>
                  <a:cubicBezTo>
                    <a:pt x="121" y="1241"/>
                    <a:pt x="121" y="1241"/>
                    <a:pt x="121" y="1241"/>
                  </a:cubicBezTo>
                  <a:lnTo>
                    <a:pt x="0" y="1241"/>
                  </a:lnTo>
                  <a:close/>
                  <a:moveTo>
                    <a:pt x="121" y="675"/>
                  </a:moveTo>
                  <a:cubicBezTo>
                    <a:pt x="528" y="675"/>
                    <a:pt x="528" y="675"/>
                    <a:pt x="528" y="675"/>
                  </a:cubicBezTo>
                  <a:cubicBezTo>
                    <a:pt x="675" y="675"/>
                    <a:pt x="770" y="536"/>
                    <a:pt x="770" y="390"/>
                  </a:cubicBezTo>
                  <a:cubicBezTo>
                    <a:pt x="770" y="239"/>
                    <a:pt x="654" y="108"/>
                    <a:pt x="518" y="108"/>
                  </a:cubicBezTo>
                  <a:cubicBezTo>
                    <a:pt x="121" y="108"/>
                    <a:pt x="121" y="108"/>
                    <a:pt x="121" y="108"/>
                  </a:cubicBezTo>
                  <a:lnTo>
                    <a:pt x="121" y="67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0" name="Freeform 16">
              <a:extLst>
                <a:ext uri="{FF2B5EF4-FFF2-40B4-BE49-F238E27FC236}">
                  <a16:creationId xmlns:a16="http://schemas.microsoft.com/office/drawing/2014/main" id="{3DB2F9A3-8B05-4C3C-94DC-BE5315F016E0}"/>
                </a:ext>
              </a:extLst>
            </p:cNvPr>
            <p:cNvSpPr>
              <a:spLocks noEditPoints="1"/>
            </p:cNvSpPr>
            <p:nvPr userDrawn="1"/>
          </p:nvSpPr>
          <p:spPr bwMode="auto">
            <a:xfrm>
              <a:off x="3660" y="2888"/>
              <a:ext cx="205" cy="214"/>
            </a:xfrm>
            <a:custGeom>
              <a:avLst/>
              <a:gdLst>
                <a:gd name="T0" fmla="*/ 0 w 907"/>
                <a:gd name="T1" fmla="*/ 468 h 943"/>
                <a:gd name="T2" fmla="*/ 456 w 907"/>
                <a:gd name="T3" fmla="*/ 0 h 943"/>
                <a:gd name="T4" fmla="*/ 907 w 907"/>
                <a:gd name="T5" fmla="*/ 466 h 943"/>
                <a:gd name="T6" fmla="*/ 904 w 907"/>
                <a:gd name="T7" fmla="*/ 513 h 943"/>
                <a:gd name="T8" fmla="*/ 126 w 907"/>
                <a:gd name="T9" fmla="*/ 513 h 943"/>
                <a:gd name="T10" fmla="*/ 461 w 907"/>
                <a:gd name="T11" fmla="*/ 852 h 943"/>
                <a:gd name="T12" fmla="*/ 741 w 907"/>
                <a:gd name="T13" fmla="*/ 688 h 943"/>
                <a:gd name="T14" fmla="*/ 844 w 907"/>
                <a:gd name="T15" fmla="*/ 716 h 943"/>
                <a:gd name="T16" fmla="*/ 458 w 907"/>
                <a:gd name="T17" fmla="*/ 943 h 943"/>
                <a:gd name="T18" fmla="*/ 0 w 907"/>
                <a:gd name="T19" fmla="*/ 468 h 943"/>
                <a:gd name="T20" fmla="*/ 794 w 907"/>
                <a:gd name="T21" fmla="*/ 423 h 943"/>
                <a:gd name="T22" fmla="*/ 456 w 907"/>
                <a:gd name="T23" fmla="*/ 92 h 943"/>
                <a:gd name="T24" fmla="*/ 122 w 907"/>
                <a:gd name="T25" fmla="*/ 423 h 943"/>
                <a:gd name="T26" fmla="*/ 794 w 907"/>
                <a:gd name="T27" fmla="*/ 42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7" h="943">
                  <a:moveTo>
                    <a:pt x="0" y="468"/>
                  </a:moveTo>
                  <a:cubicBezTo>
                    <a:pt x="0" y="213"/>
                    <a:pt x="192" y="0"/>
                    <a:pt x="456" y="0"/>
                  </a:cubicBezTo>
                  <a:cubicBezTo>
                    <a:pt x="722" y="0"/>
                    <a:pt x="905" y="216"/>
                    <a:pt x="907" y="466"/>
                  </a:cubicBezTo>
                  <a:cubicBezTo>
                    <a:pt x="907" y="484"/>
                    <a:pt x="905" y="506"/>
                    <a:pt x="904" y="513"/>
                  </a:cubicBezTo>
                  <a:cubicBezTo>
                    <a:pt x="126" y="513"/>
                    <a:pt x="126" y="513"/>
                    <a:pt x="126" y="513"/>
                  </a:cubicBezTo>
                  <a:cubicBezTo>
                    <a:pt x="140" y="709"/>
                    <a:pt x="286" y="852"/>
                    <a:pt x="461" y="852"/>
                  </a:cubicBezTo>
                  <a:cubicBezTo>
                    <a:pt x="582" y="852"/>
                    <a:pt x="699" y="786"/>
                    <a:pt x="741" y="688"/>
                  </a:cubicBezTo>
                  <a:cubicBezTo>
                    <a:pt x="844" y="716"/>
                    <a:pt x="844" y="716"/>
                    <a:pt x="844" y="716"/>
                  </a:cubicBezTo>
                  <a:cubicBezTo>
                    <a:pt x="788" y="849"/>
                    <a:pt x="633" y="943"/>
                    <a:pt x="458" y="943"/>
                  </a:cubicBezTo>
                  <a:cubicBezTo>
                    <a:pt x="192" y="943"/>
                    <a:pt x="0" y="727"/>
                    <a:pt x="0" y="468"/>
                  </a:cubicBezTo>
                  <a:moveTo>
                    <a:pt x="794" y="423"/>
                  </a:moveTo>
                  <a:cubicBezTo>
                    <a:pt x="778" y="228"/>
                    <a:pt x="634" y="92"/>
                    <a:pt x="456" y="92"/>
                  </a:cubicBezTo>
                  <a:cubicBezTo>
                    <a:pt x="278" y="92"/>
                    <a:pt x="134" y="230"/>
                    <a:pt x="122" y="423"/>
                  </a:cubicBezTo>
                  <a:lnTo>
                    <a:pt x="794" y="4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1" name="Freeform 17">
              <a:extLst>
                <a:ext uri="{FF2B5EF4-FFF2-40B4-BE49-F238E27FC236}">
                  <a16:creationId xmlns:a16="http://schemas.microsoft.com/office/drawing/2014/main" id="{4ACD0450-5D59-4618-87F1-156B883AF445}"/>
                </a:ext>
              </a:extLst>
            </p:cNvPr>
            <p:cNvSpPr>
              <a:spLocks/>
            </p:cNvSpPr>
            <p:nvPr userDrawn="1"/>
          </p:nvSpPr>
          <p:spPr bwMode="auto">
            <a:xfrm>
              <a:off x="3888" y="2888"/>
              <a:ext cx="167" cy="214"/>
            </a:xfrm>
            <a:custGeom>
              <a:avLst/>
              <a:gdLst>
                <a:gd name="T0" fmla="*/ 0 w 737"/>
                <a:gd name="T1" fmla="*/ 807 h 943"/>
                <a:gd name="T2" fmla="*/ 54 w 737"/>
                <a:gd name="T3" fmla="*/ 727 h 943"/>
                <a:gd name="T4" fmla="*/ 381 w 737"/>
                <a:gd name="T5" fmla="*/ 853 h 943"/>
                <a:gd name="T6" fmla="*/ 622 w 737"/>
                <a:gd name="T7" fmla="*/ 681 h 943"/>
                <a:gd name="T8" fmla="*/ 347 w 737"/>
                <a:gd name="T9" fmla="*/ 508 h 943"/>
                <a:gd name="T10" fmla="*/ 42 w 737"/>
                <a:gd name="T11" fmla="*/ 276 h 943"/>
                <a:gd name="T12" fmla="*/ 382 w 737"/>
                <a:gd name="T13" fmla="*/ 0 h 943"/>
                <a:gd name="T14" fmla="*/ 711 w 737"/>
                <a:gd name="T15" fmla="*/ 124 h 943"/>
                <a:gd name="T16" fmla="*/ 653 w 737"/>
                <a:gd name="T17" fmla="*/ 194 h 943"/>
                <a:gd name="T18" fmla="*/ 379 w 737"/>
                <a:gd name="T19" fmla="*/ 89 h 943"/>
                <a:gd name="T20" fmla="*/ 155 w 737"/>
                <a:gd name="T21" fmla="*/ 258 h 943"/>
                <a:gd name="T22" fmla="*/ 382 w 737"/>
                <a:gd name="T23" fmla="*/ 414 h 943"/>
                <a:gd name="T24" fmla="*/ 737 w 737"/>
                <a:gd name="T25" fmla="*/ 671 h 943"/>
                <a:gd name="T26" fmla="*/ 382 w 737"/>
                <a:gd name="T27" fmla="*/ 943 h 943"/>
                <a:gd name="T28" fmla="*/ 0 w 737"/>
                <a:gd name="T29" fmla="*/ 807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7" h="943">
                  <a:moveTo>
                    <a:pt x="0" y="807"/>
                  </a:moveTo>
                  <a:cubicBezTo>
                    <a:pt x="54" y="727"/>
                    <a:pt x="54" y="727"/>
                    <a:pt x="54" y="727"/>
                  </a:cubicBezTo>
                  <a:cubicBezTo>
                    <a:pt x="155" y="811"/>
                    <a:pt x="260" y="853"/>
                    <a:pt x="381" y="853"/>
                  </a:cubicBezTo>
                  <a:cubicBezTo>
                    <a:pt x="526" y="853"/>
                    <a:pt x="622" y="790"/>
                    <a:pt x="622" y="681"/>
                  </a:cubicBezTo>
                  <a:cubicBezTo>
                    <a:pt x="622" y="580"/>
                    <a:pt x="531" y="552"/>
                    <a:pt x="347" y="508"/>
                  </a:cubicBezTo>
                  <a:cubicBezTo>
                    <a:pt x="136" y="456"/>
                    <a:pt x="42" y="419"/>
                    <a:pt x="42" y="276"/>
                  </a:cubicBezTo>
                  <a:cubicBezTo>
                    <a:pt x="42" y="92"/>
                    <a:pt x="195" y="0"/>
                    <a:pt x="382" y="0"/>
                  </a:cubicBezTo>
                  <a:cubicBezTo>
                    <a:pt x="522" y="0"/>
                    <a:pt x="641" y="50"/>
                    <a:pt x="711" y="124"/>
                  </a:cubicBezTo>
                  <a:cubicBezTo>
                    <a:pt x="653" y="194"/>
                    <a:pt x="653" y="194"/>
                    <a:pt x="653" y="194"/>
                  </a:cubicBezTo>
                  <a:cubicBezTo>
                    <a:pt x="585" y="124"/>
                    <a:pt x="482" y="89"/>
                    <a:pt x="379" y="89"/>
                  </a:cubicBezTo>
                  <a:cubicBezTo>
                    <a:pt x="255" y="89"/>
                    <a:pt x="155" y="139"/>
                    <a:pt x="155" y="258"/>
                  </a:cubicBezTo>
                  <a:cubicBezTo>
                    <a:pt x="155" y="354"/>
                    <a:pt x="220" y="375"/>
                    <a:pt x="382" y="414"/>
                  </a:cubicBezTo>
                  <a:cubicBezTo>
                    <a:pt x="617" y="470"/>
                    <a:pt x="737" y="515"/>
                    <a:pt x="737" y="671"/>
                  </a:cubicBezTo>
                  <a:cubicBezTo>
                    <a:pt x="737" y="837"/>
                    <a:pt x="597" y="943"/>
                    <a:pt x="382" y="943"/>
                  </a:cubicBezTo>
                  <a:cubicBezTo>
                    <a:pt x="241" y="943"/>
                    <a:pt x="97" y="896"/>
                    <a:pt x="0" y="80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2" name="Freeform 18">
              <a:extLst>
                <a:ext uri="{FF2B5EF4-FFF2-40B4-BE49-F238E27FC236}">
                  <a16:creationId xmlns:a16="http://schemas.microsoft.com/office/drawing/2014/main" id="{AC7761F1-0819-43F5-A21D-5308D1C8F7CA}"/>
                </a:ext>
              </a:extLst>
            </p:cNvPr>
            <p:cNvSpPr>
              <a:spLocks noEditPoints="1"/>
            </p:cNvSpPr>
            <p:nvPr userDrawn="1"/>
          </p:nvSpPr>
          <p:spPr bwMode="auto">
            <a:xfrm>
              <a:off x="4085" y="2888"/>
              <a:ext cx="206" cy="214"/>
            </a:xfrm>
            <a:custGeom>
              <a:avLst/>
              <a:gdLst>
                <a:gd name="T0" fmla="*/ 0 w 908"/>
                <a:gd name="T1" fmla="*/ 468 h 943"/>
                <a:gd name="T2" fmla="*/ 457 w 908"/>
                <a:gd name="T3" fmla="*/ 0 h 943"/>
                <a:gd name="T4" fmla="*/ 908 w 908"/>
                <a:gd name="T5" fmla="*/ 466 h 943"/>
                <a:gd name="T6" fmla="*/ 904 w 908"/>
                <a:gd name="T7" fmla="*/ 513 h 943"/>
                <a:gd name="T8" fmla="*/ 126 w 908"/>
                <a:gd name="T9" fmla="*/ 513 h 943"/>
                <a:gd name="T10" fmla="*/ 462 w 908"/>
                <a:gd name="T11" fmla="*/ 852 h 943"/>
                <a:gd name="T12" fmla="*/ 742 w 908"/>
                <a:gd name="T13" fmla="*/ 688 h 943"/>
                <a:gd name="T14" fmla="*/ 845 w 908"/>
                <a:gd name="T15" fmla="*/ 716 h 943"/>
                <a:gd name="T16" fmla="*/ 458 w 908"/>
                <a:gd name="T17" fmla="*/ 943 h 943"/>
                <a:gd name="T18" fmla="*/ 0 w 908"/>
                <a:gd name="T19" fmla="*/ 468 h 943"/>
                <a:gd name="T20" fmla="*/ 794 w 908"/>
                <a:gd name="T21" fmla="*/ 423 h 943"/>
                <a:gd name="T22" fmla="*/ 457 w 908"/>
                <a:gd name="T23" fmla="*/ 92 h 943"/>
                <a:gd name="T24" fmla="*/ 123 w 908"/>
                <a:gd name="T25" fmla="*/ 423 h 943"/>
                <a:gd name="T26" fmla="*/ 794 w 908"/>
                <a:gd name="T27" fmla="*/ 42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8" h="943">
                  <a:moveTo>
                    <a:pt x="0" y="468"/>
                  </a:moveTo>
                  <a:cubicBezTo>
                    <a:pt x="0" y="213"/>
                    <a:pt x="193" y="0"/>
                    <a:pt x="457" y="0"/>
                  </a:cubicBezTo>
                  <a:cubicBezTo>
                    <a:pt x="722" y="0"/>
                    <a:pt x="906" y="216"/>
                    <a:pt x="908" y="466"/>
                  </a:cubicBezTo>
                  <a:cubicBezTo>
                    <a:pt x="908" y="484"/>
                    <a:pt x="906" y="506"/>
                    <a:pt x="904" y="513"/>
                  </a:cubicBezTo>
                  <a:cubicBezTo>
                    <a:pt x="126" y="513"/>
                    <a:pt x="126" y="513"/>
                    <a:pt x="126" y="513"/>
                  </a:cubicBezTo>
                  <a:cubicBezTo>
                    <a:pt x="140" y="709"/>
                    <a:pt x="287" y="852"/>
                    <a:pt x="462" y="852"/>
                  </a:cubicBezTo>
                  <a:cubicBezTo>
                    <a:pt x="582" y="852"/>
                    <a:pt x="700" y="786"/>
                    <a:pt x="742" y="688"/>
                  </a:cubicBezTo>
                  <a:cubicBezTo>
                    <a:pt x="845" y="716"/>
                    <a:pt x="845" y="716"/>
                    <a:pt x="845" y="716"/>
                  </a:cubicBezTo>
                  <a:cubicBezTo>
                    <a:pt x="789" y="849"/>
                    <a:pt x="633" y="943"/>
                    <a:pt x="458" y="943"/>
                  </a:cubicBezTo>
                  <a:cubicBezTo>
                    <a:pt x="193" y="943"/>
                    <a:pt x="0" y="727"/>
                    <a:pt x="0" y="468"/>
                  </a:cubicBezTo>
                  <a:moveTo>
                    <a:pt x="794" y="423"/>
                  </a:moveTo>
                  <a:cubicBezTo>
                    <a:pt x="778" y="228"/>
                    <a:pt x="635" y="92"/>
                    <a:pt x="457" y="92"/>
                  </a:cubicBezTo>
                  <a:cubicBezTo>
                    <a:pt x="278" y="92"/>
                    <a:pt x="135" y="230"/>
                    <a:pt x="123" y="423"/>
                  </a:cubicBezTo>
                  <a:lnTo>
                    <a:pt x="794" y="4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3" name="Freeform 19">
              <a:extLst>
                <a:ext uri="{FF2B5EF4-FFF2-40B4-BE49-F238E27FC236}">
                  <a16:creationId xmlns:a16="http://schemas.microsoft.com/office/drawing/2014/main" id="{F7B9A851-AFD6-408E-AC99-7F61438EB922}"/>
                </a:ext>
              </a:extLst>
            </p:cNvPr>
            <p:cNvSpPr>
              <a:spLocks noEditPoints="1"/>
            </p:cNvSpPr>
            <p:nvPr userDrawn="1"/>
          </p:nvSpPr>
          <p:spPr bwMode="auto">
            <a:xfrm>
              <a:off x="4315" y="2888"/>
              <a:ext cx="184" cy="214"/>
            </a:xfrm>
            <a:custGeom>
              <a:avLst/>
              <a:gdLst>
                <a:gd name="T0" fmla="*/ 0 w 813"/>
                <a:gd name="T1" fmla="*/ 666 h 943"/>
                <a:gd name="T2" fmla="*/ 385 w 813"/>
                <a:gd name="T3" fmla="*/ 386 h 943"/>
                <a:gd name="T4" fmla="*/ 652 w 813"/>
                <a:gd name="T5" fmla="*/ 433 h 943"/>
                <a:gd name="T6" fmla="*/ 652 w 813"/>
                <a:gd name="T7" fmla="*/ 351 h 943"/>
                <a:gd name="T8" fmla="*/ 397 w 813"/>
                <a:gd name="T9" fmla="*/ 89 h 943"/>
                <a:gd name="T10" fmla="*/ 103 w 813"/>
                <a:gd name="T11" fmla="*/ 197 h 943"/>
                <a:gd name="T12" fmla="*/ 61 w 813"/>
                <a:gd name="T13" fmla="*/ 118 h 943"/>
                <a:gd name="T14" fmla="*/ 409 w 813"/>
                <a:gd name="T15" fmla="*/ 0 h 943"/>
                <a:gd name="T16" fmla="*/ 771 w 813"/>
                <a:gd name="T17" fmla="*/ 361 h 943"/>
                <a:gd name="T18" fmla="*/ 771 w 813"/>
                <a:gd name="T19" fmla="*/ 772 h 943"/>
                <a:gd name="T20" fmla="*/ 813 w 813"/>
                <a:gd name="T21" fmla="*/ 821 h 943"/>
                <a:gd name="T22" fmla="*/ 813 w 813"/>
                <a:gd name="T23" fmla="*/ 926 h 943"/>
                <a:gd name="T24" fmla="*/ 766 w 813"/>
                <a:gd name="T25" fmla="*/ 929 h 943"/>
                <a:gd name="T26" fmla="*/ 670 w 813"/>
                <a:gd name="T27" fmla="*/ 845 h 943"/>
                <a:gd name="T28" fmla="*/ 666 w 813"/>
                <a:gd name="T29" fmla="*/ 774 h 943"/>
                <a:gd name="T30" fmla="*/ 313 w 813"/>
                <a:gd name="T31" fmla="*/ 943 h 943"/>
                <a:gd name="T32" fmla="*/ 0 w 813"/>
                <a:gd name="T33" fmla="*/ 666 h 943"/>
                <a:gd name="T34" fmla="*/ 623 w 813"/>
                <a:gd name="T35" fmla="*/ 725 h 943"/>
                <a:gd name="T36" fmla="*/ 652 w 813"/>
                <a:gd name="T37" fmla="*/ 657 h 943"/>
                <a:gd name="T38" fmla="*/ 652 w 813"/>
                <a:gd name="T39" fmla="*/ 508 h 943"/>
                <a:gd name="T40" fmla="*/ 402 w 813"/>
                <a:gd name="T41" fmla="*/ 461 h 943"/>
                <a:gd name="T42" fmla="*/ 116 w 813"/>
                <a:gd name="T43" fmla="*/ 655 h 943"/>
                <a:gd name="T44" fmla="*/ 343 w 813"/>
                <a:gd name="T45" fmla="*/ 853 h 943"/>
                <a:gd name="T46" fmla="*/ 623 w 813"/>
                <a:gd name="T47" fmla="*/ 725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943">
                  <a:moveTo>
                    <a:pt x="0" y="666"/>
                  </a:moveTo>
                  <a:cubicBezTo>
                    <a:pt x="0" y="496"/>
                    <a:pt x="157" y="386"/>
                    <a:pt x="385" y="386"/>
                  </a:cubicBezTo>
                  <a:cubicBezTo>
                    <a:pt x="476" y="386"/>
                    <a:pt x="577" y="403"/>
                    <a:pt x="652" y="433"/>
                  </a:cubicBezTo>
                  <a:cubicBezTo>
                    <a:pt x="652" y="351"/>
                    <a:pt x="652" y="351"/>
                    <a:pt x="652" y="351"/>
                  </a:cubicBezTo>
                  <a:cubicBezTo>
                    <a:pt x="652" y="190"/>
                    <a:pt x="553" y="89"/>
                    <a:pt x="397" y="89"/>
                  </a:cubicBezTo>
                  <a:cubicBezTo>
                    <a:pt x="301" y="89"/>
                    <a:pt x="203" y="127"/>
                    <a:pt x="103" y="197"/>
                  </a:cubicBezTo>
                  <a:cubicBezTo>
                    <a:pt x="61" y="118"/>
                    <a:pt x="61" y="118"/>
                    <a:pt x="61" y="118"/>
                  </a:cubicBezTo>
                  <a:cubicBezTo>
                    <a:pt x="179" y="40"/>
                    <a:pt x="289" y="0"/>
                    <a:pt x="409" y="0"/>
                  </a:cubicBezTo>
                  <a:cubicBezTo>
                    <a:pt x="629" y="0"/>
                    <a:pt x="771" y="136"/>
                    <a:pt x="771" y="361"/>
                  </a:cubicBezTo>
                  <a:cubicBezTo>
                    <a:pt x="771" y="772"/>
                    <a:pt x="771" y="772"/>
                    <a:pt x="771" y="772"/>
                  </a:cubicBezTo>
                  <a:cubicBezTo>
                    <a:pt x="771" y="805"/>
                    <a:pt x="783" y="821"/>
                    <a:pt x="813" y="821"/>
                  </a:cubicBezTo>
                  <a:cubicBezTo>
                    <a:pt x="813" y="926"/>
                    <a:pt x="813" y="926"/>
                    <a:pt x="813" y="926"/>
                  </a:cubicBezTo>
                  <a:cubicBezTo>
                    <a:pt x="794" y="928"/>
                    <a:pt x="778" y="929"/>
                    <a:pt x="766" y="929"/>
                  </a:cubicBezTo>
                  <a:cubicBezTo>
                    <a:pt x="719" y="929"/>
                    <a:pt x="673" y="902"/>
                    <a:pt x="670" y="845"/>
                  </a:cubicBezTo>
                  <a:cubicBezTo>
                    <a:pt x="666" y="774"/>
                    <a:pt x="666" y="774"/>
                    <a:pt x="666" y="774"/>
                  </a:cubicBezTo>
                  <a:cubicBezTo>
                    <a:pt x="588" y="881"/>
                    <a:pt x="444" y="943"/>
                    <a:pt x="313" y="943"/>
                  </a:cubicBezTo>
                  <a:cubicBezTo>
                    <a:pt x="126" y="943"/>
                    <a:pt x="0" y="816"/>
                    <a:pt x="0" y="666"/>
                  </a:cubicBezTo>
                  <a:moveTo>
                    <a:pt x="623" y="725"/>
                  </a:moveTo>
                  <a:cubicBezTo>
                    <a:pt x="638" y="704"/>
                    <a:pt x="652" y="678"/>
                    <a:pt x="652" y="657"/>
                  </a:cubicBezTo>
                  <a:cubicBezTo>
                    <a:pt x="652" y="508"/>
                    <a:pt x="652" y="508"/>
                    <a:pt x="652" y="508"/>
                  </a:cubicBezTo>
                  <a:cubicBezTo>
                    <a:pt x="574" y="479"/>
                    <a:pt x="484" y="461"/>
                    <a:pt x="402" y="461"/>
                  </a:cubicBezTo>
                  <a:cubicBezTo>
                    <a:pt x="233" y="461"/>
                    <a:pt x="116" y="534"/>
                    <a:pt x="116" y="655"/>
                  </a:cubicBezTo>
                  <a:cubicBezTo>
                    <a:pt x="116" y="751"/>
                    <a:pt x="191" y="853"/>
                    <a:pt x="343" y="853"/>
                  </a:cubicBezTo>
                  <a:cubicBezTo>
                    <a:pt x="448" y="853"/>
                    <a:pt x="563" y="804"/>
                    <a:pt x="623" y="72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4" name="Freeform 20">
              <a:extLst>
                <a:ext uri="{FF2B5EF4-FFF2-40B4-BE49-F238E27FC236}">
                  <a16:creationId xmlns:a16="http://schemas.microsoft.com/office/drawing/2014/main" id="{F4EFF36D-F2EB-409D-89B3-AE22EDBA96AC}"/>
                </a:ext>
              </a:extLst>
            </p:cNvPr>
            <p:cNvSpPr>
              <a:spLocks/>
            </p:cNvSpPr>
            <p:nvPr userDrawn="1"/>
          </p:nvSpPr>
          <p:spPr bwMode="auto">
            <a:xfrm>
              <a:off x="4548" y="2891"/>
              <a:ext cx="103" cy="207"/>
            </a:xfrm>
            <a:custGeom>
              <a:avLst/>
              <a:gdLst>
                <a:gd name="T0" fmla="*/ 454 w 454"/>
                <a:gd name="T1" fmla="*/ 110 h 916"/>
                <a:gd name="T2" fmla="*/ 119 w 454"/>
                <a:gd name="T3" fmla="*/ 350 h 916"/>
                <a:gd name="T4" fmla="*/ 119 w 454"/>
                <a:gd name="T5" fmla="*/ 916 h 916"/>
                <a:gd name="T6" fmla="*/ 0 w 454"/>
                <a:gd name="T7" fmla="*/ 916 h 916"/>
                <a:gd name="T8" fmla="*/ 0 w 454"/>
                <a:gd name="T9" fmla="*/ 5 h 916"/>
                <a:gd name="T10" fmla="*/ 112 w 454"/>
                <a:gd name="T11" fmla="*/ 5 h 916"/>
                <a:gd name="T12" fmla="*/ 112 w 454"/>
                <a:gd name="T13" fmla="*/ 224 h 916"/>
                <a:gd name="T14" fmla="*/ 402 w 454"/>
                <a:gd name="T15" fmla="*/ 0 h 916"/>
                <a:gd name="T16" fmla="*/ 454 w 454"/>
                <a:gd name="T17" fmla="*/ 2 h 916"/>
                <a:gd name="T18" fmla="*/ 454 w 454"/>
                <a:gd name="T19" fmla="*/ 11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916">
                  <a:moveTo>
                    <a:pt x="454" y="110"/>
                  </a:moveTo>
                  <a:cubicBezTo>
                    <a:pt x="295" y="115"/>
                    <a:pt x="168" y="203"/>
                    <a:pt x="119" y="350"/>
                  </a:cubicBezTo>
                  <a:cubicBezTo>
                    <a:pt x="119" y="916"/>
                    <a:pt x="119" y="916"/>
                    <a:pt x="119" y="916"/>
                  </a:cubicBezTo>
                  <a:cubicBezTo>
                    <a:pt x="0" y="916"/>
                    <a:pt x="0" y="916"/>
                    <a:pt x="0" y="916"/>
                  </a:cubicBezTo>
                  <a:cubicBezTo>
                    <a:pt x="0" y="5"/>
                    <a:pt x="0" y="5"/>
                    <a:pt x="0" y="5"/>
                  </a:cubicBezTo>
                  <a:cubicBezTo>
                    <a:pt x="112" y="5"/>
                    <a:pt x="112" y="5"/>
                    <a:pt x="112" y="5"/>
                  </a:cubicBezTo>
                  <a:cubicBezTo>
                    <a:pt x="112" y="224"/>
                    <a:pt x="112" y="224"/>
                    <a:pt x="112" y="224"/>
                  </a:cubicBezTo>
                  <a:cubicBezTo>
                    <a:pt x="175" y="96"/>
                    <a:pt x="285" y="0"/>
                    <a:pt x="402" y="0"/>
                  </a:cubicBezTo>
                  <a:cubicBezTo>
                    <a:pt x="423" y="0"/>
                    <a:pt x="442" y="0"/>
                    <a:pt x="454" y="2"/>
                  </a:cubicBezTo>
                  <a:lnTo>
                    <a:pt x="454" y="1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5" name="Freeform 21">
              <a:extLst>
                <a:ext uri="{FF2B5EF4-FFF2-40B4-BE49-F238E27FC236}">
                  <a16:creationId xmlns:a16="http://schemas.microsoft.com/office/drawing/2014/main" id="{E53B439B-010C-479F-825B-D8BD9604810B}"/>
                </a:ext>
              </a:extLst>
            </p:cNvPr>
            <p:cNvSpPr>
              <a:spLocks/>
            </p:cNvSpPr>
            <p:nvPr userDrawn="1"/>
          </p:nvSpPr>
          <p:spPr bwMode="auto">
            <a:xfrm>
              <a:off x="4673" y="2888"/>
              <a:ext cx="190" cy="214"/>
            </a:xfrm>
            <a:custGeom>
              <a:avLst/>
              <a:gdLst>
                <a:gd name="T0" fmla="*/ 456 w 835"/>
                <a:gd name="T1" fmla="*/ 0 h 944"/>
                <a:gd name="T2" fmla="*/ 827 w 835"/>
                <a:gd name="T3" fmla="*/ 217 h 944"/>
                <a:gd name="T4" fmla="*/ 711 w 835"/>
                <a:gd name="T5" fmla="*/ 254 h 944"/>
                <a:gd name="T6" fmla="*/ 453 w 835"/>
                <a:gd name="T7" fmla="*/ 105 h 944"/>
                <a:gd name="T8" fmla="*/ 122 w 835"/>
                <a:gd name="T9" fmla="*/ 469 h 944"/>
                <a:gd name="T10" fmla="*/ 454 w 835"/>
                <a:gd name="T11" fmla="*/ 840 h 944"/>
                <a:gd name="T12" fmla="*/ 720 w 835"/>
                <a:gd name="T13" fmla="*/ 684 h 944"/>
                <a:gd name="T14" fmla="*/ 835 w 835"/>
                <a:gd name="T15" fmla="*/ 719 h 944"/>
                <a:gd name="T16" fmla="*/ 458 w 835"/>
                <a:gd name="T17" fmla="*/ 944 h 944"/>
                <a:gd name="T18" fmla="*/ 0 w 835"/>
                <a:gd name="T19" fmla="*/ 469 h 944"/>
                <a:gd name="T20" fmla="*/ 456 w 835"/>
                <a:gd name="T21"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5" h="944">
                  <a:moveTo>
                    <a:pt x="456" y="0"/>
                  </a:moveTo>
                  <a:cubicBezTo>
                    <a:pt x="628" y="0"/>
                    <a:pt x="762" y="84"/>
                    <a:pt x="827" y="217"/>
                  </a:cubicBezTo>
                  <a:cubicBezTo>
                    <a:pt x="711" y="254"/>
                    <a:pt x="711" y="254"/>
                    <a:pt x="711" y="254"/>
                  </a:cubicBezTo>
                  <a:cubicBezTo>
                    <a:pt x="661" y="161"/>
                    <a:pt x="563" y="105"/>
                    <a:pt x="453" y="105"/>
                  </a:cubicBezTo>
                  <a:cubicBezTo>
                    <a:pt x="267" y="105"/>
                    <a:pt x="122" y="261"/>
                    <a:pt x="122" y="469"/>
                  </a:cubicBezTo>
                  <a:cubicBezTo>
                    <a:pt x="122" y="675"/>
                    <a:pt x="273" y="840"/>
                    <a:pt x="454" y="840"/>
                  </a:cubicBezTo>
                  <a:cubicBezTo>
                    <a:pt x="570" y="840"/>
                    <a:pt x="692" y="768"/>
                    <a:pt x="720" y="684"/>
                  </a:cubicBezTo>
                  <a:cubicBezTo>
                    <a:pt x="835" y="719"/>
                    <a:pt x="835" y="719"/>
                    <a:pt x="835" y="719"/>
                  </a:cubicBezTo>
                  <a:cubicBezTo>
                    <a:pt x="787" y="850"/>
                    <a:pt x="633" y="944"/>
                    <a:pt x="458" y="944"/>
                  </a:cubicBezTo>
                  <a:cubicBezTo>
                    <a:pt x="194" y="944"/>
                    <a:pt x="0" y="728"/>
                    <a:pt x="0" y="469"/>
                  </a:cubicBezTo>
                  <a:cubicBezTo>
                    <a:pt x="0" y="210"/>
                    <a:pt x="187" y="0"/>
                    <a:pt x="456"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6" name="Freeform 22">
              <a:extLst>
                <a:ext uri="{FF2B5EF4-FFF2-40B4-BE49-F238E27FC236}">
                  <a16:creationId xmlns:a16="http://schemas.microsoft.com/office/drawing/2014/main" id="{CE33EC7B-EA98-4A00-B6D7-1A2856AB060C}"/>
                </a:ext>
              </a:extLst>
            </p:cNvPr>
            <p:cNvSpPr>
              <a:spLocks/>
            </p:cNvSpPr>
            <p:nvPr userDrawn="1"/>
          </p:nvSpPr>
          <p:spPr bwMode="auto">
            <a:xfrm>
              <a:off x="4905" y="2809"/>
              <a:ext cx="173" cy="289"/>
            </a:xfrm>
            <a:custGeom>
              <a:avLst/>
              <a:gdLst>
                <a:gd name="T0" fmla="*/ 766 w 766"/>
                <a:gd name="T1" fmla="*/ 1276 h 1276"/>
                <a:gd name="T2" fmla="*/ 647 w 766"/>
                <a:gd name="T3" fmla="*/ 1276 h 1276"/>
                <a:gd name="T4" fmla="*/ 647 w 766"/>
                <a:gd name="T5" fmla="*/ 767 h 1276"/>
                <a:gd name="T6" fmla="*/ 437 w 766"/>
                <a:gd name="T7" fmla="*/ 458 h 1276"/>
                <a:gd name="T8" fmla="*/ 119 w 766"/>
                <a:gd name="T9" fmla="*/ 718 h 1276"/>
                <a:gd name="T10" fmla="*/ 119 w 766"/>
                <a:gd name="T11" fmla="*/ 1276 h 1276"/>
                <a:gd name="T12" fmla="*/ 0 w 766"/>
                <a:gd name="T13" fmla="*/ 1276 h 1276"/>
                <a:gd name="T14" fmla="*/ 0 w 766"/>
                <a:gd name="T15" fmla="*/ 0 h 1276"/>
                <a:gd name="T16" fmla="*/ 119 w 766"/>
                <a:gd name="T17" fmla="*/ 0 h 1276"/>
                <a:gd name="T18" fmla="*/ 119 w 766"/>
                <a:gd name="T19" fmla="*/ 571 h 1276"/>
                <a:gd name="T20" fmla="*/ 477 w 766"/>
                <a:gd name="T21" fmla="*/ 350 h 1276"/>
                <a:gd name="T22" fmla="*/ 766 w 766"/>
                <a:gd name="T23" fmla="*/ 743 h 1276"/>
                <a:gd name="T24" fmla="*/ 766 w 766"/>
                <a:gd name="T25" fmla="*/ 1276 h 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6" h="1276">
                  <a:moveTo>
                    <a:pt x="766" y="1276"/>
                  </a:moveTo>
                  <a:cubicBezTo>
                    <a:pt x="647" y="1276"/>
                    <a:pt x="647" y="1276"/>
                    <a:pt x="647" y="1276"/>
                  </a:cubicBezTo>
                  <a:cubicBezTo>
                    <a:pt x="647" y="767"/>
                    <a:pt x="647" y="767"/>
                    <a:pt x="647" y="767"/>
                  </a:cubicBezTo>
                  <a:cubicBezTo>
                    <a:pt x="647" y="561"/>
                    <a:pt x="573" y="458"/>
                    <a:pt x="437" y="458"/>
                  </a:cubicBezTo>
                  <a:cubicBezTo>
                    <a:pt x="302" y="458"/>
                    <a:pt x="161" y="570"/>
                    <a:pt x="119" y="718"/>
                  </a:cubicBezTo>
                  <a:cubicBezTo>
                    <a:pt x="119" y="1276"/>
                    <a:pt x="119" y="1276"/>
                    <a:pt x="119" y="1276"/>
                  </a:cubicBezTo>
                  <a:cubicBezTo>
                    <a:pt x="0" y="1276"/>
                    <a:pt x="0" y="1276"/>
                    <a:pt x="0" y="1276"/>
                  </a:cubicBezTo>
                  <a:cubicBezTo>
                    <a:pt x="0" y="0"/>
                    <a:pt x="0" y="0"/>
                    <a:pt x="0" y="0"/>
                  </a:cubicBezTo>
                  <a:cubicBezTo>
                    <a:pt x="119" y="0"/>
                    <a:pt x="119" y="0"/>
                    <a:pt x="119" y="0"/>
                  </a:cubicBezTo>
                  <a:cubicBezTo>
                    <a:pt x="119" y="571"/>
                    <a:pt x="119" y="571"/>
                    <a:pt x="119" y="571"/>
                  </a:cubicBezTo>
                  <a:cubicBezTo>
                    <a:pt x="192" y="435"/>
                    <a:pt x="330" y="350"/>
                    <a:pt x="477" y="350"/>
                  </a:cubicBezTo>
                  <a:cubicBezTo>
                    <a:pt x="687" y="350"/>
                    <a:pt x="766" y="509"/>
                    <a:pt x="766" y="743"/>
                  </a:cubicBezTo>
                  <a:lnTo>
                    <a:pt x="766" y="127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7" name="Freeform 23">
              <a:extLst>
                <a:ext uri="{FF2B5EF4-FFF2-40B4-BE49-F238E27FC236}">
                  <a16:creationId xmlns:a16="http://schemas.microsoft.com/office/drawing/2014/main" id="{69A34C94-FCAE-4D13-891E-90AF4DC43794}"/>
                </a:ext>
              </a:extLst>
            </p:cNvPr>
            <p:cNvSpPr>
              <a:spLocks/>
            </p:cNvSpPr>
            <p:nvPr userDrawn="1"/>
          </p:nvSpPr>
          <p:spPr bwMode="auto">
            <a:xfrm>
              <a:off x="5238" y="2817"/>
              <a:ext cx="236" cy="283"/>
            </a:xfrm>
            <a:custGeom>
              <a:avLst/>
              <a:gdLst>
                <a:gd name="T0" fmla="*/ 923 w 1045"/>
                <a:gd name="T1" fmla="*/ 626 h 1250"/>
                <a:gd name="T2" fmla="*/ 923 w 1045"/>
                <a:gd name="T3" fmla="*/ 0 h 1250"/>
                <a:gd name="T4" fmla="*/ 1045 w 1045"/>
                <a:gd name="T5" fmla="*/ 0 h 1250"/>
                <a:gd name="T6" fmla="*/ 1045 w 1045"/>
                <a:gd name="T7" fmla="*/ 626 h 1250"/>
                <a:gd name="T8" fmla="*/ 523 w 1045"/>
                <a:gd name="T9" fmla="*/ 1250 h 1250"/>
                <a:gd name="T10" fmla="*/ 0 w 1045"/>
                <a:gd name="T11" fmla="*/ 626 h 1250"/>
                <a:gd name="T12" fmla="*/ 0 w 1045"/>
                <a:gd name="T13" fmla="*/ 0 h 1250"/>
                <a:gd name="T14" fmla="*/ 121 w 1045"/>
                <a:gd name="T15" fmla="*/ 0 h 1250"/>
                <a:gd name="T16" fmla="*/ 121 w 1045"/>
                <a:gd name="T17" fmla="*/ 626 h 1250"/>
                <a:gd name="T18" fmla="*/ 521 w 1045"/>
                <a:gd name="T19" fmla="*/ 1140 h 1250"/>
                <a:gd name="T20" fmla="*/ 923 w 1045"/>
                <a:gd name="T21" fmla="*/ 626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5" h="1250">
                  <a:moveTo>
                    <a:pt x="923" y="626"/>
                  </a:moveTo>
                  <a:cubicBezTo>
                    <a:pt x="923" y="0"/>
                    <a:pt x="923" y="0"/>
                    <a:pt x="923" y="0"/>
                  </a:cubicBezTo>
                  <a:cubicBezTo>
                    <a:pt x="1045" y="0"/>
                    <a:pt x="1045" y="0"/>
                    <a:pt x="1045" y="0"/>
                  </a:cubicBezTo>
                  <a:cubicBezTo>
                    <a:pt x="1045" y="626"/>
                    <a:pt x="1045" y="626"/>
                    <a:pt x="1045" y="626"/>
                  </a:cubicBezTo>
                  <a:cubicBezTo>
                    <a:pt x="1045" y="959"/>
                    <a:pt x="904" y="1250"/>
                    <a:pt x="523" y="1250"/>
                  </a:cubicBezTo>
                  <a:cubicBezTo>
                    <a:pt x="128" y="1250"/>
                    <a:pt x="0" y="942"/>
                    <a:pt x="0" y="626"/>
                  </a:cubicBezTo>
                  <a:cubicBezTo>
                    <a:pt x="0" y="0"/>
                    <a:pt x="0" y="0"/>
                    <a:pt x="0" y="0"/>
                  </a:cubicBezTo>
                  <a:cubicBezTo>
                    <a:pt x="121" y="0"/>
                    <a:pt x="121" y="0"/>
                    <a:pt x="121" y="0"/>
                  </a:cubicBezTo>
                  <a:cubicBezTo>
                    <a:pt x="121" y="626"/>
                    <a:pt x="121" y="626"/>
                    <a:pt x="121" y="626"/>
                  </a:cubicBezTo>
                  <a:cubicBezTo>
                    <a:pt x="121" y="886"/>
                    <a:pt x="213" y="1140"/>
                    <a:pt x="521" y="1140"/>
                  </a:cubicBezTo>
                  <a:cubicBezTo>
                    <a:pt x="836" y="1140"/>
                    <a:pt x="923" y="879"/>
                    <a:pt x="923" y="62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8" name="Freeform 24">
              <a:extLst>
                <a:ext uri="{FF2B5EF4-FFF2-40B4-BE49-F238E27FC236}">
                  <a16:creationId xmlns:a16="http://schemas.microsoft.com/office/drawing/2014/main" id="{6B27DE4D-8835-44A2-824C-F8A26237072F}"/>
                </a:ext>
              </a:extLst>
            </p:cNvPr>
            <p:cNvSpPr>
              <a:spLocks/>
            </p:cNvSpPr>
            <p:nvPr userDrawn="1"/>
          </p:nvSpPr>
          <p:spPr bwMode="auto">
            <a:xfrm>
              <a:off x="5541" y="2817"/>
              <a:ext cx="219" cy="281"/>
            </a:xfrm>
            <a:custGeom>
              <a:avLst/>
              <a:gdLst>
                <a:gd name="T0" fmla="*/ 0 w 219"/>
                <a:gd name="T1" fmla="*/ 281 h 281"/>
                <a:gd name="T2" fmla="*/ 0 w 219"/>
                <a:gd name="T3" fmla="*/ 0 h 281"/>
                <a:gd name="T4" fmla="*/ 27 w 219"/>
                <a:gd name="T5" fmla="*/ 0 h 281"/>
                <a:gd name="T6" fmla="*/ 27 w 219"/>
                <a:gd name="T7" fmla="*/ 164 h 281"/>
                <a:gd name="T8" fmla="*/ 182 w 219"/>
                <a:gd name="T9" fmla="*/ 0 h 281"/>
                <a:gd name="T10" fmla="*/ 213 w 219"/>
                <a:gd name="T11" fmla="*/ 0 h 281"/>
                <a:gd name="T12" fmla="*/ 98 w 219"/>
                <a:gd name="T13" fmla="*/ 123 h 281"/>
                <a:gd name="T14" fmla="*/ 219 w 219"/>
                <a:gd name="T15" fmla="*/ 281 h 281"/>
                <a:gd name="T16" fmla="*/ 189 w 219"/>
                <a:gd name="T17" fmla="*/ 281 h 281"/>
                <a:gd name="T18" fmla="*/ 81 w 219"/>
                <a:gd name="T19" fmla="*/ 140 h 281"/>
                <a:gd name="T20" fmla="*/ 27 w 219"/>
                <a:gd name="T21" fmla="*/ 195 h 281"/>
                <a:gd name="T22" fmla="*/ 27 w 219"/>
                <a:gd name="T23" fmla="*/ 281 h 281"/>
                <a:gd name="T24" fmla="*/ 0 w 219"/>
                <a:gd name="T25"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9" h="281">
                  <a:moveTo>
                    <a:pt x="0" y="281"/>
                  </a:moveTo>
                  <a:lnTo>
                    <a:pt x="0" y="0"/>
                  </a:lnTo>
                  <a:lnTo>
                    <a:pt x="27" y="0"/>
                  </a:lnTo>
                  <a:lnTo>
                    <a:pt x="27" y="164"/>
                  </a:lnTo>
                  <a:lnTo>
                    <a:pt x="182" y="0"/>
                  </a:lnTo>
                  <a:lnTo>
                    <a:pt x="213" y="0"/>
                  </a:lnTo>
                  <a:lnTo>
                    <a:pt x="98" y="123"/>
                  </a:lnTo>
                  <a:lnTo>
                    <a:pt x="219" y="281"/>
                  </a:lnTo>
                  <a:lnTo>
                    <a:pt x="189" y="281"/>
                  </a:lnTo>
                  <a:lnTo>
                    <a:pt x="81" y="140"/>
                  </a:lnTo>
                  <a:lnTo>
                    <a:pt x="27" y="195"/>
                  </a:lnTo>
                  <a:lnTo>
                    <a:pt x="27" y="281"/>
                  </a:lnTo>
                  <a:lnTo>
                    <a:pt x="0" y="28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69" name="Freeform 25">
              <a:extLst>
                <a:ext uri="{FF2B5EF4-FFF2-40B4-BE49-F238E27FC236}">
                  <a16:creationId xmlns:a16="http://schemas.microsoft.com/office/drawing/2014/main" id="{0BFC465D-1E3C-4993-A9C0-6575F5B5448A}"/>
                </a:ext>
              </a:extLst>
            </p:cNvPr>
            <p:cNvSpPr>
              <a:spLocks/>
            </p:cNvSpPr>
            <p:nvPr userDrawn="1"/>
          </p:nvSpPr>
          <p:spPr bwMode="auto">
            <a:xfrm>
              <a:off x="812" y="1561"/>
              <a:ext cx="1240" cy="1043"/>
            </a:xfrm>
            <a:custGeom>
              <a:avLst/>
              <a:gdLst>
                <a:gd name="T0" fmla="*/ 999 w 1240"/>
                <a:gd name="T1" fmla="*/ 404 h 1043"/>
                <a:gd name="T2" fmla="*/ 584 w 1240"/>
                <a:gd name="T3" fmla="*/ 404 h 1043"/>
                <a:gd name="T4" fmla="*/ 584 w 1240"/>
                <a:gd name="T5" fmla="*/ 0 h 1043"/>
                <a:gd name="T6" fmla="*/ 343 w 1240"/>
                <a:gd name="T7" fmla="*/ 0 h 1043"/>
                <a:gd name="T8" fmla="*/ 343 w 1240"/>
                <a:gd name="T9" fmla="*/ 119 h 1043"/>
                <a:gd name="T10" fmla="*/ 229 w 1240"/>
                <a:gd name="T11" fmla="*/ 119 h 1043"/>
                <a:gd name="T12" fmla="*/ 229 w 1240"/>
                <a:gd name="T13" fmla="*/ 235 h 1043"/>
                <a:gd name="T14" fmla="*/ 229 w 1240"/>
                <a:gd name="T15" fmla="*/ 351 h 1043"/>
                <a:gd name="T16" fmla="*/ 343 w 1240"/>
                <a:gd name="T17" fmla="*/ 351 h 1043"/>
                <a:gd name="T18" fmla="*/ 343 w 1240"/>
                <a:gd name="T19" fmla="*/ 466 h 1043"/>
                <a:gd name="T20" fmla="*/ 229 w 1240"/>
                <a:gd name="T21" fmla="*/ 466 h 1043"/>
                <a:gd name="T22" fmla="*/ 229 w 1240"/>
                <a:gd name="T23" fmla="*/ 351 h 1043"/>
                <a:gd name="T24" fmla="*/ 114 w 1240"/>
                <a:gd name="T25" fmla="*/ 351 h 1043"/>
                <a:gd name="T26" fmla="*/ 114 w 1240"/>
                <a:gd name="T27" fmla="*/ 466 h 1043"/>
                <a:gd name="T28" fmla="*/ 114 w 1240"/>
                <a:gd name="T29" fmla="*/ 582 h 1043"/>
                <a:gd name="T30" fmla="*/ 229 w 1240"/>
                <a:gd name="T31" fmla="*/ 582 h 1043"/>
                <a:gd name="T32" fmla="*/ 229 w 1240"/>
                <a:gd name="T33" fmla="*/ 697 h 1043"/>
                <a:gd name="T34" fmla="*/ 114 w 1240"/>
                <a:gd name="T35" fmla="*/ 697 h 1043"/>
                <a:gd name="T36" fmla="*/ 114 w 1240"/>
                <a:gd name="T37" fmla="*/ 813 h 1043"/>
                <a:gd name="T38" fmla="*/ 114 w 1240"/>
                <a:gd name="T39" fmla="*/ 928 h 1043"/>
                <a:gd name="T40" fmla="*/ 0 w 1240"/>
                <a:gd name="T41" fmla="*/ 928 h 1043"/>
                <a:gd name="T42" fmla="*/ 0 w 1240"/>
                <a:gd name="T43" fmla="*/ 1043 h 1043"/>
                <a:gd name="T44" fmla="*/ 115 w 1240"/>
                <a:gd name="T45" fmla="*/ 1043 h 1043"/>
                <a:gd name="T46" fmla="*/ 115 w 1240"/>
                <a:gd name="T47" fmla="*/ 928 h 1043"/>
                <a:gd name="T48" fmla="*/ 229 w 1240"/>
                <a:gd name="T49" fmla="*/ 928 h 1043"/>
                <a:gd name="T50" fmla="*/ 229 w 1240"/>
                <a:gd name="T51" fmla="*/ 813 h 1043"/>
                <a:gd name="T52" fmla="*/ 343 w 1240"/>
                <a:gd name="T53" fmla="*/ 813 h 1043"/>
                <a:gd name="T54" fmla="*/ 343 w 1240"/>
                <a:gd name="T55" fmla="*/ 1043 h 1043"/>
                <a:gd name="T56" fmla="*/ 345 w 1240"/>
                <a:gd name="T57" fmla="*/ 1043 h 1043"/>
                <a:gd name="T58" fmla="*/ 345 w 1240"/>
                <a:gd name="T59" fmla="*/ 1043 h 1043"/>
                <a:gd name="T60" fmla="*/ 460 w 1240"/>
                <a:gd name="T61" fmla="*/ 1043 h 1043"/>
                <a:gd name="T62" fmla="*/ 460 w 1240"/>
                <a:gd name="T63" fmla="*/ 1043 h 1043"/>
                <a:gd name="T64" fmla="*/ 584 w 1240"/>
                <a:gd name="T65" fmla="*/ 1043 h 1043"/>
                <a:gd name="T66" fmla="*/ 584 w 1240"/>
                <a:gd name="T67" fmla="*/ 616 h 1043"/>
                <a:gd name="T68" fmla="*/ 999 w 1240"/>
                <a:gd name="T69" fmla="*/ 616 h 1043"/>
                <a:gd name="T70" fmla="*/ 999 w 1240"/>
                <a:gd name="T71" fmla="*/ 1043 h 1043"/>
                <a:gd name="T72" fmla="*/ 1240 w 1240"/>
                <a:gd name="T73" fmla="*/ 1043 h 1043"/>
                <a:gd name="T74" fmla="*/ 1240 w 1240"/>
                <a:gd name="T75" fmla="*/ 0 h 1043"/>
                <a:gd name="T76" fmla="*/ 999 w 1240"/>
                <a:gd name="T77" fmla="*/ 0 h 1043"/>
                <a:gd name="T78" fmla="*/ 999 w 1240"/>
                <a:gd name="T79" fmla="*/ 404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0" h="1043">
                  <a:moveTo>
                    <a:pt x="999" y="404"/>
                  </a:moveTo>
                  <a:lnTo>
                    <a:pt x="584" y="404"/>
                  </a:lnTo>
                  <a:lnTo>
                    <a:pt x="584" y="0"/>
                  </a:lnTo>
                  <a:lnTo>
                    <a:pt x="343" y="0"/>
                  </a:lnTo>
                  <a:lnTo>
                    <a:pt x="343" y="119"/>
                  </a:lnTo>
                  <a:lnTo>
                    <a:pt x="229" y="119"/>
                  </a:lnTo>
                  <a:lnTo>
                    <a:pt x="229" y="235"/>
                  </a:lnTo>
                  <a:lnTo>
                    <a:pt x="229" y="351"/>
                  </a:lnTo>
                  <a:lnTo>
                    <a:pt x="343" y="351"/>
                  </a:lnTo>
                  <a:lnTo>
                    <a:pt x="343" y="466"/>
                  </a:lnTo>
                  <a:lnTo>
                    <a:pt x="229" y="466"/>
                  </a:lnTo>
                  <a:lnTo>
                    <a:pt x="229" y="351"/>
                  </a:lnTo>
                  <a:lnTo>
                    <a:pt x="114" y="351"/>
                  </a:lnTo>
                  <a:lnTo>
                    <a:pt x="114" y="466"/>
                  </a:lnTo>
                  <a:lnTo>
                    <a:pt x="114" y="582"/>
                  </a:lnTo>
                  <a:lnTo>
                    <a:pt x="229" y="582"/>
                  </a:lnTo>
                  <a:lnTo>
                    <a:pt x="229" y="697"/>
                  </a:lnTo>
                  <a:lnTo>
                    <a:pt x="114" y="697"/>
                  </a:lnTo>
                  <a:lnTo>
                    <a:pt x="114" y="813"/>
                  </a:lnTo>
                  <a:lnTo>
                    <a:pt x="114" y="928"/>
                  </a:lnTo>
                  <a:lnTo>
                    <a:pt x="0" y="928"/>
                  </a:lnTo>
                  <a:lnTo>
                    <a:pt x="0" y="1043"/>
                  </a:lnTo>
                  <a:lnTo>
                    <a:pt x="115" y="1043"/>
                  </a:lnTo>
                  <a:lnTo>
                    <a:pt x="115" y="928"/>
                  </a:lnTo>
                  <a:lnTo>
                    <a:pt x="229" y="928"/>
                  </a:lnTo>
                  <a:lnTo>
                    <a:pt x="229" y="813"/>
                  </a:lnTo>
                  <a:lnTo>
                    <a:pt x="343" y="813"/>
                  </a:lnTo>
                  <a:lnTo>
                    <a:pt x="343" y="1043"/>
                  </a:lnTo>
                  <a:lnTo>
                    <a:pt x="345" y="1043"/>
                  </a:lnTo>
                  <a:lnTo>
                    <a:pt x="345" y="1043"/>
                  </a:lnTo>
                  <a:lnTo>
                    <a:pt x="460" y="1043"/>
                  </a:lnTo>
                  <a:lnTo>
                    <a:pt x="460" y="1043"/>
                  </a:lnTo>
                  <a:lnTo>
                    <a:pt x="584" y="1043"/>
                  </a:lnTo>
                  <a:lnTo>
                    <a:pt x="584" y="616"/>
                  </a:lnTo>
                  <a:lnTo>
                    <a:pt x="999" y="616"/>
                  </a:lnTo>
                  <a:lnTo>
                    <a:pt x="999" y="1043"/>
                  </a:lnTo>
                  <a:lnTo>
                    <a:pt x="1240" y="1043"/>
                  </a:lnTo>
                  <a:lnTo>
                    <a:pt x="1240" y="0"/>
                  </a:lnTo>
                  <a:lnTo>
                    <a:pt x="999" y="0"/>
                  </a:lnTo>
                  <a:lnTo>
                    <a:pt x="999" y="4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0" name="Rectangle 26">
              <a:extLst>
                <a:ext uri="{FF2B5EF4-FFF2-40B4-BE49-F238E27FC236}">
                  <a16:creationId xmlns:a16="http://schemas.microsoft.com/office/drawing/2014/main" id="{1C29ED50-176A-4D19-AB9C-1ED7B42C6EFC}"/>
                </a:ext>
              </a:extLst>
            </p:cNvPr>
            <p:cNvSpPr>
              <a:spLocks noChangeArrowheads="1"/>
            </p:cNvSpPr>
            <p:nvPr userDrawn="1"/>
          </p:nvSpPr>
          <p:spPr bwMode="auto">
            <a:xfrm>
              <a:off x="1157" y="2258"/>
              <a:ext cx="115" cy="1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1" name="Freeform 27">
              <a:extLst>
                <a:ext uri="{FF2B5EF4-FFF2-40B4-BE49-F238E27FC236}">
                  <a16:creationId xmlns:a16="http://schemas.microsoft.com/office/drawing/2014/main" id="{EE652FCC-B62D-49AC-B25E-CA19BA6D4894}"/>
                </a:ext>
              </a:extLst>
            </p:cNvPr>
            <p:cNvSpPr>
              <a:spLocks noEditPoints="1"/>
            </p:cNvSpPr>
            <p:nvPr userDrawn="1"/>
          </p:nvSpPr>
          <p:spPr bwMode="auto">
            <a:xfrm>
              <a:off x="2134" y="1561"/>
              <a:ext cx="909" cy="1043"/>
            </a:xfrm>
            <a:custGeom>
              <a:avLst/>
              <a:gdLst>
                <a:gd name="T0" fmla="*/ 3867 w 4013"/>
                <a:gd name="T1" fmla="*/ 1403 h 4602"/>
                <a:gd name="T2" fmla="*/ 3432 w 4013"/>
                <a:gd name="T3" fmla="*/ 674 h 4602"/>
                <a:gd name="T4" fmla="*/ 2716 w 4013"/>
                <a:gd name="T5" fmla="*/ 181 h 4602"/>
                <a:gd name="T6" fmla="*/ 1718 w 4013"/>
                <a:gd name="T7" fmla="*/ 0 h 4602"/>
                <a:gd name="T8" fmla="*/ 0 w 4013"/>
                <a:gd name="T9" fmla="*/ 0 h 4602"/>
                <a:gd name="T10" fmla="*/ 0 w 4013"/>
                <a:gd name="T11" fmla="*/ 4602 h 4602"/>
                <a:gd name="T12" fmla="*/ 1718 w 4013"/>
                <a:gd name="T13" fmla="*/ 4602 h 4602"/>
                <a:gd name="T14" fmla="*/ 2661 w 4013"/>
                <a:gd name="T15" fmla="*/ 4437 h 4602"/>
                <a:gd name="T16" fmla="*/ 3387 w 4013"/>
                <a:gd name="T17" fmla="*/ 3970 h 4602"/>
                <a:gd name="T18" fmla="*/ 3851 w 4013"/>
                <a:gd name="T19" fmla="*/ 3244 h 4602"/>
                <a:gd name="T20" fmla="*/ 4013 w 4013"/>
                <a:gd name="T21" fmla="*/ 2294 h 4602"/>
                <a:gd name="T22" fmla="*/ 3867 w 4013"/>
                <a:gd name="T23" fmla="*/ 1403 h 4602"/>
                <a:gd name="T24" fmla="*/ 2849 w 4013"/>
                <a:gd name="T25" fmla="*/ 2842 h 4602"/>
                <a:gd name="T26" fmla="*/ 2616 w 4013"/>
                <a:gd name="T27" fmla="*/ 3276 h 4602"/>
                <a:gd name="T28" fmla="*/ 2237 w 4013"/>
                <a:gd name="T29" fmla="*/ 3565 h 4602"/>
                <a:gd name="T30" fmla="*/ 1718 w 4013"/>
                <a:gd name="T31" fmla="*/ 3669 h 4602"/>
                <a:gd name="T32" fmla="*/ 1063 w 4013"/>
                <a:gd name="T33" fmla="*/ 3669 h 4602"/>
                <a:gd name="T34" fmla="*/ 1063 w 4013"/>
                <a:gd name="T35" fmla="*/ 933 h 4602"/>
                <a:gd name="T36" fmla="*/ 1718 w 4013"/>
                <a:gd name="T37" fmla="*/ 933 h 4602"/>
                <a:gd name="T38" fmla="*/ 2230 w 4013"/>
                <a:gd name="T39" fmla="*/ 1030 h 4602"/>
                <a:gd name="T40" fmla="*/ 2612 w 4013"/>
                <a:gd name="T41" fmla="*/ 1309 h 4602"/>
                <a:gd name="T42" fmla="*/ 2849 w 4013"/>
                <a:gd name="T43" fmla="*/ 1740 h 4602"/>
                <a:gd name="T44" fmla="*/ 2930 w 4013"/>
                <a:gd name="T45" fmla="*/ 2294 h 4602"/>
                <a:gd name="T46" fmla="*/ 2849 w 4013"/>
                <a:gd name="T47" fmla="*/ 2842 h 4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13" h="4602">
                  <a:moveTo>
                    <a:pt x="3867" y="1403"/>
                  </a:moveTo>
                  <a:cubicBezTo>
                    <a:pt x="3770" y="1124"/>
                    <a:pt x="3625" y="881"/>
                    <a:pt x="3432" y="674"/>
                  </a:cubicBezTo>
                  <a:cubicBezTo>
                    <a:pt x="3240" y="466"/>
                    <a:pt x="3001" y="302"/>
                    <a:pt x="2716" y="181"/>
                  </a:cubicBezTo>
                  <a:cubicBezTo>
                    <a:pt x="2431" y="60"/>
                    <a:pt x="2098" y="0"/>
                    <a:pt x="1718" y="0"/>
                  </a:cubicBezTo>
                  <a:cubicBezTo>
                    <a:pt x="0" y="0"/>
                    <a:pt x="0" y="0"/>
                    <a:pt x="0" y="0"/>
                  </a:cubicBezTo>
                  <a:cubicBezTo>
                    <a:pt x="0" y="4602"/>
                    <a:pt x="0" y="4602"/>
                    <a:pt x="0" y="4602"/>
                  </a:cubicBezTo>
                  <a:cubicBezTo>
                    <a:pt x="1718" y="4602"/>
                    <a:pt x="1718" y="4602"/>
                    <a:pt x="1718" y="4602"/>
                  </a:cubicBezTo>
                  <a:cubicBezTo>
                    <a:pt x="2064" y="4602"/>
                    <a:pt x="2378" y="4547"/>
                    <a:pt x="2661" y="4437"/>
                  </a:cubicBezTo>
                  <a:cubicBezTo>
                    <a:pt x="2944" y="4327"/>
                    <a:pt x="3186" y="4171"/>
                    <a:pt x="3387" y="3970"/>
                  </a:cubicBezTo>
                  <a:cubicBezTo>
                    <a:pt x="3588" y="3769"/>
                    <a:pt x="3743" y="3527"/>
                    <a:pt x="3851" y="3244"/>
                  </a:cubicBezTo>
                  <a:cubicBezTo>
                    <a:pt x="3959" y="2961"/>
                    <a:pt x="4013" y="2644"/>
                    <a:pt x="4013" y="2294"/>
                  </a:cubicBezTo>
                  <a:cubicBezTo>
                    <a:pt x="4013" y="1979"/>
                    <a:pt x="3964" y="1682"/>
                    <a:pt x="3867" y="1403"/>
                  </a:cubicBezTo>
                  <a:close/>
                  <a:moveTo>
                    <a:pt x="2849" y="2842"/>
                  </a:moveTo>
                  <a:cubicBezTo>
                    <a:pt x="2795" y="3008"/>
                    <a:pt x="2717" y="3153"/>
                    <a:pt x="2616" y="3276"/>
                  </a:cubicBezTo>
                  <a:cubicBezTo>
                    <a:pt x="2514" y="3399"/>
                    <a:pt x="2388" y="3496"/>
                    <a:pt x="2237" y="3565"/>
                  </a:cubicBezTo>
                  <a:cubicBezTo>
                    <a:pt x="2085" y="3634"/>
                    <a:pt x="1912" y="3669"/>
                    <a:pt x="1718" y="3669"/>
                  </a:cubicBezTo>
                  <a:cubicBezTo>
                    <a:pt x="1063" y="3669"/>
                    <a:pt x="1063" y="3669"/>
                    <a:pt x="1063" y="3669"/>
                  </a:cubicBezTo>
                  <a:cubicBezTo>
                    <a:pt x="1063" y="933"/>
                    <a:pt x="1063" y="933"/>
                    <a:pt x="1063" y="933"/>
                  </a:cubicBezTo>
                  <a:cubicBezTo>
                    <a:pt x="1718" y="933"/>
                    <a:pt x="1718" y="933"/>
                    <a:pt x="1718" y="933"/>
                  </a:cubicBezTo>
                  <a:cubicBezTo>
                    <a:pt x="1908" y="933"/>
                    <a:pt x="2079" y="965"/>
                    <a:pt x="2230" y="1030"/>
                  </a:cubicBezTo>
                  <a:cubicBezTo>
                    <a:pt x="2381" y="1095"/>
                    <a:pt x="2509" y="1188"/>
                    <a:pt x="2612" y="1309"/>
                  </a:cubicBezTo>
                  <a:cubicBezTo>
                    <a:pt x="2716" y="1430"/>
                    <a:pt x="2795" y="1574"/>
                    <a:pt x="2849" y="1740"/>
                  </a:cubicBezTo>
                  <a:cubicBezTo>
                    <a:pt x="2903" y="1906"/>
                    <a:pt x="2930" y="2091"/>
                    <a:pt x="2930" y="2294"/>
                  </a:cubicBezTo>
                  <a:cubicBezTo>
                    <a:pt x="2930" y="2493"/>
                    <a:pt x="2903" y="2676"/>
                    <a:pt x="2849" y="28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2" name="Freeform 28">
              <a:extLst>
                <a:ext uri="{FF2B5EF4-FFF2-40B4-BE49-F238E27FC236}">
                  <a16:creationId xmlns:a16="http://schemas.microsoft.com/office/drawing/2014/main" id="{1B48E4AF-DF41-4D27-ACDD-B64D0D99DB41}"/>
                </a:ext>
              </a:extLst>
            </p:cNvPr>
            <p:cNvSpPr>
              <a:spLocks noEditPoints="1"/>
            </p:cNvSpPr>
            <p:nvPr userDrawn="1"/>
          </p:nvSpPr>
          <p:spPr bwMode="auto">
            <a:xfrm>
              <a:off x="3114" y="1561"/>
              <a:ext cx="880" cy="1043"/>
            </a:xfrm>
            <a:custGeom>
              <a:avLst/>
              <a:gdLst>
                <a:gd name="T0" fmla="*/ 2826 w 3883"/>
                <a:gd name="T1" fmla="*/ 2891 h 4602"/>
                <a:gd name="T2" fmla="*/ 3140 w 3883"/>
                <a:gd name="T3" fmla="*/ 2654 h 4602"/>
                <a:gd name="T4" fmla="*/ 3377 w 3883"/>
                <a:gd name="T5" fmla="*/ 2340 h 4602"/>
                <a:gd name="T6" fmla="*/ 3526 w 3883"/>
                <a:gd name="T7" fmla="*/ 1967 h 4602"/>
                <a:gd name="T8" fmla="*/ 3578 w 3883"/>
                <a:gd name="T9" fmla="*/ 1555 h 4602"/>
                <a:gd name="T10" fmla="*/ 3465 w 3883"/>
                <a:gd name="T11" fmla="*/ 991 h 4602"/>
                <a:gd name="T12" fmla="*/ 3150 w 3883"/>
                <a:gd name="T13" fmla="*/ 492 h 4602"/>
                <a:gd name="T14" fmla="*/ 2674 w 3883"/>
                <a:gd name="T15" fmla="*/ 136 h 4602"/>
                <a:gd name="T16" fmla="*/ 2074 w 3883"/>
                <a:gd name="T17" fmla="*/ 0 h 4602"/>
                <a:gd name="T18" fmla="*/ 0 w 3883"/>
                <a:gd name="T19" fmla="*/ 0 h 4602"/>
                <a:gd name="T20" fmla="*/ 0 w 3883"/>
                <a:gd name="T21" fmla="*/ 4602 h 4602"/>
                <a:gd name="T22" fmla="*/ 1063 w 3883"/>
                <a:gd name="T23" fmla="*/ 4602 h 4602"/>
                <a:gd name="T24" fmla="*/ 1063 w 3883"/>
                <a:gd name="T25" fmla="*/ 3118 h 4602"/>
                <a:gd name="T26" fmla="*/ 1757 w 3883"/>
                <a:gd name="T27" fmla="*/ 3118 h 4602"/>
                <a:gd name="T28" fmla="*/ 2683 w 3883"/>
                <a:gd name="T29" fmla="*/ 4602 h 4602"/>
                <a:gd name="T30" fmla="*/ 3883 w 3883"/>
                <a:gd name="T31" fmla="*/ 4602 h 4602"/>
                <a:gd name="T32" fmla="*/ 2826 w 3883"/>
                <a:gd name="T33" fmla="*/ 2891 h 4602"/>
                <a:gd name="T34" fmla="*/ 2359 w 3883"/>
                <a:gd name="T35" fmla="*/ 2012 h 4602"/>
                <a:gd name="T36" fmla="*/ 2035 w 3883"/>
                <a:gd name="T37" fmla="*/ 2191 h 4602"/>
                <a:gd name="T38" fmla="*/ 1063 w 3883"/>
                <a:gd name="T39" fmla="*/ 2191 h 4602"/>
                <a:gd name="T40" fmla="*/ 1063 w 3883"/>
                <a:gd name="T41" fmla="*/ 933 h 4602"/>
                <a:gd name="T42" fmla="*/ 2003 w 3883"/>
                <a:gd name="T43" fmla="*/ 933 h 4602"/>
                <a:gd name="T44" fmla="*/ 2340 w 3883"/>
                <a:gd name="T45" fmla="*/ 1102 h 4602"/>
                <a:gd name="T46" fmla="*/ 2495 w 3883"/>
                <a:gd name="T47" fmla="*/ 1555 h 4602"/>
                <a:gd name="T48" fmla="*/ 2359 w 3883"/>
                <a:gd name="T49" fmla="*/ 2012 h 4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3" h="4602">
                  <a:moveTo>
                    <a:pt x="2826" y="2891"/>
                  </a:moveTo>
                  <a:cubicBezTo>
                    <a:pt x="2943" y="2826"/>
                    <a:pt x="3047" y="2747"/>
                    <a:pt x="3140" y="2654"/>
                  </a:cubicBezTo>
                  <a:cubicBezTo>
                    <a:pt x="3233" y="2561"/>
                    <a:pt x="3312" y="2456"/>
                    <a:pt x="3377" y="2340"/>
                  </a:cubicBezTo>
                  <a:cubicBezTo>
                    <a:pt x="3442" y="2223"/>
                    <a:pt x="3491" y="2099"/>
                    <a:pt x="3526" y="1967"/>
                  </a:cubicBezTo>
                  <a:cubicBezTo>
                    <a:pt x="3561" y="1835"/>
                    <a:pt x="3578" y="1698"/>
                    <a:pt x="3578" y="1555"/>
                  </a:cubicBezTo>
                  <a:cubicBezTo>
                    <a:pt x="3578" y="1365"/>
                    <a:pt x="3540" y="1177"/>
                    <a:pt x="3465" y="991"/>
                  </a:cubicBezTo>
                  <a:cubicBezTo>
                    <a:pt x="3389" y="806"/>
                    <a:pt x="3284" y="639"/>
                    <a:pt x="3150" y="492"/>
                  </a:cubicBezTo>
                  <a:cubicBezTo>
                    <a:pt x="3016" y="345"/>
                    <a:pt x="2857" y="226"/>
                    <a:pt x="2674" y="136"/>
                  </a:cubicBezTo>
                  <a:cubicBezTo>
                    <a:pt x="2490" y="45"/>
                    <a:pt x="2290" y="0"/>
                    <a:pt x="2074" y="0"/>
                  </a:cubicBezTo>
                  <a:cubicBezTo>
                    <a:pt x="0" y="0"/>
                    <a:pt x="0" y="0"/>
                    <a:pt x="0" y="0"/>
                  </a:cubicBezTo>
                  <a:cubicBezTo>
                    <a:pt x="0" y="4602"/>
                    <a:pt x="0" y="4602"/>
                    <a:pt x="0" y="4602"/>
                  </a:cubicBezTo>
                  <a:cubicBezTo>
                    <a:pt x="1063" y="4602"/>
                    <a:pt x="1063" y="4602"/>
                    <a:pt x="1063" y="4602"/>
                  </a:cubicBezTo>
                  <a:cubicBezTo>
                    <a:pt x="1063" y="3118"/>
                    <a:pt x="1063" y="3118"/>
                    <a:pt x="1063" y="3118"/>
                  </a:cubicBezTo>
                  <a:cubicBezTo>
                    <a:pt x="1757" y="3118"/>
                    <a:pt x="1757" y="3118"/>
                    <a:pt x="1757" y="3118"/>
                  </a:cubicBezTo>
                  <a:cubicBezTo>
                    <a:pt x="2683" y="4602"/>
                    <a:pt x="2683" y="4602"/>
                    <a:pt x="2683" y="4602"/>
                  </a:cubicBezTo>
                  <a:cubicBezTo>
                    <a:pt x="3883" y="4602"/>
                    <a:pt x="3883" y="4602"/>
                    <a:pt x="3883" y="4602"/>
                  </a:cubicBezTo>
                  <a:lnTo>
                    <a:pt x="2826" y="2891"/>
                  </a:lnTo>
                  <a:close/>
                  <a:moveTo>
                    <a:pt x="2359" y="2012"/>
                  </a:moveTo>
                  <a:cubicBezTo>
                    <a:pt x="2269" y="2131"/>
                    <a:pt x="2161" y="2191"/>
                    <a:pt x="2035" y="2191"/>
                  </a:cubicBezTo>
                  <a:cubicBezTo>
                    <a:pt x="1063" y="2191"/>
                    <a:pt x="1063" y="2191"/>
                    <a:pt x="1063" y="2191"/>
                  </a:cubicBezTo>
                  <a:cubicBezTo>
                    <a:pt x="1063" y="933"/>
                    <a:pt x="1063" y="933"/>
                    <a:pt x="1063" y="933"/>
                  </a:cubicBezTo>
                  <a:cubicBezTo>
                    <a:pt x="2003" y="933"/>
                    <a:pt x="2003" y="933"/>
                    <a:pt x="2003" y="933"/>
                  </a:cubicBezTo>
                  <a:cubicBezTo>
                    <a:pt x="2124" y="933"/>
                    <a:pt x="2236" y="989"/>
                    <a:pt x="2340" y="1102"/>
                  </a:cubicBezTo>
                  <a:cubicBezTo>
                    <a:pt x="2444" y="1214"/>
                    <a:pt x="2495" y="1365"/>
                    <a:pt x="2495" y="1555"/>
                  </a:cubicBezTo>
                  <a:cubicBezTo>
                    <a:pt x="2495" y="1741"/>
                    <a:pt x="2450" y="1894"/>
                    <a:pt x="2359" y="20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3" name="Freeform 29">
              <a:extLst>
                <a:ext uri="{FF2B5EF4-FFF2-40B4-BE49-F238E27FC236}">
                  <a16:creationId xmlns:a16="http://schemas.microsoft.com/office/drawing/2014/main" id="{490BBF36-C97E-4CF6-B9CC-6E466F26A122}"/>
                </a:ext>
              </a:extLst>
            </p:cNvPr>
            <p:cNvSpPr>
              <a:spLocks/>
            </p:cNvSpPr>
            <p:nvPr userDrawn="1"/>
          </p:nvSpPr>
          <p:spPr bwMode="auto">
            <a:xfrm>
              <a:off x="4002" y="1561"/>
              <a:ext cx="870" cy="1051"/>
            </a:xfrm>
            <a:custGeom>
              <a:avLst/>
              <a:gdLst>
                <a:gd name="T0" fmla="*/ 3508 w 3838"/>
                <a:gd name="T1" fmla="*/ 0 h 4634"/>
                <a:gd name="T2" fmla="*/ 3838 w 3838"/>
                <a:gd name="T3" fmla="*/ 0 h 4634"/>
                <a:gd name="T4" fmla="*/ 3838 w 3838"/>
                <a:gd name="T5" fmla="*/ 2314 h 4634"/>
                <a:gd name="T6" fmla="*/ 3738 w 3838"/>
                <a:gd name="T7" fmla="*/ 3195 h 4634"/>
                <a:gd name="T8" fmla="*/ 3410 w 3838"/>
                <a:gd name="T9" fmla="*/ 3938 h 4634"/>
                <a:gd name="T10" fmla="*/ 2817 w 3838"/>
                <a:gd name="T11" fmla="*/ 4446 h 4634"/>
                <a:gd name="T12" fmla="*/ 1919 w 3838"/>
                <a:gd name="T13" fmla="*/ 4634 h 4634"/>
                <a:gd name="T14" fmla="*/ 1005 w 3838"/>
                <a:gd name="T15" fmla="*/ 4437 h 4634"/>
                <a:gd name="T16" fmla="*/ 412 w 3838"/>
                <a:gd name="T17" fmla="*/ 3912 h 4634"/>
                <a:gd name="T18" fmla="*/ 94 w 3838"/>
                <a:gd name="T19" fmla="*/ 3169 h 4634"/>
                <a:gd name="T20" fmla="*/ 0 w 3838"/>
                <a:gd name="T21" fmla="*/ 2314 h 4634"/>
                <a:gd name="T22" fmla="*/ 0 w 3838"/>
                <a:gd name="T23" fmla="*/ 0 h 4634"/>
                <a:gd name="T24" fmla="*/ 331 w 3838"/>
                <a:gd name="T25" fmla="*/ 0 h 4634"/>
                <a:gd name="T26" fmla="*/ 331 w 3838"/>
                <a:gd name="T27" fmla="*/ 2314 h 4634"/>
                <a:gd name="T28" fmla="*/ 406 w 3838"/>
                <a:gd name="T29" fmla="*/ 3059 h 4634"/>
                <a:gd name="T30" fmla="*/ 662 w 3838"/>
                <a:gd name="T31" fmla="*/ 3704 h 4634"/>
                <a:gd name="T32" fmla="*/ 1148 w 3838"/>
                <a:gd name="T33" fmla="*/ 4158 h 4634"/>
                <a:gd name="T34" fmla="*/ 1913 w 3838"/>
                <a:gd name="T35" fmla="*/ 4330 h 4634"/>
                <a:gd name="T36" fmla="*/ 2687 w 3838"/>
                <a:gd name="T37" fmla="*/ 4155 h 4634"/>
                <a:gd name="T38" fmla="*/ 3177 w 3838"/>
                <a:gd name="T39" fmla="*/ 3694 h 4634"/>
                <a:gd name="T40" fmla="*/ 3433 w 3838"/>
                <a:gd name="T41" fmla="*/ 3046 h 4634"/>
                <a:gd name="T42" fmla="*/ 3508 w 3838"/>
                <a:gd name="T43" fmla="*/ 2314 h 4634"/>
                <a:gd name="T44" fmla="*/ 3508 w 3838"/>
                <a:gd name="T45" fmla="*/ 0 h 4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38" h="4634">
                  <a:moveTo>
                    <a:pt x="3508" y="0"/>
                  </a:moveTo>
                  <a:cubicBezTo>
                    <a:pt x="3838" y="0"/>
                    <a:pt x="3838" y="0"/>
                    <a:pt x="3838" y="0"/>
                  </a:cubicBezTo>
                  <a:cubicBezTo>
                    <a:pt x="3838" y="2314"/>
                    <a:pt x="3838" y="2314"/>
                    <a:pt x="3838" y="2314"/>
                  </a:cubicBezTo>
                  <a:cubicBezTo>
                    <a:pt x="3838" y="2621"/>
                    <a:pt x="3805" y="2914"/>
                    <a:pt x="3738" y="3195"/>
                  </a:cubicBezTo>
                  <a:cubicBezTo>
                    <a:pt x="3670" y="3476"/>
                    <a:pt x="3561" y="3724"/>
                    <a:pt x="3410" y="3938"/>
                  </a:cubicBezTo>
                  <a:cubicBezTo>
                    <a:pt x="3259" y="4152"/>
                    <a:pt x="3061" y="4321"/>
                    <a:pt x="2817" y="4446"/>
                  </a:cubicBezTo>
                  <a:cubicBezTo>
                    <a:pt x="2573" y="4572"/>
                    <a:pt x="2274" y="4634"/>
                    <a:pt x="1919" y="4634"/>
                  </a:cubicBezTo>
                  <a:cubicBezTo>
                    <a:pt x="1556" y="4634"/>
                    <a:pt x="1252" y="4569"/>
                    <a:pt x="1005" y="4437"/>
                  </a:cubicBezTo>
                  <a:cubicBezTo>
                    <a:pt x="759" y="4305"/>
                    <a:pt x="561" y="4130"/>
                    <a:pt x="412" y="3912"/>
                  </a:cubicBezTo>
                  <a:cubicBezTo>
                    <a:pt x="263" y="3693"/>
                    <a:pt x="157" y="3446"/>
                    <a:pt x="94" y="3169"/>
                  </a:cubicBezTo>
                  <a:cubicBezTo>
                    <a:pt x="32" y="2893"/>
                    <a:pt x="0" y="2608"/>
                    <a:pt x="0" y="2314"/>
                  </a:cubicBezTo>
                  <a:cubicBezTo>
                    <a:pt x="0" y="0"/>
                    <a:pt x="0" y="0"/>
                    <a:pt x="0" y="0"/>
                  </a:cubicBezTo>
                  <a:cubicBezTo>
                    <a:pt x="331" y="0"/>
                    <a:pt x="331" y="0"/>
                    <a:pt x="331" y="0"/>
                  </a:cubicBezTo>
                  <a:cubicBezTo>
                    <a:pt x="331" y="2314"/>
                    <a:pt x="331" y="2314"/>
                    <a:pt x="331" y="2314"/>
                  </a:cubicBezTo>
                  <a:cubicBezTo>
                    <a:pt x="331" y="2569"/>
                    <a:pt x="356" y="2817"/>
                    <a:pt x="406" y="3059"/>
                  </a:cubicBezTo>
                  <a:cubicBezTo>
                    <a:pt x="455" y="3301"/>
                    <a:pt x="541" y="3516"/>
                    <a:pt x="662" y="3704"/>
                  </a:cubicBezTo>
                  <a:cubicBezTo>
                    <a:pt x="783" y="3892"/>
                    <a:pt x="945" y="4043"/>
                    <a:pt x="1148" y="4158"/>
                  </a:cubicBezTo>
                  <a:cubicBezTo>
                    <a:pt x="1351" y="4272"/>
                    <a:pt x="1606" y="4330"/>
                    <a:pt x="1913" y="4330"/>
                  </a:cubicBezTo>
                  <a:cubicBezTo>
                    <a:pt x="2224" y="4330"/>
                    <a:pt x="2482" y="4271"/>
                    <a:pt x="2687" y="4155"/>
                  </a:cubicBezTo>
                  <a:cubicBezTo>
                    <a:pt x="2893" y="4038"/>
                    <a:pt x="3056" y="3885"/>
                    <a:pt x="3177" y="3694"/>
                  </a:cubicBezTo>
                  <a:cubicBezTo>
                    <a:pt x="3298" y="3504"/>
                    <a:pt x="3383" y="3288"/>
                    <a:pt x="3433" y="3046"/>
                  </a:cubicBezTo>
                  <a:cubicBezTo>
                    <a:pt x="3483" y="2804"/>
                    <a:pt x="3508" y="2560"/>
                    <a:pt x="3508" y="2314"/>
                  </a:cubicBezTo>
                  <a:lnTo>
                    <a:pt x="35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4" name="Freeform 30">
              <a:extLst>
                <a:ext uri="{FF2B5EF4-FFF2-40B4-BE49-F238E27FC236}">
                  <a16:creationId xmlns:a16="http://schemas.microsoft.com/office/drawing/2014/main" id="{E75C5016-2715-497C-9CB5-3764F3BCA536}"/>
                </a:ext>
              </a:extLst>
            </p:cNvPr>
            <p:cNvSpPr>
              <a:spLocks/>
            </p:cNvSpPr>
            <p:nvPr userDrawn="1"/>
          </p:nvSpPr>
          <p:spPr bwMode="auto">
            <a:xfrm>
              <a:off x="4969" y="1561"/>
              <a:ext cx="791" cy="1043"/>
            </a:xfrm>
            <a:custGeom>
              <a:avLst/>
              <a:gdLst>
                <a:gd name="T0" fmla="*/ 791 w 791"/>
                <a:gd name="T1" fmla="*/ 1043 h 1043"/>
                <a:gd name="T2" fmla="*/ 706 w 791"/>
                <a:gd name="T3" fmla="*/ 1043 h 1043"/>
                <a:gd name="T4" fmla="*/ 287 w 791"/>
                <a:gd name="T5" fmla="*/ 503 h 1043"/>
                <a:gd name="T6" fmla="*/ 74 w 791"/>
                <a:gd name="T7" fmla="*/ 722 h 1043"/>
                <a:gd name="T8" fmla="*/ 74 w 791"/>
                <a:gd name="T9" fmla="*/ 1043 h 1043"/>
                <a:gd name="T10" fmla="*/ 0 w 791"/>
                <a:gd name="T11" fmla="*/ 1043 h 1043"/>
                <a:gd name="T12" fmla="*/ 0 w 791"/>
                <a:gd name="T13" fmla="*/ 2 h 1043"/>
                <a:gd name="T14" fmla="*/ 74 w 791"/>
                <a:gd name="T15" fmla="*/ 2 h 1043"/>
                <a:gd name="T16" fmla="*/ 74 w 791"/>
                <a:gd name="T17" fmla="*/ 634 h 1043"/>
                <a:gd name="T18" fmla="*/ 682 w 791"/>
                <a:gd name="T19" fmla="*/ 0 h 1043"/>
                <a:gd name="T20" fmla="*/ 769 w 791"/>
                <a:gd name="T21" fmla="*/ 0 h 1043"/>
                <a:gd name="T22" fmla="*/ 336 w 791"/>
                <a:gd name="T23" fmla="*/ 457 h 1043"/>
                <a:gd name="T24" fmla="*/ 791 w 791"/>
                <a:gd name="T25" fmla="*/ 1043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1" h="1043">
                  <a:moveTo>
                    <a:pt x="791" y="1043"/>
                  </a:moveTo>
                  <a:lnTo>
                    <a:pt x="706" y="1043"/>
                  </a:lnTo>
                  <a:lnTo>
                    <a:pt x="287" y="503"/>
                  </a:lnTo>
                  <a:lnTo>
                    <a:pt x="74" y="722"/>
                  </a:lnTo>
                  <a:lnTo>
                    <a:pt x="74" y="1043"/>
                  </a:lnTo>
                  <a:lnTo>
                    <a:pt x="0" y="1043"/>
                  </a:lnTo>
                  <a:lnTo>
                    <a:pt x="0" y="2"/>
                  </a:lnTo>
                  <a:lnTo>
                    <a:pt x="74" y="2"/>
                  </a:lnTo>
                  <a:lnTo>
                    <a:pt x="74" y="634"/>
                  </a:lnTo>
                  <a:lnTo>
                    <a:pt x="682" y="0"/>
                  </a:lnTo>
                  <a:lnTo>
                    <a:pt x="769" y="0"/>
                  </a:lnTo>
                  <a:lnTo>
                    <a:pt x="336" y="457"/>
                  </a:lnTo>
                  <a:lnTo>
                    <a:pt x="791" y="10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5" name="Rectangle 31">
              <a:extLst>
                <a:ext uri="{FF2B5EF4-FFF2-40B4-BE49-F238E27FC236}">
                  <a16:creationId xmlns:a16="http://schemas.microsoft.com/office/drawing/2014/main" id="{129F00E0-4B2A-4039-B8F9-8F1602B9E312}"/>
                </a:ext>
              </a:extLst>
            </p:cNvPr>
            <p:cNvSpPr>
              <a:spLocks noChangeArrowheads="1"/>
            </p:cNvSpPr>
            <p:nvPr userDrawn="1"/>
          </p:nvSpPr>
          <p:spPr bwMode="auto">
            <a:xfrm>
              <a:off x="926" y="1565"/>
              <a:ext cx="115"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6" name="Rectangle 32">
              <a:extLst>
                <a:ext uri="{FF2B5EF4-FFF2-40B4-BE49-F238E27FC236}">
                  <a16:creationId xmlns:a16="http://schemas.microsoft.com/office/drawing/2014/main" id="{E1966AA1-3ADA-4371-BCF8-E7C4C0E29BCE}"/>
                </a:ext>
              </a:extLst>
            </p:cNvPr>
            <p:cNvSpPr>
              <a:spLocks noChangeArrowheads="1"/>
            </p:cNvSpPr>
            <p:nvPr userDrawn="1"/>
          </p:nvSpPr>
          <p:spPr bwMode="auto">
            <a:xfrm>
              <a:off x="349" y="1334"/>
              <a:ext cx="115"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7" name="Freeform 33">
              <a:extLst>
                <a:ext uri="{FF2B5EF4-FFF2-40B4-BE49-F238E27FC236}">
                  <a16:creationId xmlns:a16="http://schemas.microsoft.com/office/drawing/2014/main" id="{86E599FC-22A1-479C-9CAC-5B92F2F67256}"/>
                </a:ext>
              </a:extLst>
            </p:cNvPr>
            <p:cNvSpPr>
              <a:spLocks/>
            </p:cNvSpPr>
            <p:nvPr userDrawn="1"/>
          </p:nvSpPr>
          <p:spPr bwMode="auto">
            <a:xfrm>
              <a:off x="582" y="1680"/>
              <a:ext cx="344" cy="347"/>
            </a:xfrm>
            <a:custGeom>
              <a:avLst/>
              <a:gdLst>
                <a:gd name="T0" fmla="*/ 344 w 344"/>
                <a:gd name="T1" fmla="*/ 116 h 347"/>
                <a:gd name="T2" fmla="*/ 344 w 344"/>
                <a:gd name="T3" fmla="*/ 232 h 347"/>
                <a:gd name="T4" fmla="*/ 231 w 344"/>
                <a:gd name="T5" fmla="*/ 232 h 347"/>
                <a:gd name="T6" fmla="*/ 231 w 344"/>
                <a:gd name="T7" fmla="*/ 347 h 347"/>
                <a:gd name="T8" fmla="*/ 115 w 344"/>
                <a:gd name="T9" fmla="*/ 347 h 347"/>
                <a:gd name="T10" fmla="*/ 115 w 344"/>
                <a:gd name="T11" fmla="*/ 232 h 347"/>
                <a:gd name="T12" fmla="*/ 0 w 344"/>
                <a:gd name="T13" fmla="*/ 232 h 347"/>
                <a:gd name="T14" fmla="*/ 0 w 344"/>
                <a:gd name="T15" fmla="*/ 116 h 347"/>
                <a:gd name="T16" fmla="*/ 115 w 344"/>
                <a:gd name="T17" fmla="*/ 116 h 347"/>
                <a:gd name="T18" fmla="*/ 115 w 344"/>
                <a:gd name="T19" fmla="*/ 0 h 347"/>
                <a:gd name="T20" fmla="*/ 231 w 344"/>
                <a:gd name="T21" fmla="*/ 0 h 347"/>
                <a:gd name="T22" fmla="*/ 231 w 344"/>
                <a:gd name="T23" fmla="*/ 116 h 347"/>
                <a:gd name="T24" fmla="*/ 344 w 344"/>
                <a:gd name="T25" fmla="*/ 11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347">
                  <a:moveTo>
                    <a:pt x="344" y="116"/>
                  </a:moveTo>
                  <a:lnTo>
                    <a:pt x="344" y="232"/>
                  </a:lnTo>
                  <a:lnTo>
                    <a:pt x="231" y="232"/>
                  </a:lnTo>
                  <a:lnTo>
                    <a:pt x="231" y="347"/>
                  </a:lnTo>
                  <a:lnTo>
                    <a:pt x="115" y="347"/>
                  </a:lnTo>
                  <a:lnTo>
                    <a:pt x="115" y="232"/>
                  </a:lnTo>
                  <a:lnTo>
                    <a:pt x="0" y="232"/>
                  </a:lnTo>
                  <a:lnTo>
                    <a:pt x="0" y="116"/>
                  </a:lnTo>
                  <a:lnTo>
                    <a:pt x="115" y="116"/>
                  </a:lnTo>
                  <a:lnTo>
                    <a:pt x="115" y="0"/>
                  </a:lnTo>
                  <a:lnTo>
                    <a:pt x="231" y="0"/>
                  </a:lnTo>
                  <a:lnTo>
                    <a:pt x="231" y="116"/>
                  </a:lnTo>
                  <a:lnTo>
                    <a:pt x="344"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8" name="Freeform 34">
              <a:extLst>
                <a:ext uri="{FF2B5EF4-FFF2-40B4-BE49-F238E27FC236}">
                  <a16:creationId xmlns:a16="http://schemas.microsoft.com/office/drawing/2014/main" id="{312B896E-EDAF-4BD5-96DC-AE2196C335CC}"/>
                </a:ext>
              </a:extLst>
            </p:cNvPr>
            <p:cNvSpPr>
              <a:spLocks/>
            </p:cNvSpPr>
            <p:nvPr userDrawn="1"/>
          </p:nvSpPr>
          <p:spPr bwMode="auto">
            <a:xfrm>
              <a:off x="582" y="2027"/>
              <a:ext cx="231" cy="347"/>
            </a:xfrm>
            <a:custGeom>
              <a:avLst/>
              <a:gdLst>
                <a:gd name="T0" fmla="*/ 0 w 231"/>
                <a:gd name="T1" fmla="*/ 0 h 347"/>
                <a:gd name="T2" fmla="*/ 115 w 231"/>
                <a:gd name="T3" fmla="*/ 0 h 347"/>
                <a:gd name="T4" fmla="*/ 115 w 231"/>
                <a:gd name="T5" fmla="*/ 116 h 347"/>
                <a:gd name="T6" fmla="*/ 231 w 231"/>
                <a:gd name="T7" fmla="*/ 116 h 347"/>
                <a:gd name="T8" fmla="*/ 231 w 231"/>
                <a:gd name="T9" fmla="*/ 231 h 347"/>
                <a:gd name="T10" fmla="*/ 231 w 231"/>
                <a:gd name="T11" fmla="*/ 347 h 347"/>
                <a:gd name="T12" fmla="*/ 115 w 231"/>
                <a:gd name="T13" fmla="*/ 347 h 347"/>
                <a:gd name="T14" fmla="*/ 115 w 231"/>
                <a:gd name="T15" fmla="*/ 231 h 347"/>
                <a:gd name="T16" fmla="*/ 0 w 231"/>
                <a:gd name="T17" fmla="*/ 231 h 347"/>
                <a:gd name="T18" fmla="*/ 0 w 231"/>
                <a:gd name="T19" fmla="*/ 116 h 347"/>
                <a:gd name="T20" fmla="*/ 0 w 231"/>
                <a:gd name="T21"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 h="347">
                  <a:moveTo>
                    <a:pt x="0" y="0"/>
                  </a:moveTo>
                  <a:lnTo>
                    <a:pt x="115" y="0"/>
                  </a:lnTo>
                  <a:lnTo>
                    <a:pt x="115" y="116"/>
                  </a:lnTo>
                  <a:lnTo>
                    <a:pt x="231" y="116"/>
                  </a:lnTo>
                  <a:lnTo>
                    <a:pt x="231" y="231"/>
                  </a:lnTo>
                  <a:lnTo>
                    <a:pt x="231" y="347"/>
                  </a:lnTo>
                  <a:lnTo>
                    <a:pt x="115" y="347"/>
                  </a:lnTo>
                  <a:lnTo>
                    <a:pt x="115" y="231"/>
                  </a:lnTo>
                  <a:lnTo>
                    <a:pt x="0" y="231"/>
                  </a:lnTo>
                  <a:lnTo>
                    <a:pt x="0" y="1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79" name="Rectangle 35">
              <a:extLst>
                <a:ext uri="{FF2B5EF4-FFF2-40B4-BE49-F238E27FC236}">
                  <a16:creationId xmlns:a16="http://schemas.microsoft.com/office/drawing/2014/main" id="{C4FDCC94-CE23-4E66-B312-9963BB3600CB}"/>
                </a:ext>
              </a:extLst>
            </p:cNvPr>
            <p:cNvSpPr>
              <a:spLocks noChangeArrowheads="1"/>
            </p:cNvSpPr>
            <p:nvPr userDrawn="1"/>
          </p:nvSpPr>
          <p:spPr bwMode="auto">
            <a:xfrm>
              <a:off x="0" y="1218"/>
              <a:ext cx="116" cy="1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80" name="Rectangle 36">
              <a:extLst>
                <a:ext uri="{FF2B5EF4-FFF2-40B4-BE49-F238E27FC236}">
                  <a16:creationId xmlns:a16="http://schemas.microsoft.com/office/drawing/2014/main" id="{42B8A297-3634-4CBD-9FE7-1A9BF4DC2FEB}"/>
                </a:ext>
              </a:extLst>
            </p:cNvPr>
            <p:cNvSpPr>
              <a:spLocks noChangeArrowheads="1"/>
            </p:cNvSpPr>
            <p:nvPr userDrawn="1"/>
          </p:nvSpPr>
          <p:spPr bwMode="auto">
            <a:xfrm>
              <a:off x="466" y="1912"/>
              <a:ext cx="116"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81" name="Rectangle 37">
              <a:extLst>
                <a:ext uri="{FF2B5EF4-FFF2-40B4-BE49-F238E27FC236}">
                  <a16:creationId xmlns:a16="http://schemas.microsoft.com/office/drawing/2014/main" id="{670791AC-D67D-4E68-B226-84E33CE7BD44}"/>
                </a:ext>
              </a:extLst>
            </p:cNvPr>
            <p:cNvSpPr>
              <a:spLocks noChangeArrowheads="1"/>
            </p:cNvSpPr>
            <p:nvPr userDrawn="1"/>
          </p:nvSpPr>
          <p:spPr bwMode="auto">
            <a:xfrm>
              <a:off x="466" y="2258"/>
              <a:ext cx="116" cy="1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82" name="Rectangle 38">
              <a:extLst>
                <a:ext uri="{FF2B5EF4-FFF2-40B4-BE49-F238E27FC236}">
                  <a16:creationId xmlns:a16="http://schemas.microsoft.com/office/drawing/2014/main" id="{CCAA2563-A342-4311-9DEB-56A6879800E8}"/>
                </a:ext>
              </a:extLst>
            </p:cNvPr>
            <p:cNvSpPr>
              <a:spLocks noChangeArrowheads="1"/>
            </p:cNvSpPr>
            <p:nvPr userDrawn="1"/>
          </p:nvSpPr>
          <p:spPr bwMode="auto">
            <a:xfrm>
              <a:off x="351" y="1680"/>
              <a:ext cx="115" cy="1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83" name="Rectangle 39">
              <a:extLst>
                <a:ext uri="{FF2B5EF4-FFF2-40B4-BE49-F238E27FC236}">
                  <a16:creationId xmlns:a16="http://schemas.microsoft.com/office/drawing/2014/main" id="{21CDCF69-D752-4B43-9067-A637231173E9}"/>
                </a:ext>
              </a:extLst>
            </p:cNvPr>
            <p:cNvSpPr>
              <a:spLocks noChangeArrowheads="1"/>
            </p:cNvSpPr>
            <p:nvPr userDrawn="1"/>
          </p:nvSpPr>
          <p:spPr bwMode="auto">
            <a:xfrm>
              <a:off x="235" y="2027"/>
              <a:ext cx="116" cy="1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84" name="Rectangle 40">
              <a:extLst>
                <a:ext uri="{FF2B5EF4-FFF2-40B4-BE49-F238E27FC236}">
                  <a16:creationId xmlns:a16="http://schemas.microsoft.com/office/drawing/2014/main" id="{DB2D59AB-8422-49CE-98D1-8688D75975B3}"/>
                </a:ext>
              </a:extLst>
            </p:cNvPr>
            <p:cNvSpPr>
              <a:spLocks noChangeArrowheads="1"/>
            </p:cNvSpPr>
            <p:nvPr userDrawn="1"/>
          </p:nvSpPr>
          <p:spPr bwMode="auto">
            <a:xfrm>
              <a:off x="116" y="1449"/>
              <a:ext cx="115" cy="1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sp>
          <p:nvSpPr>
            <p:cNvPr id="85" name="Freeform 41">
              <a:extLst>
                <a:ext uri="{FF2B5EF4-FFF2-40B4-BE49-F238E27FC236}">
                  <a16:creationId xmlns:a16="http://schemas.microsoft.com/office/drawing/2014/main" id="{7B7BDE88-42EE-4358-BC09-81E6166277FC}"/>
                </a:ext>
              </a:extLst>
            </p:cNvPr>
            <p:cNvSpPr>
              <a:spLocks/>
            </p:cNvSpPr>
            <p:nvPr userDrawn="1"/>
          </p:nvSpPr>
          <p:spPr bwMode="auto">
            <a:xfrm>
              <a:off x="466" y="1449"/>
              <a:ext cx="231" cy="231"/>
            </a:xfrm>
            <a:custGeom>
              <a:avLst/>
              <a:gdLst>
                <a:gd name="T0" fmla="*/ 231 w 231"/>
                <a:gd name="T1" fmla="*/ 231 h 231"/>
                <a:gd name="T2" fmla="*/ 0 w 231"/>
                <a:gd name="T3" fmla="*/ 231 h 231"/>
                <a:gd name="T4" fmla="*/ 0 w 231"/>
                <a:gd name="T5" fmla="*/ 116 h 231"/>
                <a:gd name="T6" fmla="*/ 116 w 231"/>
                <a:gd name="T7" fmla="*/ 116 h 231"/>
                <a:gd name="T8" fmla="*/ 116 w 231"/>
                <a:gd name="T9" fmla="*/ 0 h 231"/>
                <a:gd name="T10" fmla="*/ 231 w 231"/>
                <a:gd name="T11" fmla="*/ 0 h 231"/>
                <a:gd name="T12" fmla="*/ 231 w 231"/>
                <a:gd name="T13" fmla="*/ 231 h 231"/>
              </a:gdLst>
              <a:ahLst/>
              <a:cxnLst>
                <a:cxn ang="0">
                  <a:pos x="T0" y="T1"/>
                </a:cxn>
                <a:cxn ang="0">
                  <a:pos x="T2" y="T3"/>
                </a:cxn>
                <a:cxn ang="0">
                  <a:pos x="T4" y="T5"/>
                </a:cxn>
                <a:cxn ang="0">
                  <a:pos x="T6" y="T7"/>
                </a:cxn>
                <a:cxn ang="0">
                  <a:pos x="T8" y="T9"/>
                </a:cxn>
                <a:cxn ang="0">
                  <a:pos x="T10" y="T11"/>
                </a:cxn>
                <a:cxn ang="0">
                  <a:pos x="T12" y="T13"/>
                </a:cxn>
              </a:cxnLst>
              <a:rect l="0" t="0" r="r" b="b"/>
              <a:pathLst>
                <a:path w="231" h="231">
                  <a:moveTo>
                    <a:pt x="231" y="231"/>
                  </a:moveTo>
                  <a:lnTo>
                    <a:pt x="0" y="231"/>
                  </a:lnTo>
                  <a:lnTo>
                    <a:pt x="0" y="116"/>
                  </a:lnTo>
                  <a:lnTo>
                    <a:pt x="116" y="116"/>
                  </a:lnTo>
                  <a:lnTo>
                    <a:pt x="116" y="0"/>
                  </a:lnTo>
                  <a:lnTo>
                    <a:pt x="231" y="0"/>
                  </a:lnTo>
                  <a:lnTo>
                    <a:pt x="231"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700"/>
            </a:p>
          </p:txBody>
        </p:sp>
      </p:grpSp>
      <p:cxnSp>
        <p:nvCxnSpPr>
          <p:cNvPr id="87" name="Straight Connector 86">
            <a:extLst>
              <a:ext uri="{FF2B5EF4-FFF2-40B4-BE49-F238E27FC236}">
                <a16:creationId xmlns:a16="http://schemas.microsoft.com/office/drawing/2014/main" id="{F28A2EBE-264C-4F4F-9BB7-17223A9F4CCF}"/>
              </a:ext>
            </a:extLst>
          </p:cNvPr>
          <p:cNvCxnSpPr>
            <a:cxnSpLocks/>
          </p:cNvCxnSpPr>
          <p:nvPr userDrawn="1"/>
        </p:nvCxnSpPr>
        <p:spPr>
          <a:xfrm>
            <a:off x="1077965" y="9886523"/>
            <a:ext cx="4428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579954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ransition>
    <p:fade/>
  </p:transition>
  <p:hf sldNum="0" hdr="0" dt="0"/>
  <p:txStyles>
    <p:titleStyle>
      <a:lvl1pPr algn="l" defTabSz="1371600" rtl="0" eaLnBrk="1" latinLnBrk="0" hangingPunct="1">
        <a:lnSpc>
          <a:spcPts val="5100"/>
        </a:lnSpc>
        <a:spcBef>
          <a:spcPct val="0"/>
        </a:spcBef>
        <a:buNone/>
        <a:defRPr sz="4800" b="1" kern="1200">
          <a:solidFill>
            <a:schemeClr val="accent3"/>
          </a:solidFill>
          <a:latin typeface="+mj-lt"/>
          <a:ea typeface="+mj-ea"/>
          <a:cs typeface="+mj-cs"/>
        </a:defRPr>
      </a:lvl1pPr>
    </p:titleStyle>
    <p:bodyStyle>
      <a:lvl1pPr marL="0" indent="0" algn="l" defTabSz="1371600" rtl="0" eaLnBrk="1" latinLnBrk="0" hangingPunct="1">
        <a:lnSpc>
          <a:spcPct val="90000"/>
        </a:lnSpc>
        <a:spcBef>
          <a:spcPts val="0"/>
        </a:spcBef>
        <a:buFont typeface="Arial" panose="020B0604020202020204" pitchFamily="34" charset="0"/>
        <a:buNone/>
        <a:defRPr sz="1800" kern="1200">
          <a:solidFill>
            <a:schemeClr val="accent1"/>
          </a:solidFill>
          <a:latin typeface="+mn-lt"/>
          <a:ea typeface="+mn-ea"/>
          <a:cs typeface="+mn-cs"/>
        </a:defRPr>
      </a:lvl1pPr>
      <a:lvl2pPr marL="351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2pPr>
      <a:lvl3pPr marL="702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3pPr>
      <a:lvl4pPr marL="1053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4pPr>
      <a:lvl5pPr marL="1404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5pPr>
      <a:lvl6pPr marL="1755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6pPr>
      <a:lvl7pPr marL="2106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7pPr>
      <a:lvl8pPr marL="2457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8pPr>
      <a:lvl9pPr marL="2808000" indent="-351000" algn="l" defTabSz="1371600" rtl="0" eaLnBrk="1" latinLnBrk="0" hangingPunct="1">
        <a:lnSpc>
          <a:spcPct val="90000"/>
        </a:lnSpc>
        <a:spcBef>
          <a:spcPts val="0"/>
        </a:spcBef>
        <a:buClr>
          <a:schemeClr val="accent2"/>
        </a:buClr>
        <a:buFont typeface="Calibri" panose="020F0502020204030204" pitchFamily="34" charset="0"/>
        <a:buChar char="—"/>
        <a:defRPr sz="1800" kern="1200">
          <a:solidFill>
            <a:schemeClr val="accent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53">
          <p15:clr>
            <a:srgbClr val="F26B43"/>
          </p15:clr>
        </p15:guide>
        <p15:guide id="4" pos="7227">
          <p15:clr>
            <a:srgbClr val="F26B43"/>
          </p15:clr>
        </p15:guide>
        <p15:guide id="5" orient="horz" pos="295">
          <p15:clr>
            <a:srgbClr val="F26B43"/>
          </p15:clr>
        </p15:guide>
        <p15:guide id="6" orient="horz" pos="1170">
          <p15:clr>
            <a:srgbClr val="F26B43"/>
          </p15:clr>
        </p15:guide>
        <p15:guide id="7" orient="horz" pos="3866">
          <p15:clr>
            <a:srgbClr val="F26B43"/>
          </p15:clr>
        </p15:guide>
        <p15:guide id="9" pos="608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5.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5.xml"/><Relationship Id="rId4" Type="http://schemas.openxmlformats.org/officeDocument/2006/relationships/hyperlink" Target="https://healthdatagateway.org/"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1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png"/><Relationship Id="rId1" Type="http://schemas.openxmlformats.org/officeDocument/2006/relationships/slideLayout" Target="../slideLayouts/slideLayout15.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tif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5.xml"/><Relationship Id="rId4" Type="http://schemas.openxmlformats.org/officeDocument/2006/relationships/image" Target="../media/image61.png"/></Relationships>
</file>

<file path=ppt/slides/_rels/slide2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hyperlink" Target="mailto:a.akbari@swansea.ac.uk" TargetMode="External"/><Relationship Id="rId1" Type="http://schemas.openxmlformats.org/officeDocument/2006/relationships/slideLayout" Target="../slideLayouts/slideLayout15.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tiff"/><Relationship Id="rId10" Type="http://schemas.openxmlformats.org/officeDocument/2006/relationships/image" Target="../media/image69.png"/><Relationship Id="rId4" Type="http://schemas.openxmlformats.org/officeDocument/2006/relationships/image" Target="../media/image63.jpeg"/><Relationship Id="rId9" Type="http://schemas.openxmlformats.org/officeDocument/2006/relationships/image" Target="../media/image68.jpeg"/></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saildatabank.com/" TargetMode="Externa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4B"/>
        </a:solidFill>
        <a:effectLst/>
      </p:bgPr>
    </p:bg>
    <p:spTree>
      <p:nvGrpSpPr>
        <p:cNvPr id="1" name=""/>
        <p:cNvGrpSpPr/>
        <p:nvPr/>
      </p:nvGrpSpPr>
      <p:grpSpPr>
        <a:xfrm>
          <a:off x="0" y="0"/>
          <a:ext cx="0" cy="0"/>
          <a:chOff x="0" y="0"/>
          <a:chExt cx="0" cy="0"/>
        </a:xfrm>
      </p:grpSpPr>
      <p:sp>
        <p:nvSpPr>
          <p:cNvPr id="2" name="Freeform 2"/>
          <p:cNvSpPr/>
          <p:nvPr/>
        </p:nvSpPr>
        <p:spPr>
          <a:xfrm flipH="1">
            <a:off x="4426214" y="1028700"/>
            <a:ext cx="14316317" cy="7325310"/>
          </a:xfrm>
          <a:custGeom>
            <a:avLst/>
            <a:gdLst/>
            <a:ahLst/>
            <a:cxnLst/>
            <a:rect l="l" t="t" r="r" b="b"/>
            <a:pathLst>
              <a:path w="14316317" h="7325310">
                <a:moveTo>
                  <a:pt x="14316317" y="0"/>
                </a:moveTo>
                <a:lnTo>
                  <a:pt x="0" y="0"/>
                </a:lnTo>
                <a:lnTo>
                  <a:pt x="0" y="7325310"/>
                </a:lnTo>
                <a:lnTo>
                  <a:pt x="14316317" y="7325310"/>
                </a:lnTo>
                <a:lnTo>
                  <a:pt x="14316317" y="0"/>
                </a:lnTo>
                <a:close/>
              </a:path>
            </a:pathLst>
          </a:custGeom>
          <a:blipFill>
            <a:blip r:embed="rId2"/>
            <a:stretch>
              <a:fillRect b="-9932"/>
            </a:stretch>
          </a:blipFill>
        </p:spPr>
      </p:sp>
      <p:sp>
        <p:nvSpPr>
          <p:cNvPr id="3" name="TextBox 3"/>
          <p:cNvSpPr txBox="1"/>
          <p:nvPr/>
        </p:nvSpPr>
        <p:spPr>
          <a:xfrm>
            <a:off x="838200" y="1107671"/>
            <a:ext cx="12890329" cy="7655942"/>
          </a:xfrm>
          <a:prstGeom prst="rect">
            <a:avLst/>
          </a:prstGeom>
        </p:spPr>
        <p:txBody>
          <a:bodyPr lIns="0" tIns="0" rIns="0" bIns="0" rtlCol="0" anchor="t">
            <a:spAutoFit/>
          </a:bodyPr>
          <a:lstStyle/>
          <a:p>
            <a:pPr>
              <a:lnSpc>
                <a:spcPts val="8467"/>
              </a:lnSpc>
            </a:pPr>
            <a:r>
              <a:rPr lang="en-GB" sz="7500" spc="112" dirty="0" smtClean="0">
                <a:solidFill>
                  <a:srgbClr val="CAD400"/>
                </a:solidFill>
                <a:latin typeface="Montserrat Classic Bold"/>
              </a:rPr>
              <a:t>Population Data Science:</a:t>
            </a:r>
          </a:p>
          <a:p>
            <a:pPr>
              <a:lnSpc>
                <a:spcPts val="8467"/>
              </a:lnSpc>
            </a:pPr>
            <a:r>
              <a:rPr lang="en-GB" sz="7500" spc="112" dirty="0" smtClean="0">
                <a:solidFill>
                  <a:srgbClr val="CAD400"/>
                </a:solidFill>
                <a:latin typeface="Montserrat Classic Bold"/>
              </a:rPr>
              <a:t>Using data in a </a:t>
            </a:r>
            <a:br>
              <a:rPr lang="en-GB" sz="7500" spc="112" dirty="0" smtClean="0">
                <a:solidFill>
                  <a:srgbClr val="CAD400"/>
                </a:solidFill>
                <a:latin typeface="Montserrat Classic Bold"/>
              </a:rPr>
            </a:br>
            <a:r>
              <a:rPr lang="en-GB" sz="7500" spc="112" dirty="0" smtClean="0">
                <a:solidFill>
                  <a:srgbClr val="CAD400"/>
                </a:solidFill>
                <a:latin typeface="Montserrat Classic Bold"/>
              </a:rPr>
              <a:t>multi-disciplinary team</a:t>
            </a:r>
            <a:br>
              <a:rPr lang="en-GB" sz="7500" spc="112" dirty="0" smtClean="0">
                <a:solidFill>
                  <a:srgbClr val="CAD400"/>
                </a:solidFill>
                <a:latin typeface="Montserrat Classic Bold"/>
              </a:rPr>
            </a:br>
            <a:r>
              <a:rPr lang="en-GB" sz="7500" spc="112" dirty="0" smtClean="0">
                <a:solidFill>
                  <a:srgbClr val="CAD400"/>
                </a:solidFill>
                <a:latin typeface="Montserrat Classic Bold"/>
              </a:rPr>
              <a:t>to support research &amp;</a:t>
            </a:r>
            <a:br>
              <a:rPr lang="en-GB" sz="7500" spc="112" dirty="0" smtClean="0">
                <a:solidFill>
                  <a:srgbClr val="CAD400"/>
                </a:solidFill>
                <a:latin typeface="Montserrat Classic Bold"/>
              </a:rPr>
            </a:br>
            <a:r>
              <a:rPr lang="en-GB" sz="7500" spc="112" dirty="0" smtClean="0">
                <a:solidFill>
                  <a:srgbClr val="CAD400"/>
                </a:solidFill>
                <a:latin typeface="Montserrat Classic Bold"/>
              </a:rPr>
              <a:t>improve services </a:t>
            </a:r>
            <a:r>
              <a:rPr lang="en-GB" sz="7500" spc="112" dirty="0">
                <a:solidFill>
                  <a:srgbClr val="CAD400"/>
                </a:solidFill>
                <a:latin typeface="Montserrat Classic Bold"/>
              </a:rPr>
              <a:t>and people’s </a:t>
            </a:r>
            <a:r>
              <a:rPr lang="en-GB" sz="7500" spc="112" dirty="0" smtClean="0">
                <a:solidFill>
                  <a:srgbClr val="CAD400"/>
                </a:solidFill>
                <a:latin typeface="Montserrat Classic Bold"/>
              </a:rPr>
              <a:t>outcomes</a:t>
            </a:r>
            <a:endParaRPr lang="en-GB" sz="7500" spc="112" dirty="0">
              <a:solidFill>
                <a:srgbClr val="CAD400"/>
              </a:solidFill>
              <a:latin typeface="Montserrat Classic Bold"/>
            </a:endParaRPr>
          </a:p>
          <a:p>
            <a:pPr algn="just">
              <a:lnSpc>
                <a:spcPts val="8677"/>
              </a:lnSpc>
            </a:pPr>
            <a:endParaRPr lang="en-US" sz="7500" spc="112" dirty="0">
              <a:solidFill>
                <a:srgbClr val="FFFFFF"/>
              </a:solidFill>
              <a:latin typeface="Montserrat Classic Bold"/>
            </a:endParaRPr>
          </a:p>
        </p:txBody>
      </p:sp>
      <p:sp>
        <p:nvSpPr>
          <p:cNvPr id="5" name="TextBox 5"/>
          <p:cNvSpPr txBox="1"/>
          <p:nvPr/>
        </p:nvSpPr>
        <p:spPr>
          <a:xfrm>
            <a:off x="10450581" y="9699388"/>
            <a:ext cx="4380248" cy="271272"/>
          </a:xfrm>
          <a:prstGeom prst="rect">
            <a:avLst/>
          </a:prstGeom>
        </p:spPr>
        <p:txBody>
          <a:bodyPr lIns="0" tIns="0" rIns="0" bIns="0" rtlCol="0" anchor="t">
            <a:spAutoFit/>
          </a:bodyPr>
          <a:lstStyle/>
          <a:p>
            <a:pPr marL="0" lvl="0" indent="0">
              <a:lnSpc>
                <a:spcPts val="2124"/>
              </a:lnSpc>
              <a:spcBef>
                <a:spcPct val="0"/>
              </a:spcBef>
            </a:pPr>
            <a:r>
              <a:rPr lang="en-US" sz="1800" spc="185">
                <a:solidFill>
                  <a:srgbClr val="CAD400"/>
                </a:solidFill>
                <a:latin typeface="Montserrat Classic"/>
              </a:rPr>
              <a:t>www.popdatasci.swan.ac.uk</a:t>
            </a:r>
          </a:p>
        </p:txBody>
      </p:sp>
      <p:sp>
        <p:nvSpPr>
          <p:cNvPr id="6" name="Freeform 6"/>
          <p:cNvSpPr/>
          <p:nvPr/>
        </p:nvSpPr>
        <p:spPr>
          <a:xfrm>
            <a:off x="14469892" y="9173215"/>
            <a:ext cx="3517591" cy="1052346"/>
          </a:xfrm>
          <a:custGeom>
            <a:avLst/>
            <a:gdLst/>
            <a:ahLst/>
            <a:cxnLst/>
            <a:rect l="l" t="t" r="r" b="b"/>
            <a:pathLst>
              <a:path w="3517591" h="1052346">
                <a:moveTo>
                  <a:pt x="0" y="0"/>
                </a:moveTo>
                <a:lnTo>
                  <a:pt x="3517591" y="0"/>
                </a:lnTo>
                <a:lnTo>
                  <a:pt x="3517591" y="1052346"/>
                </a:lnTo>
                <a:lnTo>
                  <a:pt x="0" y="1052346"/>
                </a:lnTo>
                <a:lnTo>
                  <a:pt x="0" y="0"/>
                </a:lnTo>
                <a:close/>
              </a:path>
            </a:pathLst>
          </a:custGeom>
          <a:blipFill>
            <a:blip r:embed="rId3"/>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p:txBody>
          <a:bodyPr/>
          <a:lstStyle/>
          <a:p>
            <a:r>
              <a:rPr lang="en-GB" dirty="0"/>
              <a:t>The SAIL </a:t>
            </a:r>
            <a:r>
              <a:rPr lang="en-GB" dirty="0" smtClean="0"/>
              <a:t>Databank</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smtClean="0"/>
              <a:t>Stakeholder </a:t>
            </a:r>
            <a:r>
              <a:rPr lang="en-GB" dirty="0"/>
              <a:t>&amp; Public </a:t>
            </a:r>
            <a:r>
              <a:rPr lang="en-GB" dirty="0" smtClean="0"/>
              <a:t>Engagement - </a:t>
            </a:r>
            <a:r>
              <a:rPr lang="en-GB" dirty="0"/>
              <a:t>t</a:t>
            </a:r>
            <a:r>
              <a:rPr lang="en-GB" dirty="0" smtClean="0"/>
              <a:t>he </a:t>
            </a:r>
            <a:r>
              <a:rPr lang="en-GB" dirty="0"/>
              <a:t>SAIL Consumer Panel</a:t>
            </a:r>
          </a:p>
        </p:txBody>
      </p:sp>
      <p:pic>
        <p:nvPicPr>
          <p:cNvPr id="9" name="Picture 2"/>
          <p:cNvPicPr>
            <a:picLocks noChangeAspect="1" noChangeArrowheads="1"/>
          </p:cNvPicPr>
          <p:nvPr/>
        </p:nvPicPr>
        <p:blipFill>
          <a:blip r:embed="rId2" cstate="print"/>
          <a:srcRect/>
          <a:stretch>
            <a:fillRect/>
          </a:stretch>
        </p:blipFill>
        <p:spPr bwMode="auto">
          <a:xfrm>
            <a:off x="1079498" y="4050000"/>
            <a:ext cx="7560000" cy="4320000"/>
          </a:xfrm>
          <a:prstGeom prst="rect">
            <a:avLst/>
          </a:prstGeom>
          <a:noFill/>
          <a:ln w="9525">
            <a:noFill/>
            <a:miter lim="800000"/>
            <a:headEnd/>
            <a:tailEnd/>
          </a:ln>
        </p:spPr>
      </p:pic>
      <p:pic>
        <p:nvPicPr>
          <p:cNvPr id="7" name="Picture 6">
            <a:extLst>
              <a:ext uri="{FF2B5EF4-FFF2-40B4-BE49-F238E27FC236}">
                <a16:creationId xmlns:a16="http://schemas.microsoft.com/office/drawing/2014/main" id="{3735A117-CCD5-4360-89BD-BFCB8C452ECE}"/>
              </a:ext>
            </a:extLst>
          </p:cNvPr>
          <p:cNvPicPr>
            <a:picLocks noChangeAspect="1"/>
          </p:cNvPicPr>
          <p:nvPr/>
        </p:nvPicPr>
        <p:blipFill rotWithShape="1">
          <a:blip r:embed="rId3"/>
          <a:srcRect r="9003"/>
          <a:stretch/>
        </p:blipFill>
        <p:spPr>
          <a:xfrm>
            <a:off x="9180000" y="4050000"/>
            <a:ext cx="7560000" cy="4320000"/>
          </a:xfrm>
          <a:prstGeom prst="rect">
            <a:avLst/>
          </a:prstGeom>
        </p:spPr>
      </p:pic>
      <p:sp>
        <p:nvSpPr>
          <p:cNvPr id="8" name="Text Placeholder 3"/>
          <p:cNvSpPr>
            <a:spLocks noGrp="1"/>
          </p:cNvSpPr>
          <p:nvPr>
            <p:ph type="body" sz="quarter" idx="13"/>
          </p:nvPr>
        </p:nvSpPr>
        <p:spPr>
          <a:xfrm>
            <a:off x="1079500" y="2786065"/>
            <a:ext cx="15660500" cy="1700213"/>
          </a:xfrm>
        </p:spPr>
        <p:txBody>
          <a:bodyPr/>
          <a:lstStyle/>
          <a:p>
            <a:pPr marL="428625" indent="-428625" algn="just">
              <a:lnSpc>
                <a:spcPct val="125000"/>
              </a:lnSpc>
              <a:spcBef>
                <a:spcPts val="1500"/>
              </a:spcBef>
              <a:buFont typeface="Arial" panose="020B0604020202020204" pitchFamily="34" charset="0"/>
              <a:buChar char="•"/>
            </a:pPr>
            <a:r>
              <a:rPr lang="en-GB" sz="2550" dirty="0">
                <a:cs typeface="Bookman Old Style"/>
              </a:rPr>
              <a:t>SAIL Databank has a long-standing Consumer Panel, established in 2011. </a:t>
            </a:r>
          </a:p>
          <a:p>
            <a:pPr marL="428625" indent="-428625" algn="just">
              <a:lnSpc>
                <a:spcPct val="125000"/>
              </a:lnSpc>
              <a:spcBef>
                <a:spcPts val="1500"/>
              </a:spcBef>
              <a:buFont typeface="Arial" panose="020B0604020202020204" pitchFamily="34" charset="0"/>
              <a:buChar char="•"/>
            </a:pPr>
            <a:r>
              <a:rPr lang="en-GB" sz="2550" dirty="0">
                <a:cs typeface="Bookman Old Style"/>
              </a:rPr>
              <a:t>It actively recruits and is involved in all aspects of SAIL, from start to end (i.e. bids, IGRP, dissemination and impact).</a:t>
            </a:r>
          </a:p>
        </p:txBody>
      </p:sp>
    </p:spTree>
    <p:extLst>
      <p:ext uri="{BB962C8B-B14F-4D97-AF65-F5344CB8AC3E}">
        <p14:creationId xmlns:p14="http://schemas.microsoft.com/office/powerpoint/2010/main" val="234744073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4" name="Text Placeholder 3"/>
          <p:cNvSpPr>
            <a:spLocks noGrp="1"/>
          </p:cNvSpPr>
          <p:nvPr>
            <p:ph type="body" sz="quarter" idx="13"/>
          </p:nvPr>
        </p:nvSpPr>
        <p:spPr/>
        <p:txBody>
          <a:bodyPr/>
          <a:lstStyle/>
          <a:p>
            <a:pPr marL="428625" indent="-428625" algn="just">
              <a:lnSpc>
                <a:spcPct val="125000"/>
              </a:lnSpc>
              <a:spcBef>
                <a:spcPts val="1500"/>
              </a:spcBef>
              <a:buFont typeface="Arial" panose="020B0604020202020204" pitchFamily="34" charset="0"/>
              <a:buChar char="•"/>
            </a:pPr>
            <a:r>
              <a:rPr lang="en-GB" sz="2550" dirty="0">
                <a:cs typeface="Bookman Old Style"/>
              </a:rPr>
              <a:t>The insight of the team based within Population Data Science at Swansea University was offered to assist the Welsh Government and Chief Medical Officer for Wales.</a:t>
            </a:r>
          </a:p>
          <a:p>
            <a:pPr marL="428625" indent="-428625" algn="just">
              <a:lnSpc>
                <a:spcPct val="125000"/>
              </a:lnSpc>
              <a:spcBef>
                <a:spcPts val="1500"/>
              </a:spcBef>
              <a:buFont typeface="Arial" panose="020B0604020202020204" pitchFamily="34" charset="0"/>
              <a:buChar char="•"/>
            </a:pPr>
            <a:r>
              <a:rPr lang="en-GB" sz="2550" dirty="0">
                <a:cs typeface="Bookman Old Style"/>
              </a:rPr>
              <a:t> Quickly the ‘One Wales’ team was assembled, drawing on the necessary expertise to guide policy decision-making.</a:t>
            </a:r>
          </a:p>
          <a:p>
            <a:pPr marL="428625" indent="-428625" algn="just">
              <a:lnSpc>
                <a:spcPct val="125000"/>
              </a:lnSpc>
              <a:spcBef>
                <a:spcPts val="1500"/>
              </a:spcBef>
              <a:buFont typeface="Arial" panose="020B0604020202020204" pitchFamily="34" charset="0"/>
              <a:buChar char="•"/>
            </a:pPr>
            <a:r>
              <a:rPr lang="en-GB" sz="2550" dirty="0">
                <a:cs typeface="Bookman Old Style"/>
              </a:rPr>
              <a:t> One Wales brings together colleagues from SAIL Databank, ADP,  ADR Wales, BREATHE, Digital Health and Care Wales, HDR UK, NHS Shared Services, Public Health Wales, Welsh Ambulance Service Trust and Welsh Government.</a:t>
            </a:r>
          </a:p>
          <a:p>
            <a:pPr marL="428625" indent="-428625" algn="just">
              <a:lnSpc>
                <a:spcPct val="125000"/>
              </a:lnSpc>
              <a:spcBef>
                <a:spcPts val="1500"/>
              </a:spcBef>
              <a:buFont typeface="Arial" panose="020B0604020202020204" pitchFamily="34" charset="0"/>
              <a:buChar char="•"/>
            </a:pPr>
            <a:r>
              <a:rPr lang="en-GB" sz="2550" dirty="0">
                <a:cs typeface="Bookman Old Style"/>
              </a:rPr>
              <a:t> All work was presented directly to the Welsh Government Technical Advisory Cell / Group (TAC / TAG) and UK Scientific Advisory Group (SAGE).</a:t>
            </a:r>
          </a:p>
          <a:p>
            <a:pPr marL="428625" indent="-428625" algn="just">
              <a:lnSpc>
                <a:spcPct val="125000"/>
              </a:lnSpc>
              <a:spcBef>
                <a:spcPts val="1500"/>
              </a:spcBef>
              <a:buFont typeface="Arial" panose="020B0604020202020204" pitchFamily="34" charset="0"/>
              <a:buChar char="•"/>
            </a:pPr>
            <a:r>
              <a:rPr lang="en-GB" sz="2550" dirty="0">
                <a:cs typeface="Bookman Old Style"/>
              </a:rPr>
              <a:t>Enabled, supported and delivered a wide range of research, intelligence and evaluation using the SAIL Databank. </a:t>
            </a: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The One Wales collaboration</a:t>
            </a:r>
          </a:p>
        </p:txBody>
      </p:sp>
      <p:pic>
        <p:nvPicPr>
          <p:cNvPr id="11" name="Picture 10" descr="A picture containing tool&#10;&#10;Description automatically generated">
            <a:extLst>
              <a:ext uri="{FF2B5EF4-FFF2-40B4-BE49-F238E27FC236}">
                <a16:creationId xmlns:a16="http://schemas.microsoft.com/office/drawing/2014/main" id="{AB9341BC-926C-4467-9BF6-96AF6C69DC6B}"/>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14487527" y="305864"/>
            <a:ext cx="3704166" cy="2083593"/>
          </a:xfrm>
          <a:prstGeom prst="rect">
            <a:avLst/>
          </a:prstGeom>
        </p:spPr>
      </p:pic>
    </p:spTree>
    <p:extLst>
      <p:ext uri="{BB962C8B-B14F-4D97-AF65-F5344CB8AC3E}">
        <p14:creationId xmlns:p14="http://schemas.microsoft.com/office/powerpoint/2010/main" val="160187641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The One Wales collaboration</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781" y="2913324"/>
            <a:ext cx="11520000" cy="6480000"/>
          </a:xfrm>
          <a:prstGeom prst="rect">
            <a:avLst/>
          </a:prstGeom>
        </p:spPr>
      </p:pic>
      <p:pic>
        <p:nvPicPr>
          <p:cNvPr id="9" name="Picture 8"/>
          <p:cNvPicPr>
            <a:picLocks noChangeAspect="1"/>
          </p:cNvPicPr>
          <p:nvPr/>
        </p:nvPicPr>
        <p:blipFill rotWithShape="1">
          <a:blip r:embed="rId3"/>
          <a:srcRect l="5073" r="6004"/>
          <a:stretch/>
        </p:blipFill>
        <p:spPr>
          <a:xfrm>
            <a:off x="12455782" y="6484652"/>
            <a:ext cx="5735912" cy="2104761"/>
          </a:xfrm>
          <a:prstGeom prst="rect">
            <a:avLst/>
          </a:prstGeom>
        </p:spPr>
      </p:pic>
      <p:pic>
        <p:nvPicPr>
          <p:cNvPr id="10" name="Picture 9"/>
          <p:cNvPicPr>
            <a:picLocks noChangeAspect="1"/>
          </p:cNvPicPr>
          <p:nvPr/>
        </p:nvPicPr>
        <p:blipFill>
          <a:blip r:embed="rId4"/>
          <a:stretch>
            <a:fillRect/>
          </a:stretch>
        </p:blipFill>
        <p:spPr>
          <a:xfrm>
            <a:off x="12853501" y="4580384"/>
            <a:ext cx="4940477" cy="1214084"/>
          </a:xfrm>
          <a:prstGeom prst="rect">
            <a:avLst/>
          </a:prstGeom>
        </p:spPr>
      </p:pic>
    </p:spTree>
    <p:extLst>
      <p:ext uri="{BB962C8B-B14F-4D97-AF65-F5344CB8AC3E}">
        <p14:creationId xmlns:p14="http://schemas.microsoft.com/office/powerpoint/2010/main" val="312893708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The One Wales collaboration</a:t>
            </a:r>
          </a:p>
        </p:txBody>
      </p:sp>
      <p:sp>
        <p:nvSpPr>
          <p:cNvPr id="11" name="Text Placeholder 3"/>
          <p:cNvSpPr>
            <a:spLocks noGrp="1"/>
          </p:cNvSpPr>
          <p:nvPr>
            <p:ph type="body" sz="quarter" idx="13"/>
          </p:nvPr>
        </p:nvSpPr>
        <p:spPr>
          <a:xfrm>
            <a:off x="1079500" y="9355361"/>
            <a:ext cx="16752077" cy="575288"/>
          </a:xfrm>
        </p:spPr>
        <p:txBody>
          <a:bodyPr/>
          <a:lstStyle/>
          <a:p>
            <a:pPr algn="ctr">
              <a:spcAft>
                <a:spcPts val="900"/>
              </a:spcAft>
            </a:pPr>
            <a:r>
              <a:rPr lang="en-GB" sz="1800" dirty="0"/>
              <a:t>https://popdatasci.swan.ac.uk/news/one-wales/</a:t>
            </a:r>
            <a:endParaRPr lang="en-GB" sz="1800" dirty="0">
              <a:cs typeface="Bookman Old Style"/>
            </a:endParaRPr>
          </a:p>
        </p:txBody>
      </p:sp>
      <p:grpSp>
        <p:nvGrpSpPr>
          <p:cNvPr id="12" name="Group 11"/>
          <p:cNvGrpSpPr/>
          <p:nvPr/>
        </p:nvGrpSpPr>
        <p:grpSpPr>
          <a:xfrm>
            <a:off x="1079497" y="2872990"/>
            <a:ext cx="7560000" cy="5400000"/>
            <a:chOff x="1801033" y="1705426"/>
            <a:chExt cx="8070331" cy="5460400"/>
          </a:xfrm>
        </p:grpSpPr>
        <p:pic>
          <p:nvPicPr>
            <p:cNvPr id="13" name="Picture 12"/>
            <p:cNvPicPr>
              <a:picLocks noChangeAspect="1"/>
            </p:cNvPicPr>
            <p:nvPr/>
          </p:nvPicPr>
          <p:blipFill>
            <a:blip r:embed="rId2"/>
            <a:stretch>
              <a:fillRect/>
            </a:stretch>
          </p:blipFill>
          <p:spPr>
            <a:xfrm>
              <a:off x="1801033" y="1705426"/>
              <a:ext cx="8045136" cy="3600000"/>
            </a:xfrm>
            <a:prstGeom prst="rect">
              <a:avLst/>
            </a:prstGeom>
          </p:spPr>
        </p:pic>
        <p:pic>
          <p:nvPicPr>
            <p:cNvPr id="14" name="Picture 13"/>
            <p:cNvPicPr>
              <a:picLocks noChangeAspect="1"/>
            </p:cNvPicPr>
            <p:nvPr/>
          </p:nvPicPr>
          <p:blipFill rotWithShape="1">
            <a:blip r:embed="rId3"/>
            <a:srcRect t="5436" r="3480"/>
            <a:stretch/>
          </p:blipFill>
          <p:spPr>
            <a:xfrm>
              <a:off x="1801033" y="3761507"/>
              <a:ext cx="8070331" cy="3404319"/>
            </a:xfrm>
            <a:prstGeom prst="rect">
              <a:avLst/>
            </a:prstGeom>
          </p:spPr>
        </p:pic>
      </p:grpSp>
      <p:pic>
        <p:nvPicPr>
          <p:cNvPr id="15" name="Picture 14"/>
          <p:cNvPicPr>
            <a:picLocks noChangeAspect="1"/>
          </p:cNvPicPr>
          <p:nvPr/>
        </p:nvPicPr>
        <p:blipFill>
          <a:blip r:embed="rId4"/>
          <a:stretch>
            <a:fillRect/>
          </a:stretch>
        </p:blipFill>
        <p:spPr>
          <a:xfrm>
            <a:off x="7552939" y="3600277"/>
            <a:ext cx="10278639" cy="5218040"/>
          </a:xfrm>
          <a:prstGeom prst="rect">
            <a:avLst/>
          </a:prstGeom>
        </p:spPr>
      </p:pic>
    </p:spTree>
    <p:extLst>
      <p:ext uri="{BB962C8B-B14F-4D97-AF65-F5344CB8AC3E}">
        <p14:creationId xmlns:p14="http://schemas.microsoft.com/office/powerpoint/2010/main" val="132615747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Impact of COVID-19 - Data flows – “new things”</a:t>
            </a:r>
          </a:p>
        </p:txBody>
      </p:sp>
      <p:sp>
        <p:nvSpPr>
          <p:cNvPr id="12" name="Text Placeholder 3"/>
          <p:cNvSpPr>
            <a:spLocks noGrp="1"/>
          </p:cNvSpPr>
          <p:nvPr>
            <p:ph type="body" sz="quarter" idx="13"/>
          </p:nvPr>
        </p:nvSpPr>
        <p:spPr>
          <a:xfrm>
            <a:off x="1079501" y="2786065"/>
            <a:ext cx="13408026" cy="1700213"/>
          </a:xfrm>
        </p:spPr>
        <p:txBody>
          <a:bodyPr/>
          <a:lstStyle/>
          <a:p>
            <a:pPr algn="just">
              <a:lnSpc>
                <a:spcPct val="125000"/>
              </a:lnSpc>
              <a:spcBef>
                <a:spcPts val="1500"/>
              </a:spcBef>
              <a:buFont typeface="Wingdings" panose="05000000000000000000" pitchFamily="2" charset="2"/>
              <a:buChar char="§"/>
            </a:pPr>
            <a:endParaRPr lang="en-GB" sz="2550" dirty="0">
              <a:latin typeface="Calibri" panose="020F0502020204030204" pitchFamily="34" charset="0"/>
              <a:cs typeface="Calibri" panose="020F0502020204030204" pitchFamily="34" charset="0"/>
            </a:endParaRP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Cadence has increased</a:t>
            </a:r>
          </a:p>
          <a:p>
            <a:pPr algn="just">
              <a:lnSpc>
                <a:spcPct val="125000"/>
              </a:lnSpc>
              <a:spcBef>
                <a:spcPts val="1500"/>
              </a:spcBef>
            </a:pPr>
            <a:r>
              <a:rPr lang="en-GB" sz="2550" dirty="0">
                <a:latin typeface="Calibri" panose="020F0502020204030204" pitchFamily="34" charset="0"/>
                <a:cs typeface="Calibri" panose="020F0502020204030204" pitchFamily="34" charset="0"/>
              </a:rPr>
              <a:t>	“Daily / Weekly / Monthly…”</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New data has been acquired</a:t>
            </a:r>
          </a:p>
          <a:p>
            <a:pPr algn="just">
              <a:lnSpc>
                <a:spcPct val="125000"/>
              </a:lnSpc>
              <a:spcBef>
                <a:spcPts val="1500"/>
              </a:spcBef>
            </a:pPr>
            <a:r>
              <a:rPr lang="en-GB" sz="2550" dirty="0">
                <a:latin typeface="Calibri" panose="020F0502020204030204" pitchFamily="34" charset="0"/>
                <a:cs typeface="Calibri" panose="020F0502020204030204" pitchFamily="34" charset="0"/>
              </a:rPr>
              <a:t>	“New sources and updates”</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More data to come</a:t>
            </a:r>
          </a:p>
          <a:p>
            <a:pPr algn="just">
              <a:lnSpc>
                <a:spcPct val="125000"/>
              </a:lnSpc>
              <a:spcBef>
                <a:spcPts val="1500"/>
              </a:spcBef>
            </a:pPr>
            <a:r>
              <a:rPr lang="en-GB" sz="2550" dirty="0">
                <a:latin typeface="Calibri" panose="020F0502020204030204" pitchFamily="34" charset="0"/>
                <a:cs typeface="Calibri" panose="020F0502020204030204" pitchFamily="34" charset="0"/>
              </a:rPr>
              <a:t>	“Driving acquisition…”</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New ways of dealing with data</a:t>
            </a:r>
          </a:p>
          <a:p>
            <a:pPr algn="just">
              <a:lnSpc>
                <a:spcPct val="125000"/>
              </a:lnSpc>
              <a:spcBef>
                <a:spcPts val="1500"/>
              </a:spcBef>
            </a:pPr>
            <a:r>
              <a:rPr lang="en-GB" sz="2550" dirty="0">
                <a:latin typeface="Calibri" panose="020F0502020204030204" pitchFamily="34" charset="0"/>
                <a:cs typeface="Calibri" panose="020F0502020204030204" pitchFamily="34" charset="0"/>
              </a:rPr>
              <a:t>	“Loading, provisioning, access”</a:t>
            </a:r>
          </a:p>
        </p:txBody>
      </p:sp>
      <p:pic>
        <p:nvPicPr>
          <p:cNvPr id="13" name="Picture 12"/>
          <p:cNvPicPr>
            <a:picLocks noChangeAspect="1"/>
          </p:cNvPicPr>
          <p:nvPr/>
        </p:nvPicPr>
        <p:blipFill>
          <a:blip r:embed="rId2"/>
          <a:stretch>
            <a:fillRect/>
          </a:stretch>
        </p:blipFill>
        <p:spPr>
          <a:xfrm>
            <a:off x="7969346" y="2558140"/>
            <a:ext cx="9575871" cy="7172660"/>
          </a:xfrm>
          <a:prstGeom prst="rect">
            <a:avLst/>
          </a:prstGeom>
        </p:spPr>
      </p:pic>
    </p:spTree>
    <p:extLst>
      <p:ext uri="{BB962C8B-B14F-4D97-AF65-F5344CB8AC3E}">
        <p14:creationId xmlns:p14="http://schemas.microsoft.com/office/powerpoint/2010/main" val="19800132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Impact of COVID-19 - Data flows – </a:t>
            </a:r>
            <a:r>
              <a:rPr lang="en-GB" dirty="0" smtClean="0"/>
              <a:t>information, meta-data and documentation</a:t>
            </a:r>
            <a:endParaRPr lang="en-GB" dirty="0"/>
          </a:p>
        </p:txBody>
      </p:sp>
      <p:pic>
        <p:nvPicPr>
          <p:cNvPr id="19" name="Picture 18"/>
          <p:cNvPicPr>
            <a:picLocks noChangeAspect="1"/>
          </p:cNvPicPr>
          <p:nvPr/>
        </p:nvPicPr>
        <p:blipFill>
          <a:blip r:embed="rId2"/>
          <a:stretch>
            <a:fillRect/>
          </a:stretch>
        </p:blipFill>
        <p:spPr>
          <a:xfrm>
            <a:off x="1152830" y="2908823"/>
            <a:ext cx="10191891" cy="5310061"/>
          </a:xfrm>
          <a:prstGeom prst="rect">
            <a:avLst/>
          </a:prstGeom>
        </p:spPr>
      </p:pic>
      <p:pic>
        <p:nvPicPr>
          <p:cNvPr id="20" name="Picture 19"/>
          <p:cNvPicPr>
            <a:picLocks noChangeAspect="1"/>
          </p:cNvPicPr>
          <p:nvPr/>
        </p:nvPicPr>
        <p:blipFill>
          <a:blip r:embed="rId3"/>
          <a:stretch>
            <a:fillRect/>
          </a:stretch>
        </p:blipFill>
        <p:spPr>
          <a:xfrm>
            <a:off x="7924800" y="3924300"/>
            <a:ext cx="9659738" cy="5310061"/>
          </a:xfrm>
          <a:prstGeom prst="rect">
            <a:avLst/>
          </a:prstGeom>
        </p:spPr>
      </p:pic>
      <p:sp>
        <p:nvSpPr>
          <p:cNvPr id="21" name="Text Placeholder 3"/>
          <p:cNvSpPr>
            <a:spLocks noGrp="1"/>
          </p:cNvSpPr>
          <p:nvPr>
            <p:ph type="body" sz="quarter" idx="13"/>
          </p:nvPr>
        </p:nvSpPr>
        <p:spPr>
          <a:xfrm>
            <a:off x="1371600" y="9016857"/>
            <a:ext cx="8938684" cy="622443"/>
          </a:xfrm>
        </p:spPr>
        <p:txBody>
          <a:bodyPr/>
          <a:lstStyle/>
          <a:p>
            <a:pPr algn="just">
              <a:spcAft>
                <a:spcPts val="600"/>
              </a:spcAft>
            </a:pPr>
            <a:r>
              <a:rPr lang="en-GB" sz="2000" dirty="0">
                <a:hlinkClick r:id="rId4"/>
              </a:rPr>
              <a:t>https://</a:t>
            </a:r>
            <a:r>
              <a:rPr lang="en-GB" sz="1800" dirty="0">
                <a:hlinkClick r:id="rId4"/>
              </a:rPr>
              <a:t>healthdatagateway.org</a:t>
            </a:r>
            <a:r>
              <a:rPr lang="en-GB" sz="2000" dirty="0">
                <a:hlinkClick r:id="rId4"/>
              </a:rPr>
              <a:t>/</a:t>
            </a:r>
            <a:endParaRPr lang="en-GB" sz="2000" dirty="0" smtClean="0"/>
          </a:p>
        </p:txBody>
      </p:sp>
    </p:spTree>
    <p:extLst>
      <p:ext uri="{BB962C8B-B14F-4D97-AF65-F5344CB8AC3E}">
        <p14:creationId xmlns:p14="http://schemas.microsoft.com/office/powerpoint/2010/main" val="35086571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hqprint">
            <a:extLst>
              <a:ext uri="{28A0092B-C50C-407E-A947-70E740481C1C}">
                <a14:useLocalDpi xmlns:a14="http://schemas.microsoft.com/office/drawing/2010/main" val="0"/>
              </a:ext>
            </a:extLst>
          </a:blip>
          <a:srcRect l="21800" r="34844"/>
          <a:stretch/>
        </p:blipFill>
        <p:spPr>
          <a:xfrm>
            <a:off x="10591800" y="190500"/>
            <a:ext cx="6934200" cy="9964272"/>
          </a:xfrm>
          <a:prstGeom prst="rect">
            <a:avLst/>
          </a:prstGeom>
        </p:spPr>
      </p:pic>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Impact of COVID-19 </a:t>
            </a:r>
            <a:r>
              <a:rPr lang="en-GB" dirty="0" smtClean="0"/>
              <a:t>– Collaboration!</a:t>
            </a:r>
            <a:endParaRPr lang="en-GB" dirty="0"/>
          </a:p>
        </p:txBody>
      </p:sp>
      <p:sp>
        <p:nvSpPr>
          <p:cNvPr id="10" name="Title 1"/>
          <p:cNvSpPr>
            <a:spLocks noGrp="1"/>
          </p:cNvSpPr>
          <p:nvPr>
            <p:ph type="body" sz="quarter" idx="13"/>
          </p:nvPr>
        </p:nvSpPr>
        <p:spPr>
          <a:xfrm>
            <a:off x="1079497" y="3091550"/>
            <a:ext cx="13408026" cy="1700213"/>
          </a:xfrm>
        </p:spPr>
        <p:txBody>
          <a:bodyPr/>
          <a:lstStyle/>
          <a:p>
            <a:r>
              <a:rPr lang="en-GB" b="0" dirty="0" smtClean="0"/>
              <a:t>	~200+ users</a:t>
            </a:r>
            <a:br>
              <a:rPr lang="en-GB" b="0" dirty="0" smtClean="0"/>
            </a:br>
            <a:r>
              <a:rPr lang="en-GB" b="0" dirty="0"/>
              <a:t/>
            </a:r>
            <a:br>
              <a:rPr lang="en-GB" b="0" dirty="0"/>
            </a:br>
            <a:r>
              <a:rPr lang="en-GB" b="0" dirty="0" smtClean="0"/>
              <a:t/>
            </a:r>
            <a:br>
              <a:rPr lang="en-GB" b="0" dirty="0" smtClean="0"/>
            </a:br>
            <a:r>
              <a:rPr lang="en-GB" b="0" dirty="0"/>
              <a:t>	</a:t>
            </a:r>
            <a:r>
              <a:rPr lang="en-GB" b="0" dirty="0" smtClean="0"/>
              <a:t>~200+ questions</a:t>
            </a:r>
            <a:br>
              <a:rPr lang="en-GB" b="0" dirty="0" smtClean="0"/>
            </a:br>
            <a:r>
              <a:rPr lang="en-GB" b="0" dirty="0"/>
              <a:t/>
            </a:r>
            <a:br>
              <a:rPr lang="en-GB" b="0" dirty="0"/>
            </a:br>
            <a:r>
              <a:rPr lang="en-GB" b="0" dirty="0" smtClean="0"/>
              <a:t>		</a:t>
            </a:r>
            <a:br>
              <a:rPr lang="en-GB" b="0" dirty="0" smtClean="0"/>
            </a:br>
            <a:r>
              <a:rPr lang="en-GB" b="0" dirty="0"/>
              <a:t>	</a:t>
            </a:r>
            <a:r>
              <a:rPr lang="en-GB" b="0" dirty="0" smtClean="0"/>
              <a:t>	</a:t>
            </a:r>
            <a:r>
              <a:rPr lang="en-GB" sz="2500" b="0" dirty="0" smtClean="0"/>
              <a:t>~100+ completed</a:t>
            </a:r>
            <a:br>
              <a:rPr lang="en-GB" sz="2500" b="0" dirty="0" smtClean="0"/>
            </a:br>
            <a:r>
              <a:rPr lang="en-GB" sz="2500" b="0" dirty="0"/>
              <a:t>	</a:t>
            </a:r>
            <a:r>
              <a:rPr lang="en-GB" sz="2500" b="0" dirty="0" smtClean="0"/>
              <a:t>	</a:t>
            </a:r>
            <a:br>
              <a:rPr lang="en-GB" sz="2500" b="0" dirty="0" smtClean="0"/>
            </a:br>
            <a:r>
              <a:rPr lang="en-GB" sz="2500" b="0" dirty="0"/>
              <a:t>	</a:t>
            </a:r>
            <a:r>
              <a:rPr lang="en-GB" sz="2500" b="0" dirty="0" smtClean="0"/>
              <a:t>	</a:t>
            </a:r>
            <a:br>
              <a:rPr lang="en-GB" sz="2500" b="0" dirty="0" smtClean="0"/>
            </a:br>
            <a:r>
              <a:rPr lang="en-GB" sz="2500" b="0" dirty="0"/>
              <a:t>	</a:t>
            </a:r>
            <a:r>
              <a:rPr lang="en-GB" sz="2500" b="0" dirty="0" smtClean="0"/>
              <a:t>	~50 in progress</a:t>
            </a:r>
            <a:br>
              <a:rPr lang="en-GB" sz="2500" b="0" dirty="0" smtClean="0"/>
            </a:br>
            <a:r>
              <a:rPr lang="en-GB" sz="2500" b="0" dirty="0"/>
              <a:t>	</a:t>
            </a:r>
            <a:r>
              <a:rPr lang="en-GB" sz="2500" b="0" dirty="0" smtClean="0"/>
              <a:t>	</a:t>
            </a:r>
            <a:br>
              <a:rPr lang="en-GB" sz="2500" b="0" dirty="0" smtClean="0"/>
            </a:br>
            <a:r>
              <a:rPr lang="en-GB" sz="2500" b="0" dirty="0"/>
              <a:t>	</a:t>
            </a:r>
            <a:r>
              <a:rPr lang="en-GB" sz="2500" b="0" dirty="0" smtClean="0"/>
              <a:t>	~30 pending</a:t>
            </a:r>
            <a:br>
              <a:rPr lang="en-GB" sz="2500" b="0" dirty="0" smtClean="0"/>
            </a:br>
            <a:r>
              <a:rPr lang="en-GB" sz="2500" b="0" dirty="0"/>
              <a:t>	</a:t>
            </a:r>
            <a:r>
              <a:rPr lang="en-GB" sz="2500" b="0" dirty="0" smtClean="0"/>
              <a:t>	 / getting started</a:t>
            </a:r>
            <a:endParaRPr lang="en-GB" sz="2500" b="0"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2925933"/>
            <a:ext cx="720000" cy="7200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4237380"/>
            <a:ext cx="720000" cy="7200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7000" y="5530461"/>
            <a:ext cx="720000" cy="720000"/>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67000" y="6489275"/>
            <a:ext cx="720000" cy="720000"/>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67000" y="7398892"/>
            <a:ext cx="720000" cy="720000"/>
          </a:xfrm>
          <a:prstGeom prst="rect">
            <a:avLst/>
          </a:prstGeom>
        </p:spPr>
      </p:pic>
      <p:pic>
        <p:nvPicPr>
          <p:cNvPr id="4" name="Picture 3"/>
          <p:cNvPicPr>
            <a:picLocks noChangeAspect="1"/>
          </p:cNvPicPr>
          <p:nvPr/>
        </p:nvPicPr>
        <p:blipFill>
          <a:blip r:embed="rId8"/>
          <a:stretch>
            <a:fillRect/>
          </a:stretch>
        </p:blipFill>
        <p:spPr>
          <a:xfrm>
            <a:off x="6019800" y="8050997"/>
            <a:ext cx="4295775" cy="1628775"/>
          </a:xfrm>
          <a:prstGeom prst="rect">
            <a:avLst/>
          </a:prstGeom>
        </p:spPr>
      </p:pic>
    </p:spTree>
    <p:extLst>
      <p:ext uri="{BB962C8B-B14F-4D97-AF65-F5344CB8AC3E}">
        <p14:creationId xmlns:p14="http://schemas.microsoft.com/office/powerpoint/2010/main" val="63715027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stretch>
            <a:fillRect/>
          </a:stretch>
        </p:blipFill>
        <p:spPr>
          <a:xfrm>
            <a:off x="12738104" y="2721796"/>
            <a:ext cx="5287623" cy="4673143"/>
          </a:xfrm>
          <a:prstGeom prst="rect">
            <a:avLst/>
          </a:prstGeom>
        </p:spPr>
      </p:pic>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Reproducible research – data &amp; code (&amp; RRDA’s (research ready data assets))</a:t>
            </a:r>
          </a:p>
        </p:txBody>
      </p:sp>
      <p:sp>
        <p:nvSpPr>
          <p:cNvPr id="10" name="Title 1"/>
          <p:cNvSpPr>
            <a:spLocks noGrp="1"/>
          </p:cNvSpPr>
          <p:nvPr>
            <p:ph type="body" sz="quarter" idx="13"/>
          </p:nvPr>
        </p:nvSpPr>
        <p:spPr>
          <a:xfrm>
            <a:off x="1079497" y="3091550"/>
            <a:ext cx="9730703" cy="1700213"/>
          </a:xfrm>
        </p:spPr>
        <p:txBody>
          <a:bodyPr/>
          <a:lstStyle/>
          <a:p>
            <a:pPr algn="just"/>
            <a:r>
              <a:rPr lang="en-GB" dirty="0" smtClean="0"/>
              <a:t>Development </a:t>
            </a:r>
            <a:r>
              <a:rPr lang="en-GB" dirty="0"/>
              <a:t>of new ways of working to enable reproducibility </a:t>
            </a:r>
            <a:r>
              <a:rPr lang="en-GB" dirty="0" smtClean="0"/>
              <a:t>across </a:t>
            </a:r>
            <a:r>
              <a:rPr lang="en-GB" dirty="0"/>
              <a:t>changes in data over </a:t>
            </a:r>
            <a:r>
              <a:rPr lang="en-GB" dirty="0" smtClean="0"/>
              <a:t>time, and reproducibility in terms of sharing </a:t>
            </a:r>
            <a:r>
              <a:rPr lang="en-GB" dirty="0"/>
              <a:t>of code, methods, prepared data and new derived (RRDA’s) within and across users and groups.</a:t>
            </a:r>
          </a:p>
          <a:p>
            <a:endParaRPr lang="en-GB" dirty="0"/>
          </a:p>
          <a:p>
            <a:pPr algn="just"/>
            <a:r>
              <a:rPr lang="en-GB" dirty="0"/>
              <a:t>Working across distributed users and </a:t>
            </a:r>
            <a:r>
              <a:rPr lang="en-GB" dirty="0" smtClean="0"/>
              <a:t>team, geographically </a:t>
            </a:r>
            <a:r>
              <a:rPr lang="en-GB" dirty="0"/>
              <a:t>and by organisation, background, expertise and focus.</a:t>
            </a:r>
          </a:p>
          <a:p>
            <a:endParaRPr lang="en-GB"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6504239"/>
            <a:ext cx="6705600" cy="3222735"/>
          </a:xfrm>
          <a:prstGeom prst="rect">
            <a:avLst/>
          </a:prstGeom>
        </p:spPr>
      </p:pic>
      <p:pic>
        <p:nvPicPr>
          <p:cNvPr id="2" name="Picture 1"/>
          <p:cNvPicPr>
            <a:picLocks noChangeAspect="1"/>
          </p:cNvPicPr>
          <p:nvPr/>
        </p:nvPicPr>
        <p:blipFill>
          <a:blip r:embed="rId4"/>
          <a:stretch>
            <a:fillRect/>
          </a:stretch>
        </p:blipFill>
        <p:spPr>
          <a:xfrm>
            <a:off x="1210092" y="6316498"/>
            <a:ext cx="6191250" cy="3305175"/>
          </a:xfrm>
          <a:prstGeom prst="rect">
            <a:avLst/>
          </a:prstGeom>
        </p:spPr>
      </p:pic>
    </p:spTree>
    <p:extLst>
      <p:ext uri="{BB962C8B-B14F-4D97-AF65-F5344CB8AC3E}">
        <p14:creationId xmlns:p14="http://schemas.microsoft.com/office/powerpoint/2010/main" val="214525805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COVID-19 Early priority examples – shielding impact and evaluation</a:t>
            </a:r>
          </a:p>
        </p:txBody>
      </p:sp>
      <p:sp>
        <p:nvSpPr>
          <p:cNvPr id="2" name="Text Placeholder 1"/>
          <p:cNvSpPr>
            <a:spLocks noGrp="1"/>
          </p:cNvSpPr>
          <p:nvPr>
            <p:ph type="body" sz="quarter" idx="13"/>
          </p:nvPr>
        </p:nvSpPr>
        <p:spPr/>
        <p:txBody>
          <a:bodyPr/>
          <a:lstStyle/>
          <a:p>
            <a:endParaRPr lang="en-GB"/>
          </a:p>
        </p:txBody>
      </p:sp>
      <p:pic>
        <p:nvPicPr>
          <p:cNvPr id="8" name="Picture 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162" y="2786064"/>
            <a:ext cx="16828869" cy="5890104"/>
          </a:xfrm>
          <a:prstGeom prst="rect">
            <a:avLst/>
          </a:prstGeom>
        </p:spPr>
      </p:pic>
    </p:spTree>
    <p:extLst>
      <p:ext uri="{BB962C8B-B14F-4D97-AF65-F5344CB8AC3E}">
        <p14:creationId xmlns:p14="http://schemas.microsoft.com/office/powerpoint/2010/main" val="292026974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COVID-19 Early priority examples – </a:t>
            </a:r>
            <a:r>
              <a:rPr lang="en-GB" dirty="0" smtClean="0"/>
              <a:t>geospatial modelling</a:t>
            </a:r>
            <a:endParaRPr lang="en-GB" dirty="0"/>
          </a:p>
        </p:txBody>
      </p:sp>
      <p:sp>
        <p:nvSpPr>
          <p:cNvPr id="2" name="Text Placeholder 1"/>
          <p:cNvSpPr>
            <a:spLocks noGrp="1"/>
          </p:cNvSpPr>
          <p:nvPr>
            <p:ph type="body" sz="quarter" idx="13"/>
          </p:nvPr>
        </p:nvSpPr>
        <p:spPr/>
        <p:txBody>
          <a:bodyPr/>
          <a:lstStyle/>
          <a:p>
            <a:endParaRPr lang="en-GB"/>
          </a:p>
        </p:txBody>
      </p:sp>
      <p:pic>
        <p:nvPicPr>
          <p:cNvPr id="9" name="Content Placeholder 6">
            <a:extLst>
              <a:ext uri="{FF2B5EF4-FFF2-40B4-BE49-F238E27FC236}">
                <a16:creationId xmlns:a16="http://schemas.microsoft.com/office/drawing/2014/main" id="{639BA392-8C37-1B4C-987C-04D84A0AD5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10526" y="2786064"/>
            <a:ext cx="7563200" cy="6603003"/>
          </a:xfrm>
          <a:prstGeom prst="rect">
            <a:avLst/>
          </a:prstGeom>
        </p:spPr>
      </p:pic>
      <p:pic>
        <p:nvPicPr>
          <p:cNvPr id="10" name="Picture 9"/>
          <p:cNvPicPr>
            <a:picLocks noChangeAspect="1"/>
          </p:cNvPicPr>
          <p:nvPr/>
        </p:nvPicPr>
        <p:blipFill>
          <a:blip r:embed="rId3"/>
          <a:stretch>
            <a:fillRect/>
          </a:stretch>
        </p:blipFill>
        <p:spPr>
          <a:xfrm>
            <a:off x="1079497" y="2642942"/>
            <a:ext cx="9031028" cy="3260850"/>
          </a:xfrm>
          <a:prstGeom prst="rect">
            <a:avLst/>
          </a:prstGeom>
        </p:spPr>
      </p:pic>
      <p:sp>
        <p:nvSpPr>
          <p:cNvPr id="12" name="Text Placeholder 3"/>
          <p:cNvSpPr txBox="1">
            <a:spLocks/>
          </p:cNvSpPr>
          <p:nvPr/>
        </p:nvSpPr>
        <p:spPr>
          <a:xfrm>
            <a:off x="1083984" y="5887871"/>
            <a:ext cx="8665239" cy="483119"/>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0"/>
              </a:spcBef>
              <a:buFont typeface="Arial" panose="020B0604020202020204" pitchFamily="34" charset="0"/>
              <a:buNone/>
              <a:defRPr sz="2000" kern="1200">
                <a:solidFill>
                  <a:schemeClr val="accent3"/>
                </a:solidFill>
                <a:latin typeface="+mn-lt"/>
                <a:ea typeface="+mn-ea"/>
                <a:cs typeface="+mn-cs"/>
              </a:defRPr>
            </a:lvl1pPr>
            <a:lvl2pPr marL="234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2pPr>
            <a:lvl3pPr marL="468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3pPr>
            <a:lvl4pPr marL="702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4pPr>
            <a:lvl5pPr marL="936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5pPr>
            <a:lvl6pPr marL="1170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6pPr>
            <a:lvl7pPr marL="1404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7pPr>
            <a:lvl8pPr marL="1638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8pPr>
            <a:lvl9pPr marL="1872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9pPr>
          </a:lstStyle>
          <a:p>
            <a:pPr algn="just" defTabSz="1371600">
              <a:lnSpc>
                <a:spcPct val="125000"/>
              </a:lnSpc>
              <a:spcBef>
                <a:spcPts val="1500"/>
              </a:spcBef>
            </a:pPr>
            <a:r>
              <a:rPr lang="en-GB" sz="2550" dirty="0">
                <a:solidFill>
                  <a:srgbClr val="475DA7"/>
                </a:solidFill>
                <a:latin typeface="Calibri" panose="020F0502020204030204" pitchFamily="34" charset="0"/>
                <a:cs typeface="Calibri" panose="020F0502020204030204" pitchFamily="34" charset="0"/>
              </a:rPr>
              <a:t>Spatial models:</a:t>
            </a:r>
          </a:p>
          <a:p>
            <a:pPr marL="351000" lvl="1" indent="-351000" algn="just" defTabSz="1371600">
              <a:lnSpc>
                <a:spcPct val="125000"/>
              </a:lnSpc>
              <a:spcBef>
                <a:spcPts val="1500"/>
              </a:spcBef>
              <a:buClr>
                <a:srgbClr val="3DB28C"/>
              </a:buClr>
              <a:buFont typeface="Wingdings" panose="05000000000000000000" pitchFamily="2" charset="2"/>
              <a:buChar char="§"/>
            </a:pPr>
            <a:r>
              <a:rPr lang="en-GB" sz="2250" dirty="0">
                <a:solidFill>
                  <a:srgbClr val="3C3C3B"/>
                </a:solidFill>
                <a:latin typeface="Calibri" panose="020F0502020204030204" pitchFamily="34" charset="0"/>
                <a:cs typeface="Calibri" panose="020F0502020204030204" pitchFamily="34" charset="0"/>
              </a:rPr>
              <a:t>Bayesian Prediction of LSOA level prevalence (ZOE and test data).</a:t>
            </a:r>
          </a:p>
          <a:p>
            <a:pPr marL="351000" lvl="1" indent="-351000" algn="just" defTabSz="1371600">
              <a:lnSpc>
                <a:spcPct val="125000"/>
              </a:lnSpc>
              <a:spcBef>
                <a:spcPts val="1500"/>
              </a:spcBef>
              <a:buClr>
                <a:srgbClr val="3DB28C"/>
              </a:buClr>
              <a:buFont typeface="Wingdings" panose="05000000000000000000" pitchFamily="2" charset="2"/>
              <a:buChar char="§"/>
            </a:pPr>
            <a:r>
              <a:rPr lang="en-GB" sz="2250" dirty="0">
                <a:solidFill>
                  <a:srgbClr val="3C3C3B"/>
                </a:solidFill>
                <a:latin typeface="Calibri" panose="020F0502020204030204" pitchFamily="34" charset="0"/>
                <a:cs typeface="Calibri" panose="020F0502020204030204" pitchFamily="34" charset="0"/>
              </a:rPr>
              <a:t>Distance-weighted positive test rates LSOA.</a:t>
            </a:r>
          </a:p>
          <a:p>
            <a:pPr algn="just" defTabSz="1371600">
              <a:lnSpc>
                <a:spcPct val="125000"/>
              </a:lnSpc>
              <a:spcBef>
                <a:spcPts val="1500"/>
              </a:spcBef>
            </a:pPr>
            <a:r>
              <a:rPr lang="en-GB" sz="2550" dirty="0">
                <a:solidFill>
                  <a:srgbClr val="475DA7"/>
                </a:solidFill>
                <a:latin typeface="Calibri" panose="020F0502020204030204" pitchFamily="34" charset="0"/>
                <a:cs typeface="Calibri" panose="020F0502020204030204" pitchFamily="34" charset="0"/>
              </a:rPr>
              <a:t>Suggested localised association with prevalence and outbreak:</a:t>
            </a:r>
          </a:p>
          <a:p>
            <a:pPr marL="779625" lvl="1" indent="-428625" algn="just" defTabSz="1371600">
              <a:lnSpc>
                <a:spcPct val="125000"/>
              </a:lnSpc>
              <a:spcBef>
                <a:spcPts val="1500"/>
              </a:spcBef>
              <a:buClr>
                <a:srgbClr val="3DB28C"/>
              </a:buClr>
              <a:buFont typeface="Arial" panose="020B0604020202020204" pitchFamily="34" charset="0"/>
              <a:buChar char="•"/>
            </a:pPr>
            <a:r>
              <a:rPr lang="en-GB" sz="2250" dirty="0">
                <a:solidFill>
                  <a:srgbClr val="3C3C3B"/>
                </a:solidFill>
                <a:latin typeface="Calibri" panose="020F0502020204030204" pitchFamily="34" charset="0"/>
                <a:cs typeface="Calibri" panose="020F0502020204030204" pitchFamily="34" charset="0"/>
              </a:rPr>
              <a:t>Informed alongside other evidence Welsh Government policy (including the fire break and other lockdowns).</a:t>
            </a:r>
          </a:p>
          <a:p>
            <a:pPr algn="just" defTabSz="1371600">
              <a:lnSpc>
                <a:spcPct val="125000"/>
              </a:lnSpc>
              <a:spcBef>
                <a:spcPts val="1500"/>
              </a:spcBef>
              <a:buFont typeface="Wingdings" panose="05000000000000000000" pitchFamily="2" charset="2"/>
              <a:buChar char="§"/>
            </a:pPr>
            <a:endParaRPr lang="en-GB" sz="2550" dirty="0">
              <a:solidFill>
                <a:srgbClr val="475DA7"/>
              </a:solidFill>
              <a:latin typeface="Calibri" panose="020F0502020204030204" pitchFamily="34" charset="0"/>
              <a:cs typeface="Calibri" panose="020F0502020204030204" pitchFamily="34" charset="0"/>
            </a:endParaRPr>
          </a:p>
          <a:p>
            <a:pPr algn="just" defTabSz="1371600">
              <a:lnSpc>
                <a:spcPct val="125000"/>
              </a:lnSpc>
              <a:spcBef>
                <a:spcPts val="1500"/>
              </a:spcBef>
              <a:buFont typeface="Wingdings" panose="05000000000000000000" pitchFamily="2" charset="2"/>
              <a:buChar char="§"/>
            </a:pPr>
            <a:endParaRPr lang="en-GB" sz="2550" dirty="0">
              <a:solidFill>
                <a:srgbClr val="475DA7"/>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367492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637E27-FBC6-4405-91B1-5C0592C500EB}"/>
              </a:ext>
            </a:extLst>
          </p:cNvPr>
          <p:cNvSpPr>
            <a:spLocks noGrp="1"/>
          </p:cNvSpPr>
          <p:nvPr>
            <p:ph type="ftr" sz="quarter" idx="4294967295"/>
          </p:nvPr>
        </p:nvSpPr>
        <p:spPr>
          <a:xfrm>
            <a:off x="1689207" y="9748509"/>
            <a:ext cx="7454793" cy="223620"/>
          </a:xfrm>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7" name="Title 6">
            <a:extLst>
              <a:ext uri="{FF2B5EF4-FFF2-40B4-BE49-F238E27FC236}">
                <a16:creationId xmlns:a16="http://schemas.microsoft.com/office/drawing/2014/main" id="{673E0E48-E5D5-4E7E-A321-6C7051DA6A6C}"/>
              </a:ext>
            </a:extLst>
          </p:cNvPr>
          <p:cNvSpPr>
            <a:spLocks noGrp="1"/>
          </p:cNvSpPr>
          <p:nvPr>
            <p:ph type="title"/>
          </p:nvPr>
        </p:nvSpPr>
        <p:spPr>
          <a:xfrm>
            <a:off x="1079498" y="702472"/>
            <a:ext cx="11304000" cy="1290380"/>
          </a:xfrm>
        </p:spPr>
        <p:txBody>
          <a:bodyPr/>
          <a:lstStyle/>
          <a:p>
            <a:r>
              <a:rPr lang="en-GB" dirty="0"/>
              <a:t>Data Science at Swansea</a:t>
            </a:r>
            <a:endParaRPr lang="en-US" dirty="0"/>
          </a:p>
        </p:txBody>
      </p:sp>
      <p:pic>
        <p:nvPicPr>
          <p:cNvPr id="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11105"/>
            <a:ext cx="18288000" cy="657225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Diagram 9"/>
          <p:cNvGraphicFramePr>
            <a:graphicFrameLocks noChangeAspect="1"/>
          </p:cNvGraphicFramePr>
          <p:nvPr>
            <p:extLst>
              <p:ext uri="{D42A27DB-BD31-4B8C-83A1-F6EECF244321}">
                <p14:modId xmlns:p14="http://schemas.microsoft.com/office/powerpoint/2010/main" val="2789829888"/>
              </p:ext>
            </p:extLst>
          </p:nvPr>
        </p:nvGraphicFramePr>
        <p:xfrm>
          <a:off x="2790186" y="1992852"/>
          <a:ext cx="13569225" cy="7979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811602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smtClean="0"/>
              <a:t>Understanding </a:t>
            </a:r>
            <a:r>
              <a:rPr lang="en-GB" dirty="0"/>
              <a:t>the data we have – inequalities</a:t>
            </a:r>
          </a:p>
        </p:txBody>
      </p:sp>
      <p:sp>
        <p:nvSpPr>
          <p:cNvPr id="12" name="Text Placeholder 3"/>
          <p:cNvSpPr>
            <a:spLocks noGrp="1"/>
          </p:cNvSpPr>
          <p:nvPr>
            <p:ph type="body" sz="quarter" idx="13"/>
          </p:nvPr>
        </p:nvSpPr>
        <p:spPr>
          <a:xfrm>
            <a:off x="1079501" y="2786065"/>
            <a:ext cx="8665239" cy="1700213"/>
          </a:xfrm>
        </p:spPr>
        <p:txBody>
          <a:bodyPr/>
          <a:lstStyle/>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Ethnicity data is already collected in many data sources…</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However, the quality and consistency of recording are varied. Differential recording longitudinally within and across data sources poses a challenge to it use. What data is collected as ethnicity varies (i.e. could be other race, country of origin, nationality or other concepts).</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Within SAIL, we have developed a method using 26 electronic health records (EHR), administrative, survey, census and specialist (register/audit) anonymised data sources.</a:t>
            </a:r>
          </a:p>
          <a:p>
            <a:pPr algn="just">
              <a:lnSpc>
                <a:spcPct val="125000"/>
              </a:lnSpc>
              <a:spcBef>
                <a:spcPts val="1500"/>
              </a:spcBef>
            </a:pPr>
            <a:endParaRPr lang="en-GB" sz="2550" dirty="0">
              <a:latin typeface="Calibri" panose="020F0502020204030204" pitchFamily="34" charset="0"/>
              <a:cs typeface="Calibri" panose="020F0502020204030204" pitchFamily="34" charset="0"/>
            </a:endParaRP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Purpose to create an “Ethnicity Spine” for Wales.</a:t>
            </a:r>
          </a:p>
        </p:txBody>
      </p:sp>
      <p:pic>
        <p:nvPicPr>
          <p:cNvPr id="7" name="Picture 6"/>
          <p:cNvPicPr>
            <a:picLocks noChangeAspect="1"/>
          </p:cNvPicPr>
          <p:nvPr/>
        </p:nvPicPr>
        <p:blipFill>
          <a:blip r:embed="rId2"/>
          <a:stretch>
            <a:fillRect/>
          </a:stretch>
        </p:blipFill>
        <p:spPr>
          <a:xfrm>
            <a:off x="13229321" y="5378891"/>
            <a:ext cx="4483913" cy="4343400"/>
          </a:xfrm>
          <a:prstGeom prst="rect">
            <a:avLst/>
          </a:prstGeom>
        </p:spPr>
      </p:pic>
      <p:pic>
        <p:nvPicPr>
          <p:cNvPr id="8" name="Picture 7"/>
          <p:cNvPicPr>
            <a:picLocks noChangeAspect="1"/>
          </p:cNvPicPr>
          <p:nvPr/>
        </p:nvPicPr>
        <p:blipFill rotWithShape="1">
          <a:blip r:embed="rId3"/>
          <a:srcRect b="38464"/>
          <a:stretch/>
        </p:blipFill>
        <p:spPr>
          <a:xfrm>
            <a:off x="10131087" y="2700001"/>
            <a:ext cx="7343343" cy="3691670"/>
          </a:xfrm>
          <a:prstGeom prst="rect">
            <a:avLst/>
          </a:prstGeom>
        </p:spPr>
      </p:pic>
    </p:spTree>
    <p:extLst>
      <p:ext uri="{BB962C8B-B14F-4D97-AF65-F5344CB8AC3E}">
        <p14:creationId xmlns:p14="http://schemas.microsoft.com/office/powerpoint/2010/main" val="46152425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smtClean="0"/>
              <a:t>Understanding </a:t>
            </a:r>
            <a:r>
              <a:rPr lang="en-GB" dirty="0"/>
              <a:t>the data we have – inequalities</a:t>
            </a:r>
          </a:p>
        </p:txBody>
      </p:sp>
      <p:sp>
        <p:nvSpPr>
          <p:cNvPr id="12" name="Text Placeholder 3"/>
          <p:cNvSpPr>
            <a:spLocks noGrp="1"/>
          </p:cNvSpPr>
          <p:nvPr>
            <p:ph type="body" sz="quarter" idx="13"/>
          </p:nvPr>
        </p:nvSpPr>
        <p:spPr>
          <a:xfrm>
            <a:off x="1079501" y="2786065"/>
            <a:ext cx="8665239" cy="1700213"/>
          </a:xfrm>
        </p:spPr>
        <p:txBody>
          <a:bodyPr/>
          <a:lstStyle/>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Within SAIL utilising these anonymised data sources:</a:t>
            </a:r>
          </a:p>
          <a:p>
            <a:pPr lvl="1" algn="just">
              <a:lnSpc>
                <a:spcPct val="125000"/>
              </a:lnSpc>
              <a:spcBef>
                <a:spcPts val="1500"/>
              </a:spcBef>
              <a:buFont typeface="Wingdings" panose="05000000000000000000" pitchFamily="2" charset="2"/>
              <a:buChar char="§"/>
            </a:pPr>
            <a:r>
              <a:rPr lang="en-GB" sz="1350" dirty="0">
                <a:latin typeface="Calibri" panose="020F0502020204030204" pitchFamily="34" charset="0"/>
                <a:cs typeface="Calibri" panose="020F0502020204030204" pitchFamily="34" charset="0"/>
              </a:rPr>
              <a:t> </a:t>
            </a:r>
            <a:r>
              <a:rPr lang="en-GB" sz="2250" dirty="0">
                <a:latin typeface="Calibri" panose="020F0502020204030204" pitchFamily="34" charset="0"/>
                <a:cs typeface="Calibri" panose="020F0502020204030204" pitchFamily="34" charset="0"/>
              </a:rPr>
              <a:t>Using EHR data alone ~26% missing.</a:t>
            </a:r>
          </a:p>
          <a:p>
            <a:pPr lvl="1" algn="just">
              <a:lnSpc>
                <a:spcPct val="125000"/>
              </a:lnSpc>
              <a:spcBef>
                <a:spcPts val="1500"/>
              </a:spcBef>
              <a:buFont typeface="Wingdings" panose="05000000000000000000" pitchFamily="2" charset="2"/>
              <a:buChar char="§"/>
            </a:pPr>
            <a:r>
              <a:rPr lang="en-GB" sz="2250" dirty="0">
                <a:latin typeface="Calibri" panose="020F0502020204030204" pitchFamily="34" charset="0"/>
                <a:cs typeface="Calibri" panose="020F0502020204030204" pitchFamily="34" charset="0"/>
              </a:rPr>
              <a:t> Using ONS Census 2011 alone ~35% missing.</a:t>
            </a:r>
          </a:p>
          <a:p>
            <a:pPr lvl="1" algn="just">
              <a:lnSpc>
                <a:spcPct val="125000"/>
              </a:lnSpc>
              <a:spcBef>
                <a:spcPts val="1500"/>
              </a:spcBef>
              <a:buFont typeface="Wingdings" panose="05000000000000000000" pitchFamily="2" charset="2"/>
              <a:buChar char="§"/>
            </a:pPr>
            <a:r>
              <a:rPr lang="en-GB" sz="2250" dirty="0">
                <a:latin typeface="Calibri" panose="020F0502020204030204" pitchFamily="34" charset="0"/>
                <a:cs typeface="Calibri" panose="020F0502020204030204" pitchFamily="34" charset="0"/>
              </a:rPr>
              <a:t> New method &lt;~5% missing for the whole population</a:t>
            </a:r>
            <a:r>
              <a:rPr lang="en-GB" sz="1350" dirty="0">
                <a:latin typeface="Calibri" panose="020F0502020204030204" pitchFamily="34" charset="0"/>
                <a:cs typeface="Calibri" panose="020F0502020204030204" pitchFamily="34" charset="0"/>
              </a:rPr>
              <a:t>.</a:t>
            </a:r>
          </a:p>
          <a:p>
            <a:pPr algn="just">
              <a:lnSpc>
                <a:spcPct val="125000"/>
              </a:lnSpc>
              <a:spcBef>
                <a:spcPts val="1500"/>
              </a:spcBef>
              <a:buFont typeface="Wingdings" panose="05000000000000000000" pitchFamily="2" charset="2"/>
              <a:buChar char="§"/>
            </a:pPr>
            <a:endParaRPr lang="en-GB" sz="2550" dirty="0">
              <a:latin typeface="Calibri" panose="020F0502020204030204" pitchFamily="34" charset="0"/>
              <a:cs typeface="Calibri" panose="020F0502020204030204" pitchFamily="34" charset="0"/>
            </a:endParaRP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Due to the nature of ethnicity data (which can change over time) different methods for categorisation and harmonisation needed to be evaluated to ascertain which could be most appropriate depending on chosen study / design:</a:t>
            </a:r>
          </a:p>
          <a:p>
            <a:pPr algn="just">
              <a:lnSpc>
                <a:spcPct val="125000"/>
              </a:lnSpc>
              <a:spcBef>
                <a:spcPts val="1500"/>
              </a:spcBef>
            </a:pPr>
            <a:r>
              <a:rPr lang="en-GB" sz="2550" dirty="0">
                <a:latin typeface="Calibri" panose="020F0502020204030204" pitchFamily="34" charset="0"/>
                <a:cs typeface="Calibri" panose="020F0502020204030204" pitchFamily="34" charset="0"/>
              </a:rPr>
              <a:t>		Latest.		Modal.</a:t>
            </a:r>
          </a:p>
          <a:p>
            <a:pPr algn="just">
              <a:lnSpc>
                <a:spcPct val="125000"/>
              </a:lnSpc>
              <a:spcBef>
                <a:spcPts val="1500"/>
              </a:spcBef>
            </a:pPr>
            <a:r>
              <a:rPr lang="en-GB" sz="2550" dirty="0">
                <a:latin typeface="Calibri" panose="020F0502020204030204" pitchFamily="34" charset="0"/>
                <a:cs typeface="Calibri" panose="020F0502020204030204" pitchFamily="34" charset="0"/>
              </a:rPr>
              <a:t>		Weighted.		Composite.</a:t>
            </a:r>
          </a:p>
          <a:p>
            <a:pPr algn="just">
              <a:lnSpc>
                <a:spcPct val="125000"/>
              </a:lnSpc>
              <a:spcBef>
                <a:spcPts val="1500"/>
              </a:spcBef>
              <a:buFont typeface="Wingdings" panose="05000000000000000000" pitchFamily="2" charset="2"/>
              <a:buChar char="§"/>
            </a:pPr>
            <a:endParaRPr lang="en-GB" sz="2550" dirty="0">
              <a:latin typeface="Calibri" panose="020F0502020204030204" pitchFamily="34" charset="0"/>
              <a:cs typeface="Calibri" panose="020F0502020204030204" pitchFamily="34" charset="0"/>
            </a:endParaRPr>
          </a:p>
          <a:p>
            <a:pPr algn="just">
              <a:lnSpc>
                <a:spcPct val="125000"/>
              </a:lnSpc>
              <a:spcBef>
                <a:spcPts val="1500"/>
              </a:spcBef>
              <a:buFont typeface="Wingdings" panose="05000000000000000000" pitchFamily="2" charset="2"/>
              <a:buChar char="§"/>
            </a:pPr>
            <a:endParaRPr lang="en-GB" sz="2550" dirty="0">
              <a:latin typeface="Calibri" panose="020F0502020204030204" pitchFamily="34" charset="0"/>
              <a:cs typeface="Calibri" panose="020F0502020204030204" pitchFamily="34" charset="0"/>
            </a:endParaRPr>
          </a:p>
        </p:txBody>
      </p:sp>
      <p:pic>
        <p:nvPicPr>
          <p:cNvPr id="9" name="Picture 8"/>
          <p:cNvPicPr>
            <a:picLocks noChangeAspect="1"/>
          </p:cNvPicPr>
          <p:nvPr/>
        </p:nvPicPr>
        <p:blipFill>
          <a:blip r:embed="rId2"/>
          <a:stretch>
            <a:fillRect/>
          </a:stretch>
        </p:blipFill>
        <p:spPr>
          <a:xfrm>
            <a:off x="10386953" y="3587262"/>
            <a:ext cx="7084085" cy="4958859"/>
          </a:xfrm>
          <a:prstGeom prst="rect">
            <a:avLst/>
          </a:prstGeom>
        </p:spPr>
      </p:pic>
    </p:spTree>
    <p:extLst>
      <p:ext uri="{BB962C8B-B14F-4D97-AF65-F5344CB8AC3E}">
        <p14:creationId xmlns:p14="http://schemas.microsoft.com/office/powerpoint/2010/main" val="116191697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a:xfrm>
            <a:off x="1079497" y="702472"/>
            <a:ext cx="13408031" cy="1290380"/>
          </a:xfrm>
        </p:spPr>
        <p:txBody>
          <a:bodyPr/>
          <a:lstStyle/>
          <a:p>
            <a:r>
              <a:rPr lang="en-GB" dirty="0" smtClean="0"/>
              <a:t>Innovation, engagement, challenges </a:t>
            </a:r>
            <a:r>
              <a:rPr lang="en-GB" dirty="0"/>
              <a:t>&amp; </a:t>
            </a:r>
            <a:r>
              <a:rPr lang="en-GB" dirty="0" smtClean="0"/>
              <a:t>opportunities in population data science research</a:t>
            </a:r>
            <a:endParaRPr lang="en-GB" dirty="0"/>
          </a:p>
        </p:txBody>
      </p:sp>
      <p:sp>
        <p:nvSpPr>
          <p:cNvPr id="6" name="Text Placeholder 5"/>
          <p:cNvSpPr>
            <a:spLocks noGrp="1"/>
          </p:cNvSpPr>
          <p:nvPr>
            <p:ph type="body" sz="quarter" idx="14"/>
          </p:nvPr>
        </p:nvSpPr>
        <p:spPr>
          <a:xfrm>
            <a:off x="1079501" y="2160001"/>
            <a:ext cx="13408026" cy="560138"/>
          </a:xfrm>
        </p:spPr>
        <p:txBody>
          <a:bodyPr/>
          <a:lstStyle/>
          <a:p>
            <a:r>
              <a:rPr lang="en-GB" dirty="0"/>
              <a:t>COVID-19 - Vaccination programme and outcome evaluation</a:t>
            </a:r>
          </a:p>
        </p:txBody>
      </p:sp>
      <p:sp>
        <p:nvSpPr>
          <p:cNvPr id="12" name="Text Placeholder 3"/>
          <p:cNvSpPr>
            <a:spLocks noGrp="1"/>
          </p:cNvSpPr>
          <p:nvPr>
            <p:ph type="body" sz="quarter" idx="13"/>
          </p:nvPr>
        </p:nvSpPr>
        <p:spPr>
          <a:xfrm>
            <a:off x="1079501" y="2786065"/>
            <a:ext cx="8665239" cy="1700213"/>
          </a:xfrm>
        </p:spPr>
        <p:txBody>
          <a:bodyPr/>
          <a:lstStyle/>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A UK-wide collaboration involving all nations, accessing data from across the UK in independent trusted research environments and platforms.</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Evaluating the uptake, safety and effectiveness of COVID-19 vaccinations.</a:t>
            </a: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A team of researchers, public health analysts, public members and others working together to respond to policy-relevant questions.</a:t>
            </a:r>
          </a:p>
          <a:p>
            <a:pPr algn="just">
              <a:lnSpc>
                <a:spcPct val="125000"/>
              </a:lnSpc>
              <a:spcBef>
                <a:spcPts val="1500"/>
              </a:spcBef>
              <a:buFont typeface="Wingdings" panose="05000000000000000000" pitchFamily="2" charset="2"/>
              <a:buChar char="§"/>
            </a:pPr>
            <a:endParaRPr lang="en-GB" sz="2550" dirty="0">
              <a:latin typeface="Calibri" panose="020F0502020204030204" pitchFamily="34" charset="0"/>
              <a:cs typeface="Calibri" panose="020F0502020204030204" pitchFamily="34" charset="0"/>
            </a:endParaRPr>
          </a:p>
          <a:p>
            <a:pPr algn="just">
              <a:lnSpc>
                <a:spcPct val="125000"/>
              </a:lnSpc>
              <a:spcBef>
                <a:spcPts val="1500"/>
              </a:spcBef>
              <a:buFont typeface="Wingdings" panose="05000000000000000000" pitchFamily="2" charset="2"/>
              <a:buChar char="§"/>
            </a:pPr>
            <a:r>
              <a:rPr lang="en-GB" sz="2550" dirty="0">
                <a:latin typeface="Calibri" panose="020F0502020204030204" pitchFamily="34" charset="0"/>
                <a:cs typeface="Calibri" panose="020F0502020204030204" pitchFamily="34" charset="0"/>
              </a:rPr>
              <a:t> Nation-specific and UK-wide (pooled / meta-analyses).</a:t>
            </a:r>
          </a:p>
        </p:txBody>
      </p:sp>
      <p:pic>
        <p:nvPicPr>
          <p:cNvPr id="7" name="Picture 6"/>
          <p:cNvPicPr>
            <a:picLocks noChangeAspect="1"/>
          </p:cNvPicPr>
          <p:nvPr/>
        </p:nvPicPr>
        <p:blipFill rotWithShape="1">
          <a:blip r:embed="rId2"/>
          <a:srcRect l="44943" t="2854" r="6238" b="3935"/>
          <a:stretch/>
        </p:blipFill>
        <p:spPr>
          <a:xfrm>
            <a:off x="11030606" y="2064936"/>
            <a:ext cx="6466010" cy="7412064"/>
          </a:xfrm>
          <a:prstGeom prst="rect">
            <a:avLst/>
          </a:prstGeom>
        </p:spPr>
      </p:pic>
      <p:pic>
        <p:nvPicPr>
          <p:cNvPr id="8" name="Picture 7"/>
          <p:cNvPicPr>
            <a:picLocks noChangeAspect="1"/>
          </p:cNvPicPr>
          <p:nvPr/>
        </p:nvPicPr>
        <p:blipFill>
          <a:blip r:embed="rId3"/>
          <a:stretch>
            <a:fillRect/>
          </a:stretch>
        </p:blipFill>
        <p:spPr>
          <a:xfrm>
            <a:off x="11242565" y="2286412"/>
            <a:ext cx="1864958" cy="1864958"/>
          </a:xfrm>
          <a:prstGeom prst="rect">
            <a:avLst/>
          </a:prstGeom>
        </p:spPr>
      </p:pic>
    </p:spTree>
    <p:extLst>
      <p:ext uri="{BB962C8B-B14F-4D97-AF65-F5344CB8AC3E}">
        <p14:creationId xmlns:p14="http://schemas.microsoft.com/office/powerpoint/2010/main" val="6321797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6" name="Text Placeholder 5"/>
          <p:cNvSpPr>
            <a:spLocks noGrp="1"/>
          </p:cNvSpPr>
          <p:nvPr>
            <p:ph type="body" sz="quarter" idx="14"/>
          </p:nvPr>
        </p:nvSpPr>
        <p:spPr>
          <a:xfrm>
            <a:off x="1079501" y="860986"/>
            <a:ext cx="13408026" cy="560138"/>
          </a:xfrm>
        </p:spPr>
        <p:txBody>
          <a:bodyPr/>
          <a:lstStyle/>
          <a:p>
            <a:r>
              <a:rPr lang="en-GB" dirty="0"/>
              <a:t>COVID-19 </a:t>
            </a:r>
            <a:r>
              <a:rPr lang="en-GB" dirty="0" smtClean="0"/>
              <a:t>- </a:t>
            </a:r>
          </a:p>
          <a:p>
            <a:r>
              <a:rPr lang="en-GB" dirty="0" smtClean="0"/>
              <a:t>Vaccination </a:t>
            </a:r>
            <a:r>
              <a:rPr lang="en-GB" dirty="0"/>
              <a:t>programme </a:t>
            </a:r>
            <a:endParaRPr lang="en-GB" dirty="0" smtClean="0"/>
          </a:p>
          <a:p>
            <a:r>
              <a:rPr lang="en-GB" dirty="0" smtClean="0"/>
              <a:t>and </a:t>
            </a:r>
            <a:r>
              <a:rPr lang="en-GB" dirty="0"/>
              <a:t>outcome evaluation</a:t>
            </a:r>
          </a:p>
        </p:txBody>
      </p:sp>
      <p:sp>
        <p:nvSpPr>
          <p:cNvPr id="12" name="Text Placeholder 3"/>
          <p:cNvSpPr>
            <a:spLocks noGrp="1"/>
          </p:cNvSpPr>
          <p:nvPr>
            <p:ph type="body" sz="quarter" idx="13"/>
          </p:nvPr>
        </p:nvSpPr>
        <p:spPr>
          <a:xfrm>
            <a:off x="1083984" y="3187552"/>
            <a:ext cx="8665239" cy="1700213"/>
          </a:xfrm>
        </p:spPr>
        <p:txBody>
          <a:bodyPr/>
          <a:lstStyle/>
          <a:p>
            <a:pPr>
              <a:lnSpc>
                <a:spcPct val="125000"/>
              </a:lnSpc>
              <a:spcBef>
                <a:spcPts val="1500"/>
              </a:spcBef>
              <a:buFont typeface="Wingdings" panose="05000000000000000000" pitchFamily="2" charset="2"/>
              <a:buChar char="§"/>
            </a:pPr>
            <a:r>
              <a:rPr lang="en-GB" sz="2400" dirty="0">
                <a:latin typeface="Calibri" panose="020F0502020204030204" pitchFamily="34" charset="0"/>
                <a:cs typeface="Calibri" panose="020F0502020204030204" pitchFamily="34" charset="0"/>
              </a:rPr>
              <a:t> Showed that vaccination coverage</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is lower in more deprived areas</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and amongst ethnic minority groups</a:t>
            </a:r>
          </a:p>
          <a:p>
            <a:pPr>
              <a:lnSpc>
                <a:spcPct val="125000"/>
              </a:lnSpc>
              <a:spcBef>
                <a:spcPts val="1500"/>
              </a:spcBef>
              <a:buFont typeface="Wingdings" panose="05000000000000000000" pitchFamily="2" charset="2"/>
              <a:buChar char="§"/>
            </a:pPr>
            <a:r>
              <a:rPr lang="en-GB" sz="2400" dirty="0">
                <a:latin typeface="Calibri" panose="020F0502020204030204" pitchFamily="34" charset="0"/>
                <a:cs typeface="Calibri" panose="020F0502020204030204" pitchFamily="34" charset="0"/>
              </a:rPr>
              <a:t>Working collaboratively across organisations</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and disciplines, with members of the public</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and those who provide services is key to ensure </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impactful and valuable research and outcomes.</a:t>
            </a:r>
          </a:p>
          <a:p>
            <a:pPr>
              <a:lnSpc>
                <a:spcPct val="125000"/>
              </a:lnSpc>
              <a:spcBef>
                <a:spcPts val="1500"/>
              </a:spcBef>
              <a:buFont typeface="Wingdings" panose="05000000000000000000" pitchFamily="2" charset="2"/>
              <a:buChar char="§"/>
            </a:pPr>
            <a:r>
              <a:rPr lang="en-GB" sz="2400" dirty="0">
                <a:latin typeface="Calibri" panose="020F0502020204030204" pitchFamily="34" charset="0"/>
                <a:cs typeface="Calibri" panose="020F0502020204030204" pitchFamily="34" charset="0"/>
              </a:rPr>
              <a:t>Population-scale ethnicity spine available and being used:</a:t>
            </a:r>
          </a:p>
          <a:p>
            <a:pPr lvl="1">
              <a:lnSpc>
                <a:spcPct val="125000"/>
              </a:lnSpc>
              <a:spcBef>
                <a:spcPts val="1500"/>
              </a:spcBef>
              <a:buFont typeface="Wingdings" panose="05000000000000000000" pitchFamily="2" charset="2"/>
              <a:buChar char="§"/>
            </a:pPr>
            <a:r>
              <a:rPr lang="en-GB" sz="1950" dirty="0">
                <a:latin typeface="Calibri" panose="020F0502020204030204" pitchFamily="34" charset="0"/>
                <a:cs typeface="Calibri" panose="020F0502020204030204" pitchFamily="34" charset="0"/>
              </a:rPr>
              <a:t>Uptake of COVID-19 Booster Doses by Health Care Workers.</a:t>
            </a:r>
          </a:p>
          <a:p>
            <a:pPr lvl="1">
              <a:lnSpc>
                <a:spcPct val="125000"/>
              </a:lnSpc>
              <a:spcBef>
                <a:spcPts val="1500"/>
              </a:spcBef>
              <a:buFont typeface="Wingdings" panose="05000000000000000000" pitchFamily="2" charset="2"/>
              <a:buChar char="§"/>
            </a:pPr>
            <a:r>
              <a:rPr lang="en-GB" sz="1950" dirty="0">
                <a:latin typeface="Calibri" panose="020F0502020204030204" pitchFamily="34" charset="0"/>
                <a:cs typeface="Calibri" panose="020F0502020204030204" pitchFamily="34" charset="0"/>
              </a:rPr>
              <a:t>Impact of COVID-19 infection and vaccination on pregnancy outcomes.</a:t>
            </a:r>
          </a:p>
          <a:p>
            <a:pPr lvl="1">
              <a:lnSpc>
                <a:spcPct val="125000"/>
              </a:lnSpc>
              <a:spcBef>
                <a:spcPts val="1500"/>
              </a:spcBef>
              <a:buFont typeface="Wingdings" panose="05000000000000000000" pitchFamily="2" charset="2"/>
              <a:buChar char="§"/>
            </a:pPr>
            <a:r>
              <a:rPr lang="en-GB" sz="1950" dirty="0">
                <a:latin typeface="Calibri" panose="020F0502020204030204" pitchFamily="34" charset="0"/>
                <a:cs typeface="Calibri" panose="020F0502020204030204" pitchFamily="34" charset="0"/>
              </a:rPr>
              <a:t>COVID-19 vaccination uptake in children and young people.</a:t>
            </a:r>
          </a:p>
          <a:p>
            <a:pPr lvl="1">
              <a:lnSpc>
                <a:spcPct val="125000"/>
              </a:lnSpc>
              <a:spcBef>
                <a:spcPts val="1500"/>
              </a:spcBef>
              <a:buFont typeface="Wingdings" panose="05000000000000000000" pitchFamily="2" charset="2"/>
              <a:buChar char="§"/>
            </a:pPr>
            <a:r>
              <a:rPr lang="en-GB" sz="1950" dirty="0">
                <a:latin typeface="Calibri" panose="020F0502020204030204" pitchFamily="34" charset="0"/>
                <a:cs typeface="Calibri" panose="020F0502020204030204" pitchFamily="34" charset="0"/>
              </a:rPr>
              <a:t>Effectiveness of COVID-19 booster and influenza vaccines in the </a:t>
            </a:r>
            <a:r>
              <a:rPr lang="en-GB" sz="2100" dirty="0">
                <a:latin typeface="Calibri" panose="020F0502020204030204" pitchFamily="34" charset="0"/>
                <a:cs typeface="Calibri" panose="020F0502020204030204" pitchFamily="34" charset="0"/>
              </a:rPr>
              <a:t>UK.</a:t>
            </a:r>
          </a:p>
        </p:txBody>
      </p:sp>
      <p:pic>
        <p:nvPicPr>
          <p:cNvPr id="13" name="Picture 12"/>
          <p:cNvPicPr>
            <a:picLocks noChangeAspect="1"/>
          </p:cNvPicPr>
          <p:nvPr/>
        </p:nvPicPr>
        <p:blipFill rotWithShape="1">
          <a:blip r:embed="rId2"/>
          <a:srcRect b="8146"/>
          <a:stretch/>
        </p:blipFill>
        <p:spPr>
          <a:xfrm>
            <a:off x="6402515" y="630383"/>
            <a:ext cx="8105120" cy="4193442"/>
          </a:xfrm>
          <a:prstGeom prst="rect">
            <a:avLst/>
          </a:prstGeom>
        </p:spPr>
      </p:pic>
      <p:pic>
        <p:nvPicPr>
          <p:cNvPr id="14" name="Picture 13"/>
          <p:cNvPicPr>
            <a:picLocks noChangeAspect="1"/>
          </p:cNvPicPr>
          <p:nvPr/>
        </p:nvPicPr>
        <p:blipFill>
          <a:blip r:embed="rId3"/>
          <a:stretch>
            <a:fillRect/>
          </a:stretch>
        </p:blipFill>
        <p:spPr>
          <a:xfrm>
            <a:off x="8177511" y="3772170"/>
            <a:ext cx="8100000" cy="2879745"/>
          </a:xfrm>
          <a:prstGeom prst="rect">
            <a:avLst/>
          </a:prstGeom>
        </p:spPr>
      </p:pic>
      <p:pic>
        <p:nvPicPr>
          <p:cNvPr id="15" name="Picture 14"/>
          <p:cNvPicPr>
            <a:picLocks noChangeAspect="1"/>
          </p:cNvPicPr>
          <p:nvPr/>
        </p:nvPicPr>
        <p:blipFill>
          <a:blip r:embed="rId4"/>
          <a:stretch>
            <a:fillRect/>
          </a:stretch>
        </p:blipFill>
        <p:spPr>
          <a:xfrm>
            <a:off x="9947388" y="6385640"/>
            <a:ext cx="8100000" cy="3339372"/>
          </a:xfrm>
          <a:prstGeom prst="rect">
            <a:avLst/>
          </a:prstGeom>
        </p:spPr>
      </p:pic>
    </p:spTree>
    <p:extLst>
      <p:ext uri="{BB962C8B-B14F-4D97-AF65-F5344CB8AC3E}">
        <p14:creationId xmlns:p14="http://schemas.microsoft.com/office/powerpoint/2010/main" val="65798093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4"/>
          </p:nvPr>
        </p:nvSpPr>
        <p:spPr>
          <a:xfrm>
            <a:off x="1418042" y="3025660"/>
            <a:ext cx="14323179" cy="683912"/>
          </a:xfrm>
        </p:spPr>
        <p:txBody>
          <a:bodyPr/>
          <a:lstStyle/>
          <a:p>
            <a:pPr algn="ctr">
              <a:spcAft>
                <a:spcPts val="900"/>
              </a:spcAft>
            </a:pPr>
            <a:r>
              <a:rPr lang="en-US" sz="2700" dirty="0"/>
              <a:t>Ashley Akbari</a:t>
            </a:r>
          </a:p>
          <a:p>
            <a:pPr algn="ctr">
              <a:spcAft>
                <a:spcPts val="900"/>
              </a:spcAft>
            </a:pPr>
            <a:r>
              <a:rPr lang="en-US" sz="2700" dirty="0">
                <a:hlinkClick r:id="rId2"/>
              </a:rPr>
              <a:t>a.akbari@swansea.ac.uk</a:t>
            </a:r>
            <a:endParaRPr lang="en-US" sz="2700" dirty="0"/>
          </a:p>
          <a:p>
            <a:pPr algn="ctr">
              <a:spcAft>
                <a:spcPts val="900"/>
              </a:spcAft>
            </a:pPr>
            <a:r>
              <a:rPr lang="en-US" sz="2700" dirty="0"/>
              <a:t>( @</a:t>
            </a:r>
            <a:r>
              <a:rPr lang="en-US" sz="2700" dirty="0" err="1"/>
              <a:t>AshleyAkbari</a:t>
            </a:r>
            <a:r>
              <a:rPr lang="en-US" sz="2700" dirty="0"/>
              <a:t> </a:t>
            </a:r>
            <a:r>
              <a:rPr lang="en-US" sz="2700" dirty="0" smtClean="0"/>
              <a:t>)</a:t>
            </a:r>
          </a:p>
          <a:p>
            <a:pPr algn="ctr">
              <a:spcAft>
                <a:spcPts val="900"/>
              </a:spcAft>
            </a:pPr>
            <a:endParaRPr lang="en-US" sz="2700" dirty="0"/>
          </a:p>
        </p:txBody>
      </p:sp>
      <p:pic>
        <p:nvPicPr>
          <p:cNvPr id="7" name="Picture 6">
            <a:extLst>
              <a:ext uri="{FF2B5EF4-FFF2-40B4-BE49-F238E27FC236}">
                <a16:creationId xmlns:a16="http://schemas.microsoft.com/office/drawing/2014/main" id="{36729B15-BCDA-400D-B9FD-20FE28D12BEB}"/>
              </a:ext>
            </a:extLst>
          </p:cNvPr>
          <p:cNvPicPr>
            <a:picLocks noChangeAspect="1"/>
          </p:cNvPicPr>
          <p:nvPr/>
        </p:nvPicPr>
        <p:blipFill rotWithShape="1">
          <a:blip r:embed="rId3"/>
          <a:srcRect l="13783" r="14015" b="31954"/>
          <a:stretch/>
        </p:blipFill>
        <p:spPr>
          <a:xfrm>
            <a:off x="1418043" y="3158097"/>
            <a:ext cx="4800600" cy="2057400"/>
          </a:xfrm>
          <a:prstGeom prst="rect">
            <a:avLst/>
          </a:prstGeom>
        </p:spPr>
      </p:pic>
      <p:pic>
        <p:nvPicPr>
          <p:cNvPr id="8" name="Picture 7">
            <a:extLst>
              <a:ext uri="{FF2B5EF4-FFF2-40B4-BE49-F238E27FC236}">
                <a16:creationId xmlns:a16="http://schemas.microsoft.com/office/drawing/2014/main" id="{28C0F35B-1C88-44EB-9A9E-AA88C6AA0BA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112" t="12951" r="9321" b="13993"/>
          <a:stretch/>
        </p:blipFill>
        <p:spPr>
          <a:xfrm>
            <a:off x="12312221" y="2119872"/>
            <a:ext cx="3429000" cy="3429000"/>
          </a:xfrm>
          <a:prstGeom prst="rect">
            <a:avLst/>
          </a:prstGeom>
        </p:spPr>
      </p:pic>
      <p:sp>
        <p:nvSpPr>
          <p:cNvPr id="10" name="Text Placeholder 5"/>
          <p:cNvSpPr>
            <a:spLocks noGrp="1"/>
          </p:cNvSpPr>
          <p:nvPr>
            <p:ph type="body" sz="quarter" idx="14"/>
          </p:nvPr>
        </p:nvSpPr>
        <p:spPr>
          <a:xfrm>
            <a:off x="1418042" y="951079"/>
            <a:ext cx="14323179" cy="560138"/>
          </a:xfrm>
        </p:spPr>
        <p:txBody>
          <a:bodyPr/>
          <a:lstStyle/>
          <a:p>
            <a:pPr algn="ctr">
              <a:spcAft>
                <a:spcPts val="900"/>
              </a:spcAft>
            </a:pPr>
            <a:r>
              <a:rPr lang="en-GB" sz="2700" b="1" dirty="0">
                <a:solidFill>
                  <a:srgbClr val="4495B0"/>
                </a:solidFill>
              </a:rPr>
              <a:t>If your interested in finding out more information,</a:t>
            </a:r>
          </a:p>
          <a:p>
            <a:pPr algn="ctr">
              <a:spcAft>
                <a:spcPts val="900"/>
              </a:spcAft>
            </a:pPr>
            <a:r>
              <a:rPr lang="en-GB" sz="2700" b="1" dirty="0">
                <a:solidFill>
                  <a:srgbClr val="4495B0"/>
                </a:solidFill>
              </a:rPr>
              <a:t>please feel free to contact the team.</a:t>
            </a:r>
            <a:endParaRPr lang="en-GB" dirty="0"/>
          </a:p>
        </p:txBody>
      </p:sp>
      <p:sp>
        <p:nvSpPr>
          <p:cNvPr id="14" name="Text Placeholder 5"/>
          <p:cNvSpPr>
            <a:spLocks noGrp="1"/>
          </p:cNvSpPr>
          <p:nvPr>
            <p:ph type="body" sz="quarter" idx="14"/>
          </p:nvPr>
        </p:nvSpPr>
        <p:spPr>
          <a:xfrm>
            <a:off x="1418042" y="4967164"/>
            <a:ext cx="14323179" cy="560138"/>
          </a:xfrm>
        </p:spPr>
        <p:txBody>
          <a:bodyPr/>
          <a:lstStyle/>
          <a:p>
            <a:pPr algn="ctr">
              <a:spcAft>
                <a:spcPts val="900"/>
              </a:spcAft>
            </a:pPr>
            <a:r>
              <a:rPr lang="en-GB" sz="2700" b="1" dirty="0">
                <a:solidFill>
                  <a:srgbClr val="4495B0"/>
                </a:solidFill>
              </a:rPr>
              <a:t>Thank you for listening!</a:t>
            </a:r>
            <a:endParaRPr lang="en-US" sz="2700" dirty="0"/>
          </a:p>
          <a:p>
            <a:pPr>
              <a:spcAft>
                <a:spcPts val="900"/>
              </a:spcAft>
            </a:pPr>
            <a:endParaRPr lang="en-GB" dirty="0"/>
          </a:p>
        </p:txBody>
      </p:sp>
      <p:sp>
        <p:nvSpPr>
          <p:cNvPr id="11" name="Text Placeholder 3"/>
          <p:cNvSpPr>
            <a:spLocks noGrp="1"/>
          </p:cNvSpPr>
          <p:nvPr>
            <p:ph type="body" sz="quarter" idx="13"/>
          </p:nvPr>
        </p:nvSpPr>
        <p:spPr>
          <a:xfrm>
            <a:off x="1418043" y="6696095"/>
            <a:ext cx="14323179" cy="420699"/>
          </a:xfrm>
        </p:spPr>
        <p:txBody>
          <a:bodyPr/>
          <a:lstStyle/>
          <a:p>
            <a:pPr algn="ctr">
              <a:spcAft>
                <a:spcPts val="900"/>
              </a:spcAft>
            </a:pPr>
            <a:r>
              <a:rPr lang="en-GB" sz="2400" i="1" dirty="0">
                <a:cs typeface="Bookman Old Style"/>
              </a:rPr>
              <a:t>We would like to acknowledge all data providers who enable SAIL to make anonymised data available for research.</a:t>
            </a:r>
          </a:p>
        </p:txBody>
      </p:sp>
      <p:pic>
        <p:nvPicPr>
          <p:cNvPr id="12" name="Picture 11">
            <a:extLst>
              <a:ext uri="{FF2B5EF4-FFF2-40B4-BE49-F238E27FC236}">
                <a16:creationId xmlns:a16="http://schemas.microsoft.com/office/drawing/2014/main" id="{4E412B97-B6FA-FD4E-8E2E-2FCACBBC2468}"/>
              </a:ext>
            </a:extLst>
          </p:cNvPr>
          <p:cNvPicPr>
            <a:picLocks noChangeAspect="1"/>
          </p:cNvPicPr>
          <p:nvPr/>
        </p:nvPicPr>
        <p:blipFill>
          <a:blip r:embed="rId5"/>
          <a:stretch>
            <a:fillRect/>
          </a:stretch>
        </p:blipFill>
        <p:spPr>
          <a:xfrm>
            <a:off x="5839418" y="7425675"/>
            <a:ext cx="2520000" cy="1620000"/>
          </a:xfrm>
          <a:prstGeom prst="rect">
            <a:avLst/>
          </a:prstGeom>
        </p:spPr>
      </p:pic>
      <p:pic>
        <p:nvPicPr>
          <p:cNvPr id="13" name="Picture 12">
            <a:extLst>
              <a:ext uri="{FF2B5EF4-FFF2-40B4-BE49-F238E27FC236}">
                <a16:creationId xmlns:a16="http://schemas.microsoft.com/office/drawing/2014/main" id="{AD3EF85D-B74C-384E-803A-366223D1D840}"/>
              </a:ext>
            </a:extLst>
          </p:cNvPr>
          <p:cNvPicPr>
            <a:picLocks noChangeAspect="1"/>
          </p:cNvPicPr>
          <p:nvPr/>
        </p:nvPicPr>
        <p:blipFill>
          <a:blip r:embed="rId6"/>
          <a:stretch>
            <a:fillRect/>
          </a:stretch>
        </p:blipFill>
        <p:spPr>
          <a:xfrm>
            <a:off x="9072221" y="7425675"/>
            <a:ext cx="3240000" cy="1620000"/>
          </a:xfrm>
          <a:prstGeom prst="rect">
            <a:avLst/>
          </a:prstGeom>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56661" y="9348410"/>
            <a:ext cx="4041060" cy="810000"/>
          </a:xfrm>
          <a:prstGeom prst="rect">
            <a:avLst/>
          </a:prstGeom>
        </p:spPr>
      </p:pic>
      <p:pic>
        <p:nvPicPr>
          <p:cNvPr id="18" name="Picture 17"/>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7978426" y="9354557"/>
            <a:ext cx="2987420" cy="810000"/>
          </a:xfrm>
          <a:prstGeom prst="rect">
            <a:avLst/>
          </a:prstGeom>
          <a:ln>
            <a:noFill/>
          </a:ln>
        </p:spPr>
      </p:pic>
      <p:pic>
        <p:nvPicPr>
          <p:cNvPr id="19" name="Picture 18">
            <a:extLst>
              <a:ext uri="{FF2B5EF4-FFF2-40B4-BE49-F238E27FC236}">
                <a16:creationId xmlns:a16="http://schemas.microsoft.com/office/drawing/2014/main" id="{BC2D6953-0502-8847-AD16-BAD1518610E9}"/>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758860" y="9330905"/>
            <a:ext cx="2700000" cy="810000"/>
          </a:xfrm>
          <a:prstGeom prst="rect">
            <a:avLst/>
          </a:prstGeom>
          <a:ln>
            <a:noFill/>
          </a:ln>
        </p:spPr>
      </p:pic>
      <p:pic>
        <p:nvPicPr>
          <p:cNvPr id="16" name="Picture 15"/>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4634912" y="9354557"/>
            <a:ext cx="3167462" cy="810000"/>
          </a:xfrm>
          <a:prstGeom prst="rect">
            <a:avLst/>
          </a:prstGeom>
        </p:spPr>
      </p:pic>
      <p:pic>
        <p:nvPicPr>
          <p:cNvPr id="4" name="Picture 3"/>
          <p:cNvPicPr>
            <a:picLocks noChangeAspect="1"/>
          </p:cNvPicPr>
          <p:nvPr/>
        </p:nvPicPr>
        <p:blipFill>
          <a:blip r:embed="rId11"/>
          <a:stretch>
            <a:fillRect/>
          </a:stretch>
        </p:blipFill>
        <p:spPr>
          <a:xfrm>
            <a:off x="10936029" y="9403503"/>
            <a:ext cx="2188136" cy="754907"/>
          </a:xfrm>
          <a:prstGeom prst="rect">
            <a:avLst/>
          </a:prstGeom>
        </p:spPr>
      </p:pic>
    </p:spTree>
    <p:extLst>
      <p:ext uri="{BB962C8B-B14F-4D97-AF65-F5344CB8AC3E}">
        <p14:creationId xmlns:p14="http://schemas.microsoft.com/office/powerpoint/2010/main" val="55373968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42F60"/>
        </a:solidFill>
        <a:effectLst/>
      </p:bgPr>
    </p:bg>
    <p:spTree>
      <p:nvGrpSpPr>
        <p:cNvPr id="1" name=""/>
        <p:cNvGrpSpPr/>
        <p:nvPr/>
      </p:nvGrpSpPr>
      <p:grpSpPr>
        <a:xfrm>
          <a:off x="0" y="0"/>
          <a:ext cx="0" cy="0"/>
          <a:chOff x="0" y="0"/>
          <a:chExt cx="0" cy="0"/>
        </a:xfrm>
      </p:grpSpPr>
      <p:grpSp>
        <p:nvGrpSpPr>
          <p:cNvPr id="2" name="Group 2"/>
          <p:cNvGrpSpPr/>
          <p:nvPr/>
        </p:nvGrpSpPr>
        <p:grpSpPr>
          <a:xfrm>
            <a:off x="1943086" y="2775367"/>
            <a:ext cx="7511851" cy="1641475"/>
            <a:chOff x="0" y="-47625"/>
            <a:chExt cx="10015801" cy="2188633"/>
          </a:xfrm>
        </p:grpSpPr>
        <p:sp>
          <p:nvSpPr>
            <p:cNvPr id="3" name="TextBox 3"/>
            <p:cNvSpPr txBox="1"/>
            <p:nvPr/>
          </p:nvSpPr>
          <p:spPr>
            <a:xfrm>
              <a:off x="0" y="-47625"/>
              <a:ext cx="2866063" cy="1641474"/>
            </a:xfrm>
            <a:prstGeom prst="rect">
              <a:avLst/>
            </a:prstGeom>
          </p:spPr>
          <p:txBody>
            <a:bodyPr lIns="0" tIns="0" rIns="0" bIns="0" rtlCol="0" anchor="t">
              <a:spAutoFit/>
            </a:bodyPr>
            <a:lstStyle/>
            <a:p>
              <a:pPr>
                <a:lnSpc>
                  <a:spcPts val="3219"/>
                </a:lnSpc>
              </a:pPr>
              <a:r>
                <a:rPr lang="en-US" sz="2299" dirty="0" smtClean="0">
                  <a:solidFill>
                    <a:srgbClr val="FFFFFF"/>
                  </a:solidFill>
                  <a:latin typeface="Montserrat Classic Bold"/>
                </a:rPr>
                <a:t>Website</a:t>
              </a:r>
            </a:p>
            <a:p>
              <a:pPr>
                <a:lnSpc>
                  <a:spcPts val="3219"/>
                </a:lnSpc>
              </a:pPr>
              <a:endParaRPr lang="en-US" sz="2299" dirty="0">
                <a:solidFill>
                  <a:srgbClr val="FFFFFF"/>
                </a:solidFill>
                <a:latin typeface="Montserrat Classic Bold"/>
              </a:endParaRPr>
            </a:p>
            <a:p>
              <a:pPr>
                <a:lnSpc>
                  <a:spcPts val="3219"/>
                </a:lnSpc>
              </a:pPr>
              <a:r>
                <a:rPr lang="en-US" sz="2299" dirty="0" smtClean="0">
                  <a:solidFill>
                    <a:srgbClr val="FFFFFF"/>
                  </a:solidFill>
                  <a:latin typeface="Montserrat Classic Bold"/>
                </a:rPr>
                <a:t>Email</a:t>
              </a:r>
              <a:endParaRPr lang="en-US" sz="2299" dirty="0">
                <a:solidFill>
                  <a:srgbClr val="FFFFFF"/>
                </a:solidFill>
                <a:latin typeface="Montserrat Classic Bold"/>
              </a:endParaRPr>
            </a:p>
          </p:txBody>
        </p:sp>
        <p:sp>
          <p:nvSpPr>
            <p:cNvPr id="4" name="TextBox 4"/>
            <p:cNvSpPr txBox="1"/>
            <p:nvPr/>
          </p:nvSpPr>
          <p:spPr>
            <a:xfrm>
              <a:off x="2866063" y="-47625"/>
              <a:ext cx="7149738" cy="2188633"/>
            </a:xfrm>
            <a:prstGeom prst="rect">
              <a:avLst/>
            </a:prstGeom>
          </p:spPr>
          <p:txBody>
            <a:bodyPr lIns="0" tIns="0" rIns="0" bIns="0" rtlCol="0" anchor="t">
              <a:spAutoFit/>
            </a:bodyPr>
            <a:lstStyle/>
            <a:p>
              <a:pPr>
                <a:lnSpc>
                  <a:spcPts val="3219"/>
                </a:lnSpc>
              </a:pPr>
              <a:r>
                <a:rPr lang="en-US" sz="2299" dirty="0" smtClean="0">
                  <a:solidFill>
                    <a:schemeClr val="bg1"/>
                  </a:solidFill>
                  <a:latin typeface="Montserrat Classic"/>
                </a:rPr>
                <a:t>www.popdatasci.swan.ac.uk</a:t>
              </a:r>
            </a:p>
            <a:p>
              <a:pPr>
                <a:lnSpc>
                  <a:spcPts val="3219"/>
                </a:lnSpc>
              </a:pPr>
              <a:endParaRPr lang="en-US" sz="2299" dirty="0" smtClean="0">
                <a:solidFill>
                  <a:schemeClr val="bg1"/>
                </a:solidFill>
                <a:latin typeface="Montserrat Classic"/>
              </a:endParaRPr>
            </a:p>
            <a:p>
              <a:pPr>
                <a:lnSpc>
                  <a:spcPts val="3219"/>
                </a:lnSpc>
              </a:pPr>
              <a:r>
                <a:rPr lang="en-US" sz="2299" dirty="0" smtClean="0">
                  <a:solidFill>
                    <a:schemeClr val="bg1"/>
                  </a:solidFill>
                  <a:latin typeface="Montserrat Classic"/>
                </a:rPr>
                <a:t>a.akbari@swansea.ac.uk</a:t>
              </a:r>
              <a:endParaRPr lang="en-US" sz="2299" dirty="0">
                <a:solidFill>
                  <a:schemeClr val="bg1"/>
                </a:solidFill>
                <a:latin typeface="Montserrat Classic"/>
              </a:endParaRPr>
            </a:p>
            <a:p>
              <a:pPr>
                <a:lnSpc>
                  <a:spcPts val="3219"/>
                </a:lnSpc>
              </a:pPr>
              <a:endParaRPr lang="en-US" sz="2299" dirty="0">
                <a:solidFill>
                  <a:srgbClr val="FFFFFF"/>
                </a:solidFill>
                <a:latin typeface="Montserrat Classic"/>
              </a:endParaRPr>
            </a:p>
          </p:txBody>
        </p:sp>
        <p:sp>
          <p:nvSpPr>
            <p:cNvPr id="5" name="TextBox 5"/>
            <p:cNvSpPr txBox="1"/>
            <p:nvPr/>
          </p:nvSpPr>
          <p:spPr>
            <a:xfrm>
              <a:off x="0" y="1533468"/>
              <a:ext cx="2866063" cy="503132"/>
            </a:xfrm>
            <a:prstGeom prst="rect">
              <a:avLst/>
            </a:prstGeom>
          </p:spPr>
          <p:txBody>
            <a:bodyPr lIns="0" tIns="0" rIns="0" bIns="0" rtlCol="0" anchor="t">
              <a:spAutoFit/>
            </a:bodyPr>
            <a:lstStyle/>
            <a:p>
              <a:pPr>
                <a:lnSpc>
                  <a:spcPts val="3219"/>
                </a:lnSpc>
              </a:pPr>
              <a:endParaRPr/>
            </a:p>
          </p:txBody>
        </p:sp>
      </p:grpSp>
      <p:sp>
        <p:nvSpPr>
          <p:cNvPr id="6" name="TextBox 6"/>
          <p:cNvSpPr txBox="1"/>
          <p:nvPr/>
        </p:nvSpPr>
        <p:spPr>
          <a:xfrm>
            <a:off x="1943086" y="1072972"/>
            <a:ext cx="4764688" cy="679450"/>
          </a:xfrm>
          <a:prstGeom prst="rect">
            <a:avLst/>
          </a:prstGeom>
        </p:spPr>
        <p:txBody>
          <a:bodyPr lIns="0" tIns="0" rIns="0" bIns="0" rtlCol="0" anchor="t">
            <a:spAutoFit/>
          </a:bodyPr>
          <a:lstStyle/>
          <a:p>
            <a:pPr>
              <a:lnSpc>
                <a:spcPts val="5599"/>
              </a:lnSpc>
            </a:pPr>
            <a:r>
              <a:rPr lang="en-US" sz="3999" spc="799">
                <a:solidFill>
                  <a:srgbClr val="CAD400"/>
                </a:solidFill>
                <a:latin typeface="Montserrat Classic"/>
              </a:rPr>
              <a:t>CONTACT US</a:t>
            </a:r>
          </a:p>
        </p:txBody>
      </p:sp>
      <p:sp>
        <p:nvSpPr>
          <p:cNvPr id="7" name="TextBox 7"/>
          <p:cNvSpPr txBox="1"/>
          <p:nvPr/>
        </p:nvSpPr>
        <p:spPr>
          <a:xfrm>
            <a:off x="1943086" y="4262336"/>
            <a:ext cx="5617758" cy="679450"/>
          </a:xfrm>
          <a:prstGeom prst="rect">
            <a:avLst/>
          </a:prstGeom>
        </p:spPr>
        <p:txBody>
          <a:bodyPr lIns="0" tIns="0" rIns="0" bIns="0" rtlCol="0" anchor="t">
            <a:spAutoFit/>
          </a:bodyPr>
          <a:lstStyle/>
          <a:p>
            <a:pPr>
              <a:lnSpc>
                <a:spcPts val="5599"/>
              </a:lnSpc>
            </a:pPr>
            <a:r>
              <a:rPr lang="en-US" sz="3999" spc="799">
                <a:solidFill>
                  <a:srgbClr val="CAD400"/>
                </a:solidFill>
                <a:latin typeface="Montserrat Classic"/>
              </a:rPr>
              <a:t>SOCIAL MEDIA </a:t>
            </a:r>
          </a:p>
        </p:txBody>
      </p:sp>
      <p:sp>
        <p:nvSpPr>
          <p:cNvPr id="8" name="TextBox 8"/>
          <p:cNvSpPr txBox="1"/>
          <p:nvPr/>
        </p:nvSpPr>
        <p:spPr>
          <a:xfrm>
            <a:off x="1943086" y="5360886"/>
            <a:ext cx="2060571" cy="389255"/>
          </a:xfrm>
          <a:prstGeom prst="rect">
            <a:avLst/>
          </a:prstGeom>
        </p:spPr>
        <p:txBody>
          <a:bodyPr lIns="0" tIns="0" rIns="0" bIns="0" rtlCol="0" anchor="t">
            <a:spAutoFit/>
          </a:bodyPr>
          <a:lstStyle/>
          <a:p>
            <a:pPr>
              <a:lnSpc>
                <a:spcPts val="3219"/>
              </a:lnSpc>
            </a:pPr>
            <a:r>
              <a:rPr lang="en-US" sz="2299">
                <a:solidFill>
                  <a:srgbClr val="FFFFFF"/>
                </a:solidFill>
                <a:latin typeface="Montserrat Classic"/>
              </a:rPr>
              <a:t>Twitter </a:t>
            </a:r>
          </a:p>
        </p:txBody>
      </p:sp>
      <p:sp>
        <p:nvSpPr>
          <p:cNvPr id="9" name="TextBox 9"/>
          <p:cNvSpPr txBox="1"/>
          <p:nvPr/>
        </p:nvSpPr>
        <p:spPr>
          <a:xfrm>
            <a:off x="4003657" y="5360886"/>
            <a:ext cx="5140343" cy="775340"/>
          </a:xfrm>
          <a:prstGeom prst="rect">
            <a:avLst/>
          </a:prstGeom>
        </p:spPr>
        <p:txBody>
          <a:bodyPr lIns="0" tIns="0" rIns="0" bIns="0" rtlCol="0" anchor="t">
            <a:spAutoFit/>
          </a:bodyPr>
          <a:lstStyle/>
          <a:p>
            <a:pPr>
              <a:lnSpc>
                <a:spcPts val="3219"/>
              </a:lnSpc>
            </a:pPr>
            <a:r>
              <a:rPr lang="en-US" sz="2299" dirty="0">
                <a:solidFill>
                  <a:srgbClr val="FFFFFF"/>
                </a:solidFill>
                <a:latin typeface="Montserrat Classic"/>
              </a:rPr>
              <a:t>@</a:t>
            </a:r>
            <a:r>
              <a:rPr lang="en-US" sz="2299" dirty="0" err="1" smtClean="0">
                <a:solidFill>
                  <a:srgbClr val="FFFFFF"/>
                </a:solidFill>
                <a:latin typeface="Montserrat Classic"/>
              </a:rPr>
              <a:t>AshleyAkbari</a:t>
            </a:r>
            <a:endParaRPr lang="en-US" sz="2299" dirty="0" smtClean="0">
              <a:solidFill>
                <a:srgbClr val="FFFFFF"/>
              </a:solidFill>
              <a:latin typeface="Montserrat Classic"/>
            </a:endParaRPr>
          </a:p>
          <a:p>
            <a:pPr>
              <a:lnSpc>
                <a:spcPts val="3219"/>
              </a:lnSpc>
            </a:pPr>
            <a:r>
              <a:rPr lang="en-US" sz="2299" dirty="0" smtClean="0">
                <a:solidFill>
                  <a:srgbClr val="FFFFFF"/>
                </a:solidFill>
                <a:latin typeface="Montserrat Classic"/>
              </a:rPr>
              <a:t>@</a:t>
            </a:r>
            <a:r>
              <a:rPr lang="en-US" sz="2299" dirty="0" err="1">
                <a:solidFill>
                  <a:srgbClr val="FFFFFF"/>
                </a:solidFill>
                <a:latin typeface="Montserrat Classic"/>
              </a:rPr>
              <a:t>PopDataSci_SU</a:t>
            </a:r>
            <a:endParaRPr lang="en-US" sz="2299" dirty="0">
              <a:solidFill>
                <a:srgbClr val="FFFFFF"/>
              </a:solidFill>
              <a:latin typeface="Montserrat Classic"/>
            </a:endParaRPr>
          </a:p>
        </p:txBody>
      </p:sp>
      <p:sp>
        <p:nvSpPr>
          <p:cNvPr id="10" name="TextBox 10"/>
          <p:cNvSpPr txBox="1"/>
          <p:nvPr/>
        </p:nvSpPr>
        <p:spPr>
          <a:xfrm>
            <a:off x="1943086" y="6448034"/>
            <a:ext cx="2060571" cy="389255"/>
          </a:xfrm>
          <a:prstGeom prst="rect">
            <a:avLst/>
          </a:prstGeom>
        </p:spPr>
        <p:txBody>
          <a:bodyPr lIns="0" tIns="0" rIns="0" bIns="0" rtlCol="0" anchor="t">
            <a:spAutoFit/>
          </a:bodyPr>
          <a:lstStyle/>
          <a:p>
            <a:pPr>
              <a:lnSpc>
                <a:spcPts val="3219"/>
              </a:lnSpc>
            </a:pPr>
            <a:r>
              <a:rPr lang="en-US" sz="2299" dirty="0">
                <a:solidFill>
                  <a:srgbClr val="FFFFFF"/>
                </a:solidFill>
                <a:latin typeface="Montserrat Classic"/>
              </a:rPr>
              <a:t>LinkedIn</a:t>
            </a:r>
          </a:p>
        </p:txBody>
      </p:sp>
      <p:sp>
        <p:nvSpPr>
          <p:cNvPr id="11" name="TextBox 11"/>
          <p:cNvSpPr txBox="1"/>
          <p:nvPr/>
        </p:nvSpPr>
        <p:spPr>
          <a:xfrm>
            <a:off x="4003656" y="6448034"/>
            <a:ext cx="12531743" cy="2051844"/>
          </a:xfrm>
          <a:prstGeom prst="rect">
            <a:avLst/>
          </a:prstGeom>
        </p:spPr>
        <p:txBody>
          <a:bodyPr wrap="square" lIns="0" tIns="0" rIns="0" bIns="0" rtlCol="0" anchor="t">
            <a:spAutoFit/>
          </a:bodyPr>
          <a:lstStyle/>
          <a:p>
            <a:pPr>
              <a:lnSpc>
                <a:spcPts val="3219"/>
              </a:lnSpc>
            </a:pPr>
            <a:r>
              <a:rPr lang="en-US" sz="2299" dirty="0">
                <a:solidFill>
                  <a:srgbClr val="FFFFFF"/>
                </a:solidFill>
                <a:latin typeface="Montserrat Classic"/>
              </a:rPr>
              <a:t>https://www.linkedin.com/in/ashley-akbari-5106278a</a:t>
            </a:r>
            <a:r>
              <a:rPr lang="en-US" sz="2299" dirty="0" smtClean="0">
                <a:solidFill>
                  <a:srgbClr val="FFFFFF"/>
                </a:solidFill>
                <a:latin typeface="Montserrat Classic"/>
              </a:rPr>
              <a:t>/</a:t>
            </a:r>
          </a:p>
          <a:p>
            <a:pPr>
              <a:lnSpc>
                <a:spcPts val="3219"/>
              </a:lnSpc>
            </a:pPr>
            <a:r>
              <a:rPr lang="en-US" sz="2299" dirty="0" smtClean="0">
                <a:solidFill>
                  <a:srgbClr val="FFFFFF"/>
                </a:solidFill>
                <a:latin typeface="Montserrat Classic"/>
              </a:rPr>
              <a:t>https</a:t>
            </a:r>
            <a:r>
              <a:rPr lang="en-US" sz="2299" dirty="0">
                <a:solidFill>
                  <a:srgbClr val="FFFFFF"/>
                </a:solidFill>
                <a:latin typeface="Montserrat Classic"/>
              </a:rPr>
              <a:t>://www.linkedin.com/company/population-data-science-at-swansea-university</a:t>
            </a:r>
            <a:r>
              <a:rPr lang="en-US" sz="2299" dirty="0" smtClean="0">
                <a:solidFill>
                  <a:srgbClr val="FFFFFF"/>
                </a:solidFill>
                <a:latin typeface="Montserrat Classic"/>
              </a:rPr>
              <a:t>/</a:t>
            </a:r>
          </a:p>
          <a:p>
            <a:pPr>
              <a:lnSpc>
                <a:spcPts val="3219"/>
              </a:lnSpc>
            </a:pPr>
            <a:endParaRPr lang="en-US" sz="2299" dirty="0">
              <a:solidFill>
                <a:srgbClr val="FFFFFF"/>
              </a:solidFill>
              <a:latin typeface="Montserrat Classic"/>
            </a:endParaRPr>
          </a:p>
          <a:p>
            <a:pPr>
              <a:lnSpc>
                <a:spcPts val="3219"/>
              </a:lnSpc>
            </a:pPr>
            <a:endParaRPr lang="en-US" sz="2299" dirty="0" smtClean="0">
              <a:solidFill>
                <a:srgbClr val="FFFFFF"/>
              </a:solidFill>
              <a:latin typeface="Montserrat Classic"/>
            </a:endParaRPr>
          </a:p>
          <a:p>
            <a:pPr>
              <a:lnSpc>
                <a:spcPts val="3219"/>
              </a:lnSpc>
            </a:pPr>
            <a:endParaRPr lang="en-US" sz="2299" dirty="0">
              <a:solidFill>
                <a:srgbClr val="FFFFFF"/>
              </a:solidFill>
              <a:latin typeface="Montserrat Classic"/>
            </a:endParaRPr>
          </a:p>
        </p:txBody>
      </p:sp>
      <p:sp>
        <p:nvSpPr>
          <p:cNvPr id="12" name="TextBox 12"/>
          <p:cNvSpPr txBox="1"/>
          <p:nvPr/>
        </p:nvSpPr>
        <p:spPr>
          <a:xfrm>
            <a:off x="1943086" y="6789664"/>
            <a:ext cx="2060571" cy="389255"/>
          </a:xfrm>
          <a:prstGeom prst="rect">
            <a:avLst/>
          </a:prstGeom>
        </p:spPr>
        <p:txBody>
          <a:bodyPr lIns="0" tIns="0" rIns="0" bIns="0" rtlCol="0" anchor="t">
            <a:spAutoFit/>
          </a:bodyPr>
          <a:lstStyle/>
          <a:p>
            <a:pPr>
              <a:lnSpc>
                <a:spcPts val="3219"/>
              </a:lnSpc>
            </a:pPr>
            <a:endParaRPr/>
          </a:p>
        </p:txBody>
      </p:sp>
      <p:sp>
        <p:nvSpPr>
          <p:cNvPr id="13" name="TextBox 13"/>
          <p:cNvSpPr txBox="1"/>
          <p:nvPr/>
        </p:nvSpPr>
        <p:spPr>
          <a:xfrm>
            <a:off x="1943086" y="7764199"/>
            <a:ext cx="2060571" cy="389255"/>
          </a:xfrm>
          <a:prstGeom prst="rect">
            <a:avLst/>
          </a:prstGeom>
        </p:spPr>
        <p:txBody>
          <a:bodyPr lIns="0" tIns="0" rIns="0" bIns="0" rtlCol="0" anchor="t">
            <a:spAutoFit/>
          </a:bodyPr>
          <a:lstStyle/>
          <a:p>
            <a:pPr>
              <a:lnSpc>
                <a:spcPts val="3219"/>
              </a:lnSpc>
            </a:pPr>
            <a:r>
              <a:rPr lang="en-US" sz="2299" dirty="0">
                <a:solidFill>
                  <a:srgbClr val="FFFFFF"/>
                </a:solidFill>
                <a:latin typeface="Montserrat Classic"/>
              </a:rPr>
              <a:t>YouTube</a:t>
            </a:r>
          </a:p>
        </p:txBody>
      </p:sp>
      <p:sp>
        <p:nvSpPr>
          <p:cNvPr id="14" name="TextBox 14"/>
          <p:cNvSpPr txBox="1"/>
          <p:nvPr/>
        </p:nvSpPr>
        <p:spPr>
          <a:xfrm>
            <a:off x="4003657" y="7764199"/>
            <a:ext cx="7047205" cy="1189301"/>
          </a:xfrm>
          <a:prstGeom prst="rect">
            <a:avLst/>
          </a:prstGeom>
        </p:spPr>
        <p:txBody>
          <a:bodyPr lIns="0" tIns="0" rIns="0" bIns="0" rtlCol="0" anchor="t">
            <a:spAutoFit/>
          </a:bodyPr>
          <a:lstStyle/>
          <a:p>
            <a:pPr>
              <a:lnSpc>
                <a:spcPts val="3219"/>
              </a:lnSpc>
            </a:pPr>
            <a:r>
              <a:rPr lang="en-US" sz="2299" spc="13" dirty="0">
                <a:solidFill>
                  <a:srgbClr val="FFFFFF"/>
                </a:solidFill>
                <a:latin typeface="Montserrat Classic"/>
              </a:rPr>
              <a:t>Population Data Science at Swansea University</a:t>
            </a:r>
          </a:p>
          <a:p>
            <a:pPr>
              <a:lnSpc>
                <a:spcPts val="3219"/>
              </a:lnSpc>
            </a:pPr>
            <a:endParaRPr lang="en-US" sz="2299" spc="13" dirty="0">
              <a:solidFill>
                <a:srgbClr val="FFFFFF"/>
              </a:solidFill>
              <a:latin typeface="Montserrat Classic"/>
            </a:endParaRPr>
          </a:p>
          <a:p>
            <a:pPr>
              <a:lnSpc>
                <a:spcPts val="3219"/>
              </a:lnSpc>
            </a:pPr>
            <a:endParaRPr lang="en-US" sz="2299" spc="13" dirty="0">
              <a:solidFill>
                <a:srgbClr val="FFFFFF"/>
              </a:solidFill>
              <a:latin typeface="Montserrat Classic"/>
            </a:endParaRPr>
          </a:p>
        </p:txBody>
      </p:sp>
      <p:sp>
        <p:nvSpPr>
          <p:cNvPr id="15" name="Freeform 15"/>
          <p:cNvSpPr/>
          <p:nvPr/>
        </p:nvSpPr>
        <p:spPr>
          <a:xfrm>
            <a:off x="14469892" y="9173215"/>
            <a:ext cx="3517591" cy="1052346"/>
          </a:xfrm>
          <a:custGeom>
            <a:avLst/>
            <a:gdLst/>
            <a:ahLst/>
            <a:cxnLst/>
            <a:rect l="l" t="t" r="r" b="b"/>
            <a:pathLst>
              <a:path w="3517591" h="1052346">
                <a:moveTo>
                  <a:pt x="0" y="0"/>
                </a:moveTo>
                <a:lnTo>
                  <a:pt x="3517591" y="0"/>
                </a:lnTo>
                <a:lnTo>
                  <a:pt x="3517591" y="1052346"/>
                </a:lnTo>
                <a:lnTo>
                  <a:pt x="0" y="1052346"/>
                </a:lnTo>
                <a:lnTo>
                  <a:pt x="0" y="0"/>
                </a:lnTo>
                <a:close/>
              </a:path>
            </a:pathLst>
          </a:custGeom>
          <a:blipFill>
            <a:blip r:embed="rId2"/>
            <a:stretch>
              <a:fillRect/>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2498867" y="9346019"/>
            <a:ext cx="5789133" cy="940982"/>
          </a:xfrm>
        </p:spPr>
        <p:txBody>
          <a:bodyPr/>
          <a:lstStyle/>
          <a:p>
            <a:pPr algn="just" defTabSz="1371566">
              <a:spcAft>
                <a:spcPts val="900"/>
              </a:spcAft>
            </a:pPr>
            <a:r>
              <a:rPr lang="en-GB" b="1" dirty="0" smtClean="0">
                <a:ln w="0"/>
                <a:solidFill>
                  <a:srgbClr val="008093"/>
                </a:solidFill>
                <a:ea typeface="Tahoma" pitchFamily="34" charset="0"/>
                <a:cs typeface="Tahoma" pitchFamily="34" charset="0"/>
              </a:rPr>
              <a:t>In 2017: A 10-year </a:t>
            </a:r>
            <a:r>
              <a:rPr lang="en-GB" b="1" dirty="0">
                <a:ln w="0"/>
                <a:solidFill>
                  <a:srgbClr val="008093"/>
                </a:solidFill>
                <a:ea typeface="Tahoma" pitchFamily="34" charset="0"/>
                <a:cs typeface="Tahoma" pitchFamily="34" charset="0"/>
              </a:rPr>
              <a:t>retrospective on the SAIL Databank.</a:t>
            </a:r>
          </a:p>
          <a:p>
            <a:pPr algn="just" defTabSz="1371566">
              <a:spcAft>
                <a:spcPts val="900"/>
              </a:spcAft>
            </a:pPr>
            <a:r>
              <a:rPr lang="en-GB" dirty="0">
                <a:ln w="0"/>
                <a:solidFill>
                  <a:srgbClr val="008093"/>
                </a:solidFill>
                <a:ea typeface="Tahoma" pitchFamily="34" charset="0"/>
                <a:cs typeface="Tahoma" pitchFamily="34" charset="0"/>
              </a:rPr>
              <a:t>Available for download from </a:t>
            </a:r>
            <a:r>
              <a:rPr lang="en-GB" dirty="0">
                <a:ln w="0"/>
                <a:solidFill>
                  <a:srgbClr val="008093"/>
                </a:solidFill>
                <a:ea typeface="Tahoma" pitchFamily="34" charset="0"/>
                <a:cs typeface="Tahoma" pitchFamily="34" charset="0"/>
                <a:hlinkClick r:id="rId2"/>
              </a:rPr>
              <a:t>https://</a:t>
            </a:r>
            <a:r>
              <a:rPr lang="en-GB" u="sng" dirty="0">
                <a:ln w="0"/>
                <a:solidFill>
                  <a:srgbClr val="008093"/>
                </a:solidFill>
                <a:ea typeface="Tahoma" pitchFamily="34" charset="0"/>
                <a:cs typeface="Tahoma" pitchFamily="34" charset="0"/>
                <a:hlinkClick r:id="rId2"/>
              </a:rPr>
              <a:t>www.saildatabank.com</a:t>
            </a:r>
            <a:endParaRPr lang="en-GB" dirty="0"/>
          </a:p>
        </p:txBody>
      </p:sp>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4" name="Text Placeholder 3"/>
          <p:cNvSpPr>
            <a:spLocks noGrp="1"/>
          </p:cNvSpPr>
          <p:nvPr>
            <p:ph type="body" sz="quarter" idx="13"/>
          </p:nvPr>
        </p:nvSpPr>
        <p:spPr>
          <a:xfrm>
            <a:off x="1079501" y="2786064"/>
            <a:ext cx="11730726" cy="1928811"/>
          </a:xfrm>
        </p:spPr>
        <p:txBody>
          <a:bodyPr/>
          <a:lstStyle/>
          <a:p>
            <a:pPr marL="428625" indent="-428625" algn="just">
              <a:lnSpc>
                <a:spcPct val="125000"/>
              </a:lnSpc>
              <a:spcBef>
                <a:spcPts val="1500"/>
              </a:spcBef>
              <a:buFont typeface="Arial" panose="020B0604020202020204" pitchFamily="34" charset="0"/>
              <a:buChar char="•"/>
            </a:pPr>
            <a:r>
              <a:rPr lang="en-GB" sz="2550" dirty="0">
                <a:cs typeface="Bookman Old Style"/>
              </a:rPr>
              <a:t>A “safe”, legal and publicly acceptable response to the need for “open” person-based linked data for research and intelligence.</a:t>
            </a:r>
          </a:p>
          <a:p>
            <a:pPr marL="428625" indent="-428625" algn="just">
              <a:lnSpc>
                <a:spcPct val="125000"/>
              </a:lnSpc>
              <a:spcBef>
                <a:spcPts val="1500"/>
              </a:spcBef>
              <a:buFont typeface="Arial" panose="020B0604020202020204" pitchFamily="34" charset="0"/>
              <a:buChar char="•"/>
            </a:pPr>
            <a:r>
              <a:rPr lang="en-GB" sz="2550" dirty="0">
                <a:cs typeface="Bookman Old Style"/>
              </a:rPr>
              <a:t>Citizen-centric individual-level data, at scale, linking together health and societal data from across public sector in Wales.</a:t>
            </a:r>
          </a:p>
          <a:p>
            <a:pPr marL="428625" indent="-428625" algn="just">
              <a:lnSpc>
                <a:spcPct val="125000"/>
              </a:lnSpc>
              <a:spcBef>
                <a:spcPts val="1500"/>
              </a:spcBef>
              <a:buFont typeface="Arial" panose="020B0604020202020204" pitchFamily="34" charset="0"/>
              <a:buChar char="•"/>
            </a:pPr>
            <a:r>
              <a:rPr lang="en-GB" sz="2550" dirty="0">
                <a:cs typeface="Bookman Old Style"/>
              </a:rPr>
              <a:t>Carefully curated individual-level data, rendered anonymous in use by robust and transparent socio-technical systems.</a:t>
            </a:r>
          </a:p>
          <a:p>
            <a:pPr marL="428625" indent="-428625" algn="just">
              <a:lnSpc>
                <a:spcPct val="125000"/>
              </a:lnSpc>
              <a:spcBef>
                <a:spcPts val="1500"/>
              </a:spcBef>
              <a:buFont typeface="Arial" panose="020B0604020202020204" pitchFamily="34" charset="0"/>
              <a:buChar char="•"/>
            </a:pPr>
            <a:r>
              <a:rPr lang="en-GB" sz="2550" dirty="0">
                <a:cs typeface="Bookman Old Style"/>
              </a:rPr>
              <a:t>Access available to any legitimate person for any legitimate, public benefit purpose.</a:t>
            </a:r>
          </a:p>
          <a:p>
            <a:pPr marL="428625" indent="-428625" algn="just">
              <a:lnSpc>
                <a:spcPct val="125000"/>
              </a:lnSpc>
              <a:spcBef>
                <a:spcPts val="1500"/>
              </a:spcBef>
              <a:buFont typeface="Arial" panose="020B0604020202020204" pitchFamily="34" charset="0"/>
              <a:buChar char="•"/>
            </a:pPr>
            <a:r>
              <a:rPr lang="en-GB" sz="2550" dirty="0">
                <a:cs typeface="Bookman Old Style"/>
              </a:rPr>
              <a:t>Strong continuing engagement with the public through panels and on-going consultations.</a:t>
            </a:r>
          </a:p>
          <a:p>
            <a:pPr marL="428625" indent="-428625" algn="just">
              <a:lnSpc>
                <a:spcPct val="125000"/>
              </a:lnSpc>
              <a:spcBef>
                <a:spcPts val="1500"/>
              </a:spcBef>
              <a:buFont typeface="Arial" panose="020B0604020202020204" pitchFamily="34" charset="0"/>
              <a:buChar char="•"/>
            </a:pPr>
            <a:r>
              <a:rPr lang="en-GB" sz="2550" dirty="0">
                <a:cs typeface="Bookman Old Style"/>
              </a:rPr>
              <a:t>Internationally-recognised best practice system, increasingly </a:t>
            </a:r>
            <a:r>
              <a:rPr lang="en-GB" sz="2550" dirty="0" smtClean="0">
                <a:cs typeface="Bookman Old Style"/>
              </a:rPr>
              <a:t>replicated design and implementations from lessons learned </a:t>
            </a:r>
            <a:r>
              <a:rPr lang="en-GB" sz="2550" dirty="0">
                <a:cs typeface="Bookman Old Style"/>
              </a:rPr>
              <a:t>across the world.</a:t>
            </a:r>
          </a:p>
        </p:txBody>
      </p:sp>
      <p:sp>
        <p:nvSpPr>
          <p:cNvPr id="5" name="Title 4"/>
          <p:cNvSpPr>
            <a:spLocks noGrp="1"/>
          </p:cNvSpPr>
          <p:nvPr>
            <p:ph type="title"/>
          </p:nvPr>
        </p:nvSpPr>
        <p:spPr/>
        <p:txBody>
          <a:bodyPr/>
          <a:lstStyle/>
          <a:p>
            <a:pPr algn="just"/>
            <a:r>
              <a:rPr lang="en-GB" dirty="0"/>
              <a:t>The Secure Anonymised Information Linkage (SAIL) Databank</a:t>
            </a:r>
          </a:p>
        </p:txBody>
      </p:sp>
      <p:pic>
        <p:nvPicPr>
          <p:cNvPr id="7" name="Picture 6">
            <a:extLst>
              <a:ext uri="{FF2B5EF4-FFF2-40B4-BE49-F238E27FC236}">
                <a16:creationId xmlns:a16="http://schemas.microsoft.com/office/drawing/2014/main" id="{7223CE75-D76F-4EE2-9B75-A1B729F9D082}"/>
              </a:ext>
            </a:extLst>
          </p:cNvPr>
          <p:cNvPicPr>
            <a:picLocks noChangeAspect="1"/>
          </p:cNvPicPr>
          <p:nvPr/>
        </p:nvPicPr>
        <p:blipFill rotWithShape="1">
          <a:blip r:embed="rId3"/>
          <a:srcRect l="66595" t="12070" r="17069" b="8544"/>
          <a:stretch/>
        </p:blipFill>
        <p:spPr>
          <a:xfrm>
            <a:off x="13258330" y="3805914"/>
            <a:ext cx="3950966" cy="5400000"/>
          </a:xfrm>
          <a:prstGeom prst="rect">
            <a:avLst/>
          </a:prstGeom>
        </p:spPr>
      </p:pic>
      <p:sp>
        <p:nvSpPr>
          <p:cNvPr id="8" name="Text Placeholder 7"/>
          <p:cNvSpPr>
            <a:spLocks noGrp="1"/>
          </p:cNvSpPr>
          <p:nvPr>
            <p:ph type="body" sz="quarter" idx="14"/>
          </p:nvPr>
        </p:nvSpPr>
        <p:spPr>
          <a:xfrm>
            <a:off x="1079501" y="2160001"/>
            <a:ext cx="13408026" cy="560138"/>
          </a:xfrm>
        </p:spPr>
        <p:txBody>
          <a:bodyPr/>
          <a:lstStyle/>
          <a:p>
            <a:pPr algn="just">
              <a:spcAft>
                <a:spcPts val="900"/>
              </a:spcAft>
            </a:pPr>
            <a:r>
              <a:rPr lang="en-GB" i="1" dirty="0">
                <a:cs typeface="Bookman Old Style"/>
              </a:rPr>
              <a:t>Founded on the principles of safe and open data</a:t>
            </a:r>
            <a:endParaRPr lang="en-US" dirty="0">
              <a:solidFill>
                <a:srgbClr val="4495B0"/>
              </a:solidFill>
            </a:endParaRPr>
          </a:p>
          <a:p>
            <a:endParaRPr lang="en-GB" dirty="0"/>
          </a:p>
        </p:txBody>
      </p:sp>
    </p:spTree>
    <p:extLst>
      <p:ext uri="{BB962C8B-B14F-4D97-AF65-F5344CB8AC3E}">
        <p14:creationId xmlns:p14="http://schemas.microsoft.com/office/powerpoint/2010/main" val="387061437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4" name="Text Placeholder 3"/>
          <p:cNvSpPr>
            <a:spLocks noGrp="1"/>
          </p:cNvSpPr>
          <p:nvPr>
            <p:ph type="body" sz="quarter" idx="13"/>
          </p:nvPr>
        </p:nvSpPr>
        <p:spPr/>
        <p:txBody>
          <a:bodyPr/>
          <a:lstStyle/>
          <a:p>
            <a:pPr marL="428625" indent="-428625" algn="just">
              <a:lnSpc>
                <a:spcPct val="125000"/>
              </a:lnSpc>
              <a:spcBef>
                <a:spcPts val="1500"/>
              </a:spcBef>
              <a:buFont typeface="Arial" panose="020B0604020202020204" pitchFamily="34" charset="0"/>
              <a:buChar char="•"/>
            </a:pPr>
            <a:r>
              <a:rPr lang="en-GB" sz="2550" dirty="0">
                <a:cs typeface="Bookman Old Style"/>
              </a:rPr>
              <a:t>Total population data resource covering health and non-health care related data, including wide social and societal data in Wales and beyond.</a:t>
            </a:r>
          </a:p>
          <a:p>
            <a:pPr marL="428625" indent="-428625" algn="just">
              <a:lnSpc>
                <a:spcPct val="125000"/>
              </a:lnSpc>
              <a:spcBef>
                <a:spcPts val="1500"/>
              </a:spcBef>
              <a:buFont typeface="Arial" panose="020B0604020202020204" pitchFamily="34" charset="0"/>
              <a:buChar char="•"/>
            </a:pPr>
            <a:r>
              <a:rPr lang="en-GB" sz="2550" dirty="0">
                <a:cs typeface="Bookman Old Style"/>
              </a:rPr>
              <a:t>Routine refreshes from different sources with over 20 billion records for</a:t>
            </a:r>
            <a:br>
              <a:rPr lang="en-GB" sz="2550" dirty="0">
                <a:cs typeface="Bookman Old Style"/>
              </a:rPr>
            </a:br>
            <a:r>
              <a:rPr lang="en-GB" sz="2550" dirty="0">
                <a:cs typeface="Bookman Old Style"/>
              </a:rPr>
              <a:t>&gt; 5 million people, going back c.20 years.</a:t>
            </a:r>
          </a:p>
          <a:p>
            <a:pPr marL="428625" indent="-428625" algn="just">
              <a:lnSpc>
                <a:spcPct val="125000"/>
              </a:lnSpc>
              <a:spcBef>
                <a:spcPts val="1500"/>
              </a:spcBef>
              <a:buFont typeface="Arial" panose="020B0604020202020204" pitchFamily="34" charset="0"/>
              <a:buChar char="•"/>
            </a:pPr>
            <a:r>
              <a:rPr lang="en-GB" sz="2550" dirty="0">
                <a:cs typeface="Bookman Old Style"/>
              </a:rPr>
              <a:t>Focus on providing data for research, </a:t>
            </a:r>
            <a:r>
              <a:rPr lang="en-GB" sz="2550" dirty="0" smtClean="0">
                <a:cs typeface="Bookman Old Style"/>
              </a:rPr>
              <a:t>300+ </a:t>
            </a:r>
            <a:r>
              <a:rPr lang="en-GB" sz="2550" dirty="0">
                <a:cs typeface="Bookman Old Style"/>
              </a:rPr>
              <a:t>projects, and 500+ users at any time.</a:t>
            </a:r>
          </a:p>
          <a:p>
            <a:pPr marL="428625" indent="-428625" algn="just">
              <a:lnSpc>
                <a:spcPct val="125000"/>
              </a:lnSpc>
              <a:spcBef>
                <a:spcPts val="1500"/>
              </a:spcBef>
              <a:buFont typeface="Arial" panose="020B0604020202020204" pitchFamily="34" charset="0"/>
              <a:buChar char="•"/>
            </a:pPr>
            <a:r>
              <a:rPr lang="en-GB" sz="2550" dirty="0">
                <a:cs typeface="Bookman Old Style"/>
              </a:rPr>
              <a:t>Researchers only access the data they need, for as long as they need it.</a:t>
            </a:r>
          </a:p>
          <a:p>
            <a:pPr marL="428625" indent="-428625" algn="just">
              <a:lnSpc>
                <a:spcPct val="125000"/>
              </a:lnSpc>
              <a:spcBef>
                <a:spcPts val="1500"/>
              </a:spcBef>
              <a:buFont typeface="Arial" panose="020B0604020202020204" pitchFamily="34" charset="0"/>
              <a:buChar char="•"/>
            </a:pPr>
            <a:r>
              <a:rPr lang="en-GB" sz="2550" dirty="0">
                <a:cs typeface="Bookman Old Style"/>
              </a:rPr>
              <a:t>No data leaves – but access for users via a ‘trusted research environment’ </a:t>
            </a:r>
            <a:r>
              <a:rPr lang="en-GB" sz="2550" dirty="0" smtClean="0">
                <a:cs typeface="Bookman Old Style"/>
              </a:rPr>
              <a:t>globally</a:t>
            </a:r>
            <a:r>
              <a:rPr lang="en-GB" sz="2550" dirty="0">
                <a:cs typeface="Bookman Old Style"/>
              </a:rPr>
              <a:t>.</a:t>
            </a:r>
          </a:p>
          <a:p>
            <a:pPr marL="428625" indent="-428625" algn="just">
              <a:lnSpc>
                <a:spcPct val="125000"/>
              </a:lnSpc>
              <a:spcBef>
                <a:spcPts val="1500"/>
              </a:spcBef>
              <a:buFont typeface="Arial" panose="020B0604020202020204" pitchFamily="34" charset="0"/>
              <a:buChar char="•"/>
            </a:pPr>
            <a:r>
              <a:rPr lang="en-GB" sz="2550" dirty="0">
                <a:cs typeface="Bookman Old Style"/>
              </a:rPr>
              <a:t>Clear user agreements and all data privacy is risk-reduced before access is granted.</a:t>
            </a:r>
          </a:p>
          <a:p>
            <a:pPr marL="428625" indent="-428625" algn="just">
              <a:lnSpc>
                <a:spcPct val="125000"/>
              </a:lnSpc>
              <a:spcBef>
                <a:spcPts val="1500"/>
              </a:spcBef>
              <a:buFont typeface="Arial" panose="020B0604020202020204" pitchFamily="34" charset="0"/>
              <a:buChar char="•"/>
            </a:pPr>
            <a:r>
              <a:rPr lang="en-GB" sz="2550" dirty="0">
                <a:cs typeface="Bookman Old Style"/>
              </a:rPr>
              <a:t>Compliant with UK Data Protection regulations and Information Commissioner best practices. ISO27001 &amp; Digital Economy Act accreditation.</a:t>
            </a:r>
          </a:p>
        </p:txBody>
      </p:sp>
      <p:sp>
        <p:nvSpPr>
          <p:cNvPr id="5" name="Title 4"/>
          <p:cNvSpPr>
            <a:spLocks noGrp="1"/>
          </p:cNvSpPr>
          <p:nvPr>
            <p:ph type="title"/>
          </p:nvPr>
        </p:nvSpPr>
        <p:spPr/>
        <p:txBody>
          <a:bodyPr/>
          <a:lstStyle/>
          <a:p>
            <a:pPr algn="just"/>
            <a:r>
              <a:rPr lang="en-GB" dirty="0"/>
              <a:t>The SAIL Databank</a:t>
            </a:r>
          </a:p>
        </p:txBody>
      </p:sp>
      <p:sp>
        <p:nvSpPr>
          <p:cNvPr id="6" name="Text Placeholder 5"/>
          <p:cNvSpPr>
            <a:spLocks noGrp="1"/>
          </p:cNvSpPr>
          <p:nvPr>
            <p:ph type="body" sz="quarter" idx="14"/>
          </p:nvPr>
        </p:nvSpPr>
        <p:spPr>
          <a:xfrm>
            <a:off x="1079501" y="2160001"/>
            <a:ext cx="13408026" cy="560138"/>
          </a:xfrm>
        </p:spPr>
        <p:txBody>
          <a:bodyPr/>
          <a:lstStyle/>
          <a:p>
            <a:r>
              <a:rPr lang="en-GB" dirty="0"/>
              <a:t>What’s it all about?</a:t>
            </a:r>
          </a:p>
        </p:txBody>
      </p:sp>
      <p:pic>
        <p:nvPicPr>
          <p:cNvPr id="7" name="Picture 6"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66297" y="4486277"/>
            <a:ext cx="5461565" cy="3240000"/>
          </a:xfrm>
          <a:prstGeom prst="rect">
            <a:avLst/>
          </a:prstGeom>
        </p:spPr>
      </p:pic>
    </p:spTree>
    <p:extLst>
      <p:ext uri="{BB962C8B-B14F-4D97-AF65-F5344CB8AC3E}">
        <p14:creationId xmlns:p14="http://schemas.microsoft.com/office/powerpoint/2010/main" val="424312840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p:txBody>
          <a:bodyPr/>
          <a:lstStyle/>
          <a:p>
            <a:r>
              <a:rPr lang="en-GB" dirty="0"/>
              <a:t>The SAIL Databank</a:t>
            </a:r>
          </a:p>
        </p:txBody>
      </p:sp>
      <p:sp>
        <p:nvSpPr>
          <p:cNvPr id="6" name="Text Placeholder 5"/>
          <p:cNvSpPr>
            <a:spLocks noGrp="1"/>
          </p:cNvSpPr>
          <p:nvPr>
            <p:ph type="body" sz="quarter" idx="14"/>
          </p:nvPr>
        </p:nvSpPr>
        <p:spPr>
          <a:xfrm>
            <a:off x="1079501" y="2160001"/>
            <a:ext cx="13408026" cy="560138"/>
          </a:xfrm>
        </p:spPr>
        <p:txBody>
          <a:bodyPr/>
          <a:lstStyle/>
          <a:p>
            <a:r>
              <a:rPr lang="en-GB" dirty="0"/>
              <a:t>Split file principal</a:t>
            </a:r>
          </a:p>
        </p:txBody>
      </p:sp>
      <p:sp>
        <p:nvSpPr>
          <p:cNvPr id="9" name="Flowchart: Card 8"/>
          <p:cNvSpPr/>
          <p:nvPr/>
        </p:nvSpPr>
        <p:spPr>
          <a:xfrm>
            <a:off x="8043169" y="1753781"/>
            <a:ext cx="1872209" cy="734990"/>
          </a:xfrm>
          <a:prstGeom prst="flowChartPunchedCard">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a:r>
              <a:rPr lang="en-GB" sz="2000" dirty="0">
                <a:solidFill>
                  <a:prstClr val="white"/>
                </a:solidFill>
                <a:latin typeface="Calibri"/>
              </a:rPr>
              <a:t>Demographics</a:t>
            </a:r>
          </a:p>
          <a:p>
            <a:pPr algn="ctr" defTabSz="1371600"/>
            <a:r>
              <a:rPr lang="en-GB" sz="2000" dirty="0">
                <a:solidFill>
                  <a:prstClr val="white"/>
                </a:solidFill>
                <a:latin typeface="Calibri"/>
              </a:rPr>
              <a:t>+ Link Key</a:t>
            </a:r>
          </a:p>
        </p:txBody>
      </p:sp>
      <p:sp>
        <p:nvSpPr>
          <p:cNvPr id="10" name="Flowchart: Card 9"/>
          <p:cNvSpPr/>
          <p:nvPr/>
        </p:nvSpPr>
        <p:spPr>
          <a:xfrm>
            <a:off x="8043169" y="4171526"/>
            <a:ext cx="1872209" cy="720080"/>
          </a:xfrm>
          <a:prstGeom prst="flowChartPunchedCar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a:r>
              <a:rPr lang="en-GB" sz="2000" dirty="0">
                <a:solidFill>
                  <a:prstClr val="white"/>
                </a:solidFill>
                <a:latin typeface="Calibri"/>
              </a:rPr>
              <a:t>Clinical (s)</a:t>
            </a:r>
          </a:p>
          <a:p>
            <a:pPr algn="ctr" defTabSz="1371600"/>
            <a:r>
              <a:rPr lang="en-GB" sz="2000" dirty="0">
                <a:solidFill>
                  <a:prstClr val="white"/>
                </a:solidFill>
                <a:latin typeface="Calibri"/>
              </a:rPr>
              <a:t>+ Link Key</a:t>
            </a:r>
          </a:p>
        </p:txBody>
      </p:sp>
      <p:cxnSp>
        <p:nvCxnSpPr>
          <p:cNvPr id="11" name="Straight Arrow Connector 10"/>
          <p:cNvCxnSpPr/>
          <p:nvPr/>
        </p:nvCxnSpPr>
        <p:spPr>
          <a:xfrm>
            <a:off x="10024570" y="4554302"/>
            <a:ext cx="398984" cy="45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Flowchart: Card 11"/>
          <p:cNvSpPr/>
          <p:nvPr/>
        </p:nvSpPr>
        <p:spPr>
          <a:xfrm>
            <a:off x="5253604" y="2969704"/>
            <a:ext cx="1872209" cy="734990"/>
          </a:xfrm>
          <a:prstGeom prst="flowChartPunchedCard">
            <a:avLst/>
          </a:prstGeom>
          <a:solidFill>
            <a:schemeClr val="accent6"/>
          </a:solidFill>
          <a:ln/>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371600"/>
            <a:r>
              <a:rPr lang="en-GB" sz="2000" dirty="0">
                <a:solidFill>
                  <a:prstClr val="white"/>
                </a:solidFill>
                <a:latin typeface="Calibri"/>
              </a:rPr>
              <a:t>Supplier Data</a:t>
            </a:r>
          </a:p>
        </p:txBody>
      </p:sp>
      <p:sp>
        <p:nvSpPr>
          <p:cNvPr id="13" name="Bent-Up Arrow 12"/>
          <p:cNvSpPr/>
          <p:nvPr/>
        </p:nvSpPr>
        <p:spPr>
          <a:xfrm>
            <a:off x="7498514" y="2871293"/>
            <a:ext cx="544655" cy="196823"/>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a:endParaRPr lang="en-GB" sz="3600">
              <a:solidFill>
                <a:prstClr val="white"/>
              </a:solidFill>
              <a:latin typeface="Calibri"/>
            </a:endParaRPr>
          </a:p>
        </p:txBody>
      </p:sp>
      <p:sp>
        <p:nvSpPr>
          <p:cNvPr id="14" name="Bent-Up Arrow 13"/>
          <p:cNvSpPr/>
          <p:nvPr/>
        </p:nvSpPr>
        <p:spPr>
          <a:xfrm flipV="1">
            <a:off x="7498514" y="3734254"/>
            <a:ext cx="544655" cy="196823"/>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a:endParaRPr lang="en-GB" sz="3600">
              <a:solidFill>
                <a:prstClr val="white"/>
              </a:solidFill>
              <a:latin typeface="Calibri"/>
            </a:endParaRPr>
          </a:p>
        </p:txBody>
      </p:sp>
      <p:pic>
        <p:nvPicPr>
          <p:cNvPr id="15" name="table"/>
          <p:cNvPicPr>
            <a:picLocks noChangeAspect="1"/>
          </p:cNvPicPr>
          <p:nvPr/>
        </p:nvPicPr>
        <p:blipFill>
          <a:blip r:embed="rId2"/>
          <a:stretch>
            <a:fillRect/>
          </a:stretch>
        </p:blipFill>
        <p:spPr>
          <a:xfrm>
            <a:off x="1689207" y="4000500"/>
            <a:ext cx="5456448" cy="1143000"/>
          </a:xfrm>
          <a:prstGeom prst="rect">
            <a:avLst/>
          </a:prstGeom>
        </p:spPr>
      </p:pic>
      <p:pic>
        <p:nvPicPr>
          <p:cNvPr id="16" name="table"/>
          <p:cNvPicPr>
            <a:picLocks noChangeAspect="1"/>
          </p:cNvPicPr>
          <p:nvPr/>
        </p:nvPicPr>
        <p:blipFill>
          <a:blip r:embed="rId3"/>
          <a:stretch>
            <a:fillRect/>
          </a:stretch>
        </p:blipFill>
        <p:spPr>
          <a:xfrm>
            <a:off x="10546193" y="1475790"/>
            <a:ext cx="3480674" cy="1143000"/>
          </a:xfrm>
          <a:prstGeom prst="rect">
            <a:avLst/>
          </a:prstGeom>
        </p:spPr>
      </p:pic>
      <p:pic>
        <p:nvPicPr>
          <p:cNvPr id="17" name="table"/>
          <p:cNvPicPr>
            <a:picLocks noChangeAspect="1"/>
          </p:cNvPicPr>
          <p:nvPr/>
        </p:nvPicPr>
        <p:blipFill>
          <a:blip r:embed="rId4"/>
          <a:stretch>
            <a:fillRect/>
          </a:stretch>
        </p:blipFill>
        <p:spPr>
          <a:xfrm>
            <a:off x="10575099" y="3960066"/>
            <a:ext cx="1915308" cy="114300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2103" y="6939274"/>
            <a:ext cx="2832215" cy="2368898"/>
          </a:xfrm>
          <a:prstGeom prst="rect">
            <a:avLst/>
          </a:prstGeom>
        </p:spPr>
      </p:pic>
      <p:sp>
        <p:nvSpPr>
          <p:cNvPr id="19" name="Rectangle 18"/>
          <p:cNvSpPr/>
          <p:nvPr/>
        </p:nvSpPr>
        <p:spPr>
          <a:xfrm>
            <a:off x="10546191" y="7155294"/>
            <a:ext cx="3888432" cy="3240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a:r>
              <a:rPr lang="en-GB" sz="2700" dirty="0">
                <a:solidFill>
                  <a:prstClr val="white"/>
                </a:solidFill>
                <a:latin typeface="Calibri"/>
              </a:rPr>
              <a:t>Load into SAIL</a:t>
            </a:r>
          </a:p>
        </p:txBody>
      </p:sp>
      <p:pic>
        <p:nvPicPr>
          <p:cNvPr id="20" name="table"/>
          <p:cNvPicPr>
            <a:picLocks noChangeAspect="1"/>
          </p:cNvPicPr>
          <p:nvPr/>
        </p:nvPicPr>
        <p:blipFill>
          <a:blip r:embed="rId6"/>
          <a:stretch>
            <a:fillRect/>
          </a:stretch>
        </p:blipFill>
        <p:spPr>
          <a:xfrm>
            <a:off x="11194265" y="7956510"/>
            <a:ext cx="2592290" cy="1143000"/>
          </a:xfrm>
          <a:prstGeom prst="rect">
            <a:avLst/>
          </a:prstGeom>
        </p:spPr>
      </p:pic>
      <p:sp>
        <p:nvSpPr>
          <p:cNvPr id="21" name="Rectangle 20"/>
          <p:cNvSpPr/>
          <p:nvPr/>
        </p:nvSpPr>
        <p:spPr>
          <a:xfrm>
            <a:off x="12814443" y="2871290"/>
            <a:ext cx="1404156" cy="54006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a:r>
              <a:rPr lang="en-GB" dirty="0">
                <a:solidFill>
                  <a:prstClr val="white"/>
                </a:solidFill>
                <a:latin typeface="Calibri"/>
              </a:rPr>
              <a:t>Linkage</a:t>
            </a:r>
          </a:p>
        </p:txBody>
      </p:sp>
      <p:cxnSp>
        <p:nvCxnSpPr>
          <p:cNvPr id="22" name="Straight Arrow Connector 21"/>
          <p:cNvCxnSpPr>
            <a:stCxn id="21" idx="2"/>
            <a:endCxn id="30" idx="0"/>
          </p:cNvCxnSpPr>
          <p:nvPr/>
        </p:nvCxnSpPr>
        <p:spPr>
          <a:xfrm>
            <a:off x="13516521" y="3411352"/>
            <a:ext cx="0" cy="23849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1410287" y="5103066"/>
            <a:ext cx="0" cy="20522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3516521" y="6939270"/>
            <a:ext cx="0" cy="216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3516521" y="2618792"/>
            <a:ext cx="0" cy="2525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9" idx="2"/>
          </p:cNvCxnSpPr>
          <p:nvPr/>
        </p:nvCxnSpPr>
        <p:spPr>
          <a:xfrm>
            <a:off x="12490407" y="7479330"/>
            <a:ext cx="0" cy="4771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63"/>
          <p:cNvSpPr txBox="1"/>
          <p:nvPr/>
        </p:nvSpPr>
        <p:spPr>
          <a:xfrm>
            <a:off x="10546191" y="890598"/>
            <a:ext cx="1620180" cy="432048"/>
          </a:xfrm>
          <a:prstGeom prst="rect">
            <a:avLst/>
          </a:prstGeom>
        </p:spPr>
        <p:txBody>
          <a:bodyPr vert="horz" wrap="square" lIns="137160" tIns="68580" rIns="137160" bIns="68580" rtlCol="0">
            <a:normAutofit fontScale="85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r>
              <a:rPr lang="en-GB" sz="2700" dirty="0">
                <a:solidFill>
                  <a:srgbClr val="0070C0"/>
                </a:solidFill>
                <a:latin typeface="Calibri"/>
              </a:rPr>
              <a:t>File 1</a:t>
            </a:r>
          </a:p>
        </p:txBody>
      </p:sp>
      <p:sp>
        <p:nvSpPr>
          <p:cNvPr id="28" name="TextBox 64"/>
          <p:cNvSpPr txBox="1"/>
          <p:nvPr/>
        </p:nvSpPr>
        <p:spPr>
          <a:xfrm>
            <a:off x="10546191" y="3482886"/>
            <a:ext cx="1620180" cy="432048"/>
          </a:xfrm>
          <a:prstGeom prst="rect">
            <a:avLst/>
          </a:prstGeom>
        </p:spPr>
        <p:txBody>
          <a:bodyPr vert="horz" wrap="square" lIns="137160" tIns="68580" rIns="137160" bIns="68580" rtlCol="0">
            <a:normAutofit fontScale="85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r>
              <a:rPr lang="en-GB" sz="2700" dirty="0">
                <a:solidFill>
                  <a:srgbClr val="0070C0"/>
                </a:solidFill>
                <a:latin typeface="Calibri"/>
              </a:rPr>
              <a:t>File 2</a:t>
            </a:r>
          </a:p>
        </p:txBody>
      </p:sp>
      <p:sp>
        <p:nvSpPr>
          <p:cNvPr id="29" name="TextBox 65"/>
          <p:cNvSpPr txBox="1"/>
          <p:nvPr/>
        </p:nvSpPr>
        <p:spPr>
          <a:xfrm>
            <a:off x="12439823" y="5427102"/>
            <a:ext cx="1620180" cy="432048"/>
          </a:xfrm>
          <a:prstGeom prst="rect">
            <a:avLst/>
          </a:prstGeom>
        </p:spPr>
        <p:txBody>
          <a:bodyPr vert="horz" wrap="square" lIns="137160" tIns="68580" rIns="137160" bIns="68580" rtlCol="0">
            <a:normAutofit fontScale="85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r>
              <a:rPr lang="en-GB" sz="2700" dirty="0">
                <a:solidFill>
                  <a:srgbClr val="0070C0"/>
                </a:solidFill>
                <a:latin typeface="Calibri"/>
              </a:rPr>
              <a:t>File 3</a:t>
            </a:r>
          </a:p>
        </p:txBody>
      </p:sp>
      <p:pic>
        <p:nvPicPr>
          <p:cNvPr id="30" name="table"/>
          <p:cNvPicPr>
            <a:picLocks noChangeAspect="1"/>
          </p:cNvPicPr>
          <p:nvPr/>
        </p:nvPicPr>
        <p:blipFill>
          <a:blip r:embed="rId7"/>
          <a:stretch>
            <a:fillRect/>
          </a:stretch>
        </p:blipFill>
        <p:spPr>
          <a:xfrm>
            <a:off x="12439824" y="5796270"/>
            <a:ext cx="2153394" cy="1143000"/>
          </a:xfrm>
          <a:prstGeom prst="rect">
            <a:avLst/>
          </a:prstGeom>
        </p:spPr>
      </p:pic>
      <p:cxnSp>
        <p:nvCxnSpPr>
          <p:cNvPr id="31" name="Straight Arrow Connector 30"/>
          <p:cNvCxnSpPr/>
          <p:nvPr/>
        </p:nvCxnSpPr>
        <p:spPr>
          <a:xfrm>
            <a:off x="10031291" y="2116687"/>
            <a:ext cx="398984" cy="45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798226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The SAIL Databank</a:t>
            </a:r>
          </a:p>
        </p:txBody>
      </p:sp>
      <p:sp>
        <p:nvSpPr>
          <p:cNvPr id="6" name="Text Placeholder 5"/>
          <p:cNvSpPr>
            <a:spLocks noGrp="1"/>
          </p:cNvSpPr>
          <p:nvPr>
            <p:ph type="body" sz="quarter" idx="14"/>
          </p:nvPr>
        </p:nvSpPr>
        <p:spPr>
          <a:xfrm>
            <a:off x="1079501" y="2160001"/>
            <a:ext cx="13408026" cy="560138"/>
          </a:xfrm>
        </p:spPr>
        <p:txBody>
          <a:bodyPr/>
          <a:lstStyle/>
          <a:p>
            <a:r>
              <a:rPr lang="en-GB" dirty="0"/>
              <a:t>Longitudinal linkage of anonymised person identifier</a:t>
            </a:r>
          </a:p>
        </p:txBody>
      </p:sp>
      <p:sp>
        <p:nvSpPr>
          <p:cNvPr id="33" name="Text Placeholder 3">
            <a:extLst>
              <a:ext uri="{FF2B5EF4-FFF2-40B4-BE49-F238E27FC236}">
                <a16:creationId xmlns:a16="http://schemas.microsoft.com/office/drawing/2014/main" id="{CEA27051-D6CA-9C4F-A4FB-6A6FBAC8FB02}"/>
              </a:ext>
            </a:extLst>
          </p:cNvPr>
          <p:cNvSpPr txBox="1">
            <a:spLocks/>
          </p:cNvSpPr>
          <p:nvPr/>
        </p:nvSpPr>
        <p:spPr>
          <a:xfrm>
            <a:off x="1079502" y="2808001"/>
            <a:ext cx="13408023" cy="170021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0"/>
              </a:spcBef>
              <a:buFont typeface="Arial" panose="020B0604020202020204" pitchFamily="34" charset="0"/>
              <a:buNone/>
              <a:defRPr sz="2000" kern="1200">
                <a:solidFill>
                  <a:schemeClr val="accent3"/>
                </a:solidFill>
                <a:latin typeface="+mn-lt"/>
                <a:ea typeface="+mn-ea"/>
                <a:cs typeface="+mn-cs"/>
              </a:defRPr>
            </a:lvl1pPr>
            <a:lvl2pPr marL="234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2pPr>
            <a:lvl3pPr marL="468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3pPr>
            <a:lvl4pPr marL="702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4pPr>
            <a:lvl5pPr marL="936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5pPr>
            <a:lvl6pPr marL="1170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6pPr>
            <a:lvl7pPr marL="1404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7pPr>
            <a:lvl8pPr marL="1638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8pPr>
            <a:lvl9pPr marL="1872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9pPr>
          </a:lstStyle>
          <a:p>
            <a:pPr marL="540543" algn="just" defTabSz="1371600">
              <a:spcAft>
                <a:spcPts val="900"/>
              </a:spcAft>
            </a:pPr>
            <a:r>
              <a:rPr lang="en-GB" sz="2700" dirty="0">
                <a:solidFill>
                  <a:srgbClr val="475DA7"/>
                </a:solidFill>
                <a:latin typeface="Calibri"/>
              </a:rPr>
              <a:t>Geographically dispersed</a:t>
            </a:r>
          </a:p>
          <a:p>
            <a:pPr marL="1081088" indent="-540545" algn="just" defTabSz="1371600">
              <a:spcAft>
                <a:spcPts val="900"/>
              </a:spcAft>
              <a:buFont typeface="Arial" panose="020B0604020202020204" pitchFamily="34" charset="0"/>
              <a:buChar char="•"/>
            </a:pPr>
            <a:endParaRPr lang="en-GB" sz="2700" dirty="0">
              <a:solidFill>
                <a:srgbClr val="475DA7"/>
              </a:solidFill>
              <a:latin typeface="Calibri"/>
            </a:endParaRPr>
          </a:p>
          <a:p>
            <a:pPr marL="1081088" indent="-540545" algn="just" defTabSz="1371600">
              <a:spcAft>
                <a:spcPts val="900"/>
              </a:spcAft>
              <a:buFont typeface="Arial" panose="020B0604020202020204" pitchFamily="34" charset="0"/>
              <a:buChar char="•"/>
            </a:pPr>
            <a:endParaRPr lang="en-GB" sz="2700" dirty="0">
              <a:solidFill>
                <a:srgbClr val="475DA7"/>
              </a:solidFill>
              <a:latin typeface="Calibri"/>
            </a:endParaRPr>
          </a:p>
          <a:p>
            <a:pPr marL="1081088" indent="-540545" algn="just" defTabSz="1371600">
              <a:spcAft>
                <a:spcPts val="900"/>
              </a:spcAft>
              <a:buFont typeface="Arial" panose="020B0604020202020204" pitchFamily="34" charset="0"/>
              <a:buChar char="•"/>
            </a:pPr>
            <a:endParaRPr lang="en-GB" sz="2700" dirty="0">
              <a:solidFill>
                <a:srgbClr val="475DA7"/>
              </a:solidFill>
              <a:latin typeface="Calibri"/>
            </a:endParaRPr>
          </a:p>
          <a:p>
            <a:pPr marL="1081088" indent="-540545" algn="just" defTabSz="1371600">
              <a:spcAft>
                <a:spcPts val="900"/>
              </a:spcAft>
              <a:buFont typeface="Arial" panose="020B0604020202020204" pitchFamily="34" charset="0"/>
              <a:buChar char="•"/>
            </a:pPr>
            <a:endParaRPr lang="en-GB" sz="2700" dirty="0">
              <a:solidFill>
                <a:srgbClr val="475DA7"/>
              </a:solidFill>
              <a:latin typeface="Calibri"/>
            </a:endParaRPr>
          </a:p>
          <a:p>
            <a:pPr marL="1081088" indent="-540545" algn="just" defTabSz="1371600">
              <a:spcAft>
                <a:spcPts val="900"/>
              </a:spcAft>
              <a:buFont typeface="Arial" panose="020B0604020202020204" pitchFamily="34" charset="0"/>
              <a:buChar char="•"/>
            </a:pPr>
            <a:endParaRPr lang="en-GB" sz="2700" dirty="0">
              <a:solidFill>
                <a:srgbClr val="475DA7"/>
              </a:solidFill>
              <a:latin typeface="Calibri"/>
            </a:endParaRPr>
          </a:p>
          <a:p>
            <a:pPr marL="540543" algn="just" defTabSz="1371600">
              <a:spcAft>
                <a:spcPts val="900"/>
              </a:spcAft>
            </a:pPr>
            <a:r>
              <a:rPr lang="en-GB" sz="2700" dirty="0">
                <a:solidFill>
                  <a:srgbClr val="475DA7"/>
                </a:solidFill>
                <a:latin typeface="Calibri"/>
              </a:rPr>
              <a:t>		</a:t>
            </a:r>
          </a:p>
          <a:p>
            <a:pPr marL="540543" algn="just" defTabSz="1371600">
              <a:spcAft>
                <a:spcPts val="900"/>
              </a:spcAft>
            </a:pPr>
            <a:r>
              <a:rPr lang="en-GB" sz="2700" dirty="0">
                <a:solidFill>
                  <a:srgbClr val="475DA7"/>
                </a:solidFill>
                <a:latin typeface="Calibri"/>
              </a:rPr>
              <a:t>Geographically contiguous		</a:t>
            </a:r>
          </a:p>
          <a:p>
            <a:pPr algn="just" defTabSz="1371600">
              <a:spcAft>
                <a:spcPts val="900"/>
              </a:spcAft>
            </a:pPr>
            <a:endParaRPr lang="en-GB" sz="2700" dirty="0">
              <a:solidFill>
                <a:srgbClr val="475DA7"/>
              </a:solidFill>
              <a:latin typeface="Calibri"/>
            </a:endParaRPr>
          </a:p>
          <a:p>
            <a:pPr marL="428625" indent="-428625" algn="just" defTabSz="1371600">
              <a:spcAft>
                <a:spcPts val="900"/>
              </a:spcAft>
              <a:buFont typeface="Arial" panose="020B0604020202020204" pitchFamily="34" charset="0"/>
              <a:buChar char="•"/>
            </a:pPr>
            <a:endParaRPr lang="en-GB" sz="2700" dirty="0">
              <a:solidFill>
                <a:srgbClr val="475DA7"/>
              </a:solidFill>
              <a:latin typeface="Calibri"/>
              <a:cs typeface="Bookman Old Style"/>
            </a:endParaRPr>
          </a:p>
          <a:p>
            <a:pPr marL="428625" indent="-428625" algn="just" defTabSz="1371600">
              <a:spcAft>
                <a:spcPts val="900"/>
              </a:spcAft>
              <a:buFont typeface="Arial" panose="020B0604020202020204" pitchFamily="34" charset="0"/>
              <a:buChar char="•"/>
            </a:pPr>
            <a:endParaRPr lang="en-GB" sz="2700" dirty="0">
              <a:solidFill>
                <a:srgbClr val="475DA7"/>
              </a:solidFill>
              <a:latin typeface="Calibri"/>
            </a:endParaRPr>
          </a:p>
        </p:txBody>
      </p:sp>
      <p:pic>
        <p:nvPicPr>
          <p:cNvPr id="4" name="Picture 3">
            <a:extLst>
              <a:ext uri="{FF2B5EF4-FFF2-40B4-BE49-F238E27FC236}">
                <a16:creationId xmlns:a16="http://schemas.microsoft.com/office/drawing/2014/main" id="{33834342-28C7-964E-BAA9-C7B820EF5B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000" y="4050000"/>
            <a:ext cx="1350000" cy="1350000"/>
          </a:xfrm>
          <a:prstGeom prst="rect">
            <a:avLst/>
          </a:prstGeom>
        </p:spPr>
      </p:pic>
      <p:pic>
        <p:nvPicPr>
          <p:cNvPr id="8" name="Picture 7">
            <a:extLst>
              <a:ext uri="{FF2B5EF4-FFF2-40B4-BE49-F238E27FC236}">
                <a16:creationId xmlns:a16="http://schemas.microsoft.com/office/drawing/2014/main" id="{2801350C-2E40-8141-88D5-76E31F5614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0000" y="4050000"/>
            <a:ext cx="1350000" cy="1350000"/>
          </a:xfrm>
          <a:prstGeom prst="rect">
            <a:avLst/>
          </a:prstGeom>
        </p:spPr>
      </p:pic>
      <p:pic>
        <p:nvPicPr>
          <p:cNvPr id="35" name="Picture 34">
            <a:extLst>
              <a:ext uri="{FF2B5EF4-FFF2-40B4-BE49-F238E27FC236}">
                <a16:creationId xmlns:a16="http://schemas.microsoft.com/office/drawing/2014/main" id="{234E52A8-991E-0E48-833E-0ACC83917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0000" y="4050000"/>
            <a:ext cx="1350000" cy="1350000"/>
          </a:xfrm>
          <a:prstGeom prst="rect">
            <a:avLst/>
          </a:prstGeom>
        </p:spPr>
      </p:pic>
      <p:pic>
        <p:nvPicPr>
          <p:cNvPr id="37" name="Picture 36">
            <a:extLst>
              <a:ext uri="{FF2B5EF4-FFF2-40B4-BE49-F238E27FC236}">
                <a16:creationId xmlns:a16="http://schemas.microsoft.com/office/drawing/2014/main" id="{084A997F-1125-5847-BDAB-655192B5FA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000" y="7020000"/>
            <a:ext cx="1350000" cy="1350000"/>
          </a:xfrm>
          <a:prstGeom prst="rect">
            <a:avLst/>
          </a:prstGeom>
        </p:spPr>
      </p:pic>
      <p:cxnSp>
        <p:nvCxnSpPr>
          <p:cNvPr id="39" name="Straight Arrow Connector 38">
            <a:extLst>
              <a:ext uri="{FF2B5EF4-FFF2-40B4-BE49-F238E27FC236}">
                <a16:creationId xmlns:a16="http://schemas.microsoft.com/office/drawing/2014/main" id="{FD42A4AC-43EC-5E49-88F2-3476570BA7C0}"/>
              </a:ext>
            </a:extLst>
          </p:cNvPr>
          <p:cNvCxnSpPr/>
          <p:nvPr/>
        </p:nvCxnSpPr>
        <p:spPr>
          <a:xfrm>
            <a:off x="1079498" y="8939049"/>
            <a:ext cx="16129797" cy="0"/>
          </a:xfrm>
          <a:prstGeom prst="straightConnector1">
            <a:avLst/>
          </a:prstGeom>
          <a:ln w="444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 Placeholder 5">
            <a:extLst>
              <a:ext uri="{FF2B5EF4-FFF2-40B4-BE49-F238E27FC236}">
                <a16:creationId xmlns:a16="http://schemas.microsoft.com/office/drawing/2014/main" id="{550C88F5-9006-F346-BC6E-DE3D81D72F18}"/>
              </a:ext>
            </a:extLst>
          </p:cNvPr>
          <p:cNvSpPr txBox="1">
            <a:spLocks/>
          </p:cNvSpPr>
          <p:nvPr/>
        </p:nvSpPr>
        <p:spPr>
          <a:xfrm>
            <a:off x="6558017" y="9205913"/>
            <a:ext cx="5825481" cy="417936"/>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0"/>
              </a:spcBef>
              <a:buFont typeface="Arial" panose="020B0604020202020204" pitchFamily="34" charset="0"/>
              <a:buNone/>
              <a:defRPr sz="2000" kern="1200">
                <a:solidFill>
                  <a:schemeClr val="accent2"/>
                </a:solidFill>
                <a:latin typeface="+mn-lt"/>
                <a:ea typeface="+mn-ea"/>
                <a:cs typeface="+mn-cs"/>
              </a:defRPr>
            </a:lvl1pPr>
            <a:lvl2pPr marL="234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2pPr>
            <a:lvl3pPr marL="468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3pPr>
            <a:lvl4pPr marL="702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4pPr>
            <a:lvl5pPr marL="936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5pPr>
            <a:lvl6pPr marL="1170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6pPr>
            <a:lvl7pPr marL="1404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7pPr>
            <a:lvl8pPr marL="1638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8pPr>
            <a:lvl9pPr marL="1872000" indent="-234000" algn="l" defTabSz="914400" rtl="0" eaLnBrk="1" latinLnBrk="0" hangingPunct="1">
              <a:lnSpc>
                <a:spcPct val="90000"/>
              </a:lnSpc>
              <a:spcBef>
                <a:spcPts val="0"/>
              </a:spcBef>
              <a:buClr>
                <a:schemeClr val="accent2"/>
              </a:buClr>
              <a:buFont typeface="Calibri" panose="020F0502020204030204" pitchFamily="34" charset="0"/>
              <a:buChar char="—"/>
              <a:defRPr sz="1200" kern="1200">
                <a:solidFill>
                  <a:schemeClr val="accent1"/>
                </a:solidFill>
                <a:latin typeface="+mn-lt"/>
                <a:ea typeface="+mn-ea"/>
                <a:cs typeface="+mn-cs"/>
              </a:defRPr>
            </a:lvl9pPr>
          </a:lstStyle>
          <a:p>
            <a:pPr algn="ctr" defTabSz="1371600"/>
            <a:r>
              <a:rPr lang="en-GB" sz="3000" dirty="0">
                <a:solidFill>
                  <a:prstClr val="white">
                    <a:lumMod val="50000"/>
                  </a:prstClr>
                </a:solidFill>
                <a:latin typeface="Calibri"/>
              </a:rPr>
              <a:t>Longitudinal timeline</a:t>
            </a:r>
          </a:p>
        </p:txBody>
      </p:sp>
      <p:pic>
        <p:nvPicPr>
          <p:cNvPr id="41" name="Picture 40">
            <a:extLst>
              <a:ext uri="{FF2B5EF4-FFF2-40B4-BE49-F238E27FC236}">
                <a16:creationId xmlns:a16="http://schemas.microsoft.com/office/drawing/2014/main" id="{E1E2C3BB-DF86-5148-B01E-059D91C8F7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0000" y="7020000"/>
            <a:ext cx="1350000" cy="1350000"/>
          </a:xfrm>
          <a:prstGeom prst="rect">
            <a:avLst/>
          </a:prstGeom>
        </p:spPr>
      </p:pic>
      <p:pic>
        <p:nvPicPr>
          <p:cNvPr id="42" name="Picture 41">
            <a:extLst>
              <a:ext uri="{FF2B5EF4-FFF2-40B4-BE49-F238E27FC236}">
                <a16:creationId xmlns:a16="http://schemas.microsoft.com/office/drawing/2014/main" id="{D83A5BAE-01B3-CF48-B7B5-13AAD646D5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00000" y="4050000"/>
            <a:ext cx="1350000" cy="1350000"/>
          </a:xfrm>
          <a:prstGeom prst="rect">
            <a:avLst/>
          </a:prstGeom>
        </p:spPr>
      </p:pic>
      <p:pic>
        <p:nvPicPr>
          <p:cNvPr id="43" name="Picture 42">
            <a:extLst>
              <a:ext uri="{FF2B5EF4-FFF2-40B4-BE49-F238E27FC236}">
                <a16:creationId xmlns:a16="http://schemas.microsoft.com/office/drawing/2014/main" id="{8E0EFA59-E9C6-B943-9BC7-4D72032BB3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0000" y="7020000"/>
            <a:ext cx="1350000" cy="1350000"/>
          </a:xfrm>
          <a:prstGeom prst="rect">
            <a:avLst/>
          </a:prstGeom>
        </p:spPr>
      </p:pic>
      <p:pic>
        <p:nvPicPr>
          <p:cNvPr id="44" name="Picture 43">
            <a:extLst>
              <a:ext uri="{FF2B5EF4-FFF2-40B4-BE49-F238E27FC236}">
                <a16:creationId xmlns:a16="http://schemas.microsoft.com/office/drawing/2014/main" id="{A0DD3307-A012-4944-90A8-236D6BD93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00000" y="7020000"/>
            <a:ext cx="1350000" cy="1350000"/>
          </a:xfrm>
          <a:prstGeom prst="rect">
            <a:avLst/>
          </a:prstGeom>
        </p:spPr>
      </p:pic>
      <p:pic>
        <p:nvPicPr>
          <p:cNvPr id="46" name="Picture 45">
            <a:extLst>
              <a:ext uri="{FF2B5EF4-FFF2-40B4-BE49-F238E27FC236}">
                <a16:creationId xmlns:a16="http://schemas.microsoft.com/office/drawing/2014/main" id="{72325B84-4E4B-3D4B-8CBE-9BA88300E2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00000" y="4050000"/>
            <a:ext cx="1350000" cy="1350000"/>
          </a:xfrm>
          <a:prstGeom prst="rect">
            <a:avLst/>
          </a:prstGeom>
        </p:spPr>
      </p:pic>
      <p:pic>
        <p:nvPicPr>
          <p:cNvPr id="48" name="Picture 47">
            <a:extLst>
              <a:ext uri="{FF2B5EF4-FFF2-40B4-BE49-F238E27FC236}">
                <a16:creationId xmlns:a16="http://schemas.microsoft.com/office/drawing/2014/main" id="{E24EF2AB-5B65-9140-9730-3A45D9D5BE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00000" y="4050000"/>
            <a:ext cx="1350000" cy="1350000"/>
          </a:xfrm>
          <a:prstGeom prst="rect">
            <a:avLst/>
          </a:prstGeom>
        </p:spPr>
      </p:pic>
      <p:sp>
        <p:nvSpPr>
          <p:cNvPr id="19" name="Footer Placeholder 2"/>
          <p:cNvSpPr>
            <a:spLocks noGrp="1"/>
          </p:cNvSpPr>
          <p:nvPr>
            <p:ph type="ftr" sz="quarter" idx="11"/>
          </p:nvPr>
        </p:nvSpPr>
        <p:spPr>
          <a:xfrm>
            <a:off x="1689207" y="9748509"/>
            <a:ext cx="7454793" cy="223620"/>
          </a:xfrm>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Tree>
    <p:extLst>
      <p:ext uri="{BB962C8B-B14F-4D97-AF65-F5344CB8AC3E}">
        <p14:creationId xmlns:p14="http://schemas.microsoft.com/office/powerpoint/2010/main" val="186354012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5" name="Title 4"/>
          <p:cNvSpPr>
            <a:spLocks noGrp="1"/>
          </p:cNvSpPr>
          <p:nvPr>
            <p:ph type="title"/>
          </p:nvPr>
        </p:nvSpPr>
        <p:spPr/>
        <p:txBody>
          <a:bodyPr/>
          <a:lstStyle/>
          <a:p>
            <a:pPr algn="just"/>
            <a:r>
              <a:rPr lang="en-GB" dirty="0"/>
              <a:t>The SAIL Databank</a:t>
            </a:r>
          </a:p>
        </p:txBody>
      </p:sp>
      <p:sp>
        <p:nvSpPr>
          <p:cNvPr id="6" name="Text Placeholder 5"/>
          <p:cNvSpPr>
            <a:spLocks noGrp="1"/>
          </p:cNvSpPr>
          <p:nvPr>
            <p:ph type="body" sz="quarter" idx="14"/>
          </p:nvPr>
        </p:nvSpPr>
        <p:spPr>
          <a:xfrm>
            <a:off x="1079501" y="2160001"/>
            <a:ext cx="13408026" cy="560138"/>
          </a:xfrm>
        </p:spPr>
        <p:txBody>
          <a:bodyPr/>
          <a:lstStyle/>
          <a:p>
            <a:r>
              <a:rPr lang="en-GB" altLang="en-US" dirty="0">
                <a:ea typeface="Raleway"/>
                <a:cs typeface="Raleway"/>
                <a:sym typeface="Raleway"/>
              </a:rPr>
              <a:t>Patient journey analysis through health and social care</a:t>
            </a:r>
            <a:endParaRPr lang="en-GB" dirty="0"/>
          </a:p>
        </p:txBody>
      </p:sp>
      <p:sp>
        <p:nvSpPr>
          <p:cNvPr id="2" name="Rectangle 1"/>
          <p:cNvSpPr/>
          <p:nvPr/>
        </p:nvSpPr>
        <p:spPr>
          <a:xfrm>
            <a:off x="2700000" y="3240000"/>
            <a:ext cx="8100000" cy="810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7" name="Rectangle 6"/>
          <p:cNvSpPr/>
          <p:nvPr/>
        </p:nvSpPr>
        <p:spPr>
          <a:xfrm>
            <a:off x="2700000" y="4320000"/>
            <a:ext cx="8100000" cy="810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9" name="Rectangle 8"/>
          <p:cNvSpPr/>
          <p:nvPr/>
        </p:nvSpPr>
        <p:spPr>
          <a:xfrm>
            <a:off x="2700000" y="5400000"/>
            <a:ext cx="8100000" cy="810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10" name="Rectangle 9"/>
          <p:cNvSpPr/>
          <p:nvPr/>
        </p:nvSpPr>
        <p:spPr>
          <a:xfrm>
            <a:off x="2700000" y="6480000"/>
            <a:ext cx="8100000" cy="162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12" name="Rectangle 11"/>
          <p:cNvSpPr/>
          <p:nvPr/>
        </p:nvSpPr>
        <p:spPr>
          <a:xfrm>
            <a:off x="5400000" y="8370000"/>
            <a:ext cx="5400000" cy="810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cxnSp>
        <p:nvCxnSpPr>
          <p:cNvPr id="14" name="Straight Connector 13"/>
          <p:cNvCxnSpPr/>
          <p:nvPr/>
        </p:nvCxnSpPr>
        <p:spPr>
          <a:xfrm>
            <a:off x="11070000" y="3240000"/>
            <a:ext cx="28575" cy="6246900"/>
          </a:xfrm>
          <a:prstGeom prst="line">
            <a:avLst/>
          </a:prstGeom>
          <a:ln w="38100">
            <a:solidFill>
              <a:srgbClr val="0070C0"/>
            </a:solidFill>
            <a:prstDash val="lgDash"/>
          </a:ln>
        </p:spPr>
        <p:style>
          <a:lnRef idx="1">
            <a:schemeClr val="accent1"/>
          </a:lnRef>
          <a:fillRef idx="0">
            <a:schemeClr val="accent1"/>
          </a:fillRef>
          <a:effectRef idx="0">
            <a:schemeClr val="accent1"/>
          </a:effectRef>
          <a:fontRef idx="minor">
            <a:schemeClr val="tx1"/>
          </a:fontRef>
        </p:style>
      </p:cxnSp>
      <p:sp>
        <p:nvSpPr>
          <p:cNvPr id="15" name="5-Point Star 14"/>
          <p:cNvSpPr/>
          <p:nvPr/>
        </p:nvSpPr>
        <p:spPr>
          <a:xfrm>
            <a:off x="10800000" y="2700000"/>
            <a:ext cx="540000" cy="540000"/>
          </a:xfrm>
          <a:prstGeom prst="star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dirty="0" err="1">
              <a:solidFill>
                <a:prstClr val="white"/>
              </a:solidFill>
              <a:latin typeface="Calibri"/>
            </a:endParaRPr>
          </a:p>
        </p:txBody>
      </p:sp>
      <p:sp>
        <p:nvSpPr>
          <p:cNvPr id="16" name="Rectangle 15"/>
          <p:cNvSpPr/>
          <p:nvPr/>
        </p:nvSpPr>
        <p:spPr>
          <a:xfrm>
            <a:off x="11340000" y="3240000"/>
            <a:ext cx="1620000" cy="810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17" name="Rectangle 16"/>
          <p:cNvSpPr/>
          <p:nvPr/>
        </p:nvSpPr>
        <p:spPr>
          <a:xfrm>
            <a:off x="11340000" y="4320000"/>
            <a:ext cx="1620000" cy="810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18" name="Rectangle 17"/>
          <p:cNvSpPr/>
          <p:nvPr/>
        </p:nvSpPr>
        <p:spPr>
          <a:xfrm>
            <a:off x="11340000" y="5400000"/>
            <a:ext cx="1620000" cy="810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19" name="Rectangle 18"/>
          <p:cNvSpPr/>
          <p:nvPr/>
        </p:nvSpPr>
        <p:spPr>
          <a:xfrm>
            <a:off x="11340000" y="6480000"/>
            <a:ext cx="1620000" cy="162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0" name="Rectangle 19"/>
          <p:cNvSpPr/>
          <p:nvPr/>
        </p:nvSpPr>
        <p:spPr>
          <a:xfrm>
            <a:off x="11340000" y="8370000"/>
            <a:ext cx="1620000" cy="810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2" name="Rectangle 21"/>
          <p:cNvSpPr/>
          <p:nvPr/>
        </p:nvSpPr>
        <p:spPr>
          <a:xfrm>
            <a:off x="13201425" y="3240000"/>
            <a:ext cx="1620000" cy="810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3" name="Rectangle 22"/>
          <p:cNvSpPr/>
          <p:nvPr/>
        </p:nvSpPr>
        <p:spPr>
          <a:xfrm>
            <a:off x="13201425" y="4320000"/>
            <a:ext cx="1620000" cy="810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4" name="Rectangle 23"/>
          <p:cNvSpPr/>
          <p:nvPr/>
        </p:nvSpPr>
        <p:spPr>
          <a:xfrm>
            <a:off x="13201425" y="5400000"/>
            <a:ext cx="1620000" cy="810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5" name="Rectangle 24"/>
          <p:cNvSpPr/>
          <p:nvPr/>
        </p:nvSpPr>
        <p:spPr>
          <a:xfrm>
            <a:off x="13201425" y="6480000"/>
            <a:ext cx="1620000" cy="162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6" name="Rectangle 25"/>
          <p:cNvSpPr/>
          <p:nvPr/>
        </p:nvSpPr>
        <p:spPr>
          <a:xfrm>
            <a:off x="13201425" y="8370000"/>
            <a:ext cx="1620000" cy="810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GB" dirty="0">
              <a:solidFill>
                <a:srgbClr val="000000"/>
              </a:solidFill>
              <a:latin typeface="Calibri"/>
            </a:endParaRPr>
          </a:p>
        </p:txBody>
      </p:sp>
      <p:sp>
        <p:nvSpPr>
          <p:cNvPr id="27" name="Rectangle 26"/>
          <p:cNvSpPr/>
          <p:nvPr/>
        </p:nvSpPr>
        <p:spPr>
          <a:xfrm>
            <a:off x="1080000" y="3240000"/>
            <a:ext cx="1620000" cy="81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GB" dirty="0">
                <a:solidFill>
                  <a:srgbClr val="000000"/>
                </a:solidFill>
                <a:latin typeface="Calibri"/>
              </a:rPr>
              <a:t>EDDS</a:t>
            </a:r>
          </a:p>
        </p:txBody>
      </p:sp>
      <p:sp>
        <p:nvSpPr>
          <p:cNvPr id="28" name="Rectangle 27"/>
          <p:cNvSpPr/>
          <p:nvPr/>
        </p:nvSpPr>
        <p:spPr>
          <a:xfrm>
            <a:off x="1080000" y="4320000"/>
            <a:ext cx="1620000" cy="81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GB" dirty="0">
                <a:solidFill>
                  <a:srgbClr val="000000"/>
                </a:solidFill>
                <a:latin typeface="Calibri"/>
              </a:rPr>
              <a:t>PEDW</a:t>
            </a:r>
          </a:p>
        </p:txBody>
      </p:sp>
      <p:sp>
        <p:nvSpPr>
          <p:cNvPr id="29" name="Rectangle 28"/>
          <p:cNvSpPr/>
          <p:nvPr/>
        </p:nvSpPr>
        <p:spPr>
          <a:xfrm>
            <a:off x="1080000" y="5400000"/>
            <a:ext cx="1620000" cy="81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GB" dirty="0">
                <a:solidFill>
                  <a:srgbClr val="000000"/>
                </a:solidFill>
                <a:latin typeface="Calibri"/>
              </a:rPr>
              <a:t>OPDW</a:t>
            </a:r>
          </a:p>
        </p:txBody>
      </p:sp>
      <p:sp>
        <p:nvSpPr>
          <p:cNvPr id="30" name="Rectangle 29"/>
          <p:cNvSpPr/>
          <p:nvPr/>
        </p:nvSpPr>
        <p:spPr>
          <a:xfrm>
            <a:off x="270000" y="6480000"/>
            <a:ext cx="1620000" cy="16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GB" dirty="0">
                <a:solidFill>
                  <a:srgbClr val="000000"/>
                </a:solidFill>
                <a:latin typeface="Calibri"/>
              </a:rPr>
              <a:t> </a:t>
            </a:r>
            <a:r>
              <a:rPr lang="en-GB" i="1" dirty="0">
                <a:solidFill>
                  <a:srgbClr val="000000"/>
                </a:solidFill>
                <a:latin typeface="Calibri"/>
              </a:rPr>
              <a:t>(medications) </a:t>
            </a:r>
          </a:p>
          <a:p>
            <a:pPr algn="r" defTabSz="685800"/>
            <a:endParaRPr lang="en-GB" i="1" dirty="0">
              <a:solidFill>
                <a:srgbClr val="000000"/>
              </a:solidFill>
              <a:latin typeface="Calibri"/>
            </a:endParaRPr>
          </a:p>
          <a:p>
            <a:pPr algn="r" defTabSz="685800"/>
            <a:r>
              <a:rPr lang="en-GB" i="1" dirty="0">
                <a:solidFill>
                  <a:srgbClr val="000000"/>
                </a:solidFill>
                <a:latin typeface="Calibri"/>
              </a:rPr>
              <a:t> (consultations </a:t>
            </a:r>
          </a:p>
          <a:p>
            <a:pPr algn="r" defTabSz="685800"/>
            <a:endParaRPr lang="en-GB" i="1" dirty="0">
              <a:solidFill>
                <a:srgbClr val="000000"/>
              </a:solidFill>
              <a:latin typeface="Calibri"/>
            </a:endParaRPr>
          </a:p>
        </p:txBody>
      </p:sp>
      <p:sp>
        <p:nvSpPr>
          <p:cNvPr id="31" name="Rectangle 30"/>
          <p:cNvSpPr/>
          <p:nvPr/>
        </p:nvSpPr>
        <p:spPr>
          <a:xfrm>
            <a:off x="1080000" y="8370000"/>
            <a:ext cx="1620000" cy="81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GB" dirty="0">
                <a:solidFill>
                  <a:srgbClr val="000000"/>
                </a:solidFill>
                <a:latin typeface="Calibri"/>
              </a:rPr>
              <a:t>WRRS</a:t>
            </a:r>
          </a:p>
        </p:txBody>
      </p:sp>
      <p:sp>
        <p:nvSpPr>
          <p:cNvPr id="32" name="Rectangle 31"/>
          <p:cNvSpPr/>
          <p:nvPr/>
        </p:nvSpPr>
        <p:spPr>
          <a:xfrm>
            <a:off x="1080000" y="6480000"/>
            <a:ext cx="1620000" cy="16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685800"/>
            <a:r>
              <a:rPr lang="en-GB" dirty="0">
                <a:solidFill>
                  <a:srgbClr val="000000"/>
                </a:solidFill>
                <a:latin typeface="Calibri"/>
              </a:rPr>
              <a:t>WLGP</a:t>
            </a:r>
          </a:p>
        </p:txBody>
      </p:sp>
      <p:sp>
        <p:nvSpPr>
          <p:cNvPr id="35" name="Rectangle 34"/>
          <p:cNvSpPr/>
          <p:nvPr/>
        </p:nvSpPr>
        <p:spPr>
          <a:xfrm>
            <a:off x="3240000" y="4590000"/>
            <a:ext cx="540000" cy="27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dirty="0" err="1">
              <a:solidFill>
                <a:prstClr val="white"/>
              </a:solidFill>
              <a:latin typeface="Calibri"/>
            </a:endParaRPr>
          </a:p>
        </p:txBody>
      </p:sp>
      <p:sp>
        <p:nvSpPr>
          <p:cNvPr id="36" name="Rectangle 35"/>
          <p:cNvSpPr/>
          <p:nvPr/>
        </p:nvSpPr>
        <p:spPr>
          <a:xfrm>
            <a:off x="6750000" y="4590000"/>
            <a:ext cx="1080000" cy="27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dirty="0" err="1">
              <a:solidFill>
                <a:prstClr val="white"/>
              </a:solidFill>
              <a:latin typeface="Calibri"/>
            </a:endParaRPr>
          </a:p>
        </p:txBody>
      </p:sp>
      <p:pic>
        <p:nvPicPr>
          <p:cNvPr id="41" name="Picture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0001" y="7290001"/>
            <a:ext cx="457265" cy="457265"/>
          </a:xfrm>
          <a:prstGeom prst="rect">
            <a:avLst/>
          </a:prstGeom>
        </p:spPr>
      </p:pic>
      <p:pic>
        <p:nvPicPr>
          <p:cNvPr id="42" name="Picture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0001" y="7290001"/>
            <a:ext cx="457265" cy="457265"/>
          </a:xfrm>
          <a:prstGeom prst="rect">
            <a:avLst/>
          </a:prstGeom>
        </p:spPr>
      </p:pic>
      <p:pic>
        <p:nvPicPr>
          <p:cNvPr id="43" name="Picture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0001" y="7290001"/>
            <a:ext cx="457265" cy="457265"/>
          </a:xfrm>
          <a:prstGeom prst="rect">
            <a:avLst/>
          </a:prstGeom>
        </p:spPr>
      </p:pic>
      <p:pic>
        <p:nvPicPr>
          <p:cNvPr id="45" name="Picture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0001" y="7290001"/>
            <a:ext cx="457265" cy="457265"/>
          </a:xfrm>
          <a:prstGeom prst="rect">
            <a:avLst/>
          </a:prstGeom>
        </p:spPr>
      </p:pic>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0001" y="7290001"/>
            <a:ext cx="457265" cy="457265"/>
          </a:xfrm>
          <a:prstGeom prst="rect">
            <a:avLst/>
          </a:prstGeom>
        </p:spPr>
      </p:pic>
      <p:pic>
        <p:nvPicPr>
          <p:cNvPr id="47" name="Picture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12001" y="7290001"/>
            <a:ext cx="457265" cy="457265"/>
          </a:xfrm>
          <a:prstGeom prst="rect">
            <a:avLst/>
          </a:prstGeom>
        </p:spPr>
      </p:pic>
      <p:pic>
        <p:nvPicPr>
          <p:cNvPr id="48" name="Picture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70001" y="7290001"/>
            <a:ext cx="457265" cy="457265"/>
          </a:xfrm>
          <a:prstGeom prst="rect">
            <a:avLst/>
          </a:prstGeom>
        </p:spPr>
      </p:pic>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000" y="6750000"/>
            <a:ext cx="342948" cy="342948"/>
          </a:xfrm>
          <a:prstGeom prst="rect">
            <a:avLst/>
          </a:prstGeom>
        </p:spPr>
      </p:pic>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0000" y="6750000"/>
            <a:ext cx="342948" cy="342948"/>
          </a:xfrm>
          <a:prstGeom prst="rect">
            <a:avLst/>
          </a:prstGeom>
        </p:spPr>
      </p:pic>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000" y="6750000"/>
            <a:ext cx="342948" cy="342948"/>
          </a:xfrm>
          <a:prstGeom prst="rect">
            <a:avLst/>
          </a:prstGeom>
        </p:spPr>
      </p:pic>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0000" y="6750000"/>
            <a:ext cx="342948" cy="342948"/>
          </a:xfrm>
          <a:prstGeom prst="rect">
            <a:avLst/>
          </a:prstGeom>
        </p:spPr>
      </p:pic>
      <p:pic>
        <p:nvPicPr>
          <p:cNvPr id="54" name="Picture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8526" y="6750000"/>
            <a:ext cx="342948" cy="342948"/>
          </a:xfrm>
          <a:prstGeom prst="rect">
            <a:avLst/>
          </a:prstGeom>
        </p:spPr>
      </p:pic>
      <p:pic>
        <p:nvPicPr>
          <p:cNvPr id="55" name="Picture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3514" y="6750000"/>
            <a:ext cx="342948" cy="342948"/>
          </a:xfrm>
          <a:prstGeom prst="rect">
            <a:avLst/>
          </a:prstGeom>
        </p:spPr>
      </p:pic>
      <p:pic>
        <p:nvPicPr>
          <p:cNvPr id="56" name="Picture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0000" y="6750000"/>
            <a:ext cx="342948" cy="342948"/>
          </a:xfrm>
          <a:prstGeom prst="rect">
            <a:avLst/>
          </a:prstGeom>
        </p:spPr>
      </p:pic>
      <p:pic>
        <p:nvPicPr>
          <p:cNvPr id="57" name="Picture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0000" y="6696000"/>
            <a:ext cx="342948" cy="342948"/>
          </a:xfrm>
          <a:prstGeom prst="rect">
            <a:avLst/>
          </a:prstGeom>
        </p:spPr>
      </p:pic>
      <p:pic>
        <p:nvPicPr>
          <p:cNvPr id="58" name="Picture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50000" y="6750000"/>
            <a:ext cx="342948" cy="342948"/>
          </a:xfrm>
          <a:prstGeom prst="rect">
            <a:avLst/>
          </a:prstGeom>
        </p:spPr>
      </p:pic>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0000" y="3510000"/>
            <a:ext cx="270000" cy="270000"/>
          </a:xfrm>
          <a:prstGeom prst="rect">
            <a:avLst/>
          </a:prstGeom>
        </p:spPr>
      </p:pic>
      <p:pic>
        <p:nvPicPr>
          <p:cNvPr id="60" name="Picture 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0000" y="3510000"/>
            <a:ext cx="270000" cy="270000"/>
          </a:xfrm>
          <a:prstGeom prst="rect">
            <a:avLst/>
          </a:prstGeom>
        </p:spPr>
      </p:pic>
      <p:pic>
        <p:nvPicPr>
          <p:cNvPr id="61" name="Picture 6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0000" y="5670000"/>
            <a:ext cx="270000" cy="270000"/>
          </a:xfrm>
          <a:prstGeom prst="rect">
            <a:avLst/>
          </a:prstGeom>
        </p:spPr>
      </p:pic>
      <p:pic>
        <p:nvPicPr>
          <p:cNvPr id="62" name="Picture 6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000" y="5670000"/>
            <a:ext cx="270000" cy="270000"/>
          </a:xfrm>
          <a:prstGeom prst="rect">
            <a:avLst/>
          </a:prstGeom>
        </p:spPr>
      </p:pic>
      <p:pic>
        <p:nvPicPr>
          <p:cNvPr id="63" name="Picture 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0000" y="5670000"/>
            <a:ext cx="270000" cy="270000"/>
          </a:xfrm>
          <a:prstGeom prst="rect">
            <a:avLst/>
          </a:prstGeom>
        </p:spPr>
      </p:pic>
      <p:pic>
        <p:nvPicPr>
          <p:cNvPr id="64" name="Picture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0000" y="5670000"/>
            <a:ext cx="270000" cy="270000"/>
          </a:xfrm>
          <a:prstGeom prst="rect">
            <a:avLst/>
          </a:prstGeom>
        </p:spPr>
      </p:pic>
      <p:pic>
        <p:nvPicPr>
          <p:cNvPr id="65" name="Picture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70000" y="8640000"/>
            <a:ext cx="270000" cy="270000"/>
          </a:xfrm>
          <a:prstGeom prst="rect">
            <a:avLst/>
          </a:prstGeom>
        </p:spPr>
      </p:pic>
      <p:pic>
        <p:nvPicPr>
          <p:cNvPr id="66" name="Picture 6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50000" y="8640000"/>
            <a:ext cx="270000" cy="270000"/>
          </a:xfrm>
          <a:prstGeom prst="rect">
            <a:avLst/>
          </a:prstGeom>
        </p:spPr>
      </p:pic>
      <p:pic>
        <p:nvPicPr>
          <p:cNvPr id="67" name="Picture 6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20000" y="8640000"/>
            <a:ext cx="270000" cy="270000"/>
          </a:xfrm>
          <a:prstGeom prst="rect">
            <a:avLst/>
          </a:prstGeom>
        </p:spPr>
      </p:pic>
      <p:pic>
        <p:nvPicPr>
          <p:cNvPr id="68" name="Picture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70000" y="8640000"/>
            <a:ext cx="270000" cy="270000"/>
          </a:xfrm>
          <a:prstGeom prst="rect">
            <a:avLst/>
          </a:prstGeom>
        </p:spPr>
      </p:pic>
    </p:spTree>
    <p:extLst>
      <p:ext uri="{BB962C8B-B14F-4D97-AF65-F5344CB8AC3E}">
        <p14:creationId xmlns:p14="http://schemas.microsoft.com/office/powerpoint/2010/main" val="32862961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par>
                                <p:cTn id="46" presetID="10" presetClass="entr" presetSubtype="0" fill="hold"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500"/>
                                        <p:tgtEl>
                                          <p:spTgt spid="6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500"/>
                                        <p:tgtEl>
                                          <p:spTgt spid="6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4" name="Text Placeholder 3"/>
          <p:cNvSpPr>
            <a:spLocks noGrp="1"/>
          </p:cNvSpPr>
          <p:nvPr>
            <p:ph type="body" sz="quarter" idx="13"/>
          </p:nvPr>
        </p:nvSpPr>
        <p:spPr/>
        <p:txBody>
          <a:bodyPr/>
          <a:lstStyle/>
          <a:p>
            <a:pPr marL="428625" indent="-428625" algn="just">
              <a:lnSpc>
                <a:spcPct val="125000"/>
              </a:lnSpc>
              <a:spcBef>
                <a:spcPts val="1500"/>
              </a:spcBef>
              <a:buFont typeface="Arial" panose="020B0604020202020204" pitchFamily="34" charset="0"/>
              <a:buChar char="•"/>
            </a:pPr>
            <a:r>
              <a:rPr lang="en-GB" sz="2550" dirty="0">
                <a:cs typeface="Bookman Old Style"/>
              </a:rPr>
              <a:t>Allows address level data to be anonymously linked to individual health data.</a:t>
            </a:r>
          </a:p>
          <a:p>
            <a:pPr marL="779625" lvl="1" indent="-428625" algn="just">
              <a:lnSpc>
                <a:spcPct val="125000"/>
              </a:lnSpc>
              <a:buFont typeface="Arial" panose="020B0604020202020204" pitchFamily="34" charset="0"/>
              <a:buChar char="•"/>
            </a:pPr>
            <a:r>
              <a:rPr lang="en-GB" sz="2400" dirty="0">
                <a:cs typeface="Bookman Old Style"/>
              </a:rPr>
              <a:t>First developed using Postcode Address File in 2009.</a:t>
            </a:r>
          </a:p>
          <a:p>
            <a:pPr marL="779625" lvl="1" indent="-428625" algn="just">
              <a:lnSpc>
                <a:spcPct val="125000"/>
              </a:lnSpc>
              <a:buFont typeface="Arial" panose="020B0604020202020204" pitchFamily="34" charset="0"/>
              <a:buChar char="•"/>
            </a:pPr>
            <a:r>
              <a:rPr lang="en-GB" sz="2400" dirty="0">
                <a:cs typeface="Bookman Old Style"/>
              </a:rPr>
              <a:t>Upgraded system in 2012 to use </a:t>
            </a:r>
            <a:r>
              <a:rPr lang="en-GB" sz="2400" dirty="0" err="1">
                <a:cs typeface="Bookman Old Style"/>
              </a:rPr>
              <a:t>AddressBase</a:t>
            </a:r>
            <a:r>
              <a:rPr lang="en-GB" sz="2400" dirty="0">
                <a:cs typeface="Bookman Old Style"/>
              </a:rPr>
              <a:t> Premium and Unique Property Reference Number (UPRN).</a:t>
            </a:r>
          </a:p>
          <a:p>
            <a:pPr marL="779625" lvl="1" indent="-428625" algn="just">
              <a:lnSpc>
                <a:spcPct val="125000"/>
              </a:lnSpc>
              <a:buFont typeface="Arial" panose="020B0604020202020204" pitchFamily="34" charset="0"/>
              <a:buChar char="•"/>
            </a:pPr>
            <a:r>
              <a:rPr lang="en-GB" sz="2400" dirty="0">
                <a:cs typeface="Bookman Old Style"/>
              </a:rPr>
              <a:t>Persistent historical record of man made structures across the UK (i.e. houses, flats, commercial premises, key sites).</a:t>
            </a:r>
          </a:p>
          <a:p>
            <a:pPr marL="428625" indent="-428625" algn="just">
              <a:lnSpc>
                <a:spcPct val="125000"/>
              </a:lnSpc>
              <a:spcBef>
                <a:spcPts val="1500"/>
              </a:spcBef>
              <a:buFont typeface="Arial" panose="020B0604020202020204" pitchFamily="34" charset="0"/>
              <a:buChar char="•"/>
            </a:pPr>
            <a:r>
              <a:rPr lang="en-GB" sz="2550" dirty="0">
                <a:cs typeface="Bookman Old Style"/>
              </a:rPr>
              <a:t>UPRN encrypted and linked to population spine as reference field (RALF).</a:t>
            </a:r>
          </a:p>
          <a:p>
            <a:pPr marL="779625" lvl="1" indent="-428625" algn="just">
              <a:lnSpc>
                <a:spcPct val="125000"/>
              </a:lnSpc>
              <a:buFont typeface="Arial" panose="020B0604020202020204" pitchFamily="34" charset="0"/>
              <a:buChar char="•"/>
            </a:pPr>
            <a:r>
              <a:rPr lang="en-GB" sz="2400" dirty="0">
                <a:cs typeface="Bookman Old Style"/>
              </a:rPr>
              <a:t>Allows the grouping of individuals into discrete household units.</a:t>
            </a:r>
          </a:p>
          <a:p>
            <a:pPr marL="779625" lvl="1" indent="-428625" algn="just">
              <a:lnSpc>
                <a:spcPct val="125000"/>
              </a:lnSpc>
              <a:buFont typeface="Arial" panose="020B0604020202020204" pitchFamily="34" charset="0"/>
              <a:buChar char="•"/>
            </a:pPr>
            <a:r>
              <a:rPr lang="en-GB" sz="2400" dirty="0">
                <a:cs typeface="Bookman Old Style"/>
              </a:rPr>
              <a:t>Creation of e-cohorts based on common domiciles e.g. Care Homes.</a:t>
            </a:r>
          </a:p>
          <a:p>
            <a:pPr marL="779625" lvl="1" indent="-428625" algn="just">
              <a:lnSpc>
                <a:spcPct val="125000"/>
              </a:lnSpc>
              <a:buFont typeface="Arial" panose="020B0604020202020204" pitchFamily="34" charset="0"/>
              <a:buChar char="•"/>
            </a:pPr>
            <a:r>
              <a:rPr lang="en-GB" sz="2400" dirty="0">
                <a:cs typeface="Bookman Old Style"/>
              </a:rPr>
              <a:t>Allows the linkage of lots of different data to health data using split file system.</a:t>
            </a:r>
          </a:p>
          <a:p>
            <a:pPr marL="428625" indent="-428625" algn="just">
              <a:lnSpc>
                <a:spcPct val="125000"/>
              </a:lnSpc>
              <a:spcBef>
                <a:spcPts val="1500"/>
              </a:spcBef>
              <a:buFont typeface="Arial" panose="020B0604020202020204" pitchFamily="34" charset="0"/>
              <a:buChar char="•"/>
            </a:pPr>
            <a:r>
              <a:rPr lang="en-GB" sz="2550" dirty="0">
                <a:cs typeface="Bookman Old Style"/>
              </a:rPr>
              <a:t>Uses standard split file process</a:t>
            </a:r>
          </a:p>
          <a:p>
            <a:pPr marL="779625" lvl="1" indent="-428625" algn="just">
              <a:lnSpc>
                <a:spcPct val="125000"/>
              </a:lnSpc>
              <a:buFont typeface="Arial" panose="020B0604020202020204" pitchFamily="34" charset="0"/>
              <a:buChar char="•"/>
            </a:pPr>
            <a:r>
              <a:rPr lang="en-GB" sz="2400" dirty="0">
                <a:cs typeface="Bookman Old Style"/>
              </a:rPr>
              <a:t>Goes through same service and standard format like ALF’s.</a:t>
            </a:r>
          </a:p>
          <a:p>
            <a:pPr marL="779625" lvl="1" indent="-428625" algn="just">
              <a:lnSpc>
                <a:spcPct val="125000"/>
              </a:lnSpc>
              <a:buFont typeface="Arial" panose="020B0604020202020204" pitchFamily="34" charset="0"/>
              <a:buChar char="•"/>
            </a:pPr>
            <a:r>
              <a:rPr lang="en-GB" sz="2400" dirty="0">
                <a:cs typeface="Bookman Old Style"/>
              </a:rPr>
              <a:t>No identifiable data imported into SAIL.</a:t>
            </a:r>
          </a:p>
        </p:txBody>
      </p:sp>
      <p:sp>
        <p:nvSpPr>
          <p:cNvPr id="5" name="Title 4"/>
          <p:cNvSpPr>
            <a:spLocks noGrp="1"/>
          </p:cNvSpPr>
          <p:nvPr>
            <p:ph type="title"/>
          </p:nvPr>
        </p:nvSpPr>
        <p:spPr/>
        <p:txBody>
          <a:bodyPr/>
          <a:lstStyle/>
          <a:p>
            <a:pPr algn="just"/>
            <a:r>
              <a:rPr lang="en-GB" dirty="0"/>
              <a:t>The SAIL Databank</a:t>
            </a:r>
          </a:p>
        </p:txBody>
      </p:sp>
      <p:sp>
        <p:nvSpPr>
          <p:cNvPr id="6" name="Text Placeholder 5"/>
          <p:cNvSpPr>
            <a:spLocks noGrp="1"/>
          </p:cNvSpPr>
          <p:nvPr>
            <p:ph type="body" sz="quarter" idx="14"/>
          </p:nvPr>
        </p:nvSpPr>
        <p:spPr>
          <a:xfrm>
            <a:off x="1079501" y="2160001"/>
            <a:ext cx="13408026" cy="560138"/>
          </a:xfrm>
        </p:spPr>
        <p:txBody>
          <a:bodyPr/>
          <a:lstStyle/>
          <a:p>
            <a:r>
              <a:rPr lang="en-GB" dirty="0"/>
              <a:t>Residential Anonymised Linking Fields (RALF)</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0643" y="6835310"/>
            <a:ext cx="2700000" cy="27000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20000" y="7105310"/>
            <a:ext cx="2160000" cy="2160000"/>
          </a:xfrm>
          <a:prstGeom prst="rect">
            <a:avLst/>
          </a:prstGeom>
        </p:spPr>
      </p:pic>
      <p:sp>
        <p:nvSpPr>
          <p:cNvPr id="10" name="TextBox 9"/>
          <p:cNvSpPr txBox="1"/>
          <p:nvPr/>
        </p:nvSpPr>
        <p:spPr>
          <a:xfrm>
            <a:off x="15452510" y="9668658"/>
            <a:ext cx="2260724" cy="230832"/>
          </a:xfrm>
          <a:prstGeom prst="rect">
            <a:avLst/>
          </a:prstGeom>
          <a:noFill/>
        </p:spPr>
        <p:txBody>
          <a:bodyPr wrap="square" rtlCol="0">
            <a:spAutoFit/>
          </a:bodyPr>
          <a:lstStyle/>
          <a:p>
            <a:pPr defTabSz="685800"/>
            <a:r>
              <a:rPr lang="en-GB" sz="900" dirty="0">
                <a:solidFill>
                  <a:prstClr val="black"/>
                </a:solidFill>
                <a:latin typeface="Candara" panose="020E0502030303020204" pitchFamily="34" charset="0"/>
              </a:rPr>
              <a:t>Image from  https://icons8.com</a:t>
            </a:r>
          </a:p>
        </p:txBody>
      </p:sp>
    </p:spTree>
    <p:extLst>
      <p:ext uri="{BB962C8B-B14F-4D97-AF65-F5344CB8AC3E}">
        <p14:creationId xmlns:p14="http://schemas.microsoft.com/office/powerpoint/2010/main" val="282271365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defTabSz="685800"/>
            <a:r>
              <a:rPr lang="en-GB" dirty="0" smtClean="0">
                <a:solidFill>
                  <a:srgbClr val="3C3C3B"/>
                </a:solidFill>
                <a:latin typeface="Calibri"/>
              </a:rPr>
              <a:t>WIC - 14th Sep 2023</a:t>
            </a:r>
            <a:endParaRPr lang="en-GB" dirty="0">
              <a:solidFill>
                <a:srgbClr val="3C3C3B"/>
              </a:solidFill>
              <a:latin typeface="Calibri"/>
            </a:endParaRPr>
          </a:p>
        </p:txBody>
      </p:sp>
      <p:sp>
        <p:nvSpPr>
          <p:cNvPr id="4" name="Text Placeholder 3"/>
          <p:cNvSpPr>
            <a:spLocks noGrp="1"/>
          </p:cNvSpPr>
          <p:nvPr>
            <p:ph type="body" sz="quarter" idx="13"/>
          </p:nvPr>
        </p:nvSpPr>
        <p:spPr/>
        <p:txBody>
          <a:bodyPr/>
          <a:lstStyle/>
          <a:p>
            <a:pPr marL="428625" indent="-428625" algn="just">
              <a:lnSpc>
                <a:spcPct val="125000"/>
              </a:lnSpc>
              <a:spcBef>
                <a:spcPts val="1500"/>
              </a:spcBef>
              <a:buFont typeface="Arial" panose="020B0604020202020204" pitchFamily="34" charset="0"/>
              <a:buChar char="•"/>
            </a:pPr>
            <a:r>
              <a:rPr lang="en-GB" sz="2550" dirty="0">
                <a:cs typeface="Bookman Old Style"/>
              </a:rPr>
              <a:t>No individual sees both the identity information and clinical data.</a:t>
            </a:r>
          </a:p>
          <a:p>
            <a:pPr marL="779625" lvl="1" indent="-428625" algn="just">
              <a:lnSpc>
                <a:spcPct val="125000"/>
              </a:lnSpc>
              <a:spcBef>
                <a:spcPts val="1500"/>
              </a:spcBef>
              <a:buFont typeface="Arial" panose="020B0604020202020204" pitchFamily="34" charset="0"/>
              <a:buChar char="•"/>
            </a:pPr>
            <a:r>
              <a:rPr lang="en-GB" sz="2400" dirty="0">
                <a:cs typeface="Bookman Old Style"/>
              </a:rPr>
              <a:t>Exceptions: consented trials, holders of the original data.</a:t>
            </a:r>
          </a:p>
          <a:p>
            <a:pPr marL="428625" indent="-428625" algn="just">
              <a:lnSpc>
                <a:spcPct val="125000"/>
              </a:lnSpc>
              <a:spcBef>
                <a:spcPts val="1500"/>
              </a:spcBef>
              <a:buFont typeface="Arial" panose="020B0604020202020204" pitchFamily="34" charset="0"/>
              <a:buChar char="•"/>
            </a:pPr>
            <a:r>
              <a:rPr lang="en-GB" sz="2550" dirty="0">
                <a:cs typeface="Bookman Old Style"/>
              </a:rPr>
              <a:t>Information Governance Review Panel (IGRP) must approve all projects.</a:t>
            </a:r>
          </a:p>
          <a:p>
            <a:pPr marL="428625" indent="-428625" algn="just">
              <a:lnSpc>
                <a:spcPct val="125000"/>
              </a:lnSpc>
              <a:spcBef>
                <a:spcPts val="1500"/>
              </a:spcBef>
              <a:buFont typeface="Arial" panose="020B0604020202020204" pitchFamily="34" charset="0"/>
              <a:buChar char="•"/>
            </a:pPr>
            <a:r>
              <a:rPr lang="en-GB" sz="2550" dirty="0">
                <a:cs typeface="Bookman Old Style"/>
              </a:rPr>
              <a:t>The analysis must take place within SAIL via a trusted research environment.</a:t>
            </a:r>
          </a:p>
          <a:p>
            <a:pPr marL="779625" lvl="1" indent="-428625" algn="just">
              <a:lnSpc>
                <a:spcPct val="125000"/>
              </a:lnSpc>
              <a:buFont typeface="Arial" panose="020B0604020202020204" pitchFamily="34" charset="0"/>
              <a:buChar char="•"/>
            </a:pPr>
            <a:r>
              <a:rPr lang="en-GB" sz="2400" dirty="0">
                <a:cs typeface="Bookman Old Style"/>
              </a:rPr>
              <a:t>Projects are given an extract of only the data they requested.</a:t>
            </a:r>
          </a:p>
          <a:p>
            <a:pPr marL="779625" lvl="1" indent="-428625" algn="just">
              <a:lnSpc>
                <a:spcPct val="125000"/>
              </a:lnSpc>
              <a:buFont typeface="Arial" panose="020B0604020202020204" pitchFamily="34" charset="0"/>
              <a:buChar char="•"/>
            </a:pPr>
            <a:r>
              <a:rPr lang="en-GB" sz="2400" dirty="0">
                <a:cs typeface="Bookman Old Style"/>
              </a:rPr>
              <a:t>Encrypted so it cannot be linked to data outside the project.</a:t>
            </a:r>
          </a:p>
          <a:p>
            <a:pPr marL="779625" lvl="1" indent="-428625" algn="just">
              <a:lnSpc>
                <a:spcPct val="125000"/>
              </a:lnSpc>
              <a:buFont typeface="Arial" panose="020B0604020202020204" pitchFamily="34" charset="0"/>
              <a:buChar char="•"/>
            </a:pPr>
            <a:r>
              <a:rPr lang="en-GB" sz="2400" dirty="0">
                <a:cs typeface="Bookman Old Style"/>
              </a:rPr>
              <a:t>Use encrypted organisational and small area codes.</a:t>
            </a:r>
          </a:p>
          <a:p>
            <a:pPr marL="428625" indent="-428625" algn="just">
              <a:lnSpc>
                <a:spcPct val="125000"/>
              </a:lnSpc>
              <a:spcBef>
                <a:spcPts val="1500"/>
              </a:spcBef>
              <a:buFont typeface="Arial" panose="020B0604020202020204" pitchFamily="34" charset="0"/>
              <a:buChar char="•"/>
            </a:pPr>
            <a:r>
              <a:rPr lang="en-GB" sz="2550" dirty="0">
                <a:cs typeface="Bookman Old Style"/>
              </a:rPr>
              <a:t>Results about individuals may not be removed from SAIL or published.</a:t>
            </a:r>
          </a:p>
          <a:p>
            <a:pPr marL="779625" lvl="1" indent="-428625" algn="just">
              <a:lnSpc>
                <a:spcPct val="125000"/>
              </a:lnSpc>
              <a:buFont typeface="Arial" panose="020B0604020202020204" pitchFamily="34" charset="0"/>
              <a:buChar char="•"/>
            </a:pPr>
            <a:r>
              <a:rPr lang="en-GB" sz="2400" dirty="0">
                <a:cs typeface="Bookman Old Style"/>
              </a:rPr>
              <a:t>Dual review process, including senior researchers, review all file-out requests.</a:t>
            </a:r>
          </a:p>
          <a:p>
            <a:pPr marL="779625" lvl="1" indent="-428625" algn="just">
              <a:lnSpc>
                <a:spcPct val="125000"/>
              </a:lnSpc>
              <a:buFont typeface="Arial" panose="020B0604020202020204" pitchFamily="34" charset="0"/>
              <a:buChar char="•"/>
            </a:pPr>
            <a:r>
              <a:rPr lang="en-GB" sz="2400" dirty="0">
                <a:cs typeface="Bookman Old Style"/>
              </a:rPr>
              <a:t>Disclosure controls i.e. rule of thumb: no data on small groups (&lt;5 individuals).</a:t>
            </a:r>
          </a:p>
        </p:txBody>
      </p:sp>
      <p:sp>
        <p:nvSpPr>
          <p:cNvPr id="5" name="Title 4"/>
          <p:cNvSpPr>
            <a:spLocks noGrp="1"/>
          </p:cNvSpPr>
          <p:nvPr>
            <p:ph type="title"/>
          </p:nvPr>
        </p:nvSpPr>
        <p:spPr/>
        <p:txBody>
          <a:bodyPr/>
          <a:lstStyle/>
          <a:p>
            <a:r>
              <a:rPr lang="en-GB" dirty="0"/>
              <a:t>The SAIL Databank</a:t>
            </a:r>
          </a:p>
        </p:txBody>
      </p:sp>
      <p:sp>
        <p:nvSpPr>
          <p:cNvPr id="6" name="Text Placeholder 5"/>
          <p:cNvSpPr>
            <a:spLocks noGrp="1"/>
          </p:cNvSpPr>
          <p:nvPr>
            <p:ph type="body" sz="quarter" idx="14"/>
          </p:nvPr>
        </p:nvSpPr>
        <p:spPr>
          <a:xfrm>
            <a:off x="1079501" y="2160001"/>
            <a:ext cx="13408026" cy="560138"/>
          </a:xfrm>
        </p:spPr>
        <p:txBody>
          <a:bodyPr/>
          <a:lstStyle/>
          <a:p>
            <a:r>
              <a:rPr lang="en-GB" dirty="0"/>
              <a:t>Governance and privacy at the heart</a:t>
            </a:r>
          </a:p>
        </p:txBody>
      </p:sp>
      <p:pic>
        <p:nvPicPr>
          <p:cNvPr id="8" name="Picture 7">
            <a:extLst>
              <a:ext uri="{FF2B5EF4-FFF2-40B4-BE49-F238E27FC236}">
                <a16:creationId xmlns:a16="http://schemas.microsoft.com/office/drawing/2014/main" id="{F3C6F042-95D3-48FC-874C-AEE59E038ED7}"/>
              </a:ext>
            </a:extLst>
          </p:cNvPr>
          <p:cNvPicPr>
            <a:picLocks noChangeAspect="1"/>
          </p:cNvPicPr>
          <p:nvPr/>
        </p:nvPicPr>
        <p:blipFill>
          <a:blip r:embed="rId2"/>
          <a:stretch>
            <a:fillRect/>
          </a:stretch>
        </p:blipFill>
        <p:spPr>
          <a:xfrm>
            <a:off x="13078786" y="4882413"/>
            <a:ext cx="4136171" cy="4320000"/>
          </a:xfrm>
          <a:prstGeom prst="rect">
            <a:avLst/>
          </a:prstGeom>
        </p:spPr>
      </p:pic>
      <p:pic>
        <p:nvPicPr>
          <p:cNvPr id="2" name="Picture 1"/>
          <p:cNvPicPr>
            <a:picLocks noChangeAspect="1"/>
          </p:cNvPicPr>
          <p:nvPr/>
        </p:nvPicPr>
        <p:blipFill>
          <a:blip r:embed="rId3"/>
          <a:stretch>
            <a:fillRect/>
          </a:stretch>
        </p:blipFill>
        <p:spPr>
          <a:xfrm>
            <a:off x="10785737" y="1930510"/>
            <a:ext cx="6429219" cy="1725563"/>
          </a:xfrm>
          <a:prstGeom prst="rect">
            <a:avLst/>
          </a:prstGeom>
        </p:spPr>
      </p:pic>
    </p:spTree>
    <p:extLst>
      <p:ext uri="{BB962C8B-B14F-4D97-AF65-F5344CB8AC3E}">
        <p14:creationId xmlns:p14="http://schemas.microsoft.com/office/powerpoint/2010/main" val="112229393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DR UK PowerPoint Theme">
  <a:themeElements>
    <a:clrScheme name="HDR UK colour theme">
      <a:dk1>
        <a:sysClr val="windowText" lastClr="000000"/>
      </a:dk1>
      <a:lt1>
        <a:sysClr val="window" lastClr="FFFFFF"/>
      </a:lt1>
      <a:dk2>
        <a:srgbClr val="000000"/>
      </a:dk2>
      <a:lt2>
        <a:srgbClr val="FFFFFF"/>
      </a:lt2>
      <a:accent1>
        <a:srgbClr val="3C3C3B"/>
      </a:accent1>
      <a:accent2>
        <a:srgbClr val="3DB28C"/>
      </a:accent2>
      <a:accent3>
        <a:srgbClr val="475DA7"/>
      </a:accent3>
      <a:accent4>
        <a:srgbClr val="D1D7DA"/>
      </a:accent4>
      <a:accent5>
        <a:srgbClr val="ADDAD9"/>
      </a:accent5>
      <a:accent6>
        <a:srgbClr val="29235C"/>
      </a:accent6>
      <a:hlink>
        <a:srgbClr val="0563C1"/>
      </a:hlink>
      <a:folHlink>
        <a:srgbClr val="954F72"/>
      </a:folHlink>
    </a:clrScheme>
    <a:fontScheme name="HDR UK font theme">
      <a:majorFont>
        <a:latin typeface="Calibri"/>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200" dirty="0">
            <a:solidFill>
              <a:schemeClr val="accent1"/>
            </a:solidFill>
          </a:defRPr>
        </a:defPPr>
      </a:lstStyle>
    </a:txDef>
  </a:objectDefaults>
  <a:extraClrSchemeLst/>
  <a:extLst>
    <a:ext uri="{05A4C25C-085E-4340-85A3-A5531E510DB2}">
      <thm15:themeFamily xmlns:thm15="http://schemas.microsoft.com/office/thememl/2012/main" name="HDR UK PowerPoint template 16-9.potx" id="{2D4A0385-AC1B-4DF2-94A8-4EC05EF3BAB9}" vid="{DCDA825F-2271-4BFE-8031-1A0D58AC7E1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1230</TotalTime>
  <Words>1932</Words>
  <Application>Microsoft Office PowerPoint</Application>
  <PresentationFormat>Custom</PresentationFormat>
  <Paragraphs>223</Paragraphs>
  <Slides>25</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25</vt:i4>
      </vt:variant>
    </vt:vector>
  </HeadingPairs>
  <TitlesOfParts>
    <vt:vector size="36" baseType="lpstr">
      <vt:lpstr>Montserrat Classic</vt:lpstr>
      <vt:lpstr>Tahoma</vt:lpstr>
      <vt:lpstr>Bookman Old Style</vt:lpstr>
      <vt:lpstr>Candara</vt:lpstr>
      <vt:lpstr>Raleway</vt:lpstr>
      <vt:lpstr>Montserrat Classic Bold</vt:lpstr>
      <vt:lpstr>Calibri</vt:lpstr>
      <vt:lpstr>Arial</vt:lpstr>
      <vt:lpstr>Wingdings</vt:lpstr>
      <vt:lpstr>Office Theme</vt:lpstr>
      <vt:lpstr>HDR UK PowerPoint Theme</vt:lpstr>
      <vt:lpstr>PowerPoint Presentation</vt:lpstr>
      <vt:lpstr>Data Science at Swansea</vt:lpstr>
      <vt:lpstr>The Secure Anonymised Information Linkage (SAIL) Databank</vt:lpstr>
      <vt:lpstr>The SAIL Databank</vt:lpstr>
      <vt:lpstr>The SAIL Databank</vt:lpstr>
      <vt:lpstr>The SAIL Databank</vt:lpstr>
      <vt:lpstr>The SAIL Databank</vt:lpstr>
      <vt:lpstr>The SAIL Databank</vt:lpstr>
      <vt:lpstr>The SAIL Databank</vt:lpstr>
      <vt:lpstr>The SAIL Databank</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Innovation, engagement, challenges &amp; opportunities in population data science research</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Population Data Science Slide Deck</dc:title>
  <cp:lastModifiedBy>Ashley Akbari</cp:lastModifiedBy>
  <cp:revision>25</cp:revision>
  <dcterms:created xsi:type="dcterms:W3CDTF">2006-08-16T00:00:00Z</dcterms:created>
  <dcterms:modified xsi:type="dcterms:W3CDTF">2023-09-13T20:25:23Z</dcterms:modified>
  <dc:identifier>DAFfCpz3axk</dc:identifier>
</cp:coreProperties>
</file>