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28"/>
  </p:notesMasterIdLst>
  <p:handoutMasterIdLst>
    <p:handoutMasterId r:id="rId29"/>
  </p:handoutMasterIdLst>
  <p:sldIdLst>
    <p:sldId id="276" r:id="rId2"/>
    <p:sldId id="288" r:id="rId3"/>
    <p:sldId id="277" r:id="rId4"/>
    <p:sldId id="278" r:id="rId5"/>
    <p:sldId id="296" r:id="rId6"/>
    <p:sldId id="290" r:id="rId7"/>
    <p:sldId id="297" r:id="rId8"/>
    <p:sldId id="284" r:id="rId9"/>
    <p:sldId id="281" r:id="rId10"/>
    <p:sldId id="303" r:id="rId11"/>
    <p:sldId id="283" r:id="rId12"/>
    <p:sldId id="466" r:id="rId13"/>
    <p:sldId id="464" r:id="rId14"/>
    <p:sldId id="465" r:id="rId15"/>
    <p:sldId id="273" r:id="rId16"/>
    <p:sldId id="300" r:id="rId17"/>
    <p:sldId id="279" r:id="rId18"/>
    <p:sldId id="282" r:id="rId19"/>
    <p:sldId id="302" r:id="rId20"/>
    <p:sldId id="289" r:id="rId21"/>
    <p:sldId id="304" r:id="rId22"/>
    <p:sldId id="291" r:id="rId23"/>
    <p:sldId id="294" r:id="rId24"/>
    <p:sldId id="467" r:id="rId25"/>
    <p:sldId id="285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2521"/>
  </p:normalViewPr>
  <p:slideViewPr>
    <p:cSldViewPr snapToGrid="0" snapToObjects="1">
      <p:cViewPr>
        <p:scale>
          <a:sx n="100" d="100"/>
          <a:sy n="100" d="100"/>
        </p:scale>
        <p:origin x="-1448" y="2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27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1303F4B0-88EB-4445-A7CA-737C481130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E584B40-D39C-864A-933D-E60A7897C9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4111A-62F1-1B40-B648-48809E7F7D98}" type="datetimeFigureOut">
              <a:rPr lang="en-US" smtClean="0"/>
              <a:t>23-09-14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03965C5-581B-0340-8D18-2684F4C6C1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E39D085-B198-E541-8B40-CAA4E8E1F6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E8E23-3B34-4A43-B3A3-A84168810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62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64A6C-7BFE-D041-94CA-2FB406F2804F}" type="datetimeFigureOut">
              <a:rPr lang="en-US" smtClean="0"/>
              <a:t>23-09-14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18A16-9C2D-2E4C-8D7E-8A75C91BA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4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92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2780A5-E836-42C1-A4E1-7B114232F9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4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A549D0-4C62-466D-A575-8B32B584B99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054707-2B70-4E30-8C4E-C046B6D6C63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3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B28CA1-5EB8-45C8-9BCF-F66833E16EE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41274-0ADA-41D1-AE53-DBB1973F8B7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02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F3B5D6-176A-44A1-A182-EDE952259CA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22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AE92F3-9288-4797-A6E3-05B5E2765F4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5EFD6F4-9DA0-1548-A5D3-1370A7B232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8444AFF0-C198-0641-B956-DFC9DF5CF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00" y="900113"/>
            <a:ext cx="6102350" cy="1693612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ts val="4800"/>
              </a:lnSpc>
              <a:defRPr sz="5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="" xmlns:a16="http://schemas.microsoft.com/office/drawing/2014/main" id="{53E0F6DF-CEAD-4A4B-A4B1-5F4E9D4189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" y="2823081"/>
            <a:ext cx="5401733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200"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8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CE33B5E-9037-414A-8A86-F525B4DCDD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="" xmlns:a16="http://schemas.microsoft.com/office/drawing/2014/main" id="{8456D9CF-FF9D-5644-8393-2F0142CC5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700" y="773302"/>
            <a:ext cx="7886700" cy="1162082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 b="0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505DD506-3173-414D-B5AF-0A479495753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7700" y="2098363"/>
            <a:ext cx="7886700" cy="34541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766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649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532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3D7A62AD-9433-DD4E-BA6C-8A36CEF4A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38900" y="638465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fld id="{0CDDB6BA-E87E-1349-9CC4-4CC3DC49F5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70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D96180E-9515-854E-8F16-133D2406E8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5065D6AC-C884-654A-A4E5-3994EB95F0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8000" y="1328400"/>
            <a:ext cx="7322286" cy="136841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4800"/>
              </a:lnSpc>
              <a:defRPr sz="4800" b="0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="" xmlns:a16="http://schemas.microsoft.com/office/drawing/2014/main" id="{EF7965D3-B32A-4B4D-8863-8DFC5CEFF0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" y="2823081"/>
            <a:ext cx="4834270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200"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4A4EB70-DD23-8C41-8588-EBFF66443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38900" y="638465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fld id="{0CDDB6BA-E87E-1349-9CC4-4CC3DC49F5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79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BA3E25F-7D20-544E-8100-E7A6ECEF0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4">
            <a:extLst>
              <a:ext uri="{FF2B5EF4-FFF2-40B4-BE49-F238E27FC236}">
                <a16:creationId xmlns="" xmlns:a16="http://schemas.microsoft.com/office/drawing/2014/main" id="{D2AA5CAF-9895-5A43-97C1-D771610A34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000" y="773302"/>
            <a:ext cx="7683500" cy="1162082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 b="0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A481B093-8D34-9447-B5C5-9DED2A21E2C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000" y="2098360"/>
            <a:ext cx="7683500" cy="34541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b="1" i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85843F50-FE8D-C34A-AF99-365097D9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38900" y="638465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fld id="{0CDDB6BA-E87E-1349-9CC4-4CC3DC49F5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627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/>
          <p:nvPr/>
        </p:nvSpPr>
        <p:spPr>
          <a:xfrm>
            <a:off x="220663" y="114300"/>
            <a:ext cx="2028825" cy="723900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BSERVATIONAL 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M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EDICAL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UTCOMES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P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  <a:latin typeface="Calibri"/>
                <a:cs typeface="+mn-cs"/>
              </a:rPr>
              <a:t>ARTNERSHIP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A8838C6-14CB-4E5E-B43D-03405385AA6D}" type="slidenum">
              <a:rPr lang="en-US">
                <a:solidFill>
                  <a:prstClr val="black"/>
                </a:solidFill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47132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6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31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6" r:id="rId2"/>
    <p:sldLayoutId id="2147483665" r:id="rId3"/>
    <p:sldLayoutId id="2147483655" r:id="rId4"/>
    <p:sldLayoutId id="2147483667" r:id="rId5"/>
    <p:sldLayoutId id="214748366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1ED5D7-ED6B-284C-A826-97DD8FE3E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4444" y="900113"/>
            <a:ext cx="6102350" cy="148158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800" b="1" dirty="0">
                <a:solidFill>
                  <a:srgbClr val="001A72"/>
                </a:solidFill>
              </a:rPr>
              <a:t>OHDSI: a new approach for analyzing observational studies using big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229F455-9210-944B-825A-1AC29B50B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000" y="3324447"/>
            <a:ext cx="6844409" cy="1154396"/>
          </a:xfrm>
        </p:spPr>
        <p:txBody>
          <a:bodyPr/>
          <a:lstStyle/>
          <a:p>
            <a:pPr algn="ctr"/>
            <a:r>
              <a:rPr lang="en-US" sz="2000" b="0" dirty="0"/>
              <a:t>Thérèse A. Stukel, PhD</a:t>
            </a:r>
          </a:p>
          <a:p>
            <a:pPr algn="ctr"/>
            <a:r>
              <a:rPr lang="en-US" sz="2000" b="0" dirty="0"/>
              <a:t>ICES &amp; Institute of Health Policy Management &amp; Evaluation, University of Toronto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7837DF6-2258-18D4-84F5-CA8BDD5AAE44}"/>
              </a:ext>
            </a:extLst>
          </p:cNvPr>
          <p:cNvSpPr txBox="1"/>
          <p:nvPr/>
        </p:nvSpPr>
        <p:spPr>
          <a:xfrm>
            <a:off x="2516377" y="4983126"/>
            <a:ext cx="3395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Funded by CIHR Foundation grant</a:t>
            </a:r>
          </a:p>
        </p:txBody>
      </p:sp>
    </p:spTree>
    <p:extLst>
      <p:ext uri="{BB962C8B-B14F-4D97-AF65-F5344CB8AC3E}">
        <p14:creationId xmlns:p14="http://schemas.microsoft.com/office/powerpoint/2010/main" val="713866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F9C275-E93E-3CB6-FA0F-26D6D0F2F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524540"/>
            <a:ext cx="7683500" cy="559981"/>
          </a:xfrm>
        </p:spPr>
        <p:txBody>
          <a:bodyPr/>
          <a:lstStyle/>
          <a:p>
            <a:pPr algn="ctr"/>
            <a:r>
              <a:rPr lang="en-US" sz="2800" b="1" dirty="0"/>
              <a:t>OMOP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C2869A-DFDA-6AF9-35FE-11A67451DD7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000" y="1842977"/>
            <a:ext cx="7683500" cy="3910123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sz="2000" b="0" dirty="0"/>
              <a:t>Compute RR and CI for each treatment-outcome combination and data source separately for each method and study design choice</a:t>
            </a:r>
          </a:p>
          <a:p>
            <a:pPr marL="342900" indent="-342900">
              <a:buFontTx/>
              <a:buChar char="-"/>
            </a:pPr>
            <a:r>
              <a:rPr lang="en-US" sz="2000" b="0" dirty="0" smtClean="0"/>
              <a:t>For each treatment-outcome combination, calculate </a:t>
            </a:r>
            <a:r>
              <a:rPr lang="en-US" sz="2000" b="0" dirty="0">
                <a:solidFill>
                  <a:srgbClr val="FF0000"/>
                </a:solidFill>
              </a:rPr>
              <a:t>composite RR and CI</a:t>
            </a:r>
            <a:r>
              <a:rPr lang="en-US" sz="2000" b="0" dirty="0"/>
              <a:t>, using </a:t>
            </a:r>
            <a:r>
              <a:rPr lang="en-US" sz="2000" b="0" dirty="0" smtClean="0"/>
              <a:t>random effects (RE) </a:t>
            </a:r>
            <a:r>
              <a:rPr lang="en-US" sz="2000" b="0" dirty="0"/>
              <a:t>meta-analysis to summarize </a:t>
            </a:r>
            <a:r>
              <a:rPr lang="en-US" sz="2000" b="0" dirty="0" smtClean="0"/>
              <a:t>RRs across </a:t>
            </a:r>
            <a:r>
              <a:rPr lang="en-US" sz="2000" b="0" dirty="0"/>
              <a:t>study </a:t>
            </a:r>
            <a:r>
              <a:rPr lang="en-US" sz="2000" b="0" dirty="0" smtClean="0"/>
              <a:t>designs, methods, data </a:t>
            </a:r>
            <a:r>
              <a:rPr lang="en-US" sz="2000" b="0" dirty="0"/>
              <a:t>sources</a:t>
            </a:r>
          </a:p>
          <a:p>
            <a:pPr marL="342900" indent="-342900">
              <a:buFontTx/>
              <a:buChar char="-"/>
            </a:pPr>
            <a:r>
              <a:rPr lang="en-US" sz="2000" b="0" dirty="0">
                <a:sym typeface="Wingdings" panose="05000000000000000000" pitchFamily="2" charset="2"/>
              </a:rPr>
              <a:t> 53 treatment-outcome </a:t>
            </a:r>
            <a:r>
              <a:rPr lang="en-US" sz="2000" b="0" dirty="0" smtClean="0">
                <a:sym typeface="Wingdings" panose="05000000000000000000" pitchFamily="2" charset="2"/>
              </a:rPr>
              <a:t>composite RRs </a:t>
            </a:r>
            <a:r>
              <a:rPr lang="en-US" sz="2000" b="0" dirty="0">
                <a:sym typeface="Wingdings" panose="05000000000000000000" pitchFamily="2" charset="2"/>
              </a:rPr>
              <a:t>and CIs</a:t>
            </a:r>
          </a:p>
          <a:p>
            <a:pPr marL="342900" indent="-342900">
              <a:buFontTx/>
              <a:buChar char="-"/>
            </a:pPr>
            <a:r>
              <a:rPr lang="en-US" sz="2000" b="0" dirty="0">
                <a:sym typeface="Wingdings" panose="05000000000000000000" pitchFamily="2" charset="2"/>
              </a:rPr>
              <a:t>Compute </a:t>
            </a:r>
            <a:r>
              <a:rPr lang="en-US" sz="2000" dirty="0">
                <a:sym typeface="Wingdings" panose="05000000000000000000" pitchFamily="2" charset="2"/>
              </a:rPr>
              <a:t>operational characteristics </a:t>
            </a:r>
            <a:r>
              <a:rPr lang="en-US" sz="2000" b="0" dirty="0" err="1">
                <a:sym typeface="Wingdings" panose="05000000000000000000" pitchFamily="2" charset="2"/>
              </a:rPr>
              <a:t>w.r.t.</a:t>
            </a:r>
            <a:r>
              <a:rPr lang="en-US" sz="2000" b="0" dirty="0">
                <a:sym typeface="Wingdings" panose="05000000000000000000" pitchFamily="2" charset="2"/>
              </a:rPr>
              <a:t> gold standards of negative and positive controls (sensitivity, specificity, PPV, ROC and AUC)</a:t>
            </a:r>
          </a:p>
          <a:p>
            <a:pPr marL="342900" indent="-342900">
              <a:buFontTx/>
              <a:buChar char="-"/>
            </a:pPr>
            <a:endParaRPr lang="en-US" sz="2000" b="0" dirty="0"/>
          </a:p>
          <a:p>
            <a:pPr marL="342900" indent="-342900">
              <a:buFontTx/>
              <a:buChar char="-"/>
            </a:pPr>
            <a:endParaRPr lang="en-US" sz="2000" b="0" dirty="0"/>
          </a:p>
          <a:p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8688FE6-6BB8-4CF5-4775-46CA90A2A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219C5B0-3822-CF94-0179-DC262F93A271}"/>
              </a:ext>
            </a:extLst>
          </p:cNvPr>
          <p:cNvSpPr txBox="1"/>
          <p:nvPr/>
        </p:nvSpPr>
        <p:spPr>
          <a:xfrm flipH="1">
            <a:off x="3806456" y="6206851"/>
            <a:ext cx="4550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Madigan, Ann Stat Rev 2014; Ryan, Stat Med 2012</a:t>
            </a:r>
          </a:p>
        </p:txBody>
      </p:sp>
    </p:spTree>
    <p:extLst>
      <p:ext uri="{BB962C8B-B14F-4D97-AF65-F5344CB8AC3E}">
        <p14:creationId xmlns:p14="http://schemas.microsoft.com/office/powerpoint/2010/main" val="1439274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C52EB45-FE46-691E-D810-FBA8FDD27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798E0F3-DA93-409C-7682-82B95C698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27" y="305948"/>
            <a:ext cx="7733073" cy="59024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1EAE62F-3460-58ED-27A8-F3EFE8B44619}"/>
              </a:ext>
            </a:extLst>
          </p:cNvPr>
          <p:cNvSpPr txBox="1"/>
          <p:nvPr/>
        </p:nvSpPr>
        <p:spPr>
          <a:xfrm flipH="1">
            <a:off x="5961320" y="6384651"/>
            <a:ext cx="2395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Ryan, Stat Med 2012</a:t>
            </a:r>
          </a:p>
        </p:txBody>
      </p:sp>
    </p:spTree>
    <p:extLst>
      <p:ext uri="{BB962C8B-B14F-4D97-AF65-F5344CB8AC3E}">
        <p14:creationId xmlns:p14="http://schemas.microsoft.com/office/powerpoint/2010/main" val="4285476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09" name="Picture 9" descr="tmpA0A2.tmp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8400"/>
            <a:ext cx="86360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72100" y="2362200"/>
            <a:ext cx="3733800" cy="31393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Cohort design for </a:t>
            </a:r>
            <a:r>
              <a:rPr lang="en-US" dirty="0">
                <a:solidFill>
                  <a:srgbClr val="FF0000"/>
                </a:solidFill>
              </a:rPr>
              <a:t>34 negative controls </a:t>
            </a:r>
            <a:r>
              <a:rPr lang="en-US" dirty="0"/>
              <a:t>for acute liver injury: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If 95% CI were properly calibrated, 95%*34 = 32 of estimates would cover RR = 1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Observed 17/34 </a:t>
            </a:r>
            <a:r>
              <a:rPr lang="en-US" dirty="0" smtClean="0"/>
              <a:t>(50%) negative </a:t>
            </a:r>
            <a:r>
              <a:rPr lang="en-US" dirty="0"/>
              <a:t>controls covered RR=1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C</a:t>
            </a:r>
            <a:r>
              <a:rPr lang="en-US" dirty="0" smtClean="0"/>
              <a:t>overage </a:t>
            </a:r>
            <a:r>
              <a:rPr lang="en-US" dirty="0"/>
              <a:t>probability =  17 / 34 = </a:t>
            </a:r>
            <a:r>
              <a:rPr lang="en-US" b="1" dirty="0"/>
              <a:t>50%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Estimates on both sides of null suggest high variability in the bias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3000" y="109872"/>
            <a:ext cx="7341781" cy="895849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1: Empirical performance: Most observational methods do not have nominal statistical operating </a:t>
            </a:r>
            <a:r>
              <a:rPr lang="en-US" sz="2000" b="1" dirty="0" smtClean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endParaRPr lang="en-US" sz="2000" b="1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81946" y="6386349"/>
            <a:ext cx="276205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Ryan, Drug Safety, 2013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B85DBE4-7119-6FB1-3F7A-704C2FC1F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75514"/>
            <a:ext cx="741677" cy="54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5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    </a:t>
            </a:r>
            <a:endParaRPr lang="en-US" sz="2800" b="1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 descr="tmpEA9A.tmp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175500" cy="51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60676" y="6386349"/>
            <a:ext cx="208332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Madigan, AJE,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72100" y="2692140"/>
            <a:ext cx="3733800" cy="31393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Applying propensity score adjusted new user cohort design to </a:t>
            </a:r>
            <a:r>
              <a:rPr lang="en-US" dirty="0">
                <a:solidFill>
                  <a:srgbClr val="FF0000"/>
                </a:solidFill>
              </a:rPr>
              <a:t>10 databases</a:t>
            </a:r>
            <a:r>
              <a:rPr lang="en-US" dirty="0"/>
              <a:t> for 53 drug-outcome pairs: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43% had substantial heterogeneity (I</a:t>
            </a:r>
            <a:r>
              <a:rPr lang="en-US" baseline="30000" dirty="0"/>
              <a:t>2</a:t>
            </a:r>
            <a:r>
              <a:rPr lang="en-US" dirty="0"/>
              <a:t> &gt; 75%) where pooling would not be advisable</a:t>
            </a:r>
          </a:p>
          <a:p>
            <a:pPr marL="228600" indent="-228600">
              <a:buFont typeface="Arial" pitchFamily="34" charset="0"/>
              <a:buChar char="•"/>
              <a:defRPr/>
            </a:pPr>
            <a:r>
              <a:rPr lang="en-US" dirty="0"/>
              <a:t>21% of pairs had ≥1 data source with significant positive effect &amp; ≥1 source with significant negative effect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29E112A-5E8C-FF38-CA87-95E1E4A5D24C}"/>
              </a:ext>
            </a:extLst>
          </p:cNvPr>
          <p:cNvSpPr txBox="1"/>
          <p:nvPr/>
        </p:nvSpPr>
        <p:spPr>
          <a:xfrm>
            <a:off x="1091626" y="201009"/>
            <a:ext cx="67233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Lesson 2: Database heterogeneity: Holding analysis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constant, different data yield different estimates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09109B7-7437-4BE8-1A9A-0C0295979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4" y="6237315"/>
            <a:ext cx="715618" cy="53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217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mpB8AD.tmp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000" y="1143000"/>
            <a:ext cx="8636000" cy="5194300"/>
          </a:xfrm>
          <a:prstGeom prst="rect">
            <a:avLst/>
          </a:prstGeom>
        </p:spPr>
      </p:pic>
      <p:sp>
        <p:nvSpPr>
          <p:cNvPr id="273411" name="TextBox 3"/>
          <p:cNvSpPr txBox="1">
            <a:spLocks noChangeArrowheads="1"/>
          </p:cNvSpPr>
          <p:nvPr/>
        </p:nvSpPr>
        <p:spPr bwMode="auto">
          <a:xfrm>
            <a:off x="0" y="6138863"/>
            <a:ext cx="9144000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/>
              <a:t>Relative risk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485900"/>
            <a:ext cx="677108" cy="4457700"/>
          </a:xfrm>
          <a:prstGeom prst="rect">
            <a:avLst/>
          </a:prstGeom>
          <a:solidFill>
            <a:schemeClr val="bg1"/>
          </a:solidFill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en-US" sz="1600" dirty="0"/>
              <a:t>Test cases from OMOP 2011/2012 experiment</a:t>
            </a:r>
          </a:p>
          <a:p>
            <a:pPr algn="ctr">
              <a:defRPr/>
            </a:pP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11172" y="2341771"/>
            <a:ext cx="3668598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Sertaline</a:t>
            </a:r>
            <a:r>
              <a:rPr lang="en-US" dirty="0"/>
              <a:t> </a:t>
            </a:r>
            <a:r>
              <a:rPr lang="en-US" dirty="0" smtClean="0"/>
              <a:t>&amp; GIB</a:t>
            </a:r>
            <a:r>
              <a:rPr lang="en-US" dirty="0"/>
              <a:t>: RR = 1.7 (1.5 – 2.0)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Controls per case = 10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Observation time: 180d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Time-at-risk: 30d from exposure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Index date in time-at-risk: No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Matching: Age and sex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Exposures: First occurrence</a:t>
            </a:r>
          </a:p>
          <a:p>
            <a:pPr marL="238125" indent="-238125">
              <a:buFont typeface="Arial" pitchFamily="34" charset="0"/>
              <a:buChar char="•"/>
            </a:pPr>
            <a:r>
              <a:rPr lang="en-US" dirty="0"/>
              <a:t>Odds ratio, M-H by age &amp; sex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4279769" y="1857080"/>
            <a:ext cx="1187777" cy="484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43000" y="102784"/>
            <a:ext cx="7543800" cy="1040216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3: Parameter sensitivity:</a:t>
            </a:r>
            <a:br>
              <a:rPr lang="en-US" sz="20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Holding data constant, different study design choices yield different estimates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84362" y="6273225"/>
            <a:ext cx="3459637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Madigan, </a:t>
            </a:r>
            <a:r>
              <a:rPr lang="en-US" sz="1600" dirty="0" err="1"/>
              <a:t>Ther</a:t>
            </a:r>
            <a:r>
              <a:rPr lang="en-US" sz="1600" dirty="0"/>
              <a:t> </a:t>
            </a:r>
            <a:r>
              <a:rPr lang="en-US" sz="1600" dirty="0" err="1"/>
              <a:t>AdvDrug</a:t>
            </a:r>
            <a:r>
              <a:rPr lang="en-US" sz="1600" dirty="0"/>
              <a:t> Safety, 2013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04103B7-0379-83E1-5B7E-B0465074C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53" y="6286500"/>
            <a:ext cx="696337" cy="51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0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1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endParaRPr lang="en-US" sz="2700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2322" name="Picture 2" descr="X:\Null\Intro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56464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7480300" y="4127500"/>
            <a:ext cx="0" cy="137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5755760" y="3664687"/>
            <a:ext cx="2550041" cy="7655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black"/>
                </a:solidFill>
              </a:rPr>
              <a:t>Sertraline (SSRI) and GIB</a:t>
            </a:r>
          </a:p>
          <a:p>
            <a:pPr algn="ctr">
              <a:defRPr/>
            </a:pPr>
            <a:r>
              <a:rPr lang="en-US" dirty="0">
                <a:solidFill>
                  <a:prstClr val="black"/>
                </a:solidFill>
              </a:rPr>
              <a:t>RR 1.7 (1.5, 2.0) p&lt;0.001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EC81323-C8F8-8F6C-3636-76A57726BE7A}"/>
              </a:ext>
            </a:extLst>
          </p:cNvPr>
          <p:cNvSpPr txBox="1"/>
          <p:nvPr/>
        </p:nvSpPr>
        <p:spPr>
          <a:xfrm>
            <a:off x="5869173" y="6531382"/>
            <a:ext cx="2941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Schuemie, Stat Med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2F25732-1E69-6E45-7B14-E73D09C2C328}"/>
              </a:ext>
            </a:extLst>
          </p:cNvPr>
          <p:cNvSpPr txBox="1"/>
          <p:nvPr/>
        </p:nvSpPr>
        <p:spPr>
          <a:xfrm>
            <a:off x="1731933" y="212993"/>
            <a:ext cx="518413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Calibrating the Results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Empirically calibrated p-values: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Usual null distribution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FD22417-C7BF-CC07-93C8-4D4BB5129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135757"/>
            <a:ext cx="837869" cy="62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49981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1" name="Picture 2" descr="X:\Null\Intro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2562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endParaRPr lang="en-US" sz="2700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867400" y="1447800"/>
            <a:ext cx="3048000" cy="2057400"/>
          </a:xfrm>
          <a:prstGeom prst="roundRect">
            <a:avLst>
              <a:gd name="adj" fmla="val 25556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prstClr val="black"/>
                </a:solidFill>
              </a:rPr>
              <a:t>55% </a:t>
            </a:r>
            <a:r>
              <a:rPr lang="en-US" sz="2400" dirty="0">
                <a:solidFill>
                  <a:prstClr val="black"/>
                </a:solidFill>
              </a:rPr>
              <a:t>of the negative controls have p &lt; .05</a:t>
            </a:r>
          </a:p>
          <a:p>
            <a:pPr algn="ctr">
              <a:defRPr/>
            </a:pPr>
            <a:r>
              <a:rPr lang="en-US" sz="2400" dirty="0">
                <a:solidFill>
                  <a:prstClr val="black"/>
                </a:solidFill>
              </a:rPr>
              <a:t>(</a:t>
            </a:r>
            <a:r>
              <a:rPr lang="en-US" sz="2400" dirty="0" smtClean="0">
                <a:solidFill>
                  <a:prstClr val="black"/>
                </a:solidFill>
              </a:rPr>
              <a:t>Expected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= 5</a:t>
            </a:r>
            <a:r>
              <a:rPr lang="en-US" sz="2400" dirty="0">
                <a:solidFill>
                  <a:prstClr val="black"/>
                </a:solidFill>
              </a:rPr>
              <a:t>%)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3A15FC4-59E5-77F0-D241-F236172C1A63}"/>
              </a:ext>
            </a:extLst>
          </p:cNvPr>
          <p:cNvSpPr txBox="1"/>
          <p:nvPr/>
        </p:nvSpPr>
        <p:spPr>
          <a:xfrm>
            <a:off x="5585637" y="6521302"/>
            <a:ext cx="266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Schuemie, Stat Med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8B2BBB8-06B2-6F56-98CD-87FC25543381}"/>
              </a:ext>
            </a:extLst>
          </p:cNvPr>
          <p:cNvSpPr txBox="1"/>
          <p:nvPr/>
        </p:nvSpPr>
        <p:spPr>
          <a:xfrm>
            <a:off x="1998921" y="163876"/>
            <a:ext cx="5521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Empirically calibrated p-values: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Negative controls &amp; the null distribution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02804D9-CAB4-5358-1E5B-8CEA5AC1D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029739"/>
            <a:ext cx="920821" cy="68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73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7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endParaRPr lang="en-US" sz="2700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6658" name="Picture 2" descr="X:\Null\Intro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CB2BFD1-8DBF-8DE7-CB44-88D26A7FB768}"/>
              </a:ext>
            </a:extLst>
          </p:cNvPr>
          <p:cNvSpPr txBox="1"/>
          <p:nvPr/>
        </p:nvSpPr>
        <p:spPr>
          <a:xfrm>
            <a:off x="5585637" y="6521302"/>
            <a:ext cx="2665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Schuemie, Stat Med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B2E6AD9-76F0-5A11-F745-788650CDE23E}"/>
              </a:ext>
            </a:extLst>
          </p:cNvPr>
          <p:cNvSpPr txBox="1"/>
          <p:nvPr/>
        </p:nvSpPr>
        <p:spPr>
          <a:xfrm>
            <a:off x="1378872" y="275775"/>
            <a:ext cx="6973384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Empirically calibrated p-values: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Negative controls &amp; the empirical null distribution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53C455D-AF7B-2737-51B5-131B5E460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988" y="6082749"/>
            <a:ext cx="789451" cy="58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99358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5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endParaRPr lang="en-US" sz="2700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9186" name="Picture 2" descr="X:\Null\Intro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83744"/>
            <a:ext cx="8229600" cy="535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437E7C3-D0AA-63A0-837C-96578BC091B0}"/>
              </a:ext>
            </a:extLst>
          </p:cNvPr>
          <p:cNvSpPr txBox="1"/>
          <p:nvPr/>
        </p:nvSpPr>
        <p:spPr>
          <a:xfrm>
            <a:off x="5592726" y="6379897"/>
            <a:ext cx="2658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Schuemie, Stat Med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637988F-E5A9-CD1C-A089-1E91C8742862}"/>
              </a:ext>
            </a:extLst>
          </p:cNvPr>
          <p:cNvSpPr txBox="1"/>
          <p:nvPr/>
        </p:nvSpPr>
        <p:spPr>
          <a:xfrm>
            <a:off x="1998716" y="184303"/>
            <a:ext cx="48349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Empirically calibrated p-values: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p-value calibration plot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8D6D9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usual null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vs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E9AA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 null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&lt;0.05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5D8F7D1-312A-54FA-E3B0-760DB7229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713" y="6048101"/>
            <a:ext cx="895850" cy="66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59504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1" dirty="0">
                <a:solidFill>
                  <a:srgbClr val="001A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endParaRPr lang="en-US" sz="2700" dirty="0">
              <a:solidFill>
                <a:srgbClr val="001A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1234" name="Picture 3" descr="X:\Null\Intro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5943600" y="5410200"/>
            <a:ext cx="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486400" y="6019800"/>
            <a:ext cx="1676400" cy="40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black"/>
                </a:solidFill>
              </a:rPr>
              <a:t>sertraline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562600" y="2794000"/>
            <a:ext cx="3429000" cy="2362200"/>
          </a:xfrm>
          <a:prstGeom prst="roundRect">
            <a:avLst>
              <a:gd name="adj" fmla="val 1040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sz="2400" b="1" dirty="0">
              <a:solidFill>
                <a:prstClr val="black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660095"/>
              </p:ext>
            </p:extLst>
          </p:nvPr>
        </p:nvGraphicFramePr>
        <p:xfrm>
          <a:off x="5638800" y="3179618"/>
          <a:ext cx="3200400" cy="18305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8932">
                <a:tc gridSpan="3">
                  <a:txBody>
                    <a:bodyPr/>
                    <a:lstStyle/>
                    <a:p>
                      <a:r>
                        <a:rPr lang="en-US" sz="2400" dirty="0"/>
                        <a:t>Sertraline and GIB:</a:t>
                      </a: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7939">
                <a:tc>
                  <a:txBody>
                    <a:bodyPr/>
                    <a:lstStyle/>
                    <a:p>
                      <a:pPr marL="0" marR="0" indent="0" algn="l" defTabSz="4571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RR 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r" defTabSz="4571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1.7 (1.5 – 2.0)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2400" b="1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7939">
                <a:tc gridSpan="2">
                  <a:txBody>
                    <a:bodyPr/>
                    <a:lstStyle/>
                    <a:p>
                      <a:r>
                        <a:rPr lang="en-US" sz="2400" dirty="0"/>
                        <a:t>Traditional 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/>
                        <a:t>&lt;.001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7939">
                <a:tc gridSpan="2">
                  <a:txBody>
                    <a:bodyPr/>
                    <a:lstStyle/>
                    <a:p>
                      <a:r>
                        <a:rPr lang="en-US" sz="2400" dirty="0"/>
                        <a:t>Calibrated 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/>
                        <a:t>0.84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4443905-017D-DE09-6965-983EE174D910}"/>
              </a:ext>
            </a:extLst>
          </p:cNvPr>
          <p:cNvSpPr txBox="1"/>
          <p:nvPr/>
        </p:nvSpPr>
        <p:spPr>
          <a:xfrm>
            <a:off x="5699051" y="6521302"/>
            <a:ext cx="2551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Schuemie, Stat Med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9167DF0-A69E-6E03-A9A2-BF712D389F5F}"/>
              </a:ext>
            </a:extLst>
          </p:cNvPr>
          <p:cNvSpPr txBox="1"/>
          <p:nvPr/>
        </p:nvSpPr>
        <p:spPr>
          <a:xfrm>
            <a:off x="2154509" y="229195"/>
            <a:ext cx="4801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Empirically calibrated p-values: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1A7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p-value calibration plot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FA94DFD-CD83-6F7E-F8D1-EE7966A5C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719" y="6019801"/>
            <a:ext cx="852901" cy="63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152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88DE3FA-80F1-A542-D67C-3EC68BF7E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422728"/>
            <a:ext cx="7683500" cy="57380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D55C12A-DA80-3269-FDC5-169E9CCE9367}"/>
              </a:ext>
            </a:extLst>
          </p:cNvPr>
          <p:cNvSpPr txBox="1"/>
          <p:nvPr/>
        </p:nvSpPr>
        <p:spPr>
          <a:xfrm>
            <a:off x="5372986" y="6235425"/>
            <a:ext cx="260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31568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6957C52-3A9C-AA14-CDF7-106F38EDA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273" y="998009"/>
            <a:ext cx="7339453" cy="5123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45023E8-1D8F-DA01-D65F-39E03B5CA417}"/>
              </a:ext>
            </a:extLst>
          </p:cNvPr>
          <p:cNvSpPr txBox="1"/>
          <p:nvPr/>
        </p:nvSpPr>
        <p:spPr>
          <a:xfrm>
            <a:off x="5372986" y="6235425"/>
            <a:ext cx="260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51972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0459BA-2028-86B9-9E48-62DD90CF6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519302"/>
            <a:ext cx="7886700" cy="616019"/>
          </a:xfrm>
        </p:spPr>
        <p:txBody>
          <a:bodyPr/>
          <a:lstStyle/>
          <a:p>
            <a:pPr algn="ctr"/>
            <a:r>
              <a:rPr lang="en-US" sz="3200" dirty="0"/>
              <a:t>LEGEND – A s</a:t>
            </a:r>
            <a:r>
              <a:rPr lang="en-US" sz="3200" dirty="0" smtClean="0"/>
              <a:t>ystematic approach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D0217B-CDDC-B281-9112-7252E354FF2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7700" y="1467499"/>
            <a:ext cx="7886700" cy="4552301"/>
          </a:xfrm>
        </p:spPr>
        <p:txBody>
          <a:bodyPr/>
          <a:lstStyle/>
          <a:p>
            <a:r>
              <a:rPr lang="en-US" dirty="0"/>
              <a:t>LEGEND</a:t>
            </a:r>
            <a:r>
              <a:rPr lang="en-US" b="0" dirty="0"/>
              <a:t> = Large-scale Evidence Generation &amp; Evaluation across a Network of Databases</a:t>
            </a:r>
          </a:p>
          <a:p>
            <a:r>
              <a:rPr lang="en-US" b="0" dirty="0"/>
              <a:t>International community of global data networks using common data model (CDM</a:t>
            </a:r>
            <a:r>
              <a:rPr lang="en-US" b="0" dirty="0" smtClean="0"/>
              <a:t>)</a:t>
            </a:r>
          </a:p>
          <a:p>
            <a:r>
              <a:rPr lang="en-US" b="0" dirty="0" smtClean="0">
                <a:solidFill>
                  <a:srgbClr val="FF0000"/>
                </a:solidFill>
              </a:rPr>
              <a:t>Stop </a:t>
            </a:r>
            <a:r>
              <a:rPr lang="en-US" b="0" dirty="0" smtClean="0">
                <a:solidFill>
                  <a:srgbClr val="FF0000"/>
                </a:solidFill>
              </a:rPr>
              <a:t>“arts </a:t>
            </a:r>
            <a:r>
              <a:rPr lang="en-US" b="0" dirty="0" smtClean="0">
                <a:solidFill>
                  <a:srgbClr val="FF0000"/>
                </a:solidFill>
              </a:rPr>
              <a:t>&amp; </a:t>
            </a:r>
            <a:r>
              <a:rPr lang="en-US" b="0" dirty="0" smtClean="0">
                <a:solidFill>
                  <a:srgbClr val="FF0000"/>
                </a:solidFill>
              </a:rPr>
              <a:t>crafts” </a:t>
            </a:r>
            <a:r>
              <a:rPr lang="en-US" b="0" dirty="0" smtClean="0">
                <a:solidFill>
                  <a:srgbClr val="FF0000"/>
                </a:solidFill>
              </a:rPr>
              <a:t>approach to science  </a:t>
            </a:r>
            <a:endParaRPr lang="en-US" b="0" dirty="0">
              <a:solidFill>
                <a:srgbClr val="FF0000"/>
              </a:solidFill>
            </a:endParaRPr>
          </a:p>
          <a:p>
            <a:r>
              <a:rPr lang="en-US" b="0" dirty="0"/>
              <a:t>Reproducible, systematized, open source approach, at scale</a:t>
            </a:r>
          </a:p>
          <a:p>
            <a:pPr marL="342900" indent="-342900">
              <a:buFontTx/>
              <a:buChar char="-"/>
            </a:pPr>
            <a:r>
              <a:rPr lang="en-US" b="0" dirty="0"/>
              <a:t>Develop set of positive and negative controls</a:t>
            </a:r>
          </a:p>
          <a:p>
            <a:pPr marL="342900" indent="-342900">
              <a:buFontTx/>
              <a:buChar char="-"/>
            </a:pPr>
            <a:r>
              <a:rPr lang="en-US" b="0" dirty="0" smtClean="0">
                <a:solidFill>
                  <a:srgbClr val="FF0000"/>
                </a:solidFill>
              </a:rPr>
              <a:t>Go broad</a:t>
            </a:r>
            <a:r>
              <a:rPr lang="en-US" b="0" dirty="0" smtClean="0"/>
              <a:t>: Run </a:t>
            </a:r>
            <a:r>
              <a:rPr lang="en-US" b="0" dirty="0"/>
              <a:t>every method and study design and choose optimal </a:t>
            </a:r>
            <a:r>
              <a:rPr lang="en-US" b="0" dirty="0" smtClean="0"/>
              <a:t>method based </a:t>
            </a:r>
            <a:r>
              <a:rPr lang="en-US" b="0" dirty="0"/>
              <a:t>on AUC, MSE, bias, coverage</a:t>
            </a:r>
          </a:p>
          <a:p>
            <a:pPr marL="342900" indent="-342900">
              <a:buFontTx/>
              <a:buChar char="-"/>
            </a:pPr>
            <a:r>
              <a:rPr lang="en-US" b="0" dirty="0" smtClean="0"/>
              <a:t>Derive empirically </a:t>
            </a:r>
            <a:r>
              <a:rPr lang="en-US" b="0" dirty="0"/>
              <a:t>calibrated p-</a:t>
            </a:r>
            <a:r>
              <a:rPr lang="en-US" b="0" dirty="0" smtClean="0"/>
              <a:t>value distribution </a:t>
            </a:r>
            <a:r>
              <a:rPr lang="en-US" b="0" dirty="0"/>
              <a:t>for </a:t>
            </a:r>
            <a:r>
              <a:rPr lang="en-US" b="0" dirty="0" smtClean="0"/>
              <a:t>the optimal </a:t>
            </a:r>
            <a:r>
              <a:rPr lang="en-US" b="0" dirty="0"/>
              <a:t>design</a:t>
            </a:r>
          </a:p>
          <a:p>
            <a:pPr marL="342900" indent="-342900">
              <a:buFontTx/>
              <a:buChar char="-"/>
            </a:pPr>
            <a:r>
              <a:rPr lang="en-US" b="0" dirty="0"/>
              <a:t>Report all </a:t>
            </a:r>
            <a:r>
              <a:rPr lang="en-US" b="0" dirty="0" smtClean="0"/>
              <a:t>findings, regardless of positive or negative</a:t>
            </a:r>
            <a:endParaRPr lang="en-US" b="0" dirty="0"/>
          </a:p>
          <a:p>
            <a:pPr marL="342900" indent="-342900">
              <a:buFontTx/>
              <a:buChar char="-"/>
            </a:pPr>
            <a:endParaRPr lang="en-US" b="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DA0807D-FB46-8E40-4E52-1E1275698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F8AF4D3-90A6-C772-9C22-218473F506DD}"/>
              </a:ext>
            </a:extLst>
          </p:cNvPr>
          <p:cNvSpPr txBox="1"/>
          <p:nvPr/>
        </p:nvSpPr>
        <p:spPr>
          <a:xfrm>
            <a:off x="3378200" y="6149756"/>
            <a:ext cx="5075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1A72"/>
                </a:solidFill>
              </a:rPr>
              <a:t>Madigan, Ann Stat Rev </a:t>
            </a:r>
            <a:r>
              <a:rPr lang="en-US" sz="1800" dirty="0" smtClean="0">
                <a:solidFill>
                  <a:srgbClr val="001A72"/>
                </a:solidFill>
              </a:rPr>
              <a:t>2014; </a:t>
            </a:r>
            <a:r>
              <a:rPr lang="en-US" dirty="0" err="1" smtClean="0">
                <a:solidFill>
                  <a:srgbClr val="001A72"/>
                </a:solidFill>
              </a:rPr>
              <a:t>Schuemie</a:t>
            </a:r>
            <a:r>
              <a:rPr lang="en-US" dirty="0">
                <a:solidFill>
                  <a:srgbClr val="001A72"/>
                </a:solidFill>
              </a:rPr>
              <a:t>, JAMIA 2020</a:t>
            </a:r>
            <a:endParaRPr lang="en-US" sz="1800" dirty="0">
              <a:solidFill>
                <a:srgbClr val="001A72"/>
              </a:solidFill>
            </a:endParaRPr>
          </a:p>
          <a:p>
            <a:r>
              <a:rPr lang="en-US" sz="1800" dirty="0">
                <a:solidFill>
                  <a:srgbClr val="001A72"/>
                </a:solidFill>
              </a:rPr>
              <a:t>https://www.ohdsi.org/legend-oct2021-update/</a:t>
            </a:r>
          </a:p>
        </p:txBody>
      </p:sp>
    </p:spTree>
    <p:extLst>
      <p:ext uri="{BB962C8B-B14F-4D97-AF65-F5344CB8AC3E}">
        <p14:creationId xmlns:p14="http://schemas.microsoft.com/office/powerpoint/2010/main" val="1236983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2058BB9-A816-50CE-A899-1A1E25A09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705" y="828312"/>
            <a:ext cx="6906589" cy="52013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1886992-3F6F-EDCA-0AE0-8AB5244E5DF0}"/>
              </a:ext>
            </a:extLst>
          </p:cNvPr>
          <p:cNvSpPr txBox="1"/>
          <p:nvPr/>
        </p:nvSpPr>
        <p:spPr>
          <a:xfrm>
            <a:off x="5826639" y="6235425"/>
            <a:ext cx="260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446382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713E634-F1AF-6A90-D1E4-822D8FB41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524" y="443758"/>
            <a:ext cx="6434378" cy="59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13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1ED5D7-ED6B-284C-A826-97DD8FE3E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4444" y="1409699"/>
            <a:ext cx="6102350" cy="97199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400" b="1" dirty="0" smtClean="0">
                <a:solidFill>
                  <a:srgbClr val="001A72"/>
                </a:solidFill>
              </a:rPr>
              <a:t>Thank you!</a:t>
            </a:r>
            <a:endParaRPr lang="en-US" sz="4400" b="1" dirty="0">
              <a:solidFill>
                <a:srgbClr val="001A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466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56D8820-A53D-FC37-3EA0-ED6140757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48" y="323417"/>
            <a:ext cx="7860104" cy="58837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C35F667-564E-39B9-1816-70D6556D7AC0}"/>
              </a:ext>
            </a:extLst>
          </p:cNvPr>
          <p:cNvSpPr txBox="1"/>
          <p:nvPr/>
        </p:nvSpPr>
        <p:spPr>
          <a:xfrm flipH="1">
            <a:off x="5961320" y="6384651"/>
            <a:ext cx="2395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Ryan, Stat Med 2012</a:t>
            </a:r>
          </a:p>
        </p:txBody>
      </p:sp>
    </p:spTree>
    <p:extLst>
      <p:ext uri="{BB962C8B-B14F-4D97-AF65-F5344CB8AC3E}">
        <p14:creationId xmlns:p14="http://schemas.microsoft.com/office/powerpoint/2010/main" val="2643268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0A5A7ED-7550-B9A9-3809-F728E5E9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924" y="370183"/>
            <a:ext cx="7636152" cy="58699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D9C9574-8211-6C41-ECD4-0D5A617B3C60}"/>
              </a:ext>
            </a:extLst>
          </p:cNvPr>
          <p:cNvSpPr txBox="1"/>
          <p:nvPr/>
        </p:nvSpPr>
        <p:spPr>
          <a:xfrm flipH="1">
            <a:off x="5961320" y="6384651"/>
            <a:ext cx="2395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Ryan, Stat Med 2012</a:t>
            </a:r>
          </a:p>
        </p:txBody>
      </p:sp>
    </p:spTree>
    <p:extLst>
      <p:ext uri="{BB962C8B-B14F-4D97-AF65-F5344CB8AC3E}">
        <p14:creationId xmlns:p14="http://schemas.microsoft.com/office/powerpoint/2010/main" val="3015459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FACBF4D-E27C-C84E-98D8-736BDB0047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B72D0CE-35CA-FEED-7AB0-070D518AF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324" y="651139"/>
            <a:ext cx="7334204" cy="55557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10DA1B5-1876-C91D-158D-0636A6CE0110}"/>
              </a:ext>
            </a:extLst>
          </p:cNvPr>
          <p:cNvSpPr txBox="1"/>
          <p:nvPr/>
        </p:nvSpPr>
        <p:spPr>
          <a:xfrm>
            <a:off x="5372986" y="6235425"/>
            <a:ext cx="260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175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55E869C-3C3E-1C4D-9C44-16B89F05E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D63B508-62AB-88C8-06EE-B1256A0F6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774" y="561138"/>
            <a:ext cx="7380526" cy="57357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5C1BED4-3A98-A47F-98EE-6859ABE63593}"/>
              </a:ext>
            </a:extLst>
          </p:cNvPr>
          <p:cNvSpPr txBox="1"/>
          <p:nvPr/>
        </p:nvSpPr>
        <p:spPr>
          <a:xfrm>
            <a:off x="5372986" y="6235425"/>
            <a:ext cx="260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2831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F9C275-E93E-3CB6-FA0F-26D6D0F2F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524540"/>
            <a:ext cx="7683500" cy="808074"/>
          </a:xfrm>
        </p:spPr>
        <p:txBody>
          <a:bodyPr/>
          <a:lstStyle/>
          <a:p>
            <a:pPr algn="ctr"/>
            <a:r>
              <a:rPr lang="en-US" sz="2800" b="1" dirty="0"/>
              <a:t>Overview of Observational Medical Outcomes Partnership (OMOP)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C2869A-DFDA-6AF9-35FE-11A67451DD7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000" y="1703277"/>
            <a:ext cx="7683500" cy="4037123"/>
          </a:xfrm>
        </p:spPr>
        <p:txBody>
          <a:bodyPr/>
          <a:lstStyle/>
          <a:p>
            <a:r>
              <a:rPr lang="en-US" sz="2000" dirty="0"/>
              <a:t>Problems</a:t>
            </a:r>
            <a:r>
              <a:rPr lang="en-US" sz="2000" b="0" dirty="0"/>
              <a:t>:</a:t>
            </a:r>
          </a:p>
          <a:p>
            <a:pPr marL="342900" indent="-342900">
              <a:buFontTx/>
              <a:buChar char="-"/>
            </a:pPr>
            <a:r>
              <a:rPr lang="en-US" sz="2000" b="0" dirty="0"/>
              <a:t>Bias in estimated </a:t>
            </a:r>
            <a:r>
              <a:rPr lang="en-US" sz="2000" b="0" dirty="0" smtClean="0"/>
              <a:t>effects</a:t>
            </a:r>
            <a:endParaRPr lang="en-US" sz="2000" b="0" dirty="0"/>
          </a:p>
          <a:p>
            <a:pPr marL="342900" indent="-342900">
              <a:buFontTx/>
              <a:buChar char="-"/>
            </a:pPr>
            <a:r>
              <a:rPr lang="en-US" sz="2000" b="0" dirty="0"/>
              <a:t>Confidence intervals poorly </a:t>
            </a:r>
            <a:r>
              <a:rPr lang="en-US" sz="2000" b="0" dirty="0" smtClean="0"/>
              <a:t>calibrated</a:t>
            </a:r>
          </a:p>
          <a:p>
            <a:pPr marL="342900" indent="-342900">
              <a:buFontTx/>
              <a:buChar char="-"/>
            </a:pPr>
            <a:r>
              <a:rPr lang="en-US" sz="2000" b="0" dirty="0" smtClean="0"/>
              <a:t>Over-reliance on p-values</a:t>
            </a:r>
            <a:endParaRPr lang="en-US" sz="2000" b="0" dirty="0"/>
          </a:p>
          <a:p>
            <a:r>
              <a:rPr lang="en-US" sz="2000" dirty="0" smtClean="0"/>
              <a:t>OMOP research documented</a:t>
            </a:r>
            <a:r>
              <a:rPr lang="en-US" sz="2000" b="0" dirty="0" smtClean="0"/>
              <a:t>:</a:t>
            </a:r>
            <a:endParaRPr lang="en-US" sz="2000" b="0" dirty="0"/>
          </a:p>
          <a:p>
            <a:pPr marL="342900" indent="-342900">
              <a:buFontTx/>
              <a:buChar char="-"/>
            </a:pPr>
            <a:r>
              <a:rPr lang="en-US" sz="2000" b="0" dirty="0"/>
              <a:t>operating characteristics of observational study methods</a:t>
            </a:r>
          </a:p>
          <a:p>
            <a:pPr marL="342900" indent="-342900">
              <a:buFontTx/>
              <a:buChar char="-"/>
            </a:pPr>
            <a:r>
              <a:rPr lang="en-US" sz="2000" b="0" dirty="0"/>
              <a:t>variability across methods, databases, study design choices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Over-arching aim</a:t>
            </a:r>
            <a:r>
              <a:rPr lang="en-US" sz="2000" b="0" dirty="0">
                <a:solidFill>
                  <a:srgbClr val="FF0000"/>
                </a:solidFill>
              </a:rPr>
              <a:t>:</a:t>
            </a:r>
          </a:p>
          <a:p>
            <a:r>
              <a:rPr lang="en-US" sz="2000" b="0" dirty="0">
                <a:solidFill>
                  <a:srgbClr val="FF0000"/>
                </a:solidFill>
              </a:rPr>
              <a:t>Develop data-driven approaches to remove bias &amp; provide CIs with nominal operating characteristics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8688FE6-6BB8-4CF5-4775-46CA90A2A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F084200-FB9E-D88C-112D-0440A2DB7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390" y="6026650"/>
            <a:ext cx="3639627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59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9C19509-318E-5BCF-41E9-7BAAB10A9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9956EAD-2128-F425-24C3-B0E81F2D6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90" y="861654"/>
            <a:ext cx="6954220" cy="51346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5425CD4-9D55-6015-4403-54900F47C480}"/>
              </a:ext>
            </a:extLst>
          </p:cNvPr>
          <p:cNvSpPr txBox="1"/>
          <p:nvPr/>
        </p:nvSpPr>
        <p:spPr>
          <a:xfrm>
            <a:off x="5372985" y="6235425"/>
            <a:ext cx="282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1A72"/>
                </a:solidFill>
              </a:rPr>
              <a:t>https://www.ohdsi.org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80373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F9C275-E93E-3CB6-FA0F-26D6D0F2F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524540"/>
            <a:ext cx="7683500" cy="808074"/>
          </a:xfrm>
        </p:spPr>
        <p:txBody>
          <a:bodyPr/>
          <a:lstStyle/>
          <a:p>
            <a:pPr algn="ctr"/>
            <a:r>
              <a:rPr lang="en-US" sz="2800" b="1" dirty="0" smtClean="0"/>
              <a:t>Observational </a:t>
            </a:r>
            <a:r>
              <a:rPr lang="en-US" sz="2800" b="1" dirty="0"/>
              <a:t>Medical Outcomes Partnership (OMOP) </a:t>
            </a:r>
            <a:r>
              <a:rPr lang="en-US" sz="2800" b="1" dirty="0" smtClean="0"/>
              <a:t>studies - overview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C2869A-DFDA-6AF9-35FE-11A67451DD7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8000" y="1842977"/>
            <a:ext cx="7683500" cy="4075814"/>
          </a:xfrm>
        </p:spPr>
        <p:txBody>
          <a:bodyPr/>
          <a:lstStyle/>
          <a:p>
            <a:r>
              <a:rPr lang="en-US" sz="2000" dirty="0" smtClean="0"/>
              <a:t>Experiment: </a:t>
            </a:r>
            <a:r>
              <a:rPr lang="en-US" sz="2000" b="0" dirty="0"/>
              <a:t>analyze </a:t>
            </a:r>
            <a:r>
              <a:rPr lang="en-US" sz="2000" b="0" dirty="0">
                <a:solidFill>
                  <a:srgbClr val="FF0000"/>
                </a:solidFill>
              </a:rPr>
              <a:t>same treatment-outcome pair </a:t>
            </a:r>
            <a:r>
              <a:rPr lang="en-US" sz="2000" b="0" dirty="0"/>
              <a:t>with different data sources, </a:t>
            </a:r>
            <a:r>
              <a:rPr lang="en-US" sz="2000" b="0" dirty="0" smtClean="0"/>
              <a:t>different </a:t>
            </a:r>
            <a:r>
              <a:rPr lang="en-US" sz="2000" b="0" dirty="0"/>
              <a:t>study </a:t>
            </a:r>
            <a:r>
              <a:rPr lang="en-US" sz="2000" b="0" dirty="0" smtClean="0"/>
              <a:t>designs, different statistical methods </a:t>
            </a:r>
            <a:r>
              <a:rPr lang="en-US" sz="2000" b="0" dirty="0" smtClean="0">
                <a:sym typeface="Wingdings"/>
              </a:rPr>
              <a:t> </a:t>
            </a:r>
            <a:r>
              <a:rPr lang="en-US" sz="2000" b="0" dirty="0" smtClean="0"/>
              <a:t>report </a:t>
            </a:r>
            <a:r>
              <a:rPr lang="en-US" sz="2000" b="0" dirty="0"/>
              <a:t>the variation</a:t>
            </a:r>
          </a:p>
          <a:p>
            <a:pPr marL="342900" indent="-342900">
              <a:buFontTx/>
              <a:buChar char="-"/>
            </a:pPr>
            <a:r>
              <a:rPr lang="en-US" sz="2000" b="0" dirty="0"/>
              <a:t>10 data sources (200M+ individuals)</a:t>
            </a:r>
          </a:p>
          <a:p>
            <a:pPr marL="342900" indent="-342900">
              <a:buFontTx/>
              <a:buChar char="-"/>
            </a:pPr>
            <a:r>
              <a:rPr lang="en-US" sz="2000" b="0" dirty="0">
                <a:solidFill>
                  <a:srgbClr val="FF0000"/>
                </a:solidFill>
              </a:rPr>
              <a:t>53 treatment-outcome pairs </a:t>
            </a:r>
            <a:r>
              <a:rPr lang="en-US" sz="2000" b="0" dirty="0"/>
              <a:t>classified as either </a:t>
            </a:r>
            <a:r>
              <a:rPr lang="en-US" sz="2000" b="0" dirty="0">
                <a:solidFill>
                  <a:srgbClr val="FF0000"/>
                </a:solidFill>
              </a:rPr>
              <a:t>positive</a:t>
            </a:r>
            <a:r>
              <a:rPr lang="en-US" sz="2000" b="0" dirty="0"/>
              <a:t> controls (treatment associated with outcome, n=9) or </a:t>
            </a:r>
            <a:r>
              <a:rPr lang="en-US" sz="2000" b="0" dirty="0">
                <a:solidFill>
                  <a:srgbClr val="FF0000"/>
                </a:solidFill>
              </a:rPr>
              <a:t>negative</a:t>
            </a:r>
            <a:r>
              <a:rPr lang="en-US" sz="2000" b="0" dirty="0"/>
              <a:t> controls (treatment unrelated to outcome, n=44) for 4 health outcomes (acute kidney injury, acute liver injury, acute myocardial infarction, upper GI bleeding)</a:t>
            </a:r>
          </a:p>
          <a:p>
            <a:pPr marL="342900" indent="-342900">
              <a:buFontTx/>
              <a:buChar char="-"/>
            </a:pPr>
            <a:r>
              <a:rPr lang="en-US" sz="2000" b="0" dirty="0"/>
              <a:t>14 statistical methods (case control, new user cohort, self-controlled case series, …), each with numerous study design choices (e.g. exposure time, time to first/any outcome, </a:t>
            </a:r>
            <a:r>
              <a:rPr lang="en-US" sz="2000" b="0" dirty="0" err="1"/>
              <a:t>etc</a:t>
            </a:r>
            <a:r>
              <a:rPr lang="en-US" sz="2000" b="0" dirty="0"/>
              <a:t>)</a:t>
            </a:r>
          </a:p>
          <a:p>
            <a:pPr marL="342900" indent="-342900">
              <a:buFontTx/>
              <a:buChar char="-"/>
            </a:pPr>
            <a:endParaRPr lang="en-US" sz="2000" b="0" dirty="0"/>
          </a:p>
          <a:p>
            <a:pPr marL="342900" indent="-342900">
              <a:buFontTx/>
              <a:buChar char="-"/>
            </a:pPr>
            <a:endParaRPr lang="en-US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8688FE6-6BB8-4CF5-4775-46CA90A2A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115CE6A-95F8-07E2-8D96-B070203CE9CE}"/>
              </a:ext>
            </a:extLst>
          </p:cNvPr>
          <p:cNvSpPr txBox="1"/>
          <p:nvPr/>
        </p:nvSpPr>
        <p:spPr>
          <a:xfrm flipH="1">
            <a:off x="4572000" y="6384651"/>
            <a:ext cx="3607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Madigan, Ann Rev Stat Appl 2014</a:t>
            </a:r>
          </a:p>
        </p:txBody>
      </p:sp>
    </p:spTree>
    <p:extLst>
      <p:ext uri="{BB962C8B-B14F-4D97-AF65-F5344CB8AC3E}">
        <p14:creationId xmlns:p14="http://schemas.microsoft.com/office/powerpoint/2010/main" val="3157437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300DAD-33A8-83C8-9342-F78AE29D4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DF719261-4018-037E-F473-8229E38CD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18" y="415581"/>
            <a:ext cx="7421396" cy="56021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C645F61-11BC-FDA7-ECA0-6CE647227E59}"/>
              </a:ext>
            </a:extLst>
          </p:cNvPr>
          <p:cNvSpPr txBox="1"/>
          <p:nvPr/>
        </p:nvSpPr>
        <p:spPr>
          <a:xfrm flipH="1">
            <a:off x="5231217" y="6384651"/>
            <a:ext cx="3607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Madigan, Ann Rev Stat Appl 2014</a:t>
            </a:r>
          </a:p>
        </p:txBody>
      </p:sp>
    </p:spTree>
    <p:extLst>
      <p:ext uri="{BB962C8B-B14F-4D97-AF65-F5344CB8AC3E}">
        <p14:creationId xmlns:p14="http://schemas.microsoft.com/office/powerpoint/2010/main" val="1020953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34B08A8-8FAA-8CDD-13FC-FF0727BA7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DDB6BA-E87E-1349-9CC4-4CC3DC49F59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15623B4-07F3-AB96-FE2F-F94B23F57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069" y="531341"/>
            <a:ext cx="7457764" cy="55954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28485B8-C085-5D8C-81DC-16CC37DA424C}"/>
              </a:ext>
            </a:extLst>
          </p:cNvPr>
          <p:cNvSpPr txBox="1"/>
          <p:nvPr/>
        </p:nvSpPr>
        <p:spPr>
          <a:xfrm flipH="1">
            <a:off x="5124891" y="6384651"/>
            <a:ext cx="3607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1A72"/>
                </a:solidFill>
              </a:rPr>
              <a:t>Madigan, Ann Rev Stat Appl 2014</a:t>
            </a:r>
          </a:p>
        </p:txBody>
      </p:sp>
    </p:spTree>
    <p:extLst>
      <p:ext uri="{BB962C8B-B14F-4D97-AF65-F5344CB8AC3E}">
        <p14:creationId xmlns:p14="http://schemas.microsoft.com/office/powerpoint/2010/main" val="2644297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">
      <a:dk1>
        <a:srgbClr val="000000"/>
      </a:dk1>
      <a:lt1>
        <a:srgbClr val="FEFFFF"/>
      </a:lt1>
      <a:dk2>
        <a:srgbClr val="FFFFFF"/>
      </a:dk2>
      <a:lt2>
        <a:srgbClr val="FFFFFF"/>
      </a:lt2>
      <a:accent1>
        <a:srgbClr val="001971"/>
      </a:accent1>
      <a:accent2>
        <a:srgbClr val="009FDE"/>
      </a:accent2>
      <a:accent3>
        <a:srgbClr val="E9AA00"/>
      </a:accent3>
      <a:accent4>
        <a:srgbClr val="8D6D96"/>
      </a:accent4>
      <a:accent5>
        <a:srgbClr val="E56953"/>
      </a:accent5>
      <a:accent6>
        <a:srgbClr val="00B2A8"/>
      </a:accent6>
      <a:hlink>
        <a:srgbClr val="009FDE"/>
      </a:hlink>
      <a:folHlink>
        <a:srgbClr val="E9AA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ICES PowerPoint Template Standard</Template>
  <TotalTime>426</TotalTime>
  <Words>910</Words>
  <Application>Microsoft Macintosh PowerPoint</Application>
  <PresentationFormat>On-screen Show (4:3)</PresentationFormat>
  <Paragraphs>125</Paragraphs>
  <Slides>26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OHDSI: a new approach for analyzing observational studies using big data</vt:lpstr>
      <vt:lpstr>PowerPoint Presentation</vt:lpstr>
      <vt:lpstr>PowerPoint Presentation</vt:lpstr>
      <vt:lpstr>PowerPoint Presentation</vt:lpstr>
      <vt:lpstr>Overview of Observational Medical Outcomes Partnership (OMOP)</vt:lpstr>
      <vt:lpstr>PowerPoint Presentation</vt:lpstr>
      <vt:lpstr>Observational Medical Outcomes Partnership (OMOP) studies - overview</vt:lpstr>
      <vt:lpstr>PowerPoint Presentation</vt:lpstr>
      <vt:lpstr>PowerPoint Presentation</vt:lpstr>
      <vt:lpstr>OMOP methods</vt:lpstr>
      <vt:lpstr>PowerPoint Presentation</vt:lpstr>
      <vt:lpstr>Lesson 1: Empirical performance: Most observational methods do not have nominal statistical operating characteristics</vt:lpstr>
      <vt:lpstr>    </vt:lpstr>
      <vt:lpstr>Lesson 3: Parameter sensitivity: Holding data constant, different study design choices yield different estimates</vt:lpstr>
      <vt:lpstr>                                 </vt:lpstr>
      <vt:lpstr>                         </vt:lpstr>
      <vt:lpstr>                          </vt:lpstr>
      <vt:lpstr>                                 </vt:lpstr>
      <vt:lpstr>                               </vt:lpstr>
      <vt:lpstr>PowerPoint Presentation</vt:lpstr>
      <vt:lpstr>LEGEND – A systematic approach</vt:lpstr>
      <vt:lpstr>PowerPoint Presentation</vt:lpstr>
      <vt:lpstr>PowerPoint Presentation</vt:lpstr>
      <vt:lpstr>Thank you!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Vassallo, Danielle</dc:creator>
  <cp:lastModifiedBy>Therese Stukel</cp:lastModifiedBy>
  <cp:revision>122</cp:revision>
  <dcterms:created xsi:type="dcterms:W3CDTF">2023-08-18T14:04:26Z</dcterms:created>
  <dcterms:modified xsi:type="dcterms:W3CDTF">2023-09-14T06:22:17Z</dcterms:modified>
</cp:coreProperties>
</file>