
<file path=[Content_Types].xml><?xml version="1.0" encoding="utf-8"?>
<Types xmlns="http://schemas.openxmlformats.org/package/2006/content-types">
  <Default Extension="png" ContentType="image/pn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authors.xml" ContentType="application/vnd.ms-powerpoint.author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>
  <p:sldMasterIdLst>
    <p:sldMasterId id="2147483648" r:id="rId1"/>
  </p:sldMasterIdLst>
  <p:notesMasterIdLst>
    <p:notesMasterId r:id="rId20"/>
  </p:notesMasterIdLst>
  <p:sldIdLst>
    <p:sldId id="256" r:id="rId2"/>
    <p:sldId id="348" r:id="rId3"/>
    <p:sldId id="356" r:id="rId4"/>
    <p:sldId id="328" r:id="rId5"/>
    <p:sldId id="357" r:id="rId6"/>
    <p:sldId id="359" r:id="rId7"/>
    <p:sldId id="353" r:id="rId8"/>
    <p:sldId id="344" r:id="rId9"/>
    <p:sldId id="347" r:id="rId10"/>
    <p:sldId id="336" r:id="rId11"/>
    <p:sldId id="291" r:id="rId12"/>
    <p:sldId id="355" r:id="rId13"/>
    <p:sldId id="360" r:id="rId14"/>
    <p:sldId id="330" r:id="rId15"/>
    <p:sldId id="351" r:id="rId16"/>
    <p:sldId id="349" r:id="rId17"/>
    <p:sldId id="358" r:id="rId18"/>
    <p:sldId id="361" r:id="rId19"/>
  </p:sldIdLst>
  <p:sldSz cx="12192000" cy="6858000"/>
  <p:notesSz cx="12192000" cy="6858000"/>
  <p:embeddedFontLst>
    <p:embeddedFont>
      <p:font typeface="Calibri" panose="020F0502020204030204" pitchFamily="34" charset="0"/>
      <p:regular r:id="rId21"/>
      <p:bold r:id="rId22"/>
      <p:italic r:id="rId23"/>
      <p:boldItalic r:id="rId24"/>
    </p:embeddedFont>
    <p:embeddedFont>
      <p:font typeface="Calibri Light" panose="020F0302020204030204" pitchFamily="34" charset="0"/>
      <p:regular r:id="rId25"/>
      <p:italic r:id="rId26"/>
    </p:embeddedFont>
    <p:embeddedFont>
      <p:font typeface="Cambria Math" panose="02040503050406030204" pitchFamily="18" charset="0"/>
      <p:regular r:id="rId27"/>
    </p:embeddedFont>
    <p:embeddedFont>
      <p:font typeface="Poppins" panose="020B0604020202020204" charset="0"/>
      <p:regular r:id="rId28"/>
      <p:bold r:id="rId29"/>
      <p:italic r:id="rId30"/>
      <p:boldItalic r:id="rId31"/>
    </p:embeddedFont>
    <p:embeddedFont>
      <p:font typeface="Tahoma" panose="020B0604030504040204" pitchFamily="34" charset="0"/>
      <p:regular r:id="rId32"/>
      <p:bold r:id="rId33"/>
    </p:embeddedFont>
  </p:embeddedFontLst>
  <p:defaultTextStyle>
    <a:defPPr>
      <a:defRPr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7B00DDA-1291-7ECF-9B94-343FB5032587}" name="Chrissa Tsatsaronis" initials="CT" userId="0c311cfb9b628bad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3C8"/>
    <a:srgbClr val="BFDCF1"/>
    <a:srgbClr val="7F8087"/>
    <a:srgbClr val="C51A1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92D226B2-5899-A662-0588-0FBCF8E0EDCB}">
  <a:tblStyle styleId="{564A2742-6D50-C797-A928-442CCDA2BEEE}" styleName="Medium Style 1">
    <a:wholeTbl>
      <a:tcTxStyle>
        <a:fontRef idx="minor">
          <a:srgbClr val="000000"/>
        </a:fontRef>
        <a:schemeClr val="dk1"/>
      </a:tcTxStyle>
      <a:tcStyle>
        <a:tcBdr>
          <a:left>
            <a:ln w="12700">
              <a:solidFill>
                <a:schemeClr val="dk1"/>
              </a:solidFill>
            </a:ln>
          </a:left>
          <a:right>
            <a:ln w="12700">
              <a:solidFill>
                <a:schemeClr val="dk1"/>
              </a:solidFill>
            </a:ln>
          </a:right>
          <a:top>
            <a:ln w="12700">
              <a:solidFill>
                <a:schemeClr val="dk1"/>
              </a:solidFill>
            </a:ln>
          </a:top>
          <a:bottom>
            <a:ln w="12700">
              <a:solidFill>
                <a:schemeClr val="dk1"/>
              </a:solidFill>
            </a:ln>
          </a:bottom>
          <a:insideH>
            <a:ln w="12700">
              <a:solidFill>
                <a:schemeClr val="dk1"/>
              </a:solidFill>
            </a:ln>
          </a:insideH>
          <a:insideV>
            <a:ln w="12700"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band2V>
      <a:tcStyle>
        <a:tcBdr/>
        <a:fill>
          <a:solidFill>
            <a:schemeClr val="dk1">
              <a:tint val="20000"/>
            </a:schemeClr>
          </a:solidFill>
        </a:fill>
      </a:tcStyle>
    </a:band2V>
    <a:lastCol>
      <a:tcStyle>
        <a:tcBdr/>
      </a:tcStyle>
    </a:lastCol>
    <a:firstCol>
      <a:tcStyle>
        <a:tcBdr/>
      </a:tcStyle>
    </a:firstCol>
    <a:lastRow>
      <a:tcStyle>
        <a:tcBdr>
          <a:top>
            <a:ln w="50800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rgbClr val="000000"/>
        </a:fontRef>
        <a:schemeClr val="lt1"/>
      </a:tcTxStyle>
      <a:tcStyle>
        <a:tcBdr/>
        <a:fill>
          <a:solidFill>
            <a:schemeClr val="dk1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92D226B2-5899-A662-0588-0FBCF8E0EDCB}" styleName="Medium Style 2 – Accent 2">
    <a:wholeTbl>
      <a:tcTxStyle>
        <a:fontRef idx="minor">
          <a:prstClr val="black"/>
        </a:fontRef>
        <a:schemeClr val="dk1"/>
      </a:tcTxStyle>
      <a:tcStyle>
        <a:tcBdr>
          <a:left>
            <a:ln w="12700">
              <a:solidFill>
                <a:schemeClr val="lt1"/>
              </a:solidFill>
            </a:ln>
          </a:left>
          <a:right>
            <a:ln w="12700">
              <a:solidFill>
                <a:schemeClr val="lt1"/>
              </a:solidFill>
            </a:ln>
          </a:right>
          <a:top>
            <a:ln w="12700">
              <a:solidFill>
                <a:schemeClr val="lt1"/>
              </a:solidFill>
            </a:ln>
          </a:top>
          <a:bottom>
            <a:ln w="12700">
              <a:solidFill>
                <a:schemeClr val="lt1"/>
              </a:solidFill>
            </a:ln>
          </a:bottom>
          <a:insideH>
            <a:ln w="12700">
              <a:solidFill>
                <a:schemeClr val="lt1"/>
              </a:solidFill>
            </a:ln>
          </a:insideH>
          <a:insideV>
            <a:ln w="12700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  <a:fill>
          <a:solidFill>
            <a:schemeClr val="accent2">
              <a:tint val="40000"/>
            </a:schemeClr>
          </a:solidFill>
        </a:fill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prstClr val="black"/>
        </a:fontRef>
        <a:schemeClr val="lt1"/>
      </a:tcTxStyle>
      <a:tcStyle>
        <a:tcBdr>
          <a:bottom>
            <a:ln w="38100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EDD1339F-39BE-DF22-466B-EFCA951DB515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>
              <a:solidFill>
                <a:schemeClr val="lt1"/>
              </a:solidFill>
            </a:ln>
          </a:left>
          <a:right>
            <a:ln w="12700">
              <a:solidFill>
                <a:schemeClr val="lt1"/>
              </a:solidFill>
            </a:ln>
          </a:right>
          <a:top>
            <a:ln w="12700">
              <a:solidFill>
                <a:schemeClr val="lt1"/>
              </a:solidFill>
            </a:ln>
          </a:top>
          <a:bottom>
            <a:ln w="12700">
              <a:solidFill>
                <a:schemeClr val="lt1"/>
              </a:solidFill>
            </a:ln>
          </a:bottom>
          <a:insideH>
            <a:ln w="12700">
              <a:solidFill>
                <a:schemeClr val="lt1"/>
              </a:solidFill>
            </a:ln>
          </a:insideH>
          <a:insideV>
            <a:ln w="12700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  <a:fill>
          <a:solidFill>
            <a:schemeClr val="accent1">
              <a:tint val="40000"/>
            </a:schemeClr>
          </a:solidFill>
        </a:fill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prstClr val="black"/>
        </a:fontRef>
        <a:schemeClr val="lt1"/>
      </a:tcTxStyle>
      <a:tcStyle>
        <a:tcBdr>
          <a:bottom>
            <a:ln w="38100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173" autoAdjust="0"/>
    <p:restoredTop sz="84769" autoAdjust="0"/>
  </p:normalViewPr>
  <p:slideViewPr>
    <p:cSldViewPr>
      <p:cViewPr varScale="1">
        <p:scale>
          <a:sx n="68" d="100"/>
          <a:sy n="68" d="100"/>
        </p:scale>
        <p:origin x="724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21" Type="http://schemas.openxmlformats.org/officeDocument/2006/relationships/font" Target="fonts/font1.fntdata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33" Type="http://schemas.openxmlformats.org/officeDocument/2006/relationships/font" Target="fonts/font13.fntdata"/><Relationship Id="rId38" Type="http://schemas.microsoft.com/office/2018/10/relationships/authors" Target="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29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32" Type="http://schemas.openxmlformats.org/officeDocument/2006/relationships/font" Target="fonts/font12.fntdata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font" Target="fonts/font10.fntdata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Poppins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Poppins"/>
              </a:defRPr>
            </a:lvl1pPr>
          </a:lstStyle>
          <a:p>
            <a:pPr>
              <a:defRPr/>
            </a:pPr>
            <a:fld id="{EBA3D31D-2613-4220-8F19-43C765DAF3C4}" type="datetimeFigureOut">
              <a:rPr lang="en-DE"/>
              <a:t>09/14/2023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>
              <a:defRPr/>
            </a:pPr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>
              <a:defRPr/>
            </a:pPr>
            <a:r>
              <a:rPr lang="en-GB"/>
              <a:t>Click to edit Master text styles</a:t>
            </a:r>
            <a:endParaRPr/>
          </a:p>
          <a:p>
            <a:pPr lvl="1">
              <a:defRPr/>
            </a:pPr>
            <a:r>
              <a:rPr lang="en-GB"/>
              <a:t>Second level</a:t>
            </a:r>
            <a:endParaRPr/>
          </a:p>
          <a:p>
            <a:pPr lvl="2">
              <a:defRPr/>
            </a:pPr>
            <a:r>
              <a:rPr lang="en-GB"/>
              <a:t>Third level</a:t>
            </a:r>
            <a:endParaRPr/>
          </a:p>
          <a:p>
            <a:pPr lvl="3">
              <a:defRPr/>
            </a:pPr>
            <a:r>
              <a:rPr lang="en-GB"/>
              <a:t>Fourth level</a:t>
            </a:r>
            <a:endParaRPr/>
          </a:p>
          <a:p>
            <a:pPr lvl="4">
              <a:defRPr/>
            </a:pPr>
            <a:r>
              <a:rPr lang="en-GB"/>
              <a:t>Fifth level</a:t>
            </a:r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Poppins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Poppins"/>
              </a:defRPr>
            </a:lvl1pPr>
          </a:lstStyle>
          <a:p>
            <a:pPr>
              <a:defRPr/>
            </a:pPr>
            <a:fld id="{77ABF5F6-442F-457D-A5D8-2982765CAE73}" type="slidenum">
              <a:r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>
      <a:defRPr sz="1200">
        <a:solidFill>
          <a:schemeClr val="tx1"/>
        </a:solidFill>
        <a:latin typeface="Poppins"/>
        <a:ea typeface="+mn-ea"/>
        <a:cs typeface="+mn-cs"/>
      </a:defRPr>
    </a:lvl1pPr>
    <a:lvl2pPr marL="457200" algn="l" defTabSz="914400">
      <a:defRPr sz="1200">
        <a:solidFill>
          <a:schemeClr val="tx1"/>
        </a:solidFill>
        <a:latin typeface="Poppins"/>
        <a:ea typeface="+mn-ea"/>
        <a:cs typeface="+mn-cs"/>
      </a:defRPr>
    </a:lvl2pPr>
    <a:lvl3pPr marL="914400" algn="l" defTabSz="914400">
      <a:defRPr sz="1200">
        <a:solidFill>
          <a:schemeClr val="tx1"/>
        </a:solidFill>
        <a:latin typeface="Poppins"/>
        <a:ea typeface="+mn-ea"/>
        <a:cs typeface="+mn-cs"/>
      </a:defRPr>
    </a:lvl3pPr>
    <a:lvl4pPr marL="1371600" algn="l" defTabSz="914400">
      <a:defRPr sz="1200">
        <a:solidFill>
          <a:schemeClr val="tx1"/>
        </a:solidFill>
        <a:latin typeface="Poppins"/>
        <a:ea typeface="+mn-ea"/>
        <a:cs typeface="+mn-cs"/>
      </a:defRPr>
    </a:lvl4pPr>
    <a:lvl5pPr marL="1828800" algn="l" defTabSz="914400">
      <a:defRPr sz="1200">
        <a:solidFill>
          <a:schemeClr val="tx1"/>
        </a:solidFill>
        <a:latin typeface="Poppins"/>
        <a:ea typeface="+mn-ea"/>
        <a:cs typeface="+mn-cs"/>
      </a:defRPr>
    </a:lvl5pPr>
    <a:lvl6pPr marL="2286000" algn="l" defTabSz="914400">
      <a:defRPr sz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en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7ABF5F6-442F-457D-A5D8-2982765CAE73}" type="slidenum">
              <a:rPr lang="en-DE" smtClean="0"/>
              <a:t>1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6206637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7ABF5F6-442F-457D-A5D8-2982765CAE73}" type="slidenum">
              <a:rPr lang="en-DE" smtClean="0"/>
              <a:t>10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7819543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7ABF5F6-442F-457D-A5D8-2982765CAE73}" type="slidenum">
              <a:rPr lang="en-DE" smtClean="0"/>
              <a:t>2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437950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7ABF5F6-442F-457D-A5D8-2982765CAE73}" type="slidenum">
              <a:rPr lang="en-DE" smtClean="0"/>
              <a:t>3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22838830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7ABF5F6-442F-457D-A5D8-2982765CAE73}" type="slidenum">
              <a:rPr lang="en-DE" smtClean="0"/>
              <a:t>4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7803040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en-DE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7ABF5F6-442F-457D-A5D8-2982765CAE73}" type="slidenum">
              <a:rPr lang="en-DE" smtClean="0"/>
              <a:t>5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2212306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7ABF5F6-442F-457D-A5D8-2982765CAE73}" type="slidenum">
              <a:rPr lang="en-DE" smtClean="0"/>
              <a:t>6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3392690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izenplatzhalt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de-DE" dirty="0">
                  <a:effectLst/>
                </a:endParaRPr>
              </a:p>
            </p:txBody>
          </p:sp>
        </mc:Choice>
        <mc:Fallback xmlns="">
          <p:sp>
            <p:nvSpPr>
              <p:cNvPr id="3" name="Notizenplatzhalt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sz="1800" i="1" kern="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We specified a multilevel</a:t>
                </a:r>
                <a:r>
                  <a:rPr lang="de-DE" sz="1800" i="0" kern="1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i="1" kern="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(or hierarchical) model which </a:t>
                </a:r>
                <a:r>
                  <a:rPr lang="en-US" sz="1800" i="1" kern="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recognises</a:t>
                </a:r>
                <a:r>
                  <a:rPr lang="en-US" sz="1800" i="1" kern="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that patients (level 1) are clustered within regions (level 2). </a:t>
                </a:r>
              </a:p>
              <a:p>
                <a:endParaRPr lang="en-US" sz="1800" i="1" kern="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r>
                  <a:rPr lang="en-US" sz="1800" i="1" kern="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The general form of the model used for patient </a:t>
                </a:r>
                <a:r>
                  <a:rPr lang="en-US" sz="1800" i="1" kern="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i</a:t>
                </a:r>
                <a:r>
                  <a:rPr lang="en-US" sz="1800" i="1" kern="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in region j is as shown on the slide, where:</a:t>
                </a:r>
              </a:p>
              <a:p>
                <a:r>
                  <a:rPr lang="en-US" sz="1800" i="1" kern="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Y represents the outcome variable – we estimate the model for two outcomes:</a:t>
                </a:r>
              </a:p>
              <a:p>
                <a:pPr marL="342900" indent="-342900">
                  <a:buAutoNum type="arabicParenR"/>
                </a:pPr>
                <a:r>
                  <a:rPr lang="en-US" sz="1800" i="1" kern="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Log LOS</a:t>
                </a:r>
              </a:p>
              <a:p>
                <a:pPr marL="342900" indent="-342900">
                  <a:buAutoNum type="arabicParenR"/>
                </a:pPr>
                <a:r>
                  <a:rPr lang="en-US" sz="1800" i="1" kern="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Log Cost</a:t>
                </a:r>
              </a:p>
              <a:p>
                <a:pPr marL="0" indent="0">
                  <a:buNone/>
                </a:pPr>
                <a:r>
                  <a:rPr lang="en-US" sz="1800" i="1" kern="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(Typically, the distribution of patient costs/LOS is positively skewed. Therefore, we </a:t>
                </a:r>
                <a:r>
                  <a:rPr lang="en-US" sz="1800" i="1" kern="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converted both outcome variables into logarithmic form to </a:t>
                </a:r>
                <a:r>
                  <a:rPr lang="en-US" sz="1800" i="1" kern="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normalise</a:t>
                </a:r>
                <a:r>
                  <a:rPr lang="en-US" sz="1800" i="1" kern="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 the overall distribution of the outcome variables)</a:t>
                </a:r>
                <a:r>
                  <a:rPr lang="de-DE" sz="2800" dirty="0">
                    <a:effectLst/>
                  </a:rPr>
                  <a:t> </a:t>
                </a:r>
                <a:endParaRPr lang="de-DE" sz="1800" i="0" kern="100" dirty="0">
                  <a:effectLst/>
                  <a:latin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endParaRPr lang="de-DE" sz="1800" i="0" kern="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en-US" sz="1800" i="1" kern="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PG is the </a:t>
                </a:r>
                <a:r>
                  <a:rPr lang="en-US" sz="1800" i="1" kern="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PopGroup</a:t>
                </a:r>
                <a:r>
                  <a:rPr lang="en-US" sz="1800" i="1" kern="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of patient </a:t>
                </a:r>
                <a:r>
                  <a:rPr lang="en-US" sz="1800" i="1" kern="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i</a:t>
                </a:r>
                <a:r>
                  <a:rPr lang="en-US" sz="1800" i="1" kern="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(dummy)</a:t>
                </a:r>
              </a:p>
              <a:p>
                <a:pPr marL="0" indent="0">
                  <a:buNone/>
                </a:pPr>
                <a:r>
                  <a:rPr lang="en-US" sz="1800" i="1" kern="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X a vector of patient characteristics</a:t>
                </a:r>
              </a:p>
              <a:p>
                <a:r>
                  <a:rPr lang="en-US" sz="1800" i="1" kern="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U</a:t>
                </a:r>
                <a:r>
                  <a:rPr lang="en-US" sz="1800" i="1" kern="0" baseline="-250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j</a:t>
                </a:r>
                <a:r>
                  <a:rPr lang="en-US" sz="1800" i="1" kern="0" baseline="-250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i="1" kern="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captures</a:t>
                </a:r>
                <a:r>
                  <a:rPr lang="de-DE" sz="1800" i="0" kern="1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i="1" kern="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the regional influence on costs/LOS over and above the patient characteristics</a:t>
                </a:r>
              </a:p>
              <a:p>
                <a:r>
                  <a:rPr lang="de-DE" sz="4000" b="0" i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𝜀_</a:t>
                </a:r>
                <a:r>
                  <a:rPr lang="de-DE" sz="4000" b="0" i="0">
                    <a:latin typeface="Cambria Math" panose="02040503050406030204" pitchFamily="18" charset="0"/>
                  </a:rPr>
                  <a:t>𝑖𝑗</a:t>
                </a:r>
                <a:r>
                  <a:rPr lang="en-US" sz="1800" i="1" kern="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is the standard estimation</a:t>
                </a:r>
                <a:r>
                  <a:rPr lang="en-US" sz="1800" i="1" kern="0" baseline="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i="1" kern="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error at the patient-level</a:t>
                </a:r>
                <a:endParaRPr lang="de-DE" sz="1800" kern="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en-US" sz="1800" kern="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r>
                  <a:rPr lang="en-US" sz="1800" kern="1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We estimate </a:t>
                </a:r>
                <a:r>
                  <a:rPr lang="en-US" sz="1800" i="1" kern="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generalized linear mixed models</a:t>
                </a:r>
                <a:r>
                  <a:rPr lang="de-DE" sz="1800" i="0" kern="1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i="1" kern="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(GLMMs) where the </a:t>
                </a:r>
                <a:r>
                  <a:rPr lang="en-US" sz="1800" kern="1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regional intercepts </a:t>
                </a:r>
                <a:r>
                  <a:rPr lang="en-US" sz="1800" kern="100" dirty="0" err="1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uj</a:t>
                </a:r>
                <a:r>
                  <a:rPr lang="en-US" sz="1800" kern="1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(j=1,…,J)  are treated as random variable. </a:t>
                </a:r>
                <a:r>
                  <a:rPr lang="en-US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The random intercepts measure the differences between the regions, controlling for other effects in the model such as patient risks.</a:t>
                </a:r>
                <a:r>
                  <a:rPr lang="de-DE" dirty="0">
                    <a:effectLst/>
                  </a:rPr>
                  <a:t> </a:t>
                </a:r>
                <a:endParaRPr lang="de-DE" dirty="0"/>
              </a:p>
            </p:txBody>
          </p:sp>
        </mc:Fallback>
      </mc:AlternateContent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937E53-3842-9548-A83F-D6CF4D15FD30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809858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de-DE" sz="1200" dirty="0">
              <a:latin typeface="+mj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7ABF5F6-442F-457D-A5D8-2982765CAE73}" type="slidenum">
              <a:rPr lang="en-DE" smtClean="0"/>
              <a:t>8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234431223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34000"/>
              </a:lnSpc>
              <a:spcBef>
                <a:spcPts val="0"/>
              </a:spcBef>
              <a:defRPr/>
            </a:pPr>
            <a:endParaRPr lang="en-US" sz="2800" dirty="0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34000"/>
              </a:lnSpc>
              <a:spcBef>
                <a:spcPts val="0"/>
              </a:spcBef>
              <a:defRPr/>
            </a:pPr>
            <a:endParaRPr lang="en-US" sz="2800" dirty="0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34000"/>
              </a:lnSpc>
              <a:spcBef>
                <a:spcPts val="0"/>
              </a:spcBef>
              <a:defRPr/>
            </a:pPr>
            <a:endParaRPr lang="en-US" sz="2800" dirty="0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7ABF5F6-442F-457D-A5D8-2982765CAE73}" type="slidenum">
              <a:rPr lang="en-DE" smtClean="0"/>
              <a:t>9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2233226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Title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auto">
          <a:xfrm>
            <a:off x="6525486" y="1122363"/>
            <a:ext cx="5209314" cy="2387600"/>
          </a:xfrm>
        </p:spPr>
        <p:txBody>
          <a:bodyPr anchor="ctr">
            <a:normAutofit/>
          </a:bodyPr>
          <a:lstStyle>
            <a:lvl1pPr algn="l">
              <a:defRPr sz="4000"/>
            </a:lvl1pPr>
          </a:lstStyle>
          <a:p>
            <a:pPr>
              <a:defRPr/>
            </a:pPr>
            <a:r>
              <a:rPr lang="en-GB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auto">
          <a:xfrm>
            <a:off x="6525485" y="3602038"/>
            <a:ext cx="5209313" cy="1655762"/>
          </a:xfrm>
        </p:spPr>
        <p:txBody>
          <a:bodyPr anchor="t"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en-GB"/>
              <a:t>Click to edit Master subtitle style</a:t>
            </a:r>
            <a:endParaRPr/>
          </a:p>
        </p:txBody>
      </p:sp>
      <p:pic>
        <p:nvPicPr>
          <p:cNvPr id="16" name="Picture 382" descr="Logo&#10;&#10;Description automatically generated"/>
          <p:cNvPicPr>
            <a:picLocks noChangeAspect="1" noChangeArrowheads="1"/>
          </p:cNvPicPr>
          <p:nvPr userDrawn="1"/>
        </p:nvPicPr>
        <p:blipFill>
          <a:blip r:embed="rId2"/>
          <a:stretch/>
        </p:blipFill>
        <p:spPr bwMode="auto">
          <a:xfrm>
            <a:off x="768927" y="6093546"/>
            <a:ext cx="838200" cy="469900"/>
          </a:xfrm>
          <a:prstGeom prst="rect">
            <a:avLst/>
          </a:prstGeom>
          <a:noFill/>
        </p:spPr>
      </p:pic>
      <p:pic>
        <p:nvPicPr>
          <p:cNvPr id="17" name="Grafik 6"/>
          <p:cNvPicPr>
            <a:picLocks noChangeAspect="1" noChangeArrowheads="1"/>
          </p:cNvPicPr>
          <p:nvPr userDrawn="1"/>
        </p:nvPicPr>
        <p:blipFill>
          <a:blip r:embed="rId3"/>
          <a:stretch/>
        </p:blipFill>
        <p:spPr bwMode="auto">
          <a:xfrm>
            <a:off x="1717747" y="6147521"/>
            <a:ext cx="806450" cy="361950"/>
          </a:xfrm>
          <a:prstGeom prst="rect">
            <a:avLst/>
          </a:prstGeom>
          <a:noFill/>
        </p:spPr>
      </p:pic>
      <p:pic>
        <p:nvPicPr>
          <p:cNvPr id="18" name="Picture 384" descr="A picture containing icon&#10;&#10;Description automatically generated"/>
          <p:cNvPicPr>
            <a:picLocks noChangeAspect="1" noChangeArrowheads="1"/>
          </p:cNvPicPr>
          <p:nvPr userDrawn="1"/>
        </p:nvPicPr>
        <p:blipFill>
          <a:blip r:embed="rId4"/>
          <a:stretch/>
        </p:blipFill>
        <p:spPr bwMode="auto">
          <a:xfrm>
            <a:off x="2634817" y="6112596"/>
            <a:ext cx="952500" cy="431799"/>
          </a:xfrm>
          <a:prstGeom prst="rect">
            <a:avLst/>
          </a:prstGeom>
          <a:noFill/>
        </p:spPr>
      </p:pic>
      <p:pic>
        <p:nvPicPr>
          <p:cNvPr id="19" name="Picture 385" descr="Text&#10;&#10;Description automatically generated"/>
          <p:cNvPicPr>
            <a:picLocks noChangeAspect="1" noChangeArrowheads="1"/>
          </p:cNvPicPr>
          <p:nvPr userDrawn="1"/>
        </p:nvPicPr>
        <p:blipFill>
          <a:blip r:embed="rId5"/>
          <a:stretch/>
        </p:blipFill>
        <p:spPr bwMode="auto">
          <a:xfrm>
            <a:off x="3697937" y="6112596"/>
            <a:ext cx="1162050" cy="431799"/>
          </a:xfrm>
          <a:prstGeom prst="rect">
            <a:avLst/>
          </a:prstGeom>
          <a:noFill/>
        </p:spPr>
      </p:pic>
      <p:pic>
        <p:nvPicPr>
          <p:cNvPr id="20" name="Picture 386" descr="Text&#10;&#10;Description automatically generated with medium confidence"/>
          <p:cNvPicPr>
            <a:picLocks noChangeAspect="1" noChangeArrowheads="1"/>
          </p:cNvPicPr>
          <p:nvPr userDrawn="1"/>
        </p:nvPicPr>
        <p:blipFill>
          <a:blip r:embed="rId6"/>
          <a:stretch/>
        </p:blipFill>
        <p:spPr bwMode="auto">
          <a:xfrm>
            <a:off x="4970606" y="6169746"/>
            <a:ext cx="1117600" cy="317500"/>
          </a:xfrm>
          <a:prstGeom prst="rect">
            <a:avLst/>
          </a:prstGeom>
          <a:noFill/>
        </p:spPr>
      </p:pic>
      <p:sp>
        <p:nvSpPr>
          <p:cNvPr id="21" name="Footer Placeholder 4"/>
          <p:cNvSpPr txBox="1"/>
          <p:nvPr userDrawn="1"/>
        </p:nvSpPr>
        <p:spPr bwMode="auto">
          <a:xfrm>
            <a:off x="6406150" y="6093547"/>
            <a:ext cx="5666514" cy="469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/>
            </a:defPPr>
            <a:lvl1pPr marL="0" algn="l" defTabSz="914400">
              <a:lnSpc>
                <a:spcPct val="125000"/>
              </a:lnSpc>
              <a:defRPr sz="1000">
                <a:solidFill>
                  <a:schemeClr val="tx1"/>
                </a:solidFill>
                <a:latin typeface="Poppins"/>
                <a:ea typeface="+mn-ea"/>
                <a:cs typeface="Poppins"/>
              </a:defRPr>
            </a:lvl1pPr>
            <a:lvl2pPr marL="457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GB" b="0" dirty="0" err="1"/>
              <a:t>PopGroup</a:t>
            </a:r>
            <a:r>
              <a:rPr lang="en-GB" b="0" dirty="0"/>
              <a:t> </a:t>
            </a:r>
            <a:r>
              <a:rPr lang="en-GB" sz="1000" dirty="0"/>
              <a:t>|   14.09.2023</a:t>
            </a:r>
            <a:r>
              <a:rPr lang="en-GB" b="0" dirty="0"/>
              <a:t>   |   </a:t>
            </a:r>
            <a:r>
              <a:rPr lang="en-GB" sz="1050" dirty="0" err="1"/>
              <a:t>Wennberg</a:t>
            </a:r>
            <a:r>
              <a:rPr lang="en-GB" sz="1050" dirty="0"/>
              <a:t> International Collaborative, Fall Meeting 2023</a:t>
            </a:r>
            <a:endParaRPr sz="1050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picTx" preserve="1" userDrawn="1">
  <p:cSld name="Picture with Capti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en-GB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en-GB"/>
              <a:t>Click to edit Master text styles</a:t>
            </a:r>
            <a:endParaRPr/>
          </a:p>
        </p:txBody>
      </p:sp>
      <p:pic>
        <p:nvPicPr>
          <p:cNvPr id="10" name="Picture 9" descr="A picture containing shape&#10;&#10;Description automatically generated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9559841" y="6275129"/>
            <a:ext cx="484704" cy="484704"/>
          </a:xfrm>
          <a:prstGeom prst="rect">
            <a:avLst/>
          </a:prstGeom>
        </p:spPr>
      </p:pic>
      <p:cxnSp>
        <p:nvCxnSpPr>
          <p:cNvPr id="12" name="Straight Connector 11"/>
          <p:cNvCxnSpPr>
            <a:cxnSpLocks/>
          </p:cNvCxnSpPr>
          <p:nvPr userDrawn="1"/>
        </p:nvCxnSpPr>
        <p:spPr bwMode="auto">
          <a:xfrm>
            <a:off x="156000" y="6123709"/>
            <a:ext cx="11880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Slide Number Placeholder 5"/>
          <p:cNvSpPr txBox="1"/>
          <p:nvPr userDrawn="1"/>
        </p:nvSpPr>
        <p:spPr bwMode="auto">
          <a:xfrm>
            <a:off x="169855" y="6258646"/>
            <a:ext cx="668346" cy="5011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/>
            </a:defPPr>
            <a:lvl1pPr marL="0" algn="l" defTabSz="914400">
              <a:defRPr sz="1200">
                <a:solidFill>
                  <a:schemeClr val="tx1"/>
                </a:solidFill>
                <a:latin typeface="Poppins"/>
                <a:ea typeface="+mn-ea"/>
                <a:cs typeface="Poppins"/>
              </a:defRPr>
            </a:lvl1pPr>
            <a:lvl2pPr marL="457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fld id="{53DB4B2D-AE33-47AB-8BD6-EF92E9D284AB}" type="slidenum">
              <a:rPr/>
              <a:t>‹#›</a:t>
            </a:fld>
            <a:endParaRPr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821DFD-AD92-EB96-1681-42217ACBAC46}"/>
              </a:ext>
            </a:extLst>
          </p:cNvPr>
          <p:cNvSpPr txBox="1"/>
          <p:nvPr userDrawn="1"/>
        </p:nvSpPr>
        <p:spPr bwMode="auto">
          <a:xfrm>
            <a:off x="10120745" y="6275129"/>
            <a:ext cx="1915255" cy="4847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/>
            </a:defPPr>
            <a:lvl1pPr marL="0" algn="l" defTabSz="914400">
              <a:lnSpc>
                <a:spcPct val="125000"/>
              </a:lnSpc>
              <a:defRPr sz="1000">
                <a:solidFill>
                  <a:schemeClr val="tx1"/>
                </a:solidFill>
                <a:latin typeface="Poppins"/>
                <a:ea typeface="+mn-ea"/>
                <a:cs typeface="Poppins"/>
              </a:defRPr>
            </a:lvl1pPr>
            <a:lvl2pPr marL="457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GB" b="1" dirty="0" err="1"/>
              <a:t>PopGroup</a:t>
            </a:r>
            <a:endParaRPr lang="en-GB" b="1" dirty="0"/>
          </a:p>
          <a:p>
            <a:pPr>
              <a:defRPr/>
            </a:pPr>
            <a:r>
              <a:rPr lang="en-GB" sz="1050" dirty="0"/>
              <a:t>WIC Fall Meeting 2023</a:t>
            </a:r>
            <a:endParaRPr dirty="0"/>
          </a:p>
          <a:p>
            <a:pPr>
              <a:defRPr/>
            </a:pPr>
            <a:r>
              <a:rPr lang="en-GB" sz="1050" dirty="0"/>
              <a:t>14.09.2023</a:t>
            </a:r>
            <a:endParaRPr sz="105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x" preserve="1" userDrawn="1">
  <p:cSld name="Title and Vertical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n-GB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 bwMode="auto">
          <a:xfrm>
            <a:off x="838200" y="1825625"/>
            <a:ext cx="10515600" cy="4298083"/>
          </a:xfrm>
        </p:spPr>
        <p:txBody>
          <a:bodyPr vert="eaVert"/>
          <a:lstStyle/>
          <a:p>
            <a:pPr lvl="0">
              <a:defRPr/>
            </a:pPr>
            <a:r>
              <a:rPr lang="en-GB"/>
              <a:t>Click to edit Master text styles</a:t>
            </a:r>
            <a:endParaRPr/>
          </a:p>
          <a:p>
            <a:pPr lvl="1">
              <a:defRPr/>
            </a:pPr>
            <a:r>
              <a:rPr lang="en-GB"/>
              <a:t>Second level</a:t>
            </a:r>
            <a:endParaRPr/>
          </a:p>
          <a:p>
            <a:pPr lvl="2">
              <a:defRPr/>
            </a:pPr>
            <a:r>
              <a:rPr lang="en-GB"/>
              <a:t>Third level</a:t>
            </a:r>
            <a:endParaRPr/>
          </a:p>
          <a:p>
            <a:pPr lvl="3">
              <a:defRPr/>
            </a:pPr>
            <a:r>
              <a:rPr lang="en-GB"/>
              <a:t>Fourth level</a:t>
            </a:r>
            <a:endParaRPr/>
          </a:p>
          <a:p>
            <a:pPr lvl="4">
              <a:defRPr/>
            </a:pPr>
            <a:r>
              <a:rPr lang="en-GB"/>
              <a:t>Fifth level</a:t>
            </a:r>
            <a:endParaRPr/>
          </a:p>
        </p:txBody>
      </p:sp>
      <p:pic>
        <p:nvPicPr>
          <p:cNvPr id="9" name="Picture 8" descr="A picture containing shape&#10;&#10;Description automatically generated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9559841" y="6275129"/>
            <a:ext cx="484704" cy="484704"/>
          </a:xfrm>
          <a:prstGeom prst="rect">
            <a:avLst/>
          </a:prstGeom>
        </p:spPr>
      </p:pic>
      <p:cxnSp>
        <p:nvCxnSpPr>
          <p:cNvPr id="11" name="Straight Connector 10"/>
          <p:cNvCxnSpPr>
            <a:cxnSpLocks/>
          </p:cNvCxnSpPr>
          <p:nvPr userDrawn="1"/>
        </p:nvCxnSpPr>
        <p:spPr bwMode="auto">
          <a:xfrm>
            <a:off x="156000" y="6123709"/>
            <a:ext cx="11880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Slide Number Placeholder 5"/>
          <p:cNvSpPr txBox="1"/>
          <p:nvPr userDrawn="1"/>
        </p:nvSpPr>
        <p:spPr bwMode="auto">
          <a:xfrm>
            <a:off x="169855" y="6258646"/>
            <a:ext cx="668346" cy="5011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/>
            </a:defPPr>
            <a:lvl1pPr marL="0" algn="l" defTabSz="914400">
              <a:defRPr sz="1200">
                <a:solidFill>
                  <a:schemeClr val="tx1"/>
                </a:solidFill>
                <a:latin typeface="Poppins"/>
                <a:ea typeface="+mn-ea"/>
                <a:cs typeface="Poppins"/>
              </a:defRPr>
            </a:lvl1pPr>
            <a:lvl2pPr marL="457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fld id="{53DB4B2D-AE33-47AB-8BD6-EF92E9D284AB}" type="slidenum">
              <a:rPr/>
              <a:t>‹#›</a:t>
            </a:fld>
            <a:endParaRPr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7F61589B-D64D-703A-F32A-10E1A759F8D4}"/>
              </a:ext>
            </a:extLst>
          </p:cNvPr>
          <p:cNvSpPr txBox="1"/>
          <p:nvPr userDrawn="1"/>
        </p:nvSpPr>
        <p:spPr bwMode="auto">
          <a:xfrm>
            <a:off x="10120745" y="6275129"/>
            <a:ext cx="1915255" cy="4847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/>
            </a:defPPr>
            <a:lvl1pPr marL="0" algn="l" defTabSz="914400">
              <a:lnSpc>
                <a:spcPct val="125000"/>
              </a:lnSpc>
              <a:defRPr sz="1000">
                <a:solidFill>
                  <a:schemeClr val="tx1"/>
                </a:solidFill>
                <a:latin typeface="Poppins"/>
                <a:ea typeface="+mn-ea"/>
                <a:cs typeface="Poppins"/>
              </a:defRPr>
            </a:lvl1pPr>
            <a:lvl2pPr marL="457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GB" b="1" dirty="0" err="1"/>
              <a:t>PopGroup</a:t>
            </a:r>
            <a:endParaRPr lang="en-GB" b="1" dirty="0"/>
          </a:p>
          <a:p>
            <a:pPr>
              <a:defRPr/>
            </a:pPr>
            <a:r>
              <a:rPr lang="en-GB" sz="1050" dirty="0"/>
              <a:t>WIC Fall Meeting 2023</a:t>
            </a:r>
            <a:endParaRPr dirty="0"/>
          </a:p>
          <a:p>
            <a:pPr>
              <a:defRPr/>
            </a:pPr>
            <a:r>
              <a:rPr lang="en-GB" sz="1050" dirty="0"/>
              <a:t>14.09.2023</a:t>
            </a:r>
            <a:endParaRPr sz="105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itleAndTx" preserve="1" userDrawn="1">
  <p:cSld name="Vertical Title and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 bwMode="auto">
          <a:xfrm>
            <a:off x="8724900" y="365125"/>
            <a:ext cx="2628900" cy="5758582"/>
          </a:xfrm>
        </p:spPr>
        <p:txBody>
          <a:bodyPr vert="eaVert"/>
          <a:lstStyle/>
          <a:p>
            <a:pPr>
              <a:defRPr/>
            </a:pPr>
            <a:r>
              <a:rPr lang="en-GB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 bwMode="auto">
          <a:xfrm>
            <a:off x="838200" y="365125"/>
            <a:ext cx="7734300" cy="5758582"/>
          </a:xfrm>
        </p:spPr>
        <p:txBody>
          <a:bodyPr vert="eaVert"/>
          <a:lstStyle/>
          <a:p>
            <a:pPr lvl="0">
              <a:defRPr/>
            </a:pPr>
            <a:r>
              <a:rPr lang="en-GB"/>
              <a:t>Click to edit Master text styles</a:t>
            </a:r>
            <a:endParaRPr/>
          </a:p>
          <a:p>
            <a:pPr lvl="1">
              <a:defRPr/>
            </a:pPr>
            <a:r>
              <a:rPr lang="en-GB"/>
              <a:t>Second level</a:t>
            </a:r>
            <a:endParaRPr/>
          </a:p>
          <a:p>
            <a:pPr lvl="2">
              <a:defRPr/>
            </a:pPr>
            <a:r>
              <a:rPr lang="en-GB"/>
              <a:t>Third level</a:t>
            </a:r>
            <a:endParaRPr/>
          </a:p>
          <a:p>
            <a:pPr lvl="3">
              <a:defRPr/>
            </a:pPr>
            <a:r>
              <a:rPr lang="en-GB"/>
              <a:t>Fourth level</a:t>
            </a:r>
            <a:endParaRPr/>
          </a:p>
          <a:p>
            <a:pPr lvl="4">
              <a:defRPr/>
            </a:pPr>
            <a:r>
              <a:rPr lang="en-GB"/>
              <a:t>Fifth level</a:t>
            </a:r>
            <a:endParaRPr/>
          </a:p>
        </p:txBody>
      </p:sp>
      <p:pic>
        <p:nvPicPr>
          <p:cNvPr id="9" name="Picture 8" descr="A picture containing shape&#10;&#10;Description automatically generated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9559841" y="6275129"/>
            <a:ext cx="484704" cy="484704"/>
          </a:xfrm>
          <a:prstGeom prst="rect">
            <a:avLst/>
          </a:prstGeom>
        </p:spPr>
      </p:pic>
      <p:cxnSp>
        <p:nvCxnSpPr>
          <p:cNvPr id="11" name="Straight Connector 10"/>
          <p:cNvCxnSpPr>
            <a:cxnSpLocks/>
          </p:cNvCxnSpPr>
          <p:nvPr userDrawn="1"/>
        </p:nvCxnSpPr>
        <p:spPr bwMode="auto">
          <a:xfrm>
            <a:off x="156000" y="6123709"/>
            <a:ext cx="11880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ooter Placeholder 4"/>
          <p:cNvSpPr txBox="1"/>
          <p:nvPr userDrawn="1"/>
        </p:nvSpPr>
        <p:spPr bwMode="auto">
          <a:xfrm>
            <a:off x="10120745" y="6275129"/>
            <a:ext cx="1915255" cy="4847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/>
            </a:defPPr>
            <a:lvl1pPr marL="0" algn="l" defTabSz="914400">
              <a:lnSpc>
                <a:spcPct val="125000"/>
              </a:lnSpc>
              <a:defRPr sz="1000">
                <a:solidFill>
                  <a:schemeClr val="tx1"/>
                </a:solidFill>
                <a:latin typeface="Poppins"/>
                <a:ea typeface="+mn-ea"/>
                <a:cs typeface="Poppins"/>
              </a:defRPr>
            </a:lvl1pPr>
            <a:lvl2pPr marL="457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GB" b="1"/>
              <a:t>PopGroup Projekt</a:t>
            </a:r>
          </a:p>
          <a:p>
            <a:pPr>
              <a:defRPr/>
            </a:pPr>
            <a:r>
              <a:rPr lang="en-GB" sz="1050"/>
              <a:t>dggö Jahrestagung 2023</a:t>
            </a:r>
            <a:endParaRPr/>
          </a:p>
          <a:p>
            <a:pPr>
              <a:defRPr/>
            </a:pPr>
            <a:r>
              <a:rPr lang="en-GB" sz="1050"/>
              <a:t>14.03.2023</a:t>
            </a:r>
            <a:endParaRPr sz="1050"/>
          </a:p>
        </p:txBody>
      </p:sp>
      <p:sp>
        <p:nvSpPr>
          <p:cNvPr id="13" name="Slide Number Placeholder 5"/>
          <p:cNvSpPr txBox="1"/>
          <p:nvPr userDrawn="1"/>
        </p:nvSpPr>
        <p:spPr bwMode="auto">
          <a:xfrm>
            <a:off x="169855" y="6258646"/>
            <a:ext cx="668346" cy="5011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/>
            </a:defPPr>
            <a:lvl1pPr marL="0" algn="l" defTabSz="914400">
              <a:defRPr sz="1200">
                <a:solidFill>
                  <a:schemeClr val="tx1"/>
                </a:solidFill>
                <a:latin typeface="Poppins"/>
                <a:ea typeface="+mn-ea"/>
                <a:cs typeface="Poppins"/>
              </a:defRPr>
            </a:lvl1pPr>
            <a:lvl2pPr marL="457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fld id="{53DB4B2D-AE33-47AB-8BD6-EF92E9D284AB}" type="slidenum">
              <a:r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userDrawn="1">
  <p:cSld name="Titel und Inhal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/>
        <p:txBody>
          <a:bodyPr anchor="t" anchorCtr="0"/>
          <a:lstStyle>
            <a:lvl1pPr>
              <a:lnSpc>
                <a:spcPts val="4300"/>
              </a:lnSpc>
              <a:defRPr/>
            </a:lvl1pPr>
          </a:lstStyle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 bwMode="auto">
          <a:xfrm>
            <a:off x="900000" y="1533236"/>
            <a:ext cx="10440000" cy="4406764"/>
          </a:xfrm>
        </p:spPr>
        <p:txBody>
          <a:bodyPr lIns="0" tIns="0" rIns="0" bIns="0"/>
          <a:lstStyle>
            <a:lvl5pPr>
              <a:defRPr/>
            </a:lvl5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7" name="Foliennummernplatzhalter 5"/>
          <p:cNvSpPr txBox="1"/>
          <p:nvPr userDrawn="1"/>
        </p:nvSpPr>
        <p:spPr bwMode="auto">
          <a:xfrm>
            <a:off x="10835208" y="0"/>
            <a:ext cx="442392" cy="365125"/>
          </a:xfrm>
          <a:prstGeom prst="rect">
            <a:avLst/>
          </a:prstGeom>
        </p:spPr>
        <p:txBody>
          <a:bodyPr lIns="0" tIns="0" rIns="0" bIns="0" anchor="b" anchorCtr="0"/>
          <a:lstStyle>
            <a:defPPr>
              <a:defRPr lang="de-DE"/>
            </a:defPPr>
            <a:lvl1pPr marL="0" algn="r" defTabSz="914400">
              <a:defRPr sz="12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D2FEED00-5C7B-46CC-998A-E12E3A96CF1C}" type="slidenum">
              <a:rPr lang="de-DE">
                <a:solidFill>
                  <a:schemeClr val="tx2"/>
                </a:solidFill>
              </a:rPr>
              <a:t>‹#›</a:t>
            </a:fld>
            <a:endParaRPr lang="de-DE">
              <a:solidFill>
                <a:schemeClr val="tx2"/>
              </a:solidFill>
            </a:endParaRPr>
          </a:p>
        </p:txBody>
      </p:sp>
      <p:cxnSp>
        <p:nvCxnSpPr>
          <p:cNvPr id="8" name="Gerade Verbindung 8"/>
          <p:cNvCxnSpPr>
            <a:cxnSpLocks/>
          </p:cNvCxnSpPr>
          <p:nvPr userDrawn="1"/>
        </p:nvCxnSpPr>
        <p:spPr bwMode="auto">
          <a:xfrm>
            <a:off x="900000" y="360000"/>
            <a:ext cx="104400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hteck 8"/>
          <p:cNvSpPr/>
          <p:nvPr userDrawn="1"/>
        </p:nvSpPr>
        <p:spPr bwMode="auto">
          <a:xfrm>
            <a:off x="9485325" y="6506112"/>
            <a:ext cx="1854675" cy="153888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/>
          <a:p>
            <a:pPr algn="r">
              <a:defRPr/>
            </a:pPr>
            <a:r>
              <a:rPr lang="de-DE" sz="1000">
                <a:solidFill>
                  <a:schemeClr val="accent2"/>
                </a:solidFill>
                <a:latin typeface="Poppins"/>
                <a:ea typeface="Tahoma"/>
                <a:cs typeface="Tahoma"/>
              </a:rPr>
              <a:t>© 2022 www.aqua-institut.de</a:t>
            </a:r>
            <a:endParaRPr/>
          </a:p>
        </p:txBody>
      </p:sp>
      <p:pic>
        <p:nvPicPr>
          <p:cNvPr id="10" name="Grafik 9" descr="Q_signet_RGB-01.wmf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288000" y="6300000"/>
            <a:ext cx="360000" cy="360000"/>
          </a:xfrm>
          <a:prstGeom prst="rect">
            <a:avLst/>
          </a:prstGeom>
        </p:spPr>
      </p:pic>
      <p:sp>
        <p:nvSpPr>
          <p:cNvPr id="5" name="Inhaltsplatzhalter 4"/>
          <p:cNvSpPr>
            <a:spLocks noGrp="1"/>
          </p:cNvSpPr>
          <p:nvPr>
            <p:ph sz="quarter" idx="10" hasCustomPrompt="1"/>
          </p:nvPr>
        </p:nvSpPr>
        <p:spPr bwMode="auto">
          <a:xfrm>
            <a:off x="5204936" y="6506112"/>
            <a:ext cx="1782128" cy="153888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lang="de-DE" sz="1000">
                <a:solidFill>
                  <a:schemeClr val="accent2"/>
                </a:solidFill>
                <a:latin typeface="Poppins"/>
                <a:ea typeface="Tahoma"/>
                <a:cs typeface="Tahoma"/>
              </a:defRPr>
            </a:lvl1pPr>
          </a:lstStyle>
          <a:p>
            <a:pPr lvl="0">
              <a:defRPr/>
            </a:pPr>
            <a:r>
              <a:rPr lang="de-DE"/>
              <a:t>dggö Kongress 2022, Hamburg</a:t>
            </a:r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userDrawn="1">
  <p:cSld name="1_Titel und Inhal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Foliennummernplatzhalter 4"/>
          <p:cNvSpPr>
            <a:spLocks noGrp="1"/>
          </p:cNvSpPr>
          <p:nvPr>
            <p:ph type="sldNum" sz="quarter" idx="11"/>
          </p:nvPr>
        </p:nvSpPr>
        <p:spPr bwMode="auto">
          <a:xfrm>
            <a:off x="10704512" y="6309320"/>
            <a:ext cx="763587" cy="264029"/>
          </a:xfrm>
          <a:prstGeom prst="rect">
            <a:avLst/>
          </a:prstGeom>
          <a:noFill/>
        </p:spPr>
        <p:txBody>
          <a:bodyPr/>
          <a:lstStyle>
            <a:lvl1pPr marL="304792" indent="-304792" algn="r">
              <a:buFont typeface="+mj-lt"/>
              <a:buAutoNum type="arabicPeriod"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 marL="0" indent="0">
              <a:buFont typeface="+mj-lt"/>
              <a:buNone/>
              <a:defRPr/>
            </a:pPr>
            <a:fld id="{B4739FD5-D1B2-4C08-9C4B-5E02DB61FC49}" type="slidenum">
              <a:rPr lang="de-DE"/>
              <a:t>‹#›</a:t>
            </a:fld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719667" y="852566"/>
            <a:ext cx="8352664" cy="395236"/>
          </a:xfrm>
        </p:spPr>
        <p:txBody>
          <a:bodyPr/>
          <a:lstStyle>
            <a:lvl1pPr>
              <a:lnSpc>
                <a:spcPts val="3333"/>
              </a:lnSpc>
              <a:defRPr sz="2650" b="0">
                <a:latin typeface="Arial"/>
                <a:cs typeface="Arial"/>
              </a:defRPr>
            </a:lvl1pPr>
          </a:lstStyle>
          <a:p>
            <a:pPr>
              <a:defRPr/>
            </a:pPr>
            <a:r>
              <a:rPr lang="de-DE"/>
              <a:t>Titelmasterformat durch Klicken bearbeiten</a:t>
            </a:r>
            <a:endParaRPr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 bwMode="auto">
          <a:xfrm>
            <a:off x="719669" y="1628800"/>
            <a:ext cx="10748433" cy="4608512"/>
          </a:xfrm>
        </p:spPr>
        <p:txBody>
          <a:bodyPr/>
          <a:lstStyle>
            <a:lvl1pPr marL="457189" indent="-457189">
              <a:lnSpc>
                <a:spcPct val="100000"/>
              </a:lnSpc>
              <a:spcBef>
                <a:spcPts val="1600"/>
              </a:spcBef>
              <a:buFont typeface="Arial"/>
              <a:buChar char="•"/>
              <a:defRPr sz="2150">
                <a:solidFill>
                  <a:schemeClr val="tx1"/>
                </a:solidFill>
                <a:latin typeface="Arial"/>
                <a:cs typeface="Arial"/>
              </a:defRPr>
            </a:lvl1pPr>
            <a:lvl2pPr marL="1045607" indent="-325959">
              <a:lnSpc>
                <a:spcPct val="100000"/>
              </a:lnSpc>
              <a:buFont typeface="Symbol"/>
              <a:buChar char="-"/>
              <a:defRPr sz="1850">
                <a:solidFill>
                  <a:schemeClr val="tx1"/>
                </a:solidFill>
                <a:latin typeface="Arial"/>
                <a:cs typeface="Arial"/>
              </a:defRPr>
            </a:lvl2pPr>
            <a:lvl3pPr marL="1589578" indent="-304792">
              <a:lnSpc>
                <a:spcPct val="100000"/>
              </a:lnSpc>
              <a:buFont typeface="Arial"/>
              <a:buChar char="•"/>
              <a:defRPr sz="1600">
                <a:solidFill>
                  <a:schemeClr val="tx1"/>
                </a:solidFill>
                <a:latin typeface="Arial"/>
                <a:cs typeface="Arial"/>
              </a:defRPr>
            </a:lvl3pPr>
            <a:lvl4pPr marL="2133547" indent="-304792">
              <a:lnSpc>
                <a:spcPct val="100000"/>
              </a:lnSpc>
              <a:buFont typeface="Arial"/>
              <a:buChar char="•"/>
              <a:defRPr sz="1600">
                <a:solidFill>
                  <a:schemeClr val="tx1"/>
                </a:solidFill>
                <a:latin typeface="Arial"/>
                <a:cs typeface="Arial"/>
              </a:defRPr>
            </a:lvl4pPr>
            <a:lvl5pPr>
              <a:lnSpc>
                <a:spcPct val="100000"/>
              </a:lnSpc>
              <a:defRPr sz="1600">
                <a:solidFill>
                  <a:schemeClr val="tx1"/>
                </a:solidFill>
                <a:latin typeface="Arial"/>
                <a:cs typeface="Arial"/>
              </a:defRPr>
            </a:lvl5pPr>
          </a:lstStyle>
          <a:p>
            <a:pPr lvl="0">
              <a:defRPr/>
            </a:pPr>
            <a:r>
              <a:rPr lang="de-DE"/>
              <a:t>Textmasterformat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cxnSp>
        <p:nvCxnSpPr>
          <p:cNvPr id="7" name="Gerader Verbinder 6"/>
          <p:cNvCxnSpPr>
            <a:cxnSpLocks/>
          </p:cNvCxnSpPr>
          <p:nvPr/>
        </p:nvCxnSpPr>
        <p:spPr bwMode="auto">
          <a:xfrm>
            <a:off x="719667" y="1412776"/>
            <a:ext cx="10748432" cy="0"/>
          </a:xfrm>
          <a:prstGeom prst="line">
            <a:avLst/>
          </a:prstGeom>
          <a:solidFill>
            <a:schemeClr val="tx2"/>
          </a:solidFill>
          <a:ln w="2222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userDrawn="1">
  <p:cSld name="2_Titel und Inhal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 bwMode="auto"/>
        <p:txBody>
          <a:bodyPr/>
          <a:lstStyle>
            <a:lvl1pPr>
              <a:defRPr sz="2400"/>
            </a:lvl1pPr>
            <a:lvl2pPr>
              <a:defRPr sz="2400"/>
            </a:lvl2pPr>
          </a:lstStyle>
          <a:p>
            <a:pPr lvl="0">
              <a:defRPr/>
            </a:pPr>
            <a:r>
              <a:rPr lang="de-DE"/>
              <a:t>Textmasterformat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r>
              <a:rPr lang="de-DE">
                <a:solidFill>
                  <a:prstClr val="black">
                    <a:tint val="75000"/>
                  </a:prstClr>
                </a:solidFill>
              </a:rPr>
              <a:t>5 October 2017</a:t>
            </a:r>
            <a:endParaRPr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3023658" y="6311726"/>
            <a:ext cx="6240693" cy="501650"/>
          </a:xfrm>
        </p:spPr>
        <p:txBody>
          <a:bodyPr/>
          <a:lstStyle/>
          <a:p>
            <a:pPr>
              <a:defRPr/>
            </a:pPr>
            <a:r>
              <a:rPr lang="en-US">
                <a:solidFill>
                  <a:prstClr val="black">
                    <a:tint val="75000"/>
                  </a:prstClr>
                </a:solidFill>
              </a:rPr>
              <a:t>Capacity builing in health systems research &amp; management</a:t>
            </a:r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7128FDF-9EF0-471B-8233-BEE36D3D7170}" type="slidenum">
              <a:rPr lang="de-DE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Picture 5" descr="\\130.149.107.188\Fachgebiet\logoSammlung\eigene.logos\Logos_MIG\jpg_rgb\MIG_0003_IV.jpg"/>
          <p:cNvPicPr>
            <a:picLocks noChangeAspect="1" noChangeArrowheads="1"/>
          </p:cNvPicPr>
          <p:nvPr userDrawn="1"/>
        </p:nvPicPr>
        <p:blipFill>
          <a:blip r:embed="rId2"/>
          <a:stretch/>
        </p:blipFill>
        <p:spPr bwMode="auto">
          <a:xfrm>
            <a:off x="8834536" y="188641"/>
            <a:ext cx="1920213" cy="480052"/>
          </a:xfrm>
          <a:prstGeom prst="rect">
            <a:avLst/>
          </a:prstGeom>
          <a:noFill/>
        </p:spPr>
      </p:pic>
      <p:pic>
        <p:nvPicPr>
          <p:cNvPr id="7" name="Picture 2" descr="C:\Users\sstarke\Downloads\TU_Logo_kurz_rot_Screen\TU_Logo_kurz_RGB_rot.jpg"/>
          <p:cNvPicPr>
            <a:picLocks noChangeAspect="1" noChangeArrowheads="1"/>
          </p:cNvPicPr>
          <p:nvPr userDrawn="1"/>
        </p:nvPicPr>
        <p:blipFill>
          <a:blip r:embed="rId3"/>
          <a:stretch/>
        </p:blipFill>
        <p:spPr bwMode="auto">
          <a:xfrm>
            <a:off x="10800523" y="188640"/>
            <a:ext cx="874099" cy="488444"/>
          </a:xfrm>
          <a:prstGeom prst="rect">
            <a:avLst/>
          </a:prstGeom>
          <a:noFill/>
        </p:spPr>
      </p:pic>
      <p:sp>
        <p:nvSpPr>
          <p:cNvPr id="10" name="Textplatzhalter 2"/>
          <p:cNvSpPr>
            <a:spLocks noGrp="1"/>
          </p:cNvSpPr>
          <p:nvPr>
            <p:ph type="body" idx="13" hasCustomPrompt="1"/>
          </p:nvPr>
        </p:nvSpPr>
        <p:spPr bwMode="auto">
          <a:xfrm>
            <a:off x="226424" y="108785"/>
            <a:ext cx="8128000" cy="639762"/>
          </a:xfrm>
        </p:spPr>
        <p:txBody>
          <a:bodyPr anchor="t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de-DE"/>
              <a:t>Textmasterformat bearbeiten</a:t>
            </a:r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userDrawn="1">
  <p:cSld name="3_Titel und Inhal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 bwMode="auto"/>
        <p:txBody>
          <a:bodyPr/>
          <a:lstStyle>
            <a:lvl1pPr>
              <a:defRPr sz="2400"/>
            </a:lvl1pPr>
            <a:lvl2pPr>
              <a:defRPr sz="2400"/>
            </a:lvl2pPr>
          </a:lstStyle>
          <a:p>
            <a:pPr lvl="0">
              <a:defRPr/>
            </a:pPr>
            <a:r>
              <a:rPr lang="de-DE"/>
              <a:t>Textmasterformat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r>
              <a:rPr lang="de-DE">
                <a:solidFill>
                  <a:prstClr val="black">
                    <a:tint val="75000"/>
                  </a:prstClr>
                </a:solidFill>
              </a:rPr>
              <a:t>5 October 2017</a:t>
            </a:r>
            <a:endParaRPr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3023658" y="6311726"/>
            <a:ext cx="6240693" cy="501650"/>
          </a:xfrm>
        </p:spPr>
        <p:txBody>
          <a:bodyPr/>
          <a:lstStyle/>
          <a:p>
            <a:pPr>
              <a:defRPr/>
            </a:pPr>
            <a:r>
              <a:rPr lang="en-US">
                <a:solidFill>
                  <a:prstClr val="black">
                    <a:tint val="75000"/>
                  </a:prstClr>
                </a:solidFill>
              </a:rPr>
              <a:t>Capacity builing in health systems research &amp; management</a:t>
            </a:r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7128FDF-9EF0-471B-8233-BEE36D3D7170}" type="slidenum">
              <a:rPr lang="de-DE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Picture 5" descr="\\130.149.107.188\Fachgebiet\logoSammlung\eigene.logos\Logos_MIG\jpg_rgb\MIG_0003_IV.jpg"/>
          <p:cNvPicPr>
            <a:picLocks noChangeAspect="1" noChangeArrowheads="1"/>
          </p:cNvPicPr>
          <p:nvPr userDrawn="1"/>
        </p:nvPicPr>
        <p:blipFill>
          <a:blip r:embed="rId2"/>
          <a:stretch/>
        </p:blipFill>
        <p:spPr bwMode="auto">
          <a:xfrm>
            <a:off x="8834536" y="188641"/>
            <a:ext cx="1920213" cy="480052"/>
          </a:xfrm>
          <a:prstGeom prst="rect">
            <a:avLst/>
          </a:prstGeom>
          <a:noFill/>
        </p:spPr>
      </p:pic>
      <p:pic>
        <p:nvPicPr>
          <p:cNvPr id="7" name="Picture 2" descr="C:\Users\sstarke\Downloads\TU_Logo_kurz_rot_Screen\TU_Logo_kurz_RGB_rot.jpg"/>
          <p:cNvPicPr>
            <a:picLocks noChangeAspect="1" noChangeArrowheads="1"/>
          </p:cNvPicPr>
          <p:nvPr userDrawn="1"/>
        </p:nvPicPr>
        <p:blipFill>
          <a:blip r:embed="rId3"/>
          <a:stretch/>
        </p:blipFill>
        <p:spPr bwMode="auto">
          <a:xfrm>
            <a:off x="10800523" y="188640"/>
            <a:ext cx="874099" cy="488444"/>
          </a:xfrm>
          <a:prstGeom prst="rect">
            <a:avLst/>
          </a:prstGeom>
          <a:noFill/>
        </p:spPr>
      </p:pic>
      <p:sp>
        <p:nvSpPr>
          <p:cNvPr id="10" name="Textplatzhalter 2"/>
          <p:cNvSpPr>
            <a:spLocks noGrp="1"/>
          </p:cNvSpPr>
          <p:nvPr>
            <p:ph type="body" idx="13" hasCustomPrompt="1"/>
          </p:nvPr>
        </p:nvSpPr>
        <p:spPr bwMode="auto">
          <a:xfrm>
            <a:off x="226424" y="108785"/>
            <a:ext cx="8128000" cy="639762"/>
          </a:xfrm>
        </p:spPr>
        <p:txBody>
          <a:bodyPr anchor="t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de-DE"/>
              <a:t>Textmasterformat bearbeiten</a:t>
            </a:r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4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4F641E-0F65-6F46-8033-8293A708FFCE}" type="datetimeFigureOut">
              <a:rPr lang="de-DE" smtClean="0"/>
              <a:t>14.09.2023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9786E-F562-8048-BB79-634FC8587BB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448860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Title and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449648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pPr>
              <a:defRPr/>
            </a:pPr>
            <a:r>
              <a:rPr lang="en-GB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>
          <a:xfrm>
            <a:off x="838200" y="966193"/>
            <a:ext cx="10515600" cy="5157516"/>
          </a:xfrm>
        </p:spPr>
        <p:txBody>
          <a:bodyPr/>
          <a:lstStyle/>
          <a:p>
            <a:pPr lvl="0">
              <a:defRPr/>
            </a:pPr>
            <a:r>
              <a:rPr lang="en-GB"/>
              <a:t>Click to edit Master text styles</a:t>
            </a:r>
            <a:endParaRPr/>
          </a:p>
          <a:p>
            <a:pPr lvl="1">
              <a:defRPr/>
            </a:pPr>
            <a:r>
              <a:rPr lang="en-GB"/>
              <a:t>Second level</a:t>
            </a:r>
            <a:endParaRPr/>
          </a:p>
          <a:p>
            <a:pPr lvl="2">
              <a:defRPr/>
            </a:pPr>
            <a:r>
              <a:rPr lang="en-GB"/>
              <a:t>Third level</a:t>
            </a:r>
            <a:endParaRPr/>
          </a:p>
          <a:p>
            <a:pPr lvl="3">
              <a:defRPr/>
            </a:pPr>
            <a:r>
              <a:rPr lang="en-GB"/>
              <a:t>Fourth level</a:t>
            </a:r>
            <a:endParaRPr/>
          </a:p>
          <a:p>
            <a:pPr lvl="4">
              <a:defRPr/>
            </a:pPr>
            <a:r>
              <a:rPr lang="en-GB"/>
              <a:t>Fifth level</a:t>
            </a:r>
            <a:endParaRPr/>
          </a:p>
        </p:txBody>
      </p:sp>
      <p:pic>
        <p:nvPicPr>
          <p:cNvPr id="16" name="Picture 15" descr="A picture containing shape&#10;&#10;Description automatically generated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9559841" y="6275129"/>
            <a:ext cx="484704" cy="484704"/>
          </a:xfrm>
          <a:prstGeom prst="rect">
            <a:avLst/>
          </a:prstGeom>
        </p:spPr>
      </p:pic>
      <p:cxnSp>
        <p:nvCxnSpPr>
          <p:cNvPr id="18" name="Straight Connector 17"/>
          <p:cNvCxnSpPr>
            <a:cxnSpLocks/>
          </p:cNvCxnSpPr>
          <p:nvPr userDrawn="1"/>
        </p:nvCxnSpPr>
        <p:spPr bwMode="auto">
          <a:xfrm>
            <a:off x="156000" y="6123709"/>
            <a:ext cx="11880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Footer Placeholder 4"/>
          <p:cNvSpPr txBox="1"/>
          <p:nvPr userDrawn="1"/>
        </p:nvSpPr>
        <p:spPr bwMode="auto">
          <a:xfrm>
            <a:off x="10120745" y="6275129"/>
            <a:ext cx="1915255" cy="4847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/>
            </a:defPPr>
            <a:lvl1pPr marL="0" algn="l" defTabSz="914400">
              <a:lnSpc>
                <a:spcPct val="125000"/>
              </a:lnSpc>
              <a:defRPr sz="1000">
                <a:solidFill>
                  <a:schemeClr val="tx1"/>
                </a:solidFill>
                <a:latin typeface="Poppins"/>
                <a:ea typeface="+mn-ea"/>
                <a:cs typeface="Poppins"/>
              </a:defRPr>
            </a:lvl1pPr>
            <a:lvl2pPr marL="457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GB" b="1" dirty="0" err="1"/>
              <a:t>PopGroup</a:t>
            </a:r>
            <a:endParaRPr lang="en-GB" b="1" dirty="0"/>
          </a:p>
          <a:p>
            <a:pPr>
              <a:defRPr/>
            </a:pPr>
            <a:r>
              <a:rPr lang="en-GB" sz="1050" dirty="0"/>
              <a:t>WIC Fall Meeting 2023</a:t>
            </a:r>
            <a:endParaRPr dirty="0"/>
          </a:p>
          <a:p>
            <a:pPr>
              <a:defRPr/>
            </a:pPr>
            <a:r>
              <a:rPr lang="en-GB" sz="1050" dirty="0"/>
              <a:t>14.09.2023</a:t>
            </a:r>
            <a:endParaRPr sz="1050" dirty="0"/>
          </a:p>
        </p:txBody>
      </p:sp>
      <p:sp>
        <p:nvSpPr>
          <p:cNvPr id="20" name="Slide Number Placeholder 5"/>
          <p:cNvSpPr txBox="1"/>
          <p:nvPr userDrawn="1"/>
        </p:nvSpPr>
        <p:spPr bwMode="auto">
          <a:xfrm>
            <a:off x="169855" y="6258646"/>
            <a:ext cx="668346" cy="5011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/>
            </a:defPPr>
            <a:lvl1pPr marL="0" algn="l" defTabSz="914400">
              <a:defRPr sz="1200">
                <a:solidFill>
                  <a:schemeClr val="tx1"/>
                </a:solidFill>
                <a:latin typeface="Poppins"/>
                <a:ea typeface="+mn-ea"/>
                <a:cs typeface="Poppins"/>
              </a:defRPr>
            </a:lvl1pPr>
            <a:lvl2pPr marL="457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fld id="{53DB4B2D-AE33-47AB-8BD6-EF92E9D284AB}" type="slidenum">
              <a:r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secHead" preserve="1" userDrawn="1">
  <p:cSld name="Section Header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>
              <a:defRPr/>
            </a:pPr>
            <a:r>
              <a:rPr lang="en-GB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1850" y="4589463"/>
            <a:ext cx="10515600" cy="1534244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en-GB"/>
              <a:t>Click to edit Master text styles</a:t>
            </a:r>
            <a:endParaRPr/>
          </a:p>
        </p:txBody>
      </p:sp>
      <p:pic>
        <p:nvPicPr>
          <p:cNvPr id="13" name="Picture 12" descr="A picture containing shape&#10;&#10;Description automatically generated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9559841" y="6275129"/>
            <a:ext cx="484704" cy="484704"/>
          </a:xfrm>
          <a:prstGeom prst="rect">
            <a:avLst/>
          </a:prstGeom>
        </p:spPr>
      </p:pic>
      <p:cxnSp>
        <p:nvCxnSpPr>
          <p:cNvPr id="15" name="Straight Connector 14"/>
          <p:cNvCxnSpPr>
            <a:cxnSpLocks/>
          </p:cNvCxnSpPr>
          <p:nvPr userDrawn="1"/>
        </p:nvCxnSpPr>
        <p:spPr bwMode="auto">
          <a:xfrm>
            <a:off x="156000" y="6123709"/>
            <a:ext cx="11880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Slide Number Placeholder 5"/>
          <p:cNvSpPr txBox="1"/>
          <p:nvPr userDrawn="1"/>
        </p:nvSpPr>
        <p:spPr bwMode="auto">
          <a:xfrm>
            <a:off x="169855" y="6258646"/>
            <a:ext cx="668346" cy="5011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/>
            </a:defPPr>
            <a:lvl1pPr marL="0" algn="l" defTabSz="914400">
              <a:defRPr sz="1200">
                <a:solidFill>
                  <a:schemeClr val="tx1"/>
                </a:solidFill>
                <a:latin typeface="Poppins"/>
                <a:ea typeface="+mn-ea"/>
                <a:cs typeface="Poppins"/>
              </a:defRPr>
            </a:lvl1pPr>
            <a:lvl2pPr marL="457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fld id="{53DB4B2D-AE33-47AB-8BD6-EF92E9D284AB}" type="slidenum">
              <a:rPr/>
              <a:t>‹#›</a:t>
            </a:fld>
            <a:endParaRPr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B927C17-1FFA-79B7-320D-7D99F59B2593}"/>
              </a:ext>
            </a:extLst>
          </p:cNvPr>
          <p:cNvSpPr txBox="1"/>
          <p:nvPr userDrawn="1"/>
        </p:nvSpPr>
        <p:spPr bwMode="auto">
          <a:xfrm>
            <a:off x="10120745" y="6275129"/>
            <a:ext cx="1915255" cy="4847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/>
            </a:defPPr>
            <a:lvl1pPr marL="0" algn="l" defTabSz="914400">
              <a:lnSpc>
                <a:spcPct val="125000"/>
              </a:lnSpc>
              <a:defRPr sz="1000">
                <a:solidFill>
                  <a:schemeClr val="tx1"/>
                </a:solidFill>
                <a:latin typeface="Poppins"/>
                <a:ea typeface="+mn-ea"/>
                <a:cs typeface="Poppins"/>
              </a:defRPr>
            </a:lvl1pPr>
            <a:lvl2pPr marL="457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GB" b="1" dirty="0" err="1"/>
              <a:t>PopGroup</a:t>
            </a:r>
            <a:endParaRPr lang="en-GB" b="1" dirty="0"/>
          </a:p>
          <a:p>
            <a:pPr>
              <a:defRPr/>
            </a:pPr>
            <a:r>
              <a:rPr lang="en-GB" sz="1050" dirty="0"/>
              <a:t>WIC Fall Meeting 2023</a:t>
            </a:r>
            <a:endParaRPr dirty="0"/>
          </a:p>
          <a:p>
            <a:pPr>
              <a:defRPr/>
            </a:pPr>
            <a:r>
              <a:rPr lang="en-GB" sz="1050" dirty="0"/>
              <a:t>14.09.2023</a:t>
            </a:r>
            <a:endParaRPr sz="105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Section Header PopGroup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" name="Text Placeholder 4"/>
          <p:cNvSpPr>
            <a:spLocks noGrp="1"/>
          </p:cNvSpPr>
          <p:nvPr>
            <p:ph type="body" idx="1" hasCustomPrompt="1"/>
          </p:nvPr>
        </p:nvSpPr>
        <p:spPr bwMode="auto">
          <a:xfrm>
            <a:off x="3922293" y="3597006"/>
            <a:ext cx="7425157" cy="1602454"/>
          </a:xfrm>
          <a:effectLst/>
        </p:spPr>
        <p:txBody>
          <a:bodyPr vert="horz" lIns="91440" tIns="45720" rIns="91440" bIns="45720" rtlCol="0">
            <a:normAutofit/>
          </a:bodyPr>
          <a:lstStyle>
            <a:lvl1pPr marL="0" indent="0">
              <a:lnSpc>
                <a:spcPct val="125000"/>
              </a:lnSpc>
              <a:spcBef>
                <a:spcPts val="0"/>
              </a:spcBef>
              <a:buNone/>
              <a:defRPr sz="2000"/>
            </a:lvl1pPr>
          </a:lstStyle>
          <a:p>
            <a:pPr>
              <a:defRPr/>
            </a:pPr>
            <a:r>
              <a:rPr lang="en-US" sz="2000">
                <a:solidFill>
                  <a:schemeClr val="tx1"/>
                </a:solidFill>
                <a:latin typeface="Poppins"/>
                <a:cs typeface="Poppins"/>
              </a:rPr>
              <a:t>Click to edit Master title style</a:t>
            </a:r>
            <a:endParaRPr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 bwMode="auto">
          <a:xfrm>
            <a:off x="3922291" y="1795131"/>
            <a:ext cx="7425157" cy="1519200"/>
          </a:xfrm>
        </p:spPr>
        <p:txBody>
          <a:bodyPr anchor="t">
            <a:normAutofit/>
          </a:bodyPr>
          <a:lstStyle>
            <a:lvl1pPr>
              <a:lnSpc>
                <a:spcPct val="125000"/>
              </a:lnSpc>
              <a:defRPr sz="4000"/>
            </a:lvl1pPr>
          </a:lstStyle>
          <a:p>
            <a:pPr>
              <a:defRPr/>
            </a:pPr>
            <a:r>
              <a:rPr lang="en-GB"/>
              <a:t>Click to edit Master title style</a:t>
            </a:r>
            <a:endParaRPr/>
          </a:p>
        </p:txBody>
      </p:sp>
      <p:cxnSp>
        <p:nvCxnSpPr>
          <p:cNvPr id="23" name="Straight Connector 22"/>
          <p:cNvCxnSpPr>
            <a:cxnSpLocks/>
          </p:cNvCxnSpPr>
          <p:nvPr userDrawn="1"/>
        </p:nvCxnSpPr>
        <p:spPr bwMode="auto">
          <a:xfrm>
            <a:off x="2336551" y="3457969"/>
            <a:ext cx="6480000" cy="0"/>
          </a:xfrm>
          <a:prstGeom prst="line">
            <a:avLst/>
          </a:prstGeom>
          <a:ln w="6032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2" name="Picture 31" descr="A picture containing shape&#10;&#10;Description automatically generated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9559841" y="6275129"/>
            <a:ext cx="484704" cy="484704"/>
          </a:xfrm>
          <a:prstGeom prst="rect">
            <a:avLst/>
          </a:prstGeom>
        </p:spPr>
      </p:pic>
      <p:cxnSp>
        <p:nvCxnSpPr>
          <p:cNvPr id="38" name="Straight Connector 37"/>
          <p:cNvCxnSpPr>
            <a:cxnSpLocks/>
          </p:cNvCxnSpPr>
          <p:nvPr userDrawn="1"/>
        </p:nvCxnSpPr>
        <p:spPr bwMode="auto">
          <a:xfrm>
            <a:off x="156000" y="6123709"/>
            <a:ext cx="11880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Slide Number Placeholder 5"/>
          <p:cNvSpPr txBox="1"/>
          <p:nvPr userDrawn="1"/>
        </p:nvSpPr>
        <p:spPr bwMode="auto">
          <a:xfrm>
            <a:off x="169855" y="6258646"/>
            <a:ext cx="668346" cy="5011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/>
            </a:defPPr>
            <a:lvl1pPr marL="0" algn="l" defTabSz="914400">
              <a:defRPr sz="1200">
                <a:solidFill>
                  <a:schemeClr val="tx1"/>
                </a:solidFill>
                <a:latin typeface="Poppins"/>
                <a:ea typeface="+mn-ea"/>
                <a:cs typeface="Poppins"/>
              </a:defRPr>
            </a:lvl1pPr>
            <a:lvl2pPr marL="457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fld id="{53DB4B2D-AE33-47AB-8BD6-EF92E9D284AB}" type="slidenum">
              <a:rPr/>
              <a:t>‹#›</a:t>
            </a:fld>
            <a:endParaRPr/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AA1DB13B-29EE-583A-2D24-A15B55F97BB0}"/>
              </a:ext>
            </a:extLst>
          </p:cNvPr>
          <p:cNvSpPr txBox="1"/>
          <p:nvPr userDrawn="1"/>
        </p:nvSpPr>
        <p:spPr bwMode="auto">
          <a:xfrm>
            <a:off x="10120745" y="6275129"/>
            <a:ext cx="1915255" cy="4847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/>
            </a:defPPr>
            <a:lvl1pPr marL="0" algn="l" defTabSz="914400">
              <a:lnSpc>
                <a:spcPct val="125000"/>
              </a:lnSpc>
              <a:defRPr sz="1000">
                <a:solidFill>
                  <a:schemeClr val="tx1"/>
                </a:solidFill>
                <a:latin typeface="Poppins"/>
                <a:ea typeface="+mn-ea"/>
                <a:cs typeface="Poppins"/>
              </a:defRPr>
            </a:lvl1pPr>
            <a:lvl2pPr marL="457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GB" b="1" dirty="0" err="1"/>
              <a:t>PopGroup</a:t>
            </a:r>
            <a:endParaRPr lang="en-GB" b="1" dirty="0"/>
          </a:p>
          <a:p>
            <a:pPr>
              <a:defRPr/>
            </a:pPr>
            <a:r>
              <a:rPr lang="en-GB" sz="1050" dirty="0"/>
              <a:t>WIC Fall Meeting 2023</a:t>
            </a:r>
            <a:endParaRPr dirty="0"/>
          </a:p>
          <a:p>
            <a:pPr>
              <a:defRPr/>
            </a:pPr>
            <a:r>
              <a:rPr lang="en-GB" sz="1050" dirty="0"/>
              <a:t>14.09.2023</a:t>
            </a:r>
            <a:endParaRPr sz="105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preserve="1" userDrawn="1">
  <p:cSld name="Two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838200" y="365126"/>
            <a:ext cx="10515600" cy="449648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pPr>
              <a:defRPr/>
            </a:pPr>
            <a:r>
              <a:rPr lang="en-GB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 bwMode="auto">
          <a:xfrm>
            <a:off x="838200" y="1034473"/>
            <a:ext cx="5181600" cy="5089234"/>
          </a:xfrm>
        </p:spPr>
        <p:txBody>
          <a:bodyPr/>
          <a:lstStyle/>
          <a:p>
            <a:pPr lvl="0">
              <a:defRPr/>
            </a:pPr>
            <a:r>
              <a:rPr lang="en-GB"/>
              <a:t>Click to edit Master text styles</a:t>
            </a:r>
            <a:endParaRPr/>
          </a:p>
          <a:p>
            <a:pPr lvl="1">
              <a:defRPr/>
            </a:pPr>
            <a:r>
              <a:rPr lang="en-GB"/>
              <a:t>Second level</a:t>
            </a:r>
            <a:endParaRPr/>
          </a:p>
          <a:p>
            <a:pPr lvl="2">
              <a:defRPr/>
            </a:pPr>
            <a:r>
              <a:rPr lang="en-GB"/>
              <a:t>Third level</a:t>
            </a:r>
            <a:endParaRPr/>
          </a:p>
          <a:p>
            <a:pPr lvl="3">
              <a:defRPr/>
            </a:pPr>
            <a:r>
              <a:rPr lang="en-GB"/>
              <a:t>Fourth level</a:t>
            </a:r>
            <a:endParaRPr/>
          </a:p>
          <a:p>
            <a:pPr lvl="4">
              <a:defRPr/>
            </a:pPr>
            <a:r>
              <a:rPr lang="en-GB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6172200" y="1034474"/>
            <a:ext cx="5181600" cy="5089232"/>
          </a:xfrm>
        </p:spPr>
        <p:txBody>
          <a:bodyPr/>
          <a:lstStyle/>
          <a:p>
            <a:pPr lvl="0">
              <a:defRPr/>
            </a:pPr>
            <a:r>
              <a:rPr lang="en-GB"/>
              <a:t>Click to edit Master text styles</a:t>
            </a:r>
            <a:endParaRPr/>
          </a:p>
          <a:p>
            <a:pPr lvl="1">
              <a:defRPr/>
            </a:pPr>
            <a:r>
              <a:rPr lang="en-GB"/>
              <a:t>Second level</a:t>
            </a:r>
            <a:endParaRPr/>
          </a:p>
          <a:p>
            <a:pPr lvl="2">
              <a:defRPr/>
            </a:pPr>
            <a:r>
              <a:rPr lang="en-GB"/>
              <a:t>Third level</a:t>
            </a:r>
            <a:endParaRPr/>
          </a:p>
          <a:p>
            <a:pPr lvl="3">
              <a:defRPr/>
            </a:pPr>
            <a:r>
              <a:rPr lang="en-GB"/>
              <a:t>Fourth level</a:t>
            </a:r>
            <a:endParaRPr/>
          </a:p>
          <a:p>
            <a:pPr lvl="4">
              <a:defRPr/>
            </a:pPr>
            <a:r>
              <a:rPr lang="en-GB"/>
              <a:t>Fifth level</a:t>
            </a:r>
            <a:endParaRPr/>
          </a:p>
        </p:txBody>
      </p:sp>
      <p:pic>
        <p:nvPicPr>
          <p:cNvPr id="11" name="Picture 10" descr="A picture containing shape&#10;&#10;Description automatically generated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9559841" y="6275129"/>
            <a:ext cx="484704" cy="484704"/>
          </a:xfrm>
          <a:prstGeom prst="rect">
            <a:avLst/>
          </a:prstGeom>
        </p:spPr>
      </p:pic>
      <p:cxnSp>
        <p:nvCxnSpPr>
          <p:cNvPr id="13" name="Straight Connector 12"/>
          <p:cNvCxnSpPr>
            <a:cxnSpLocks/>
          </p:cNvCxnSpPr>
          <p:nvPr userDrawn="1"/>
        </p:nvCxnSpPr>
        <p:spPr bwMode="auto">
          <a:xfrm>
            <a:off x="156000" y="6123709"/>
            <a:ext cx="11880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Slide Number Placeholder 5"/>
          <p:cNvSpPr txBox="1"/>
          <p:nvPr userDrawn="1"/>
        </p:nvSpPr>
        <p:spPr bwMode="auto">
          <a:xfrm>
            <a:off x="169855" y="6258646"/>
            <a:ext cx="668346" cy="5011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/>
            </a:defPPr>
            <a:lvl1pPr marL="0" algn="l" defTabSz="914400">
              <a:defRPr sz="1200">
                <a:solidFill>
                  <a:schemeClr val="tx1"/>
                </a:solidFill>
                <a:latin typeface="Poppins"/>
                <a:ea typeface="+mn-ea"/>
                <a:cs typeface="Poppins"/>
              </a:defRPr>
            </a:lvl1pPr>
            <a:lvl2pPr marL="457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fld id="{53DB4B2D-AE33-47AB-8BD6-EF92E9D284AB}" type="slidenum">
              <a:rPr/>
              <a:t>‹#›</a:t>
            </a:fld>
            <a:endParaRPr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B81F7E-2859-161E-4DD1-1FA6872F76F5}"/>
              </a:ext>
            </a:extLst>
          </p:cNvPr>
          <p:cNvSpPr txBox="1"/>
          <p:nvPr userDrawn="1"/>
        </p:nvSpPr>
        <p:spPr bwMode="auto">
          <a:xfrm>
            <a:off x="10120745" y="6275129"/>
            <a:ext cx="1915255" cy="4847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/>
            </a:defPPr>
            <a:lvl1pPr marL="0" algn="l" defTabSz="914400">
              <a:lnSpc>
                <a:spcPct val="125000"/>
              </a:lnSpc>
              <a:defRPr sz="1000">
                <a:solidFill>
                  <a:schemeClr val="tx1"/>
                </a:solidFill>
                <a:latin typeface="Poppins"/>
                <a:ea typeface="+mn-ea"/>
                <a:cs typeface="Poppins"/>
              </a:defRPr>
            </a:lvl1pPr>
            <a:lvl2pPr marL="457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GB" b="1" dirty="0" err="1"/>
              <a:t>PopGroup</a:t>
            </a:r>
            <a:endParaRPr lang="en-GB" b="1" dirty="0"/>
          </a:p>
          <a:p>
            <a:pPr>
              <a:defRPr/>
            </a:pPr>
            <a:r>
              <a:rPr lang="en-GB" sz="1050" dirty="0"/>
              <a:t>WIC Fall Meeting 2023</a:t>
            </a:r>
            <a:endParaRPr dirty="0"/>
          </a:p>
          <a:p>
            <a:pPr>
              <a:defRPr/>
            </a:pPr>
            <a:r>
              <a:rPr lang="en-GB" sz="1050" dirty="0"/>
              <a:t>14.09.2023</a:t>
            </a:r>
            <a:endParaRPr sz="1050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TxTwoObj" preserve="1" userDrawn="1">
  <p:cSld name="Comparis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839788" y="365126"/>
            <a:ext cx="10515600" cy="449648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pPr>
              <a:defRPr/>
            </a:pPr>
            <a:r>
              <a:rPr lang="en-GB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9788" y="966193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en-GB"/>
              <a:t>Click to edit Master text styles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839788" y="1790104"/>
            <a:ext cx="5157787" cy="433360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>
              <a:defRPr/>
            </a:pPr>
            <a:r>
              <a:rPr lang="en-GB"/>
              <a:t>Click to edit Master text styles</a:t>
            </a:r>
            <a:endParaRPr/>
          </a:p>
          <a:p>
            <a:pPr lvl="1">
              <a:defRPr/>
            </a:pPr>
            <a:r>
              <a:rPr lang="en-GB"/>
              <a:t>Second level</a:t>
            </a:r>
            <a:endParaRPr/>
          </a:p>
          <a:p>
            <a:pPr lvl="2">
              <a:defRPr/>
            </a:pPr>
            <a:r>
              <a:rPr lang="en-GB"/>
              <a:t>Third level</a:t>
            </a:r>
            <a:endParaRPr/>
          </a:p>
          <a:p>
            <a:pPr lvl="3">
              <a:defRPr/>
            </a:pPr>
            <a:r>
              <a:rPr lang="en-GB"/>
              <a:t>Fourth level</a:t>
            </a:r>
            <a:endParaRPr/>
          </a:p>
          <a:p>
            <a:pPr lvl="4">
              <a:defRPr/>
            </a:pPr>
            <a:r>
              <a:rPr lang="en-GB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6172200" y="966193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en-GB"/>
              <a:t>Click to edit Master text styles</a:t>
            </a:r>
            <a:endParaRPr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 bwMode="auto">
          <a:xfrm>
            <a:off x="6172200" y="1790104"/>
            <a:ext cx="5183188" cy="433360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>
              <a:defRPr/>
            </a:pPr>
            <a:r>
              <a:rPr lang="en-GB"/>
              <a:t>Click to edit Master text styles</a:t>
            </a:r>
            <a:endParaRPr/>
          </a:p>
          <a:p>
            <a:pPr lvl="1">
              <a:defRPr/>
            </a:pPr>
            <a:r>
              <a:rPr lang="en-GB"/>
              <a:t>Second level</a:t>
            </a:r>
            <a:endParaRPr/>
          </a:p>
          <a:p>
            <a:pPr lvl="2">
              <a:defRPr/>
            </a:pPr>
            <a:r>
              <a:rPr lang="en-GB"/>
              <a:t>Third level</a:t>
            </a:r>
            <a:endParaRPr/>
          </a:p>
          <a:p>
            <a:pPr lvl="3">
              <a:defRPr/>
            </a:pPr>
            <a:r>
              <a:rPr lang="en-GB"/>
              <a:t>Fourth level</a:t>
            </a:r>
            <a:endParaRPr/>
          </a:p>
          <a:p>
            <a:pPr lvl="4">
              <a:defRPr/>
            </a:pPr>
            <a:r>
              <a:rPr lang="en-GB"/>
              <a:t>Fifth level</a:t>
            </a:r>
            <a:endParaRPr/>
          </a:p>
        </p:txBody>
      </p:sp>
      <p:pic>
        <p:nvPicPr>
          <p:cNvPr id="13" name="Picture 12" descr="A picture containing shape&#10;&#10;Description automatically generated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9559841" y="6275129"/>
            <a:ext cx="484704" cy="484704"/>
          </a:xfrm>
          <a:prstGeom prst="rect">
            <a:avLst/>
          </a:prstGeom>
        </p:spPr>
      </p:pic>
      <p:cxnSp>
        <p:nvCxnSpPr>
          <p:cNvPr id="15" name="Straight Connector 14"/>
          <p:cNvCxnSpPr>
            <a:cxnSpLocks/>
          </p:cNvCxnSpPr>
          <p:nvPr userDrawn="1"/>
        </p:nvCxnSpPr>
        <p:spPr bwMode="auto">
          <a:xfrm>
            <a:off x="156000" y="6123709"/>
            <a:ext cx="11880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Slide Number Placeholder 5"/>
          <p:cNvSpPr txBox="1"/>
          <p:nvPr userDrawn="1"/>
        </p:nvSpPr>
        <p:spPr bwMode="auto">
          <a:xfrm>
            <a:off x="169855" y="6258646"/>
            <a:ext cx="668346" cy="5011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/>
            </a:defPPr>
            <a:lvl1pPr marL="0" algn="l" defTabSz="914400">
              <a:defRPr sz="1200">
                <a:solidFill>
                  <a:schemeClr val="tx1"/>
                </a:solidFill>
                <a:latin typeface="Poppins"/>
                <a:ea typeface="+mn-ea"/>
                <a:cs typeface="Poppins"/>
              </a:defRPr>
            </a:lvl1pPr>
            <a:lvl2pPr marL="457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fld id="{53DB4B2D-AE33-47AB-8BD6-EF92E9D284AB}" type="slidenum">
              <a:rPr/>
              <a:t>‹#›</a:t>
            </a:fld>
            <a:endParaRPr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FBDFCBD9-9D63-94FF-EE35-30A64C2F3798}"/>
              </a:ext>
            </a:extLst>
          </p:cNvPr>
          <p:cNvSpPr txBox="1"/>
          <p:nvPr userDrawn="1"/>
        </p:nvSpPr>
        <p:spPr bwMode="auto">
          <a:xfrm>
            <a:off x="10120745" y="6275129"/>
            <a:ext cx="1915255" cy="4847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/>
            </a:defPPr>
            <a:lvl1pPr marL="0" algn="l" defTabSz="914400">
              <a:lnSpc>
                <a:spcPct val="125000"/>
              </a:lnSpc>
              <a:defRPr sz="1000">
                <a:solidFill>
                  <a:schemeClr val="tx1"/>
                </a:solidFill>
                <a:latin typeface="Poppins"/>
                <a:ea typeface="+mn-ea"/>
                <a:cs typeface="Poppins"/>
              </a:defRPr>
            </a:lvl1pPr>
            <a:lvl2pPr marL="457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GB" b="1" dirty="0" err="1"/>
              <a:t>PopGroup</a:t>
            </a:r>
            <a:endParaRPr lang="en-GB" b="1" dirty="0"/>
          </a:p>
          <a:p>
            <a:pPr>
              <a:defRPr/>
            </a:pPr>
            <a:r>
              <a:rPr lang="en-GB" sz="1050" dirty="0"/>
              <a:t>WIC Fall Meeting 2023</a:t>
            </a:r>
            <a:endParaRPr dirty="0"/>
          </a:p>
          <a:p>
            <a:pPr>
              <a:defRPr/>
            </a:pPr>
            <a:r>
              <a:rPr lang="en-GB" sz="1050" dirty="0"/>
              <a:t>14.09.2023</a:t>
            </a:r>
            <a:endParaRPr sz="105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Title Only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shape&#10;&#10;Description automatically generated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9559841" y="6275129"/>
            <a:ext cx="484704" cy="484704"/>
          </a:xfrm>
          <a:prstGeom prst="rect">
            <a:avLst/>
          </a:prstGeom>
        </p:spPr>
      </p:pic>
      <p:cxnSp>
        <p:nvCxnSpPr>
          <p:cNvPr id="10" name="Straight Connector 9"/>
          <p:cNvCxnSpPr>
            <a:cxnSpLocks/>
          </p:cNvCxnSpPr>
          <p:nvPr userDrawn="1"/>
        </p:nvCxnSpPr>
        <p:spPr bwMode="auto">
          <a:xfrm>
            <a:off x="156000" y="6123709"/>
            <a:ext cx="11880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Slide Number Placeholder 5"/>
          <p:cNvSpPr txBox="1"/>
          <p:nvPr userDrawn="1"/>
        </p:nvSpPr>
        <p:spPr bwMode="auto">
          <a:xfrm>
            <a:off x="169855" y="6258646"/>
            <a:ext cx="668346" cy="5011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/>
            </a:defPPr>
            <a:lvl1pPr marL="0" algn="l" defTabSz="914400">
              <a:defRPr sz="1200">
                <a:solidFill>
                  <a:schemeClr val="tx1"/>
                </a:solidFill>
                <a:latin typeface="Poppins"/>
                <a:ea typeface="+mn-ea"/>
                <a:cs typeface="Poppins"/>
              </a:defRPr>
            </a:lvl1pPr>
            <a:lvl2pPr marL="457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fld id="{53DB4B2D-AE33-47AB-8BD6-EF92E9D284AB}" type="slidenum">
              <a:rPr/>
              <a:t>‹#›</a:t>
            </a:fld>
            <a:endParaRPr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 bwMode="auto">
          <a:xfrm>
            <a:off x="508000" y="365126"/>
            <a:ext cx="10845800" cy="449648"/>
          </a:xfrm>
        </p:spPr>
        <p:txBody>
          <a:bodyPr>
            <a:normAutofit/>
          </a:bodyPr>
          <a:lstStyle>
            <a:lvl1pPr>
              <a:defRPr sz="2000" u="none"/>
            </a:lvl1pPr>
          </a:lstStyle>
          <a:p>
            <a:pPr>
              <a:defRPr/>
            </a:pPr>
            <a:r>
              <a:rPr lang="en-GB"/>
              <a:t>Click to edit Master title style</a:t>
            </a:r>
            <a:endParaRPr/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B0185328-0D14-4772-57E8-0BAAB915A68C}"/>
              </a:ext>
            </a:extLst>
          </p:cNvPr>
          <p:cNvSpPr txBox="1"/>
          <p:nvPr userDrawn="1"/>
        </p:nvSpPr>
        <p:spPr bwMode="auto">
          <a:xfrm>
            <a:off x="10120745" y="6275129"/>
            <a:ext cx="1915255" cy="4847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/>
            </a:defPPr>
            <a:lvl1pPr marL="0" algn="l" defTabSz="914400">
              <a:lnSpc>
                <a:spcPct val="125000"/>
              </a:lnSpc>
              <a:defRPr sz="1000">
                <a:solidFill>
                  <a:schemeClr val="tx1"/>
                </a:solidFill>
                <a:latin typeface="Poppins"/>
                <a:ea typeface="+mn-ea"/>
                <a:cs typeface="Poppins"/>
              </a:defRPr>
            </a:lvl1pPr>
            <a:lvl2pPr marL="457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GB" b="1" dirty="0" err="1"/>
              <a:t>PopGroup</a:t>
            </a:r>
            <a:endParaRPr lang="en-GB" b="1" dirty="0"/>
          </a:p>
          <a:p>
            <a:pPr>
              <a:defRPr/>
            </a:pPr>
            <a:r>
              <a:rPr lang="en-GB" sz="1050" dirty="0"/>
              <a:t>WIC Fall Meeting 2023</a:t>
            </a:r>
            <a:endParaRPr dirty="0"/>
          </a:p>
          <a:p>
            <a:pPr>
              <a:defRPr/>
            </a:pPr>
            <a:r>
              <a:rPr lang="en-GB" sz="1050" dirty="0"/>
              <a:t>14.09.2023</a:t>
            </a:r>
            <a:endParaRPr sz="1050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Blank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9559841" y="6275129"/>
            <a:ext cx="484704" cy="484704"/>
          </a:xfrm>
          <a:prstGeom prst="rect">
            <a:avLst/>
          </a:prstGeom>
        </p:spPr>
      </p:pic>
      <p:cxnSp>
        <p:nvCxnSpPr>
          <p:cNvPr id="9" name="Straight Connector 8"/>
          <p:cNvCxnSpPr>
            <a:cxnSpLocks/>
          </p:cNvCxnSpPr>
          <p:nvPr userDrawn="1"/>
        </p:nvCxnSpPr>
        <p:spPr bwMode="auto">
          <a:xfrm>
            <a:off x="156000" y="6123709"/>
            <a:ext cx="11880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Slide Number Placeholder 5"/>
          <p:cNvSpPr txBox="1"/>
          <p:nvPr userDrawn="1"/>
        </p:nvSpPr>
        <p:spPr bwMode="auto">
          <a:xfrm>
            <a:off x="169855" y="6258646"/>
            <a:ext cx="668346" cy="5011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/>
            </a:defPPr>
            <a:lvl1pPr marL="0" algn="l" defTabSz="914400">
              <a:defRPr sz="1200">
                <a:solidFill>
                  <a:schemeClr val="tx1"/>
                </a:solidFill>
                <a:latin typeface="Poppins"/>
                <a:ea typeface="+mn-ea"/>
                <a:cs typeface="Poppins"/>
              </a:defRPr>
            </a:lvl1pPr>
            <a:lvl2pPr marL="457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fld id="{53DB4B2D-AE33-47AB-8BD6-EF92E9D284AB}" type="slidenum">
              <a:rPr/>
              <a:t>‹#›</a:t>
            </a:fld>
            <a:endParaRPr/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4A31DF61-9901-B95D-B426-542D4CD3E3A4}"/>
              </a:ext>
            </a:extLst>
          </p:cNvPr>
          <p:cNvSpPr txBox="1"/>
          <p:nvPr userDrawn="1"/>
        </p:nvSpPr>
        <p:spPr bwMode="auto">
          <a:xfrm>
            <a:off x="10120745" y="6275129"/>
            <a:ext cx="1915255" cy="4847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/>
            </a:defPPr>
            <a:lvl1pPr marL="0" algn="l" defTabSz="914400">
              <a:lnSpc>
                <a:spcPct val="125000"/>
              </a:lnSpc>
              <a:defRPr sz="1000">
                <a:solidFill>
                  <a:schemeClr val="tx1"/>
                </a:solidFill>
                <a:latin typeface="Poppins"/>
                <a:ea typeface="+mn-ea"/>
                <a:cs typeface="Poppins"/>
              </a:defRPr>
            </a:lvl1pPr>
            <a:lvl2pPr marL="457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GB" b="1" dirty="0" err="1"/>
              <a:t>PopGroup</a:t>
            </a:r>
            <a:endParaRPr lang="en-GB" b="1" dirty="0"/>
          </a:p>
          <a:p>
            <a:pPr>
              <a:defRPr/>
            </a:pPr>
            <a:r>
              <a:rPr lang="en-GB" sz="1050" dirty="0"/>
              <a:t>WIC Fall Meeting 2023</a:t>
            </a:r>
            <a:endParaRPr dirty="0"/>
          </a:p>
          <a:p>
            <a:pPr>
              <a:defRPr/>
            </a:pPr>
            <a:r>
              <a:rPr lang="en-GB" sz="1050" dirty="0"/>
              <a:t>14.09.2023</a:t>
            </a:r>
            <a:endParaRPr sz="105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Tx" preserve="1" userDrawn="1">
  <p:cSld name="Content with Capti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en-GB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en-GB"/>
              <a:t>Click to edit Master text styles</a:t>
            </a:r>
            <a:endParaRPr/>
          </a:p>
          <a:p>
            <a:pPr lvl="1">
              <a:defRPr/>
            </a:pPr>
            <a:r>
              <a:rPr lang="en-GB"/>
              <a:t>Second level</a:t>
            </a:r>
            <a:endParaRPr/>
          </a:p>
          <a:p>
            <a:pPr lvl="2">
              <a:defRPr/>
            </a:pPr>
            <a:r>
              <a:rPr lang="en-GB"/>
              <a:t>Third level</a:t>
            </a:r>
            <a:endParaRPr/>
          </a:p>
          <a:p>
            <a:pPr lvl="3">
              <a:defRPr/>
            </a:pPr>
            <a:r>
              <a:rPr lang="en-GB"/>
              <a:t>Fourth level</a:t>
            </a:r>
            <a:endParaRPr/>
          </a:p>
          <a:p>
            <a:pPr lvl="4">
              <a:defRPr/>
            </a:pPr>
            <a:r>
              <a:rPr lang="en-GB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en-GB"/>
              <a:t>Click to edit Master text styles</a:t>
            </a:r>
            <a:endParaRPr/>
          </a:p>
        </p:txBody>
      </p:sp>
      <p:pic>
        <p:nvPicPr>
          <p:cNvPr id="10" name="Picture 9" descr="A picture containing shape&#10;&#10;Description automatically generated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9559841" y="6275129"/>
            <a:ext cx="484704" cy="484704"/>
          </a:xfrm>
          <a:prstGeom prst="rect">
            <a:avLst/>
          </a:prstGeom>
        </p:spPr>
      </p:pic>
      <p:cxnSp>
        <p:nvCxnSpPr>
          <p:cNvPr id="12" name="Straight Connector 11"/>
          <p:cNvCxnSpPr>
            <a:cxnSpLocks/>
          </p:cNvCxnSpPr>
          <p:nvPr userDrawn="1"/>
        </p:nvCxnSpPr>
        <p:spPr bwMode="auto">
          <a:xfrm>
            <a:off x="156000" y="6123709"/>
            <a:ext cx="11880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Slide Number Placeholder 5"/>
          <p:cNvSpPr txBox="1"/>
          <p:nvPr userDrawn="1"/>
        </p:nvSpPr>
        <p:spPr bwMode="auto">
          <a:xfrm>
            <a:off x="169855" y="6258646"/>
            <a:ext cx="668346" cy="5011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/>
            </a:defPPr>
            <a:lvl1pPr marL="0" algn="l" defTabSz="914400">
              <a:defRPr sz="1200">
                <a:solidFill>
                  <a:schemeClr val="tx1"/>
                </a:solidFill>
                <a:latin typeface="Poppins"/>
                <a:ea typeface="+mn-ea"/>
                <a:cs typeface="Poppins"/>
              </a:defRPr>
            </a:lvl1pPr>
            <a:lvl2pPr marL="457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fld id="{53DB4B2D-AE33-47AB-8BD6-EF92E9D284AB}" type="slidenum">
              <a:rPr/>
              <a:t>‹#›</a:t>
            </a:fld>
            <a:endParaRPr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7C7F34-2202-14E5-F30D-ABC2241D9BFE}"/>
              </a:ext>
            </a:extLst>
          </p:cNvPr>
          <p:cNvSpPr txBox="1"/>
          <p:nvPr userDrawn="1"/>
        </p:nvSpPr>
        <p:spPr bwMode="auto">
          <a:xfrm>
            <a:off x="10120745" y="6275129"/>
            <a:ext cx="1915255" cy="4847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/>
            </a:defPPr>
            <a:lvl1pPr marL="0" algn="l" defTabSz="914400">
              <a:lnSpc>
                <a:spcPct val="125000"/>
              </a:lnSpc>
              <a:defRPr sz="1000">
                <a:solidFill>
                  <a:schemeClr val="tx1"/>
                </a:solidFill>
                <a:latin typeface="Poppins"/>
                <a:ea typeface="+mn-ea"/>
                <a:cs typeface="Poppins"/>
              </a:defRPr>
            </a:lvl1pPr>
            <a:lvl2pPr marL="457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GB" b="1" dirty="0" err="1"/>
              <a:t>PopGroup</a:t>
            </a:r>
            <a:endParaRPr lang="en-GB" b="1" dirty="0"/>
          </a:p>
          <a:p>
            <a:pPr>
              <a:defRPr/>
            </a:pPr>
            <a:r>
              <a:rPr lang="en-GB" sz="1050" dirty="0"/>
              <a:t>WIC Fall Meeting 2023</a:t>
            </a:r>
            <a:endParaRPr dirty="0"/>
          </a:p>
          <a:p>
            <a:pPr>
              <a:defRPr/>
            </a:pPr>
            <a:r>
              <a:rPr lang="en-GB" sz="1050" dirty="0"/>
              <a:t>14.09.2023</a:t>
            </a:r>
            <a:endParaRPr sz="105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6"/>
            <a:ext cx="10515600" cy="4496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en-GB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969818"/>
            <a:ext cx="10515600" cy="52071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en-GB"/>
              <a:t>Click to edit Master text styles</a:t>
            </a:r>
            <a:endParaRPr/>
          </a:p>
          <a:p>
            <a:pPr lvl="1">
              <a:defRPr/>
            </a:pPr>
            <a:r>
              <a:rPr lang="en-GB"/>
              <a:t>Second level</a:t>
            </a:r>
            <a:endParaRPr/>
          </a:p>
          <a:p>
            <a:pPr lvl="2">
              <a:defRPr/>
            </a:pPr>
            <a:r>
              <a:rPr lang="en-GB"/>
              <a:t>Third level</a:t>
            </a:r>
            <a:endParaRPr/>
          </a:p>
          <a:p>
            <a:pPr lvl="3">
              <a:defRPr/>
            </a:pPr>
            <a:r>
              <a:rPr lang="en-GB"/>
              <a:t>Fourth level</a:t>
            </a:r>
            <a:endParaRPr/>
          </a:p>
          <a:p>
            <a:pPr lvl="4">
              <a:defRPr/>
            </a:pPr>
            <a:r>
              <a:rPr lang="en-GB"/>
              <a:t>Fifth level</a:t>
            </a: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hf hdr="0" ftr="0" dt="0"/>
  <p:txStyles>
    <p:titleStyle>
      <a:lvl1pPr algn="l" defTabSz="914400">
        <a:lnSpc>
          <a:spcPct val="90000"/>
        </a:lnSpc>
        <a:spcBef>
          <a:spcPts val="0"/>
        </a:spcBef>
        <a:buNone/>
        <a:defRPr sz="2000" b="1">
          <a:solidFill>
            <a:schemeClr val="tx1"/>
          </a:solidFill>
          <a:latin typeface="Poppins"/>
          <a:ea typeface="+mj-ea"/>
          <a:cs typeface="Poppin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000">
          <a:solidFill>
            <a:schemeClr val="tx1"/>
          </a:solidFill>
          <a:latin typeface="Poppins"/>
          <a:ea typeface="+mn-ea"/>
          <a:cs typeface="Poppin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Poppins"/>
          <a:ea typeface="+mn-ea"/>
          <a:cs typeface="Poppin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600">
          <a:solidFill>
            <a:schemeClr val="tx1"/>
          </a:solidFill>
          <a:latin typeface="Poppins"/>
          <a:ea typeface="+mn-ea"/>
          <a:cs typeface="Poppin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400">
          <a:solidFill>
            <a:schemeClr val="tx1"/>
          </a:solidFill>
          <a:latin typeface="Poppins"/>
          <a:ea typeface="+mn-ea"/>
          <a:cs typeface="Poppin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400">
          <a:solidFill>
            <a:schemeClr val="tx1"/>
          </a:solidFill>
          <a:latin typeface="Poppins"/>
          <a:ea typeface="+mn-ea"/>
          <a:cs typeface="Poppin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s://doi.org/10.1186/s42466-023-00232-0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1082073" y="747336"/>
            <a:ext cx="4680000" cy="4680000"/>
          </a:xfrm>
          <a:prstGeom prst="rect">
            <a:avLst/>
          </a:prstGeom>
        </p:spPr>
      </p:pic>
      <p:sp>
        <p:nvSpPr>
          <p:cNvPr id="12" name="Title 1"/>
          <p:cNvSpPr>
            <a:spLocks noGrp="1"/>
          </p:cNvSpPr>
          <p:nvPr>
            <p:ph type="ctrTitle"/>
          </p:nvPr>
        </p:nvSpPr>
        <p:spPr bwMode="auto">
          <a:xfrm>
            <a:off x="6525486" y="1122363"/>
            <a:ext cx="4752114" cy="2387600"/>
          </a:xfrm>
        </p:spPr>
        <p:txBody>
          <a:bodyPr anchor="t">
            <a:noAutofit/>
          </a:bodyPr>
          <a:lstStyle/>
          <a:p>
            <a:pPr algn="l">
              <a:lnSpc>
                <a:spcPct val="125000"/>
              </a:lnSpc>
              <a:defRPr/>
            </a:pPr>
            <a:r>
              <a:rPr lang="en-GB" sz="2000" dirty="0" err="1"/>
              <a:t>Analyzing</a:t>
            </a:r>
            <a:r>
              <a:rPr lang="en-GB" sz="2000" dirty="0"/>
              <a:t> regional variation in health care utilization in Germany: </a:t>
            </a:r>
            <a:r>
              <a:rPr lang="en-GB" sz="2000" b="0" dirty="0"/>
              <a:t>Initial results using a new population-based classification system (</a:t>
            </a:r>
            <a:r>
              <a:rPr lang="en-GB" sz="2000" b="0" dirty="0" err="1"/>
              <a:t>PopGrouper</a:t>
            </a:r>
            <a:r>
              <a:rPr lang="en-GB" sz="2000" b="0" dirty="0"/>
              <a:t>)</a:t>
            </a:r>
            <a:endParaRPr sz="2000" b="0" dirty="0">
              <a:latin typeface="+mj-lt"/>
              <a:cs typeface="Poppins"/>
            </a:endParaRPr>
          </a:p>
        </p:txBody>
      </p:sp>
      <p:sp>
        <p:nvSpPr>
          <p:cNvPr id="15" name="Subtitle 14"/>
          <p:cNvSpPr>
            <a:spLocks noGrp="1"/>
          </p:cNvSpPr>
          <p:nvPr>
            <p:ph type="subTitle" idx="4294967295"/>
          </p:nvPr>
        </p:nvSpPr>
        <p:spPr bwMode="auto">
          <a:xfrm>
            <a:off x="6525486" y="3429000"/>
            <a:ext cx="5209315" cy="1655762"/>
          </a:xfrm>
        </p:spPr>
        <p:txBody>
          <a:bodyPr anchor="t">
            <a:noAutofit/>
          </a:bodyPr>
          <a:lstStyle/>
          <a:p>
            <a:pPr marL="0" indent="0" algn="l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en-GB" sz="1400" dirty="0">
                <a:latin typeface="+mj-lt"/>
                <a:cs typeface="Poppins"/>
              </a:rPr>
              <a:t>Chrissa Tsatsaronis</a:t>
            </a:r>
          </a:p>
          <a:p>
            <a:pPr marL="0" indent="0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en-GB" sz="1400" dirty="0">
                <a:latin typeface="+mj-lt"/>
              </a:rPr>
              <a:t>Team: </a:t>
            </a:r>
            <a:r>
              <a:rPr lang="en-GB" sz="1400" dirty="0">
                <a:latin typeface="+mj-lt"/>
                <a:cs typeface="Poppins"/>
              </a:rPr>
              <a:t>Anika Kreutzberg, Karen Kinder, </a:t>
            </a:r>
            <a:r>
              <a:rPr lang="en-GB" sz="1400" dirty="0">
                <a:latin typeface="+mj-lt"/>
              </a:rPr>
              <a:t>Ulrike </a:t>
            </a:r>
            <a:r>
              <a:rPr lang="en-GB" sz="1400" dirty="0" err="1">
                <a:latin typeface="+mj-lt"/>
              </a:rPr>
              <a:t>Nimptsch</a:t>
            </a:r>
            <a:r>
              <a:rPr lang="en-GB" sz="1400" dirty="0">
                <a:latin typeface="+mj-lt"/>
                <a:cs typeface="Poppins"/>
              </a:rPr>
              <a:t>, Maria Klemt, Wilm Quentin, Reinhard Busse</a:t>
            </a:r>
          </a:p>
          <a:p>
            <a:pPr marL="0" indent="0" algn="l">
              <a:lnSpc>
                <a:spcPct val="125000"/>
              </a:lnSpc>
              <a:spcBef>
                <a:spcPts val="0"/>
              </a:spcBef>
              <a:buNone/>
              <a:defRPr/>
            </a:pPr>
            <a:r>
              <a:rPr lang="en-GB" sz="1400" b="1" dirty="0">
                <a:latin typeface="+mj-lt"/>
                <a:cs typeface="Poppins"/>
              </a:rPr>
              <a:t>Department of Health Care Management </a:t>
            </a:r>
          </a:p>
          <a:p>
            <a:pPr marL="0" indent="0" algn="l">
              <a:lnSpc>
                <a:spcPct val="125000"/>
              </a:lnSpc>
              <a:spcBef>
                <a:spcPts val="0"/>
              </a:spcBef>
              <a:buNone/>
              <a:defRPr/>
            </a:pPr>
            <a:r>
              <a:rPr lang="en-GB" sz="1400" b="1" i="1" dirty="0">
                <a:latin typeface="+mj-lt"/>
                <a:cs typeface="Poppins"/>
              </a:rPr>
              <a:t>Technical University Berlin</a:t>
            </a:r>
          </a:p>
        </p:txBody>
      </p:sp>
      <p:pic>
        <p:nvPicPr>
          <p:cNvPr id="2" name="Grafik 1" descr="image003"/>
          <p:cNvPicPr>
            <a:picLocks noChangeAspect="1" noChangeArrowheads="1"/>
          </p:cNvPicPr>
          <p:nvPr/>
        </p:nvPicPr>
        <p:blipFill>
          <a:blip r:embed="rId4"/>
          <a:stretch/>
        </p:blipFill>
        <p:spPr bwMode="auto">
          <a:xfrm>
            <a:off x="8177915" y="5301208"/>
            <a:ext cx="1447257" cy="48122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2106B4B-567E-FD29-2C9B-3033988DB8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Summary &amp; next steps</a:t>
            </a:r>
            <a:endParaRPr lang="en-DE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FC221F4-F3E8-CF33-E43D-27034E2A06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130000"/>
              </a:lnSpc>
              <a:spcBef>
                <a:spcPts val="0"/>
              </a:spcBef>
            </a:pPr>
            <a:r>
              <a:rPr lang="en-GB" sz="1800" dirty="0"/>
              <a:t>Regional variation in length of stay and costs observed </a:t>
            </a:r>
          </a:p>
          <a:p>
            <a:pPr>
              <a:lnSpc>
                <a:spcPct val="130000"/>
              </a:lnSpc>
              <a:spcBef>
                <a:spcPts val="0"/>
              </a:spcBef>
            </a:pPr>
            <a:r>
              <a:rPr lang="en-GB" sz="1800" dirty="0" err="1"/>
              <a:t>PopGroups</a:t>
            </a:r>
            <a:r>
              <a:rPr lang="en-GB" sz="1800" dirty="0"/>
              <a:t> can explain large proportion of variance, higher explanatory power for costs than length of stay</a:t>
            </a: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1200"/>
              </a:spcAft>
            </a:pPr>
            <a:r>
              <a:rPr lang="en-GB" sz="1800" dirty="0"/>
              <a:t>Regional variations remain significant, even after controlling for </a:t>
            </a:r>
            <a:r>
              <a:rPr lang="en-GB" sz="1800" dirty="0" err="1"/>
              <a:t>PopGroups</a:t>
            </a:r>
            <a:r>
              <a:rPr lang="en-GB" sz="1800" dirty="0"/>
              <a:t> and patient characteristics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GB" sz="1900" b="1" dirty="0"/>
              <a:t>Next steps</a:t>
            </a:r>
          </a:p>
          <a:p>
            <a:pPr marL="457200" indent="-457200">
              <a:lnSpc>
                <a:spcPct val="110000"/>
              </a:lnSpc>
              <a:buFont typeface="+mj-lt"/>
              <a:buAutoNum type="arabicPeriod"/>
            </a:pPr>
            <a:r>
              <a:rPr lang="en-GB" sz="1600" dirty="0"/>
              <a:t>Control for additional patient-level risk factors</a:t>
            </a:r>
          </a:p>
          <a:p>
            <a:pPr marL="457200" indent="-457200">
              <a:lnSpc>
                <a:spcPct val="110000"/>
              </a:lnSpc>
              <a:buFont typeface="+mj-lt"/>
              <a:buAutoNum type="arabicPeriod"/>
            </a:pPr>
            <a:r>
              <a:rPr lang="en-GB" sz="1600" dirty="0"/>
              <a:t>Add fourth stage with provider-level factors</a:t>
            </a:r>
          </a:p>
          <a:p>
            <a:pPr marL="457200" indent="-457200">
              <a:lnSpc>
                <a:spcPct val="110000"/>
              </a:lnSpc>
              <a:buFont typeface="+mj-lt"/>
              <a:buAutoNum type="arabicPeriod"/>
            </a:pPr>
            <a:r>
              <a:rPr lang="en-GB" sz="1600" dirty="0"/>
              <a:t>Additional quality outcomes: </a:t>
            </a:r>
          </a:p>
          <a:p>
            <a:pPr marL="800100" lvl="1" indent="-342900">
              <a:lnSpc>
                <a:spcPct val="110000"/>
              </a:lnSpc>
              <a:buFont typeface="+mj-lt"/>
              <a:buAutoNum type="alphaLcPeriod"/>
            </a:pPr>
            <a:r>
              <a:rPr lang="en-GB" sz="1600" dirty="0"/>
              <a:t>Mortality after 30 or 365 days</a:t>
            </a:r>
          </a:p>
          <a:p>
            <a:pPr marL="800100" lvl="1" indent="-342900">
              <a:lnSpc>
                <a:spcPct val="110000"/>
              </a:lnSpc>
              <a:buFont typeface="+mj-lt"/>
              <a:buAutoNum type="alphaLcPeriod"/>
            </a:pPr>
            <a:r>
              <a:rPr lang="en-GB" sz="1600" dirty="0"/>
              <a:t>Treatment on a stroke unit</a:t>
            </a:r>
          </a:p>
          <a:p>
            <a:pPr marL="457200" indent="-457200">
              <a:lnSpc>
                <a:spcPct val="110000"/>
              </a:lnSpc>
              <a:buFont typeface="+mj-lt"/>
              <a:buAutoNum type="arabicPeriod"/>
            </a:pPr>
            <a:r>
              <a:rPr lang="en-GB" sz="1600" dirty="0"/>
              <a:t>Describe and </a:t>
            </a:r>
            <a:r>
              <a:rPr lang="en-GB" sz="1600" dirty="0" err="1"/>
              <a:t>analyze</a:t>
            </a:r>
            <a:r>
              <a:rPr lang="en-GB" sz="1600" dirty="0"/>
              <a:t> outlier regions</a:t>
            </a:r>
          </a:p>
          <a:p>
            <a:pPr marL="457200" indent="-457200">
              <a:lnSpc>
                <a:spcPct val="110000"/>
              </a:lnSpc>
              <a:buFont typeface="+mj-lt"/>
              <a:buAutoNum type="arabicPeriod"/>
            </a:pPr>
            <a:r>
              <a:rPr lang="en-GB" sz="1600" dirty="0"/>
              <a:t>Perform analyses for further diseases</a:t>
            </a:r>
          </a:p>
          <a:p>
            <a:pPr marL="457200" indent="-457200">
              <a:lnSpc>
                <a:spcPct val="110000"/>
              </a:lnSpc>
              <a:buFont typeface="+mj-lt"/>
              <a:buAutoNum type="arabicPeriod"/>
            </a:pPr>
            <a:r>
              <a:rPr lang="en-GB" sz="1600" dirty="0"/>
              <a:t>Discuss results in workshops with experts</a:t>
            </a:r>
          </a:p>
        </p:txBody>
      </p:sp>
    </p:spTree>
    <p:extLst>
      <p:ext uri="{BB962C8B-B14F-4D97-AF65-F5344CB8AC3E}">
        <p14:creationId xmlns:p14="http://schemas.microsoft.com/office/powerpoint/2010/main" val="2425727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673100" y="2491799"/>
            <a:ext cx="10845800" cy="777874"/>
          </a:xfrm>
        </p:spPr>
        <p:txBody>
          <a:bodyPr>
            <a:normAutofit fontScale="90000"/>
          </a:bodyPr>
          <a:lstStyle/>
          <a:p>
            <a:pPr algn="ctr">
              <a:lnSpc>
                <a:spcPct val="125000"/>
              </a:lnSpc>
              <a:defRPr/>
            </a:pPr>
            <a:r>
              <a:rPr lang="en-GB" sz="4400" dirty="0">
                <a:solidFill>
                  <a:srgbClr val="C00000"/>
                </a:solidFill>
              </a:rPr>
              <a:t>Thank you for your attention!</a:t>
            </a:r>
            <a:endParaRPr sz="44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EC00C8-95C6-AA8F-A17E-79DE9B0956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References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391180-7C46-C312-52E1-22B51E7BE6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rtl="0">
              <a:lnSpc>
                <a:spcPct val="120000"/>
              </a:lnSpc>
              <a:buNone/>
            </a:pPr>
            <a:r>
              <a:rPr kumimoji="0" lang="en-GB" altLang="en-DE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Belau, M.H., Becher, H., </a:t>
            </a:r>
            <a:r>
              <a:rPr kumimoji="0" lang="en-GB" altLang="en-DE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Riefflin</a:t>
            </a:r>
            <a:r>
              <a:rPr kumimoji="0" lang="en-GB" altLang="en-DE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, M. et al. The impact of regional deprivation on stroke incidence, treatment, and mortality in Germany. Neurol. Res. </a:t>
            </a:r>
            <a:r>
              <a:rPr kumimoji="0" lang="en-GB" altLang="en-DE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Pract</a:t>
            </a:r>
            <a:r>
              <a:rPr kumimoji="0" lang="en-GB" altLang="en-DE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. 5, 6 (2023). </a:t>
            </a:r>
            <a:r>
              <a:rPr kumimoji="0" lang="en-GB" altLang="en-DE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hlinkClick r:id="rId2"/>
              </a:rPr>
              <a:t>https://doi.org/10.1186/s42466-023-00232-0</a:t>
            </a:r>
            <a:endParaRPr kumimoji="0" lang="en-GB" altLang="en-DE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  <a:p>
            <a:pPr marL="0" indent="0" rtl="0">
              <a:lnSpc>
                <a:spcPct val="120000"/>
              </a:lnSpc>
              <a:buNone/>
            </a:pPr>
            <a:r>
              <a:rPr lang="en-GB" altLang="en-DE" sz="1200" dirty="0">
                <a:latin typeface="+mj-lt"/>
              </a:rPr>
              <a:t>(CIHI 2023): Canadian Institute for Health Information. CIHI’s Population Grouping Methodology 1.4 — Overview and Outputs, 2023. Ottawa, ON: CIHI; 2023</a:t>
            </a:r>
            <a:endParaRPr kumimoji="0" lang="en-GB" altLang="en-DE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  <a:p>
            <a:pPr marL="0" indent="0" rtl="0">
              <a:lnSpc>
                <a:spcPct val="120000"/>
              </a:lnSpc>
              <a:buNone/>
            </a:pPr>
            <a:r>
              <a:rPr kumimoji="0" lang="en-DE" altLang="en-DE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Corallo</a:t>
            </a:r>
            <a:r>
              <a:rPr kumimoji="0" lang="en-DE" altLang="en-DE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 AN, </a:t>
            </a:r>
            <a:r>
              <a:rPr kumimoji="0" lang="en-DE" altLang="en-DE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Croxford</a:t>
            </a:r>
            <a:r>
              <a:rPr kumimoji="0" lang="en-DE" altLang="en-DE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 R, Goodman DC, Bryan EL, Srivastava D, </a:t>
            </a:r>
            <a:r>
              <a:rPr kumimoji="0" lang="en-DE" altLang="en-DE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Stukel</a:t>
            </a:r>
            <a:r>
              <a:rPr kumimoji="0" lang="en-DE" altLang="en-DE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 TA. A systematic review of medical practice variation in OECD countries. Health Policy 2014; 114:5-14.</a:t>
            </a:r>
            <a:endParaRPr kumimoji="0" lang="en-GB" altLang="en-DE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  <a:p>
            <a:pPr marL="0" indent="0" rtl="0">
              <a:lnSpc>
                <a:spcPct val="120000"/>
              </a:lnSpc>
              <a:buNone/>
            </a:pPr>
            <a:r>
              <a:rPr lang="en-GB" altLang="en-DE" sz="1200" dirty="0">
                <a:latin typeface="+mj-lt"/>
              </a:rPr>
              <a:t>Johns Hopkins University. The Johns Hopkins ACG System. Excerpt from Version 11.0 Technical Reference Guide. November 2014.</a:t>
            </a:r>
            <a:endParaRPr kumimoji="0" lang="en-GB" altLang="en-DE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  <a:p>
            <a:pPr marL="0" indent="0" rtl="0">
              <a:lnSpc>
                <a:spcPct val="120000"/>
              </a:lnSpc>
              <a:buNone/>
            </a:pPr>
            <a:r>
              <a:rPr kumimoji="0" lang="en-DE" altLang="en-DE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OECD. Geographic variations in health care: What do we know and what can be done to improve health system performance? In: OECD Publishing, editor. OECD Health Policy Studies, 2014.</a:t>
            </a:r>
            <a:endParaRPr kumimoji="0" lang="en-GB" altLang="en-DE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  <a:p>
            <a:pPr marL="0" indent="0" rtl="0">
              <a:lnSpc>
                <a:spcPct val="120000"/>
              </a:lnSpc>
              <a:buNone/>
            </a:pPr>
            <a:r>
              <a:rPr lang="de-DE" sz="1200" dirty="0"/>
              <a:t>(SVR 2000): Sachverständigenrat zur Begutachtung der Entwicklung im Gesundheitswesen. Gutachten 2000-2001, Band III.2 Über-, Unter- und Fehlversorgung. Ausgewählte Erkrankungen: ischämische Herzerkrankungen, Schlaganfall und chronisch, obstruktive Lungenerkrankungen.</a:t>
            </a:r>
          </a:p>
          <a:p>
            <a:pPr marL="0" indent="0" rtl="0">
              <a:lnSpc>
                <a:spcPct val="120000"/>
              </a:lnSpc>
              <a:buNone/>
            </a:pPr>
            <a:r>
              <a:rPr lang="de-DE" sz="1200" dirty="0">
                <a:latin typeface="+mj-lt"/>
              </a:rPr>
              <a:t>(3M 2022): 3M Clinical Risk Groups (CRG) Classification System. </a:t>
            </a:r>
            <a:r>
              <a:rPr lang="de-DE" sz="1200" dirty="0" err="1">
                <a:latin typeface="+mj-lt"/>
              </a:rPr>
              <a:t>Methodology</a:t>
            </a:r>
            <a:r>
              <a:rPr lang="de-DE" sz="1200" dirty="0">
                <a:latin typeface="+mj-lt"/>
              </a:rPr>
              <a:t> </a:t>
            </a:r>
            <a:r>
              <a:rPr lang="de-DE" sz="1200" dirty="0" err="1">
                <a:latin typeface="+mj-lt"/>
              </a:rPr>
              <a:t>Overview</a:t>
            </a:r>
            <a:r>
              <a:rPr lang="de-DE" sz="1200" dirty="0">
                <a:latin typeface="+mj-lt"/>
              </a:rPr>
              <a:t>. Software </a:t>
            </a:r>
            <a:r>
              <a:rPr lang="de-DE" sz="1200" dirty="0" err="1">
                <a:latin typeface="+mj-lt"/>
              </a:rPr>
              <a:t>version</a:t>
            </a:r>
            <a:r>
              <a:rPr lang="de-DE" sz="1200" dirty="0">
                <a:latin typeface="+mj-lt"/>
              </a:rPr>
              <a:t> 2.2. </a:t>
            </a:r>
            <a:r>
              <a:rPr lang="de-DE" sz="1200" dirty="0" err="1">
                <a:latin typeface="+mj-lt"/>
              </a:rPr>
              <a:t>February</a:t>
            </a:r>
            <a:r>
              <a:rPr lang="de-DE" sz="1200" dirty="0">
                <a:latin typeface="+mj-lt"/>
              </a:rPr>
              <a:t> 2022.</a:t>
            </a:r>
            <a:endParaRPr lang="en-GB" altLang="en-DE" sz="1200" dirty="0">
              <a:latin typeface="+mj-lt"/>
            </a:endParaRPr>
          </a:p>
          <a:p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39918536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7B0A12F-25C7-F6FD-83B7-34785078CD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Back-up</a:t>
            </a:r>
            <a:endParaRPr lang="en-DE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70B4FF9-0994-A142-DD59-CF3F30905E6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23605929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5" name="Textfeld 43"/>
          <p:cNvSpPr txBox="1"/>
          <p:nvPr/>
        </p:nvSpPr>
        <p:spPr bwMode="auto">
          <a:xfrm>
            <a:off x="839416" y="6229650"/>
            <a:ext cx="816217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 marL="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de-DE" sz="1000" dirty="0" err="1">
                <a:latin typeface="Poppins"/>
                <a:cs typeface="Poppins"/>
              </a:rPr>
              <a:t>DxG</a:t>
            </a:r>
            <a:r>
              <a:rPr lang="de-DE" sz="1000" dirty="0">
                <a:latin typeface="Poppins"/>
                <a:cs typeface="Poppins"/>
              </a:rPr>
              <a:t>:  Diagnosis </a:t>
            </a:r>
            <a:r>
              <a:rPr lang="de-DE" sz="1000" dirty="0" err="1">
                <a:latin typeface="Poppins"/>
                <a:cs typeface="Poppins"/>
              </a:rPr>
              <a:t>group</a:t>
            </a:r>
            <a:r>
              <a:rPr lang="de-DE" sz="1000" dirty="0">
                <a:latin typeface="Poppins"/>
                <a:cs typeface="Poppins"/>
              </a:rPr>
              <a:t> </a:t>
            </a:r>
            <a:r>
              <a:rPr lang="de-DE" sz="1000" dirty="0" err="1">
                <a:latin typeface="Poppins"/>
                <a:cs typeface="Poppins"/>
              </a:rPr>
              <a:t>defined</a:t>
            </a:r>
            <a:r>
              <a:rPr lang="de-DE" sz="1000" dirty="0">
                <a:latin typeface="Poppins"/>
                <a:cs typeface="Poppins"/>
              </a:rPr>
              <a:t> </a:t>
            </a:r>
            <a:r>
              <a:rPr lang="de-DE" sz="1000" dirty="0" err="1">
                <a:latin typeface="Poppins"/>
                <a:cs typeface="Poppins"/>
              </a:rPr>
              <a:t>for</a:t>
            </a:r>
            <a:r>
              <a:rPr lang="de-DE" sz="1000" dirty="0">
                <a:latin typeface="Poppins"/>
                <a:cs typeface="Poppins"/>
              </a:rPr>
              <a:t> </a:t>
            </a:r>
            <a:r>
              <a:rPr lang="de-DE" sz="1000" dirty="0" err="1">
                <a:latin typeface="Poppins"/>
                <a:cs typeface="Poppins"/>
              </a:rPr>
              <a:t>the</a:t>
            </a:r>
            <a:r>
              <a:rPr lang="de-DE" sz="1000" dirty="0">
                <a:latin typeface="Poppins"/>
                <a:cs typeface="Poppins"/>
              </a:rPr>
              <a:t> German </a:t>
            </a:r>
            <a:r>
              <a:rPr lang="de-DE" sz="1000" dirty="0" err="1">
                <a:latin typeface="Poppins"/>
                <a:cs typeface="Poppins"/>
              </a:rPr>
              <a:t>morbidity-based</a:t>
            </a:r>
            <a:r>
              <a:rPr lang="de-DE" sz="1000" dirty="0">
                <a:latin typeface="Poppins"/>
                <a:cs typeface="Poppins"/>
              </a:rPr>
              <a:t> </a:t>
            </a:r>
            <a:r>
              <a:rPr lang="de-DE" sz="1000" dirty="0" err="1">
                <a:latin typeface="Poppins"/>
                <a:cs typeface="Poppins"/>
              </a:rPr>
              <a:t>risk</a:t>
            </a:r>
            <a:r>
              <a:rPr lang="de-DE" sz="1000" dirty="0">
                <a:latin typeface="Poppins"/>
                <a:cs typeface="Poppins"/>
              </a:rPr>
              <a:t> </a:t>
            </a:r>
            <a:r>
              <a:rPr lang="de-DE" sz="1000" dirty="0" err="1">
                <a:latin typeface="Poppins"/>
                <a:cs typeface="Poppins"/>
              </a:rPr>
              <a:t>structure</a:t>
            </a:r>
            <a:r>
              <a:rPr lang="de-DE" sz="1000" dirty="0">
                <a:latin typeface="Poppins"/>
                <a:cs typeface="Poppins"/>
              </a:rPr>
              <a:t> </a:t>
            </a:r>
            <a:r>
              <a:rPr lang="de-DE" sz="1000" dirty="0" err="1">
                <a:latin typeface="Poppins"/>
                <a:cs typeface="Poppins"/>
              </a:rPr>
              <a:t>compensation</a:t>
            </a:r>
            <a:r>
              <a:rPr lang="de-DE" sz="1000" dirty="0">
                <a:latin typeface="Poppins"/>
                <a:cs typeface="Poppins"/>
              </a:rPr>
              <a:t> </a:t>
            </a:r>
            <a:r>
              <a:rPr lang="de-DE" sz="1000" dirty="0" err="1">
                <a:latin typeface="Poppins"/>
                <a:cs typeface="Poppins"/>
              </a:rPr>
              <a:t>scheme</a:t>
            </a:r>
            <a:r>
              <a:rPr lang="de-DE" sz="1000" dirty="0">
                <a:latin typeface="Poppins"/>
                <a:cs typeface="Poppins"/>
              </a:rPr>
              <a:t> (</a:t>
            </a:r>
            <a:r>
              <a:rPr lang="de-DE" sz="1000" dirty="0" err="1">
                <a:latin typeface="Poppins"/>
                <a:cs typeface="Poppins"/>
              </a:rPr>
              <a:t>morbi</a:t>
            </a:r>
            <a:r>
              <a:rPr lang="de-DE" sz="1000" dirty="0">
                <a:latin typeface="Poppins"/>
                <a:cs typeface="Poppins"/>
              </a:rPr>
              <a:t>-RSA)</a:t>
            </a:r>
            <a:endParaRPr sz="1000" dirty="0"/>
          </a:p>
          <a:p>
            <a:pPr>
              <a:defRPr/>
            </a:pPr>
            <a:r>
              <a:rPr lang="de-DE" sz="1000" dirty="0">
                <a:latin typeface="Poppins"/>
                <a:cs typeface="Poppins"/>
              </a:rPr>
              <a:t>MKG: </a:t>
            </a:r>
            <a:r>
              <a:rPr lang="de-DE" sz="1000" dirty="0" err="1">
                <a:latin typeface="Poppins"/>
                <a:cs typeface="Poppins"/>
              </a:rPr>
              <a:t>Macro</a:t>
            </a:r>
            <a:r>
              <a:rPr lang="de-DE" sz="1000" dirty="0">
                <a:latin typeface="Poppins"/>
                <a:cs typeface="Poppins"/>
              </a:rPr>
              <a:t> </a:t>
            </a:r>
            <a:r>
              <a:rPr lang="de-DE" sz="1000" dirty="0" err="1">
                <a:latin typeface="Poppins"/>
                <a:cs typeface="Poppins"/>
              </a:rPr>
              <a:t>disease</a:t>
            </a:r>
            <a:r>
              <a:rPr lang="de-DE" sz="1000" dirty="0">
                <a:latin typeface="Poppins"/>
                <a:cs typeface="Poppins"/>
              </a:rPr>
              <a:t> </a:t>
            </a:r>
            <a:r>
              <a:rPr lang="de-DE" sz="1000" dirty="0" err="1">
                <a:latin typeface="Poppins"/>
                <a:cs typeface="Poppins"/>
              </a:rPr>
              <a:t>group</a:t>
            </a:r>
            <a:endParaRPr sz="1000" dirty="0"/>
          </a:p>
          <a:p>
            <a:pPr>
              <a:defRPr/>
            </a:pPr>
            <a:r>
              <a:rPr lang="de-DE" sz="1000" dirty="0">
                <a:latin typeface="Poppins"/>
                <a:cs typeface="Poppins"/>
              </a:rPr>
              <a:t>ZKG: </a:t>
            </a:r>
            <a:r>
              <a:rPr lang="de-DE" sz="1000" dirty="0" err="1">
                <a:latin typeface="Poppins"/>
                <a:cs typeface="Poppins"/>
              </a:rPr>
              <a:t>Summarized</a:t>
            </a:r>
            <a:r>
              <a:rPr lang="de-DE" sz="1000" dirty="0">
                <a:latin typeface="Poppins"/>
                <a:cs typeface="Poppins"/>
              </a:rPr>
              <a:t> </a:t>
            </a:r>
            <a:r>
              <a:rPr lang="de-DE" sz="1000" dirty="0" err="1">
                <a:latin typeface="Poppins"/>
                <a:cs typeface="Poppins"/>
              </a:rPr>
              <a:t>disease</a:t>
            </a:r>
            <a:r>
              <a:rPr lang="de-DE" sz="1000" dirty="0">
                <a:latin typeface="Poppins"/>
                <a:cs typeface="Poppins"/>
              </a:rPr>
              <a:t> </a:t>
            </a:r>
            <a:r>
              <a:rPr lang="de-DE" sz="1000" dirty="0" err="1">
                <a:latin typeface="Poppins"/>
                <a:cs typeface="Poppins"/>
              </a:rPr>
              <a:t>group</a:t>
            </a:r>
            <a:endParaRPr sz="1000" dirty="0"/>
          </a:p>
        </p:txBody>
      </p:sp>
      <p:grpSp>
        <p:nvGrpSpPr>
          <p:cNvPr id="7" name="Group 6"/>
          <p:cNvGrpSpPr/>
          <p:nvPr/>
        </p:nvGrpSpPr>
        <p:grpSpPr bwMode="auto">
          <a:xfrm>
            <a:off x="515380" y="1374870"/>
            <a:ext cx="11161240" cy="3811224"/>
            <a:chOff x="318978" y="1213947"/>
            <a:chExt cx="10050318" cy="3135416"/>
          </a:xfrm>
        </p:grpSpPr>
        <p:cxnSp>
          <p:nvCxnSpPr>
            <p:cNvPr id="115" name="Gerader Verbinder 69"/>
            <p:cNvCxnSpPr>
              <a:cxnSpLocks/>
            </p:cNvCxnSpPr>
            <p:nvPr/>
          </p:nvCxnSpPr>
          <p:spPr bwMode="auto">
            <a:xfrm flipH="1">
              <a:off x="1544370" y="1494214"/>
              <a:ext cx="1" cy="2234948"/>
            </a:xfrm>
            <a:prstGeom prst="line">
              <a:avLst/>
            </a:prstGeom>
            <a:noFill/>
            <a:ln w="6350" cap="flat" cmpd="sng" algn="ctr">
              <a:solidFill>
                <a:srgbClr val="4472C4"/>
              </a:solidFill>
              <a:prstDash val="dash"/>
              <a:miter lim="800000"/>
            </a:ln>
            <a:effectLst/>
          </p:spPr>
        </p:cxnSp>
        <p:sp>
          <p:nvSpPr>
            <p:cNvPr id="67" name="Rechteck 26"/>
            <p:cNvSpPr/>
            <p:nvPr/>
          </p:nvSpPr>
          <p:spPr bwMode="auto">
            <a:xfrm>
              <a:off x="404893" y="1676303"/>
              <a:ext cx="1078072" cy="413735"/>
            </a:xfrm>
            <a:prstGeom prst="rect">
              <a:avLst/>
            </a:prstGeom>
            <a:solidFill>
              <a:srgbClr val="004EA8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de-DE"/>
              </a:defPPr>
              <a:lvl1pPr marL="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de-DE" sz="1200" b="1" i="0" u="none" strike="noStrike" cap="none" spc="0">
                  <a:ln>
                    <a:noFill/>
                  </a:ln>
                  <a:solidFill>
                    <a:srgbClr val="FFFFFF"/>
                  </a:solidFill>
                  <a:latin typeface="Poppins"/>
                  <a:cs typeface="Poppins"/>
                </a:rPr>
                <a:t>ICD-Code</a:t>
              </a:r>
              <a:endParaRPr lang="de-DE" sz="1100" b="1" i="0" u="none" strike="noStrike" cap="none" spc="0">
                <a:ln>
                  <a:noFill/>
                </a:ln>
                <a:solidFill>
                  <a:srgbClr val="FFFFFF"/>
                </a:solidFill>
                <a:latin typeface="Poppins"/>
                <a:cs typeface="Poppins"/>
              </a:endParaRPr>
            </a:p>
          </p:txBody>
        </p:sp>
        <p:sp>
          <p:nvSpPr>
            <p:cNvPr id="68" name="Rechteck 27"/>
            <p:cNvSpPr/>
            <p:nvPr/>
          </p:nvSpPr>
          <p:spPr bwMode="auto">
            <a:xfrm>
              <a:off x="404893" y="2360959"/>
              <a:ext cx="1078073" cy="952137"/>
            </a:xfrm>
            <a:prstGeom prst="rect">
              <a:avLst/>
            </a:prstGeom>
            <a:solidFill>
              <a:srgbClr val="004EA8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de-DE"/>
              </a:defPPr>
              <a:lvl1pPr marL="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de-DE" sz="1000" b="1" i="0" u="none" strike="noStrike" cap="none" spc="0" dirty="0">
                  <a:ln>
                    <a:noFill/>
                  </a:ln>
                  <a:solidFill>
                    <a:srgbClr val="FFFFFF"/>
                  </a:solidFill>
                  <a:latin typeface="Poppins"/>
                  <a:cs typeface="Poppins"/>
                </a:rPr>
                <a:t>I63.4 </a:t>
              </a:r>
              <a:r>
                <a:rPr lang="de-DE" sz="1000" i="0" u="none" strike="noStrike" cap="none" spc="0" dirty="0">
                  <a:ln>
                    <a:noFill/>
                  </a:ln>
                  <a:solidFill>
                    <a:srgbClr val="FFFFFF"/>
                  </a:solidFill>
                  <a:latin typeface="Poppins"/>
                  <a:cs typeface="Poppins"/>
                </a:rPr>
                <a:t> </a:t>
              </a:r>
              <a:r>
                <a:rPr lang="en-GB" sz="1000" dirty="0">
                  <a:solidFill>
                    <a:srgbClr val="FFFFFF"/>
                  </a:solidFill>
                  <a:latin typeface="Poppins"/>
                  <a:cs typeface="Poppins"/>
                </a:rPr>
                <a:t>Cerebral infarction due to embolism of cerebral arteries</a:t>
              </a:r>
              <a:endParaRPr lang="de-DE" sz="1000" dirty="0">
                <a:solidFill>
                  <a:srgbClr val="FFFFFF"/>
                </a:solidFill>
                <a:latin typeface="Poppins"/>
                <a:cs typeface="Poppins"/>
              </a:endParaRPr>
            </a:p>
          </p:txBody>
        </p:sp>
        <p:sp>
          <p:nvSpPr>
            <p:cNvPr id="71" name="Rechteck 30"/>
            <p:cNvSpPr/>
            <p:nvPr/>
          </p:nvSpPr>
          <p:spPr bwMode="auto">
            <a:xfrm>
              <a:off x="1614405" y="1676303"/>
              <a:ext cx="1141444" cy="413735"/>
            </a:xfrm>
            <a:prstGeom prst="rect">
              <a:avLst/>
            </a:prstGeom>
            <a:solidFill>
              <a:srgbClr val="004EA8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de-DE"/>
              </a:defPPr>
              <a:lvl1pPr marL="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de-DE" sz="1200" b="1" i="0" u="none" strike="noStrike" cap="none" spc="0">
                  <a:ln>
                    <a:noFill/>
                  </a:ln>
                  <a:solidFill>
                    <a:srgbClr val="FFFFFF"/>
                  </a:solidFill>
                  <a:latin typeface="Poppins"/>
                  <a:cs typeface="Poppins"/>
                </a:rPr>
                <a:t>DxG</a:t>
              </a:r>
              <a:endParaRPr/>
            </a:p>
          </p:txBody>
        </p:sp>
        <p:sp>
          <p:nvSpPr>
            <p:cNvPr id="72" name="Rechteck 31"/>
            <p:cNvSpPr/>
            <p:nvPr/>
          </p:nvSpPr>
          <p:spPr bwMode="auto">
            <a:xfrm>
              <a:off x="1609501" y="2360027"/>
              <a:ext cx="1152000" cy="954000"/>
            </a:xfrm>
            <a:prstGeom prst="rect">
              <a:avLst/>
            </a:prstGeom>
            <a:solidFill>
              <a:srgbClr val="004EA8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de-DE"/>
              </a:defPPr>
              <a:lvl1pPr marL="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de-DE" sz="1000" b="1" i="0" u="none" strike="noStrike" cap="none" spc="0" dirty="0">
                  <a:ln>
                    <a:noFill/>
                  </a:ln>
                  <a:solidFill>
                    <a:srgbClr val="FFFFFF"/>
                  </a:solidFill>
                  <a:latin typeface="Poppins"/>
                  <a:cs typeface="Poppins"/>
                </a:rPr>
                <a:t>400 </a:t>
              </a:r>
              <a:endParaRPr dirty="0"/>
            </a:p>
            <a:p>
              <a:pPr marL="0" marR="0" lvl="0" indent="0" algn="ctr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GB" sz="1000" i="0" u="none" strike="noStrike" cap="none" spc="0" dirty="0">
                  <a:ln>
                    <a:noFill/>
                  </a:ln>
                  <a:solidFill>
                    <a:srgbClr val="FFFFFF"/>
                  </a:solidFill>
                  <a:latin typeface="Poppins"/>
                  <a:cs typeface="Poppins"/>
                </a:rPr>
                <a:t>Precerebral or cerebral artery occlusion with cerebral infarction</a:t>
              </a:r>
              <a:endParaRPr dirty="0"/>
            </a:p>
          </p:txBody>
        </p:sp>
        <p:sp>
          <p:nvSpPr>
            <p:cNvPr id="76" name="Rechteck 36"/>
            <p:cNvSpPr/>
            <p:nvPr/>
          </p:nvSpPr>
          <p:spPr bwMode="auto">
            <a:xfrm>
              <a:off x="3997680" y="1676303"/>
              <a:ext cx="1317611" cy="413735"/>
            </a:xfrm>
            <a:prstGeom prst="rect">
              <a:avLst/>
            </a:prstGeom>
            <a:solidFill>
              <a:srgbClr val="004EA8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de-DE"/>
              </a:defPPr>
              <a:lvl1pPr marL="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de-DE" sz="1200" b="1" i="0" u="none" strike="noStrike" cap="none" spc="0">
                  <a:ln>
                    <a:noFill/>
                  </a:ln>
                  <a:solidFill>
                    <a:srgbClr val="FFFFFF"/>
                  </a:solidFill>
                  <a:latin typeface="Poppins"/>
                  <a:cs typeface="Poppins"/>
                </a:rPr>
                <a:t>ZKG</a:t>
              </a:r>
              <a:endParaRPr lang="de-DE" sz="1100" b="1" i="0" u="none" strike="noStrike" cap="none" spc="0" baseline="30000">
                <a:ln>
                  <a:noFill/>
                </a:ln>
                <a:solidFill>
                  <a:srgbClr val="FFFFFF"/>
                </a:solidFill>
                <a:latin typeface="Poppins"/>
                <a:cs typeface="Poppins"/>
              </a:endParaRPr>
            </a:p>
          </p:txBody>
        </p:sp>
        <p:sp>
          <p:nvSpPr>
            <p:cNvPr id="77" name="Rechteck 37"/>
            <p:cNvSpPr/>
            <p:nvPr/>
          </p:nvSpPr>
          <p:spPr bwMode="auto">
            <a:xfrm>
              <a:off x="3999894" y="2360027"/>
              <a:ext cx="1317412" cy="954000"/>
            </a:xfrm>
            <a:prstGeom prst="rect">
              <a:avLst/>
            </a:prstGeom>
            <a:solidFill>
              <a:srgbClr val="004EA8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de-DE"/>
              </a:defPPr>
              <a:lvl1pPr marL="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de-DE" sz="1000" b="1" i="0" u="none" strike="noStrike" cap="none" spc="0" dirty="0">
                  <a:ln>
                    <a:noFill/>
                  </a:ln>
                  <a:solidFill>
                    <a:srgbClr val="FFFFFF"/>
                  </a:solidFill>
                  <a:latin typeface="Poppins"/>
                  <a:cs typeface="Poppins"/>
                </a:rPr>
                <a:t>Z1605</a:t>
              </a:r>
              <a:r>
                <a:rPr lang="de-DE" sz="1000" i="0" u="none" strike="noStrike" cap="none" spc="0" dirty="0">
                  <a:ln>
                    <a:noFill/>
                  </a:ln>
                  <a:solidFill>
                    <a:srgbClr val="FFFFFF"/>
                  </a:solidFill>
                  <a:latin typeface="Poppins"/>
                  <a:cs typeface="Poppins"/>
                </a:rPr>
                <a:t> </a:t>
              </a:r>
              <a:endParaRPr dirty="0"/>
            </a:p>
            <a:p>
              <a:pPr marL="0" marR="0" lvl="0" indent="0" algn="ctr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de-DE" sz="1000" i="0" u="none" strike="noStrike" cap="none" spc="0" dirty="0">
                  <a:ln>
                    <a:noFill/>
                  </a:ln>
                  <a:solidFill>
                    <a:srgbClr val="FFFFFF"/>
                  </a:solidFill>
                  <a:latin typeface="Poppins"/>
                  <a:cs typeface="Poppins"/>
                </a:rPr>
                <a:t>Cerebral </a:t>
              </a:r>
              <a:r>
                <a:rPr lang="de-DE" sz="1000" i="0" u="none" strike="noStrike" cap="none" spc="0" dirty="0" err="1">
                  <a:ln>
                    <a:noFill/>
                  </a:ln>
                  <a:solidFill>
                    <a:srgbClr val="FFFFFF"/>
                  </a:solidFill>
                  <a:latin typeface="Poppins"/>
                  <a:cs typeface="Poppins"/>
                </a:rPr>
                <a:t>hemorrhage</a:t>
              </a:r>
              <a:r>
                <a:rPr lang="de-DE" sz="1000" i="0" u="none" strike="noStrike" cap="none" spc="0" dirty="0">
                  <a:ln>
                    <a:noFill/>
                  </a:ln>
                  <a:solidFill>
                    <a:srgbClr val="FFFFFF"/>
                  </a:solidFill>
                  <a:latin typeface="Poppins"/>
                  <a:cs typeface="Poppins"/>
                </a:rPr>
                <a:t> </a:t>
              </a:r>
              <a:r>
                <a:rPr lang="de-DE" sz="1000" i="0" u="none" strike="noStrike" cap="none" spc="0" dirty="0" err="1">
                  <a:ln>
                    <a:noFill/>
                  </a:ln>
                  <a:solidFill>
                    <a:srgbClr val="FFFFFF"/>
                  </a:solidFill>
                  <a:latin typeface="Poppins"/>
                  <a:cs typeface="Poppins"/>
                </a:rPr>
                <a:t>or</a:t>
              </a:r>
              <a:r>
                <a:rPr lang="de-DE" sz="1000" i="0" u="none" strike="noStrike" cap="none" spc="0" dirty="0">
                  <a:ln>
                    <a:noFill/>
                  </a:ln>
                  <a:solidFill>
                    <a:srgbClr val="FFFFFF"/>
                  </a:solidFill>
                  <a:latin typeface="Poppins"/>
                  <a:cs typeface="Poppins"/>
                </a:rPr>
                <a:t> cerebral </a:t>
              </a:r>
              <a:r>
                <a:rPr lang="de-DE" sz="1000" i="0" u="none" strike="noStrike" cap="none" spc="0" dirty="0" err="1">
                  <a:ln>
                    <a:noFill/>
                  </a:ln>
                  <a:solidFill>
                    <a:srgbClr val="FFFFFF"/>
                  </a:solidFill>
                  <a:latin typeface="Poppins"/>
                  <a:cs typeface="Poppins"/>
                </a:rPr>
                <a:t>infarction</a:t>
              </a:r>
              <a:endParaRPr dirty="0"/>
            </a:p>
          </p:txBody>
        </p:sp>
        <p:sp>
          <p:nvSpPr>
            <p:cNvPr id="78" name="Rechteck 38"/>
            <p:cNvSpPr/>
            <p:nvPr/>
          </p:nvSpPr>
          <p:spPr bwMode="auto">
            <a:xfrm>
              <a:off x="6667937" y="2360026"/>
              <a:ext cx="1425780" cy="953069"/>
            </a:xfrm>
            <a:prstGeom prst="rect">
              <a:avLst/>
            </a:prstGeom>
            <a:solidFill>
              <a:srgbClr val="004EA8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de-DE"/>
              </a:defPPr>
              <a:lvl1pPr marL="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de-DE" sz="1000" b="1" dirty="0">
                  <a:solidFill>
                    <a:srgbClr val="FFFFFF"/>
                  </a:solidFill>
                  <a:latin typeface="Poppins"/>
                  <a:cs typeface="Poppins"/>
                </a:rPr>
                <a:t>P0707</a:t>
              </a:r>
              <a:endParaRPr dirty="0"/>
            </a:p>
            <a:p>
              <a:pPr marL="0" marR="0" lvl="0" indent="0" algn="ctr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de-DE" sz="1000" i="0" u="none" strike="noStrike" cap="none" spc="0" dirty="0" err="1">
                  <a:ln>
                    <a:noFill/>
                  </a:ln>
                  <a:solidFill>
                    <a:srgbClr val="FFFFFF"/>
                  </a:solidFill>
                  <a:latin typeface="Poppins"/>
                  <a:cs typeface="Poppins"/>
                </a:rPr>
                <a:t>Severe</a:t>
              </a:r>
              <a:r>
                <a:rPr lang="de-DE" sz="1000" i="0" u="none" strike="noStrike" cap="none" spc="0" dirty="0">
                  <a:ln>
                    <a:noFill/>
                  </a:ln>
                  <a:solidFill>
                    <a:srgbClr val="FFFFFF"/>
                  </a:solidFill>
                  <a:latin typeface="Poppins"/>
                  <a:cs typeface="Poppins"/>
                </a:rPr>
                <a:t> </a:t>
              </a:r>
              <a:r>
                <a:rPr lang="de-DE" sz="1000" i="0" u="none" strike="noStrike" cap="none" spc="0" dirty="0" err="1">
                  <a:ln>
                    <a:noFill/>
                  </a:ln>
                  <a:solidFill>
                    <a:srgbClr val="FFFFFF"/>
                  </a:solidFill>
                  <a:latin typeface="Poppins"/>
                  <a:cs typeface="Poppins"/>
                </a:rPr>
                <a:t>disease</a:t>
              </a:r>
              <a:r>
                <a:rPr lang="de-DE" sz="1000" i="0" u="none" strike="noStrike" cap="none" spc="0" dirty="0">
                  <a:ln>
                    <a:noFill/>
                  </a:ln>
                  <a:solidFill>
                    <a:srgbClr val="FFFFFF"/>
                  </a:solidFill>
                  <a:latin typeface="Poppins"/>
                  <a:cs typeface="Poppins"/>
                </a:rPr>
                <a:t>(s) </a:t>
              </a:r>
              <a:r>
                <a:rPr lang="de-DE" sz="1000" i="0" u="none" strike="noStrike" cap="none" spc="0" dirty="0" err="1">
                  <a:ln>
                    <a:noFill/>
                  </a:ln>
                  <a:solidFill>
                    <a:srgbClr val="FFFFFF"/>
                  </a:solidFill>
                  <a:latin typeface="Poppins"/>
                  <a:cs typeface="Poppins"/>
                </a:rPr>
                <a:t>from</a:t>
              </a:r>
              <a:r>
                <a:rPr lang="de-DE" sz="1000" i="0" u="none" strike="noStrike" cap="none" spc="0" dirty="0">
                  <a:ln>
                    <a:noFill/>
                  </a:ln>
                  <a:solidFill>
                    <a:srgbClr val="FFFFFF"/>
                  </a:solidFill>
                  <a:latin typeface="Poppins"/>
                  <a:cs typeface="Poppins"/>
                </a:rPr>
                <a:t> </a:t>
              </a:r>
              <a:r>
                <a:rPr lang="de-DE" sz="1000" i="0" u="none" strike="noStrike" cap="none" spc="0" dirty="0" err="1">
                  <a:ln>
                    <a:noFill/>
                  </a:ln>
                  <a:solidFill>
                    <a:srgbClr val="FFFFFF"/>
                  </a:solidFill>
                  <a:latin typeface="Poppins"/>
                  <a:cs typeface="Poppins"/>
                </a:rPr>
                <a:t>one</a:t>
              </a:r>
              <a:r>
                <a:rPr lang="de-DE" sz="1000" i="0" u="none" strike="noStrike" cap="none" spc="0" dirty="0">
                  <a:ln>
                    <a:noFill/>
                  </a:ln>
                  <a:solidFill>
                    <a:srgbClr val="FFFFFF"/>
                  </a:solidFill>
                  <a:latin typeface="Poppins"/>
                  <a:cs typeface="Poppins"/>
                </a:rPr>
                <a:t> MKG, </a:t>
              </a:r>
              <a:r>
                <a:rPr lang="de-DE" sz="1000" i="0" u="none" strike="noStrike" cap="none" spc="0" dirty="0" err="1">
                  <a:ln>
                    <a:noFill/>
                  </a:ln>
                  <a:solidFill>
                    <a:srgbClr val="FFFFFF"/>
                  </a:solidFill>
                  <a:latin typeface="Poppins"/>
                  <a:cs typeface="Poppins"/>
                </a:rPr>
                <a:t>including</a:t>
              </a:r>
              <a:r>
                <a:rPr lang="de-DE" sz="1000" i="0" u="none" strike="noStrike" cap="none" spc="0" dirty="0">
                  <a:ln>
                    <a:noFill/>
                  </a:ln>
                  <a:solidFill>
                    <a:srgbClr val="FFFFFF"/>
                  </a:solidFill>
                  <a:latin typeface="Poppins"/>
                  <a:cs typeface="Poppins"/>
                </a:rPr>
                <a:t>: Cerebral </a:t>
              </a:r>
              <a:r>
                <a:rPr lang="de-DE" sz="1000" i="0" u="none" strike="noStrike" cap="none" spc="0" dirty="0" err="1">
                  <a:ln>
                    <a:noFill/>
                  </a:ln>
                  <a:solidFill>
                    <a:srgbClr val="FFFFFF"/>
                  </a:solidFill>
                  <a:latin typeface="Poppins"/>
                  <a:cs typeface="Poppins"/>
                </a:rPr>
                <a:t>hemmorrhage</a:t>
              </a:r>
              <a:r>
                <a:rPr lang="de-DE" sz="1000" i="0" u="none" strike="noStrike" cap="none" spc="0" dirty="0">
                  <a:ln>
                    <a:noFill/>
                  </a:ln>
                  <a:solidFill>
                    <a:srgbClr val="FFFFFF"/>
                  </a:solidFill>
                  <a:latin typeface="Poppins"/>
                  <a:cs typeface="Poppins"/>
                </a:rPr>
                <a:t> </a:t>
              </a:r>
              <a:r>
                <a:rPr lang="de-DE" sz="1000" i="0" u="none" strike="noStrike" cap="none" spc="0" dirty="0" err="1">
                  <a:ln>
                    <a:noFill/>
                  </a:ln>
                  <a:solidFill>
                    <a:srgbClr val="FFFFFF"/>
                  </a:solidFill>
                  <a:latin typeface="Poppins"/>
                  <a:cs typeface="Poppins"/>
                </a:rPr>
                <a:t>or</a:t>
              </a:r>
              <a:r>
                <a:rPr lang="de-DE" sz="1000" i="0" u="none" strike="noStrike" cap="none" spc="0" dirty="0">
                  <a:ln>
                    <a:noFill/>
                  </a:ln>
                  <a:solidFill>
                    <a:srgbClr val="FFFFFF"/>
                  </a:solidFill>
                  <a:latin typeface="Poppins"/>
                  <a:cs typeface="Poppins"/>
                </a:rPr>
                <a:t> cerebral </a:t>
              </a:r>
              <a:r>
                <a:rPr lang="de-DE" sz="1000" i="0" u="none" strike="noStrike" cap="none" spc="0" dirty="0" err="1">
                  <a:ln>
                    <a:noFill/>
                  </a:ln>
                  <a:solidFill>
                    <a:srgbClr val="FFFFFF"/>
                  </a:solidFill>
                  <a:latin typeface="Poppins"/>
                  <a:cs typeface="Poppins"/>
                </a:rPr>
                <a:t>infarction</a:t>
              </a:r>
              <a:endParaRPr dirty="0"/>
            </a:p>
          </p:txBody>
        </p:sp>
        <p:sp>
          <p:nvSpPr>
            <p:cNvPr id="79" name="Rechteck 39"/>
            <p:cNvSpPr/>
            <p:nvPr/>
          </p:nvSpPr>
          <p:spPr bwMode="auto">
            <a:xfrm>
              <a:off x="8181893" y="1593107"/>
              <a:ext cx="972000" cy="579600"/>
            </a:xfrm>
            <a:prstGeom prst="rect">
              <a:avLst/>
            </a:prstGeom>
            <a:solidFill>
              <a:srgbClr val="004EA8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de-DE"/>
              </a:defPPr>
              <a:lvl1pPr marL="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de-DE" sz="1200" b="1" i="0" u="none" strike="noStrike" cap="none" spc="0">
                  <a:ln>
                    <a:noFill/>
                  </a:ln>
                  <a:solidFill>
                    <a:srgbClr val="FFFFFF"/>
                  </a:solidFill>
                  <a:latin typeface="Poppins"/>
                  <a:cs typeface="Poppins"/>
                </a:rPr>
                <a:t>PopGroup</a:t>
              </a:r>
              <a:endParaRPr lang="de-DE" sz="1100" b="1" i="0" u="none" strike="noStrike" cap="none" spc="0">
                <a:ln>
                  <a:noFill/>
                </a:ln>
                <a:solidFill>
                  <a:srgbClr val="FFFFFF"/>
                </a:solidFill>
                <a:latin typeface="Poppins"/>
                <a:cs typeface="Poppins"/>
              </a:endParaRPr>
            </a:p>
          </p:txBody>
        </p:sp>
        <p:sp>
          <p:nvSpPr>
            <p:cNvPr id="80" name="Rechteck 40"/>
            <p:cNvSpPr/>
            <p:nvPr/>
          </p:nvSpPr>
          <p:spPr bwMode="auto">
            <a:xfrm>
              <a:off x="8181892" y="2360026"/>
              <a:ext cx="972000" cy="953069"/>
            </a:xfrm>
            <a:prstGeom prst="rect">
              <a:avLst/>
            </a:prstGeom>
            <a:solidFill>
              <a:srgbClr val="004EA8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de-DE"/>
              </a:defPPr>
              <a:lvl1pPr marL="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de-DE" sz="1000" b="1" u="none" strike="noStrike" cap="none" spc="0" dirty="0">
                  <a:ln>
                    <a:noFill/>
                  </a:ln>
                  <a:solidFill>
                    <a:srgbClr val="FFFFFF"/>
                  </a:solidFill>
                  <a:latin typeface="Poppins"/>
                  <a:cs typeface="Poppins"/>
                </a:rPr>
                <a:t>P0707E</a:t>
              </a:r>
            </a:p>
            <a:p>
              <a:pPr marL="0" marR="0" lvl="0" indent="0" algn="ctr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de-DE" sz="1000" dirty="0">
                  <a:solidFill>
                    <a:srgbClr val="FFFFFF"/>
                  </a:solidFill>
                  <a:latin typeface="Poppins"/>
                  <a:cs typeface="Poppins"/>
                </a:rPr>
                <a:t>P0707 </a:t>
              </a:r>
              <a:r>
                <a:rPr lang="de-DE" sz="1000" dirty="0" err="1">
                  <a:solidFill>
                    <a:srgbClr val="FFFFFF"/>
                  </a:solidFill>
                  <a:latin typeface="Poppins"/>
                  <a:cs typeface="Poppins"/>
                </a:rPr>
                <a:t>with</a:t>
              </a:r>
              <a:r>
                <a:rPr lang="de-DE" sz="1000" dirty="0">
                  <a:solidFill>
                    <a:srgbClr val="FFFFFF"/>
                  </a:solidFill>
                  <a:latin typeface="Poppins"/>
                  <a:cs typeface="Poppins"/>
                </a:rPr>
                <a:t> a care </a:t>
              </a:r>
              <a:r>
                <a:rPr lang="de-DE" sz="1000" dirty="0" err="1">
                  <a:solidFill>
                    <a:srgbClr val="FFFFFF"/>
                  </a:solidFill>
                  <a:latin typeface="Poppins"/>
                  <a:cs typeface="Poppins"/>
                </a:rPr>
                <a:t>level</a:t>
              </a:r>
              <a:r>
                <a:rPr lang="de-DE" sz="1000" dirty="0">
                  <a:solidFill>
                    <a:srgbClr val="FFFFFF"/>
                  </a:solidFill>
                  <a:latin typeface="Poppins"/>
                  <a:cs typeface="Poppins"/>
                </a:rPr>
                <a:t> ≤ 3 and </a:t>
              </a:r>
              <a:r>
                <a:rPr lang="de-DE" sz="1000" dirty="0" err="1">
                  <a:solidFill>
                    <a:srgbClr val="FFFFFF"/>
                  </a:solidFill>
                  <a:latin typeface="Poppins"/>
                  <a:cs typeface="Poppins"/>
                </a:rPr>
                <a:t>without</a:t>
              </a:r>
              <a:r>
                <a:rPr lang="de-DE" sz="1000" dirty="0">
                  <a:solidFill>
                    <a:srgbClr val="FFFFFF"/>
                  </a:solidFill>
                  <a:latin typeface="Poppins"/>
                  <a:cs typeface="Poppins"/>
                </a:rPr>
                <a:t> </a:t>
              </a:r>
              <a:r>
                <a:rPr lang="de-DE" sz="1000" dirty="0" err="1">
                  <a:solidFill>
                    <a:srgbClr val="FFFFFF"/>
                  </a:solidFill>
                  <a:latin typeface="Poppins"/>
                  <a:cs typeface="Poppins"/>
                </a:rPr>
                <a:t>complex</a:t>
              </a:r>
              <a:r>
                <a:rPr lang="de-DE" sz="1000" dirty="0">
                  <a:solidFill>
                    <a:srgbClr val="FFFFFF"/>
                  </a:solidFill>
                  <a:latin typeface="Poppins"/>
                  <a:cs typeface="Poppins"/>
                </a:rPr>
                <a:t> </a:t>
              </a:r>
              <a:r>
                <a:rPr lang="de-DE" sz="1000" dirty="0" err="1">
                  <a:solidFill>
                    <a:srgbClr val="FFFFFF"/>
                  </a:solidFill>
                  <a:latin typeface="Poppins"/>
                  <a:cs typeface="Poppins"/>
                </a:rPr>
                <a:t>treatment</a:t>
              </a:r>
              <a:r>
                <a:rPr lang="de-DE" sz="1000" dirty="0">
                  <a:solidFill>
                    <a:srgbClr val="FFFFFF"/>
                  </a:solidFill>
                  <a:latin typeface="Poppins"/>
                  <a:cs typeface="Poppins"/>
                </a:rPr>
                <a:t> in intensive care </a:t>
              </a:r>
              <a:endParaRPr dirty="0"/>
            </a:p>
          </p:txBody>
        </p:sp>
        <p:sp>
          <p:nvSpPr>
            <p:cNvPr id="81" name="Rechteck 41"/>
            <p:cNvSpPr/>
            <p:nvPr/>
          </p:nvSpPr>
          <p:spPr bwMode="auto">
            <a:xfrm>
              <a:off x="9267229" y="2360026"/>
              <a:ext cx="1023444" cy="953069"/>
            </a:xfrm>
            <a:prstGeom prst="rect">
              <a:avLst/>
            </a:prstGeom>
            <a:solidFill>
              <a:srgbClr val="004EA8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de-DE"/>
              </a:defPPr>
              <a:lvl1pPr marL="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GB" sz="1000" b="1" dirty="0">
                  <a:solidFill>
                    <a:srgbClr val="FFFFFF"/>
                  </a:solidFill>
                  <a:latin typeface="Poppins"/>
                  <a:cs typeface="Poppins"/>
                </a:rPr>
                <a:t>MPG4</a:t>
              </a:r>
              <a:endParaRPr sz="1000" b="1" dirty="0">
                <a:solidFill>
                  <a:srgbClr val="FFFFFF"/>
                </a:solidFill>
                <a:latin typeface="Poppins"/>
                <a:cs typeface="Poppins"/>
              </a:endParaRPr>
            </a:p>
          </p:txBody>
        </p:sp>
        <p:sp>
          <p:nvSpPr>
            <p:cNvPr id="82" name="Textfeld 23"/>
            <p:cNvSpPr txBox="1"/>
            <p:nvPr/>
          </p:nvSpPr>
          <p:spPr bwMode="auto">
            <a:xfrm>
              <a:off x="1177803" y="3961342"/>
              <a:ext cx="349647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de-DE"/>
              </a:defPPr>
              <a:lvl1pPr marL="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de-DE" sz="1200" dirty="0">
                  <a:latin typeface="Poppins"/>
                  <a:cs typeface="Poppins"/>
                </a:rPr>
                <a:t>An individual </a:t>
              </a:r>
              <a:r>
                <a:rPr lang="de-DE" sz="1200" dirty="0" err="1">
                  <a:latin typeface="Poppins"/>
                  <a:cs typeface="Poppins"/>
                </a:rPr>
                <a:t>can</a:t>
              </a:r>
              <a:r>
                <a:rPr lang="de-DE" sz="1200" dirty="0">
                  <a:latin typeface="Poppins"/>
                  <a:cs typeface="Poppins"/>
                </a:rPr>
                <a:t> </a:t>
              </a:r>
              <a:r>
                <a:rPr lang="de-DE" sz="1200" dirty="0" err="1">
                  <a:latin typeface="Poppins"/>
                  <a:cs typeface="Poppins"/>
                </a:rPr>
                <a:t>have</a:t>
              </a:r>
              <a:r>
                <a:rPr lang="de-DE" sz="1200" dirty="0">
                  <a:latin typeface="Poppins"/>
                  <a:cs typeface="Poppins"/>
                </a:rPr>
                <a:t> multiple </a:t>
              </a:r>
              <a:r>
                <a:rPr lang="de-DE" sz="1200" dirty="0" err="1">
                  <a:latin typeface="Poppins"/>
                  <a:cs typeface="Poppins"/>
                </a:rPr>
                <a:t>diagnoses</a:t>
              </a:r>
              <a:r>
                <a:rPr lang="de-DE" sz="1200" dirty="0">
                  <a:latin typeface="Poppins"/>
                  <a:cs typeface="Poppins"/>
                </a:rPr>
                <a:t> </a:t>
              </a:r>
              <a:endParaRPr sz="1600" b="0" i="0" u="none" strike="noStrike" cap="none" spc="0" dirty="0">
                <a:ln>
                  <a:noFill/>
                </a:ln>
                <a:latin typeface="Poppins"/>
                <a:cs typeface="Poppins"/>
              </a:endParaRPr>
            </a:p>
          </p:txBody>
        </p:sp>
        <p:sp>
          <p:nvSpPr>
            <p:cNvPr id="83" name="Geschweifte Klammer rechts 44"/>
            <p:cNvSpPr/>
            <p:nvPr/>
          </p:nvSpPr>
          <p:spPr bwMode="auto">
            <a:xfrm rot="5400000">
              <a:off x="7604928" y="1227995"/>
              <a:ext cx="503576" cy="5025159"/>
            </a:xfrm>
            <a:prstGeom prst="rightBrace">
              <a:avLst>
                <a:gd name="adj1" fmla="val 11622"/>
                <a:gd name="adj2" fmla="val 50000"/>
              </a:avLst>
            </a:prstGeom>
            <a:noFill/>
            <a:ln w="9525" cap="flat" cmpd="sng" algn="ctr">
              <a:solidFill>
                <a:srgbClr val="004EA8">
                  <a:shade val="95000"/>
                  <a:satMod val="105000"/>
                </a:srgbClr>
              </a:solidFill>
              <a:prstDash val="solid"/>
            </a:ln>
            <a:effectLst/>
          </p:spPr>
          <p:txBody>
            <a:bodyPr rtlCol="0" anchor="ctr"/>
            <a:lstStyle>
              <a:defPPr>
                <a:defRPr lang="de-DE"/>
              </a:defPPr>
              <a:lvl1pPr marL="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lang="de-DE" sz="1600" b="0" i="0" u="none" strike="noStrike" cap="none" spc="0">
                <a:ln>
                  <a:noFill/>
                </a:ln>
                <a:solidFill>
                  <a:prstClr val="black"/>
                </a:solidFill>
                <a:latin typeface="Poppins"/>
                <a:cs typeface="Poppins"/>
              </a:endParaRPr>
            </a:p>
          </p:txBody>
        </p:sp>
        <p:sp>
          <p:nvSpPr>
            <p:cNvPr id="84" name="Textfeld 25"/>
            <p:cNvSpPr txBox="1"/>
            <p:nvPr/>
          </p:nvSpPr>
          <p:spPr bwMode="auto">
            <a:xfrm>
              <a:off x="5620008" y="3958770"/>
              <a:ext cx="454323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de-DE"/>
              </a:defPPr>
              <a:lvl1pPr marL="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de-DE" sz="1200" dirty="0">
                  <a:latin typeface="Poppins"/>
                  <a:cs typeface="Poppins"/>
                </a:rPr>
                <a:t>An i</a:t>
              </a:r>
              <a:r>
                <a:rPr lang="de-DE" sz="1200" b="0" i="0" u="none" strike="noStrike" cap="none" spc="0" dirty="0">
                  <a:ln>
                    <a:noFill/>
                  </a:ln>
                  <a:latin typeface="Poppins"/>
                  <a:cs typeface="Poppins"/>
                </a:rPr>
                <a:t>ndividual</a:t>
              </a:r>
              <a:r>
                <a:rPr lang="de-DE" sz="1200" dirty="0">
                  <a:latin typeface="Poppins"/>
                  <a:cs typeface="Poppins"/>
                </a:rPr>
                <a:t> </a:t>
              </a:r>
              <a:r>
                <a:rPr lang="de-DE" sz="1200" dirty="0" err="1">
                  <a:latin typeface="Poppins"/>
                  <a:cs typeface="Poppins"/>
                </a:rPr>
                <a:t>is</a:t>
              </a:r>
              <a:r>
                <a:rPr lang="de-DE" sz="1200" dirty="0">
                  <a:latin typeface="Poppins"/>
                  <a:cs typeface="Poppins"/>
                </a:rPr>
                <a:t> </a:t>
              </a:r>
              <a:r>
                <a:rPr lang="de-DE" sz="1200" dirty="0" err="1">
                  <a:latin typeface="Poppins"/>
                  <a:cs typeface="Poppins"/>
                </a:rPr>
                <a:t>assigned</a:t>
              </a:r>
              <a:r>
                <a:rPr lang="de-DE" sz="1200" dirty="0">
                  <a:latin typeface="Poppins"/>
                  <a:cs typeface="Poppins"/>
                </a:rPr>
                <a:t> </a:t>
              </a:r>
              <a:r>
                <a:rPr lang="de-DE" sz="1200" dirty="0" err="1">
                  <a:latin typeface="Poppins"/>
                  <a:cs typeface="Poppins"/>
                </a:rPr>
                <a:t>to</a:t>
              </a:r>
              <a:r>
                <a:rPr lang="de-DE" sz="1200" dirty="0">
                  <a:latin typeface="Poppins"/>
                  <a:cs typeface="Poppins"/>
                </a:rPr>
                <a:t> a </a:t>
              </a:r>
              <a:r>
                <a:rPr lang="de-DE" sz="1200" dirty="0" err="1">
                  <a:latin typeface="Poppins"/>
                  <a:cs typeface="Poppins"/>
                </a:rPr>
                <a:t>single</a:t>
              </a:r>
              <a:r>
                <a:rPr lang="de-DE" sz="1200" dirty="0">
                  <a:latin typeface="Poppins"/>
                  <a:cs typeface="Poppins"/>
                </a:rPr>
                <a:t> </a:t>
              </a:r>
              <a:r>
                <a:rPr lang="de-DE" sz="1200" dirty="0" err="1">
                  <a:latin typeface="Poppins"/>
                  <a:cs typeface="Poppins"/>
                </a:rPr>
                <a:t>group</a:t>
              </a:r>
              <a:r>
                <a:rPr lang="de-DE" sz="1200" dirty="0">
                  <a:latin typeface="Poppins"/>
                  <a:cs typeface="Poppins"/>
                </a:rPr>
                <a:t> at </a:t>
              </a:r>
              <a:r>
                <a:rPr lang="de-DE" sz="1200" dirty="0" err="1">
                  <a:latin typeface="Poppins"/>
                  <a:cs typeface="Poppins"/>
                </a:rPr>
                <a:t>each</a:t>
              </a:r>
              <a:r>
                <a:rPr lang="de-DE" sz="1200" dirty="0">
                  <a:latin typeface="Poppins"/>
                  <a:cs typeface="Poppins"/>
                </a:rPr>
                <a:t> </a:t>
              </a:r>
              <a:r>
                <a:rPr lang="de-DE" sz="1200" dirty="0" err="1">
                  <a:latin typeface="Poppins"/>
                  <a:cs typeface="Poppins"/>
                </a:rPr>
                <a:t>stage</a:t>
              </a:r>
              <a:endParaRPr sz="1600" b="0" i="0" u="none" strike="noStrike" cap="none" spc="0" dirty="0">
                <a:ln>
                  <a:noFill/>
                </a:ln>
                <a:latin typeface="Poppins"/>
                <a:cs typeface="Poppins"/>
              </a:endParaRPr>
            </a:p>
          </p:txBody>
        </p:sp>
        <p:cxnSp>
          <p:nvCxnSpPr>
            <p:cNvPr id="86" name="Gerade Verbindung mit Pfeil 47"/>
            <p:cNvCxnSpPr>
              <a:cxnSpLocks/>
              <a:stCxn id="68" idx="3"/>
              <a:endCxn id="72" idx="1"/>
            </p:cNvCxnSpPr>
            <p:nvPr/>
          </p:nvCxnSpPr>
          <p:spPr bwMode="auto">
            <a:xfrm flipV="1">
              <a:off x="1482966" y="2837027"/>
              <a:ext cx="126535" cy="1"/>
            </a:xfrm>
            <a:prstGeom prst="straightConnector1">
              <a:avLst/>
            </a:prstGeom>
            <a:noFill/>
            <a:ln w="19050" cap="flat" cmpd="sng" algn="ctr">
              <a:solidFill>
                <a:srgbClr val="C00000"/>
              </a:solidFill>
              <a:prstDash val="solid"/>
              <a:tailEnd type="triangle"/>
            </a:ln>
            <a:effectLst/>
          </p:spPr>
        </p:cxnSp>
        <p:sp>
          <p:nvSpPr>
            <p:cNvPr id="105" name="Rechteck 22"/>
            <p:cNvSpPr/>
            <p:nvPr/>
          </p:nvSpPr>
          <p:spPr bwMode="auto">
            <a:xfrm>
              <a:off x="2877878" y="1676303"/>
              <a:ext cx="996556" cy="413735"/>
            </a:xfrm>
            <a:prstGeom prst="rect">
              <a:avLst/>
            </a:prstGeom>
            <a:solidFill>
              <a:srgbClr val="004EA8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de-DE"/>
              </a:defPPr>
              <a:lvl1pPr marL="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de-DE" sz="1200" b="1" i="0" u="none" strike="noStrike" cap="none" spc="0">
                  <a:ln>
                    <a:noFill/>
                  </a:ln>
                  <a:solidFill>
                    <a:srgbClr val="FFFFFF"/>
                  </a:solidFill>
                  <a:latin typeface="Poppins"/>
                  <a:cs typeface="Poppins"/>
                </a:rPr>
                <a:t>MKG</a:t>
              </a:r>
              <a:endParaRPr lang="de-DE" sz="1100" b="1" i="0" u="none" strike="noStrike" cap="none" spc="0" baseline="30000">
                <a:ln>
                  <a:noFill/>
                </a:ln>
                <a:solidFill>
                  <a:srgbClr val="FFFFFF"/>
                </a:solidFill>
                <a:latin typeface="Poppins"/>
                <a:cs typeface="Poppins"/>
              </a:endParaRPr>
            </a:p>
          </p:txBody>
        </p:sp>
        <p:sp>
          <p:nvSpPr>
            <p:cNvPr id="106" name="Rechteck 23"/>
            <p:cNvSpPr/>
            <p:nvPr/>
          </p:nvSpPr>
          <p:spPr bwMode="auto">
            <a:xfrm>
              <a:off x="2875922" y="2360027"/>
              <a:ext cx="1004400" cy="954000"/>
            </a:xfrm>
            <a:prstGeom prst="rect">
              <a:avLst/>
            </a:prstGeom>
            <a:solidFill>
              <a:srgbClr val="004EA8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de-DE"/>
              </a:defPPr>
              <a:lvl1pPr marL="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GB" sz="1000" dirty="0">
                  <a:solidFill>
                    <a:srgbClr val="FFFFFF"/>
                  </a:solidFill>
                  <a:latin typeface="Poppins"/>
                  <a:cs typeface="Poppins"/>
                </a:rPr>
                <a:t>Diseases of the nervous system</a:t>
              </a:r>
              <a:endParaRPr dirty="0"/>
            </a:p>
          </p:txBody>
        </p:sp>
        <p:sp>
          <p:nvSpPr>
            <p:cNvPr id="108" name="Rechteck 21"/>
            <p:cNvSpPr/>
            <p:nvPr/>
          </p:nvSpPr>
          <p:spPr bwMode="auto">
            <a:xfrm>
              <a:off x="318978" y="1213947"/>
              <a:ext cx="10050317" cy="287567"/>
            </a:xfrm>
            <a:prstGeom prst="rect">
              <a:avLst/>
            </a:prstGeom>
            <a:solidFill>
              <a:sysClr val="window" lastClr="FFFFFF">
                <a:lumMod val="85000"/>
              </a:sysClr>
            </a:solidFill>
            <a:ln w="3175" cap="flat" cmpd="sng" algn="ctr">
              <a:solidFill>
                <a:sysClr val="window" lastClr="FFFFFF">
                  <a:lumMod val="50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lang="de-DE" sz="700" b="0" i="0" u="none" strike="noStrike" cap="none" spc="0" dirty="0">
                <a:ln>
                  <a:noFill/>
                </a:ln>
                <a:solidFill>
                  <a:prstClr val="white"/>
                </a:solidFill>
                <a:latin typeface="Poppins"/>
                <a:cs typeface="Poppins"/>
              </a:endParaRPr>
            </a:p>
          </p:txBody>
        </p:sp>
        <p:sp>
          <p:nvSpPr>
            <p:cNvPr id="114" name="Geschweifte Klammer rechts 44"/>
            <p:cNvSpPr/>
            <p:nvPr/>
          </p:nvSpPr>
          <p:spPr bwMode="auto">
            <a:xfrm rot="5400000">
              <a:off x="2579770" y="1224594"/>
              <a:ext cx="503576" cy="5025159"/>
            </a:xfrm>
            <a:prstGeom prst="rightBrace">
              <a:avLst>
                <a:gd name="adj1" fmla="val 11622"/>
                <a:gd name="adj2" fmla="val 50000"/>
              </a:avLst>
            </a:prstGeom>
            <a:noFill/>
            <a:ln w="9525" cap="flat" cmpd="sng" algn="ctr">
              <a:solidFill>
                <a:srgbClr val="004EA8">
                  <a:shade val="95000"/>
                  <a:satMod val="105000"/>
                </a:srgbClr>
              </a:solidFill>
              <a:prstDash val="solid"/>
            </a:ln>
            <a:effectLst/>
          </p:spPr>
          <p:txBody>
            <a:bodyPr rtlCol="0" anchor="ctr"/>
            <a:lstStyle>
              <a:defPPr>
                <a:defRPr lang="de-DE"/>
              </a:defPPr>
              <a:lvl1pPr marL="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lang="de-DE" sz="1600" b="0" i="0" u="none" strike="noStrike" cap="none" spc="0">
                <a:ln>
                  <a:noFill/>
                </a:ln>
                <a:solidFill>
                  <a:prstClr val="black"/>
                </a:solidFill>
                <a:latin typeface="Poppins"/>
                <a:cs typeface="Poppins"/>
              </a:endParaRPr>
            </a:p>
          </p:txBody>
        </p:sp>
        <p:sp>
          <p:nvSpPr>
            <p:cNvPr id="116" name="Rectangle 115"/>
            <p:cNvSpPr/>
            <p:nvPr/>
          </p:nvSpPr>
          <p:spPr bwMode="auto">
            <a:xfrm>
              <a:off x="318979" y="1213948"/>
              <a:ext cx="10050317" cy="3135415"/>
            </a:xfrm>
            <a:prstGeom prst="rect">
              <a:avLst/>
            </a:prstGeom>
            <a:noFill/>
            <a:ln w="3175" cap="flat" cmpd="sng" algn="ctr">
              <a:solidFill>
                <a:sysClr val="window" lastClr="FFFFFF">
                  <a:lumMod val="50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lang="en-US" sz="1600" b="0" i="0" u="none" strike="noStrike" cap="none" spc="0">
                <a:ln>
                  <a:noFill/>
                </a:ln>
                <a:solidFill>
                  <a:prstClr val="white"/>
                </a:solidFill>
                <a:latin typeface="Poppins"/>
                <a:cs typeface="Poppins"/>
              </a:endParaRPr>
            </a:p>
          </p:txBody>
        </p:sp>
        <p:cxnSp>
          <p:nvCxnSpPr>
            <p:cNvPr id="117" name="Gerader Verbinder 69"/>
            <p:cNvCxnSpPr>
              <a:cxnSpLocks/>
            </p:cNvCxnSpPr>
            <p:nvPr/>
          </p:nvCxnSpPr>
          <p:spPr bwMode="auto">
            <a:xfrm flipH="1">
              <a:off x="2811439" y="1494214"/>
              <a:ext cx="3649" cy="2322610"/>
            </a:xfrm>
            <a:prstGeom prst="line">
              <a:avLst/>
            </a:prstGeom>
            <a:noFill/>
            <a:ln w="6350" cap="flat" cmpd="sng" algn="ctr">
              <a:solidFill>
                <a:srgbClr val="4472C4"/>
              </a:solidFill>
              <a:prstDash val="dash"/>
              <a:miter lim="800000"/>
            </a:ln>
            <a:effectLst/>
          </p:spPr>
        </p:cxnSp>
        <p:cxnSp>
          <p:nvCxnSpPr>
            <p:cNvPr id="118" name="Gerader Verbinder 69"/>
            <p:cNvCxnSpPr>
              <a:cxnSpLocks/>
            </p:cNvCxnSpPr>
            <p:nvPr/>
          </p:nvCxnSpPr>
          <p:spPr bwMode="auto">
            <a:xfrm>
              <a:off x="3939917" y="1494214"/>
              <a:ext cx="0" cy="2234948"/>
            </a:xfrm>
            <a:prstGeom prst="line">
              <a:avLst/>
            </a:prstGeom>
            <a:noFill/>
            <a:ln w="6350" cap="flat" cmpd="sng" algn="ctr">
              <a:solidFill>
                <a:srgbClr val="4472C4"/>
              </a:solidFill>
              <a:prstDash val="dash"/>
              <a:miter lim="800000"/>
            </a:ln>
            <a:effectLst/>
          </p:spPr>
        </p:cxnSp>
        <p:cxnSp>
          <p:nvCxnSpPr>
            <p:cNvPr id="119" name="Gerader Verbinder 69"/>
            <p:cNvCxnSpPr>
              <a:cxnSpLocks/>
              <a:stCxn id="108" idx="2"/>
              <a:endCxn id="114" idx="0"/>
            </p:cNvCxnSpPr>
            <p:nvPr/>
          </p:nvCxnSpPr>
          <p:spPr bwMode="auto">
            <a:xfrm>
              <a:off x="5344137" y="1501514"/>
              <a:ext cx="1" cy="1983872"/>
            </a:xfrm>
            <a:prstGeom prst="line">
              <a:avLst/>
            </a:prstGeom>
            <a:noFill/>
            <a:ln w="6350" cap="flat" cmpd="sng" algn="ctr">
              <a:solidFill>
                <a:srgbClr val="4472C4"/>
              </a:solidFill>
              <a:prstDash val="dash"/>
              <a:miter lim="800000"/>
            </a:ln>
            <a:effectLst/>
          </p:spPr>
        </p:cxnSp>
        <p:cxnSp>
          <p:nvCxnSpPr>
            <p:cNvPr id="120" name="Gerader Verbinder 69"/>
            <p:cNvCxnSpPr>
              <a:cxnSpLocks/>
            </p:cNvCxnSpPr>
            <p:nvPr/>
          </p:nvCxnSpPr>
          <p:spPr bwMode="auto">
            <a:xfrm>
              <a:off x="6607962" y="1494214"/>
              <a:ext cx="0" cy="2234948"/>
            </a:xfrm>
            <a:prstGeom prst="line">
              <a:avLst/>
            </a:prstGeom>
            <a:noFill/>
            <a:ln w="6350" cap="flat" cmpd="sng" algn="ctr">
              <a:solidFill>
                <a:srgbClr val="4472C4"/>
              </a:solidFill>
              <a:prstDash val="dash"/>
              <a:miter lim="800000"/>
            </a:ln>
            <a:effectLst/>
          </p:spPr>
        </p:cxnSp>
        <p:cxnSp>
          <p:nvCxnSpPr>
            <p:cNvPr id="121" name="Gerader Verbinder 69"/>
            <p:cNvCxnSpPr>
              <a:cxnSpLocks/>
            </p:cNvCxnSpPr>
            <p:nvPr/>
          </p:nvCxnSpPr>
          <p:spPr bwMode="auto">
            <a:xfrm>
              <a:off x="8117571" y="1494214"/>
              <a:ext cx="0" cy="2234948"/>
            </a:xfrm>
            <a:prstGeom prst="line">
              <a:avLst/>
            </a:prstGeom>
            <a:noFill/>
            <a:ln w="6350" cap="flat" cmpd="sng" algn="ctr">
              <a:solidFill>
                <a:srgbClr val="4472C4"/>
              </a:solidFill>
              <a:prstDash val="dash"/>
              <a:miter lim="800000"/>
            </a:ln>
            <a:effectLst/>
          </p:spPr>
        </p:cxnSp>
        <p:sp>
          <p:nvSpPr>
            <p:cNvPr id="129" name="Rechteck 38"/>
            <p:cNvSpPr/>
            <p:nvPr/>
          </p:nvSpPr>
          <p:spPr bwMode="auto">
            <a:xfrm>
              <a:off x="5422954" y="2360026"/>
              <a:ext cx="1132539" cy="953069"/>
            </a:xfrm>
            <a:prstGeom prst="rect">
              <a:avLst/>
            </a:prstGeom>
            <a:solidFill>
              <a:srgbClr val="004EA8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de-DE"/>
              </a:defPPr>
              <a:lvl1pPr marL="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de-DE" sz="1000" i="0" u="none" strike="noStrike" cap="none" spc="0" dirty="0" err="1">
                  <a:ln>
                    <a:noFill/>
                  </a:ln>
                  <a:solidFill>
                    <a:srgbClr val="FFFFFF"/>
                  </a:solidFill>
                  <a:latin typeface="Poppins"/>
                  <a:cs typeface="Poppins"/>
                </a:rPr>
                <a:t>Severe</a:t>
              </a:r>
              <a:r>
                <a:rPr lang="de-DE" sz="1000" i="0" u="none" strike="noStrike" cap="none" spc="0" dirty="0">
                  <a:ln>
                    <a:noFill/>
                  </a:ln>
                  <a:solidFill>
                    <a:srgbClr val="FFFFFF"/>
                  </a:solidFill>
                  <a:latin typeface="Poppins"/>
                  <a:cs typeface="Poppins"/>
                </a:rPr>
                <a:t> </a:t>
              </a:r>
              <a:r>
                <a:rPr lang="de-DE" sz="1000" i="0" u="none" strike="noStrike" cap="none" spc="0" dirty="0" err="1">
                  <a:ln>
                    <a:noFill/>
                  </a:ln>
                  <a:solidFill>
                    <a:srgbClr val="FFFFFF"/>
                  </a:solidFill>
                  <a:latin typeface="Poppins"/>
                  <a:cs typeface="Poppins"/>
                </a:rPr>
                <a:t>disease</a:t>
              </a:r>
              <a:r>
                <a:rPr lang="de-DE" sz="1000" i="0" u="none" strike="noStrike" cap="none" spc="0" dirty="0">
                  <a:ln>
                    <a:noFill/>
                  </a:ln>
                  <a:solidFill>
                    <a:srgbClr val="FFFFFF"/>
                  </a:solidFill>
                  <a:latin typeface="Poppins"/>
                  <a:cs typeface="Poppins"/>
                </a:rPr>
                <a:t>(s) </a:t>
              </a:r>
              <a:r>
                <a:rPr lang="de-DE" sz="1000" i="0" u="none" strike="noStrike" cap="none" spc="0" dirty="0" err="1">
                  <a:ln>
                    <a:noFill/>
                  </a:ln>
                  <a:solidFill>
                    <a:srgbClr val="FFFFFF"/>
                  </a:solidFill>
                  <a:latin typeface="Poppins"/>
                  <a:cs typeface="Poppins"/>
                </a:rPr>
                <a:t>from</a:t>
              </a:r>
              <a:r>
                <a:rPr lang="de-DE" sz="1000" i="0" u="none" strike="noStrike" cap="none" spc="0" dirty="0">
                  <a:ln>
                    <a:noFill/>
                  </a:ln>
                  <a:solidFill>
                    <a:srgbClr val="FFFFFF"/>
                  </a:solidFill>
                  <a:latin typeface="Poppins"/>
                  <a:cs typeface="Poppins"/>
                </a:rPr>
                <a:t> </a:t>
              </a:r>
              <a:r>
                <a:rPr lang="de-DE" sz="1000" i="0" u="none" strike="noStrike" cap="none" spc="0" dirty="0" err="1">
                  <a:ln>
                    <a:noFill/>
                  </a:ln>
                  <a:solidFill>
                    <a:srgbClr val="FFFFFF"/>
                  </a:solidFill>
                  <a:latin typeface="Poppins"/>
                  <a:cs typeface="Poppins"/>
                </a:rPr>
                <a:t>one</a:t>
              </a:r>
              <a:r>
                <a:rPr lang="de-DE" sz="1000" i="0" u="none" strike="noStrike" cap="none" spc="0" dirty="0">
                  <a:ln>
                    <a:noFill/>
                  </a:ln>
                  <a:solidFill>
                    <a:srgbClr val="FFFFFF"/>
                  </a:solidFill>
                  <a:latin typeface="Poppins"/>
                  <a:cs typeface="Poppins"/>
                </a:rPr>
                <a:t> MKG</a:t>
              </a:r>
              <a:endParaRPr dirty="0"/>
            </a:p>
          </p:txBody>
        </p:sp>
        <p:cxnSp>
          <p:nvCxnSpPr>
            <p:cNvPr id="141" name="Gerader Verbinder 69"/>
            <p:cNvCxnSpPr>
              <a:cxnSpLocks/>
            </p:cNvCxnSpPr>
            <p:nvPr/>
          </p:nvCxnSpPr>
          <p:spPr bwMode="auto">
            <a:xfrm>
              <a:off x="9194031" y="1501514"/>
              <a:ext cx="0" cy="2227648"/>
            </a:xfrm>
            <a:prstGeom prst="line">
              <a:avLst/>
            </a:prstGeom>
            <a:noFill/>
            <a:ln w="6350" cap="flat" cmpd="sng" algn="ctr">
              <a:solidFill>
                <a:srgbClr val="4472C4"/>
              </a:solidFill>
              <a:prstDash val="dash"/>
              <a:miter lim="800000"/>
            </a:ln>
            <a:effectLst/>
          </p:spPr>
        </p:cxnSp>
        <p:sp>
          <p:nvSpPr>
            <p:cNvPr id="8" name="Rechteck 38"/>
            <p:cNvSpPr/>
            <p:nvPr/>
          </p:nvSpPr>
          <p:spPr bwMode="auto">
            <a:xfrm>
              <a:off x="5422955" y="1593107"/>
              <a:ext cx="1132538" cy="580126"/>
            </a:xfrm>
            <a:prstGeom prst="rect">
              <a:avLst/>
            </a:prstGeom>
            <a:solidFill>
              <a:srgbClr val="004EA8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de-DE"/>
              </a:defPPr>
              <a:lvl1pPr marL="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de-DE" sz="1200" b="1" dirty="0">
                  <a:solidFill>
                    <a:srgbClr val="FFFFFF"/>
                  </a:solidFill>
                  <a:latin typeface="Poppins"/>
                  <a:cs typeface="Poppins"/>
                </a:rPr>
                <a:t>Makro-</a:t>
              </a:r>
              <a:endParaRPr dirty="0"/>
            </a:p>
            <a:p>
              <a:pPr marL="0" marR="0" lvl="0" indent="0" algn="ctr" defTabSz="914400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de-DE" sz="1200" b="1" dirty="0">
                  <a:solidFill>
                    <a:srgbClr val="FFFFFF"/>
                  </a:solidFill>
                  <a:latin typeface="Poppins"/>
                  <a:cs typeface="Poppins"/>
                </a:rPr>
                <a:t>Basis-</a:t>
              </a:r>
              <a:r>
                <a:rPr lang="de-DE" sz="1200" b="1" dirty="0" err="1">
                  <a:solidFill>
                    <a:srgbClr val="FFFFFF"/>
                  </a:solidFill>
                  <a:latin typeface="Poppins"/>
                  <a:cs typeface="Poppins"/>
                </a:rPr>
                <a:t>PopGroup</a:t>
              </a:r>
              <a:endParaRPr dirty="0"/>
            </a:p>
          </p:txBody>
        </p:sp>
        <p:sp>
          <p:nvSpPr>
            <p:cNvPr id="9" name="Rechteck 38"/>
            <p:cNvSpPr/>
            <p:nvPr/>
          </p:nvSpPr>
          <p:spPr bwMode="auto">
            <a:xfrm>
              <a:off x="6667939" y="1593107"/>
              <a:ext cx="1374398" cy="580126"/>
            </a:xfrm>
            <a:prstGeom prst="rect">
              <a:avLst/>
            </a:prstGeom>
            <a:solidFill>
              <a:srgbClr val="004EA8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de-DE"/>
              </a:defPPr>
              <a:lvl1pPr marL="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de-DE" sz="1200" b="1" dirty="0">
                  <a:solidFill>
                    <a:srgbClr val="FFFFFF"/>
                  </a:solidFill>
                  <a:latin typeface="Poppins"/>
                  <a:cs typeface="Poppins"/>
                </a:rPr>
                <a:t>Base </a:t>
              </a:r>
              <a:r>
                <a:rPr lang="de-DE" sz="1200" b="1" dirty="0" err="1">
                  <a:solidFill>
                    <a:srgbClr val="FFFFFF"/>
                  </a:solidFill>
                  <a:latin typeface="Poppins"/>
                  <a:cs typeface="Poppins"/>
                </a:rPr>
                <a:t>PopGroup</a:t>
              </a:r>
              <a:endParaRPr dirty="0"/>
            </a:p>
          </p:txBody>
        </p:sp>
        <p:sp>
          <p:nvSpPr>
            <p:cNvPr id="26" name="Rechteck 41"/>
            <p:cNvSpPr/>
            <p:nvPr/>
          </p:nvSpPr>
          <p:spPr bwMode="auto">
            <a:xfrm>
              <a:off x="9267229" y="1593370"/>
              <a:ext cx="1023442" cy="579600"/>
            </a:xfrm>
            <a:prstGeom prst="rect">
              <a:avLst/>
            </a:prstGeom>
            <a:solidFill>
              <a:srgbClr val="004EA8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de-DE"/>
              </a:defPPr>
              <a:lvl1pPr marL="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R="0" lvl="0" indent="0" algn="ctr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de-DE" sz="1200" b="1" dirty="0" err="1">
                  <a:solidFill>
                    <a:srgbClr val="FFFFFF"/>
                  </a:solidFill>
                  <a:latin typeface="Poppins"/>
                  <a:cs typeface="Poppins"/>
                </a:rPr>
                <a:t>Meta</a:t>
              </a:r>
              <a:r>
                <a:rPr lang="de-DE" sz="1200" b="1" dirty="0">
                  <a:solidFill>
                    <a:srgbClr val="FFFFFF"/>
                  </a:solidFill>
                  <a:latin typeface="Poppins"/>
                  <a:cs typeface="Poppins"/>
                </a:rPr>
                <a:t>  </a:t>
              </a:r>
              <a:r>
                <a:rPr lang="de-DE" sz="1200" b="1" dirty="0" err="1">
                  <a:solidFill>
                    <a:srgbClr val="FFFFFF"/>
                  </a:solidFill>
                  <a:latin typeface="Poppins"/>
                  <a:cs typeface="Poppins"/>
                </a:rPr>
                <a:t>PopGroup</a:t>
              </a:r>
              <a:endParaRPr dirty="0"/>
            </a:p>
          </p:txBody>
        </p:sp>
        <p:sp>
          <p:nvSpPr>
            <p:cNvPr id="50" name="TextBox 49"/>
            <p:cNvSpPr txBox="1"/>
            <p:nvPr/>
          </p:nvSpPr>
          <p:spPr bwMode="auto">
            <a:xfrm>
              <a:off x="354226" y="1252113"/>
              <a:ext cx="9964402" cy="2278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en-GB" sz="1200" b="1" dirty="0">
                  <a:latin typeface="Poppins"/>
                  <a:cs typeface="Poppins"/>
                </a:rPr>
                <a:t>Example: P0707E</a:t>
              </a:r>
              <a:endParaRPr sz="1200" dirty="0">
                <a:latin typeface="Poppins"/>
                <a:cs typeface="Poppins"/>
              </a:endParaRPr>
            </a:p>
          </p:txBody>
        </p:sp>
        <p:cxnSp>
          <p:nvCxnSpPr>
            <p:cNvPr id="3" name="Gerade Verbindung mit Pfeil 49"/>
            <p:cNvCxnSpPr>
              <a:cxnSpLocks/>
              <a:stCxn id="72" idx="3"/>
              <a:endCxn id="106" idx="1"/>
            </p:cNvCxnSpPr>
            <p:nvPr/>
          </p:nvCxnSpPr>
          <p:spPr bwMode="auto">
            <a:xfrm>
              <a:off x="2761501" y="2837027"/>
              <a:ext cx="114421" cy="0"/>
            </a:xfrm>
            <a:prstGeom prst="straightConnector1">
              <a:avLst/>
            </a:prstGeom>
            <a:noFill/>
            <a:ln w="19050" cap="flat" cmpd="sng" algn="ctr">
              <a:solidFill>
                <a:srgbClr val="C00000"/>
              </a:solidFill>
              <a:prstDash val="solid"/>
              <a:tailEnd type="triangle"/>
            </a:ln>
            <a:effectLst/>
          </p:spPr>
        </p:cxnSp>
        <p:cxnSp>
          <p:nvCxnSpPr>
            <p:cNvPr id="15" name="Gerade Verbindung mit Pfeil 49"/>
            <p:cNvCxnSpPr>
              <a:cxnSpLocks/>
              <a:stCxn id="106" idx="3"/>
              <a:endCxn id="77" idx="1"/>
            </p:cNvCxnSpPr>
            <p:nvPr/>
          </p:nvCxnSpPr>
          <p:spPr bwMode="auto">
            <a:xfrm>
              <a:off x="3880322" y="2837027"/>
              <a:ext cx="119572" cy="0"/>
            </a:xfrm>
            <a:prstGeom prst="straightConnector1">
              <a:avLst/>
            </a:prstGeom>
            <a:noFill/>
            <a:ln w="19050" cap="flat" cmpd="sng" algn="ctr">
              <a:solidFill>
                <a:srgbClr val="C00000"/>
              </a:solidFill>
              <a:prstDash val="solid"/>
              <a:tailEnd type="triangle"/>
            </a:ln>
            <a:effectLst/>
          </p:spPr>
        </p:cxnSp>
        <p:cxnSp>
          <p:nvCxnSpPr>
            <p:cNvPr id="47" name="Gerade Verbindung mit Pfeil 49"/>
            <p:cNvCxnSpPr>
              <a:cxnSpLocks/>
              <a:stCxn id="129" idx="3"/>
              <a:endCxn id="78" idx="1"/>
            </p:cNvCxnSpPr>
            <p:nvPr/>
          </p:nvCxnSpPr>
          <p:spPr bwMode="auto">
            <a:xfrm>
              <a:off x="6555493" y="2836561"/>
              <a:ext cx="112445" cy="0"/>
            </a:xfrm>
            <a:prstGeom prst="straightConnector1">
              <a:avLst/>
            </a:prstGeom>
            <a:noFill/>
            <a:ln w="19050" cap="flat" cmpd="sng" algn="ctr">
              <a:solidFill>
                <a:srgbClr val="C00000"/>
              </a:solidFill>
              <a:prstDash val="solid"/>
              <a:tailEnd type="triangle"/>
            </a:ln>
            <a:effectLst/>
          </p:spPr>
        </p:cxnSp>
        <p:cxnSp>
          <p:nvCxnSpPr>
            <p:cNvPr id="51" name="Gerade Verbindung mit Pfeil 49"/>
            <p:cNvCxnSpPr>
              <a:cxnSpLocks/>
              <a:stCxn id="78" idx="3"/>
              <a:endCxn id="80" idx="1"/>
            </p:cNvCxnSpPr>
            <p:nvPr/>
          </p:nvCxnSpPr>
          <p:spPr bwMode="auto">
            <a:xfrm>
              <a:off x="8093718" y="2836561"/>
              <a:ext cx="88174" cy="0"/>
            </a:xfrm>
            <a:prstGeom prst="straightConnector1">
              <a:avLst/>
            </a:prstGeom>
            <a:noFill/>
            <a:ln w="19050" cap="flat" cmpd="sng" algn="ctr">
              <a:solidFill>
                <a:srgbClr val="C00000"/>
              </a:solidFill>
              <a:prstDash val="solid"/>
              <a:tailEnd type="triangle"/>
            </a:ln>
            <a:effectLst/>
          </p:spPr>
        </p:cxnSp>
        <p:cxnSp>
          <p:nvCxnSpPr>
            <p:cNvPr id="56" name="Gerade Verbindung mit Pfeil 49"/>
            <p:cNvCxnSpPr>
              <a:cxnSpLocks/>
              <a:stCxn id="80" idx="3"/>
              <a:endCxn id="81" idx="1"/>
            </p:cNvCxnSpPr>
            <p:nvPr/>
          </p:nvCxnSpPr>
          <p:spPr bwMode="auto">
            <a:xfrm>
              <a:off x="9153892" y="2836561"/>
              <a:ext cx="113337" cy="0"/>
            </a:xfrm>
            <a:prstGeom prst="straightConnector1">
              <a:avLst/>
            </a:prstGeom>
            <a:noFill/>
            <a:ln w="19050" cap="flat" cmpd="sng" algn="ctr">
              <a:solidFill>
                <a:srgbClr val="C00000"/>
              </a:solidFill>
              <a:prstDash val="solid"/>
              <a:tailEnd type="triangle"/>
            </a:ln>
            <a:effectLst/>
          </p:spPr>
        </p:cxnSp>
        <p:cxnSp>
          <p:nvCxnSpPr>
            <p:cNvPr id="32" name="Gerade Verbindung mit Pfeil 49"/>
            <p:cNvCxnSpPr>
              <a:cxnSpLocks/>
              <a:stCxn id="77" idx="3"/>
              <a:endCxn id="129" idx="1"/>
            </p:cNvCxnSpPr>
            <p:nvPr/>
          </p:nvCxnSpPr>
          <p:spPr bwMode="auto">
            <a:xfrm flipV="1">
              <a:off x="5317306" y="2836561"/>
              <a:ext cx="105648" cy="466"/>
            </a:xfrm>
            <a:prstGeom prst="straightConnector1">
              <a:avLst/>
            </a:prstGeom>
            <a:noFill/>
            <a:ln w="19050" cap="flat" cmpd="sng" algn="ctr">
              <a:solidFill>
                <a:srgbClr val="C00000"/>
              </a:solidFill>
              <a:prstDash val="solid"/>
              <a:tailEnd type="triangle"/>
            </a:ln>
            <a:effectLst/>
          </p:spPr>
        </p:cxnSp>
      </p:grp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CDA6654D-70F5-AEDF-CC0E-EAF84E9F394D}"/>
              </a:ext>
            </a:extLst>
          </p:cNvPr>
          <p:cNvSpPr/>
          <p:nvPr/>
        </p:nvSpPr>
        <p:spPr bwMode="auto">
          <a:xfrm>
            <a:off x="7514138" y="1724418"/>
            <a:ext cx="2866100" cy="2256707"/>
          </a:xfrm>
          <a:prstGeom prst="roundRect">
            <a:avLst>
              <a:gd name="adj" fmla="val 9207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7192511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E7A762-40A1-CCB8-F6C4-8D0E727810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000" y="365126"/>
            <a:ext cx="10845800" cy="829592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</a:pPr>
            <a:r>
              <a:rPr lang="en-GB" dirty="0"/>
              <a:t>Example: Individual A is assigned to </a:t>
            </a:r>
            <a:r>
              <a:rPr lang="en-GB" dirty="0" err="1"/>
              <a:t>PopGroup</a:t>
            </a:r>
            <a:r>
              <a:rPr lang="en-GB" dirty="0"/>
              <a:t> P0707E based on his dominant diagnosis and characteristics</a:t>
            </a:r>
            <a:endParaRPr lang="en-DE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4ED5623-E799-9579-982B-AF3D4BB1C907}"/>
              </a:ext>
            </a:extLst>
          </p:cNvPr>
          <p:cNvSpPr txBox="1"/>
          <p:nvPr/>
        </p:nvSpPr>
        <p:spPr bwMode="auto">
          <a:xfrm>
            <a:off x="508000" y="2391793"/>
            <a:ext cx="2347640" cy="2074414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en-GB" sz="1200" b="1" dirty="0">
                <a:latin typeface="+mj-lt"/>
              </a:rPr>
              <a:t>Individual A</a:t>
            </a:r>
          </a:p>
          <a:p>
            <a:pPr marL="171450" indent="-17145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en-GB" sz="1200" dirty="0">
                <a:latin typeface="+mj-lt"/>
              </a:rPr>
              <a:t>Male</a:t>
            </a:r>
          </a:p>
          <a:p>
            <a:pPr marL="171450" indent="-17145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en-GB" sz="1200" dirty="0">
                <a:latin typeface="+mj-lt"/>
              </a:rPr>
              <a:t>Aged 78</a:t>
            </a:r>
          </a:p>
          <a:p>
            <a:pPr marL="171450" indent="-17145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en-GB" sz="1200" dirty="0">
                <a:latin typeface="+mj-lt"/>
              </a:rPr>
              <a:t>Care level* = 1</a:t>
            </a:r>
          </a:p>
          <a:p>
            <a:pPr marL="171450" indent="-17145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de-DE" sz="1200" dirty="0">
                <a:cs typeface="Poppins"/>
              </a:rPr>
              <a:t>I63.4</a:t>
            </a:r>
            <a:r>
              <a:rPr lang="de-DE" sz="1200" b="1" dirty="0">
                <a:cs typeface="Poppins"/>
              </a:rPr>
              <a:t> </a:t>
            </a:r>
            <a:r>
              <a:rPr lang="de-DE" sz="1200" dirty="0">
                <a:cs typeface="Poppins"/>
              </a:rPr>
              <a:t> </a:t>
            </a:r>
            <a:r>
              <a:rPr lang="en-GB" sz="1200" dirty="0">
                <a:cs typeface="Poppins"/>
              </a:rPr>
              <a:t>Cerebral infarction due to embolism of cerebral arteries (severe)</a:t>
            </a:r>
          </a:p>
          <a:p>
            <a:pPr marL="171450" indent="-17145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en-GB" sz="1200" dirty="0">
                <a:cs typeface="Poppins"/>
              </a:rPr>
              <a:t>Other moderate &amp; minor diseases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0F9818E-FED6-A9F2-E34A-EFE8D1949CD1}"/>
              </a:ext>
            </a:extLst>
          </p:cNvPr>
          <p:cNvSpPr txBox="1"/>
          <p:nvPr/>
        </p:nvSpPr>
        <p:spPr bwMode="auto">
          <a:xfrm>
            <a:off x="6361332" y="2834991"/>
            <a:ext cx="2160000" cy="1188018"/>
          </a:xfrm>
          <a:prstGeom prst="rect">
            <a:avLst/>
          </a:prstGeom>
          <a:noFill/>
          <a:ln w="38100">
            <a:solidFill>
              <a:srgbClr val="0073C8"/>
            </a:solidFill>
          </a:ln>
        </p:spPr>
        <p:txBody>
          <a:bodyPr wrap="square" rtlCol="0">
            <a:spAutoFit/>
          </a:bodyPr>
          <a:lstStyle/>
          <a:p>
            <a:pPr lvl="0" algn="ctr">
              <a:lnSpc>
                <a:spcPct val="120000"/>
              </a:lnSpc>
              <a:defRPr/>
            </a:pPr>
            <a:r>
              <a:rPr lang="en-GB" sz="1200" b="1" dirty="0">
                <a:cs typeface="Poppins"/>
              </a:rPr>
              <a:t>P0707</a:t>
            </a:r>
            <a:endParaRPr lang="en-GB" sz="1200" dirty="0"/>
          </a:p>
          <a:p>
            <a:pPr lvl="0">
              <a:lnSpc>
                <a:spcPct val="120000"/>
              </a:lnSpc>
              <a:defRPr/>
            </a:pPr>
            <a:r>
              <a:rPr lang="en-GB" sz="1200" dirty="0">
                <a:cs typeface="Poppins"/>
              </a:rPr>
              <a:t>Severe disease(s) from one MDG, including: Cerebral </a:t>
            </a:r>
            <a:r>
              <a:rPr lang="en-GB" sz="1200" dirty="0" err="1">
                <a:cs typeface="Poppins"/>
              </a:rPr>
              <a:t>hemorrhage</a:t>
            </a:r>
            <a:r>
              <a:rPr lang="en-GB" sz="1200" dirty="0">
                <a:cs typeface="Poppins"/>
              </a:rPr>
              <a:t> or cerebral infarction</a:t>
            </a:r>
            <a:endParaRPr lang="en-GB" sz="12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549D6B8-6C55-060A-BA8D-2BB9B032EA71}"/>
              </a:ext>
            </a:extLst>
          </p:cNvPr>
          <p:cNvSpPr txBox="1"/>
          <p:nvPr/>
        </p:nvSpPr>
        <p:spPr bwMode="auto">
          <a:xfrm>
            <a:off x="3528486" y="3056591"/>
            <a:ext cx="2160000" cy="744819"/>
          </a:xfrm>
          <a:prstGeom prst="rect">
            <a:avLst/>
          </a:prstGeom>
          <a:noFill/>
          <a:ln w="38100">
            <a:solidFill>
              <a:srgbClr val="7F8087"/>
            </a:solidFill>
          </a:ln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de-DE" sz="1200" b="1" dirty="0">
                <a:solidFill>
                  <a:srgbClr val="000000"/>
                </a:solidFill>
              </a:rPr>
              <a:t>MBPG 7</a:t>
            </a:r>
          </a:p>
          <a:p>
            <a:pPr>
              <a:lnSpc>
                <a:spcPct val="120000"/>
              </a:lnSpc>
              <a:defRPr/>
            </a:pPr>
            <a:r>
              <a:rPr lang="de-DE" sz="1200" dirty="0" err="1">
                <a:solidFill>
                  <a:srgbClr val="000000"/>
                </a:solidFill>
              </a:rPr>
              <a:t>Severe</a:t>
            </a:r>
            <a:r>
              <a:rPr lang="de-DE" sz="1200" dirty="0">
                <a:solidFill>
                  <a:srgbClr val="000000"/>
                </a:solidFill>
              </a:rPr>
              <a:t> </a:t>
            </a:r>
            <a:r>
              <a:rPr lang="de-DE" sz="1200" dirty="0" err="1">
                <a:solidFill>
                  <a:srgbClr val="000000"/>
                </a:solidFill>
              </a:rPr>
              <a:t>disease</a:t>
            </a:r>
            <a:r>
              <a:rPr lang="de-DE" sz="1200" dirty="0">
                <a:solidFill>
                  <a:srgbClr val="000000"/>
                </a:solidFill>
              </a:rPr>
              <a:t>(s) </a:t>
            </a:r>
            <a:r>
              <a:rPr lang="de-DE" sz="1200" dirty="0" err="1">
                <a:solidFill>
                  <a:srgbClr val="000000"/>
                </a:solidFill>
              </a:rPr>
              <a:t>from</a:t>
            </a:r>
            <a:r>
              <a:rPr lang="de-DE" sz="1200" dirty="0">
                <a:solidFill>
                  <a:srgbClr val="000000"/>
                </a:solidFill>
              </a:rPr>
              <a:t> 1 MDG</a:t>
            </a:r>
            <a:endParaRPr lang="en-GB" sz="1200" b="1" dirty="0"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D065BE2-9323-7A7F-E88A-C02F81B9F9D6}"/>
              </a:ext>
            </a:extLst>
          </p:cNvPr>
          <p:cNvSpPr txBox="1"/>
          <p:nvPr/>
        </p:nvSpPr>
        <p:spPr bwMode="auto">
          <a:xfrm>
            <a:off x="2951501" y="2276872"/>
            <a:ext cx="32768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GB" sz="1600" b="1" dirty="0">
                <a:solidFill>
                  <a:srgbClr val="7F8087"/>
                </a:solidFill>
              </a:rPr>
              <a:t>Macro Base </a:t>
            </a:r>
            <a:r>
              <a:rPr lang="en-GB" sz="1600" b="1" dirty="0" err="1">
                <a:solidFill>
                  <a:srgbClr val="7F8087"/>
                </a:solidFill>
              </a:rPr>
              <a:t>PopGroup</a:t>
            </a:r>
            <a:endParaRPr sz="1600" b="1" dirty="0">
              <a:solidFill>
                <a:srgbClr val="7F8087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9C9C7E0-EA1A-026B-F650-F1A4CC94E03E}"/>
              </a:ext>
            </a:extLst>
          </p:cNvPr>
          <p:cNvSpPr txBox="1"/>
          <p:nvPr/>
        </p:nvSpPr>
        <p:spPr bwMode="auto">
          <a:xfrm>
            <a:off x="6393345" y="2276872"/>
            <a:ext cx="20882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GB" sz="1600" b="1" dirty="0">
                <a:solidFill>
                  <a:srgbClr val="0073C8"/>
                </a:solidFill>
              </a:rPr>
              <a:t>Base </a:t>
            </a:r>
            <a:r>
              <a:rPr lang="en-GB" sz="1600" b="1" dirty="0" err="1">
                <a:solidFill>
                  <a:srgbClr val="0073C8"/>
                </a:solidFill>
              </a:rPr>
              <a:t>PopGroup</a:t>
            </a:r>
            <a:endParaRPr sz="1600" b="1" dirty="0">
              <a:solidFill>
                <a:srgbClr val="0073C8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8CEAB50-962E-3010-0960-0593B6C2ACB0}"/>
              </a:ext>
            </a:extLst>
          </p:cNvPr>
          <p:cNvSpPr txBox="1"/>
          <p:nvPr/>
        </p:nvSpPr>
        <p:spPr bwMode="auto">
          <a:xfrm>
            <a:off x="9194178" y="2945791"/>
            <a:ext cx="2291471" cy="966418"/>
          </a:xfrm>
          <a:prstGeom prst="rect">
            <a:avLst/>
          </a:prstGeom>
          <a:noFill/>
          <a:ln w="38100">
            <a:solidFill>
              <a:srgbClr val="49AD33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en-GB" sz="1200" b="1" dirty="0">
                <a:latin typeface="+mj-lt"/>
              </a:rPr>
              <a:t>P0707E</a:t>
            </a:r>
          </a:p>
          <a:p>
            <a:pPr>
              <a:lnSpc>
                <a:spcPct val="120000"/>
              </a:lnSpc>
              <a:defRPr/>
            </a:pPr>
            <a:r>
              <a:rPr lang="en-GB" sz="1200" dirty="0">
                <a:latin typeface="+mj-lt"/>
              </a:rPr>
              <a:t>P0707 with a care level* </a:t>
            </a:r>
            <a:r>
              <a:rPr lang="de-DE" sz="1200" dirty="0">
                <a:cs typeface="Poppins"/>
              </a:rPr>
              <a:t>≤ 2 and </a:t>
            </a:r>
            <a:r>
              <a:rPr lang="de-DE" sz="1200" dirty="0" err="1">
                <a:cs typeface="Poppins"/>
              </a:rPr>
              <a:t>without</a:t>
            </a:r>
            <a:r>
              <a:rPr lang="de-DE" sz="1200" dirty="0">
                <a:cs typeface="Poppins"/>
              </a:rPr>
              <a:t> </a:t>
            </a:r>
            <a:r>
              <a:rPr lang="de-DE" sz="1200" dirty="0" err="1">
                <a:cs typeface="Poppins"/>
              </a:rPr>
              <a:t>complex</a:t>
            </a:r>
            <a:r>
              <a:rPr lang="de-DE" sz="1200" dirty="0">
                <a:cs typeface="Poppins"/>
              </a:rPr>
              <a:t> intensive care </a:t>
            </a:r>
            <a:r>
              <a:rPr lang="de-DE" sz="1200" dirty="0" err="1">
                <a:cs typeface="Poppins"/>
              </a:rPr>
              <a:t>treatment</a:t>
            </a:r>
            <a:endParaRPr sz="1200" dirty="0">
              <a:latin typeface="+mj-l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D47A13-0C19-03E3-6662-89EA8CB35C61}"/>
              </a:ext>
            </a:extLst>
          </p:cNvPr>
          <p:cNvSpPr txBox="1"/>
          <p:nvPr/>
        </p:nvSpPr>
        <p:spPr bwMode="auto">
          <a:xfrm>
            <a:off x="9055830" y="2276872"/>
            <a:ext cx="25093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GB" sz="1600" b="1" dirty="0" err="1">
                <a:solidFill>
                  <a:srgbClr val="49AD33"/>
                </a:solidFill>
              </a:rPr>
              <a:t>PopGroup</a:t>
            </a:r>
            <a:endParaRPr sz="1600" b="1" dirty="0">
              <a:solidFill>
                <a:srgbClr val="49AD33"/>
              </a:solidFill>
            </a:endParaRP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B1B4722F-2A49-3837-74FB-EB3357B1F161}"/>
              </a:ext>
            </a:extLst>
          </p:cNvPr>
          <p:cNvCxnSpPr>
            <a:cxnSpLocks/>
            <a:stCxn id="3" idx="3"/>
            <a:endCxn id="5" idx="1"/>
          </p:cNvCxnSpPr>
          <p:nvPr/>
        </p:nvCxnSpPr>
        <p:spPr bwMode="auto">
          <a:xfrm>
            <a:off x="2855640" y="3429000"/>
            <a:ext cx="672846" cy="1"/>
          </a:xfrm>
          <a:prstGeom prst="straightConnector1">
            <a:avLst/>
          </a:prstGeom>
          <a:ln w="28575">
            <a:solidFill>
              <a:srgbClr val="C51A1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247F4AF-BDD5-28C7-EB09-316810A5637C}"/>
              </a:ext>
            </a:extLst>
          </p:cNvPr>
          <p:cNvCxnSpPr>
            <a:cxnSpLocks/>
            <a:stCxn id="5" idx="3"/>
            <a:endCxn id="4" idx="1"/>
          </p:cNvCxnSpPr>
          <p:nvPr/>
        </p:nvCxnSpPr>
        <p:spPr bwMode="auto">
          <a:xfrm flipV="1">
            <a:off x="5688486" y="3429000"/>
            <a:ext cx="672846" cy="1"/>
          </a:xfrm>
          <a:prstGeom prst="straightConnector1">
            <a:avLst/>
          </a:prstGeom>
          <a:ln w="28575">
            <a:solidFill>
              <a:srgbClr val="C51A1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96FC9F6E-40B1-AC7E-518C-69955BB371C8}"/>
              </a:ext>
            </a:extLst>
          </p:cNvPr>
          <p:cNvCxnSpPr>
            <a:cxnSpLocks/>
            <a:stCxn id="4" idx="3"/>
            <a:endCxn id="8" idx="1"/>
          </p:cNvCxnSpPr>
          <p:nvPr/>
        </p:nvCxnSpPr>
        <p:spPr bwMode="auto">
          <a:xfrm>
            <a:off x="8521332" y="3429000"/>
            <a:ext cx="672846" cy="0"/>
          </a:xfrm>
          <a:prstGeom prst="straightConnector1">
            <a:avLst/>
          </a:prstGeom>
          <a:ln w="28575">
            <a:solidFill>
              <a:srgbClr val="C51A1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A07ED4E6-81A5-AC9D-8B7F-B59799445B08}"/>
              </a:ext>
            </a:extLst>
          </p:cNvPr>
          <p:cNvSpPr txBox="1"/>
          <p:nvPr/>
        </p:nvSpPr>
        <p:spPr>
          <a:xfrm>
            <a:off x="7248128" y="5402851"/>
            <a:ext cx="4237521" cy="6904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GB" sz="1100" dirty="0">
                <a:latin typeface="+mj-lt"/>
              </a:rPr>
              <a:t>MDG: Macro Disease Group</a:t>
            </a:r>
          </a:p>
          <a:p>
            <a:pPr>
              <a:lnSpc>
                <a:spcPct val="120000"/>
              </a:lnSpc>
            </a:pPr>
            <a:r>
              <a:rPr lang="en-GB" sz="1100" dirty="0">
                <a:latin typeface="+mj-lt"/>
              </a:rPr>
              <a:t>*Care levels: Levels of nursing care dependency, from 0 (no dependency) to 5 (highest impairment of autonomy)</a:t>
            </a:r>
            <a:endParaRPr lang="en-DE" sz="11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4057454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 bwMode="auto">
          <a:xfrm>
            <a:off x="508000" y="2833363"/>
            <a:ext cx="1909648" cy="646331"/>
          </a:xfrm>
          <a:prstGeom prst="rect">
            <a:avLst/>
          </a:prstGeom>
          <a:noFill/>
          <a:ln w="38100">
            <a:solidFill>
              <a:srgbClr val="7F8087"/>
            </a:solidFill>
          </a:ln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GB" sz="1200" b="1" dirty="0">
                <a:cs typeface="Poppins"/>
              </a:rPr>
              <a:t>Z1605</a:t>
            </a:r>
            <a:r>
              <a:rPr lang="en-GB" sz="1200" dirty="0">
                <a:cs typeface="Poppins"/>
              </a:rPr>
              <a:t> </a:t>
            </a:r>
            <a:endParaRPr lang="en-GB" sz="1200" dirty="0"/>
          </a:p>
          <a:p>
            <a:pPr lvl="0">
              <a:defRPr/>
            </a:pPr>
            <a:r>
              <a:rPr lang="en-GB" sz="1200" dirty="0">
                <a:cs typeface="Poppins"/>
              </a:rPr>
              <a:t>Cerebral </a:t>
            </a:r>
            <a:r>
              <a:rPr lang="en-GB" sz="1200" dirty="0" err="1">
                <a:cs typeface="Poppins"/>
              </a:rPr>
              <a:t>hemorrhage</a:t>
            </a:r>
            <a:r>
              <a:rPr lang="en-GB" sz="1200" dirty="0">
                <a:cs typeface="Poppins"/>
              </a:rPr>
              <a:t> or cerebral infarction</a:t>
            </a:r>
            <a:endParaRPr lang="en-GB" sz="1200" dirty="0"/>
          </a:p>
        </p:txBody>
      </p:sp>
      <p:sp>
        <p:nvSpPr>
          <p:cNvPr id="5" name="TextBox 4"/>
          <p:cNvSpPr txBox="1"/>
          <p:nvPr/>
        </p:nvSpPr>
        <p:spPr bwMode="auto">
          <a:xfrm>
            <a:off x="3726802" y="1736265"/>
            <a:ext cx="3276832" cy="830997"/>
          </a:xfrm>
          <a:prstGeom prst="rect">
            <a:avLst/>
          </a:prstGeom>
          <a:noFill/>
          <a:ln w="38100">
            <a:solidFill>
              <a:srgbClr val="0073C8"/>
            </a:solidFill>
          </a:ln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GB" sz="1200" b="1" dirty="0">
                <a:latin typeface="+mj-lt"/>
              </a:rPr>
              <a:t>P0507</a:t>
            </a:r>
          </a:p>
          <a:p>
            <a:pPr>
              <a:defRPr/>
            </a:pPr>
            <a:r>
              <a:rPr lang="en-GB" sz="1200" dirty="0">
                <a:latin typeface="+mj-lt"/>
              </a:rPr>
              <a:t>Severe diseases from 3 or more MDGs, including: Cerebral </a:t>
            </a:r>
            <a:r>
              <a:rPr lang="en-GB" sz="1200" dirty="0" err="1">
                <a:latin typeface="+mj-lt"/>
              </a:rPr>
              <a:t>hemorrhage</a:t>
            </a:r>
            <a:r>
              <a:rPr lang="en-GB" sz="1200" dirty="0">
                <a:latin typeface="+mj-lt"/>
              </a:rPr>
              <a:t> or cerebral infarction</a:t>
            </a:r>
            <a:endParaRPr sz="1200" dirty="0"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 bwMode="auto">
          <a:xfrm>
            <a:off x="3726802" y="3745795"/>
            <a:ext cx="3276832" cy="830997"/>
          </a:xfrm>
          <a:prstGeom prst="rect">
            <a:avLst/>
          </a:prstGeom>
          <a:noFill/>
          <a:ln w="38100">
            <a:solidFill>
              <a:srgbClr val="0073C8"/>
            </a:solidFill>
          </a:ln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GB" sz="1200" b="1" dirty="0"/>
              <a:t>P0707</a:t>
            </a:r>
          </a:p>
          <a:p>
            <a:pPr>
              <a:defRPr/>
            </a:pPr>
            <a:r>
              <a:rPr lang="en-GB" sz="1200" dirty="0"/>
              <a:t>Severe disease(s) from 1 MDG, including: Cerebral </a:t>
            </a:r>
            <a:r>
              <a:rPr lang="en-GB" sz="1200" dirty="0" err="1"/>
              <a:t>hemorrhage</a:t>
            </a:r>
            <a:r>
              <a:rPr lang="en-GB" sz="1200" dirty="0"/>
              <a:t> or cerebral infarction</a:t>
            </a:r>
          </a:p>
        </p:txBody>
      </p:sp>
      <p:sp>
        <p:nvSpPr>
          <p:cNvPr id="7" name="TextBox 6"/>
          <p:cNvSpPr txBox="1"/>
          <p:nvPr/>
        </p:nvSpPr>
        <p:spPr bwMode="auto">
          <a:xfrm>
            <a:off x="8312788" y="1736265"/>
            <a:ext cx="2498657" cy="461665"/>
          </a:xfrm>
          <a:prstGeom prst="rect">
            <a:avLst/>
          </a:prstGeom>
          <a:noFill/>
          <a:ln w="38100">
            <a:solidFill>
              <a:srgbClr val="49AD33"/>
            </a:solidFill>
          </a:ln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GB" sz="1200" dirty="0">
                <a:latin typeface="+mj-lt"/>
              </a:rPr>
              <a:t>care level = 3 and central paralysis</a:t>
            </a:r>
            <a:endParaRPr sz="1200" dirty="0">
              <a:latin typeface="+mj-lt"/>
            </a:endParaRPr>
          </a:p>
        </p:txBody>
      </p:sp>
      <p:sp>
        <p:nvSpPr>
          <p:cNvPr id="13" name="TextBox 12"/>
          <p:cNvSpPr txBox="1"/>
          <p:nvPr/>
        </p:nvSpPr>
        <p:spPr bwMode="auto">
          <a:xfrm>
            <a:off x="8315523" y="2518584"/>
            <a:ext cx="2506595" cy="276999"/>
          </a:xfrm>
          <a:prstGeom prst="rect">
            <a:avLst/>
          </a:prstGeom>
          <a:noFill/>
          <a:ln w="38100">
            <a:solidFill>
              <a:srgbClr val="49AD33"/>
            </a:solidFill>
          </a:ln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GB" sz="1200" dirty="0">
                <a:latin typeface="+mj-lt"/>
              </a:rPr>
              <a:t>care level &gt; 3</a:t>
            </a:r>
            <a:endParaRPr sz="1200" dirty="0">
              <a:latin typeface="+mj-lt"/>
            </a:endParaRPr>
          </a:p>
        </p:txBody>
      </p:sp>
      <p:sp>
        <p:nvSpPr>
          <p:cNvPr id="14" name="TextBox 13"/>
          <p:cNvSpPr txBox="1"/>
          <p:nvPr/>
        </p:nvSpPr>
        <p:spPr bwMode="auto">
          <a:xfrm>
            <a:off x="8312789" y="3116237"/>
            <a:ext cx="2498656" cy="461665"/>
          </a:xfrm>
          <a:prstGeom prst="rect">
            <a:avLst/>
          </a:prstGeom>
          <a:noFill/>
          <a:ln w="38100">
            <a:solidFill>
              <a:srgbClr val="49AD33"/>
            </a:solidFill>
          </a:ln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GB" sz="1200" dirty="0">
                <a:latin typeface="+mj-lt"/>
              </a:rPr>
              <a:t>care level </a:t>
            </a:r>
            <a:r>
              <a:rPr lang="de-DE" sz="1200" dirty="0">
                <a:cs typeface="Poppins"/>
              </a:rPr>
              <a:t>≤ 2 and </a:t>
            </a:r>
            <a:r>
              <a:rPr lang="de-DE" sz="1200" dirty="0" err="1">
                <a:cs typeface="Poppins"/>
              </a:rPr>
              <a:t>complex</a:t>
            </a:r>
            <a:r>
              <a:rPr lang="de-DE" sz="1200" dirty="0">
                <a:cs typeface="Poppins"/>
              </a:rPr>
              <a:t> intensive care </a:t>
            </a:r>
            <a:r>
              <a:rPr lang="de-DE" sz="1200" dirty="0" err="1">
                <a:cs typeface="Poppins"/>
              </a:rPr>
              <a:t>treatment</a:t>
            </a:r>
            <a:endParaRPr sz="1200" dirty="0">
              <a:latin typeface="+mj-lt"/>
            </a:endParaRPr>
          </a:p>
        </p:txBody>
      </p:sp>
      <p:cxnSp>
        <p:nvCxnSpPr>
          <p:cNvPr id="28" name="Straight Arrow Connector 27"/>
          <p:cNvCxnSpPr>
            <a:cxnSpLocks/>
            <a:stCxn id="3" idx="3"/>
            <a:endCxn id="5" idx="1"/>
          </p:cNvCxnSpPr>
          <p:nvPr/>
        </p:nvCxnSpPr>
        <p:spPr bwMode="auto">
          <a:xfrm flipV="1">
            <a:off x="2417648" y="2151764"/>
            <a:ext cx="1309154" cy="1004765"/>
          </a:xfrm>
          <a:prstGeom prst="straightConnector1">
            <a:avLst/>
          </a:prstGeom>
          <a:ln w="28575">
            <a:solidFill>
              <a:srgbClr val="C51A1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6" name="TextBox 125"/>
          <p:cNvSpPr txBox="1"/>
          <p:nvPr/>
        </p:nvSpPr>
        <p:spPr bwMode="auto">
          <a:xfrm>
            <a:off x="508000" y="1124744"/>
            <a:ext cx="18435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GB" sz="1600" b="1" dirty="0">
                <a:solidFill>
                  <a:srgbClr val="7F8087"/>
                </a:solidFill>
              </a:rPr>
              <a:t>Summarized</a:t>
            </a:r>
            <a:r>
              <a:rPr lang="en-GB" sz="1600" b="1" dirty="0">
                <a:solidFill>
                  <a:srgbClr val="0073C8"/>
                </a:solidFill>
              </a:rPr>
              <a:t> </a:t>
            </a:r>
            <a:r>
              <a:rPr lang="en-GB" sz="1600" b="1" dirty="0">
                <a:solidFill>
                  <a:srgbClr val="7F8087"/>
                </a:solidFill>
              </a:rPr>
              <a:t>disease group</a:t>
            </a:r>
            <a:endParaRPr sz="1600" b="1" dirty="0">
              <a:solidFill>
                <a:srgbClr val="7F8087"/>
              </a:solidFill>
            </a:endParaRPr>
          </a:p>
        </p:txBody>
      </p:sp>
      <p:sp>
        <p:nvSpPr>
          <p:cNvPr id="127" name="TextBox 126"/>
          <p:cNvSpPr txBox="1"/>
          <p:nvPr/>
        </p:nvSpPr>
        <p:spPr bwMode="auto">
          <a:xfrm>
            <a:off x="8312788" y="1247854"/>
            <a:ext cx="25093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GB" sz="1600" b="1" dirty="0" err="1">
                <a:solidFill>
                  <a:srgbClr val="49AD33"/>
                </a:solidFill>
              </a:rPr>
              <a:t>PopGroups</a:t>
            </a:r>
            <a:endParaRPr sz="1600" b="1" dirty="0">
              <a:solidFill>
                <a:srgbClr val="49AD33"/>
              </a:solidFill>
            </a:endParaRPr>
          </a:p>
        </p:txBody>
      </p:sp>
      <p:sp>
        <p:nvSpPr>
          <p:cNvPr id="26" name="TextBox 25"/>
          <p:cNvSpPr txBox="1"/>
          <p:nvPr/>
        </p:nvSpPr>
        <p:spPr bwMode="auto">
          <a:xfrm>
            <a:off x="10876713" y="1813208"/>
            <a:ext cx="9243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GB" sz="1200" b="1" dirty="0">
                <a:solidFill>
                  <a:srgbClr val="49AD33"/>
                </a:solidFill>
              </a:rPr>
              <a:t>P0707A</a:t>
            </a:r>
            <a:endParaRPr sz="1200" b="1" dirty="0">
              <a:solidFill>
                <a:srgbClr val="49AD33"/>
              </a:solidFill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8133CBD-F4BA-FA85-8953-5EB95222DCF0}"/>
              </a:ext>
            </a:extLst>
          </p:cNvPr>
          <p:cNvSpPr txBox="1"/>
          <p:nvPr/>
        </p:nvSpPr>
        <p:spPr bwMode="auto">
          <a:xfrm>
            <a:off x="3726802" y="2741030"/>
            <a:ext cx="3276832" cy="830997"/>
          </a:xfrm>
          <a:prstGeom prst="rect">
            <a:avLst/>
          </a:prstGeom>
          <a:noFill/>
          <a:ln w="38100">
            <a:solidFill>
              <a:srgbClr val="0073C8"/>
            </a:solidFill>
          </a:ln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GB" sz="1200" b="1" dirty="0">
                <a:latin typeface="+mj-lt"/>
              </a:rPr>
              <a:t>P0606</a:t>
            </a:r>
          </a:p>
          <a:p>
            <a:pPr>
              <a:defRPr/>
            </a:pPr>
            <a:r>
              <a:rPr lang="en-GB" sz="1200" dirty="0">
                <a:latin typeface="+mj-lt"/>
              </a:rPr>
              <a:t>Severe diseases from 2 MDGs, including: Cerebral </a:t>
            </a:r>
            <a:r>
              <a:rPr lang="en-GB" sz="1200" dirty="0" err="1">
                <a:latin typeface="+mj-lt"/>
              </a:rPr>
              <a:t>hemorrhage</a:t>
            </a:r>
            <a:r>
              <a:rPr lang="en-GB" sz="1200" dirty="0">
                <a:latin typeface="+mj-lt"/>
              </a:rPr>
              <a:t> or cerebral infarction</a:t>
            </a:r>
            <a:endParaRPr sz="1200" dirty="0">
              <a:latin typeface="+mj-lt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F2F0ADF9-8EB0-1FE0-C3D6-9BD6019F6CA5}"/>
              </a:ext>
            </a:extLst>
          </p:cNvPr>
          <p:cNvSpPr txBox="1"/>
          <p:nvPr/>
        </p:nvSpPr>
        <p:spPr bwMode="auto">
          <a:xfrm>
            <a:off x="3726922" y="4750561"/>
            <a:ext cx="3276712" cy="276999"/>
          </a:xfrm>
          <a:prstGeom prst="rect">
            <a:avLst/>
          </a:prstGeom>
          <a:noFill/>
          <a:ln w="38100">
            <a:solidFill>
              <a:srgbClr val="0073C8"/>
            </a:solidFill>
          </a:ln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GB" sz="1200" dirty="0"/>
              <a:t>Other Base </a:t>
            </a:r>
            <a:r>
              <a:rPr lang="en-GB" sz="1200" dirty="0" err="1"/>
              <a:t>PopGroup</a:t>
            </a:r>
            <a:endParaRPr lang="en-GB" sz="1200" dirty="0"/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2181B0D3-D987-7118-5BA9-BE6D96190875}"/>
              </a:ext>
            </a:extLst>
          </p:cNvPr>
          <p:cNvSpPr txBox="1"/>
          <p:nvPr/>
        </p:nvSpPr>
        <p:spPr bwMode="auto">
          <a:xfrm>
            <a:off x="10876713" y="2500452"/>
            <a:ext cx="9182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GB" sz="1200" b="1" dirty="0">
                <a:solidFill>
                  <a:srgbClr val="49AD33"/>
                </a:solidFill>
              </a:rPr>
              <a:t>P0707B</a:t>
            </a:r>
            <a:endParaRPr sz="1200" b="1" dirty="0">
              <a:solidFill>
                <a:srgbClr val="49AD33"/>
              </a:solidFill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B95AEFF4-8D35-FE36-8A46-CB61149083DB}"/>
              </a:ext>
            </a:extLst>
          </p:cNvPr>
          <p:cNvSpPr txBox="1"/>
          <p:nvPr/>
        </p:nvSpPr>
        <p:spPr bwMode="auto">
          <a:xfrm>
            <a:off x="8304850" y="4083222"/>
            <a:ext cx="2506596" cy="461665"/>
          </a:xfrm>
          <a:prstGeom prst="rect">
            <a:avLst/>
          </a:prstGeom>
          <a:noFill/>
          <a:ln w="38100">
            <a:solidFill>
              <a:srgbClr val="49AD33"/>
            </a:solidFill>
          </a:ln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GB" sz="1200" dirty="0">
                <a:latin typeface="+mj-lt"/>
              </a:rPr>
              <a:t>care level </a:t>
            </a:r>
            <a:r>
              <a:rPr lang="de-DE" sz="1200" dirty="0">
                <a:cs typeface="Poppins"/>
              </a:rPr>
              <a:t>= 3 and </a:t>
            </a:r>
            <a:r>
              <a:rPr lang="de-DE" sz="1200" dirty="0" err="1">
                <a:cs typeface="Poppins"/>
              </a:rPr>
              <a:t>without</a:t>
            </a:r>
            <a:r>
              <a:rPr lang="de-DE" sz="1200" dirty="0">
                <a:cs typeface="Poppins"/>
              </a:rPr>
              <a:t> </a:t>
            </a:r>
            <a:r>
              <a:rPr lang="de-DE" sz="1200" dirty="0" err="1">
                <a:cs typeface="Poppins"/>
              </a:rPr>
              <a:t>central</a:t>
            </a:r>
            <a:r>
              <a:rPr lang="de-DE" sz="1200" dirty="0">
                <a:cs typeface="Poppins"/>
              </a:rPr>
              <a:t> </a:t>
            </a:r>
            <a:r>
              <a:rPr lang="de-DE" sz="1200" dirty="0" err="1">
                <a:cs typeface="Poppins"/>
              </a:rPr>
              <a:t>paralysis</a:t>
            </a:r>
            <a:endParaRPr sz="1200" dirty="0">
              <a:latin typeface="+mj-lt"/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8C901AF2-A494-41A2-5D65-FB11202F4FD8}"/>
              </a:ext>
            </a:extLst>
          </p:cNvPr>
          <p:cNvSpPr txBox="1"/>
          <p:nvPr/>
        </p:nvSpPr>
        <p:spPr bwMode="auto">
          <a:xfrm>
            <a:off x="8284425" y="4865540"/>
            <a:ext cx="2527021" cy="646331"/>
          </a:xfrm>
          <a:prstGeom prst="rect">
            <a:avLst/>
          </a:prstGeom>
          <a:noFill/>
          <a:ln w="38100">
            <a:solidFill>
              <a:srgbClr val="49AD33"/>
            </a:solidFill>
          </a:ln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GB" sz="1200" dirty="0">
                <a:latin typeface="+mj-lt"/>
              </a:rPr>
              <a:t>care level </a:t>
            </a:r>
            <a:r>
              <a:rPr lang="de-DE" sz="1200" dirty="0">
                <a:cs typeface="Poppins"/>
              </a:rPr>
              <a:t>≤ 2 and </a:t>
            </a:r>
            <a:r>
              <a:rPr lang="de-DE" sz="1200" dirty="0" err="1">
                <a:cs typeface="Poppins"/>
              </a:rPr>
              <a:t>without</a:t>
            </a:r>
            <a:r>
              <a:rPr lang="de-DE" sz="1200" dirty="0">
                <a:cs typeface="Poppins"/>
              </a:rPr>
              <a:t> </a:t>
            </a:r>
            <a:r>
              <a:rPr lang="de-DE" sz="1200" dirty="0" err="1">
                <a:cs typeface="Poppins"/>
              </a:rPr>
              <a:t>complex</a:t>
            </a:r>
            <a:r>
              <a:rPr lang="de-DE" sz="1200" dirty="0">
                <a:cs typeface="Poppins"/>
              </a:rPr>
              <a:t> intensive care </a:t>
            </a:r>
            <a:r>
              <a:rPr lang="de-DE" sz="1200" dirty="0" err="1">
                <a:cs typeface="Poppins"/>
              </a:rPr>
              <a:t>treatment</a:t>
            </a:r>
            <a:endParaRPr sz="1200" dirty="0">
              <a:latin typeface="+mj-lt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85868E9C-6C27-006E-30A7-7E64A6C23C52}"/>
              </a:ext>
            </a:extLst>
          </p:cNvPr>
          <p:cNvSpPr txBox="1"/>
          <p:nvPr/>
        </p:nvSpPr>
        <p:spPr bwMode="auto">
          <a:xfrm>
            <a:off x="3726802" y="1247854"/>
            <a:ext cx="32768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GB" sz="1600" b="1" dirty="0">
                <a:solidFill>
                  <a:srgbClr val="0073C8"/>
                </a:solidFill>
              </a:rPr>
              <a:t>Base </a:t>
            </a:r>
            <a:r>
              <a:rPr lang="en-GB" sz="1600" b="1" dirty="0" err="1">
                <a:solidFill>
                  <a:srgbClr val="0073C8"/>
                </a:solidFill>
              </a:rPr>
              <a:t>PopGroups</a:t>
            </a:r>
            <a:endParaRPr sz="1600" b="1" dirty="0">
              <a:solidFill>
                <a:srgbClr val="0073C8"/>
              </a:solidFill>
            </a:endParaRP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7C8AB202-53F5-1C98-0E03-B5860D438180}"/>
              </a:ext>
            </a:extLst>
          </p:cNvPr>
          <p:cNvCxnSpPr>
            <a:cxnSpLocks/>
            <a:stCxn id="3" idx="3"/>
            <a:endCxn id="33" idx="1"/>
          </p:cNvCxnSpPr>
          <p:nvPr/>
        </p:nvCxnSpPr>
        <p:spPr bwMode="auto">
          <a:xfrm>
            <a:off x="2417648" y="3156529"/>
            <a:ext cx="1309154" cy="0"/>
          </a:xfrm>
          <a:prstGeom prst="straightConnector1">
            <a:avLst/>
          </a:prstGeom>
          <a:ln w="28575">
            <a:solidFill>
              <a:srgbClr val="C51A1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984B9475-B012-D325-EA5C-057AA0A50C80}"/>
              </a:ext>
            </a:extLst>
          </p:cNvPr>
          <p:cNvCxnSpPr>
            <a:cxnSpLocks/>
            <a:stCxn id="3" idx="3"/>
            <a:endCxn id="6" idx="1"/>
          </p:cNvCxnSpPr>
          <p:nvPr/>
        </p:nvCxnSpPr>
        <p:spPr bwMode="auto">
          <a:xfrm>
            <a:off x="2417648" y="3156529"/>
            <a:ext cx="1309154" cy="1004765"/>
          </a:xfrm>
          <a:prstGeom prst="straightConnector1">
            <a:avLst/>
          </a:prstGeom>
          <a:ln w="28575">
            <a:solidFill>
              <a:srgbClr val="C51A1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62DF3AB7-746D-4322-AFF9-5754F3029971}"/>
              </a:ext>
            </a:extLst>
          </p:cNvPr>
          <p:cNvCxnSpPr>
            <a:cxnSpLocks/>
            <a:stCxn id="3" idx="3"/>
            <a:endCxn id="47" idx="1"/>
          </p:cNvCxnSpPr>
          <p:nvPr/>
        </p:nvCxnSpPr>
        <p:spPr bwMode="auto">
          <a:xfrm>
            <a:off x="2417648" y="3156529"/>
            <a:ext cx="1309274" cy="1732532"/>
          </a:xfrm>
          <a:prstGeom prst="straightConnector1">
            <a:avLst/>
          </a:prstGeom>
          <a:ln w="28575">
            <a:solidFill>
              <a:srgbClr val="C51A1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A24A0934-548D-C625-87AF-690964439A27}"/>
              </a:ext>
            </a:extLst>
          </p:cNvPr>
          <p:cNvSpPr txBox="1"/>
          <p:nvPr/>
        </p:nvSpPr>
        <p:spPr bwMode="auto">
          <a:xfrm>
            <a:off x="10876713" y="3285514"/>
            <a:ext cx="9243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GB" sz="1200" b="1" dirty="0">
                <a:solidFill>
                  <a:srgbClr val="49AD33"/>
                </a:solidFill>
              </a:rPr>
              <a:t>P0707C</a:t>
            </a:r>
            <a:endParaRPr sz="1200" b="1" dirty="0">
              <a:solidFill>
                <a:srgbClr val="49AD33"/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CB527CF-5CAA-15E6-E13D-AD95E47AE582}"/>
              </a:ext>
            </a:extLst>
          </p:cNvPr>
          <p:cNvSpPr txBox="1"/>
          <p:nvPr/>
        </p:nvSpPr>
        <p:spPr bwMode="auto">
          <a:xfrm>
            <a:off x="10876713" y="4160165"/>
            <a:ext cx="9182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GB" sz="1200" b="1" dirty="0">
                <a:solidFill>
                  <a:srgbClr val="49AD33"/>
                </a:solidFill>
              </a:rPr>
              <a:t>P0707D</a:t>
            </a:r>
            <a:endParaRPr sz="1200" b="1" dirty="0">
              <a:solidFill>
                <a:srgbClr val="49AD33"/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B964192-8984-67D7-948F-F2D051D4D6EA}"/>
              </a:ext>
            </a:extLst>
          </p:cNvPr>
          <p:cNvSpPr txBox="1"/>
          <p:nvPr/>
        </p:nvSpPr>
        <p:spPr bwMode="auto">
          <a:xfrm>
            <a:off x="10876713" y="5034816"/>
            <a:ext cx="9182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GB" sz="1200" b="1" dirty="0">
                <a:solidFill>
                  <a:srgbClr val="49AD33"/>
                </a:solidFill>
              </a:rPr>
              <a:t>P0707E</a:t>
            </a:r>
            <a:endParaRPr sz="1200" b="1" dirty="0">
              <a:solidFill>
                <a:srgbClr val="49AD33"/>
              </a:solidFill>
            </a:endParaRPr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180F0677-D922-F3E4-DCC9-0BDBE2C7D360}"/>
              </a:ext>
            </a:extLst>
          </p:cNvPr>
          <p:cNvCxnSpPr>
            <a:cxnSpLocks/>
            <a:stCxn id="6" idx="3"/>
            <a:endCxn id="7" idx="1"/>
          </p:cNvCxnSpPr>
          <p:nvPr/>
        </p:nvCxnSpPr>
        <p:spPr bwMode="auto">
          <a:xfrm flipV="1">
            <a:off x="7003634" y="1967098"/>
            <a:ext cx="1309154" cy="2194196"/>
          </a:xfrm>
          <a:prstGeom prst="straightConnector1">
            <a:avLst/>
          </a:prstGeom>
          <a:ln w="28575">
            <a:solidFill>
              <a:srgbClr val="C51A1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C218C48C-09F8-C2CD-B830-880F0773A4AE}"/>
              </a:ext>
            </a:extLst>
          </p:cNvPr>
          <p:cNvCxnSpPr>
            <a:cxnSpLocks/>
            <a:stCxn id="6" idx="3"/>
            <a:endCxn id="13" idx="1"/>
          </p:cNvCxnSpPr>
          <p:nvPr/>
        </p:nvCxnSpPr>
        <p:spPr bwMode="auto">
          <a:xfrm flipV="1">
            <a:off x="7003634" y="2657084"/>
            <a:ext cx="1311889" cy="1504210"/>
          </a:xfrm>
          <a:prstGeom prst="straightConnector1">
            <a:avLst/>
          </a:prstGeom>
          <a:ln w="28575">
            <a:solidFill>
              <a:srgbClr val="C51A1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D78B9D0E-B6A3-7570-4432-C4DF7762C34E}"/>
              </a:ext>
            </a:extLst>
          </p:cNvPr>
          <p:cNvCxnSpPr>
            <a:cxnSpLocks/>
            <a:stCxn id="6" idx="3"/>
            <a:endCxn id="14" idx="1"/>
          </p:cNvCxnSpPr>
          <p:nvPr/>
        </p:nvCxnSpPr>
        <p:spPr bwMode="auto">
          <a:xfrm flipV="1">
            <a:off x="7003634" y="3347070"/>
            <a:ext cx="1309155" cy="814224"/>
          </a:xfrm>
          <a:prstGeom prst="straightConnector1">
            <a:avLst/>
          </a:prstGeom>
          <a:ln w="28575">
            <a:solidFill>
              <a:srgbClr val="C51A1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42BF2BDF-8AAB-534F-8DFE-02164079090A}"/>
              </a:ext>
            </a:extLst>
          </p:cNvPr>
          <p:cNvCxnSpPr>
            <a:cxnSpLocks/>
            <a:stCxn id="6" idx="3"/>
            <a:endCxn id="78" idx="1"/>
          </p:cNvCxnSpPr>
          <p:nvPr/>
        </p:nvCxnSpPr>
        <p:spPr bwMode="auto">
          <a:xfrm>
            <a:off x="7003634" y="4161294"/>
            <a:ext cx="1301216" cy="152761"/>
          </a:xfrm>
          <a:prstGeom prst="straightConnector1">
            <a:avLst/>
          </a:prstGeom>
          <a:ln w="28575">
            <a:solidFill>
              <a:srgbClr val="C51A1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64C94F2A-F7D6-2216-4743-37EC2332B5DF}"/>
              </a:ext>
            </a:extLst>
          </p:cNvPr>
          <p:cNvCxnSpPr>
            <a:cxnSpLocks/>
            <a:stCxn id="6" idx="3"/>
            <a:endCxn id="79" idx="1"/>
          </p:cNvCxnSpPr>
          <p:nvPr/>
        </p:nvCxnSpPr>
        <p:spPr bwMode="auto">
          <a:xfrm>
            <a:off x="7003634" y="4161294"/>
            <a:ext cx="1280791" cy="1027412"/>
          </a:xfrm>
          <a:prstGeom prst="straightConnector1">
            <a:avLst/>
          </a:prstGeom>
          <a:ln w="28575">
            <a:solidFill>
              <a:srgbClr val="C51A1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882C5982-036D-C3A9-12B8-F32FA3D94B4F}"/>
              </a:ext>
            </a:extLst>
          </p:cNvPr>
          <p:cNvSpPr txBox="1"/>
          <p:nvPr/>
        </p:nvSpPr>
        <p:spPr>
          <a:xfrm>
            <a:off x="4295800" y="6192792"/>
            <a:ext cx="424847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>
                <a:latin typeface="+mj-lt"/>
              </a:rPr>
              <a:t>MDG: Macro Disease Group</a:t>
            </a:r>
          </a:p>
          <a:p>
            <a:r>
              <a:rPr lang="en-GB" sz="1100" dirty="0">
                <a:latin typeface="+mj-lt"/>
              </a:rPr>
              <a:t>*Care levels: Levels of nursing care dependency from 0 (no dependency) to 5 (highest impairment of autonomy)</a:t>
            </a:r>
            <a:endParaRPr lang="en-DE" sz="11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933788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13" grpId="0" animBg="1"/>
      <p:bldP spid="14" grpId="0" animBg="1"/>
      <p:bldP spid="126" grpId="0"/>
      <p:bldP spid="127" grpId="0"/>
      <p:bldP spid="26" grpId="0"/>
      <p:bldP spid="33" grpId="0" animBg="1"/>
      <p:bldP spid="47" grpId="0" animBg="1"/>
      <p:bldP spid="75" grpId="0"/>
      <p:bldP spid="78" grpId="0" animBg="1"/>
      <p:bldP spid="79" grpId="0" animBg="1"/>
      <p:bldP spid="80" grpId="0"/>
      <p:bldP spid="25" grpId="0"/>
      <p:bldP spid="27" grpId="0"/>
      <p:bldP spid="2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80D0A0-706A-05A4-C36F-63C39C8000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DE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5A196E3-80B3-A232-10D7-91E2084747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9343" y="981345"/>
            <a:ext cx="7783111" cy="453650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D89056F-2F3C-EE26-129D-25AE1D8C618D}"/>
              </a:ext>
            </a:extLst>
          </p:cNvPr>
          <p:cNvSpPr txBox="1"/>
          <p:nvPr/>
        </p:nvSpPr>
        <p:spPr>
          <a:xfrm rot="16200000">
            <a:off x="-509790" y="3122639"/>
            <a:ext cx="4536504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050" dirty="0"/>
              <a:t>Indexed length of stay</a:t>
            </a:r>
            <a:endParaRPr lang="en-DE" sz="105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5C9DD37-5158-4828-4D08-88F87BE5EE5C}"/>
              </a:ext>
            </a:extLst>
          </p:cNvPr>
          <p:cNvSpPr txBox="1"/>
          <p:nvPr/>
        </p:nvSpPr>
        <p:spPr>
          <a:xfrm>
            <a:off x="4811954" y="5684421"/>
            <a:ext cx="2237891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050" dirty="0"/>
              <a:t>Regions (N=401)</a:t>
            </a:r>
            <a:endParaRPr lang="en-DE" sz="1050" dirty="0"/>
          </a:p>
        </p:txBody>
      </p:sp>
    </p:spTree>
    <p:extLst>
      <p:ext uri="{BB962C8B-B14F-4D97-AF65-F5344CB8AC3E}">
        <p14:creationId xmlns:p14="http://schemas.microsoft.com/office/powerpoint/2010/main" val="56165103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2C7793-EF7F-CEFF-02FF-C4EA42936B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EF4534-A607-1737-E57C-98ECD0EC5C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DE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A4638E8-EA82-191E-5861-0214F67A65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712" y="3449364"/>
            <a:ext cx="4752599" cy="215230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A4E5BAC-4586-AF74-2EEE-ABB1A3B464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1196752"/>
            <a:ext cx="4595829" cy="2099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7558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EDB132-6FAE-BC58-E989-7275E9A5B9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lnSpc>
                <a:spcPct val="120000"/>
              </a:lnSpc>
            </a:pPr>
            <a:r>
              <a:rPr lang="en-GB" dirty="0"/>
              <a:t>Problem &amp; Background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C3D0EC-6E16-8533-3D1B-E1B707AD05D5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GB" sz="1600" dirty="0">
                <a:latin typeface="+mj-lt"/>
              </a:rPr>
              <a:t>Significant variations in medical practice and outcomes have been documented internationally</a:t>
            </a:r>
            <a:endParaRPr lang="en-DE" sz="1800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125F6C8-6EE4-AFA9-3392-D2685F7E6C55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1600" dirty="0"/>
              <a:t>Example: Stroke in Germany</a:t>
            </a:r>
            <a:endParaRPr lang="en-DE" sz="16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0E21CAF-7E7B-BE95-3CAC-1BE2450589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1988840"/>
            <a:ext cx="3888432" cy="391745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537ADCD-8A40-8B24-89A3-9CC2530DFF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72200" y="1861326"/>
            <a:ext cx="4273770" cy="343552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EC83D77-8D54-7931-393F-FE6C70CEA544}"/>
              </a:ext>
            </a:extLst>
          </p:cNvPr>
          <p:cNvSpPr txBox="1"/>
          <p:nvPr/>
        </p:nvSpPr>
        <p:spPr>
          <a:xfrm>
            <a:off x="3429000" y="5858347"/>
            <a:ext cx="151216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 err="1"/>
              <a:t>Corallo</a:t>
            </a:r>
            <a:r>
              <a:rPr lang="en-GB" sz="1100" dirty="0"/>
              <a:t> et al. 2014</a:t>
            </a:r>
            <a:endParaRPr lang="en-DE" sz="11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B6F3599-801F-704A-6BA5-FCDCC2159DEA}"/>
              </a:ext>
            </a:extLst>
          </p:cNvPr>
          <p:cNvSpPr txBox="1"/>
          <p:nvPr/>
        </p:nvSpPr>
        <p:spPr>
          <a:xfrm>
            <a:off x="8976321" y="5229200"/>
            <a:ext cx="136815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/>
              <a:t>Belau et al. 2023</a:t>
            </a:r>
            <a:endParaRPr lang="en-DE" sz="1100" dirty="0"/>
          </a:p>
        </p:txBody>
      </p:sp>
    </p:spTree>
    <p:extLst>
      <p:ext uri="{BB962C8B-B14F-4D97-AF65-F5344CB8AC3E}">
        <p14:creationId xmlns:p14="http://schemas.microsoft.com/office/powerpoint/2010/main" val="27443145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3F5AAF-BD5E-5673-DEDA-9716C7097A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rtl="0">
              <a:lnSpc>
                <a:spcPct val="120000"/>
              </a:lnSpc>
              <a:buNone/>
            </a:pPr>
            <a:r>
              <a:rPr lang="en-GB" sz="2400" b="1" dirty="0"/>
              <a:t>Overarching research question</a:t>
            </a:r>
            <a:endParaRPr lang="en-GB" altLang="en-DE" sz="2400" b="1" dirty="0">
              <a:latin typeface="+mj-lt"/>
            </a:endParaRPr>
          </a:p>
          <a:p>
            <a:pPr marL="0" indent="0" rtl="0">
              <a:lnSpc>
                <a:spcPct val="120000"/>
              </a:lnSpc>
              <a:buNone/>
            </a:pPr>
            <a:r>
              <a:rPr lang="en-GB" altLang="en-DE" sz="2400" dirty="0">
                <a:latin typeface="+mj-lt"/>
              </a:rPr>
              <a:t>What contribution can a population-based classification system (</a:t>
            </a:r>
            <a:r>
              <a:rPr lang="en-GB" altLang="en-DE" sz="2400" dirty="0" err="1">
                <a:latin typeface="+mj-lt"/>
              </a:rPr>
              <a:t>PopGrouper</a:t>
            </a:r>
            <a:r>
              <a:rPr lang="en-GB" altLang="en-DE" sz="2400" dirty="0">
                <a:latin typeface="+mj-lt"/>
              </a:rPr>
              <a:t>) make to the analysis of regional variation in health care? </a:t>
            </a:r>
          </a:p>
          <a:p>
            <a:pPr marL="0" indent="0" rtl="0">
              <a:lnSpc>
                <a:spcPct val="120000"/>
              </a:lnSpc>
              <a:buNone/>
            </a:pPr>
            <a:endParaRPr lang="en-GB" altLang="en-DE" sz="2400" dirty="0">
              <a:latin typeface="+mj-lt"/>
            </a:endParaRPr>
          </a:p>
          <a:p>
            <a:pPr marL="0" indent="0" rtl="0">
              <a:lnSpc>
                <a:spcPct val="120000"/>
              </a:lnSpc>
              <a:buNone/>
            </a:pPr>
            <a:r>
              <a:rPr lang="en-GB" altLang="en-DE" sz="2400" b="1" dirty="0">
                <a:latin typeface="+mj-lt"/>
              </a:rPr>
              <a:t>Initial study objective</a:t>
            </a:r>
          </a:p>
          <a:p>
            <a:pPr marL="0" indent="0" rtl="0">
              <a:lnSpc>
                <a:spcPct val="120000"/>
              </a:lnSpc>
              <a:buNone/>
            </a:pPr>
            <a:r>
              <a:rPr lang="en-GB" altLang="en-DE" sz="2400" dirty="0">
                <a:latin typeface="+mj-lt"/>
              </a:rPr>
              <a:t>To use the </a:t>
            </a:r>
            <a:r>
              <a:rPr lang="en-GB" altLang="en-DE" sz="2400" dirty="0" err="1">
                <a:latin typeface="+mj-lt"/>
              </a:rPr>
              <a:t>PopGrouper</a:t>
            </a:r>
            <a:r>
              <a:rPr lang="en-GB" altLang="en-DE" sz="2400" dirty="0">
                <a:latin typeface="+mj-lt"/>
              </a:rPr>
              <a:t> to </a:t>
            </a:r>
            <a:r>
              <a:rPr lang="en-GB" altLang="en-DE" sz="2400" dirty="0" err="1">
                <a:latin typeface="+mj-lt"/>
              </a:rPr>
              <a:t>analyze</a:t>
            </a:r>
            <a:r>
              <a:rPr lang="en-GB" altLang="en-DE" sz="2400" dirty="0">
                <a:latin typeface="+mj-lt"/>
              </a:rPr>
              <a:t> the regional variation in length of stay in hospital and costs for stroke patients in Germany</a:t>
            </a:r>
          </a:p>
          <a:p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38837165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762760-F86D-5DB5-9FA9-9999DEF506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lnSpc>
                <a:spcPct val="120000"/>
              </a:lnSpc>
            </a:pPr>
            <a:r>
              <a:rPr lang="en-GB" dirty="0"/>
              <a:t>Development of the </a:t>
            </a:r>
            <a:r>
              <a:rPr lang="en-GB" dirty="0" err="1"/>
              <a:t>PopGrouper</a:t>
            </a:r>
            <a:r>
              <a:rPr lang="en-GB" dirty="0"/>
              <a:t> (V0.1)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7A94A2-7DC9-73DD-9B29-A3291D15BB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66881"/>
            <a:ext cx="4609728" cy="4324235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GB" sz="1600" dirty="0">
                <a:latin typeface="+mj-lt"/>
              </a:rPr>
              <a:t>The </a:t>
            </a:r>
            <a:r>
              <a:rPr lang="en-GB" sz="1600" dirty="0" err="1">
                <a:latin typeface="+mj-lt"/>
              </a:rPr>
              <a:t>PopGrouper</a:t>
            </a:r>
            <a:r>
              <a:rPr lang="en-GB" sz="1600" dirty="0">
                <a:latin typeface="+mj-lt"/>
              </a:rPr>
              <a:t> is a </a:t>
            </a:r>
            <a:r>
              <a:rPr lang="en-GB" sz="1600" b="1" dirty="0">
                <a:latin typeface="+mj-lt"/>
              </a:rPr>
              <a:t>population-based classification system</a:t>
            </a:r>
            <a:r>
              <a:rPr lang="en-GB" sz="1600" dirty="0">
                <a:latin typeface="+mj-lt"/>
              </a:rPr>
              <a:t> that assigns individuals with similar medical needs and costs to </a:t>
            </a:r>
            <a:r>
              <a:rPr lang="en-GB" sz="1600" b="1" dirty="0">
                <a:latin typeface="+mj-lt"/>
              </a:rPr>
              <a:t>mutually exclusive </a:t>
            </a:r>
            <a:r>
              <a:rPr lang="en-GB" sz="1600" b="1" dirty="0" err="1">
                <a:latin typeface="+mj-lt"/>
              </a:rPr>
              <a:t>PopGroups</a:t>
            </a:r>
            <a:r>
              <a:rPr lang="en-GB" sz="1600" b="1" dirty="0">
                <a:latin typeface="+mj-lt"/>
              </a:rPr>
              <a:t> </a:t>
            </a:r>
            <a:r>
              <a:rPr lang="en-GB" sz="1600" dirty="0">
                <a:latin typeface="+mj-lt"/>
              </a:rPr>
              <a:t>based on their diagnoses and characteristics. </a:t>
            </a:r>
          </a:p>
          <a:p>
            <a:pPr marL="0" indent="0">
              <a:lnSpc>
                <a:spcPct val="120000"/>
              </a:lnSpc>
              <a:spcBef>
                <a:spcPts val="1800"/>
              </a:spcBef>
              <a:buNone/>
            </a:pPr>
            <a:endParaRPr lang="en-GB" sz="1600" dirty="0">
              <a:latin typeface="+mj-lt"/>
            </a:endParaRPr>
          </a:p>
          <a:p>
            <a:pPr marL="0" indent="0">
              <a:lnSpc>
                <a:spcPct val="120000"/>
              </a:lnSpc>
              <a:spcBef>
                <a:spcPts val="1800"/>
              </a:spcBef>
              <a:buNone/>
            </a:pPr>
            <a:r>
              <a:rPr lang="en-GB" sz="1600" dirty="0">
                <a:latin typeface="+mj-lt"/>
              </a:rPr>
              <a:t>The </a:t>
            </a:r>
            <a:r>
              <a:rPr lang="en-GB" sz="1600" dirty="0" err="1">
                <a:latin typeface="+mj-lt"/>
              </a:rPr>
              <a:t>PopGrouper</a:t>
            </a:r>
            <a:r>
              <a:rPr lang="en-GB" sz="1600" dirty="0">
                <a:latin typeface="+mj-lt"/>
              </a:rPr>
              <a:t> development drew inspiration from the Clinical Risk Groups (CRGs)</a:t>
            </a:r>
            <a:r>
              <a:rPr lang="en-GB" sz="1600" baseline="30000" dirty="0">
                <a:latin typeface="+mj-lt"/>
              </a:rPr>
              <a:t>1</a:t>
            </a:r>
            <a:r>
              <a:rPr lang="en-GB" sz="1600" dirty="0">
                <a:latin typeface="+mj-lt"/>
              </a:rPr>
              <a:t>, Adjusted Clinical Groups (ACGs)</a:t>
            </a:r>
            <a:r>
              <a:rPr lang="en-GB" sz="1600" baseline="30000" dirty="0">
                <a:latin typeface="+mj-lt"/>
              </a:rPr>
              <a:t>2</a:t>
            </a:r>
            <a:r>
              <a:rPr lang="en-GB" sz="1600" dirty="0">
                <a:latin typeface="+mj-lt"/>
              </a:rPr>
              <a:t>, and Canadian health profile groups</a:t>
            </a:r>
            <a:r>
              <a:rPr lang="en-GB" sz="1600" baseline="30000" dirty="0">
                <a:latin typeface="+mj-lt"/>
              </a:rPr>
              <a:t>3</a:t>
            </a:r>
            <a:r>
              <a:rPr lang="en-GB" sz="1600" dirty="0">
                <a:latin typeface="+mj-lt"/>
              </a:rPr>
              <a:t>.</a:t>
            </a:r>
          </a:p>
          <a:p>
            <a:pPr marL="0" indent="0">
              <a:buNone/>
            </a:pPr>
            <a:endParaRPr lang="en-DE" dirty="0">
              <a:latin typeface="+mj-lt"/>
            </a:endParaRPr>
          </a:p>
        </p:txBody>
      </p:sp>
      <p:graphicFrame>
        <p:nvGraphicFramePr>
          <p:cNvPr id="5" name="Content Placeholder 17">
            <a:extLst>
              <a:ext uri="{FF2B5EF4-FFF2-40B4-BE49-F238E27FC236}">
                <a16:creationId xmlns:a16="http://schemas.microsoft.com/office/drawing/2014/main" id="{B64D42B6-E8A1-727F-BEFE-83B7CDEE1B3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69767317"/>
              </p:ext>
            </p:extLst>
          </p:nvPr>
        </p:nvGraphicFramePr>
        <p:xfrm>
          <a:off x="5663952" y="1266881"/>
          <a:ext cx="6118082" cy="4178342"/>
        </p:xfrm>
        <a:graphic>
          <a:graphicData uri="http://schemas.openxmlformats.org/drawingml/2006/table">
            <a:tbl>
              <a:tblPr>
                <a:tableStyleId>{564A2742-6D50-C797-A928-442CCDA2BEEE}</a:tableStyleId>
              </a:tblPr>
              <a:tblGrid>
                <a:gridCol w="34563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81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63533">
                  <a:extLst>
                    <a:ext uri="{9D8B030D-6E8A-4147-A177-3AD203B41FA5}">
                      <a16:colId xmlns:a16="http://schemas.microsoft.com/office/drawing/2014/main" val="350569550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>
                        <a:defRPr/>
                      </a:pPr>
                      <a:r>
                        <a:rPr lang="en-US" sz="1200" b="1" u="none" strike="noStrike" dirty="0">
                          <a:solidFill>
                            <a:schemeClr val="bg1"/>
                          </a:solidFill>
                          <a:latin typeface="+mj-lt"/>
                        </a:rPr>
                        <a:t>Macro Base </a:t>
                      </a:r>
                      <a:r>
                        <a:rPr lang="en-US" sz="1200" b="1" u="none" strike="noStrike" dirty="0" err="1">
                          <a:solidFill>
                            <a:schemeClr val="bg1"/>
                          </a:solidFill>
                          <a:latin typeface="+mj-lt"/>
                        </a:rPr>
                        <a:t>PopGroup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6350" marR="6350" marT="6350" marB="0" anchor="ctr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>
                        <a:defRPr/>
                      </a:pPr>
                      <a:r>
                        <a:rPr lang="de-DE" sz="1200" b="1" u="none" strike="noStrike" dirty="0" err="1">
                          <a:solidFill>
                            <a:schemeClr val="bg1"/>
                          </a:solidFill>
                          <a:latin typeface="+mj-lt"/>
                        </a:rPr>
                        <a:t>No</a:t>
                      </a:r>
                      <a:r>
                        <a:rPr lang="de-DE" sz="1200" b="1" u="none" strike="noStrike" dirty="0">
                          <a:solidFill>
                            <a:schemeClr val="bg1"/>
                          </a:solidFill>
                          <a:latin typeface="+mj-lt"/>
                        </a:rPr>
                        <a:t>. of Base </a:t>
                      </a:r>
                      <a:r>
                        <a:rPr lang="de-DE" sz="1200" b="1" u="none" strike="noStrike" dirty="0" err="1">
                          <a:solidFill>
                            <a:schemeClr val="bg1"/>
                          </a:solidFill>
                          <a:latin typeface="+mj-lt"/>
                        </a:rPr>
                        <a:t>PopGroups</a:t>
                      </a:r>
                      <a:br>
                        <a:rPr lang="de-DE" sz="1200" b="1" i="0" u="none" strike="noStrike" dirty="0">
                          <a:solidFill>
                            <a:schemeClr val="bg1"/>
                          </a:solidFill>
                          <a:latin typeface="+mj-lt"/>
                        </a:rPr>
                      </a:br>
                      <a:r>
                        <a:rPr lang="de-DE" sz="1200" b="1" i="0" u="none" strike="noStrike" dirty="0">
                          <a:solidFill>
                            <a:schemeClr val="bg1"/>
                          </a:solidFill>
                          <a:latin typeface="+mj-lt"/>
                        </a:rPr>
                        <a:t>(</a:t>
                      </a:r>
                      <a:r>
                        <a:rPr lang="en-GB" sz="1200" b="1" i="0" u="none" strike="noStrike" dirty="0">
                          <a:solidFill>
                            <a:schemeClr val="bg1"/>
                          </a:solidFill>
                          <a:latin typeface="+mj-lt"/>
                        </a:rPr>
                        <a:t>N</a:t>
                      </a:r>
                      <a:r>
                        <a:rPr lang="el-GR" sz="1200" b="1" i="0" u="none" strike="noStrike" dirty="0">
                          <a:solidFill>
                            <a:schemeClr val="bg1"/>
                          </a:solidFill>
                          <a:latin typeface="+mj-lt"/>
                        </a:rPr>
                        <a:t> </a:t>
                      </a:r>
                      <a:r>
                        <a:rPr lang="de-DE" sz="1200" b="1" i="0" u="none" strike="noStrike" dirty="0">
                          <a:solidFill>
                            <a:schemeClr val="bg1"/>
                          </a:solidFill>
                          <a:latin typeface="+mj-lt"/>
                        </a:rPr>
                        <a:t>=</a:t>
                      </a:r>
                      <a:r>
                        <a:rPr lang="el-GR" sz="1200" b="1" i="0" u="none" strike="noStrike" dirty="0">
                          <a:solidFill>
                            <a:schemeClr val="bg1"/>
                          </a:solidFill>
                          <a:latin typeface="+mj-lt"/>
                        </a:rPr>
                        <a:t> </a:t>
                      </a:r>
                      <a:r>
                        <a:rPr lang="de-DE" sz="1200" b="1" i="0" u="none" strike="noStrike" dirty="0">
                          <a:solidFill>
                            <a:schemeClr val="bg1"/>
                          </a:solidFill>
                          <a:latin typeface="+mj-lt"/>
                        </a:rPr>
                        <a:t>410)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6350" marR="6350" marT="6350" marB="0" anchor="ctr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lvl="1" algn="l">
                        <a:defRPr/>
                      </a:pPr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latin typeface="+mj-lt"/>
                        </a:rPr>
                        <a:t>No. of </a:t>
                      </a:r>
                      <a:r>
                        <a:rPr lang="en-US" sz="1200" b="1" i="0" u="none" strike="noStrike" dirty="0" err="1">
                          <a:solidFill>
                            <a:schemeClr val="bg1"/>
                          </a:solidFill>
                          <a:latin typeface="+mj-lt"/>
                        </a:rPr>
                        <a:t>PopGroups</a:t>
                      </a:r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latin typeface="+mj-lt"/>
                        </a:rPr>
                        <a:t> </a:t>
                      </a:r>
                    </a:p>
                    <a:p>
                      <a:pPr lvl="1" algn="l">
                        <a:defRPr/>
                      </a:pPr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latin typeface="+mj-lt"/>
                        </a:rPr>
                        <a:t>(N = 1,176)</a:t>
                      </a:r>
                    </a:p>
                  </a:txBody>
                  <a:tcPr marL="6350" marR="6350" marT="6350" marB="0" anchor="ctr"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9535">
                <a:tc>
                  <a:txBody>
                    <a:bodyPr/>
                    <a:lstStyle/>
                    <a:p>
                      <a:pPr marL="0" indent="0" algn="l">
                        <a:buNone/>
                        <a:defRPr/>
                      </a:pPr>
                      <a:r>
                        <a:rPr lang="de-DE" sz="1200" b="1" u="none" strike="noStrike" dirty="0">
                          <a:latin typeface="+mj-lt"/>
                        </a:rPr>
                        <a:t>1  </a:t>
                      </a:r>
                      <a:r>
                        <a:rPr lang="de-DE" sz="1200" b="0" u="none" strike="noStrike" dirty="0">
                          <a:latin typeface="+mj-lt"/>
                        </a:rPr>
                        <a:t>  </a:t>
                      </a:r>
                      <a:r>
                        <a:rPr lang="de-DE" sz="1200" b="0" u="none" strike="noStrike" dirty="0" err="1">
                          <a:latin typeface="+mj-lt"/>
                        </a:rPr>
                        <a:t>Newborns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13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24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9535">
                <a:tc>
                  <a:txBody>
                    <a:bodyPr/>
                    <a:lstStyle/>
                    <a:p>
                      <a:pPr algn="l">
                        <a:defRPr/>
                      </a:pPr>
                      <a:r>
                        <a:rPr lang="de-DE" sz="1200" b="1" u="none" strike="noStrike" dirty="0">
                          <a:latin typeface="+mj-lt"/>
                        </a:rPr>
                        <a:t>2</a:t>
                      </a:r>
                      <a:r>
                        <a:rPr lang="de-DE" sz="1200" b="0" u="none" strike="noStrike" dirty="0">
                          <a:latin typeface="+mj-lt"/>
                        </a:rPr>
                        <a:t>   </a:t>
                      </a:r>
                      <a:r>
                        <a:rPr lang="de-DE" sz="1200" b="0" u="none" strike="noStrike" dirty="0" err="1">
                          <a:latin typeface="+mj-lt"/>
                        </a:rPr>
                        <a:t>Pregnancy</a:t>
                      </a:r>
                      <a:r>
                        <a:rPr lang="de-DE" sz="1200" b="0" u="none" strike="noStrike" dirty="0">
                          <a:latin typeface="+mj-lt"/>
                        </a:rPr>
                        <a:t>, </a:t>
                      </a:r>
                      <a:r>
                        <a:rPr lang="de-DE" sz="1200" b="0" u="none" strike="noStrike" dirty="0" err="1">
                          <a:latin typeface="+mj-lt"/>
                        </a:rPr>
                        <a:t>childbirth</a:t>
                      </a:r>
                      <a:r>
                        <a:rPr lang="de-DE" sz="1200" b="0" u="none" strike="noStrike" dirty="0">
                          <a:latin typeface="+mj-lt"/>
                        </a:rPr>
                        <a:t> and </a:t>
                      </a:r>
                      <a:r>
                        <a:rPr lang="de-DE" sz="1200" b="0" u="none" strike="noStrike" dirty="0" err="1">
                          <a:latin typeface="+mj-lt"/>
                        </a:rPr>
                        <a:t>puerperium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12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24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9535">
                <a:tc>
                  <a:txBody>
                    <a:bodyPr/>
                    <a:lstStyle/>
                    <a:p>
                      <a:pPr algn="l">
                        <a:defRPr/>
                      </a:pPr>
                      <a:r>
                        <a:rPr lang="de-DE" sz="1200" b="1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3</a:t>
                      </a: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   </a:t>
                      </a:r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latin typeface="+mj-lt"/>
                        </a:rPr>
                        <a:t>Severe</a:t>
                      </a: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, high-</a:t>
                      </a:r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latin typeface="+mj-lt"/>
                        </a:rPr>
                        <a:t>cost</a:t>
                      </a: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 </a:t>
                      </a:r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latin typeface="+mj-lt"/>
                        </a:rPr>
                        <a:t>cases</a:t>
                      </a:r>
                      <a:endParaRPr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29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98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9535">
                <a:tc>
                  <a:txBody>
                    <a:bodyPr/>
                    <a:lstStyle/>
                    <a:p>
                      <a:pPr algn="l">
                        <a:defRPr/>
                      </a:pPr>
                      <a:r>
                        <a:rPr lang="de-DE" sz="1200" b="1" u="none" strike="noStrike" dirty="0">
                          <a:latin typeface="+mj-lt"/>
                        </a:rPr>
                        <a:t>4</a:t>
                      </a:r>
                      <a:r>
                        <a:rPr lang="de-DE" sz="1200" b="0" u="none" strike="noStrike" dirty="0">
                          <a:latin typeface="+mj-lt"/>
                        </a:rPr>
                        <a:t>   </a:t>
                      </a:r>
                      <a:r>
                        <a:rPr lang="de-DE" sz="1200" b="0" u="none" strike="noStrike" dirty="0" err="1">
                          <a:latin typeface="+mj-lt"/>
                        </a:rPr>
                        <a:t>Acutely</a:t>
                      </a:r>
                      <a:r>
                        <a:rPr lang="de-DE" sz="1200" b="0" u="none" strike="noStrike" dirty="0">
                          <a:latin typeface="+mj-lt"/>
                        </a:rPr>
                        <a:t> </a:t>
                      </a:r>
                      <a:r>
                        <a:rPr lang="de-DE" sz="1200" b="0" u="none" strike="noStrike" dirty="0" err="1">
                          <a:latin typeface="+mj-lt"/>
                        </a:rPr>
                        <a:t>treated</a:t>
                      </a:r>
                      <a:r>
                        <a:rPr lang="de-DE" sz="1200" b="0" u="none" strike="noStrike" dirty="0">
                          <a:latin typeface="+mj-lt"/>
                        </a:rPr>
                        <a:t> </a:t>
                      </a:r>
                      <a:r>
                        <a:rPr lang="de-DE" sz="1200" b="0" u="none" strike="noStrike" dirty="0" err="1">
                          <a:latin typeface="+mj-lt"/>
                        </a:rPr>
                        <a:t>malignant</a:t>
                      </a:r>
                      <a:r>
                        <a:rPr lang="de-DE" sz="1200" b="0" u="none" strike="noStrike" dirty="0">
                          <a:latin typeface="+mj-lt"/>
                        </a:rPr>
                        <a:t> </a:t>
                      </a:r>
                      <a:r>
                        <a:rPr lang="de-DE" sz="1200" b="0" u="none" strike="noStrike" dirty="0" err="1">
                          <a:latin typeface="+mj-lt"/>
                        </a:rPr>
                        <a:t>tumors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37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121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9535">
                <a:tc>
                  <a:txBody>
                    <a:bodyPr/>
                    <a:lstStyle/>
                    <a:p>
                      <a:pPr algn="l">
                        <a:defRPr/>
                      </a:pPr>
                      <a:r>
                        <a:rPr lang="de-DE" sz="1200" b="1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5</a:t>
                      </a: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   </a:t>
                      </a:r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latin typeface="+mj-lt"/>
                        </a:rPr>
                        <a:t>Severe</a:t>
                      </a: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 </a:t>
                      </a:r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latin typeface="+mj-lt"/>
                        </a:rPr>
                        <a:t>diseases</a:t>
                      </a: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 </a:t>
                      </a:r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latin typeface="+mj-lt"/>
                        </a:rPr>
                        <a:t>from</a:t>
                      </a: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 3 </a:t>
                      </a:r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latin typeface="+mj-lt"/>
                        </a:rPr>
                        <a:t>or</a:t>
                      </a: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 </a:t>
                      </a:r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latin typeface="+mj-lt"/>
                        </a:rPr>
                        <a:t>more</a:t>
                      </a: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 MDGs*</a:t>
                      </a:r>
                      <a:endParaRPr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47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119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9535">
                <a:tc>
                  <a:txBody>
                    <a:bodyPr/>
                    <a:lstStyle/>
                    <a:p>
                      <a:pPr algn="l">
                        <a:defRPr/>
                      </a:pPr>
                      <a:r>
                        <a:rPr lang="de-DE" sz="1200" b="1" i="0" u="none" strike="noStrike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6</a:t>
                      </a: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   </a:t>
                      </a:r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Severe</a:t>
                      </a: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diseases</a:t>
                      </a: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from</a:t>
                      </a: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 2 MDGs*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58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149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9535">
                <a:tc>
                  <a:txBody>
                    <a:bodyPr/>
                    <a:lstStyle/>
                    <a:p>
                      <a:pPr algn="l">
                        <a:defRPr/>
                      </a:pPr>
                      <a:r>
                        <a:rPr lang="de-DE" sz="1200" b="1" i="0" u="none" strike="noStrike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7</a:t>
                      </a: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   </a:t>
                      </a:r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Severe</a:t>
                      </a: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 disease(s) </a:t>
                      </a:r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from</a:t>
                      </a: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 1 MDG*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78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246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9535">
                <a:tc>
                  <a:txBody>
                    <a:bodyPr/>
                    <a:lstStyle/>
                    <a:p>
                      <a:pPr algn="l">
                        <a:defRPr/>
                      </a:pPr>
                      <a:r>
                        <a:rPr lang="de-DE" sz="1200" b="1" u="none" strike="noStrike" dirty="0">
                          <a:latin typeface="+mj-lt"/>
                        </a:rPr>
                        <a:t>8</a:t>
                      </a:r>
                      <a:r>
                        <a:rPr lang="de-DE" sz="1200" b="0" u="none" strike="noStrike" dirty="0">
                          <a:latin typeface="+mj-lt"/>
                        </a:rPr>
                        <a:t>   At least </a:t>
                      </a:r>
                      <a:r>
                        <a:rPr lang="de-DE" sz="1200" b="0" u="none" strike="noStrike" dirty="0" err="1">
                          <a:latin typeface="+mj-lt"/>
                        </a:rPr>
                        <a:t>one</a:t>
                      </a:r>
                      <a:r>
                        <a:rPr lang="de-DE" sz="1200" b="0" u="none" strike="noStrike" dirty="0">
                          <a:latin typeface="+mj-lt"/>
                        </a:rPr>
                        <a:t> moderate </a:t>
                      </a:r>
                      <a:r>
                        <a:rPr lang="de-DE" sz="1200" b="0" u="none" strike="noStrike" dirty="0" err="1">
                          <a:latin typeface="+mj-lt"/>
                        </a:rPr>
                        <a:t>disease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53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168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9535">
                <a:tc>
                  <a:txBody>
                    <a:bodyPr/>
                    <a:lstStyle/>
                    <a:p>
                      <a:pPr algn="l">
                        <a:defRPr/>
                      </a:pPr>
                      <a:r>
                        <a:rPr lang="de-DE" sz="1200" b="1" u="none" strike="noStrike" dirty="0">
                          <a:latin typeface="+mj-lt"/>
                        </a:rPr>
                        <a:t>9</a:t>
                      </a:r>
                      <a:r>
                        <a:rPr lang="de-DE" sz="1200" b="0" u="none" strike="noStrike" dirty="0">
                          <a:latin typeface="+mj-lt"/>
                        </a:rPr>
                        <a:t>   At least </a:t>
                      </a:r>
                      <a:r>
                        <a:rPr lang="de-DE" sz="1200" b="0" u="none" strike="noStrike" dirty="0" err="1">
                          <a:latin typeface="+mj-lt"/>
                        </a:rPr>
                        <a:t>one</a:t>
                      </a:r>
                      <a:r>
                        <a:rPr lang="de-DE" sz="1200" b="0" u="none" strike="noStrike" dirty="0">
                          <a:latin typeface="+mj-lt"/>
                        </a:rPr>
                        <a:t> minor </a:t>
                      </a:r>
                      <a:r>
                        <a:rPr lang="de-DE" sz="1200" b="0" u="none" strike="noStrike" dirty="0" err="1">
                          <a:latin typeface="+mj-lt"/>
                        </a:rPr>
                        <a:t>disease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52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155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99535">
                <a:tc>
                  <a:txBody>
                    <a:bodyPr/>
                    <a:lstStyle/>
                    <a:p>
                      <a:pPr algn="l">
                        <a:defRPr/>
                      </a:pPr>
                      <a:r>
                        <a:rPr lang="de-DE" sz="1200" b="1" u="none" strike="noStrike" dirty="0">
                          <a:latin typeface="+mj-lt"/>
                        </a:rPr>
                        <a:t>10</a:t>
                      </a:r>
                      <a:r>
                        <a:rPr lang="de-DE" sz="1200" b="0" u="none" strike="noStrike" dirty="0">
                          <a:latin typeface="+mj-lt"/>
                        </a:rPr>
                        <a:t>  At least </a:t>
                      </a:r>
                      <a:r>
                        <a:rPr lang="de-DE" sz="1200" b="0" u="none" strike="noStrike" dirty="0" err="1">
                          <a:latin typeface="+mj-lt"/>
                        </a:rPr>
                        <a:t>one</a:t>
                      </a:r>
                      <a:r>
                        <a:rPr lang="de-DE" sz="1200" b="0" u="none" strike="noStrike" dirty="0">
                          <a:latin typeface="+mj-lt"/>
                        </a:rPr>
                        <a:t> </a:t>
                      </a:r>
                      <a:r>
                        <a:rPr lang="de-DE" sz="1200" b="0" u="none" strike="noStrike" dirty="0" err="1">
                          <a:latin typeface="+mj-lt"/>
                        </a:rPr>
                        <a:t>very</a:t>
                      </a:r>
                      <a:r>
                        <a:rPr lang="de-DE" sz="1200" b="0" u="none" strike="noStrike" dirty="0">
                          <a:latin typeface="+mj-lt"/>
                        </a:rPr>
                        <a:t> mild disease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29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68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99535">
                <a:tc>
                  <a:txBody>
                    <a:bodyPr/>
                    <a:lstStyle/>
                    <a:p>
                      <a:pPr algn="l">
                        <a:defRPr/>
                      </a:pPr>
                      <a:r>
                        <a:rPr lang="de-DE" sz="1200" b="1" u="none" strike="noStrike" dirty="0">
                          <a:latin typeface="+mj-lt"/>
                        </a:rPr>
                        <a:t>11</a:t>
                      </a:r>
                      <a:r>
                        <a:rPr lang="de-DE" sz="1200" b="0" u="none" strike="noStrike" dirty="0">
                          <a:latin typeface="+mj-lt"/>
                        </a:rPr>
                        <a:t>  </a:t>
                      </a:r>
                      <a:r>
                        <a:rPr lang="de-DE" sz="1200" b="0" u="none" strike="noStrike" dirty="0" err="1">
                          <a:latin typeface="+mj-lt"/>
                        </a:rPr>
                        <a:t>Healthy</a:t>
                      </a:r>
                      <a:r>
                        <a:rPr lang="de-DE" sz="1200" b="0" u="none" strike="noStrike" dirty="0">
                          <a:latin typeface="+mj-lt"/>
                        </a:rPr>
                        <a:t> </a:t>
                      </a:r>
                      <a:r>
                        <a:rPr lang="de-DE" sz="1200" b="0" u="none" strike="noStrike" dirty="0" err="1">
                          <a:latin typeface="+mj-lt"/>
                        </a:rPr>
                        <a:t>users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1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3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28467">
                <a:tc>
                  <a:txBody>
                    <a:bodyPr/>
                    <a:lstStyle/>
                    <a:p>
                      <a:pPr algn="l">
                        <a:defRPr/>
                      </a:pPr>
                      <a:r>
                        <a:rPr lang="de-DE" sz="1200" b="1" u="none" strike="noStrike" dirty="0">
                          <a:latin typeface="+mj-lt"/>
                        </a:rPr>
                        <a:t>12</a:t>
                      </a:r>
                      <a:r>
                        <a:rPr lang="de-DE" sz="1200" b="0" u="none" strike="noStrike" dirty="0">
                          <a:latin typeface="+mj-lt"/>
                        </a:rPr>
                        <a:t>  Non-users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1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1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DDE90161-0B78-A76B-6B58-E66531009EFA}"/>
              </a:ext>
            </a:extLst>
          </p:cNvPr>
          <p:cNvSpPr txBox="1"/>
          <p:nvPr/>
        </p:nvSpPr>
        <p:spPr>
          <a:xfrm>
            <a:off x="5663952" y="5460310"/>
            <a:ext cx="611808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100" dirty="0">
                <a:latin typeface="+mj-lt"/>
              </a:rPr>
              <a:t>*MDG: Macro Disease Group</a:t>
            </a:r>
            <a:endParaRPr lang="en-DE" sz="1100" dirty="0"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3BA673C-E9A6-114E-F963-C4D0C3FA47F2}"/>
              </a:ext>
            </a:extLst>
          </p:cNvPr>
          <p:cNvSpPr txBox="1"/>
          <p:nvPr/>
        </p:nvSpPr>
        <p:spPr>
          <a:xfrm>
            <a:off x="838200" y="6215876"/>
            <a:ext cx="316835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/>
              <a:t>1:  (3M 2022)</a:t>
            </a:r>
          </a:p>
          <a:p>
            <a:r>
              <a:rPr lang="en-GB" sz="1000" dirty="0"/>
              <a:t>2: (Johns Hopkins University 2015)</a:t>
            </a:r>
          </a:p>
          <a:p>
            <a:r>
              <a:rPr lang="en-GB" sz="1000" dirty="0"/>
              <a:t>3: (CIHI 2023)</a:t>
            </a:r>
            <a:endParaRPr lang="en-DE" sz="1000" dirty="0"/>
          </a:p>
        </p:txBody>
      </p:sp>
    </p:spTree>
    <p:extLst>
      <p:ext uri="{BB962C8B-B14F-4D97-AF65-F5344CB8AC3E}">
        <p14:creationId xmlns:p14="http://schemas.microsoft.com/office/powerpoint/2010/main" val="2226417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180869-4070-C3AE-D753-6E5FC79879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Description of study population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E60FCD-026C-839D-E527-511B6F3DC4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66193"/>
            <a:ext cx="7346032" cy="5157516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de-DE" sz="1600" dirty="0">
                <a:latin typeface="+mj-lt"/>
              </a:rPr>
              <a:t>Source: </a:t>
            </a:r>
            <a:r>
              <a:rPr lang="en-GB" sz="1600" dirty="0">
                <a:latin typeface="+mj-lt"/>
              </a:rPr>
              <a:t>claims data from BARMER sickness fund (approx. 9 million insured) (2019)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de-DE" sz="1600" dirty="0" err="1">
                <a:latin typeface="+mj-lt"/>
              </a:rPr>
              <a:t>Stroke</a:t>
            </a:r>
            <a:r>
              <a:rPr lang="de-DE" sz="1600" dirty="0">
                <a:latin typeface="+mj-lt"/>
              </a:rPr>
              <a:t> </a:t>
            </a:r>
            <a:r>
              <a:rPr lang="de-DE" sz="1600" dirty="0" err="1">
                <a:latin typeface="+mj-lt"/>
              </a:rPr>
              <a:t>patients</a:t>
            </a:r>
            <a:r>
              <a:rPr lang="de-DE" sz="1600" dirty="0">
                <a:latin typeface="+mj-lt"/>
              </a:rPr>
              <a:t> (</a:t>
            </a:r>
            <a:r>
              <a:rPr lang="en-GB" sz="1600" dirty="0">
                <a:latin typeface="+mj-lt"/>
              </a:rPr>
              <a:t>N=21,114):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GB" sz="1400" dirty="0">
                <a:latin typeface="+mj-lt"/>
              </a:rPr>
              <a:t>Principal diagnosis of cerebral infarction (I63), intracerebral </a:t>
            </a:r>
            <a:r>
              <a:rPr lang="en-GB" sz="1400" dirty="0" err="1">
                <a:latin typeface="+mj-lt"/>
              </a:rPr>
              <a:t>hemorrhage</a:t>
            </a:r>
            <a:r>
              <a:rPr lang="en-GB" sz="1400" dirty="0">
                <a:latin typeface="+mj-lt"/>
              </a:rPr>
              <a:t> (I61) or unspecified stroke (I64) in 2019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GB" sz="1400" dirty="0">
                <a:latin typeface="+mj-lt"/>
              </a:rPr>
              <a:t>Age &gt; 30 years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GB" sz="1400" dirty="0">
                <a:latin typeface="+mj-lt"/>
              </a:rPr>
              <a:t>No hospitalization due to stroke in the previous year</a:t>
            </a:r>
          </a:p>
          <a:p>
            <a:r>
              <a:rPr lang="en-GB" sz="1600" dirty="0"/>
              <a:t>226 </a:t>
            </a:r>
            <a:r>
              <a:rPr lang="en-GB" sz="1600" dirty="0" err="1"/>
              <a:t>PopGroups</a:t>
            </a:r>
            <a:r>
              <a:rPr lang="en-GB" sz="1600" dirty="0"/>
              <a:t>, Top 3 </a:t>
            </a:r>
            <a:r>
              <a:rPr lang="en-GB" sz="1600" dirty="0" err="1"/>
              <a:t>PopGroups</a:t>
            </a:r>
            <a:r>
              <a:rPr lang="en-GB" sz="1600" dirty="0"/>
              <a:t>: </a:t>
            </a:r>
          </a:p>
        </p:txBody>
      </p:sp>
      <p:graphicFrame>
        <p:nvGraphicFramePr>
          <p:cNvPr id="5" name="Content Placeholder 17">
            <a:extLst>
              <a:ext uri="{FF2B5EF4-FFF2-40B4-BE49-F238E27FC236}">
                <a16:creationId xmlns:a16="http://schemas.microsoft.com/office/drawing/2014/main" id="{87AAB656-5AFC-504E-B19C-70CDA5E7938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26043446"/>
              </p:ext>
            </p:extLst>
          </p:nvPr>
        </p:nvGraphicFramePr>
        <p:xfrm>
          <a:off x="8328248" y="1329411"/>
          <a:ext cx="3416444" cy="4777740"/>
        </p:xfrm>
        <a:graphic>
          <a:graphicData uri="http://schemas.openxmlformats.org/drawingml/2006/table">
            <a:tbl>
              <a:tblPr>
                <a:tableStyleId>{564A2742-6D50-C797-A928-442CCDA2BEEE}</a:tableStyleId>
              </a:tblPr>
              <a:tblGrid>
                <a:gridCol w="11750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20688">
                  <a:extLst>
                    <a:ext uri="{9D8B030D-6E8A-4147-A177-3AD203B41FA5}">
                      <a16:colId xmlns:a16="http://schemas.microsoft.com/office/drawing/2014/main" val="2606604624"/>
                    </a:ext>
                  </a:extLst>
                </a:gridCol>
                <a:gridCol w="1120688">
                  <a:extLst>
                    <a:ext uri="{9D8B030D-6E8A-4147-A177-3AD203B41FA5}">
                      <a16:colId xmlns:a16="http://schemas.microsoft.com/office/drawing/2014/main" val="3185524765"/>
                    </a:ext>
                  </a:extLst>
                </a:gridCol>
              </a:tblGrid>
              <a:tr h="231184">
                <a:tc>
                  <a:txBody>
                    <a:bodyPr/>
                    <a:lstStyle/>
                    <a:p>
                      <a:pPr algn="l">
                        <a:defRPr/>
                      </a:pPr>
                      <a:endParaRPr lang="de-DE" sz="105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solidFill>
                      <a:srgbClr val="0073C8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defRPr/>
                      </a:pPr>
                      <a:r>
                        <a:rPr lang="de-DE" sz="1050" b="1" dirty="0">
                          <a:solidFill>
                            <a:schemeClr val="bg1"/>
                          </a:solidFill>
                          <a:latin typeface="+mj-lt"/>
                        </a:rPr>
                        <a:t>N</a:t>
                      </a:r>
                    </a:p>
                  </a:txBody>
                  <a:tcPr anchor="ctr">
                    <a:solidFill>
                      <a:srgbClr val="0073C8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defRPr/>
                      </a:pPr>
                      <a:r>
                        <a:rPr lang="de-DE" sz="1050" b="1" dirty="0">
                          <a:solidFill>
                            <a:schemeClr val="bg1"/>
                          </a:solidFill>
                          <a:latin typeface="+mj-lt"/>
                        </a:rPr>
                        <a:t>%</a:t>
                      </a:r>
                    </a:p>
                  </a:txBody>
                  <a:tcPr anchor="ctr">
                    <a:solidFill>
                      <a:srgbClr val="0073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1184">
                <a:tc>
                  <a:txBody>
                    <a:bodyPr/>
                    <a:lstStyle/>
                    <a:p>
                      <a:pPr algn="l">
                        <a:defRPr/>
                      </a:pPr>
                      <a:r>
                        <a:rPr lang="de-DE" sz="1050" b="1" dirty="0">
                          <a:solidFill>
                            <a:schemeClr val="tx1"/>
                          </a:solidFill>
                          <a:latin typeface="+mj-lt"/>
                        </a:rPr>
                        <a:t>Gender</a:t>
                      </a:r>
                    </a:p>
                  </a:txBody>
                  <a:tcPr anchor="ctr">
                    <a:solidFill>
                      <a:srgbClr val="0073C8">
                        <a:alpha val="2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/>
                      </a:pPr>
                      <a:endParaRPr lang="de-DE" sz="105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solidFill>
                      <a:srgbClr val="0073C8">
                        <a:alpha val="2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/>
                      </a:pPr>
                      <a:endParaRPr lang="de-DE" sz="105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solidFill>
                      <a:srgbClr val="0073C8">
                        <a:alpha val="2509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434214"/>
                  </a:ext>
                </a:extLst>
              </a:tr>
              <a:tr h="231184">
                <a:tc>
                  <a:txBody>
                    <a:bodyPr/>
                    <a:lstStyle/>
                    <a:p>
                      <a:pPr lvl="0" algn="l">
                        <a:defRPr/>
                      </a:pPr>
                      <a:r>
                        <a:rPr lang="de-DE" sz="105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Male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r">
                        <a:defRPr/>
                      </a:pPr>
                      <a:r>
                        <a:rPr lang="de-DE" sz="105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9,612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r">
                        <a:defRPr/>
                      </a:pPr>
                      <a:r>
                        <a:rPr lang="de-DE" sz="105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45.52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1184">
                <a:tc>
                  <a:txBody>
                    <a:bodyPr/>
                    <a:lstStyle/>
                    <a:p>
                      <a:pPr lvl="0" algn="l">
                        <a:defRPr/>
                      </a:pPr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Female</a:t>
                      </a:r>
                      <a:endParaRPr lang="en-GB" sz="1050" b="0" dirty="0">
                        <a:highlight>
                          <a:srgbClr val="FFFF00"/>
                        </a:highlight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r">
                        <a:defRPr/>
                      </a:pPr>
                      <a:r>
                        <a:rPr lang="en-GB" sz="1050" b="0" dirty="0">
                          <a:latin typeface="+mj-lt"/>
                        </a:rPr>
                        <a:t>11,502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r">
                        <a:defRPr/>
                      </a:pPr>
                      <a:r>
                        <a:rPr lang="en-GB" sz="1050" b="0" dirty="0">
                          <a:latin typeface="+mj-lt"/>
                        </a:rPr>
                        <a:t>54.48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31184">
                <a:tc>
                  <a:txBody>
                    <a:bodyPr/>
                    <a:lstStyle/>
                    <a:p>
                      <a:pPr lvl="0" algn="l">
                        <a:defRPr/>
                      </a:pPr>
                      <a:r>
                        <a:rPr lang="de-DE" sz="1050" b="1" i="0" u="none" strike="noStrike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Type </a:t>
                      </a:r>
                      <a:r>
                        <a:rPr lang="de-DE" sz="1050" b="1" i="0" u="none" strike="noStrike" dirty="0" err="1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of</a:t>
                      </a:r>
                      <a:r>
                        <a:rPr lang="de-DE" sz="1050" b="1" i="0" u="none" strike="noStrike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050" b="1" i="0" u="none" strike="noStrike" dirty="0" err="1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stroke</a:t>
                      </a:r>
                      <a:endParaRPr lang="de-DE" sz="1050" b="1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>
                    <a:solidFill>
                      <a:srgbClr val="BFDCF1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>
                        <a:defRPr/>
                      </a:pPr>
                      <a:endParaRPr lang="de-DE" sz="1050" b="1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>
                    <a:solidFill>
                      <a:srgbClr val="BFDCF1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>
                        <a:defRPr/>
                      </a:pPr>
                      <a:endParaRPr lang="de-DE" sz="1050" b="1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>
                    <a:solidFill>
                      <a:srgbClr val="BFDC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1184">
                <a:tc>
                  <a:txBody>
                    <a:bodyPr/>
                    <a:lstStyle/>
                    <a:p>
                      <a:pPr lvl="0" algn="l">
                        <a:defRPr/>
                      </a:pPr>
                      <a:r>
                        <a:rPr lang="de-DE" sz="1050" b="0" i="0" u="none" strike="noStrike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I61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r">
                        <a:defRPr/>
                      </a:pPr>
                      <a:r>
                        <a:rPr lang="de-DE" sz="1050" b="0" i="0" u="none" strike="noStrike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2,108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r">
                        <a:defRPr/>
                      </a:pPr>
                      <a:r>
                        <a:rPr lang="de-DE" sz="1050" b="0" i="0" u="none" strike="noStrike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9.98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31184">
                <a:tc>
                  <a:txBody>
                    <a:bodyPr/>
                    <a:lstStyle/>
                    <a:p>
                      <a:pPr lvl="0" algn="l">
                        <a:defRPr/>
                      </a:pPr>
                      <a:r>
                        <a:rPr lang="de-DE" sz="1050" b="0" u="none" strike="noStrike" dirty="0">
                          <a:latin typeface="+mj-lt"/>
                        </a:rPr>
                        <a:t>I63</a:t>
                      </a:r>
                      <a:endParaRPr lang="de-DE" sz="105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r">
                        <a:defRPr/>
                      </a:pPr>
                      <a:r>
                        <a:rPr lang="de-DE" sz="105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18,873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r">
                        <a:defRPr/>
                      </a:pPr>
                      <a:r>
                        <a:rPr lang="de-DE" sz="105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89.39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31184">
                <a:tc>
                  <a:txBody>
                    <a:bodyPr/>
                    <a:lstStyle/>
                    <a:p>
                      <a:pPr lvl="0" algn="l">
                        <a:defRPr/>
                      </a:pPr>
                      <a:r>
                        <a:rPr lang="de-DE" sz="1050" b="0" u="none" strike="noStrike" dirty="0">
                          <a:latin typeface="+mj-lt"/>
                        </a:rPr>
                        <a:t>I64</a:t>
                      </a:r>
                      <a:endParaRPr lang="de-DE" sz="1050" b="0" i="0" u="none" strike="noStrike" dirty="0">
                        <a:solidFill>
                          <a:srgbClr val="00000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r">
                        <a:defRPr/>
                      </a:pPr>
                      <a:r>
                        <a:rPr lang="de-DE" sz="1050" b="0" i="0" u="none" strike="noStrike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133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r">
                        <a:defRPr/>
                      </a:pPr>
                      <a:r>
                        <a:rPr lang="de-DE" sz="1050" b="0" i="0" u="none" strike="noStrike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0.63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31184">
                <a:tc>
                  <a:txBody>
                    <a:bodyPr/>
                    <a:lstStyle/>
                    <a:p>
                      <a:pPr lvl="0" algn="l">
                        <a:defRPr/>
                      </a:pPr>
                      <a:r>
                        <a:rPr lang="de-DE" sz="1050" b="1" u="none" strike="noStrike" dirty="0">
                          <a:latin typeface="+mj-lt"/>
                        </a:rPr>
                        <a:t>Age </a:t>
                      </a:r>
                      <a:r>
                        <a:rPr lang="de-DE" sz="1050" b="1" u="none" strike="noStrike" dirty="0" err="1">
                          <a:latin typeface="+mj-lt"/>
                        </a:rPr>
                        <a:t>category</a:t>
                      </a:r>
                      <a:endParaRPr lang="de-DE" sz="1050" b="1" i="0" u="none" strike="noStrike" dirty="0">
                        <a:solidFill>
                          <a:srgbClr val="00000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BFDCF1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>
                        <a:defRPr/>
                      </a:pPr>
                      <a:endParaRPr lang="de-DE" sz="1050" b="1" i="0" u="none" strike="noStrike" dirty="0">
                        <a:solidFill>
                          <a:srgbClr val="00000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BFDCF1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>
                        <a:defRPr/>
                      </a:pPr>
                      <a:endParaRPr lang="de-DE" sz="1050" b="1" i="0" u="none" strike="noStrike" dirty="0">
                        <a:solidFill>
                          <a:srgbClr val="00000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BFDC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31184">
                <a:tc>
                  <a:txBody>
                    <a:bodyPr/>
                    <a:lstStyle/>
                    <a:p>
                      <a:pPr lvl="0" algn="l">
                        <a:defRPr/>
                      </a:pPr>
                      <a:r>
                        <a:rPr lang="de-DE" sz="1050" b="0" u="none" strike="noStrike" dirty="0">
                          <a:latin typeface="+mj-lt"/>
                        </a:rPr>
                        <a:t>31-64</a:t>
                      </a:r>
                      <a:endParaRPr lang="de-DE" sz="105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r">
                        <a:defRPr/>
                      </a:pPr>
                      <a:r>
                        <a:rPr lang="de-DE" sz="105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4,140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r">
                        <a:defRPr/>
                      </a:pPr>
                      <a:r>
                        <a:rPr lang="de-DE" sz="105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19.61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31184">
                <a:tc>
                  <a:txBody>
                    <a:bodyPr/>
                    <a:lstStyle/>
                    <a:p>
                      <a:pPr lvl="0" algn="l">
                        <a:defRPr/>
                      </a:pPr>
                      <a:r>
                        <a:rPr lang="de-DE" sz="105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65-74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r">
                        <a:defRPr/>
                      </a:pPr>
                      <a:r>
                        <a:rPr lang="de-DE" sz="105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4,276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r">
                        <a:defRPr/>
                      </a:pPr>
                      <a:r>
                        <a:rPr lang="de-DE" sz="105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20.25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4181927"/>
                  </a:ext>
                </a:extLst>
              </a:tr>
              <a:tr h="231184">
                <a:tc>
                  <a:txBody>
                    <a:bodyPr/>
                    <a:lstStyle/>
                    <a:p>
                      <a:pPr lvl="0" algn="l">
                        <a:defRPr/>
                      </a:pPr>
                      <a:r>
                        <a:rPr lang="de-DE" sz="105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≥ 75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r">
                        <a:defRPr/>
                      </a:pPr>
                      <a:r>
                        <a:rPr lang="de-DE" sz="105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12,698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r">
                        <a:defRPr/>
                      </a:pPr>
                      <a:r>
                        <a:rPr lang="de-DE" sz="105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60.14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54271779"/>
                  </a:ext>
                </a:extLst>
              </a:tr>
              <a:tr h="231184">
                <a:tc>
                  <a:txBody>
                    <a:bodyPr/>
                    <a:lstStyle/>
                    <a:p>
                      <a:pPr lvl="0" algn="l">
                        <a:defRPr/>
                      </a:pPr>
                      <a:r>
                        <a:rPr lang="de-DE" sz="1050" b="1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Care </a:t>
                      </a:r>
                      <a:r>
                        <a:rPr lang="de-DE" sz="1050" b="1" i="0" u="none" strike="noStrike" dirty="0" err="1">
                          <a:solidFill>
                            <a:srgbClr val="000000"/>
                          </a:solidFill>
                          <a:latin typeface="+mj-lt"/>
                        </a:rPr>
                        <a:t>level</a:t>
                      </a:r>
                      <a:endParaRPr lang="de-DE" sz="1050" b="1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>
                    <a:solidFill>
                      <a:srgbClr val="BFDCF1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>
                        <a:defRPr/>
                      </a:pPr>
                      <a:endParaRPr lang="de-DE" sz="1050" b="1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>
                    <a:solidFill>
                      <a:srgbClr val="BFDCF1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>
                        <a:defRPr/>
                      </a:pPr>
                      <a:endParaRPr lang="de-DE" sz="1050" b="1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>
                    <a:solidFill>
                      <a:srgbClr val="BFDC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319525"/>
                  </a:ext>
                </a:extLst>
              </a:tr>
              <a:tr h="231184">
                <a:tc>
                  <a:txBody>
                    <a:bodyPr/>
                    <a:lstStyle/>
                    <a:p>
                      <a:pPr lvl="0" algn="l">
                        <a:defRPr/>
                      </a:pPr>
                      <a:r>
                        <a:rPr lang="de-DE" sz="105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r">
                        <a:defRPr/>
                      </a:pPr>
                      <a:r>
                        <a:rPr lang="de-DE" sz="105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11,556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r">
                        <a:defRPr/>
                      </a:pPr>
                      <a:r>
                        <a:rPr lang="de-DE" sz="105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54.73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27619048"/>
                  </a:ext>
                </a:extLst>
              </a:tr>
              <a:tr h="231184">
                <a:tc>
                  <a:txBody>
                    <a:bodyPr/>
                    <a:lstStyle/>
                    <a:p>
                      <a:pPr lvl="0" algn="l">
                        <a:defRPr/>
                      </a:pPr>
                      <a:r>
                        <a:rPr lang="de-DE" sz="105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r">
                        <a:defRPr/>
                      </a:pPr>
                      <a:r>
                        <a:rPr lang="de-DE" sz="105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819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r">
                        <a:defRPr/>
                      </a:pPr>
                      <a:r>
                        <a:rPr lang="de-DE" sz="105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3.88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42436295"/>
                  </a:ext>
                </a:extLst>
              </a:tr>
              <a:tr h="231184">
                <a:tc>
                  <a:txBody>
                    <a:bodyPr/>
                    <a:lstStyle/>
                    <a:p>
                      <a:pPr lvl="0" algn="l">
                        <a:defRPr/>
                      </a:pPr>
                      <a:r>
                        <a:rPr lang="de-DE" sz="105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r">
                        <a:defRPr/>
                      </a:pPr>
                      <a:r>
                        <a:rPr lang="de-DE" sz="105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3,036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r">
                        <a:defRPr/>
                      </a:pPr>
                      <a:r>
                        <a:rPr lang="de-DE" sz="105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14.38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8193935"/>
                  </a:ext>
                </a:extLst>
              </a:tr>
              <a:tr h="231184">
                <a:tc>
                  <a:txBody>
                    <a:bodyPr/>
                    <a:lstStyle/>
                    <a:p>
                      <a:pPr lvl="0" algn="l">
                        <a:defRPr/>
                      </a:pPr>
                      <a:r>
                        <a:rPr lang="de-DE" sz="105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r">
                        <a:defRPr/>
                      </a:pPr>
                      <a:r>
                        <a:rPr lang="de-DE" sz="105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2,747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r">
                        <a:defRPr/>
                      </a:pPr>
                      <a:r>
                        <a:rPr lang="de-DE" sz="105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13.01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14310985"/>
                  </a:ext>
                </a:extLst>
              </a:tr>
              <a:tr h="231184">
                <a:tc>
                  <a:txBody>
                    <a:bodyPr/>
                    <a:lstStyle/>
                    <a:p>
                      <a:pPr lvl="0" algn="l">
                        <a:defRPr/>
                      </a:pPr>
                      <a:r>
                        <a:rPr lang="de-DE" sz="105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r">
                        <a:defRPr/>
                      </a:pPr>
                      <a:r>
                        <a:rPr lang="de-DE" sz="105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1,847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r">
                        <a:defRPr/>
                      </a:pPr>
                      <a:r>
                        <a:rPr lang="de-DE" sz="105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8.75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74001364"/>
                  </a:ext>
                </a:extLst>
              </a:tr>
              <a:tr h="231184">
                <a:tc>
                  <a:txBody>
                    <a:bodyPr/>
                    <a:lstStyle/>
                    <a:p>
                      <a:pPr lvl="0" algn="l">
                        <a:defRPr/>
                      </a:pPr>
                      <a:r>
                        <a:rPr lang="de-DE" sz="105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r">
                        <a:defRPr/>
                      </a:pPr>
                      <a:r>
                        <a:rPr lang="de-DE" sz="105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1,109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r">
                        <a:defRPr/>
                      </a:pPr>
                      <a:r>
                        <a:rPr lang="de-DE" sz="105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5.25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97103013"/>
                  </a:ext>
                </a:extLst>
              </a:tr>
            </a:tbl>
          </a:graphicData>
        </a:graphic>
      </p:graphicFrame>
      <p:graphicFrame>
        <p:nvGraphicFramePr>
          <p:cNvPr id="7" name="Content Placeholder 17">
            <a:extLst>
              <a:ext uri="{FF2B5EF4-FFF2-40B4-BE49-F238E27FC236}">
                <a16:creationId xmlns:a16="http://schemas.microsoft.com/office/drawing/2014/main" id="{193FF090-BAA2-8D91-BBCF-806EF7188F6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3600032"/>
              </p:ext>
            </p:extLst>
          </p:nvPr>
        </p:nvGraphicFramePr>
        <p:xfrm>
          <a:off x="838200" y="3789040"/>
          <a:ext cx="7300703" cy="2324100"/>
        </p:xfrm>
        <a:graphic>
          <a:graphicData uri="http://schemas.openxmlformats.org/drawingml/2006/table">
            <a:tbl>
              <a:tblPr>
                <a:tableStyleId>{564A2742-6D50-C797-A928-442CCDA2BEEE}</a:tableStyleId>
              </a:tblPr>
              <a:tblGrid>
                <a:gridCol w="8956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14412">
                  <a:extLst>
                    <a:ext uri="{9D8B030D-6E8A-4147-A177-3AD203B41FA5}">
                      <a16:colId xmlns:a16="http://schemas.microsoft.com/office/drawing/2014/main" val="2605683081"/>
                    </a:ext>
                  </a:extLst>
                </a:gridCol>
                <a:gridCol w="588789">
                  <a:extLst>
                    <a:ext uri="{9D8B030D-6E8A-4147-A177-3AD203B41FA5}">
                      <a16:colId xmlns:a16="http://schemas.microsoft.com/office/drawing/2014/main" val="2606604624"/>
                    </a:ext>
                  </a:extLst>
                </a:gridCol>
                <a:gridCol w="601834">
                  <a:extLst>
                    <a:ext uri="{9D8B030D-6E8A-4147-A177-3AD203B41FA5}">
                      <a16:colId xmlns:a16="http://schemas.microsoft.com/office/drawing/2014/main" val="3185524765"/>
                    </a:ext>
                  </a:extLst>
                </a:gridCol>
              </a:tblGrid>
              <a:tr h="231184"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defRPr/>
                      </a:pPr>
                      <a:r>
                        <a:rPr lang="de-DE" sz="1050" b="1" dirty="0" err="1">
                          <a:solidFill>
                            <a:schemeClr val="bg1"/>
                          </a:solidFill>
                          <a:latin typeface="+mj-lt"/>
                        </a:rPr>
                        <a:t>PopGroup</a:t>
                      </a:r>
                      <a:endParaRPr lang="de-DE" sz="105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solidFill>
                      <a:srgbClr val="0073C8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defRPr/>
                      </a:pPr>
                      <a:r>
                        <a:rPr lang="de-DE" sz="1050" b="1" dirty="0" err="1">
                          <a:solidFill>
                            <a:schemeClr val="bg1"/>
                          </a:solidFill>
                          <a:latin typeface="+mj-lt"/>
                        </a:rPr>
                        <a:t>PopGroup</a:t>
                      </a:r>
                      <a:r>
                        <a:rPr lang="de-DE" sz="1050" b="1" dirty="0">
                          <a:solidFill>
                            <a:schemeClr val="bg1"/>
                          </a:solidFill>
                          <a:latin typeface="+mj-lt"/>
                        </a:rPr>
                        <a:t> Name</a:t>
                      </a:r>
                    </a:p>
                  </a:txBody>
                  <a:tcPr anchor="ctr">
                    <a:solidFill>
                      <a:srgbClr val="0073C8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20000"/>
                        </a:lnSpc>
                        <a:defRPr/>
                      </a:pPr>
                      <a:r>
                        <a:rPr lang="de-DE" sz="1050" b="1" dirty="0">
                          <a:solidFill>
                            <a:schemeClr val="bg1"/>
                          </a:solidFill>
                          <a:latin typeface="+mj-lt"/>
                        </a:rPr>
                        <a:t>N</a:t>
                      </a:r>
                    </a:p>
                  </a:txBody>
                  <a:tcPr anchor="ctr">
                    <a:solidFill>
                      <a:srgbClr val="0073C8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20000"/>
                        </a:lnSpc>
                        <a:defRPr/>
                      </a:pPr>
                      <a:r>
                        <a:rPr lang="de-DE" sz="1050" b="1" dirty="0">
                          <a:solidFill>
                            <a:schemeClr val="bg1"/>
                          </a:solidFill>
                          <a:latin typeface="+mj-lt"/>
                        </a:rPr>
                        <a:t>%</a:t>
                      </a:r>
                    </a:p>
                  </a:txBody>
                  <a:tcPr anchor="ctr">
                    <a:solidFill>
                      <a:srgbClr val="0073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1184"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defRPr/>
                      </a:pPr>
                      <a:r>
                        <a:rPr lang="de-DE" sz="1050" b="1" dirty="0">
                          <a:solidFill>
                            <a:schemeClr val="tx1"/>
                          </a:solidFill>
                          <a:latin typeface="+mj-lt"/>
                        </a:rPr>
                        <a:t>P0707E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  <a:cs typeface="Poppins"/>
                        </a:rPr>
                        <a:t>Severe disease(s) from one MDG, including: Cerebral </a:t>
                      </a:r>
                      <a:r>
                        <a:rPr lang="en-GB" sz="1050" dirty="0" err="1">
                          <a:solidFill>
                            <a:schemeClr val="tx1"/>
                          </a:solidFill>
                          <a:cs typeface="Poppins"/>
                        </a:rPr>
                        <a:t>hemorrhage</a:t>
                      </a:r>
                      <a:r>
                        <a:rPr lang="en-GB" sz="1050" dirty="0">
                          <a:solidFill>
                            <a:schemeClr val="tx1"/>
                          </a:solidFill>
                          <a:cs typeface="Poppins"/>
                        </a:rPr>
                        <a:t> or cerebral infarction – </a:t>
                      </a:r>
                      <a:r>
                        <a:rPr lang="en-GB" sz="105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with a care level </a:t>
                      </a:r>
                      <a:r>
                        <a:rPr lang="de-DE" sz="1050" dirty="0">
                          <a:solidFill>
                            <a:schemeClr val="tx1"/>
                          </a:solidFill>
                          <a:cs typeface="Poppins"/>
                        </a:rPr>
                        <a:t>≤ 2 and </a:t>
                      </a:r>
                      <a:r>
                        <a:rPr lang="de-DE" sz="1050" dirty="0" err="1">
                          <a:solidFill>
                            <a:schemeClr val="tx1"/>
                          </a:solidFill>
                          <a:cs typeface="Poppins"/>
                        </a:rPr>
                        <a:t>without</a:t>
                      </a:r>
                      <a:r>
                        <a:rPr lang="de-DE" sz="1050" dirty="0">
                          <a:solidFill>
                            <a:schemeClr val="tx1"/>
                          </a:solidFill>
                          <a:cs typeface="Poppins"/>
                        </a:rPr>
                        <a:t> </a:t>
                      </a:r>
                      <a:r>
                        <a:rPr lang="de-DE" sz="1050" dirty="0" err="1">
                          <a:solidFill>
                            <a:schemeClr val="tx1"/>
                          </a:solidFill>
                          <a:cs typeface="Poppins"/>
                        </a:rPr>
                        <a:t>complex</a:t>
                      </a:r>
                      <a:r>
                        <a:rPr lang="de-DE" sz="1050" dirty="0">
                          <a:solidFill>
                            <a:schemeClr val="tx1"/>
                          </a:solidFill>
                          <a:cs typeface="Poppins"/>
                        </a:rPr>
                        <a:t> intensive care </a:t>
                      </a:r>
                      <a:r>
                        <a:rPr lang="de-DE" sz="1050" dirty="0" err="1">
                          <a:solidFill>
                            <a:schemeClr val="tx1"/>
                          </a:solidFill>
                          <a:cs typeface="Poppins"/>
                        </a:rPr>
                        <a:t>treatment</a:t>
                      </a:r>
                      <a:endParaRPr lang="de-DE" sz="1050" b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20000"/>
                        </a:lnSpc>
                        <a:defRPr/>
                      </a:pPr>
                      <a:r>
                        <a:rPr lang="de-DE" sz="1050" b="0" dirty="0">
                          <a:solidFill>
                            <a:schemeClr val="tx1"/>
                          </a:solidFill>
                          <a:latin typeface="+mj-lt"/>
                        </a:rPr>
                        <a:t>8,821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20000"/>
                        </a:lnSpc>
                        <a:defRPr/>
                      </a:pPr>
                      <a:r>
                        <a:rPr lang="de-DE" sz="1050" b="0" dirty="0">
                          <a:solidFill>
                            <a:schemeClr val="tx1"/>
                          </a:solidFill>
                          <a:latin typeface="+mj-lt"/>
                        </a:rPr>
                        <a:t>41.78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434214"/>
                  </a:ext>
                </a:extLst>
              </a:tr>
              <a:tr h="231184">
                <a:tc>
                  <a:txBody>
                    <a:bodyPr/>
                    <a:lstStyle/>
                    <a:p>
                      <a:pPr lvl="0" algn="l">
                        <a:lnSpc>
                          <a:spcPct val="120000"/>
                        </a:lnSpc>
                        <a:defRPr/>
                      </a:pPr>
                      <a:r>
                        <a:rPr lang="de-DE" sz="1050" b="1" i="0" u="none" strike="noStrike" dirty="0">
                          <a:solidFill>
                            <a:schemeClr val="tx1"/>
                          </a:solidFill>
                          <a:latin typeface="+mj-lt"/>
                        </a:rPr>
                        <a:t>P0507D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20000"/>
                        </a:lnSpc>
                        <a:defRPr/>
                      </a:pPr>
                      <a:r>
                        <a:rPr lang="de-DE" sz="1050" b="0" i="0" u="none" strike="noStrike" dirty="0" err="1">
                          <a:solidFill>
                            <a:schemeClr val="tx1"/>
                          </a:solidFill>
                          <a:latin typeface="+mj-lt"/>
                        </a:rPr>
                        <a:t>Severe</a:t>
                      </a:r>
                      <a:r>
                        <a:rPr lang="de-DE" sz="1050" b="0" i="0" u="none" strike="noStrike" dirty="0">
                          <a:solidFill>
                            <a:schemeClr val="tx1"/>
                          </a:solidFill>
                          <a:latin typeface="+mj-lt"/>
                        </a:rPr>
                        <a:t> </a:t>
                      </a:r>
                      <a:r>
                        <a:rPr lang="de-DE" sz="1050" b="0" i="0" u="none" strike="noStrike" dirty="0" err="1">
                          <a:solidFill>
                            <a:schemeClr val="tx1"/>
                          </a:solidFill>
                          <a:latin typeface="+mj-lt"/>
                        </a:rPr>
                        <a:t>diseases</a:t>
                      </a:r>
                      <a:r>
                        <a:rPr lang="de-DE" sz="1050" b="0" i="0" u="none" strike="noStrike" dirty="0">
                          <a:solidFill>
                            <a:schemeClr val="tx1"/>
                          </a:solidFill>
                          <a:latin typeface="+mj-lt"/>
                        </a:rPr>
                        <a:t> </a:t>
                      </a:r>
                      <a:r>
                        <a:rPr lang="de-DE" sz="1050" b="0" i="0" u="none" strike="noStrike" dirty="0" err="1">
                          <a:solidFill>
                            <a:schemeClr val="tx1"/>
                          </a:solidFill>
                          <a:latin typeface="+mj-lt"/>
                        </a:rPr>
                        <a:t>from</a:t>
                      </a:r>
                      <a:r>
                        <a:rPr lang="de-DE" sz="1050" b="0" i="0" u="none" strike="noStrike" dirty="0">
                          <a:solidFill>
                            <a:schemeClr val="tx1"/>
                          </a:solidFill>
                          <a:latin typeface="+mj-lt"/>
                        </a:rPr>
                        <a:t> 3 </a:t>
                      </a:r>
                      <a:r>
                        <a:rPr lang="de-DE" sz="1050" b="0" i="0" u="none" strike="noStrike" dirty="0" err="1">
                          <a:solidFill>
                            <a:schemeClr val="tx1"/>
                          </a:solidFill>
                          <a:latin typeface="+mj-lt"/>
                        </a:rPr>
                        <a:t>or</a:t>
                      </a:r>
                      <a:r>
                        <a:rPr lang="de-DE" sz="1050" b="0" i="0" u="none" strike="noStrike" dirty="0">
                          <a:solidFill>
                            <a:schemeClr val="tx1"/>
                          </a:solidFill>
                          <a:latin typeface="+mj-lt"/>
                        </a:rPr>
                        <a:t> </a:t>
                      </a:r>
                      <a:r>
                        <a:rPr lang="de-DE" sz="1050" b="0" i="0" u="none" strike="noStrike" dirty="0" err="1">
                          <a:solidFill>
                            <a:schemeClr val="tx1"/>
                          </a:solidFill>
                          <a:latin typeface="+mj-lt"/>
                        </a:rPr>
                        <a:t>more</a:t>
                      </a:r>
                      <a:r>
                        <a:rPr lang="de-DE" sz="1050" b="0" i="0" u="none" strike="noStrike" dirty="0">
                          <a:solidFill>
                            <a:schemeClr val="tx1"/>
                          </a:solidFill>
                          <a:latin typeface="+mj-lt"/>
                        </a:rPr>
                        <a:t> MDGs, </a:t>
                      </a:r>
                      <a:r>
                        <a:rPr lang="de-DE" sz="1050" b="0" i="0" u="none" strike="noStrike" dirty="0" err="1">
                          <a:solidFill>
                            <a:schemeClr val="tx1"/>
                          </a:solidFill>
                          <a:latin typeface="+mj-lt"/>
                        </a:rPr>
                        <a:t>including</a:t>
                      </a:r>
                      <a:r>
                        <a:rPr lang="de-DE" sz="1050" b="0" i="0" u="none" strike="noStrike" dirty="0">
                          <a:solidFill>
                            <a:schemeClr val="tx1"/>
                          </a:solidFill>
                          <a:latin typeface="+mj-lt"/>
                        </a:rPr>
                        <a:t>: Cerebral </a:t>
                      </a:r>
                      <a:r>
                        <a:rPr lang="de-DE" sz="1050" b="0" i="0" u="none" strike="noStrike" dirty="0" err="1">
                          <a:solidFill>
                            <a:schemeClr val="tx1"/>
                          </a:solidFill>
                          <a:latin typeface="+mj-lt"/>
                        </a:rPr>
                        <a:t>hemorrhage</a:t>
                      </a:r>
                      <a:r>
                        <a:rPr lang="de-DE" sz="1050" b="0" i="0" u="none" strike="noStrike" dirty="0">
                          <a:solidFill>
                            <a:schemeClr val="tx1"/>
                          </a:solidFill>
                          <a:latin typeface="+mj-lt"/>
                        </a:rPr>
                        <a:t> </a:t>
                      </a:r>
                      <a:r>
                        <a:rPr lang="de-DE" sz="1050" b="0" i="0" u="none" strike="noStrike" dirty="0" err="1">
                          <a:solidFill>
                            <a:schemeClr val="tx1"/>
                          </a:solidFill>
                          <a:latin typeface="+mj-lt"/>
                        </a:rPr>
                        <a:t>or</a:t>
                      </a:r>
                      <a:r>
                        <a:rPr lang="de-DE" sz="1050" b="0" i="0" u="none" strike="noStrike" dirty="0">
                          <a:solidFill>
                            <a:schemeClr val="tx1"/>
                          </a:solidFill>
                          <a:latin typeface="+mj-lt"/>
                        </a:rPr>
                        <a:t> cerebral </a:t>
                      </a:r>
                      <a:r>
                        <a:rPr lang="de-DE" sz="1050" b="0" i="0" u="none" strike="noStrike" dirty="0" err="1">
                          <a:solidFill>
                            <a:schemeClr val="tx1"/>
                          </a:solidFill>
                          <a:latin typeface="+mj-lt"/>
                        </a:rPr>
                        <a:t>infarction</a:t>
                      </a:r>
                      <a:r>
                        <a:rPr lang="de-DE" sz="1050" b="0" i="0" u="none" strike="noStrike" dirty="0">
                          <a:solidFill>
                            <a:schemeClr val="tx1"/>
                          </a:solidFill>
                          <a:latin typeface="+mj-lt"/>
                        </a:rPr>
                        <a:t> – </a:t>
                      </a:r>
                      <a:r>
                        <a:rPr lang="de-DE" sz="1050" b="0" i="0" u="none" strike="noStrike" dirty="0" err="1">
                          <a:solidFill>
                            <a:schemeClr val="tx1"/>
                          </a:solidFill>
                          <a:latin typeface="+mj-lt"/>
                        </a:rPr>
                        <a:t>with</a:t>
                      </a:r>
                      <a:r>
                        <a:rPr lang="de-DE" sz="1050" b="0" i="0" u="none" strike="noStrike" dirty="0">
                          <a:solidFill>
                            <a:schemeClr val="tx1"/>
                          </a:solidFill>
                          <a:latin typeface="+mj-lt"/>
                        </a:rPr>
                        <a:t> </a:t>
                      </a:r>
                      <a:r>
                        <a:rPr lang="de-DE" sz="1050" b="0" i="0" u="none" strike="noStrike" dirty="0" err="1">
                          <a:solidFill>
                            <a:schemeClr val="tx1"/>
                          </a:solidFill>
                          <a:latin typeface="+mj-lt"/>
                        </a:rPr>
                        <a:t>mechanical</a:t>
                      </a:r>
                      <a:r>
                        <a:rPr lang="de-DE" sz="1050" b="0" i="0" u="none" strike="noStrike" dirty="0">
                          <a:solidFill>
                            <a:schemeClr val="tx1"/>
                          </a:solidFill>
                          <a:latin typeface="+mj-lt"/>
                        </a:rPr>
                        <a:t> </a:t>
                      </a:r>
                      <a:r>
                        <a:rPr lang="de-DE" sz="1050" b="0" i="0" u="none" strike="noStrike" dirty="0" err="1">
                          <a:solidFill>
                            <a:schemeClr val="tx1"/>
                          </a:solidFill>
                          <a:latin typeface="+mj-lt"/>
                        </a:rPr>
                        <a:t>ventilation</a:t>
                      </a:r>
                      <a:r>
                        <a:rPr lang="de-DE" sz="1050" b="0" i="0" u="none" strike="noStrike" dirty="0">
                          <a:solidFill>
                            <a:schemeClr val="tx1"/>
                          </a:solidFill>
                          <a:latin typeface="+mj-lt"/>
                        </a:rPr>
                        <a:t> </a:t>
                      </a:r>
                      <a:r>
                        <a:rPr lang="de-DE" sz="1050" dirty="0">
                          <a:solidFill>
                            <a:schemeClr val="tx1"/>
                          </a:solidFill>
                          <a:cs typeface="Poppins"/>
                        </a:rPr>
                        <a:t>≤ 24 h</a:t>
                      </a:r>
                      <a:endParaRPr lang="de-DE" sz="1050" b="0" i="0" u="none" strike="noStrike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ct val="120000"/>
                        </a:lnSpc>
                        <a:defRPr/>
                      </a:pPr>
                      <a:r>
                        <a:rPr lang="de-DE" sz="1050" b="0" i="0" u="none" strike="noStrike" dirty="0">
                          <a:solidFill>
                            <a:schemeClr val="tx1"/>
                          </a:solidFill>
                          <a:latin typeface="+mj-lt"/>
                        </a:rPr>
                        <a:t>2,869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ct val="120000"/>
                        </a:lnSpc>
                        <a:defRPr/>
                      </a:pPr>
                      <a:r>
                        <a:rPr lang="de-DE" sz="1050" b="0" i="0" u="none" strike="noStrike" dirty="0">
                          <a:solidFill>
                            <a:schemeClr val="tx1"/>
                          </a:solidFill>
                          <a:latin typeface="+mj-lt"/>
                        </a:rPr>
                        <a:t>13.59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1184">
                <a:tc>
                  <a:txBody>
                    <a:bodyPr/>
                    <a:lstStyle/>
                    <a:p>
                      <a:pPr lvl="0" algn="l">
                        <a:lnSpc>
                          <a:spcPct val="120000"/>
                        </a:lnSpc>
                        <a:defRPr/>
                      </a:pPr>
                      <a:r>
                        <a:rPr lang="en-GB" sz="1050" b="1" dirty="0">
                          <a:solidFill>
                            <a:schemeClr val="tx1"/>
                          </a:solidFill>
                          <a:latin typeface="+mj-lt"/>
                        </a:rPr>
                        <a:t>P0606E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20000"/>
                        </a:lnSpc>
                        <a:defRPr/>
                      </a:pPr>
                      <a:r>
                        <a:rPr lang="en-GB" sz="1050" b="0" dirty="0">
                          <a:solidFill>
                            <a:schemeClr val="tx1"/>
                          </a:solidFill>
                          <a:latin typeface="+mj-lt"/>
                        </a:rPr>
                        <a:t>Severe diseases from 2 MDGs, including: Cerebral </a:t>
                      </a:r>
                      <a:r>
                        <a:rPr lang="en-GB" sz="1050" b="0" dirty="0" err="1">
                          <a:solidFill>
                            <a:schemeClr val="tx1"/>
                          </a:solidFill>
                          <a:latin typeface="+mj-lt"/>
                        </a:rPr>
                        <a:t>hemorrhage</a:t>
                      </a:r>
                      <a:r>
                        <a:rPr lang="en-GB" sz="1050" b="0" dirty="0">
                          <a:solidFill>
                            <a:schemeClr val="tx1"/>
                          </a:solidFill>
                          <a:latin typeface="+mj-lt"/>
                        </a:rPr>
                        <a:t> or cerebral infarction – without mechanical ventilation, without central paralysis and without complex intensive care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ct val="120000"/>
                        </a:lnSpc>
                        <a:defRPr/>
                      </a:pPr>
                      <a:r>
                        <a:rPr lang="en-GB" sz="1050" b="0" dirty="0">
                          <a:solidFill>
                            <a:schemeClr val="tx1"/>
                          </a:solidFill>
                          <a:latin typeface="+mj-lt"/>
                        </a:rPr>
                        <a:t>2,686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ct val="120000"/>
                        </a:lnSpc>
                        <a:defRPr/>
                      </a:pPr>
                      <a:r>
                        <a:rPr lang="en-GB" sz="1050" b="0" dirty="0">
                          <a:solidFill>
                            <a:schemeClr val="tx1"/>
                          </a:solidFill>
                          <a:latin typeface="+mj-lt"/>
                        </a:rPr>
                        <a:t>12.72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31184">
                <a:tc>
                  <a:txBody>
                    <a:bodyPr/>
                    <a:lstStyle/>
                    <a:p>
                      <a:pPr lvl="0" algn="l">
                        <a:lnSpc>
                          <a:spcPct val="120000"/>
                        </a:lnSpc>
                        <a:defRPr/>
                      </a:pPr>
                      <a:r>
                        <a:rPr lang="de-DE" sz="1050" b="1" i="0" u="none" strike="noStrike" dirty="0">
                          <a:solidFill>
                            <a:schemeClr val="tx1"/>
                          </a:solidFill>
                          <a:latin typeface="+mj-lt"/>
                        </a:rPr>
                        <a:t>Total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20000"/>
                        </a:lnSpc>
                        <a:defRPr/>
                      </a:pPr>
                      <a:endParaRPr lang="de-DE" sz="1050" b="1" i="0" u="none" strike="noStrike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ct val="120000"/>
                        </a:lnSpc>
                        <a:defRPr/>
                      </a:pPr>
                      <a:endParaRPr lang="de-DE" sz="1050" b="1" i="0" u="none" strike="noStrike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ct val="120000"/>
                        </a:lnSpc>
                        <a:defRPr/>
                      </a:pPr>
                      <a:r>
                        <a:rPr lang="de-DE" sz="1050" b="1" i="0" u="none" strike="noStrike" dirty="0">
                          <a:solidFill>
                            <a:schemeClr val="tx1"/>
                          </a:solidFill>
                          <a:latin typeface="+mj-lt"/>
                        </a:rPr>
                        <a:t>68.09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989D91B2-CA9D-8231-E1EC-416B88C04B18}"/>
              </a:ext>
            </a:extLst>
          </p:cNvPr>
          <p:cNvSpPr txBox="1"/>
          <p:nvPr/>
        </p:nvSpPr>
        <p:spPr>
          <a:xfrm>
            <a:off x="8328248" y="1052412"/>
            <a:ext cx="34164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dirty="0"/>
              <a:t>Patient characteristics</a:t>
            </a:r>
            <a:endParaRPr lang="en-DE" sz="1200" b="1" dirty="0"/>
          </a:p>
        </p:txBody>
      </p:sp>
    </p:spTree>
    <p:extLst>
      <p:ext uri="{BB962C8B-B14F-4D97-AF65-F5344CB8AC3E}">
        <p14:creationId xmlns:p14="http://schemas.microsoft.com/office/powerpoint/2010/main" val="446616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95A9B553-959D-AE15-18AB-7EACEDEF508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1621" r="23856" b="18143"/>
          <a:stretch/>
        </p:blipFill>
        <p:spPr>
          <a:xfrm>
            <a:off x="2725002" y="2132856"/>
            <a:ext cx="3181226" cy="36004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547D99C2-58F5-041F-0397-56E8BD9CA6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32078" y="2132856"/>
            <a:ext cx="3151648" cy="3600000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7EBF511F-F405-E43A-8C07-6419DE1F59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Description of outcome variables</a:t>
            </a:r>
            <a:endParaRPr lang="en-DE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EBE5DD7-05D6-B87F-FF1B-996FDC3733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966193"/>
            <a:ext cx="5157787" cy="449647"/>
          </a:xfrm>
          <a:ln w="12700">
            <a:noFill/>
          </a:ln>
        </p:spPr>
        <p:txBody>
          <a:bodyPr>
            <a:normAutofit/>
          </a:bodyPr>
          <a:lstStyle/>
          <a:p>
            <a:r>
              <a:rPr lang="en-GB" dirty="0"/>
              <a:t>Length of stay (LOS, in days)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886310C-7253-F72D-E958-F97209BB73D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1415841"/>
            <a:ext cx="5157787" cy="4707865"/>
          </a:xfrm>
          <a:ln w="12700">
            <a:noFill/>
          </a:ln>
        </p:spPr>
        <p:txBody>
          <a:bodyPr/>
          <a:lstStyle/>
          <a:p>
            <a:pPr marL="0" indent="0">
              <a:lnSpc>
                <a:spcPct val="120000"/>
              </a:lnSpc>
              <a:buNone/>
            </a:pPr>
            <a:r>
              <a:rPr lang="en-GB" sz="1400" dirty="0"/>
              <a:t>Cumulative somatic inpatient days over 1 year</a:t>
            </a:r>
          </a:p>
          <a:p>
            <a:pPr marL="0" indent="0">
              <a:buNone/>
            </a:pPr>
            <a:endParaRPr lang="en-DE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0F3C9F15-C2AB-C9AB-A1AF-B947781028C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966193"/>
            <a:ext cx="5183188" cy="449648"/>
          </a:xfrm>
          <a:ln w="12700">
            <a:noFill/>
          </a:ln>
        </p:spPr>
        <p:txBody>
          <a:bodyPr>
            <a:normAutofit/>
          </a:bodyPr>
          <a:lstStyle/>
          <a:p>
            <a:r>
              <a:rPr lang="en-GB" dirty="0"/>
              <a:t>Costs (in EUR)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3EA385F-4AC8-BEAA-85AD-4439563E6F2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1415840"/>
            <a:ext cx="5183188" cy="4707865"/>
          </a:xfrm>
          <a:ln w="12700">
            <a:noFill/>
          </a:ln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GB" sz="1400" dirty="0"/>
              <a:t>Total costs (incl. ambulatory, inpatient, rehab, pharmaceutical)</a:t>
            </a:r>
            <a:endParaRPr lang="en-DE" sz="1400" dirty="0"/>
          </a:p>
        </p:txBody>
      </p:sp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887B7D74-2339-693F-B447-7D1D91C2F6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841790"/>
              </p:ext>
            </p:extLst>
          </p:nvPr>
        </p:nvGraphicFramePr>
        <p:xfrm>
          <a:off x="982853" y="2089892"/>
          <a:ext cx="1728771" cy="1195092"/>
        </p:xfrm>
        <a:graphic>
          <a:graphicData uri="http://schemas.openxmlformats.org/drawingml/2006/table">
            <a:tbl>
              <a:tblPr>
                <a:tableStyleId>{564A2742-6D50-C797-A928-442CCDA2BEEE}</a:tableStyleId>
              </a:tblPr>
              <a:tblGrid>
                <a:gridCol w="1016318">
                  <a:extLst>
                    <a:ext uri="{9D8B030D-6E8A-4147-A177-3AD203B41FA5}">
                      <a16:colId xmlns:a16="http://schemas.microsoft.com/office/drawing/2014/main" val="1747675046"/>
                    </a:ext>
                  </a:extLst>
                </a:gridCol>
                <a:gridCol w="712453">
                  <a:extLst>
                    <a:ext uri="{9D8B030D-6E8A-4147-A177-3AD203B41FA5}">
                      <a16:colId xmlns:a16="http://schemas.microsoft.com/office/drawing/2014/main" val="1551782729"/>
                    </a:ext>
                  </a:extLst>
                </a:gridCol>
              </a:tblGrid>
              <a:tr h="298773">
                <a:tc>
                  <a:txBody>
                    <a:bodyPr/>
                    <a:lstStyle/>
                    <a:p>
                      <a:pPr lvl="0" algn="l">
                        <a:defRPr/>
                      </a:pPr>
                      <a:r>
                        <a:rPr lang="de-DE" sz="105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Mean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50" b="0" i="0" u="none" strike="noStrike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17.5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81317867"/>
                  </a:ext>
                </a:extLst>
              </a:tr>
              <a:tr h="298773">
                <a:tc>
                  <a:txBody>
                    <a:bodyPr/>
                    <a:lstStyle/>
                    <a:p>
                      <a:pPr lvl="0" algn="l">
                        <a:defRPr/>
                      </a:pPr>
                      <a:r>
                        <a:rPr lang="de-DE" sz="105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SD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50" b="0" i="0" u="none" strike="noStrike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21.9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96467480"/>
                  </a:ext>
                </a:extLst>
              </a:tr>
              <a:tr h="298773"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50" b="0" i="0" u="none" strike="noStrike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Min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l">
                        <a:defRPr/>
                      </a:pPr>
                      <a:r>
                        <a:rPr lang="de-DE" sz="1050" b="0" i="0" u="none" strike="noStrike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de-DE" sz="105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10588598"/>
                  </a:ext>
                </a:extLst>
              </a:tr>
              <a:tr h="298773">
                <a:tc>
                  <a:txBody>
                    <a:bodyPr/>
                    <a:lstStyle/>
                    <a:p>
                      <a:pPr lvl="0" algn="l">
                        <a:defRPr/>
                      </a:pPr>
                      <a:r>
                        <a:rPr lang="de-DE" sz="105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Max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l">
                        <a:defRPr/>
                      </a:pPr>
                      <a:r>
                        <a:rPr lang="de-DE" sz="1050" b="0" i="0" u="none" strike="noStrike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330</a:t>
                      </a:r>
                      <a:endParaRPr lang="de-DE" sz="105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80488260"/>
                  </a:ext>
                </a:extLst>
              </a:tr>
            </a:tbl>
          </a:graphicData>
        </a:graphic>
      </p:graphicFrame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4AC0D4E8-FD80-0DE5-969E-AE6DF29B7A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0663455"/>
              </p:ext>
            </p:extLst>
          </p:nvPr>
        </p:nvGraphicFramePr>
        <p:xfrm>
          <a:off x="6309312" y="2089892"/>
          <a:ext cx="1946928" cy="1195092"/>
        </p:xfrm>
        <a:graphic>
          <a:graphicData uri="http://schemas.openxmlformats.org/drawingml/2006/table">
            <a:tbl>
              <a:tblPr>
                <a:tableStyleId>{564A2742-6D50-C797-A928-442CCDA2BEEE}</a:tableStyleId>
              </a:tblPr>
              <a:tblGrid>
                <a:gridCol w="1087988">
                  <a:extLst>
                    <a:ext uri="{9D8B030D-6E8A-4147-A177-3AD203B41FA5}">
                      <a16:colId xmlns:a16="http://schemas.microsoft.com/office/drawing/2014/main" val="1747675046"/>
                    </a:ext>
                  </a:extLst>
                </a:gridCol>
                <a:gridCol w="858940">
                  <a:extLst>
                    <a:ext uri="{9D8B030D-6E8A-4147-A177-3AD203B41FA5}">
                      <a16:colId xmlns:a16="http://schemas.microsoft.com/office/drawing/2014/main" val="1551782729"/>
                    </a:ext>
                  </a:extLst>
                </a:gridCol>
              </a:tblGrid>
              <a:tr h="298773">
                <a:tc>
                  <a:txBody>
                    <a:bodyPr/>
                    <a:lstStyle/>
                    <a:p>
                      <a:pPr lvl="0" algn="l">
                        <a:defRPr/>
                      </a:pPr>
                      <a:r>
                        <a:rPr lang="de-DE" sz="105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Mean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l">
                        <a:defRPr/>
                      </a:pPr>
                      <a:r>
                        <a:rPr lang="de-DE" sz="1050" b="0" i="0" u="none" strike="noStrike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28,749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81317867"/>
                  </a:ext>
                </a:extLst>
              </a:tr>
              <a:tr h="298773">
                <a:tc>
                  <a:txBody>
                    <a:bodyPr/>
                    <a:lstStyle/>
                    <a:p>
                      <a:pPr lvl="0" algn="l">
                        <a:defRPr/>
                      </a:pPr>
                      <a:r>
                        <a:rPr lang="de-DE" sz="105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SD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50" b="0" i="0" u="none" strike="noStrike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104,025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96467480"/>
                  </a:ext>
                </a:extLst>
              </a:tr>
              <a:tr h="298773"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50" b="0" i="0" u="none" strike="noStrike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Min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l">
                        <a:defRPr/>
                      </a:pPr>
                      <a:r>
                        <a:rPr lang="de-DE" sz="1050" b="0" i="0" u="none" strike="noStrike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de-DE" sz="105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10588598"/>
                  </a:ext>
                </a:extLst>
              </a:tr>
              <a:tr h="298773">
                <a:tc>
                  <a:txBody>
                    <a:bodyPr/>
                    <a:lstStyle/>
                    <a:p>
                      <a:pPr lvl="0" algn="l">
                        <a:defRPr/>
                      </a:pPr>
                      <a:r>
                        <a:rPr lang="de-DE" sz="105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Max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l">
                        <a:defRPr/>
                      </a:pPr>
                      <a:r>
                        <a:rPr lang="de-DE" sz="1050" b="0" i="0" u="none" strike="noStrike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6,606,475</a:t>
                      </a:r>
                      <a:endParaRPr lang="de-DE" sz="105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80488260"/>
                  </a:ext>
                </a:extLst>
              </a:tr>
            </a:tbl>
          </a:graphicData>
        </a:graphic>
      </p:graphicFrame>
      <p:pic>
        <p:nvPicPr>
          <p:cNvPr id="18" name="Picture 17">
            <a:extLst>
              <a:ext uri="{FF2B5EF4-FFF2-40B4-BE49-F238E27FC236}">
                <a16:creationId xmlns:a16="http://schemas.microsoft.com/office/drawing/2014/main" id="{759F9F4B-6112-F5F0-E4E8-B7785B3EB83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" r="-4980" b="5772"/>
          <a:stretch/>
        </p:blipFill>
        <p:spPr>
          <a:xfrm>
            <a:off x="5680257" y="5051704"/>
            <a:ext cx="395134" cy="1008000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DBFB7DEF-2E82-A735-9EC1-659319AC11D6}"/>
              </a:ext>
            </a:extLst>
          </p:cNvPr>
          <p:cNvSpPr txBox="1"/>
          <p:nvPr/>
        </p:nvSpPr>
        <p:spPr>
          <a:xfrm>
            <a:off x="5619474" y="4376213"/>
            <a:ext cx="3090767" cy="6904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GB" sz="1100" b="1" dirty="0"/>
              <a:t>Fig: LOS/Costs relative to national mean,    by region, standardized by age and sex</a:t>
            </a:r>
          </a:p>
          <a:p>
            <a:pPr>
              <a:lnSpc>
                <a:spcPct val="120000"/>
              </a:lnSpc>
            </a:pPr>
            <a:r>
              <a:rPr lang="en-GB" sz="1100" dirty="0"/>
              <a:t>Stroke patients, Germany (2019)</a:t>
            </a:r>
            <a:endParaRPr lang="en-DE" sz="1100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A9FCD1E-3034-31FD-C0B8-785A4D9D4D1A}"/>
              </a:ext>
            </a:extLst>
          </p:cNvPr>
          <p:cNvSpPr txBox="1"/>
          <p:nvPr/>
        </p:nvSpPr>
        <p:spPr>
          <a:xfrm>
            <a:off x="5976289" y="5051704"/>
            <a:ext cx="2887790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dirty="0"/>
              <a:t>Over -30 % of national mean</a:t>
            </a:r>
          </a:p>
          <a:p>
            <a:r>
              <a:rPr lang="en-GB" sz="900" dirty="0"/>
              <a:t>From -30 % to -20 % of national mean</a:t>
            </a:r>
          </a:p>
          <a:p>
            <a:r>
              <a:rPr lang="en-GB" sz="900" dirty="0"/>
              <a:t>From -20 % to -10 % of national mean</a:t>
            </a:r>
          </a:p>
          <a:p>
            <a:r>
              <a:rPr lang="en-GB" sz="900" dirty="0"/>
              <a:t>From -10 % to +10 % of national mean</a:t>
            </a:r>
          </a:p>
          <a:p>
            <a:r>
              <a:rPr lang="en-GB" sz="900" dirty="0"/>
              <a:t>From +10 % to +20 % of national mean</a:t>
            </a:r>
          </a:p>
          <a:p>
            <a:r>
              <a:rPr lang="en-GB" sz="900" dirty="0"/>
              <a:t>From +20 % to +30 % of national mean</a:t>
            </a:r>
          </a:p>
          <a:p>
            <a:r>
              <a:rPr lang="en-GB" sz="900" dirty="0"/>
              <a:t>Over +30 % of national mean</a:t>
            </a:r>
          </a:p>
        </p:txBody>
      </p:sp>
    </p:spTree>
    <p:extLst>
      <p:ext uri="{BB962C8B-B14F-4D97-AF65-F5344CB8AC3E}">
        <p14:creationId xmlns:p14="http://schemas.microsoft.com/office/powerpoint/2010/main" val="26729215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2EC171E-2FA7-7209-7654-F60CF4D688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lnSpc>
                <a:spcPct val="120000"/>
              </a:lnSpc>
            </a:pPr>
            <a:r>
              <a:rPr lang="en-GB" b="0" dirty="0"/>
              <a:t>Methods</a:t>
            </a:r>
            <a:br>
              <a:rPr lang="en-GB" dirty="0"/>
            </a:br>
            <a:r>
              <a:rPr lang="en-GB" dirty="0"/>
              <a:t>Multilevel regression model to explain the outcome variables (LOS and costs)</a:t>
            </a:r>
            <a:endParaRPr lang="de-DE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Inhaltsplatzhalter 2">
                <a:extLst>
                  <a:ext uri="{FF2B5EF4-FFF2-40B4-BE49-F238E27FC236}">
                    <a16:creationId xmlns:a16="http://schemas.microsoft.com/office/drawing/2014/main" id="{E51BFA1C-8199-F87B-6F3F-BC8921141A77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236468"/>
                <a:ext cx="10515600" cy="4856828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1200"/>
                  </a:spcBef>
                  <a:spcAft>
                    <a:spcPts val="1200"/>
                  </a:spcAft>
                  <a:buNone/>
                </a:pPr>
                <a:r>
                  <a:rPr lang="de-DE" sz="1800" dirty="0">
                    <a:latin typeface="+mj-lt"/>
                  </a:rPr>
                  <a:t>Model </a:t>
                </a:r>
                <a:r>
                  <a:rPr lang="de-DE" sz="1800" dirty="0" err="1">
                    <a:latin typeface="+mj-lt"/>
                  </a:rPr>
                  <a:t>for</a:t>
                </a:r>
                <a:r>
                  <a:rPr lang="de-DE" sz="1800" dirty="0">
                    <a:latin typeface="+mj-lt"/>
                  </a:rPr>
                  <a:t> </a:t>
                </a:r>
                <a:r>
                  <a:rPr lang="de-DE" sz="1800" dirty="0" err="1">
                    <a:latin typeface="+mj-lt"/>
                  </a:rPr>
                  <a:t>patient</a:t>
                </a:r>
                <a:r>
                  <a:rPr lang="de-DE" sz="1800" dirty="0">
                    <a:latin typeface="+mj-lt"/>
                  </a:rPr>
                  <a:t> </a:t>
                </a:r>
                <a:r>
                  <a:rPr lang="de-DE" sz="1800" i="1" dirty="0">
                    <a:latin typeface="+mj-lt"/>
                  </a:rPr>
                  <a:t>i</a:t>
                </a:r>
                <a:r>
                  <a:rPr lang="de-DE" sz="1800" dirty="0">
                    <a:latin typeface="+mj-lt"/>
                  </a:rPr>
                  <a:t> in </a:t>
                </a:r>
                <a:r>
                  <a:rPr lang="de-DE" sz="1800" dirty="0" err="1">
                    <a:latin typeface="+mj-lt"/>
                  </a:rPr>
                  <a:t>region</a:t>
                </a:r>
                <a:r>
                  <a:rPr lang="de-DE" sz="1800" dirty="0">
                    <a:latin typeface="+mj-lt"/>
                  </a:rPr>
                  <a:t> </a:t>
                </a:r>
                <a:r>
                  <a:rPr lang="de-DE" sz="1800" i="1" dirty="0">
                    <a:latin typeface="+mj-lt"/>
                  </a:rPr>
                  <a:t>j </a:t>
                </a:r>
                <a:r>
                  <a:rPr lang="de-DE" sz="1800" dirty="0">
                    <a:latin typeface="+mj-lt"/>
                  </a:rPr>
                  <a:t>:</a:t>
                </a:r>
              </a:p>
              <a:p>
                <a:pPr marL="457200" lvl="1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de-DE" sz="24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sz="2400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b>
                        <m:r>
                          <a:rPr lang="de-DE" sz="2400" b="0" i="1" smtClean="0">
                            <a:latin typeface="Cambria Math" panose="02040503050406030204" pitchFamily="18" charset="0"/>
                          </a:rPr>
                          <m:t>𝑖𝑗</m:t>
                        </m:r>
                      </m:sub>
                    </m:sSub>
                    <m:r>
                      <a:rPr lang="de-DE" sz="2400" b="0" i="1" smtClean="0">
                        <a:latin typeface="Cambria Math" panose="02040503050406030204" pitchFamily="18" charset="0"/>
                      </a:rPr>
                      <m:t>= </m:t>
                    </m:r>
                    <m:r>
                      <a:rPr lang="de-DE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𝛼</m:t>
                    </m:r>
                    <m:r>
                      <a:rPr lang="de-DE" sz="2400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de-DE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𝛿</m:t>
                    </m:r>
                    <m:sSub>
                      <m:sSubPr>
                        <m:ctrlPr>
                          <a:rPr lang="de-DE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sz="2400" b="0" i="1" smtClean="0">
                            <a:latin typeface="Cambria Math" panose="02040503050406030204" pitchFamily="18" charset="0"/>
                          </a:rPr>
                          <m:t>𝑃𝐺</m:t>
                        </m:r>
                      </m:e>
                      <m:sub>
                        <m:r>
                          <a:rPr lang="de-DE" sz="2400" i="1">
                            <a:latin typeface="Cambria Math" panose="02040503050406030204" pitchFamily="18" charset="0"/>
                          </a:rPr>
                          <m:t>𝑖𝑗</m:t>
                        </m:r>
                      </m:sub>
                    </m:sSub>
                    <m:r>
                      <a:rPr lang="de-DE" sz="2400" b="0" i="1" smtClean="0">
                        <a:latin typeface="Cambria Math" panose="02040503050406030204" pitchFamily="18" charset="0"/>
                      </a:rPr>
                      <m:t>+</m:t>
                    </m:r>
                    <m:nary>
                      <m:naryPr>
                        <m:chr m:val="∑"/>
                        <m:ctrlPr>
                          <a:rPr lang="de-DE" sz="2400" b="0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de-DE" sz="24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de-DE" sz="2400" b="0" i="1" smtClean="0"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de-DE" sz="2400" b="0" i="1" smtClean="0">
                            <a:latin typeface="Cambria Math" panose="02040503050406030204" pitchFamily="18" charset="0"/>
                          </a:rPr>
                          <m:t>𝑁</m:t>
                        </m:r>
                      </m:sup>
                      <m:e>
                        <m:sSub>
                          <m:sSubPr>
                            <m:ctrlPr>
                              <a:rPr lang="de-DE" sz="2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sz="2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𝛽</m:t>
                            </m:r>
                          </m:e>
                          <m:sub>
                            <m:r>
                              <a:rPr lang="de-DE" sz="2400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  <m:sSub>
                          <m:sSubPr>
                            <m:ctrlPr>
                              <a:rPr lang="de-DE" sz="2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sz="2400" b="0" i="1" smtClean="0">
                                <a:latin typeface="Cambria Math" panose="02040503050406030204" pitchFamily="18" charset="0"/>
                              </a:rPr>
                              <m:t>𝑋</m:t>
                            </m:r>
                          </m:e>
                          <m:sub>
                            <m:r>
                              <a:rPr lang="de-DE" sz="2400" b="0" i="1" smtClean="0">
                                <a:latin typeface="Cambria Math" panose="02040503050406030204" pitchFamily="18" charset="0"/>
                              </a:rPr>
                              <m:t>𝑖𝑗</m:t>
                            </m:r>
                          </m:sub>
                        </m:sSub>
                      </m:e>
                    </m:nary>
                    <m:r>
                      <a:rPr lang="de-DE" sz="2400" b="0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de-DE" sz="2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sz="2400" b="0" i="1" smtClean="0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de-DE" sz="2400" b="0" i="1" smtClean="0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</m:sSub>
                    <m:r>
                      <a:rPr lang="de-DE" sz="2400" b="0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de-DE" sz="2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𝜀</m:t>
                        </m:r>
                      </m:e>
                      <m:sub>
                        <m:r>
                          <a:rPr lang="de-DE" sz="2400" b="0" i="1" smtClean="0">
                            <a:latin typeface="Cambria Math" panose="02040503050406030204" pitchFamily="18" charset="0"/>
                          </a:rPr>
                          <m:t>𝑖𝑗</m:t>
                        </m:r>
                      </m:sub>
                    </m:sSub>
                  </m:oMath>
                </a14:m>
                <a:r>
                  <a:rPr lang="de-DE" sz="2400" b="0" dirty="0">
                    <a:latin typeface="+mj-lt"/>
                  </a:rPr>
                  <a:t>  </a:t>
                </a:r>
                <a:endParaRPr lang="de-DE" sz="2000" b="0" dirty="0">
                  <a:latin typeface="+mj-lt"/>
                </a:endParaRPr>
              </a:p>
              <a:p>
                <a:pPr marL="0" indent="0">
                  <a:buNone/>
                </a:pPr>
                <a:r>
                  <a:rPr lang="de-DE" dirty="0">
                    <a:latin typeface="+mj-lt"/>
                  </a:rPr>
                  <a:t> </a:t>
                </a:r>
              </a:p>
              <a:p>
                <a:pPr marL="0" indent="0">
                  <a:buNone/>
                </a:pPr>
                <a:endParaRPr lang="de-DE" dirty="0">
                  <a:latin typeface="+mj-lt"/>
                </a:endParaRPr>
              </a:p>
              <a:p>
                <a:pPr marL="0" indent="0">
                  <a:buNone/>
                </a:pPr>
                <a:endParaRPr lang="de-DE" dirty="0">
                  <a:latin typeface="+mj-lt"/>
                </a:endParaRPr>
              </a:p>
              <a:p>
                <a:pPr marL="0" indent="0">
                  <a:buNone/>
                </a:pPr>
                <a:endParaRPr lang="de-DE" dirty="0">
                  <a:latin typeface="+mj-lt"/>
                </a:endParaRPr>
              </a:p>
              <a:p>
                <a:pPr marL="0" indent="0">
                  <a:buNone/>
                </a:pPr>
                <a:endParaRPr lang="de-DE" dirty="0">
                  <a:latin typeface="+mj-lt"/>
                </a:endParaRPr>
              </a:p>
            </p:txBody>
          </p:sp>
        </mc:Choice>
        <mc:Fallback xmlns="">
          <p:sp>
            <p:nvSpPr>
              <p:cNvPr id="3" name="Inhaltsplatzhalter 2">
                <a:extLst>
                  <a:ext uri="{FF2B5EF4-FFF2-40B4-BE49-F238E27FC236}">
                    <a16:creationId xmlns:a16="http://schemas.microsoft.com/office/drawing/2014/main" id="{E51BFA1C-8199-F87B-6F3F-BC8921141A7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236468"/>
                <a:ext cx="10515600" cy="4856828"/>
              </a:xfrm>
              <a:blipFill>
                <a:blip r:embed="rId3"/>
                <a:stretch>
                  <a:fillRect l="-522" t="-3137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Gerade Verbindung mit Pfeil 4">
            <a:extLst>
              <a:ext uri="{FF2B5EF4-FFF2-40B4-BE49-F238E27FC236}">
                <a16:creationId xmlns:a16="http://schemas.microsoft.com/office/drawing/2014/main" id="{47E63C3C-1A9B-D0BF-C38B-5794F90F0392}"/>
              </a:ext>
            </a:extLst>
          </p:cNvPr>
          <p:cNvCxnSpPr>
            <a:cxnSpLocks/>
            <a:endCxn id="13" idx="0"/>
          </p:cNvCxnSpPr>
          <p:nvPr/>
        </p:nvCxnSpPr>
        <p:spPr>
          <a:xfrm>
            <a:off x="1493663" y="2204864"/>
            <a:ext cx="0" cy="438435"/>
          </a:xfrm>
          <a:prstGeom prst="straightConnector1">
            <a:avLst/>
          </a:prstGeom>
          <a:ln>
            <a:solidFill>
              <a:srgbClr val="0073C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feld 5">
            <a:extLst>
              <a:ext uri="{FF2B5EF4-FFF2-40B4-BE49-F238E27FC236}">
                <a16:creationId xmlns:a16="http://schemas.microsoft.com/office/drawing/2014/main" id="{B777C5FF-F20C-5BD9-58EB-232AA9E885E0}"/>
              </a:ext>
            </a:extLst>
          </p:cNvPr>
          <p:cNvSpPr txBox="1"/>
          <p:nvPr/>
        </p:nvSpPr>
        <p:spPr>
          <a:xfrm>
            <a:off x="4295800" y="2571291"/>
            <a:ext cx="1512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Vector of patient characteristics</a:t>
            </a:r>
            <a:endParaRPr lang="de-DE" sz="1200" kern="100" dirty="0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7" name="Gerade Verbindung mit Pfeil 6">
            <a:extLst>
              <a:ext uri="{FF2B5EF4-FFF2-40B4-BE49-F238E27FC236}">
                <a16:creationId xmlns:a16="http://schemas.microsoft.com/office/drawing/2014/main" id="{33918F15-DAFE-D38E-870D-AD235AB05368}"/>
              </a:ext>
            </a:extLst>
          </p:cNvPr>
          <p:cNvCxnSpPr>
            <a:cxnSpLocks/>
            <a:endCxn id="6" idx="0"/>
          </p:cNvCxnSpPr>
          <p:nvPr/>
        </p:nvCxnSpPr>
        <p:spPr>
          <a:xfrm>
            <a:off x="5051884" y="2132856"/>
            <a:ext cx="0" cy="438435"/>
          </a:xfrm>
          <a:prstGeom prst="straightConnector1">
            <a:avLst/>
          </a:prstGeom>
          <a:ln>
            <a:solidFill>
              <a:srgbClr val="0073C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Gerade Verbindung mit Pfeil 8">
            <a:extLst>
              <a:ext uri="{FF2B5EF4-FFF2-40B4-BE49-F238E27FC236}">
                <a16:creationId xmlns:a16="http://schemas.microsoft.com/office/drawing/2014/main" id="{D445D8B4-F54A-829F-4EBB-A79B1E4CA032}"/>
              </a:ext>
            </a:extLst>
          </p:cNvPr>
          <p:cNvCxnSpPr>
            <a:cxnSpLocks/>
          </p:cNvCxnSpPr>
          <p:nvPr/>
        </p:nvCxnSpPr>
        <p:spPr>
          <a:xfrm>
            <a:off x="5777088" y="2180127"/>
            <a:ext cx="594" cy="784667"/>
          </a:xfrm>
          <a:prstGeom prst="straightConnector1">
            <a:avLst/>
          </a:prstGeom>
          <a:ln>
            <a:solidFill>
              <a:srgbClr val="0073C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feld 9">
            <a:extLst>
              <a:ext uri="{FF2B5EF4-FFF2-40B4-BE49-F238E27FC236}">
                <a16:creationId xmlns:a16="http://schemas.microsoft.com/office/drawing/2014/main" id="{882FD783-4938-20ED-07FB-B0A2C7734B73}"/>
              </a:ext>
            </a:extLst>
          </p:cNvPr>
          <p:cNvSpPr txBox="1"/>
          <p:nvPr/>
        </p:nvSpPr>
        <p:spPr>
          <a:xfrm>
            <a:off x="5087888" y="2996952"/>
            <a:ext cx="13448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Regional effect</a:t>
            </a:r>
            <a:endParaRPr lang="de-DE" sz="1200" kern="100" dirty="0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B3E418F4-6EB2-F973-1D83-6D9FE8482300}"/>
              </a:ext>
            </a:extLst>
          </p:cNvPr>
          <p:cNvSpPr txBox="1"/>
          <p:nvPr/>
        </p:nvSpPr>
        <p:spPr>
          <a:xfrm>
            <a:off x="2495600" y="2625460"/>
            <a:ext cx="989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 err="1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PopGroup</a:t>
            </a:r>
            <a:r>
              <a:rPr lang="en-US" sz="1200" i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variable</a:t>
            </a:r>
            <a:endParaRPr lang="de-DE" sz="1200" kern="100" dirty="0">
              <a:highlight>
                <a:srgbClr val="FFFF00"/>
              </a:highlight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12" name="Gerade Verbindung mit Pfeil 11">
            <a:extLst>
              <a:ext uri="{FF2B5EF4-FFF2-40B4-BE49-F238E27FC236}">
                <a16:creationId xmlns:a16="http://schemas.microsoft.com/office/drawing/2014/main" id="{D61A8105-F7AB-1E01-AE00-5CDDE956F9C3}"/>
              </a:ext>
            </a:extLst>
          </p:cNvPr>
          <p:cNvCxnSpPr>
            <a:cxnSpLocks/>
            <a:endCxn id="11" idx="0"/>
          </p:cNvCxnSpPr>
          <p:nvPr/>
        </p:nvCxnSpPr>
        <p:spPr>
          <a:xfrm>
            <a:off x="2990564" y="2132856"/>
            <a:ext cx="0" cy="492604"/>
          </a:xfrm>
          <a:prstGeom prst="straightConnector1">
            <a:avLst/>
          </a:prstGeom>
          <a:ln>
            <a:solidFill>
              <a:srgbClr val="0073C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feld 12">
            <a:extLst>
              <a:ext uri="{FF2B5EF4-FFF2-40B4-BE49-F238E27FC236}">
                <a16:creationId xmlns:a16="http://schemas.microsoft.com/office/drawing/2014/main" id="{24014741-0DCB-C6D9-4A52-3F8233F73C8B}"/>
              </a:ext>
            </a:extLst>
          </p:cNvPr>
          <p:cNvSpPr txBox="1"/>
          <p:nvPr/>
        </p:nvSpPr>
        <p:spPr>
          <a:xfrm>
            <a:off x="623392" y="2643299"/>
            <a:ext cx="17405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arenR"/>
            </a:pPr>
            <a:r>
              <a:rPr lang="en-US" sz="1200" i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Log LOS</a:t>
            </a:r>
          </a:p>
          <a:p>
            <a:pPr marL="342900" indent="-342900">
              <a:buAutoNum type="arabicParenR"/>
            </a:pPr>
            <a:r>
              <a:rPr lang="en-US" sz="1200" i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Log Costs</a:t>
            </a:r>
            <a:endParaRPr lang="de-DE" sz="1200" dirty="0">
              <a:latin typeface="+mj-lt"/>
            </a:endParaRPr>
          </a:p>
        </p:txBody>
      </p:sp>
      <p:cxnSp>
        <p:nvCxnSpPr>
          <p:cNvPr id="35" name="Gerade Verbindung mit Pfeil 19">
            <a:extLst>
              <a:ext uri="{FF2B5EF4-FFF2-40B4-BE49-F238E27FC236}">
                <a16:creationId xmlns:a16="http://schemas.microsoft.com/office/drawing/2014/main" id="{E8219E61-D398-671C-34B0-FE56CBE81525}"/>
              </a:ext>
            </a:extLst>
          </p:cNvPr>
          <p:cNvCxnSpPr>
            <a:cxnSpLocks/>
          </p:cNvCxnSpPr>
          <p:nvPr/>
        </p:nvCxnSpPr>
        <p:spPr>
          <a:xfrm>
            <a:off x="10230031" y="2188021"/>
            <a:ext cx="0" cy="437439"/>
          </a:xfrm>
          <a:prstGeom prst="straightConnector1">
            <a:avLst/>
          </a:prstGeom>
          <a:ln>
            <a:solidFill>
              <a:srgbClr val="0073C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feld 21">
            <a:extLst>
              <a:ext uri="{FF2B5EF4-FFF2-40B4-BE49-F238E27FC236}">
                <a16:creationId xmlns:a16="http://schemas.microsoft.com/office/drawing/2014/main" id="{53ABB420-28F4-5A28-CA23-FB4477FFDC31}"/>
              </a:ext>
            </a:extLst>
          </p:cNvPr>
          <p:cNvSpPr txBox="1"/>
          <p:nvPr/>
        </p:nvSpPr>
        <p:spPr>
          <a:xfrm>
            <a:off x="9499067" y="2653643"/>
            <a:ext cx="16226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Vector of regional characteristics</a:t>
            </a:r>
            <a:endParaRPr lang="de-DE" sz="1200" kern="100" dirty="0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04640840-880C-F90C-55ED-7E3D9FE5A251}"/>
                  </a:ext>
                </a:extLst>
              </p:cNvPr>
              <p:cNvSpPr txBox="1"/>
              <p:nvPr/>
            </p:nvSpPr>
            <p:spPr>
              <a:xfrm>
                <a:off x="7870264" y="1724141"/>
                <a:ext cx="3601615" cy="43569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de-DE" sz="20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sz="20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de-DE" sz="20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𝑗</m:t>
                        </m:r>
                      </m:sub>
                    </m:sSub>
                    <m:r>
                      <a:rPr lang="de-DE" sz="200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 </m:t>
                    </m:r>
                    <m:sSub>
                      <m:sSubPr>
                        <m:ctrlPr>
                          <a:rPr lang="de-DE" sz="20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sz="20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𝛼</m:t>
                        </m:r>
                      </m:e>
                      <m:sub>
                        <m:r>
                          <a:rPr lang="de-DE" sz="20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de-DE" sz="20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de-DE" sz="2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ctrlPr>
                          <a:rPr lang="de-DE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de-DE" sz="20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𝑚</m:t>
                        </m:r>
                        <m:r>
                          <a:rPr lang="de-DE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de-DE" sz="20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𝑀</m:t>
                        </m:r>
                      </m:sup>
                      <m:e>
                        <m:sSub>
                          <m:sSubPr>
                            <m:ctrlPr>
                              <a:rPr lang="de-DE" sz="200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sz="200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𝛾</m:t>
                            </m:r>
                          </m:e>
                          <m:sub>
                            <m:r>
                              <a:rPr lang="de-DE" sz="200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𝑚</m:t>
                            </m:r>
                          </m:sub>
                        </m:sSub>
                        <m:sSub>
                          <m:sSubPr>
                            <m:ctrlPr>
                              <a:rPr lang="de-DE" sz="20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sz="200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𝑍</m:t>
                            </m:r>
                          </m:e>
                          <m:sub>
                            <m:r>
                              <a:rPr lang="de-DE" sz="20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𝑗</m:t>
                            </m:r>
                          </m:sub>
                        </m:sSub>
                      </m:e>
                    </m:nary>
                    <m:r>
                      <a:rPr lang="de-DE" sz="200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 </m:t>
                    </m:r>
                    <m:sSub>
                      <m:sSubPr>
                        <m:ctrlPr>
                          <a:rPr lang="de-DE" sz="20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𝜇</m:t>
                        </m:r>
                      </m:e>
                      <m:sub>
                        <m:r>
                          <a:rPr lang="de-DE" sz="20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𝑗</m:t>
                        </m:r>
                      </m:sub>
                    </m:sSub>
                  </m:oMath>
                </a14:m>
                <a:endParaRPr lang="en-DE" sz="20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04640840-880C-F90C-55ED-7E3D9FE5A2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70264" y="1724141"/>
                <a:ext cx="3601615" cy="435697"/>
              </a:xfrm>
              <a:prstGeom prst="rect">
                <a:avLst/>
              </a:prstGeom>
              <a:blipFill>
                <a:blip r:embed="rId4"/>
                <a:stretch>
                  <a:fillRect t="-111268" b="-164789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39" name="Content Placeholder 17">
            <a:extLst>
              <a:ext uri="{FF2B5EF4-FFF2-40B4-BE49-F238E27FC236}">
                <a16:creationId xmlns:a16="http://schemas.microsoft.com/office/drawing/2014/main" id="{4DA46BF8-BB5C-7D89-4C54-0349963D32F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15030581"/>
              </p:ext>
            </p:extLst>
          </p:nvPr>
        </p:nvGraphicFramePr>
        <p:xfrm>
          <a:off x="1493663" y="3434680"/>
          <a:ext cx="3301493" cy="2263140"/>
        </p:xfrm>
        <a:graphic>
          <a:graphicData uri="http://schemas.openxmlformats.org/drawingml/2006/table">
            <a:tbl>
              <a:tblPr>
                <a:tableStyleId>{564A2742-6D50-C797-A928-442CCDA2BEEE}</a:tableStyleId>
              </a:tblPr>
              <a:tblGrid>
                <a:gridCol w="33014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38775">
                <a:tc>
                  <a:txBody>
                    <a:bodyPr/>
                    <a:lstStyle/>
                    <a:p>
                      <a:pPr algn="l">
                        <a:defRPr/>
                      </a:pPr>
                      <a:r>
                        <a:rPr lang="de-DE" sz="1050" b="1" i="0" u="none" strike="noStrike" dirty="0">
                          <a:solidFill>
                            <a:schemeClr val="bg1"/>
                          </a:solidFill>
                          <a:latin typeface="+mj-lt"/>
                        </a:rPr>
                        <a:t>Patient-level </a:t>
                      </a:r>
                      <a:r>
                        <a:rPr lang="de-DE" sz="1050" b="1" i="0" u="none" strike="noStrike" dirty="0" err="1">
                          <a:solidFill>
                            <a:schemeClr val="bg1"/>
                          </a:solidFill>
                          <a:latin typeface="+mj-lt"/>
                        </a:rPr>
                        <a:t>factors</a:t>
                      </a:r>
                      <a:r>
                        <a:rPr lang="de-DE" sz="1050" b="1" i="0" u="none" strike="noStrike" dirty="0">
                          <a:solidFill>
                            <a:schemeClr val="bg1"/>
                          </a:solidFill>
                          <a:latin typeface="+mj-lt"/>
                        </a:rPr>
                        <a:t> (X)</a:t>
                      </a:r>
                      <a:endParaRPr lang="de-DE" sz="105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solidFill>
                      <a:srgbClr val="0073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8775">
                <a:tc>
                  <a:txBody>
                    <a:bodyPr/>
                    <a:lstStyle/>
                    <a:p>
                      <a:pPr lvl="0" algn="l">
                        <a:defRPr/>
                      </a:pPr>
                      <a:r>
                        <a:rPr lang="de-DE" sz="105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Gender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8775">
                <a:tc>
                  <a:txBody>
                    <a:bodyPr/>
                    <a:lstStyle/>
                    <a:p>
                      <a:pPr lvl="0" algn="l">
                        <a:defRPr/>
                      </a:pPr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Type of stroke</a:t>
                      </a:r>
                      <a:endParaRPr lang="en-GB" sz="1050" b="0" dirty="0">
                        <a:highlight>
                          <a:srgbClr val="FFFF00"/>
                        </a:highlight>
                        <a:latin typeface="+mj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38775">
                <a:tc>
                  <a:txBody>
                    <a:bodyPr/>
                    <a:lstStyle/>
                    <a:p>
                      <a:pPr lvl="0" algn="l">
                        <a:defRPr/>
                      </a:pPr>
                      <a:r>
                        <a:rPr lang="de-DE" sz="1050" b="0" i="0" u="none" strike="noStrike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Age (</a:t>
                      </a:r>
                      <a:r>
                        <a:rPr lang="de-DE" sz="1050" b="0" i="0" u="none" strike="noStrike" dirty="0" err="1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grouped</a:t>
                      </a:r>
                      <a:r>
                        <a:rPr lang="de-DE" sz="1050" b="0" i="0" u="none" strike="noStrike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)</a:t>
                      </a:r>
                      <a:endParaRPr lang="de-DE" sz="105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8775">
                <a:tc>
                  <a:txBody>
                    <a:bodyPr/>
                    <a:lstStyle/>
                    <a:p>
                      <a:pPr lvl="0" algn="l">
                        <a:defRPr/>
                      </a:pPr>
                      <a:r>
                        <a:rPr lang="de-DE" sz="1050" b="0" i="0" u="none" strike="noStrike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Care </a:t>
                      </a:r>
                      <a:r>
                        <a:rPr lang="de-DE" sz="1050" b="0" i="0" u="none" strike="noStrike" dirty="0" err="1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level</a:t>
                      </a:r>
                      <a:endParaRPr lang="de-DE" sz="1050" b="0" i="0" u="none" strike="noStrike" dirty="0">
                        <a:solidFill>
                          <a:srgbClr val="00000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38775">
                <a:tc>
                  <a:txBody>
                    <a:bodyPr/>
                    <a:lstStyle/>
                    <a:p>
                      <a:pPr lvl="0" algn="l">
                        <a:defRPr/>
                      </a:pPr>
                      <a:r>
                        <a:rPr lang="de-DE" sz="1050" b="0" u="none" strike="noStrike" dirty="0" err="1">
                          <a:latin typeface="+mj-lt"/>
                        </a:rPr>
                        <a:t>Deceased</a:t>
                      </a:r>
                      <a:endParaRPr lang="de-DE" sz="105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38775">
                <a:tc>
                  <a:txBody>
                    <a:bodyPr/>
                    <a:lstStyle/>
                    <a:p>
                      <a:pPr lvl="0" algn="l">
                        <a:defRPr/>
                      </a:pPr>
                      <a:r>
                        <a:rPr lang="de-DE" sz="1050" b="0" u="none" strike="noStrike" dirty="0">
                          <a:latin typeface="+mj-lt"/>
                        </a:rPr>
                        <a:t>Intensive care</a:t>
                      </a:r>
                      <a:endParaRPr lang="de-DE" sz="1050" b="0" i="0" u="none" strike="noStrike" dirty="0">
                        <a:solidFill>
                          <a:srgbClr val="00000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38775">
                <a:tc>
                  <a:txBody>
                    <a:bodyPr/>
                    <a:lstStyle/>
                    <a:p>
                      <a:pPr lvl="0" algn="l">
                        <a:defRPr/>
                      </a:pPr>
                      <a:r>
                        <a:rPr lang="de-DE" sz="1050" b="0" u="none" strike="noStrike" dirty="0" err="1">
                          <a:latin typeface="+mj-lt"/>
                        </a:rPr>
                        <a:t>Complex</a:t>
                      </a:r>
                      <a:r>
                        <a:rPr lang="de-DE" sz="1050" b="0" u="none" strike="noStrike" dirty="0">
                          <a:latin typeface="+mj-lt"/>
                        </a:rPr>
                        <a:t> </a:t>
                      </a:r>
                      <a:r>
                        <a:rPr lang="de-DE" sz="1050" b="0" u="none" strike="noStrike" dirty="0" err="1">
                          <a:latin typeface="+mj-lt"/>
                        </a:rPr>
                        <a:t>stroke</a:t>
                      </a:r>
                      <a:r>
                        <a:rPr lang="de-DE" sz="1050" b="0" u="none" strike="noStrike" dirty="0">
                          <a:latin typeface="+mj-lt"/>
                        </a:rPr>
                        <a:t> care</a:t>
                      </a:r>
                      <a:endParaRPr lang="de-DE" sz="1050" b="0" i="0" u="none" strike="noStrike" dirty="0">
                        <a:solidFill>
                          <a:srgbClr val="00000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38775">
                <a:tc>
                  <a:txBody>
                    <a:bodyPr/>
                    <a:lstStyle/>
                    <a:p>
                      <a:pPr lvl="0" algn="l">
                        <a:defRPr/>
                      </a:pPr>
                      <a:r>
                        <a:rPr lang="de-DE" sz="1050" b="0" u="none" strike="noStrike" dirty="0" err="1">
                          <a:latin typeface="+mj-lt"/>
                        </a:rPr>
                        <a:t>Number</a:t>
                      </a:r>
                      <a:r>
                        <a:rPr lang="de-DE" sz="1050" b="0" u="none" strike="noStrike" dirty="0">
                          <a:latin typeface="+mj-lt"/>
                        </a:rPr>
                        <a:t> </a:t>
                      </a:r>
                      <a:r>
                        <a:rPr lang="de-DE" sz="1050" b="0" u="none" strike="noStrike" dirty="0" err="1">
                          <a:latin typeface="+mj-lt"/>
                        </a:rPr>
                        <a:t>of</a:t>
                      </a:r>
                      <a:r>
                        <a:rPr lang="de-DE" sz="1050" b="0" u="none" strike="noStrike" dirty="0">
                          <a:latin typeface="+mj-lt"/>
                        </a:rPr>
                        <a:t> MDGs</a:t>
                      </a:r>
                      <a:endParaRPr lang="de-DE" sz="105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graphicFrame>
        <p:nvGraphicFramePr>
          <p:cNvPr id="40" name="Table 39">
            <a:extLst>
              <a:ext uri="{FF2B5EF4-FFF2-40B4-BE49-F238E27FC236}">
                <a16:creationId xmlns:a16="http://schemas.microsoft.com/office/drawing/2014/main" id="{54236FD5-7B89-75B0-A23D-C5E3CD0EB7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8017667"/>
              </p:ext>
            </p:extLst>
          </p:nvPr>
        </p:nvGraphicFramePr>
        <p:xfrm>
          <a:off x="7957155" y="3434680"/>
          <a:ext cx="3251413" cy="1508760"/>
        </p:xfrm>
        <a:graphic>
          <a:graphicData uri="http://schemas.openxmlformats.org/drawingml/2006/table">
            <a:tbl>
              <a:tblPr>
                <a:tableStyleId>{564A2742-6D50-C797-A928-442CCDA2BEEE}</a:tableStyleId>
              </a:tblPr>
              <a:tblGrid>
                <a:gridCol w="3251413">
                  <a:extLst>
                    <a:ext uri="{9D8B030D-6E8A-4147-A177-3AD203B41FA5}">
                      <a16:colId xmlns:a16="http://schemas.microsoft.com/office/drawing/2014/main" val="1747675046"/>
                    </a:ext>
                  </a:extLst>
                </a:gridCol>
              </a:tblGrid>
              <a:tr h="238775">
                <a:tc>
                  <a:txBody>
                    <a:bodyPr/>
                    <a:lstStyle/>
                    <a:p>
                      <a:pPr lvl="0" algn="l">
                        <a:defRPr/>
                      </a:pPr>
                      <a:r>
                        <a:rPr lang="de-DE" sz="1050" b="1" i="0" u="none" strike="noStrike" dirty="0">
                          <a:solidFill>
                            <a:schemeClr val="bg1"/>
                          </a:solidFill>
                          <a:latin typeface="+mj-lt"/>
                        </a:rPr>
                        <a:t>Regional-level </a:t>
                      </a:r>
                      <a:r>
                        <a:rPr lang="de-DE" sz="1050" b="1" i="0" u="none" strike="noStrike" dirty="0" err="1">
                          <a:solidFill>
                            <a:schemeClr val="bg1"/>
                          </a:solidFill>
                          <a:latin typeface="+mj-lt"/>
                        </a:rPr>
                        <a:t>factors</a:t>
                      </a:r>
                      <a:r>
                        <a:rPr lang="de-DE" sz="1050" b="1" i="0" u="none" strike="noStrike" dirty="0">
                          <a:solidFill>
                            <a:schemeClr val="bg1"/>
                          </a:solidFill>
                          <a:latin typeface="+mj-lt"/>
                        </a:rPr>
                        <a:t> (Z)</a:t>
                      </a:r>
                    </a:p>
                  </a:txBody>
                  <a:tcPr anchor="ctr">
                    <a:solidFill>
                      <a:srgbClr val="0073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5157461"/>
                  </a:ext>
                </a:extLst>
              </a:tr>
              <a:tr h="238775">
                <a:tc>
                  <a:txBody>
                    <a:bodyPr/>
                    <a:lstStyle/>
                    <a:p>
                      <a:pPr lvl="0" algn="l">
                        <a:defRPr/>
                      </a:pPr>
                      <a:r>
                        <a:rPr lang="de-DE" sz="1050" b="0" i="0" u="none" strike="noStrike" dirty="0" err="1">
                          <a:solidFill>
                            <a:srgbClr val="000000"/>
                          </a:solidFill>
                          <a:latin typeface="+mj-lt"/>
                        </a:rPr>
                        <a:t>Urbanization</a:t>
                      </a:r>
                      <a:r>
                        <a:rPr lang="de-DE" sz="105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 </a:t>
                      </a:r>
                      <a:r>
                        <a:rPr lang="de-DE" sz="1050" b="0" i="0" u="none" strike="noStrike" dirty="0" err="1">
                          <a:solidFill>
                            <a:srgbClr val="000000"/>
                          </a:solidFill>
                          <a:latin typeface="+mj-lt"/>
                        </a:rPr>
                        <a:t>status</a:t>
                      </a:r>
                      <a:endParaRPr lang="de-DE" sz="105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17027377"/>
                  </a:ext>
                </a:extLst>
              </a:tr>
              <a:tr h="238775">
                <a:tc>
                  <a:txBody>
                    <a:bodyPr/>
                    <a:lstStyle/>
                    <a:p>
                      <a:pPr lvl="0" algn="l">
                        <a:defRPr/>
                      </a:pPr>
                      <a:r>
                        <a:rPr lang="de-DE" sz="1050" b="0" i="0" u="none" strike="noStrike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German Index </a:t>
                      </a:r>
                      <a:r>
                        <a:rPr lang="de-DE" sz="1050" b="0" i="0" u="none" strike="noStrike" dirty="0" err="1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of</a:t>
                      </a:r>
                      <a:r>
                        <a:rPr lang="de-DE" sz="1050" b="0" i="0" u="none" strike="noStrike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050" b="0" i="0" u="none" strike="noStrike" dirty="0" err="1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Socioeconomic</a:t>
                      </a:r>
                      <a:r>
                        <a:rPr lang="de-DE" sz="1050" b="0" i="0" u="none" strike="noStrike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 Deprivation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44815904"/>
                  </a:ext>
                </a:extLst>
              </a:tr>
              <a:tr h="238775">
                <a:tc>
                  <a:txBody>
                    <a:bodyPr/>
                    <a:lstStyle/>
                    <a:p>
                      <a:pPr lvl="0" algn="l">
                        <a:defRPr/>
                      </a:pPr>
                      <a:r>
                        <a:rPr lang="de-DE" sz="105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Hospital </a:t>
                      </a:r>
                      <a:r>
                        <a:rPr lang="de-DE" sz="1050" b="0" i="0" u="none" strike="noStrike" dirty="0" err="1">
                          <a:solidFill>
                            <a:srgbClr val="000000"/>
                          </a:solidFill>
                          <a:latin typeface="+mj-lt"/>
                        </a:rPr>
                        <a:t>beds</a:t>
                      </a:r>
                      <a:r>
                        <a:rPr lang="de-DE" sz="105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 per 1,000 </a:t>
                      </a:r>
                      <a:r>
                        <a:rPr lang="de-DE" sz="1050" b="0" i="0" u="none" strike="noStrike" dirty="0" err="1">
                          <a:solidFill>
                            <a:srgbClr val="000000"/>
                          </a:solidFill>
                          <a:latin typeface="+mj-lt"/>
                        </a:rPr>
                        <a:t>inhabitants</a:t>
                      </a:r>
                      <a:endParaRPr lang="de-DE" sz="105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90907079"/>
                  </a:ext>
                </a:extLst>
              </a:tr>
              <a:tr h="238775">
                <a:tc>
                  <a:txBody>
                    <a:bodyPr/>
                    <a:lstStyle/>
                    <a:p>
                      <a:pPr lvl="0" algn="l">
                        <a:defRPr/>
                      </a:pPr>
                      <a:r>
                        <a:rPr lang="de-DE" sz="1050" b="0" i="0" u="none" strike="noStrike" dirty="0" err="1">
                          <a:solidFill>
                            <a:srgbClr val="000000"/>
                          </a:solidFill>
                          <a:latin typeface="+mj-lt"/>
                        </a:rPr>
                        <a:t>Physicians</a:t>
                      </a:r>
                      <a:r>
                        <a:rPr lang="de-DE" sz="105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 per 1,000 </a:t>
                      </a:r>
                      <a:r>
                        <a:rPr lang="de-DE" sz="1050" b="0" i="0" u="none" strike="noStrike" dirty="0" err="1">
                          <a:solidFill>
                            <a:srgbClr val="000000"/>
                          </a:solidFill>
                          <a:latin typeface="+mj-lt"/>
                        </a:rPr>
                        <a:t>inhabitants</a:t>
                      </a:r>
                      <a:endParaRPr lang="de-DE" sz="105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83026561"/>
                  </a:ext>
                </a:extLst>
              </a:tr>
              <a:tr h="238775">
                <a:tc>
                  <a:txBody>
                    <a:bodyPr/>
                    <a:lstStyle/>
                    <a:p>
                      <a:pPr lvl="0" algn="l">
                        <a:defRPr/>
                      </a:pPr>
                      <a:r>
                        <a:rPr lang="de-DE" sz="105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Long-term care </a:t>
                      </a:r>
                      <a:r>
                        <a:rPr lang="de-DE" sz="1050" b="0" i="0" u="none" strike="noStrike" dirty="0" err="1">
                          <a:solidFill>
                            <a:srgbClr val="000000"/>
                          </a:solidFill>
                          <a:latin typeface="+mj-lt"/>
                        </a:rPr>
                        <a:t>patients</a:t>
                      </a:r>
                      <a:r>
                        <a:rPr lang="de-DE" sz="105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 per 100 </a:t>
                      </a:r>
                      <a:r>
                        <a:rPr lang="de-DE" sz="1050" b="0" i="0" u="none" strike="noStrike" dirty="0" err="1">
                          <a:solidFill>
                            <a:srgbClr val="000000"/>
                          </a:solidFill>
                          <a:latin typeface="+mj-lt"/>
                        </a:rPr>
                        <a:t>inhabitants</a:t>
                      </a:r>
                      <a:endParaRPr lang="de-DE" sz="105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238751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67771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D8A4F6-0890-C7DC-7B6F-4B73ACF5EC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lnSpc>
                <a:spcPct val="120000"/>
              </a:lnSpc>
            </a:pPr>
            <a:r>
              <a:rPr lang="en-GB" b="0" dirty="0"/>
              <a:t>Results</a:t>
            </a:r>
            <a:br>
              <a:rPr lang="en-GB" dirty="0"/>
            </a:br>
            <a:r>
              <a:rPr lang="en-GB" dirty="0"/>
              <a:t>Intraclass correlations &amp; residual difference for length of stay and costs</a:t>
            </a:r>
            <a:endParaRPr lang="en-DE" dirty="0"/>
          </a:p>
        </p:txBody>
      </p:sp>
      <p:graphicFrame>
        <p:nvGraphicFramePr>
          <p:cNvPr id="6" name="Content Placeholder 17">
            <a:extLst>
              <a:ext uri="{FF2B5EF4-FFF2-40B4-BE49-F238E27FC236}">
                <a16:creationId xmlns:a16="http://schemas.microsoft.com/office/drawing/2014/main" id="{A14ED73D-1AB0-69A3-74B7-FB28D1B4C58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28697682"/>
              </p:ext>
            </p:extLst>
          </p:nvPr>
        </p:nvGraphicFramePr>
        <p:xfrm>
          <a:off x="81636" y="1384990"/>
          <a:ext cx="5935585" cy="3700194"/>
        </p:xfrm>
        <a:graphic>
          <a:graphicData uri="http://schemas.openxmlformats.org/drawingml/2006/table">
            <a:tbl>
              <a:tblPr>
                <a:tableStyleId>{564A2742-6D50-C797-A928-442CCDA2BEEE}</a:tableStyleId>
              </a:tblPr>
              <a:tblGrid>
                <a:gridCol w="77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37475">
                  <a:extLst>
                    <a:ext uri="{9D8B030D-6E8A-4147-A177-3AD203B41FA5}">
                      <a16:colId xmlns:a16="http://schemas.microsoft.com/office/drawing/2014/main" val="2606604624"/>
                    </a:ext>
                  </a:extLst>
                </a:gridCol>
                <a:gridCol w="737475">
                  <a:extLst>
                    <a:ext uri="{9D8B030D-6E8A-4147-A177-3AD203B41FA5}">
                      <a16:colId xmlns:a16="http://schemas.microsoft.com/office/drawing/2014/main" val="3185524765"/>
                    </a:ext>
                  </a:extLst>
                </a:gridCol>
                <a:gridCol w="737475">
                  <a:extLst>
                    <a:ext uri="{9D8B030D-6E8A-4147-A177-3AD203B41FA5}">
                      <a16:colId xmlns:a16="http://schemas.microsoft.com/office/drawing/2014/main" val="1677727628"/>
                    </a:ext>
                  </a:extLst>
                </a:gridCol>
                <a:gridCol w="737475">
                  <a:extLst>
                    <a:ext uri="{9D8B030D-6E8A-4147-A177-3AD203B41FA5}">
                      <a16:colId xmlns:a16="http://schemas.microsoft.com/office/drawing/2014/main" val="3211654884"/>
                    </a:ext>
                  </a:extLst>
                </a:gridCol>
                <a:gridCol w="737475">
                  <a:extLst>
                    <a:ext uri="{9D8B030D-6E8A-4147-A177-3AD203B41FA5}">
                      <a16:colId xmlns:a16="http://schemas.microsoft.com/office/drawing/2014/main" val="2530064464"/>
                    </a:ext>
                  </a:extLst>
                </a:gridCol>
                <a:gridCol w="737475">
                  <a:extLst>
                    <a:ext uri="{9D8B030D-6E8A-4147-A177-3AD203B41FA5}">
                      <a16:colId xmlns:a16="http://schemas.microsoft.com/office/drawing/2014/main" val="2941562174"/>
                    </a:ext>
                  </a:extLst>
                </a:gridCol>
                <a:gridCol w="737475">
                  <a:extLst>
                    <a:ext uri="{9D8B030D-6E8A-4147-A177-3AD203B41FA5}">
                      <a16:colId xmlns:a16="http://schemas.microsoft.com/office/drawing/2014/main" val="2211044393"/>
                    </a:ext>
                  </a:extLst>
                </a:gridCol>
              </a:tblGrid>
              <a:tr h="231184">
                <a:tc gridSpan="8"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de-DE" sz="1000" b="1" dirty="0" err="1">
                          <a:solidFill>
                            <a:schemeClr val="bg1"/>
                          </a:solidFill>
                          <a:latin typeface="+mj-lt"/>
                        </a:rPr>
                        <a:t>Covariance</a:t>
                      </a:r>
                      <a:r>
                        <a:rPr lang="de-DE" sz="1000" b="1" dirty="0">
                          <a:solidFill>
                            <a:schemeClr val="bg1"/>
                          </a:solidFill>
                          <a:latin typeface="+mj-lt"/>
                        </a:rPr>
                        <a:t> Parameter </a:t>
                      </a:r>
                      <a:r>
                        <a:rPr lang="de-DE" sz="1000" b="1" dirty="0" err="1">
                          <a:solidFill>
                            <a:schemeClr val="bg1"/>
                          </a:solidFill>
                          <a:latin typeface="+mj-lt"/>
                        </a:rPr>
                        <a:t>Estimates</a:t>
                      </a:r>
                      <a:r>
                        <a:rPr lang="de-DE" sz="1000" b="1" dirty="0">
                          <a:solidFill>
                            <a:schemeClr val="bg1"/>
                          </a:solidFill>
                          <a:latin typeface="+mj-lt"/>
                        </a:rPr>
                        <a:t> – </a:t>
                      </a:r>
                      <a:r>
                        <a:rPr lang="de-DE" sz="1000" b="1" dirty="0" err="1">
                          <a:solidFill>
                            <a:schemeClr val="bg1"/>
                          </a:solidFill>
                          <a:latin typeface="+mj-lt"/>
                        </a:rPr>
                        <a:t>Length</a:t>
                      </a:r>
                      <a:r>
                        <a:rPr lang="de-DE" sz="1000" b="1" dirty="0">
                          <a:solidFill>
                            <a:schemeClr val="bg1"/>
                          </a:solidFill>
                          <a:latin typeface="+mj-lt"/>
                        </a:rPr>
                        <a:t> </a:t>
                      </a:r>
                      <a:r>
                        <a:rPr lang="de-DE" sz="1000" b="1" dirty="0" err="1">
                          <a:solidFill>
                            <a:schemeClr val="bg1"/>
                          </a:solidFill>
                          <a:latin typeface="+mj-lt"/>
                        </a:rPr>
                        <a:t>of</a:t>
                      </a:r>
                      <a:r>
                        <a:rPr lang="de-DE" sz="1000" b="1" dirty="0">
                          <a:solidFill>
                            <a:schemeClr val="bg1"/>
                          </a:solidFill>
                          <a:latin typeface="+mj-lt"/>
                        </a:rPr>
                        <a:t> </a:t>
                      </a:r>
                      <a:r>
                        <a:rPr lang="de-DE" sz="1000" b="1" dirty="0" err="1">
                          <a:solidFill>
                            <a:schemeClr val="bg1"/>
                          </a:solidFill>
                          <a:latin typeface="+mj-lt"/>
                        </a:rPr>
                        <a:t>stay</a:t>
                      </a:r>
                      <a:endParaRPr lang="de-DE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3C8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defRPr/>
                      </a:pPr>
                      <a:endParaRPr lang="de-DE" sz="105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solidFill>
                      <a:srgbClr val="0073C8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defRPr/>
                      </a:pPr>
                      <a:endParaRPr lang="de-DE" sz="105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solidFill>
                      <a:srgbClr val="0073C8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defRPr/>
                      </a:pPr>
                      <a:endParaRPr lang="de-DE" sz="105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solidFill>
                      <a:srgbClr val="0073C8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defRPr/>
                      </a:pPr>
                      <a:endParaRPr lang="de-DE" sz="105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solidFill>
                      <a:srgbClr val="0073C8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defRPr/>
                      </a:pPr>
                      <a:endParaRPr lang="de-DE" sz="105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solidFill>
                      <a:srgbClr val="0073C8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defRPr/>
                      </a:pPr>
                      <a:endParaRPr lang="de-DE" sz="105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0073C8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defRPr/>
                      </a:pPr>
                      <a:endParaRPr lang="de-DE" sz="105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solidFill>
                      <a:srgbClr val="0073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1184">
                <a:tc>
                  <a:txBody>
                    <a:bodyPr/>
                    <a:lstStyle/>
                    <a:p>
                      <a:pPr algn="l">
                        <a:defRPr/>
                      </a:pPr>
                      <a:r>
                        <a:rPr lang="de-DE" sz="900" b="1" dirty="0" err="1">
                          <a:solidFill>
                            <a:schemeClr val="bg1"/>
                          </a:solidFill>
                          <a:latin typeface="+mj-lt"/>
                        </a:rPr>
                        <a:t>Cov</a:t>
                      </a:r>
                      <a:r>
                        <a:rPr lang="de-DE" sz="900" b="1" dirty="0">
                          <a:solidFill>
                            <a:schemeClr val="bg1"/>
                          </a:solidFill>
                          <a:latin typeface="+mj-lt"/>
                        </a:rPr>
                        <a:t>.  Param.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3C8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/>
                      </a:pPr>
                      <a:r>
                        <a:rPr lang="de-DE" sz="900" b="1" dirty="0" err="1">
                          <a:solidFill>
                            <a:schemeClr val="bg1"/>
                          </a:solidFill>
                          <a:latin typeface="+mj-lt"/>
                        </a:rPr>
                        <a:t>Subject</a:t>
                      </a:r>
                      <a:endParaRPr lang="de-DE" sz="9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3C8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/>
                      </a:pPr>
                      <a:r>
                        <a:rPr lang="de-DE" sz="900" b="1" dirty="0" err="1">
                          <a:solidFill>
                            <a:schemeClr val="bg1"/>
                          </a:solidFill>
                          <a:latin typeface="+mj-lt"/>
                        </a:rPr>
                        <a:t>Estimate</a:t>
                      </a:r>
                      <a:endParaRPr lang="de-DE" sz="9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3C8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/>
                      </a:pPr>
                      <a:r>
                        <a:rPr lang="de-DE" sz="900" b="1" dirty="0">
                          <a:solidFill>
                            <a:schemeClr val="bg1"/>
                          </a:solidFill>
                          <a:latin typeface="+mj-lt"/>
                        </a:rPr>
                        <a:t>SD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3C8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/>
                      </a:pPr>
                      <a:r>
                        <a:rPr lang="de-DE" sz="900" b="1" dirty="0">
                          <a:solidFill>
                            <a:schemeClr val="bg1"/>
                          </a:solidFill>
                          <a:latin typeface="+mj-lt"/>
                        </a:rPr>
                        <a:t>Z-score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3C8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/>
                      </a:pPr>
                      <a:r>
                        <a:rPr lang="de-DE" sz="900" b="1" dirty="0">
                          <a:solidFill>
                            <a:schemeClr val="bg1"/>
                          </a:solidFill>
                          <a:latin typeface="+mj-lt"/>
                        </a:rPr>
                        <a:t>Pr&gt;Z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3C8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/>
                      </a:pPr>
                      <a:r>
                        <a:rPr lang="de-DE" sz="900" b="1" dirty="0">
                          <a:solidFill>
                            <a:schemeClr val="bg1"/>
                          </a:solidFill>
                          <a:latin typeface="+mj-lt"/>
                        </a:rPr>
                        <a:t>Intra-</a:t>
                      </a:r>
                      <a:r>
                        <a:rPr lang="de-DE" sz="900" b="1" dirty="0" err="1">
                          <a:solidFill>
                            <a:schemeClr val="bg1"/>
                          </a:solidFill>
                          <a:latin typeface="+mj-lt"/>
                        </a:rPr>
                        <a:t>class</a:t>
                      </a:r>
                      <a:r>
                        <a:rPr lang="de-DE" sz="900" b="1" dirty="0">
                          <a:solidFill>
                            <a:schemeClr val="bg1"/>
                          </a:solidFill>
                          <a:latin typeface="+mj-lt"/>
                        </a:rPr>
                        <a:t> corr.*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3C8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/>
                      </a:pPr>
                      <a:r>
                        <a:rPr lang="de-DE" sz="900" b="1" dirty="0">
                          <a:solidFill>
                            <a:schemeClr val="bg1"/>
                          </a:solidFill>
                          <a:latin typeface="+mj-lt"/>
                        </a:rPr>
                        <a:t>Residual Diff.**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3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434214"/>
                  </a:ext>
                </a:extLst>
              </a:tr>
              <a:tr h="231184">
                <a:tc gridSpan="8">
                  <a:txBody>
                    <a:bodyPr/>
                    <a:lstStyle/>
                    <a:p>
                      <a:pPr algn="l">
                        <a:defRPr/>
                      </a:pPr>
                      <a:r>
                        <a:rPr lang="de-DE" sz="1000" b="1" dirty="0">
                          <a:solidFill>
                            <a:schemeClr val="tx1"/>
                          </a:solidFill>
                          <a:latin typeface="+mj-lt"/>
                        </a:rPr>
                        <a:t>Not </a:t>
                      </a:r>
                      <a:r>
                        <a:rPr lang="de-DE" sz="1000" b="1" dirty="0" err="1">
                          <a:solidFill>
                            <a:schemeClr val="tx1"/>
                          </a:solidFill>
                          <a:latin typeface="+mj-lt"/>
                        </a:rPr>
                        <a:t>including</a:t>
                      </a:r>
                      <a:r>
                        <a:rPr lang="de-DE" sz="1000" b="1" dirty="0">
                          <a:solidFill>
                            <a:schemeClr val="tx1"/>
                          </a:solidFill>
                          <a:latin typeface="+mj-lt"/>
                        </a:rPr>
                        <a:t> </a:t>
                      </a:r>
                      <a:r>
                        <a:rPr lang="de-DE" sz="1000" b="1" dirty="0" err="1">
                          <a:solidFill>
                            <a:schemeClr val="tx1"/>
                          </a:solidFill>
                          <a:latin typeface="+mj-lt"/>
                        </a:rPr>
                        <a:t>any</a:t>
                      </a:r>
                      <a:r>
                        <a:rPr lang="de-DE" sz="1000" b="1" dirty="0">
                          <a:solidFill>
                            <a:schemeClr val="tx1"/>
                          </a:solidFill>
                          <a:latin typeface="+mj-lt"/>
                        </a:rPr>
                        <a:t> </a:t>
                      </a:r>
                      <a:r>
                        <a:rPr lang="de-DE" sz="1000" b="1" dirty="0" err="1">
                          <a:solidFill>
                            <a:schemeClr val="tx1"/>
                          </a:solidFill>
                          <a:latin typeface="+mj-lt"/>
                        </a:rPr>
                        <a:t>determinants</a:t>
                      </a:r>
                      <a:endParaRPr lang="de-DE" sz="1000" b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DCF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defRPr/>
                      </a:pPr>
                      <a:endParaRPr lang="de-DE" sz="1050" b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anchor="ctr">
                    <a:solidFill>
                      <a:srgbClr val="BFDCF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defRPr/>
                      </a:pPr>
                      <a:endParaRPr lang="de-DE" sz="1050" b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anchor="ctr">
                    <a:solidFill>
                      <a:srgbClr val="BFDCF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defRPr/>
                      </a:pPr>
                      <a:endParaRPr lang="de-DE" sz="1050" b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anchor="ctr">
                    <a:solidFill>
                      <a:srgbClr val="BFDCF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defRPr/>
                      </a:pPr>
                      <a:endParaRPr lang="de-DE" sz="1050" b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anchor="ctr">
                    <a:solidFill>
                      <a:srgbClr val="BFDCF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defRPr/>
                      </a:pPr>
                      <a:endParaRPr lang="de-DE" sz="1050" b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anchor="ctr">
                    <a:solidFill>
                      <a:srgbClr val="BFDCF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defRPr/>
                      </a:pPr>
                      <a:endParaRPr lang="de-DE" sz="1050" b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BFDCF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defRPr/>
                      </a:pPr>
                      <a:endParaRPr lang="de-DE" sz="1050" b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BFDC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4762233"/>
                  </a:ext>
                </a:extLst>
              </a:tr>
              <a:tr h="231184">
                <a:tc>
                  <a:txBody>
                    <a:bodyPr/>
                    <a:lstStyle/>
                    <a:p>
                      <a:pPr lvl="0" algn="l">
                        <a:defRPr/>
                      </a:pPr>
                      <a:r>
                        <a:rPr lang="de-DE" sz="1000" b="0" i="0" u="none" strike="noStrike" dirty="0" err="1">
                          <a:solidFill>
                            <a:srgbClr val="000000"/>
                          </a:solidFill>
                          <a:latin typeface="+mj-lt"/>
                        </a:rPr>
                        <a:t>Intercept</a:t>
                      </a:r>
                      <a:endParaRPr lang="de-DE" sz="10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l">
                        <a:defRPr/>
                      </a:pP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Region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defRPr/>
                      </a:pP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0.0089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defRPr/>
                      </a:pP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0.002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defRPr/>
                      </a:pP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4.88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defRPr/>
                      </a:pP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&lt;.0001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lvl="0" algn="ctr">
                        <a:defRPr/>
                      </a:pP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1.2 %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lvl="0" algn="ctr">
                        <a:defRPr/>
                      </a:pP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-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1184">
                <a:tc>
                  <a:txBody>
                    <a:bodyPr/>
                    <a:lstStyle/>
                    <a:p>
                      <a:pPr lvl="0" algn="l">
                        <a:defRPr/>
                      </a:pPr>
                      <a:r>
                        <a:rPr lang="en-GB" sz="1000" b="0" dirty="0">
                          <a:latin typeface="+mj-lt"/>
                        </a:rPr>
                        <a:t>Residual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defRPr/>
                      </a:pPr>
                      <a:endParaRPr lang="en-GB" sz="1000" b="0" dirty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defRPr/>
                      </a:pPr>
                      <a:r>
                        <a:rPr lang="en-GB" sz="1000" b="0" dirty="0">
                          <a:latin typeface="+mj-lt"/>
                        </a:rPr>
                        <a:t>0.7442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defRPr/>
                      </a:pPr>
                      <a:r>
                        <a:rPr lang="en-GB" sz="1000" b="0" dirty="0">
                          <a:latin typeface="+mj-lt"/>
                        </a:rPr>
                        <a:t>0.007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defRPr/>
                      </a:pPr>
                      <a:r>
                        <a:rPr lang="en-GB" sz="1000" b="0" dirty="0">
                          <a:latin typeface="+mj-lt"/>
                        </a:rPr>
                        <a:t>101.88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&lt;.0001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vl="0" algn="r">
                        <a:defRPr/>
                      </a:pPr>
                      <a:endParaRPr lang="en-GB" sz="1000" b="0" dirty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vl="0" algn="r">
                        <a:defRPr/>
                      </a:pPr>
                      <a:endParaRPr lang="en-GB" sz="1000" b="0" dirty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194">
                <a:tc gridSpan="8">
                  <a:txBody>
                    <a:bodyPr/>
                    <a:lstStyle/>
                    <a:p>
                      <a:pPr lvl="0" algn="l">
                        <a:defRPr/>
                      </a:pPr>
                      <a:r>
                        <a:rPr lang="de-DE" sz="1000" b="1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Stage 1: </a:t>
                      </a:r>
                      <a:r>
                        <a:rPr lang="de-DE" sz="1000" b="1" i="0" u="none" strike="noStrike" dirty="0" err="1">
                          <a:solidFill>
                            <a:srgbClr val="000000"/>
                          </a:solidFill>
                          <a:latin typeface="+mj-lt"/>
                        </a:rPr>
                        <a:t>Including</a:t>
                      </a:r>
                      <a:r>
                        <a:rPr lang="de-DE" sz="1000" b="1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 </a:t>
                      </a:r>
                      <a:r>
                        <a:rPr lang="de-DE" sz="1000" b="1" i="0" u="none" strike="noStrike" dirty="0" err="1">
                          <a:solidFill>
                            <a:srgbClr val="000000"/>
                          </a:solidFill>
                          <a:latin typeface="+mj-lt"/>
                        </a:rPr>
                        <a:t>PopGroup</a:t>
                      </a:r>
                      <a:r>
                        <a:rPr lang="de-DE" sz="1000" b="1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 variable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DCF1"/>
                    </a:solidFill>
                  </a:tcPr>
                </a:tc>
                <a:tc hMerge="1">
                  <a:txBody>
                    <a:bodyPr/>
                    <a:lstStyle/>
                    <a:p>
                      <a:pPr lvl="0" algn="r">
                        <a:defRPr/>
                      </a:pPr>
                      <a:endParaRPr lang="de-DE" sz="1050" b="1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>
                    <a:solidFill>
                      <a:srgbClr val="BFDCF1"/>
                    </a:solidFill>
                  </a:tcPr>
                </a:tc>
                <a:tc hMerge="1">
                  <a:txBody>
                    <a:bodyPr/>
                    <a:lstStyle/>
                    <a:p>
                      <a:pPr lvl="0" algn="r">
                        <a:defRPr/>
                      </a:pPr>
                      <a:endParaRPr lang="de-DE" sz="1050" b="1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>
                    <a:solidFill>
                      <a:srgbClr val="BFDCF1"/>
                    </a:solidFill>
                  </a:tcPr>
                </a:tc>
                <a:tc hMerge="1">
                  <a:txBody>
                    <a:bodyPr/>
                    <a:lstStyle/>
                    <a:p>
                      <a:pPr lvl="0" algn="r">
                        <a:defRPr/>
                      </a:pPr>
                      <a:endParaRPr lang="de-DE" sz="1050" b="1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>
                    <a:solidFill>
                      <a:srgbClr val="BFDCF1"/>
                    </a:solidFill>
                  </a:tcPr>
                </a:tc>
                <a:tc hMerge="1">
                  <a:txBody>
                    <a:bodyPr/>
                    <a:lstStyle/>
                    <a:p>
                      <a:pPr lvl="0" algn="r">
                        <a:defRPr/>
                      </a:pPr>
                      <a:endParaRPr lang="de-DE" sz="1050" b="1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>
                    <a:solidFill>
                      <a:srgbClr val="BFDCF1"/>
                    </a:solidFill>
                  </a:tcPr>
                </a:tc>
                <a:tc hMerge="1">
                  <a:txBody>
                    <a:bodyPr/>
                    <a:lstStyle/>
                    <a:p>
                      <a:pPr lvl="0" algn="r">
                        <a:defRPr/>
                      </a:pPr>
                      <a:endParaRPr lang="de-DE" sz="1050" b="1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>
                    <a:solidFill>
                      <a:srgbClr val="BFDCF1"/>
                    </a:solidFill>
                  </a:tcPr>
                </a:tc>
                <a:tc hMerge="1">
                  <a:txBody>
                    <a:bodyPr/>
                    <a:lstStyle/>
                    <a:p>
                      <a:pPr lvl="0" algn="r">
                        <a:defRPr/>
                      </a:pPr>
                      <a:endParaRPr lang="de-DE" sz="1050" b="1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BFDCF1"/>
                    </a:solidFill>
                  </a:tcPr>
                </a:tc>
                <a:tc hMerge="1">
                  <a:txBody>
                    <a:bodyPr/>
                    <a:lstStyle/>
                    <a:p>
                      <a:pPr lvl="0" algn="r">
                        <a:defRPr/>
                      </a:pPr>
                      <a:endParaRPr lang="de-DE" sz="1050" b="1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BFDC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1184">
                <a:tc>
                  <a:txBody>
                    <a:bodyPr/>
                    <a:lstStyle/>
                    <a:p>
                      <a:pPr lvl="0" algn="l">
                        <a:defRPr/>
                      </a:pPr>
                      <a:r>
                        <a:rPr lang="de-DE" sz="1000" b="0" i="0" u="none" strike="noStrike" dirty="0" err="1">
                          <a:solidFill>
                            <a:srgbClr val="000000"/>
                          </a:solidFill>
                          <a:latin typeface="+mj-lt"/>
                        </a:rPr>
                        <a:t>Intercept</a:t>
                      </a:r>
                      <a:endParaRPr lang="de-DE" sz="10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l">
                        <a:defRPr/>
                      </a:pP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Region</a:t>
                      </a:r>
                      <a:endParaRPr lang="de-DE" sz="1000" b="0" i="0" u="none" strike="noStrike" dirty="0">
                        <a:solidFill>
                          <a:srgbClr val="00000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defRPr/>
                      </a:pP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0.0085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defRPr/>
                      </a:pP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0.001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defRPr/>
                      </a:pP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5.78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defRPr/>
                      </a:pP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&lt;.0001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lvl="0" algn="ctr">
                        <a:defRPr/>
                      </a:pP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1.6 %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lvl="0" algn="ctr">
                        <a:defRPr/>
                      </a:pP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29.0 %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31184">
                <a:tc>
                  <a:txBody>
                    <a:bodyPr/>
                    <a:lstStyle/>
                    <a:p>
                      <a:pPr lvl="0" algn="l">
                        <a:defRPr/>
                      </a:pPr>
                      <a:r>
                        <a:rPr lang="en-GB" sz="1000" b="0" dirty="0">
                          <a:latin typeface="+mj-lt"/>
                        </a:rPr>
                        <a:t>Residual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defRPr/>
                      </a:pPr>
                      <a:endParaRPr lang="de-DE" sz="1000" b="0" i="0" u="none" strike="noStrike" dirty="0">
                        <a:solidFill>
                          <a:srgbClr val="00000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defRPr/>
                      </a:pP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0.5287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defRPr/>
                      </a:pP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0.005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defRPr/>
                      </a:pP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101.33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&lt;.0001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vl="0" algn="r">
                        <a:defRPr/>
                      </a:pPr>
                      <a:endParaRPr lang="de-DE" sz="1000" b="0" i="0" u="none" strike="noStrike" dirty="0">
                        <a:solidFill>
                          <a:srgbClr val="00000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vl="0" algn="r">
                        <a:defRPr/>
                      </a:pPr>
                      <a:endParaRPr lang="de-DE" sz="1000" b="0" i="0" u="none" strike="noStrike" dirty="0">
                        <a:solidFill>
                          <a:srgbClr val="00000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31184">
                <a:tc gridSpan="8">
                  <a:txBody>
                    <a:bodyPr/>
                    <a:lstStyle/>
                    <a:p>
                      <a:pPr lvl="0" algn="l">
                        <a:defRPr/>
                      </a:pPr>
                      <a:r>
                        <a:rPr lang="de-DE" sz="1000" b="1" i="0" u="none" strike="noStrike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Stage 2: </a:t>
                      </a:r>
                      <a:r>
                        <a:rPr lang="de-DE" sz="1000" b="1" i="0" u="none" strike="noStrike" dirty="0" err="1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Including</a:t>
                      </a:r>
                      <a:r>
                        <a:rPr lang="de-DE" sz="1000" b="1" i="0" u="none" strike="noStrike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000" b="1" i="0" u="none" strike="noStrike" dirty="0" err="1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PopGroup</a:t>
                      </a:r>
                      <a:r>
                        <a:rPr lang="de-DE" sz="1000" b="1" i="0" u="none" strike="noStrike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 and </a:t>
                      </a:r>
                      <a:r>
                        <a:rPr lang="de-DE" sz="1000" b="1" i="0" u="none" strike="noStrike" dirty="0" err="1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patient</a:t>
                      </a:r>
                      <a:r>
                        <a:rPr lang="de-DE" sz="1000" b="1" i="0" u="none" strike="noStrike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-level </a:t>
                      </a:r>
                      <a:r>
                        <a:rPr lang="de-DE" sz="1000" b="1" i="0" u="none" strike="noStrike" dirty="0" err="1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predictors</a:t>
                      </a:r>
                      <a:endParaRPr lang="de-DE" sz="1000" b="1" i="0" u="none" strike="noStrike" dirty="0">
                        <a:solidFill>
                          <a:srgbClr val="00000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DCF1"/>
                    </a:solidFill>
                  </a:tcPr>
                </a:tc>
                <a:tc hMerge="1">
                  <a:txBody>
                    <a:bodyPr/>
                    <a:lstStyle/>
                    <a:p>
                      <a:pPr lvl="0" algn="r">
                        <a:defRPr/>
                      </a:pPr>
                      <a:endParaRPr lang="de-DE" sz="1050" b="1" i="0" u="none" strike="noStrike" dirty="0">
                        <a:solidFill>
                          <a:srgbClr val="00000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BFDCF1"/>
                    </a:solidFill>
                  </a:tcPr>
                </a:tc>
                <a:tc hMerge="1">
                  <a:txBody>
                    <a:bodyPr/>
                    <a:lstStyle/>
                    <a:p>
                      <a:pPr lvl="0" algn="r">
                        <a:defRPr/>
                      </a:pPr>
                      <a:endParaRPr lang="de-DE" sz="1050" b="1" i="0" u="none" strike="noStrike" dirty="0">
                        <a:solidFill>
                          <a:srgbClr val="00000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BFDCF1"/>
                    </a:solidFill>
                  </a:tcPr>
                </a:tc>
                <a:tc hMerge="1">
                  <a:txBody>
                    <a:bodyPr/>
                    <a:lstStyle/>
                    <a:p>
                      <a:pPr lvl="0" algn="r">
                        <a:defRPr/>
                      </a:pPr>
                      <a:endParaRPr lang="de-DE" sz="1050" b="1" i="0" u="none" strike="noStrike" dirty="0">
                        <a:solidFill>
                          <a:srgbClr val="00000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BFDCF1"/>
                    </a:solidFill>
                  </a:tcPr>
                </a:tc>
                <a:tc hMerge="1">
                  <a:txBody>
                    <a:bodyPr/>
                    <a:lstStyle/>
                    <a:p>
                      <a:pPr lvl="0" algn="r">
                        <a:defRPr/>
                      </a:pPr>
                      <a:endParaRPr lang="de-DE" sz="1050" b="1" i="0" u="none" strike="noStrike" dirty="0">
                        <a:solidFill>
                          <a:srgbClr val="00000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BFDCF1"/>
                    </a:solidFill>
                  </a:tcPr>
                </a:tc>
                <a:tc hMerge="1">
                  <a:txBody>
                    <a:bodyPr/>
                    <a:lstStyle/>
                    <a:p>
                      <a:pPr lvl="0" algn="r">
                        <a:defRPr/>
                      </a:pPr>
                      <a:endParaRPr lang="de-DE" sz="1050" b="1" i="0" u="none" strike="noStrike" dirty="0">
                        <a:solidFill>
                          <a:srgbClr val="00000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BFDCF1"/>
                    </a:solidFill>
                  </a:tcPr>
                </a:tc>
                <a:tc hMerge="1">
                  <a:txBody>
                    <a:bodyPr/>
                    <a:lstStyle/>
                    <a:p>
                      <a:pPr lvl="0" algn="r">
                        <a:defRPr/>
                      </a:pPr>
                      <a:endParaRPr lang="de-DE" sz="1050" b="1" i="0" u="none" strike="noStrike" dirty="0">
                        <a:solidFill>
                          <a:srgbClr val="00000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BFDCF1"/>
                    </a:solidFill>
                  </a:tcPr>
                </a:tc>
                <a:tc hMerge="1">
                  <a:txBody>
                    <a:bodyPr/>
                    <a:lstStyle/>
                    <a:p>
                      <a:pPr lvl="0" algn="r">
                        <a:defRPr/>
                      </a:pPr>
                      <a:endParaRPr lang="de-DE" sz="1050" b="1" i="0" u="none" strike="noStrike" dirty="0">
                        <a:solidFill>
                          <a:srgbClr val="00000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BFDC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31184">
                <a:tc>
                  <a:txBody>
                    <a:bodyPr/>
                    <a:lstStyle/>
                    <a:p>
                      <a:pPr lvl="0" algn="l">
                        <a:defRPr/>
                      </a:pPr>
                      <a:r>
                        <a:rPr lang="de-DE" sz="1000" b="0" i="0" u="none" strike="noStrike" dirty="0" err="1">
                          <a:solidFill>
                            <a:srgbClr val="000000"/>
                          </a:solidFill>
                          <a:latin typeface="+mj-lt"/>
                        </a:rPr>
                        <a:t>Intercept</a:t>
                      </a:r>
                      <a:endParaRPr lang="de-DE" sz="10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l">
                        <a:defRPr/>
                      </a:pP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Region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defRPr/>
                      </a:pP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0.0090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defRPr/>
                      </a:pP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0.001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defRPr/>
                      </a:pP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6.40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defRPr/>
                      </a:pP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&lt;.0001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lvl="0" algn="ctr">
                        <a:defRPr/>
                      </a:pP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2.0 %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lvl="0" algn="ctr">
                        <a:defRPr/>
                      </a:pP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39.7 %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31184">
                <a:tc>
                  <a:txBody>
                    <a:bodyPr/>
                    <a:lstStyle/>
                    <a:p>
                      <a:pPr lvl="0" algn="l">
                        <a:defRPr/>
                      </a:pPr>
                      <a:r>
                        <a:rPr lang="en-GB" sz="1000" b="0" dirty="0">
                          <a:latin typeface="+mj-lt"/>
                        </a:rPr>
                        <a:t>Residual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defRPr/>
                      </a:pPr>
                      <a:endParaRPr lang="de-DE" sz="10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defRPr/>
                      </a:pP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0.4491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defRPr/>
                      </a:pP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0.004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defRPr/>
                      </a:pP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101.27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&lt;.0001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vl="0" algn="r">
                        <a:defRPr/>
                      </a:pPr>
                      <a:endParaRPr lang="de-DE" sz="10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vl="0" algn="r">
                        <a:defRPr/>
                      </a:pPr>
                      <a:endParaRPr lang="de-DE" sz="10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4271779"/>
                  </a:ext>
                </a:extLst>
              </a:tr>
              <a:tr h="231184">
                <a:tc gridSpan="8">
                  <a:txBody>
                    <a:bodyPr/>
                    <a:lstStyle/>
                    <a:p>
                      <a:pPr lvl="0" algn="l">
                        <a:defRPr/>
                      </a:pPr>
                      <a:r>
                        <a:rPr lang="de-DE" sz="1000" b="1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Stage 3: </a:t>
                      </a:r>
                      <a:r>
                        <a:rPr lang="de-DE" sz="1000" b="1" i="0" u="none" strike="noStrike" dirty="0" err="1">
                          <a:solidFill>
                            <a:srgbClr val="000000"/>
                          </a:solidFill>
                          <a:latin typeface="+mj-lt"/>
                        </a:rPr>
                        <a:t>Including</a:t>
                      </a:r>
                      <a:r>
                        <a:rPr lang="de-DE" sz="1000" b="1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 </a:t>
                      </a:r>
                      <a:r>
                        <a:rPr lang="de-DE" sz="1000" b="1" i="0" u="none" strike="noStrike" dirty="0" err="1">
                          <a:solidFill>
                            <a:srgbClr val="000000"/>
                          </a:solidFill>
                          <a:latin typeface="+mj-lt"/>
                        </a:rPr>
                        <a:t>PopGroup</a:t>
                      </a:r>
                      <a:r>
                        <a:rPr lang="de-DE" sz="1000" b="1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, </a:t>
                      </a:r>
                      <a:r>
                        <a:rPr lang="de-DE" sz="1000" b="1" i="0" u="none" strike="noStrike" dirty="0" err="1">
                          <a:solidFill>
                            <a:srgbClr val="000000"/>
                          </a:solidFill>
                          <a:latin typeface="+mj-lt"/>
                        </a:rPr>
                        <a:t>patient</a:t>
                      </a:r>
                      <a:r>
                        <a:rPr lang="de-DE" sz="1000" b="1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 and regional-level </a:t>
                      </a:r>
                      <a:r>
                        <a:rPr lang="de-DE" sz="1000" b="1" i="0" u="none" strike="noStrike" dirty="0" err="1">
                          <a:solidFill>
                            <a:srgbClr val="000000"/>
                          </a:solidFill>
                          <a:latin typeface="+mj-lt"/>
                        </a:rPr>
                        <a:t>predictors</a:t>
                      </a:r>
                      <a:r>
                        <a:rPr lang="de-DE" sz="1000" b="1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 (DEPRIVATION ONLY)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DCF1"/>
                    </a:solidFill>
                  </a:tcPr>
                </a:tc>
                <a:tc hMerge="1">
                  <a:txBody>
                    <a:bodyPr/>
                    <a:lstStyle/>
                    <a:p>
                      <a:pPr lvl="0" algn="r">
                        <a:defRPr/>
                      </a:pPr>
                      <a:endParaRPr lang="de-DE" sz="1050" b="1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>
                    <a:solidFill>
                      <a:srgbClr val="BFDCF1"/>
                    </a:solidFill>
                  </a:tcPr>
                </a:tc>
                <a:tc hMerge="1">
                  <a:txBody>
                    <a:bodyPr/>
                    <a:lstStyle/>
                    <a:p>
                      <a:pPr lvl="0" algn="r">
                        <a:defRPr/>
                      </a:pPr>
                      <a:endParaRPr lang="de-DE" sz="1050" b="1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>
                    <a:solidFill>
                      <a:srgbClr val="BFDCF1"/>
                    </a:solidFill>
                  </a:tcPr>
                </a:tc>
                <a:tc hMerge="1">
                  <a:txBody>
                    <a:bodyPr/>
                    <a:lstStyle/>
                    <a:p>
                      <a:pPr lvl="0" algn="r">
                        <a:defRPr/>
                      </a:pPr>
                      <a:endParaRPr lang="de-DE" sz="1050" b="1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>
                    <a:solidFill>
                      <a:srgbClr val="BFDCF1"/>
                    </a:solidFill>
                  </a:tcPr>
                </a:tc>
                <a:tc hMerge="1">
                  <a:txBody>
                    <a:bodyPr/>
                    <a:lstStyle/>
                    <a:p>
                      <a:pPr lvl="0" algn="r">
                        <a:defRPr/>
                      </a:pPr>
                      <a:endParaRPr lang="de-DE" sz="1050" b="1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>
                    <a:solidFill>
                      <a:srgbClr val="BFDCF1"/>
                    </a:solidFill>
                  </a:tcPr>
                </a:tc>
                <a:tc hMerge="1">
                  <a:txBody>
                    <a:bodyPr/>
                    <a:lstStyle/>
                    <a:p>
                      <a:pPr lvl="0" algn="r">
                        <a:defRPr/>
                      </a:pPr>
                      <a:endParaRPr lang="de-DE" sz="1050" b="1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>
                    <a:solidFill>
                      <a:srgbClr val="BFDCF1"/>
                    </a:solidFill>
                  </a:tcPr>
                </a:tc>
                <a:tc hMerge="1">
                  <a:txBody>
                    <a:bodyPr/>
                    <a:lstStyle/>
                    <a:p>
                      <a:pPr lvl="0" algn="r">
                        <a:defRPr/>
                      </a:pPr>
                      <a:endParaRPr lang="de-DE" sz="1050" b="1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BFDCF1"/>
                    </a:solidFill>
                  </a:tcPr>
                </a:tc>
                <a:tc hMerge="1">
                  <a:txBody>
                    <a:bodyPr/>
                    <a:lstStyle/>
                    <a:p>
                      <a:pPr lvl="0" algn="r">
                        <a:defRPr/>
                      </a:pPr>
                      <a:endParaRPr lang="de-DE" sz="1050" b="1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BFDC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319525"/>
                  </a:ext>
                </a:extLst>
              </a:tr>
              <a:tr h="231184">
                <a:tc>
                  <a:txBody>
                    <a:bodyPr/>
                    <a:lstStyle/>
                    <a:p>
                      <a:pPr lvl="0" algn="l">
                        <a:defRPr/>
                      </a:pPr>
                      <a:r>
                        <a:rPr lang="de-DE" sz="1000" b="0" i="0" u="none" strike="noStrike" dirty="0" err="1">
                          <a:solidFill>
                            <a:srgbClr val="000000"/>
                          </a:solidFill>
                          <a:latin typeface="+mj-lt"/>
                        </a:rPr>
                        <a:t>Intercept</a:t>
                      </a:r>
                      <a:endParaRPr lang="de-DE" sz="10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l">
                        <a:defRPr/>
                      </a:pP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Region</a:t>
                      </a:r>
                      <a:endParaRPr lang="de-DE" sz="10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defRPr/>
                      </a:pP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0.0084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defRPr/>
                      </a:pP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0.001</a:t>
                      </a:r>
                      <a:endParaRPr lang="de-DE" sz="10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defRPr/>
                      </a:pP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6.13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defRPr/>
                      </a:pP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&lt;.0001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Poppins"/>
                          <a:cs typeface="Arial"/>
                        </a:rPr>
                        <a:t>1.8 %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lvl="0" algn="ctr">
                        <a:defRPr/>
                      </a:pP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39.7 %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27619048"/>
                  </a:ext>
                </a:extLst>
              </a:tr>
              <a:tr h="231184">
                <a:tc>
                  <a:txBody>
                    <a:bodyPr/>
                    <a:lstStyle/>
                    <a:p>
                      <a:pPr lvl="0" algn="l">
                        <a:defRPr/>
                      </a:pPr>
                      <a:r>
                        <a:rPr lang="en-GB" sz="1000" b="0" dirty="0">
                          <a:latin typeface="+mj-lt"/>
                        </a:rPr>
                        <a:t>Residual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defRPr/>
                      </a:pPr>
                      <a:endParaRPr lang="de-DE" sz="10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defRPr/>
                      </a:pP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0.4491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defRPr/>
                      </a:pP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0.004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defRPr/>
                      </a:pP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101.28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&lt;.0001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Poppins"/>
                          <a:cs typeface="Arial"/>
                        </a:rPr>
                        <a:t>1.2 %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vl="0" algn="r">
                        <a:defRPr/>
                      </a:pPr>
                      <a:endParaRPr lang="de-DE" sz="10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2436295"/>
                  </a:ext>
                </a:extLst>
              </a:tr>
            </a:tbl>
          </a:graphicData>
        </a:graphic>
      </p:graphicFrame>
      <p:graphicFrame>
        <p:nvGraphicFramePr>
          <p:cNvPr id="8" name="Content Placeholder 17">
            <a:extLst>
              <a:ext uri="{FF2B5EF4-FFF2-40B4-BE49-F238E27FC236}">
                <a16:creationId xmlns:a16="http://schemas.microsoft.com/office/drawing/2014/main" id="{FB307AA8-C7EC-3B6E-B98E-5F4A518811D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11830349"/>
              </p:ext>
            </p:extLst>
          </p:nvPr>
        </p:nvGraphicFramePr>
        <p:xfrm>
          <a:off x="6166557" y="1384990"/>
          <a:ext cx="5935585" cy="3672840"/>
        </p:xfrm>
        <a:graphic>
          <a:graphicData uri="http://schemas.openxmlformats.org/drawingml/2006/table">
            <a:tbl>
              <a:tblPr>
                <a:tableStyleId>{564A2742-6D50-C797-A928-442CCDA2BEEE}</a:tableStyleId>
              </a:tblPr>
              <a:tblGrid>
                <a:gridCol w="77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37475">
                  <a:extLst>
                    <a:ext uri="{9D8B030D-6E8A-4147-A177-3AD203B41FA5}">
                      <a16:colId xmlns:a16="http://schemas.microsoft.com/office/drawing/2014/main" val="2606604624"/>
                    </a:ext>
                  </a:extLst>
                </a:gridCol>
                <a:gridCol w="737475">
                  <a:extLst>
                    <a:ext uri="{9D8B030D-6E8A-4147-A177-3AD203B41FA5}">
                      <a16:colId xmlns:a16="http://schemas.microsoft.com/office/drawing/2014/main" val="3185524765"/>
                    </a:ext>
                  </a:extLst>
                </a:gridCol>
                <a:gridCol w="737475">
                  <a:extLst>
                    <a:ext uri="{9D8B030D-6E8A-4147-A177-3AD203B41FA5}">
                      <a16:colId xmlns:a16="http://schemas.microsoft.com/office/drawing/2014/main" val="1677727628"/>
                    </a:ext>
                  </a:extLst>
                </a:gridCol>
                <a:gridCol w="737475">
                  <a:extLst>
                    <a:ext uri="{9D8B030D-6E8A-4147-A177-3AD203B41FA5}">
                      <a16:colId xmlns:a16="http://schemas.microsoft.com/office/drawing/2014/main" val="3211654884"/>
                    </a:ext>
                  </a:extLst>
                </a:gridCol>
                <a:gridCol w="737475">
                  <a:extLst>
                    <a:ext uri="{9D8B030D-6E8A-4147-A177-3AD203B41FA5}">
                      <a16:colId xmlns:a16="http://schemas.microsoft.com/office/drawing/2014/main" val="2530064464"/>
                    </a:ext>
                  </a:extLst>
                </a:gridCol>
                <a:gridCol w="737475">
                  <a:extLst>
                    <a:ext uri="{9D8B030D-6E8A-4147-A177-3AD203B41FA5}">
                      <a16:colId xmlns:a16="http://schemas.microsoft.com/office/drawing/2014/main" val="2941562174"/>
                    </a:ext>
                  </a:extLst>
                </a:gridCol>
                <a:gridCol w="737475">
                  <a:extLst>
                    <a:ext uri="{9D8B030D-6E8A-4147-A177-3AD203B41FA5}">
                      <a16:colId xmlns:a16="http://schemas.microsoft.com/office/drawing/2014/main" val="2211044393"/>
                    </a:ext>
                  </a:extLst>
                </a:gridCol>
              </a:tblGrid>
              <a:tr h="231184">
                <a:tc gridSpan="8"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de-DE" sz="1000" b="1" dirty="0" err="1">
                          <a:solidFill>
                            <a:schemeClr val="bg1"/>
                          </a:solidFill>
                          <a:latin typeface="+mj-lt"/>
                        </a:rPr>
                        <a:t>Covariance</a:t>
                      </a:r>
                      <a:r>
                        <a:rPr lang="de-DE" sz="1000" b="1" dirty="0">
                          <a:solidFill>
                            <a:schemeClr val="bg1"/>
                          </a:solidFill>
                          <a:latin typeface="+mj-lt"/>
                        </a:rPr>
                        <a:t> Parameter </a:t>
                      </a:r>
                      <a:r>
                        <a:rPr lang="de-DE" sz="1000" b="1" dirty="0" err="1">
                          <a:solidFill>
                            <a:schemeClr val="bg1"/>
                          </a:solidFill>
                          <a:latin typeface="+mj-lt"/>
                        </a:rPr>
                        <a:t>Estimates</a:t>
                      </a:r>
                      <a:r>
                        <a:rPr lang="de-DE" sz="1000" b="1" dirty="0">
                          <a:solidFill>
                            <a:schemeClr val="bg1"/>
                          </a:solidFill>
                          <a:latin typeface="+mj-lt"/>
                        </a:rPr>
                        <a:t> – Costs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3C8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defRPr/>
                      </a:pPr>
                      <a:endParaRPr lang="de-DE" sz="105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solidFill>
                      <a:srgbClr val="0073C8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defRPr/>
                      </a:pPr>
                      <a:endParaRPr lang="de-DE" sz="105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solidFill>
                      <a:srgbClr val="0073C8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defRPr/>
                      </a:pPr>
                      <a:endParaRPr lang="de-DE" sz="105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solidFill>
                      <a:srgbClr val="0073C8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defRPr/>
                      </a:pPr>
                      <a:endParaRPr lang="de-DE" sz="105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solidFill>
                      <a:srgbClr val="0073C8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defRPr/>
                      </a:pPr>
                      <a:endParaRPr lang="de-DE" sz="105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solidFill>
                      <a:srgbClr val="0073C8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defRPr/>
                      </a:pPr>
                      <a:endParaRPr lang="de-DE" sz="105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solidFill>
                      <a:srgbClr val="0073C8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defRPr/>
                      </a:pPr>
                      <a:endParaRPr lang="de-DE" sz="105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solidFill>
                      <a:srgbClr val="0073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1184">
                <a:tc>
                  <a:txBody>
                    <a:bodyPr/>
                    <a:lstStyle/>
                    <a:p>
                      <a:pPr algn="l">
                        <a:defRPr/>
                      </a:pPr>
                      <a:r>
                        <a:rPr lang="de-DE" sz="900" b="1" dirty="0" err="1">
                          <a:solidFill>
                            <a:schemeClr val="bg1"/>
                          </a:solidFill>
                          <a:latin typeface="+mj-lt"/>
                        </a:rPr>
                        <a:t>Cov</a:t>
                      </a:r>
                      <a:r>
                        <a:rPr lang="de-DE" sz="900" b="1" dirty="0">
                          <a:solidFill>
                            <a:schemeClr val="bg1"/>
                          </a:solidFill>
                          <a:latin typeface="+mj-lt"/>
                        </a:rPr>
                        <a:t>.  Param.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3C8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/>
                      </a:pPr>
                      <a:r>
                        <a:rPr lang="de-DE" sz="900" b="1" dirty="0" err="1">
                          <a:solidFill>
                            <a:schemeClr val="bg1"/>
                          </a:solidFill>
                          <a:latin typeface="+mj-lt"/>
                        </a:rPr>
                        <a:t>Subject</a:t>
                      </a:r>
                      <a:endParaRPr lang="de-DE" sz="9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3C8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/>
                      </a:pPr>
                      <a:r>
                        <a:rPr lang="de-DE" sz="900" b="1" dirty="0" err="1">
                          <a:solidFill>
                            <a:schemeClr val="bg1"/>
                          </a:solidFill>
                          <a:latin typeface="+mj-lt"/>
                        </a:rPr>
                        <a:t>Estimate</a:t>
                      </a:r>
                      <a:endParaRPr lang="de-DE" sz="9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3C8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/>
                      </a:pPr>
                      <a:r>
                        <a:rPr lang="de-DE" sz="900" b="1" dirty="0">
                          <a:solidFill>
                            <a:schemeClr val="bg1"/>
                          </a:solidFill>
                          <a:latin typeface="+mj-lt"/>
                        </a:rPr>
                        <a:t>SD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3C8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/>
                      </a:pPr>
                      <a:r>
                        <a:rPr lang="de-DE" sz="900" b="1" dirty="0">
                          <a:solidFill>
                            <a:schemeClr val="bg1"/>
                          </a:solidFill>
                          <a:latin typeface="+mj-lt"/>
                        </a:rPr>
                        <a:t>Z-score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3C8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/>
                      </a:pPr>
                      <a:r>
                        <a:rPr lang="de-DE" sz="900" b="1" dirty="0">
                          <a:solidFill>
                            <a:schemeClr val="bg1"/>
                          </a:solidFill>
                          <a:latin typeface="+mj-lt"/>
                        </a:rPr>
                        <a:t>Pr&gt;Z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3C8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/>
                      </a:pPr>
                      <a:r>
                        <a:rPr lang="de-DE" sz="900" b="1" dirty="0">
                          <a:solidFill>
                            <a:schemeClr val="bg1"/>
                          </a:solidFill>
                          <a:latin typeface="+mj-lt"/>
                        </a:rPr>
                        <a:t>Intra-</a:t>
                      </a:r>
                      <a:r>
                        <a:rPr lang="de-DE" sz="900" b="1" dirty="0" err="1">
                          <a:solidFill>
                            <a:schemeClr val="bg1"/>
                          </a:solidFill>
                          <a:latin typeface="+mj-lt"/>
                        </a:rPr>
                        <a:t>class</a:t>
                      </a:r>
                      <a:r>
                        <a:rPr lang="de-DE" sz="900" b="1" dirty="0">
                          <a:solidFill>
                            <a:schemeClr val="bg1"/>
                          </a:solidFill>
                          <a:latin typeface="+mj-lt"/>
                        </a:rPr>
                        <a:t> corr.*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3C8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/>
                      </a:pPr>
                      <a:r>
                        <a:rPr lang="de-DE" sz="900" b="1" dirty="0">
                          <a:solidFill>
                            <a:schemeClr val="bg1"/>
                          </a:solidFill>
                          <a:latin typeface="+mj-lt"/>
                        </a:rPr>
                        <a:t>Residual Diff.**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3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434214"/>
                  </a:ext>
                </a:extLst>
              </a:tr>
              <a:tr h="231184">
                <a:tc gridSpan="8">
                  <a:txBody>
                    <a:bodyPr/>
                    <a:lstStyle/>
                    <a:p>
                      <a:pPr algn="l">
                        <a:defRPr/>
                      </a:pPr>
                      <a:r>
                        <a:rPr lang="de-DE" sz="1000" b="1" dirty="0">
                          <a:solidFill>
                            <a:schemeClr val="tx1"/>
                          </a:solidFill>
                          <a:latin typeface="+mj-lt"/>
                        </a:rPr>
                        <a:t>Not </a:t>
                      </a:r>
                      <a:r>
                        <a:rPr lang="de-DE" sz="1000" b="1" dirty="0" err="1">
                          <a:solidFill>
                            <a:schemeClr val="tx1"/>
                          </a:solidFill>
                          <a:latin typeface="+mj-lt"/>
                        </a:rPr>
                        <a:t>including</a:t>
                      </a:r>
                      <a:r>
                        <a:rPr lang="de-DE" sz="1000" b="1" dirty="0">
                          <a:solidFill>
                            <a:schemeClr val="tx1"/>
                          </a:solidFill>
                          <a:latin typeface="+mj-lt"/>
                        </a:rPr>
                        <a:t> </a:t>
                      </a:r>
                      <a:r>
                        <a:rPr lang="de-DE" sz="1000" b="1" dirty="0" err="1">
                          <a:solidFill>
                            <a:schemeClr val="tx1"/>
                          </a:solidFill>
                          <a:latin typeface="+mj-lt"/>
                        </a:rPr>
                        <a:t>any</a:t>
                      </a:r>
                      <a:r>
                        <a:rPr lang="de-DE" sz="1000" b="1" dirty="0">
                          <a:solidFill>
                            <a:schemeClr val="tx1"/>
                          </a:solidFill>
                          <a:latin typeface="+mj-lt"/>
                        </a:rPr>
                        <a:t> </a:t>
                      </a:r>
                      <a:r>
                        <a:rPr lang="de-DE" sz="1000" b="1" dirty="0" err="1">
                          <a:solidFill>
                            <a:schemeClr val="tx1"/>
                          </a:solidFill>
                          <a:latin typeface="+mj-lt"/>
                        </a:rPr>
                        <a:t>determinants</a:t>
                      </a:r>
                      <a:endParaRPr lang="de-DE" sz="1000" b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DCF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defRPr/>
                      </a:pPr>
                      <a:endParaRPr lang="de-DE" sz="1050" b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anchor="ctr">
                    <a:solidFill>
                      <a:srgbClr val="BFDCF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defRPr/>
                      </a:pPr>
                      <a:endParaRPr lang="de-DE" sz="1050" b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anchor="ctr">
                    <a:solidFill>
                      <a:srgbClr val="BFDCF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defRPr/>
                      </a:pPr>
                      <a:endParaRPr lang="de-DE" sz="1050" b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anchor="ctr">
                    <a:solidFill>
                      <a:srgbClr val="BFDCF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defRPr/>
                      </a:pPr>
                      <a:endParaRPr lang="de-DE" sz="1050" b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anchor="ctr">
                    <a:solidFill>
                      <a:srgbClr val="BFDCF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defRPr/>
                      </a:pPr>
                      <a:endParaRPr lang="de-DE" sz="1050" b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anchor="ctr">
                    <a:solidFill>
                      <a:srgbClr val="BFDCF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defRPr/>
                      </a:pPr>
                      <a:endParaRPr lang="de-DE" sz="1050" b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anchor="ctr">
                    <a:solidFill>
                      <a:srgbClr val="BFDCF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defRPr/>
                      </a:pPr>
                      <a:endParaRPr lang="de-DE" sz="1050" b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anchor="ctr">
                    <a:solidFill>
                      <a:srgbClr val="BFDC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4762233"/>
                  </a:ext>
                </a:extLst>
              </a:tr>
              <a:tr h="231184">
                <a:tc>
                  <a:txBody>
                    <a:bodyPr/>
                    <a:lstStyle/>
                    <a:p>
                      <a:pPr lvl="0" algn="l">
                        <a:defRPr/>
                      </a:pPr>
                      <a:r>
                        <a:rPr lang="de-DE" sz="1000" b="0" i="0" u="none" strike="noStrike" dirty="0" err="1">
                          <a:solidFill>
                            <a:srgbClr val="000000"/>
                          </a:solidFill>
                          <a:latin typeface="+mj-lt"/>
                        </a:rPr>
                        <a:t>Intercept</a:t>
                      </a:r>
                      <a:endParaRPr lang="de-DE" sz="10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l">
                        <a:defRPr/>
                      </a:pP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Region</a:t>
                      </a:r>
                      <a:endParaRPr lang="de-DE" sz="10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defRPr/>
                      </a:pP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0.0033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defRPr/>
                      </a:pP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0.001</a:t>
                      </a:r>
                      <a:endParaRPr lang="de-DE" sz="10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defRPr/>
                      </a:pP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2.91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defRPr/>
                      </a:pP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0.0018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lvl="0" algn="ctr">
                        <a:defRPr/>
                      </a:pP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0.4 %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lvl="0" algn="ctr">
                        <a:defRPr/>
                      </a:pP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-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1184">
                <a:tc>
                  <a:txBody>
                    <a:bodyPr/>
                    <a:lstStyle/>
                    <a:p>
                      <a:pPr lvl="0" algn="l">
                        <a:defRPr/>
                      </a:pPr>
                      <a:r>
                        <a:rPr lang="en-GB" sz="1000" b="0" dirty="0">
                          <a:latin typeface="+mj-lt"/>
                        </a:rPr>
                        <a:t>Residual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defRPr/>
                      </a:pPr>
                      <a:endParaRPr lang="en-GB" sz="1000" b="0" dirty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defRPr/>
                      </a:pPr>
                      <a:r>
                        <a:rPr lang="en-GB" sz="1000" b="0" dirty="0">
                          <a:latin typeface="+mj-lt"/>
                        </a:rPr>
                        <a:t>0.7569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defRPr/>
                      </a:pPr>
                      <a:r>
                        <a:rPr lang="en-GB" sz="1000" b="0" dirty="0">
                          <a:latin typeface="+mj-lt"/>
                        </a:rPr>
                        <a:t>0.007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defRPr/>
                      </a:pPr>
                      <a:r>
                        <a:rPr lang="en-GB" sz="1000" b="0" dirty="0">
                          <a:latin typeface="+mj-lt"/>
                        </a:rPr>
                        <a:t>102.14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&lt;.0001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vl="0" algn="r">
                        <a:defRPr/>
                      </a:pPr>
                      <a:endParaRPr lang="en-GB" sz="1000" b="0" dirty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vl="0" algn="r">
                        <a:defRPr/>
                      </a:pPr>
                      <a:endParaRPr lang="en-GB" sz="1000" b="0" dirty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31184">
                <a:tc gridSpan="8">
                  <a:txBody>
                    <a:bodyPr/>
                    <a:lstStyle/>
                    <a:p>
                      <a:pPr lvl="0" algn="l">
                        <a:defRPr/>
                      </a:pPr>
                      <a:r>
                        <a:rPr lang="de-DE" sz="1000" b="1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Stage 1: </a:t>
                      </a:r>
                      <a:r>
                        <a:rPr lang="de-DE" sz="1000" b="1" i="0" u="none" strike="noStrike" dirty="0" err="1">
                          <a:solidFill>
                            <a:srgbClr val="000000"/>
                          </a:solidFill>
                          <a:latin typeface="+mj-lt"/>
                        </a:rPr>
                        <a:t>Including</a:t>
                      </a:r>
                      <a:r>
                        <a:rPr lang="de-DE" sz="1000" b="1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 </a:t>
                      </a:r>
                      <a:r>
                        <a:rPr lang="de-DE" sz="1000" b="1" i="0" u="none" strike="noStrike" dirty="0" err="1">
                          <a:solidFill>
                            <a:srgbClr val="000000"/>
                          </a:solidFill>
                          <a:latin typeface="+mj-lt"/>
                        </a:rPr>
                        <a:t>PopGroup</a:t>
                      </a:r>
                      <a:r>
                        <a:rPr lang="de-DE" sz="1000" b="1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 variable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DCF1"/>
                    </a:solidFill>
                  </a:tcPr>
                </a:tc>
                <a:tc hMerge="1">
                  <a:txBody>
                    <a:bodyPr/>
                    <a:lstStyle/>
                    <a:p>
                      <a:pPr lvl="0" algn="r">
                        <a:defRPr/>
                      </a:pPr>
                      <a:endParaRPr lang="de-DE" sz="1050" b="1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>
                    <a:solidFill>
                      <a:srgbClr val="BFDCF1"/>
                    </a:solidFill>
                  </a:tcPr>
                </a:tc>
                <a:tc hMerge="1">
                  <a:txBody>
                    <a:bodyPr/>
                    <a:lstStyle/>
                    <a:p>
                      <a:pPr lvl="0" algn="r">
                        <a:defRPr/>
                      </a:pPr>
                      <a:endParaRPr lang="de-DE" sz="1050" b="1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>
                    <a:solidFill>
                      <a:srgbClr val="BFDCF1"/>
                    </a:solidFill>
                  </a:tcPr>
                </a:tc>
                <a:tc hMerge="1">
                  <a:txBody>
                    <a:bodyPr/>
                    <a:lstStyle/>
                    <a:p>
                      <a:pPr lvl="0" algn="r">
                        <a:defRPr/>
                      </a:pPr>
                      <a:endParaRPr lang="de-DE" sz="1050" b="1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>
                    <a:solidFill>
                      <a:srgbClr val="BFDCF1"/>
                    </a:solidFill>
                  </a:tcPr>
                </a:tc>
                <a:tc hMerge="1">
                  <a:txBody>
                    <a:bodyPr/>
                    <a:lstStyle/>
                    <a:p>
                      <a:pPr lvl="0" algn="r">
                        <a:defRPr/>
                      </a:pPr>
                      <a:endParaRPr lang="de-DE" sz="1050" b="1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>
                    <a:solidFill>
                      <a:srgbClr val="BFDCF1"/>
                    </a:solidFill>
                  </a:tcPr>
                </a:tc>
                <a:tc hMerge="1">
                  <a:txBody>
                    <a:bodyPr/>
                    <a:lstStyle/>
                    <a:p>
                      <a:pPr lvl="0" algn="r">
                        <a:defRPr/>
                      </a:pPr>
                      <a:endParaRPr lang="de-DE" sz="1050" b="1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>
                    <a:solidFill>
                      <a:srgbClr val="BFDCF1"/>
                    </a:solidFill>
                  </a:tcPr>
                </a:tc>
                <a:tc hMerge="1">
                  <a:txBody>
                    <a:bodyPr/>
                    <a:lstStyle/>
                    <a:p>
                      <a:pPr lvl="0" algn="r">
                        <a:defRPr/>
                      </a:pPr>
                      <a:endParaRPr lang="de-DE" sz="1050" b="1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>
                    <a:solidFill>
                      <a:srgbClr val="BFDCF1"/>
                    </a:solidFill>
                  </a:tcPr>
                </a:tc>
                <a:tc hMerge="1">
                  <a:txBody>
                    <a:bodyPr/>
                    <a:lstStyle/>
                    <a:p>
                      <a:pPr lvl="0" algn="r">
                        <a:defRPr/>
                      </a:pPr>
                      <a:endParaRPr lang="de-DE" sz="1050" b="1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>
                    <a:solidFill>
                      <a:srgbClr val="BFDC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1184">
                <a:tc>
                  <a:txBody>
                    <a:bodyPr/>
                    <a:lstStyle/>
                    <a:p>
                      <a:pPr lvl="0" algn="l">
                        <a:defRPr/>
                      </a:pPr>
                      <a:r>
                        <a:rPr lang="de-DE" sz="1000" b="0" i="0" u="none" strike="noStrike" dirty="0" err="1">
                          <a:solidFill>
                            <a:srgbClr val="000000"/>
                          </a:solidFill>
                          <a:latin typeface="+mj-lt"/>
                        </a:rPr>
                        <a:t>Intercept</a:t>
                      </a:r>
                      <a:endParaRPr lang="de-DE" sz="10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l">
                        <a:defRPr/>
                      </a:pP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Region</a:t>
                      </a:r>
                      <a:endParaRPr lang="de-DE" sz="1000" b="0" i="0" u="none" strike="noStrike" dirty="0">
                        <a:solidFill>
                          <a:srgbClr val="00000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defRPr/>
                      </a:pP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0.0035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defRPr/>
                      </a:pP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0.001</a:t>
                      </a:r>
                      <a:endParaRPr lang="de-DE" sz="10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defRPr/>
                      </a:pP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4.02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&lt;.0001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lvl="0" algn="ctr">
                        <a:defRPr/>
                      </a:pP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0.8 %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lvl="0" algn="ctr">
                        <a:defRPr/>
                      </a:pP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41.6 %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31184">
                <a:tc>
                  <a:txBody>
                    <a:bodyPr/>
                    <a:lstStyle/>
                    <a:p>
                      <a:pPr lvl="0" algn="l">
                        <a:defRPr/>
                      </a:pPr>
                      <a:r>
                        <a:rPr lang="en-GB" sz="1000" b="0" dirty="0">
                          <a:latin typeface="+mj-lt"/>
                        </a:rPr>
                        <a:t>Residual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defRPr/>
                      </a:pPr>
                      <a:endParaRPr lang="de-DE" sz="1000" b="0" i="0" u="none" strike="noStrike" dirty="0">
                        <a:solidFill>
                          <a:srgbClr val="00000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defRPr/>
                      </a:pP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0.4424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defRPr/>
                      </a:pPr>
                      <a:r>
                        <a:rPr lang="en-GB" sz="1000" b="0" dirty="0">
                          <a:latin typeface="+mj-lt"/>
                        </a:rPr>
                        <a:t>0.004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defRPr/>
                      </a:pP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101.45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&lt;.0001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vl="0" algn="r">
                        <a:defRPr/>
                      </a:pPr>
                      <a:endParaRPr lang="de-DE" sz="1000" b="0" i="0" u="none" strike="noStrike" dirty="0">
                        <a:solidFill>
                          <a:srgbClr val="00000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vl="0" algn="r">
                        <a:defRPr/>
                      </a:pPr>
                      <a:endParaRPr lang="de-DE" sz="1000" b="0" i="0" u="none" strike="noStrike" dirty="0">
                        <a:solidFill>
                          <a:srgbClr val="00000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31184">
                <a:tc gridSpan="8">
                  <a:txBody>
                    <a:bodyPr/>
                    <a:lstStyle/>
                    <a:p>
                      <a:pPr lvl="0" algn="l">
                        <a:defRPr/>
                      </a:pPr>
                      <a:r>
                        <a:rPr lang="de-DE" sz="1000" b="1" i="0" u="none" strike="noStrike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Stage 2: </a:t>
                      </a:r>
                      <a:r>
                        <a:rPr lang="de-DE" sz="1000" b="1" i="0" u="none" strike="noStrike" dirty="0" err="1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Including</a:t>
                      </a:r>
                      <a:r>
                        <a:rPr lang="de-DE" sz="1000" b="1" i="0" u="none" strike="noStrike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000" b="1" i="0" u="none" strike="noStrike" dirty="0" err="1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PopGroup</a:t>
                      </a:r>
                      <a:r>
                        <a:rPr lang="de-DE" sz="1000" b="1" i="0" u="none" strike="noStrike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 and </a:t>
                      </a:r>
                      <a:r>
                        <a:rPr lang="de-DE" sz="1000" b="1" i="0" u="none" strike="noStrike" dirty="0" err="1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patient</a:t>
                      </a:r>
                      <a:r>
                        <a:rPr lang="de-DE" sz="1000" b="1" i="0" u="none" strike="noStrike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-level </a:t>
                      </a:r>
                      <a:r>
                        <a:rPr lang="de-DE" sz="1000" b="1" i="0" u="none" strike="noStrike" dirty="0" err="1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predictors</a:t>
                      </a:r>
                      <a:endParaRPr lang="de-DE" sz="1000" b="1" i="0" u="none" strike="noStrike" dirty="0">
                        <a:solidFill>
                          <a:srgbClr val="00000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DCF1"/>
                    </a:solidFill>
                  </a:tcPr>
                </a:tc>
                <a:tc hMerge="1">
                  <a:txBody>
                    <a:bodyPr/>
                    <a:lstStyle/>
                    <a:p>
                      <a:pPr lvl="0" algn="r">
                        <a:defRPr/>
                      </a:pPr>
                      <a:endParaRPr lang="de-DE" sz="1050" b="1" i="0" u="none" strike="noStrike" dirty="0">
                        <a:solidFill>
                          <a:srgbClr val="00000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BFDCF1"/>
                    </a:solidFill>
                  </a:tcPr>
                </a:tc>
                <a:tc hMerge="1">
                  <a:txBody>
                    <a:bodyPr/>
                    <a:lstStyle/>
                    <a:p>
                      <a:pPr lvl="0" algn="r">
                        <a:defRPr/>
                      </a:pPr>
                      <a:endParaRPr lang="de-DE" sz="1050" b="1" i="0" u="none" strike="noStrike" dirty="0">
                        <a:solidFill>
                          <a:srgbClr val="00000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BFDCF1"/>
                    </a:solidFill>
                  </a:tcPr>
                </a:tc>
                <a:tc hMerge="1">
                  <a:txBody>
                    <a:bodyPr/>
                    <a:lstStyle/>
                    <a:p>
                      <a:pPr lvl="0" algn="r">
                        <a:defRPr/>
                      </a:pPr>
                      <a:endParaRPr lang="de-DE" sz="1050" b="1" i="0" u="none" strike="noStrike" dirty="0">
                        <a:solidFill>
                          <a:srgbClr val="00000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BFDCF1"/>
                    </a:solidFill>
                  </a:tcPr>
                </a:tc>
                <a:tc hMerge="1">
                  <a:txBody>
                    <a:bodyPr/>
                    <a:lstStyle/>
                    <a:p>
                      <a:pPr lvl="0" algn="r">
                        <a:defRPr/>
                      </a:pPr>
                      <a:endParaRPr lang="de-DE" sz="1050" b="1" i="0" u="none" strike="noStrike" dirty="0">
                        <a:solidFill>
                          <a:srgbClr val="00000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BFDCF1"/>
                    </a:solidFill>
                  </a:tcPr>
                </a:tc>
                <a:tc hMerge="1">
                  <a:txBody>
                    <a:bodyPr/>
                    <a:lstStyle/>
                    <a:p>
                      <a:pPr lvl="0" algn="r">
                        <a:defRPr/>
                      </a:pPr>
                      <a:endParaRPr lang="de-DE" sz="1050" b="1" i="0" u="none" strike="noStrike" dirty="0">
                        <a:solidFill>
                          <a:srgbClr val="00000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BFDCF1"/>
                    </a:solidFill>
                  </a:tcPr>
                </a:tc>
                <a:tc hMerge="1">
                  <a:txBody>
                    <a:bodyPr/>
                    <a:lstStyle/>
                    <a:p>
                      <a:pPr lvl="0" algn="r">
                        <a:defRPr/>
                      </a:pPr>
                      <a:endParaRPr lang="de-DE" sz="1050" b="1" i="0" u="none" strike="noStrike" dirty="0">
                        <a:solidFill>
                          <a:srgbClr val="00000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BFDCF1"/>
                    </a:solidFill>
                  </a:tcPr>
                </a:tc>
                <a:tc hMerge="1">
                  <a:txBody>
                    <a:bodyPr/>
                    <a:lstStyle/>
                    <a:p>
                      <a:pPr lvl="0" algn="r">
                        <a:defRPr/>
                      </a:pPr>
                      <a:endParaRPr lang="de-DE" sz="1050" b="1" i="0" u="none" strike="noStrike" dirty="0">
                        <a:solidFill>
                          <a:srgbClr val="00000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BFDC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31184">
                <a:tc>
                  <a:txBody>
                    <a:bodyPr/>
                    <a:lstStyle/>
                    <a:p>
                      <a:pPr lvl="0" algn="l">
                        <a:defRPr/>
                      </a:pPr>
                      <a:r>
                        <a:rPr lang="de-DE" sz="1000" b="0" i="0" u="none" strike="noStrike" dirty="0" err="1">
                          <a:solidFill>
                            <a:srgbClr val="000000"/>
                          </a:solidFill>
                          <a:latin typeface="+mj-lt"/>
                        </a:rPr>
                        <a:t>Intercept</a:t>
                      </a:r>
                      <a:endParaRPr lang="de-DE" sz="10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l">
                        <a:defRPr/>
                      </a:pP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Region</a:t>
                      </a:r>
                      <a:endParaRPr lang="de-DE" sz="10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0.0035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defRPr/>
                      </a:pP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0.001</a:t>
                      </a:r>
                      <a:endParaRPr lang="de-DE" sz="10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defRPr/>
                      </a:pP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4.30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&lt;.0001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lvl="0" algn="ctr">
                        <a:defRPr/>
                      </a:pP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0.9 %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lvl="0" algn="ctr">
                        <a:defRPr/>
                      </a:pP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50.2 %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31184">
                <a:tc>
                  <a:txBody>
                    <a:bodyPr/>
                    <a:lstStyle/>
                    <a:p>
                      <a:pPr lvl="0" algn="l">
                        <a:defRPr/>
                      </a:pPr>
                      <a:r>
                        <a:rPr lang="en-GB" sz="1000" b="0" dirty="0">
                          <a:latin typeface="+mj-lt"/>
                        </a:rPr>
                        <a:t>Residual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defRPr/>
                      </a:pPr>
                      <a:endParaRPr lang="de-DE" sz="10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defRPr/>
                      </a:pP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0.3770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defRPr/>
                      </a:pPr>
                      <a:r>
                        <a:rPr lang="en-GB" sz="1000" b="0" dirty="0">
                          <a:latin typeface="+mj-lt"/>
                        </a:rPr>
                        <a:t>0.004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defRPr/>
                      </a:pP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101.36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&lt;.0001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vl="0" algn="r">
                        <a:defRPr/>
                      </a:pPr>
                      <a:endParaRPr lang="de-DE" sz="10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vl="0" algn="r">
                        <a:defRPr/>
                      </a:pPr>
                      <a:endParaRPr lang="de-DE" sz="10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4271779"/>
                  </a:ext>
                </a:extLst>
              </a:tr>
              <a:tr h="231184">
                <a:tc gridSpan="8">
                  <a:txBody>
                    <a:bodyPr/>
                    <a:lstStyle/>
                    <a:p>
                      <a:pPr lvl="0" algn="l">
                        <a:defRPr/>
                      </a:pPr>
                      <a:r>
                        <a:rPr lang="de-DE" sz="1000" b="1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Stage 3: </a:t>
                      </a:r>
                      <a:r>
                        <a:rPr lang="de-DE" sz="1000" b="1" i="0" u="none" strike="noStrike" dirty="0" err="1">
                          <a:solidFill>
                            <a:srgbClr val="000000"/>
                          </a:solidFill>
                          <a:latin typeface="+mj-lt"/>
                        </a:rPr>
                        <a:t>Including</a:t>
                      </a:r>
                      <a:r>
                        <a:rPr lang="de-DE" sz="1000" b="1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 </a:t>
                      </a:r>
                      <a:r>
                        <a:rPr lang="de-DE" sz="1000" b="1" i="0" u="none" strike="noStrike" dirty="0" err="1">
                          <a:solidFill>
                            <a:srgbClr val="000000"/>
                          </a:solidFill>
                          <a:latin typeface="+mj-lt"/>
                        </a:rPr>
                        <a:t>PopGroup</a:t>
                      </a:r>
                      <a:r>
                        <a:rPr lang="de-DE" sz="1000" b="1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, </a:t>
                      </a:r>
                      <a:r>
                        <a:rPr lang="de-DE" sz="1000" b="1" i="0" u="none" strike="noStrike" dirty="0" err="1">
                          <a:solidFill>
                            <a:srgbClr val="000000"/>
                          </a:solidFill>
                          <a:latin typeface="+mj-lt"/>
                        </a:rPr>
                        <a:t>patient</a:t>
                      </a:r>
                      <a:r>
                        <a:rPr lang="de-DE" sz="1000" b="1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 and regional-level </a:t>
                      </a:r>
                      <a:r>
                        <a:rPr lang="de-DE" sz="1000" b="1" i="0" u="none" strike="noStrike" dirty="0" err="1">
                          <a:solidFill>
                            <a:srgbClr val="000000"/>
                          </a:solidFill>
                          <a:latin typeface="+mj-lt"/>
                        </a:rPr>
                        <a:t>predictors</a:t>
                      </a:r>
                      <a:r>
                        <a:rPr lang="de-DE" sz="1000" b="1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 (DEPRIVATION ONLY)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DCF1"/>
                    </a:solidFill>
                  </a:tcPr>
                </a:tc>
                <a:tc hMerge="1">
                  <a:txBody>
                    <a:bodyPr/>
                    <a:lstStyle/>
                    <a:p>
                      <a:pPr lvl="0" algn="r">
                        <a:defRPr/>
                      </a:pPr>
                      <a:endParaRPr lang="de-DE" sz="1050" b="1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>
                    <a:solidFill>
                      <a:srgbClr val="BFDCF1"/>
                    </a:solidFill>
                  </a:tcPr>
                </a:tc>
                <a:tc hMerge="1">
                  <a:txBody>
                    <a:bodyPr/>
                    <a:lstStyle/>
                    <a:p>
                      <a:pPr lvl="0" algn="r">
                        <a:defRPr/>
                      </a:pPr>
                      <a:endParaRPr lang="de-DE" sz="1050" b="1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>
                    <a:solidFill>
                      <a:srgbClr val="BFDCF1"/>
                    </a:solidFill>
                  </a:tcPr>
                </a:tc>
                <a:tc hMerge="1">
                  <a:txBody>
                    <a:bodyPr/>
                    <a:lstStyle/>
                    <a:p>
                      <a:pPr lvl="0" algn="r">
                        <a:defRPr/>
                      </a:pPr>
                      <a:endParaRPr lang="de-DE" sz="1050" b="1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>
                    <a:solidFill>
                      <a:srgbClr val="BFDCF1"/>
                    </a:solidFill>
                  </a:tcPr>
                </a:tc>
                <a:tc hMerge="1">
                  <a:txBody>
                    <a:bodyPr/>
                    <a:lstStyle/>
                    <a:p>
                      <a:pPr lvl="0" algn="r">
                        <a:defRPr/>
                      </a:pPr>
                      <a:endParaRPr lang="de-DE" sz="1050" b="1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>
                    <a:solidFill>
                      <a:srgbClr val="BFDCF1"/>
                    </a:solidFill>
                  </a:tcPr>
                </a:tc>
                <a:tc hMerge="1">
                  <a:txBody>
                    <a:bodyPr/>
                    <a:lstStyle/>
                    <a:p>
                      <a:pPr lvl="0" algn="r">
                        <a:defRPr/>
                      </a:pPr>
                      <a:endParaRPr lang="de-DE" sz="1050" b="1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>
                    <a:solidFill>
                      <a:srgbClr val="BFDCF1"/>
                    </a:solidFill>
                  </a:tcPr>
                </a:tc>
                <a:tc hMerge="1">
                  <a:txBody>
                    <a:bodyPr/>
                    <a:lstStyle/>
                    <a:p>
                      <a:pPr lvl="0" algn="r">
                        <a:defRPr/>
                      </a:pPr>
                      <a:endParaRPr lang="de-DE" sz="1050" b="1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>
                    <a:solidFill>
                      <a:srgbClr val="BFDCF1"/>
                    </a:solidFill>
                  </a:tcPr>
                </a:tc>
                <a:tc hMerge="1">
                  <a:txBody>
                    <a:bodyPr/>
                    <a:lstStyle/>
                    <a:p>
                      <a:pPr lvl="0" algn="r">
                        <a:defRPr/>
                      </a:pPr>
                      <a:endParaRPr lang="de-DE" sz="1050" b="1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>
                    <a:solidFill>
                      <a:srgbClr val="BFDC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319525"/>
                  </a:ext>
                </a:extLst>
              </a:tr>
              <a:tr h="231184">
                <a:tc>
                  <a:txBody>
                    <a:bodyPr/>
                    <a:lstStyle/>
                    <a:p>
                      <a:pPr lvl="0" algn="l">
                        <a:defRPr/>
                      </a:pPr>
                      <a:r>
                        <a:rPr lang="de-DE" sz="1000" b="0" i="0" u="none" strike="noStrike" dirty="0" err="1">
                          <a:solidFill>
                            <a:srgbClr val="000000"/>
                          </a:solidFill>
                          <a:latin typeface="+mj-lt"/>
                        </a:rPr>
                        <a:t>Intercept</a:t>
                      </a:r>
                      <a:endParaRPr lang="de-DE" sz="10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l">
                        <a:defRPr/>
                      </a:pP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Region</a:t>
                      </a:r>
                      <a:endParaRPr lang="de-DE" sz="10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defRPr/>
                      </a:pP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0.0036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defRPr/>
                      </a:pP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0.001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defRPr/>
                      </a:pP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4.40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defRPr/>
                      </a:pP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0.0010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lvl="0" algn="ctr">
                        <a:defRPr/>
                      </a:pP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0.9 %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lvl="0" algn="ctr">
                        <a:defRPr/>
                      </a:pP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50.2 %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27619048"/>
                  </a:ext>
                </a:extLst>
              </a:tr>
              <a:tr h="231184">
                <a:tc>
                  <a:txBody>
                    <a:bodyPr/>
                    <a:lstStyle/>
                    <a:p>
                      <a:pPr lvl="0" algn="l">
                        <a:defRPr/>
                      </a:pPr>
                      <a:r>
                        <a:rPr lang="en-GB" sz="1000" b="0" dirty="0">
                          <a:latin typeface="+mj-lt"/>
                        </a:rPr>
                        <a:t>Residual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defRPr/>
                      </a:pPr>
                      <a:endParaRPr lang="de-DE" sz="10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defRPr/>
                      </a:pP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0.3769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defRPr/>
                      </a:pP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0.004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defRPr/>
                      </a:pP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101.37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&lt;.0001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vl="0" algn="r">
                        <a:defRPr/>
                      </a:pPr>
                      <a:endParaRPr lang="de-DE" sz="10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vl="0" algn="r">
                        <a:defRPr/>
                      </a:pPr>
                      <a:endParaRPr lang="de-DE" sz="10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2436295"/>
                  </a:ext>
                </a:extLst>
              </a:tr>
            </a:tbl>
          </a:graphicData>
        </a:graphic>
      </p:graphicFrame>
      <p:sp>
        <p:nvSpPr>
          <p:cNvPr id="15" name="Ellipse 7">
            <a:extLst>
              <a:ext uri="{FF2B5EF4-FFF2-40B4-BE49-F238E27FC236}">
                <a16:creationId xmlns:a16="http://schemas.microsoft.com/office/drawing/2014/main" id="{E3693378-16E4-238E-D0C7-62EF1A04AF18}"/>
              </a:ext>
            </a:extLst>
          </p:cNvPr>
          <p:cNvSpPr/>
          <p:nvPr/>
        </p:nvSpPr>
        <p:spPr bwMode="auto">
          <a:xfrm>
            <a:off x="4583832" y="2409136"/>
            <a:ext cx="600075" cy="381288"/>
          </a:xfrm>
          <a:prstGeom prst="ellipse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de-DE" sz="1200" b="0" i="0" u="none" strike="noStrike" cap="none">
              <a:ln>
                <a:noFill/>
              </a:ln>
              <a:solidFill>
                <a:schemeClr val="tx1"/>
              </a:solidFill>
              <a:latin typeface="Arial"/>
            </a:endParaRPr>
          </a:p>
        </p:txBody>
      </p:sp>
      <p:sp>
        <p:nvSpPr>
          <p:cNvPr id="16" name="Ellipse 7">
            <a:extLst>
              <a:ext uri="{FF2B5EF4-FFF2-40B4-BE49-F238E27FC236}">
                <a16:creationId xmlns:a16="http://schemas.microsoft.com/office/drawing/2014/main" id="{91E93A11-FC43-A3EC-E96C-2737003BFC7E}"/>
              </a:ext>
            </a:extLst>
          </p:cNvPr>
          <p:cNvSpPr/>
          <p:nvPr/>
        </p:nvSpPr>
        <p:spPr bwMode="auto">
          <a:xfrm>
            <a:off x="5310390" y="3167592"/>
            <a:ext cx="600075" cy="381288"/>
          </a:xfrm>
          <a:prstGeom prst="ellipse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de-DE" sz="1200" b="0" i="0" u="none" strike="noStrike" cap="none">
              <a:ln>
                <a:noFill/>
              </a:ln>
              <a:solidFill>
                <a:schemeClr val="tx1"/>
              </a:solidFill>
              <a:latin typeface="Arial"/>
            </a:endParaRPr>
          </a:p>
        </p:txBody>
      </p:sp>
      <p:sp>
        <p:nvSpPr>
          <p:cNvPr id="17" name="Ellipse 7">
            <a:extLst>
              <a:ext uri="{FF2B5EF4-FFF2-40B4-BE49-F238E27FC236}">
                <a16:creationId xmlns:a16="http://schemas.microsoft.com/office/drawing/2014/main" id="{179F3ECE-883E-D3AC-CDEC-D27D77F2C29B}"/>
              </a:ext>
            </a:extLst>
          </p:cNvPr>
          <p:cNvSpPr/>
          <p:nvPr/>
        </p:nvSpPr>
        <p:spPr bwMode="auto">
          <a:xfrm>
            <a:off x="5370319" y="3902249"/>
            <a:ext cx="600075" cy="381288"/>
          </a:xfrm>
          <a:prstGeom prst="ellipse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de-DE" sz="1200" b="0" i="0" u="none" strike="noStrike" cap="none">
              <a:ln>
                <a:noFill/>
              </a:ln>
              <a:solidFill>
                <a:schemeClr val="tx1"/>
              </a:solidFill>
              <a:latin typeface="Arial"/>
            </a:endParaRPr>
          </a:p>
        </p:txBody>
      </p:sp>
      <p:sp>
        <p:nvSpPr>
          <p:cNvPr id="20" name="Ellipse 7">
            <a:extLst>
              <a:ext uri="{FF2B5EF4-FFF2-40B4-BE49-F238E27FC236}">
                <a16:creationId xmlns:a16="http://schemas.microsoft.com/office/drawing/2014/main" id="{E29957D5-A91A-3E20-0986-52A58327A8F9}"/>
              </a:ext>
            </a:extLst>
          </p:cNvPr>
          <p:cNvSpPr/>
          <p:nvPr/>
        </p:nvSpPr>
        <p:spPr bwMode="auto">
          <a:xfrm>
            <a:off x="5323514" y="4640194"/>
            <a:ext cx="600075" cy="381288"/>
          </a:xfrm>
          <a:prstGeom prst="ellipse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de-DE" sz="1200" b="0" i="0" u="none" strike="noStrike" cap="none">
              <a:ln>
                <a:noFill/>
              </a:ln>
              <a:solidFill>
                <a:schemeClr val="tx1"/>
              </a:solidFill>
              <a:latin typeface="Arial"/>
            </a:endParaRPr>
          </a:p>
        </p:txBody>
      </p:sp>
      <p:sp>
        <p:nvSpPr>
          <p:cNvPr id="21" name="Ellipse 7">
            <a:extLst>
              <a:ext uri="{FF2B5EF4-FFF2-40B4-BE49-F238E27FC236}">
                <a16:creationId xmlns:a16="http://schemas.microsoft.com/office/drawing/2014/main" id="{6E36AAD7-AFB2-2A71-5136-F9314E800EEC}"/>
              </a:ext>
            </a:extLst>
          </p:cNvPr>
          <p:cNvSpPr/>
          <p:nvPr/>
        </p:nvSpPr>
        <p:spPr bwMode="auto">
          <a:xfrm>
            <a:off x="10704512" y="2409136"/>
            <a:ext cx="600075" cy="381288"/>
          </a:xfrm>
          <a:prstGeom prst="ellipse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de-DE" sz="1200" b="0" i="0" u="none" strike="noStrike" cap="none">
              <a:ln>
                <a:noFill/>
              </a:ln>
              <a:solidFill>
                <a:schemeClr val="tx1"/>
              </a:solidFill>
              <a:latin typeface="Arial"/>
            </a:endParaRPr>
          </a:p>
        </p:txBody>
      </p:sp>
      <p:sp>
        <p:nvSpPr>
          <p:cNvPr id="22" name="Ellipse 7">
            <a:extLst>
              <a:ext uri="{FF2B5EF4-FFF2-40B4-BE49-F238E27FC236}">
                <a16:creationId xmlns:a16="http://schemas.microsoft.com/office/drawing/2014/main" id="{B2591680-ACC3-4903-877D-8E84D854BF30}"/>
              </a:ext>
            </a:extLst>
          </p:cNvPr>
          <p:cNvSpPr/>
          <p:nvPr/>
        </p:nvSpPr>
        <p:spPr bwMode="auto">
          <a:xfrm>
            <a:off x="11409140" y="3139105"/>
            <a:ext cx="600075" cy="381288"/>
          </a:xfrm>
          <a:prstGeom prst="ellipse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de-DE" sz="1200" b="0" i="0" u="none" strike="noStrike" cap="none">
              <a:ln>
                <a:noFill/>
              </a:ln>
              <a:solidFill>
                <a:schemeClr val="tx1"/>
              </a:solidFill>
              <a:latin typeface="Arial"/>
            </a:endParaRPr>
          </a:p>
        </p:txBody>
      </p:sp>
      <p:sp>
        <p:nvSpPr>
          <p:cNvPr id="23" name="Ellipse 7">
            <a:extLst>
              <a:ext uri="{FF2B5EF4-FFF2-40B4-BE49-F238E27FC236}">
                <a16:creationId xmlns:a16="http://schemas.microsoft.com/office/drawing/2014/main" id="{6675969D-4EF5-AB81-8B72-A5B8DC97E36B}"/>
              </a:ext>
            </a:extLst>
          </p:cNvPr>
          <p:cNvSpPr/>
          <p:nvPr/>
        </p:nvSpPr>
        <p:spPr bwMode="auto">
          <a:xfrm>
            <a:off x="11409140" y="3884737"/>
            <a:ext cx="600075" cy="381288"/>
          </a:xfrm>
          <a:prstGeom prst="ellipse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de-DE" sz="1200" b="0" i="0" u="none" strike="noStrike" cap="none">
              <a:ln>
                <a:noFill/>
              </a:ln>
              <a:solidFill>
                <a:schemeClr val="tx1"/>
              </a:solidFill>
              <a:latin typeface="Arial"/>
            </a:endParaRPr>
          </a:p>
        </p:txBody>
      </p:sp>
      <p:sp>
        <p:nvSpPr>
          <p:cNvPr id="3" name="Ellipse 7">
            <a:extLst>
              <a:ext uri="{FF2B5EF4-FFF2-40B4-BE49-F238E27FC236}">
                <a16:creationId xmlns:a16="http://schemas.microsoft.com/office/drawing/2014/main" id="{27FE3899-2310-48E9-B768-8A5AA1D2274E}"/>
              </a:ext>
            </a:extLst>
          </p:cNvPr>
          <p:cNvSpPr/>
          <p:nvPr/>
        </p:nvSpPr>
        <p:spPr bwMode="auto">
          <a:xfrm>
            <a:off x="11403315" y="4602540"/>
            <a:ext cx="600075" cy="381288"/>
          </a:xfrm>
          <a:prstGeom prst="ellipse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de-DE" sz="1200" b="0" i="0" u="none" strike="noStrike" cap="none">
              <a:ln>
                <a:noFill/>
              </a:ln>
              <a:solidFill>
                <a:schemeClr val="tx1"/>
              </a:solidFill>
              <a:latin typeface="Arial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EB884D6-4FCC-32CD-3082-5230CB8CCFE3}"/>
              </a:ext>
            </a:extLst>
          </p:cNvPr>
          <p:cNvSpPr txBox="1"/>
          <p:nvPr/>
        </p:nvSpPr>
        <p:spPr>
          <a:xfrm>
            <a:off x="7924227" y="5155766"/>
            <a:ext cx="4177915" cy="487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GB" sz="1100" dirty="0">
                <a:latin typeface="+mj-lt"/>
              </a:rPr>
              <a:t>*Intraclass correlation = intercept / (intercept + residual)</a:t>
            </a:r>
          </a:p>
          <a:p>
            <a:pPr>
              <a:lnSpc>
                <a:spcPct val="120000"/>
              </a:lnSpc>
            </a:pPr>
            <a:r>
              <a:rPr lang="en-GB" sz="1100" dirty="0">
                <a:latin typeface="+mj-lt"/>
              </a:rPr>
              <a:t>**Residual difference = 1 – (</a:t>
            </a:r>
            <a:r>
              <a:rPr lang="en-GB" sz="1100" dirty="0" err="1">
                <a:latin typeface="+mj-lt"/>
              </a:rPr>
              <a:t>residual</a:t>
            </a:r>
            <a:r>
              <a:rPr lang="en-GB" sz="1100" baseline="-25000" dirty="0" err="1">
                <a:latin typeface="+mj-lt"/>
              </a:rPr>
              <a:t>stage</a:t>
            </a:r>
            <a:r>
              <a:rPr lang="en-GB" sz="1100" baseline="-25000" dirty="0">
                <a:latin typeface="+mj-lt"/>
              </a:rPr>
              <a:t> x </a:t>
            </a:r>
            <a:r>
              <a:rPr lang="en-GB" sz="1100" dirty="0">
                <a:latin typeface="+mj-lt"/>
              </a:rPr>
              <a:t>/ </a:t>
            </a:r>
            <a:r>
              <a:rPr lang="en-GB" sz="1100" dirty="0" err="1">
                <a:latin typeface="+mj-lt"/>
              </a:rPr>
              <a:t>residual</a:t>
            </a:r>
            <a:r>
              <a:rPr lang="en-GB" sz="1100" baseline="-25000" dirty="0" err="1">
                <a:latin typeface="+mj-lt"/>
              </a:rPr>
              <a:t>base</a:t>
            </a:r>
            <a:r>
              <a:rPr lang="en-GB" sz="1100" dirty="0">
                <a:latin typeface="+mj-lt"/>
              </a:rPr>
              <a:t>)</a:t>
            </a:r>
            <a:endParaRPr lang="en-DE" sz="1100" baseline="-250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72250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FA88BE-2A6A-411B-33FF-1B70B3A96A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lnSpc>
                <a:spcPct val="120000"/>
              </a:lnSpc>
            </a:pPr>
            <a:r>
              <a:rPr lang="en-GB" b="0" dirty="0"/>
              <a:t>Results</a:t>
            </a:r>
            <a:br>
              <a:rPr lang="en-GB" dirty="0"/>
            </a:br>
            <a:r>
              <a:rPr lang="en-GB" dirty="0"/>
              <a:t>Predicted values for length of stay and costs, by region</a:t>
            </a:r>
            <a:endParaRPr lang="en-DE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0FD57EC3-94E6-6A0E-99DC-B521F744810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63352" y="1376892"/>
            <a:ext cx="5766063" cy="4320000"/>
          </a:xfr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B99CCA4-7C75-C8C6-14AE-C35CFB6E61E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1192"/>
          <a:stretch/>
        </p:blipFill>
        <p:spPr>
          <a:xfrm>
            <a:off x="6025546" y="1269000"/>
            <a:ext cx="5760641" cy="43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07754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opGroup">
      <a:majorFont>
        <a:latin typeface="Poppins"/>
        <a:ea typeface="Arial"/>
        <a:cs typeface="Arial"/>
      </a:majorFont>
      <a:minorFont>
        <a:latin typeface="Poppins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401</TotalTime>
  <Words>1833</Words>
  <Application>Microsoft Office PowerPoint</Application>
  <DocSecurity>0</DocSecurity>
  <PresentationFormat>Widescreen</PresentationFormat>
  <Paragraphs>435</Paragraphs>
  <Slides>18</Slides>
  <Notes>10</Notes>
  <HiddenSlides>6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7" baseType="lpstr">
      <vt:lpstr>Calibri Light</vt:lpstr>
      <vt:lpstr>Symbol</vt:lpstr>
      <vt:lpstr>Tahoma</vt:lpstr>
      <vt:lpstr>Cambria Math</vt:lpstr>
      <vt:lpstr>Arial</vt:lpstr>
      <vt:lpstr>Calibri</vt:lpstr>
      <vt:lpstr>Poppins</vt:lpstr>
      <vt:lpstr>Times New Roman</vt:lpstr>
      <vt:lpstr>Office Theme</vt:lpstr>
      <vt:lpstr>Analyzing regional variation in health care utilization in Germany: Initial results using a new population-based classification system (PopGrouper)</vt:lpstr>
      <vt:lpstr>Problem &amp; Background</vt:lpstr>
      <vt:lpstr>PowerPoint Presentation</vt:lpstr>
      <vt:lpstr>Development of the PopGrouper (V0.1)</vt:lpstr>
      <vt:lpstr>Description of study population</vt:lpstr>
      <vt:lpstr>Description of outcome variables</vt:lpstr>
      <vt:lpstr>Methods Multilevel regression model to explain the outcome variables (LOS and costs)</vt:lpstr>
      <vt:lpstr>Results Intraclass correlations &amp; residual difference for length of stay and costs</vt:lpstr>
      <vt:lpstr>Results Predicted values for length of stay and costs, by region</vt:lpstr>
      <vt:lpstr>Summary &amp; next steps</vt:lpstr>
      <vt:lpstr>Thank you for your attention!</vt:lpstr>
      <vt:lpstr>References</vt:lpstr>
      <vt:lpstr>Back-up</vt:lpstr>
      <vt:lpstr>PowerPoint Presentation</vt:lpstr>
      <vt:lpstr>Example: Individual A is assigned to PopGroup P0707E based on his dominant diagnosis and characteristics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Das PopGroup Projekt Entwicklung eines bevölkerungsbezogenen Klassifikationssystems</dc:title>
  <dc:subject/>
  <dc:creator>TU-Pseudonym 1392927256087432</dc:creator>
  <cp:keywords/>
  <dc:description/>
  <cp:lastModifiedBy>Aula Magna</cp:lastModifiedBy>
  <cp:revision>127</cp:revision>
  <dcterms:created xsi:type="dcterms:W3CDTF">2023-02-22T13:50:44Z</dcterms:created>
  <dcterms:modified xsi:type="dcterms:W3CDTF">2023-09-14T12:09:02Z</dcterms:modified>
  <cp:category/>
  <dc:identifier/>
  <cp:contentStatus/>
  <dc:language/>
  <cp:version/>
</cp:coreProperties>
</file>