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57" r:id="rId2"/>
    <p:sldId id="258" r:id="rId3"/>
    <p:sldId id="259" r:id="rId4"/>
    <p:sldId id="260" r:id="rId5"/>
    <p:sldId id="261" r:id="rId6"/>
    <p:sldId id="262" r:id="rId7"/>
    <p:sldId id="267" r:id="rId8"/>
    <p:sldId id="266" r:id="rId9"/>
    <p:sldId id="263" r:id="rId10"/>
    <p:sldId id="264"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71111E3-D8B4-E0AD-1D99-E9812587CCF0}" name="Patrick M. Stuchlik" initials="PS" userId="S::f00652r@dartmouth.edu::4c46dece-77db-4132-97e9-932d8d12751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19"/>
    <p:restoredTop sz="73543"/>
  </p:normalViewPr>
  <p:slideViewPr>
    <p:cSldViewPr snapToGrid="0">
      <p:cViewPr varScale="1">
        <p:scale>
          <a:sx n="83" d="100"/>
          <a:sy n="83" d="100"/>
        </p:scale>
        <p:origin x="1528"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8/10/relationships/authors" Targe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5B0AAF-B1FD-BE4E-A4A8-CF0D41144DA4}" type="datetimeFigureOut">
              <a:rPr lang="en-US" smtClean="0"/>
              <a:t>9/5/23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1603F1-096C-2945-AD44-666F138A8C12}" type="slidenum">
              <a:rPr lang="en-US" smtClean="0"/>
              <a:t>‹#›</a:t>
            </a:fld>
            <a:endParaRPr lang="en-US"/>
          </a:p>
        </p:txBody>
      </p:sp>
    </p:spTree>
    <p:extLst>
      <p:ext uri="{BB962C8B-B14F-4D97-AF65-F5344CB8AC3E}">
        <p14:creationId xmlns:p14="http://schemas.microsoft.com/office/powerpoint/2010/main" val="173635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1838" y="1189038"/>
            <a:ext cx="5759450" cy="3240087"/>
          </a:xfrm>
        </p:spPr>
      </p:sp>
      <p:sp>
        <p:nvSpPr>
          <p:cNvPr id="3" name="Notes Placeholder 2"/>
          <p:cNvSpPr>
            <a:spLocks noGrp="1"/>
          </p:cNvSpPr>
          <p:nvPr>
            <p:ph type="body" idx="1"/>
          </p:nvPr>
        </p:nvSpPr>
        <p:spPr/>
        <p:txBody>
          <a:bodyPr/>
          <a:lstStyle/>
          <a:p>
            <a:r>
              <a:rPr lang="en-US" dirty="0"/>
              <a:t>Hello, my name is </a:t>
            </a:r>
            <a:r>
              <a:rPr lang="en-US" dirty="0" err="1"/>
              <a:t>Gwenyth</a:t>
            </a:r>
            <a:r>
              <a:rPr lang="en-US" dirty="0"/>
              <a:t> Gasper and today I will be presenting on the association between regional growth in U.S. neonatal intensive care capacity and neonatal mortality from 1991 to 2020. </a:t>
            </a:r>
          </a:p>
          <a:p>
            <a:endParaRPr lang="en-US" dirty="0"/>
          </a:p>
          <a:p>
            <a:r>
              <a:rPr lang="en-US" dirty="0"/>
              <a:t>Before beginning, I would like to acknowledge Dr. Patrick </a:t>
            </a:r>
            <a:r>
              <a:rPr lang="en-US" dirty="0" err="1"/>
              <a:t>Stuchlik</a:t>
            </a:r>
            <a:r>
              <a:rPr lang="en-US" dirty="0"/>
              <a:t>, Dr. Therese </a:t>
            </a:r>
            <a:r>
              <a:rPr lang="en-US" dirty="0" err="1"/>
              <a:t>Stuckel</a:t>
            </a:r>
            <a:r>
              <a:rPr lang="en-US" dirty="0"/>
              <a:t>, and Dr. David Goodman for their role in this research. I would also like to thank The Kettering Family Foundation as well as the National Institute for Child and Human Development for their funding and support.</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A9521ED-408D-6946-86AB-901511709B01}"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361325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Several limitations of this study merit discussion.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First, accurate measurement of NICU capacity at a national scale is difficult.  There may be misreporting of NICU beds to the American Hospital Association; same could be true for neonatologists.  However, in a previous study these sources were validated for one year with hospital and neonatologist surveys. Second, there are no reliable national counts of neonatal advanced practice nurses. Third, it should also be noted that there are many non-mortality related benefits of NICUs that we could not measure.  And finally, obviously this is an observational study.  The newborn population, however, is the population in which health risk is most completely and accurately measured. </a:t>
            </a:r>
          </a:p>
        </p:txBody>
      </p:sp>
      <p:sp>
        <p:nvSpPr>
          <p:cNvPr id="4" name="Slide Number Placeholder 3"/>
          <p:cNvSpPr>
            <a:spLocks noGrp="1"/>
          </p:cNvSpPr>
          <p:nvPr>
            <p:ph type="sldNum" sz="quarter" idx="5"/>
          </p:nvPr>
        </p:nvSpPr>
        <p:spPr/>
        <p:txBody>
          <a:bodyPr/>
          <a:lstStyle/>
          <a:p>
            <a:fld id="{4E1603F1-096C-2945-AD44-666F138A8C12}" type="slidenum">
              <a:rPr lang="en-US" smtClean="0"/>
              <a:t>10</a:t>
            </a:fld>
            <a:endParaRPr lang="en-US"/>
          </a:p>
        </p:txBody>
      </p:sp>
    </p:spTree>
    <p:extLst>
      <p:ext uri="{BB962C8B-B14F-4D97-AF65-F5344CB8AC3E}">
        <p14:creationId xmlns:p14="http://schemas.microsoft.com/office/powerpoint/2010/main" val="563980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Although NICU care is highly effective in the treatment of serious newborn illness, recent growth in the number of total neonatologists and NICU beds has occurred in regions independent of need and demonstrates no observable benefit to neonatal mortality outcomes. This finding extends previous research reporting weak or absent </a:t>
            </a:r>
            <a:r>
              <a:rPr lang="en-US" sz="1800" u="sng" kern="100" dirty="0">
                <a:effectLst/>
                <a:latin typeface="Calibri" panose="020F0502020204030204" pitchFamily="34" charset="0"/>
                <a:ea typeface="Calibri" panose="020F0502020204030204" pitchFamily="34" charset="0"/>
                <a:cs typeface="Times New Roman" panose="02020603050405020304" pitchFamily="18" charset="0"/>
              </a:rPr>
              <a:t>cross-sectional</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associations between NICU care capacity and neonatal mortality and raises additional concerns about the effectiveness of NICU care expansion in the US.</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It is known that higher NICU bed capacity is associated with higher NICU utilization particularly in low-risk gestational age groups. To advance our understanding “which rate is right” of NICU capacity and NICU utilization, further studies are needed to examine the association of both these factors with non-mortal outcomes, including diagnoses indicating poor outcomes, such as chronic lung disease, and rates of post discharge emergency room visits or readmissions. Together, these results would help to determine the value of NICU care in the U.S.</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4" name="Slide Number Placeholder 3"/>
          <p:cNvSpPr>
            <a:spLocks noGrp="1"/>
          </p:cNvSpPr>
          <p:nvPr>
            <p:ph type="sldNum" sz="quarter" idx="5"/>
          </p:nvPr>
        </p:nvSpPr>
        <p:spPr/>
        <p:txBody>
          <a:bodyPr/>
          <a:lstStyle/>
          <a:p>
            <a:fld id="{4E1603F1-096C-2945-AD44-666F138A8C12}" type="slidenum">
              <a:rPr lang="en-US" smtClean="0"/>
              <a:t>11</a:t>
            </a:fld>
            <a:endParaRPr lang="en-US"/>
          </a:p>
        </p:txBody>
      </p:sp>
    </p:spTree>
    <p:extLst>
      <p:ext uri="{BB962C8B-B14F-4D97-AF65-F5344CB8AC3E}">
        <p14:creationId xmlns:p14="http://schemas.microsoft.com/office/powerpoint/2010/main" val="2507524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Neonatal intensive care has proven highly effective in the treatment of serious newborn illness, leading to dramatic reductions in neonatal morbidity and mortality since the advent of the first neonatal intensive care unit in the 1960s. I will refer to these units as “NICUs.” The benefits of specialized neonatal care are especially prominent among infants with very low birth weight, with care in more advanced NICUs being associated with lower levels of mortality.</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Such success drove early efforts at perinatal regionalization to match pregnant women and newborns with hospitals better equipped to provide necessary care, and also stimulated vigorous growth in NICU capacity, including increases in both the number of neonatologists as well as the number of NICU beds per live birth.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However, the maps show that in the U.S. there was marked variation in NICU capacity across regions in the late 1990s.  As illustrated by the figures, at this time there was little correlation of regional supply to perinatal risk factors. In fact, less than 5% of the variation in NICU care capacity could be explained by differences in very low birth weight birth rates.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 a recent paper to be published next month in Medical Care, we report that in the period from 1991 to 2017, there was no meaningful improvement in the maldistribution of neonatal capacity.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These patterns of growth raise questions about whether newborns in regions with higher growth experienced better outcomes. </a:t>
            </a:r>
          </a:p>
        </p:txBody>
      </p:sp>
      <p:sp>
        <p:nvSpPr>
          <p:cNvPr id="4" name="Slide Number Placeholder 3"/>
          <p:cNvSpPr>
            <a:spLocks noGrp="1"/>
          </p:cNvSpPr>
          <p:nvPr>
            <p:ph type="sldNum" sz="quarter" idx="5"/>
          </p:nvPr>
        </p:nvSpPr>
        <p:spPr/>
        <p:txBody>
          <a:bodyPr/>
          <a:lstStyle/>
          <a:p>
            <a:fld id="{4E1603F1-096C-2945-AD44-666F138A8C12}" type="slidenum">
              <a:rPr lang="en-US" smtClean="0"/>
              <a:t>2</a:t>
            </a:fld>
            <a:endParaRPr lang="en-US"/>
          </a:p>
        </p:txBody>
      </p:sp>
    </p:spTree>
    <p:extLst>
      <p:ext uri="{BB962C8B-B14F-4D97-AF65-F5344CB8AC3E}">
        <p14:creationId xmlns:p14="http://schemas.microsoft.com/office/powerpoint/2010/main" val="2603703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 purpose of this study was to determine what consequences, if any, did regional growth in neonatal intensive care capacity have on rates of neonatal mortality. More specifically, we wanted to know whether regions with greater availability of neonatologists and NICU beds from the years 1991 to 2020 were correlated  with better neonatal outcomes, even after controlling for other known maternal and newborn level risk factors, such as birth weight, maternal age, race, education, marital status, parity, prenatal care, plurality, and infant sex.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Could we say "associated" here given the analyses we have?</a:t>
            </a:r>
          </a:p>
        </p:txBody>
      </p:sp>
      <p:sp>
        <p:nvSpPr>
          <p:cNvPr id="4" name="Slide Number Placeholder 3"/>
          <p:cNvSpPr>
            <a:spLocks noGrp="1"/>
          </p:cNvSpPr>
          <p:nvPr>
            <p:ph type="sldNum" sz="quarter" idx="5"/>
          </p:nvPr>
        </p:nvSpPr>
        <p:spPr/>
        <p:txBody>
          <a:bodyPr/>
          <a:lstStyle/>
          <a:p>
            <a:fld id="{4E1603F1-096C-2945-AD44-666F138A8C12}" type="slidenum">
              <a:rPr lang="en-US" smtClean="0"/>
              <a:t>3</a:t>
            </a:fld>
            <a:endParaRPr lang="en-US"/>
          </a:p>
        </p:txBody>
      </p:sp>
    </p:spTree>
    <p:extLst>
      <p:ext uri="{BB962C8B-B14F-4D97-AF65-F5344CB8AC3E}">
        <p14:creationId xmlns:p14="http://schemas.microsoft.com/office/powerpoint/2010/main" val="242304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This study used data from three different sources and included information on all U.S. live infants with a birth weight ≥400 g and a gestational age ≥22 weeks born in eight years from 1991 to 2020. In total, this accounted for over 30 million newborns. These data also provided extensive information about mother and newborn characteristics, enabling consideration of various pre-established perinatal risk factors in our analyses.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Primary measures of capacity included changes in the number of adjusted total neonatologists as well as the number of staffed NICU beds per live birth. Change is capacity was calculated as the difference between the regional capacity measure per 1000 live births between 1991 and each subsequent year. Separate models were developed for neonatologists and NICU beds.</a:t>
            </a:r>
          </a:p>
        </p:txBody>
      </p:sp>
      <p:sp>
        <p:nvSpPr>
          <p:cNvPr id="4" name="Slide Number Placeholder 3"/>
          <p:cNvSpPr>
            <a:spLocks noGrp="1"/>
          </p:cNvSpPr>
          <p:nvPr>
            <p:ph type="sldNum" sz="quarter" idx="5"/>
          </p:nvPr>
        </p:nvSpPr>
        <p:spPr/>
        <p:txBody>
          <a:bodyPr/>
          <a:lstStyle/>
          <a:p>
            <a:fld id="{4E1603F1-096C-2945-AD44-666F138A8C12}" type="slidenum">
              <a:rPr lang="en-US" smtClean="0"/>
              <a:t>4</a:t>
            </a:fld>
            <a:endParaRPr lang="en-US"/>
          </a:p>
        </p:txBody>
      </p:sp>
    </p:spTree>
    <p:extLst>
      <p:ext uri="{BB962C8B-B14F-4D97-AF65-F5344CB8AC3E}">
        <p14:creationId xmlns:p14="http://schemas.microsoft.com/office/powerpoint/2010/main" val="23063990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To assess the association between NICU care capacity and neonatal mortality at the population level, we first performed a pure ecological study using 246 predefined neonatal intensive care regions as the units of analysis. Regions were determined using standard methods of small area analysis described in previous research. Associations of regional change in capacity from 1991 to 2019 versus change in regional neonatal mortality were tested with bivariate linear models, and these models were weighted using the numbers of live births per neonatal intensive care region.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 addition, we specified multi-level Poisson models using the newborn as the unit of analysis to estimate neonatal mortality associations at the individual level. Covariates at the individual level were mother-newborn perinatal risk factors.  The NICR level covariate was capacity per 1000 live births for the NICR-year of birth, and the unit of cluster was NICR-year. Given the very large study population, we modeled a 20% random sample .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 20% random sample of each region-year</a:t>
            </a:r>
          </a:p>
        </p:txBody>
      </p:sp>
      <p:sp>
        <p:nvSpPr>
          <p:cNvPr id="4" name="Slide Number Placeholder 3"/>
          <p:cNvSpPr>
            <a:spLocks noGrp="1"/>
          </p:cNvSpPr>
          <p:nvPr>
            <p:ph type="sldNum" sz="quarter" idx="5"/>
          </p:nvPr>
        </p:nvSpPr>
        <p:spPr/>
        <p:txBody>
          <a:bodyPr/>
          <a:lstStyle/>
          <a:p>
            <a:fld id="{4E1603F1-096C-2945-AD44-666F138A8C12}" type="slidenum">
              <a:rPr lang="en-US" smtClean="0"/>
              <a:t>5</a:t>
            </a:fld>
            <a:endParaRPr lang="en-US"/>
          </a:p>
        </p:txBody>
      </p:sp>
    </p:spTree>
    <p:extLst>
      <p:ext uri="{BB962C8B-B14F-4D97-AF65-F5344CB8AC3E}">
        <p14:creationId xmlns:p14="http://schemas.microsoft.com/office/powerpoint/2010/main" val="5865773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Overall, we found that mean total adjusted neonatologists per live birth grew 225% while overall NICU bed capacity grew 44% during the period from 1991 to 2019. There was high regional variation in both cross-sectional distributions and change in NICU capacity across neonatal intensive care regions.</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At the ecological level, there was no meaningful association between change in capacity and change in mortality across the 246 neonatal intensive care regions.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Given that the benefits of specialized neonatal care are especially prominent among high-risk populations, we then repeated these analyses with only infants with a very low birth weight. There were no associations between growth in neonatal care capacity and changes in 28-day mortality, even amongst the sickest of newborns. </a:t>
            </a:r>
          </a:p>
        </p:txBody>
      </p:sp>
      <p:sp>
        <p:nvSpPr>
          <p:cNvPr id="4" name="Slide Number Placeholder 3"/>
          <p:cNvSpPr>
            <a:spLocks noGrp="1"/>
          </p:cNvSpPr>
          <p:nvPr>
            <p:ph type="sldNum" sz="quarter" idx="5"/>
          </p:nvPr>
        </p:nvSpPr>
        <p:spPr/>
        <p:txBody>
          <a:bodyPr/>
          <a:lstStyle/>
          <a:p>
            <a:fld id="{4E1603F1-096C-2945-AD44-666F138A8C12}" type="slidenum">
              <a:rPr lang="en-US" smtClean="0"/>
              <a:t>6</a:t>
            </a:fld>
            <a:endParaRPr lang="en-US"/>
          </a:p>
        </p:txBody>
      </p:sp>
    </p:spTree>
    <p:extLst>
      <p:ext uri="{BB962C8B-B14F-4D97-AF65-F5344CB8AC3E}">
        <p14:creationId xmlns:p14="http://schemas.microsoft.com/office/powerpoint/2010/main" val="228319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E1603F1-096C-2945-AD44-666F138A8C12}" type="slidenum">
              <a:rPr lang="en-US" smtClean="0"/>
              <a:t>7</a:t>
            </a:fld>
            <a:endParaRPr lang="en-US"/>
          </a:p>
        </p:txBody>
      </p:sp>
    </p:spTree>
    <p:extLst>
      <p:ext uri="{BB962C8B-B14F-4D97-AF65-F5344CB8AC3E}">
        <p14:creationId xmlns:p14="http://schemas.microsoft.com/office/powerpoint/2010/main" val="2328337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Now on to the data used in the multi-level models. Scatter plots  of change in regional exposure versus change in mortality failed to reveal any meaningful associations.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Scatter plots, where values to the right of the vertical axis represent regions with growth in capacity from 1991, failed...</a:t>
            </a:r>
          </a:p>
        </p:txBody>
      </p:sp>
      <p:sp>
        <p:nvSpPr>
          <p:cNvPr id="4" name="Slide Number Placeholder 3"/>
          <p:cNvSpPr>
            <a:spLocks noGrp="1"/>
          </p:cNvSpPr>
          <p:nvPr>
            <p:ph type="sldNum" sz="quarter" idx="5"/>
          </p:nvPr>
        </p:nvSpPr>
        <p:spPr/>
        <p:txBody>
          <a:bodyPr/>
          <a:lstStyle/>
          <a:p>
            <a:fld id="{4E1603F1-096C-2945-AD44-666F138A8C12}" type="slidenum">
              <a:rPr lang="en-US" smtClean="0"/>
              <a:t>8</a:t>
            </a:fld>
            <a:endParaRPr lang="en-US"/>
          </a:p>
        </p:txBody>
      </p:sp>
    </p:spTree>
    <p:extLst>
      <p:ext uri="{BB962C8B-B14F-4D97-AF65-F5344CB8AC3E}">
        <p14:creationId xmlns:p14="http://schemas.microsoft.com/office/powerpoint/2010/main" val="2345903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These tables show the risk ratios and 95% confidence intervals for three models for each type pf capacity.  Model 1 is the bivariate association, now estimated in a Poisson GEE model. For neonatologists the risk ratio is 0.98 indicating that in regions with increases in capacity, newborns had lower mortality risk.  The association was stronger for NICU beds with a risk ratio of 0.8.  </a:t>
            </a:r>
          </a:p>
          <a:p>
            <a:pPr marL="0" marR="0">
              <a:spcBef>
                <a:spcPts val="0"/>
              </a:spcBef>
              <a:spcAft>
                <a:spcPts val="0"/>
              </a:spcAf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 Model 2, the year of birth regional capacity was included and the associations persisted.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 Model 3, newborn health risks at birth were included, and there was no longer an association between change in capacity and newborn level mortality risk. </a:t>
            </a:r>
          </a:p>
          <a:p>
            <a:pPr marL="0" marR="0">
              <a:spcBef>
                <a:spcPts val="0"/>
              </a:spcBef>
              <a:spcAft>
                <a:spcPts val="0"/>
              </a:spcAf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4E1603F1-096C-2945-AD44-666F138A8C12}" type="slidenum">
              <a:rPr lang="en-US" smtClean="0"/>
              <a:t>9</a:t>
            </a:fld>
            <a:endParaRPr lang="en-US"/>
          </a:p>
        </p:txBody>
      </p:sp>
    </p:spTree>
    <p:extLst>
      <p:ext uri="{BB962C8B-B14F-4D97-AF65-F5344CB8AC3E}">
        <p14:creationId xmlns:p14="http://schemas.microsoft.com/office/powerpoint/2010/main" val="166709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Parallelogram 9">
            <a:extLst>
              <a:ext uri="{FF2B5EF4-FFF2-40B4-BE49-F238E27FC236}">
                <a16:creationId xmlns:a16="http://schemas.microsoft.com/office/drawing/2014/main" id="{21A3CC06-DA61-AEB5-5E08-42F7702E1F6B}"/>
              </a:ext>
            </a:extLst>
          </p:cNvPr>
          <p:cNvSpPr/>
          <p:nvPr userDrawn="1"/>
        </p:nvSpPr>
        <p:spPr>
          <a:xfrm>
            <a:off x="11746599" y="6551158"/>
            <a:ext cx="274320" cy="274320"/>
          </a:xfrm>
          <a:prstGeom prst="parallelogram">
            <a:avLst/>
          </a:prstGeom>
          <a:solidFill>
            <a:srgbClr val="00562F"/>
          </a:solidFill>
          <a:ln w="635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16475" y="385011"/>
            <a:ext cx="10972800" cy="1024401"/>
          </a:xfrm>
        </p:spPr>
        <p:txBody>
          <a:bodyPr>
            <a:noAutofit/>
          </a:bodyPr>
          <a:lstStyle>
            <a:lvl1pPr>
              <a:defRPr sz="2800" b="0" i="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hasCustomPrompt="1"/>
          </p:nvPr>
        </p:nvSpPr>
        <p:spPr>
          <a:xfrm>
            <a:off x="1524000" y="1905000"/>
            <a:ext cx="9144000" cy="3829083"/>
          </a:xfrm>
        </p:spPr>
        <p:txBody>
          <a:bodyPr>
            <a:noAutofit/>
          </a:bodyPr>
          <a:lstStyle>
            <a:lvl1pPr>
              <a:lnSpc>
                <a:spcPct val="100000"/>
              </a:lnSpc>
              <a:spcAft>
                <a:spcPts val="1200"/>
              </a:spcAft>
              <a:defRPr sz="2400">
                <a:latin typeface="Calibri" panose="020F0502020204030204" pitchFamily="34" charset="0"/>
                <a:cs typeface="Calibri" panose="020F0502020204030204" pitchFamily="34" charset="0"/>
              </a:defRPr>
            </a:lvl1pPr>
            <a:lvl2pPr marL="742950" indent="-285750">
              <a:lnSpc>
                <a:spcPct val="100000"/>
              </a:lnSpc>
              <a:spcAft>
                <a:spcPts val="1200"/>
              </a:spcAft>
              <a:buFont typeface="Arial" panose="020B0604020202020204" pitchFamily="34" charset="0"/>
              <a:buChar char="•"/>
              <a:defRPr sz="2000">
                <a:latin typeface="Calibri" panose="020F0502020204030204" pitchFamily="34" charset="0"/>
                <a:cs typeface="Calibri" panose="020F0502020204030204" pitchFamily="34" charset="0"/>
              </a:defRPr>
            </a:lvl2pPr>
            <a:lvl3pPr>
              <a:lnSpc>
                <a:spcPct val="100000"/>
              </a:lnSpc>
              <a:spcAft>
                <a:spcPts val="1200"/>
              </a:spcAft>
              <a:defRPr sz="1800">
                <a:latin typeface="Calibri" panose="020F0502020204030204" pitchFamily="34" charset="0"/>
                <a:cs typeface="Calibri" panose="020F0502020204030204" pitchFamily="34" charset="0"/>
              </a:defRPr>
            </a:lvl3pPr>
            <a:lvl4pPr>
              <a:lnSpc>
                <a:spcPct val="100000"/>
              </a:lnSpc>
              <a:spcAft>
                <a:spcPts val="1200"/>
              </a:spcAft>
              <a:defRPr sz="1800">
                <a:latin typeface="Calibri" panose="020F0502020204030204" pitchFamily="34" charset="0"/>
                <a:cs typeface="Calibri" panose="020F0502020204030204" pitchFamily="34" charset="0"/>
              </a:defRPr>
            </a:lvl4pPr>
            <a:lvl5pPr>
              <a:lnSpc>
                <a:spcPct val="100000"/>
              </a:lnSpc>
              <a:spcAft>
                <a:spcPts val="1200"/>
              </a:spcAft>
              <a:defRPr sz="1800">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11699275" y="6557513"/>
            <a:ext cx="382719" cy="261610"/>
          </a:xfrm>
        </p:spPr>
        <p:txBody>
          <a:bodyPr wrap="square">
            <a:spAutoFit/>
          </a:bodyPr>
          <a:lstStyle>
            <a:lvl1pPr algn="ctr">
              <a:defRPr sz="1100">
                <a:solidFill>
                  <a:schemeClr val="bg1"/>
                </a:solidFill>
                <a:latin typeface="Calibri" panose="020F0502020204030204" pitchFamily="34" charset="0"/>
                <a:cs typeface="Calibri" panose="020F0502020204030204" pitchFamily="34" charset="0"/>
              </a:defRPr>
            </a:lvl1pPr>
          </a:lstStyle>
          <a:p>
            <a:fld id="{5F99EF57-41E5-C444-A4DB-51759876B068}" type="slidenum">
              <a:rPr lang="en-US" smtClean="0"/>
              <a:pPr/>
              <a:t>‹#›</a:t>
            </a:fld>
            <a:endParaRPr lang="en-US"/>
          </a:p>
        </p:txBody>
      </p:sp>
      <p:pic>
        <p:nvPicPr>
          <p:cNvPr id="8" name="Picture 7">
            <a:extLst>
              <a:ext uri="{FF2B5EF4-FFF2-40B4-BE49-F238E27FC236}">
                <a16:creationId xmlns:a16="http://schemas.microsoft.com/office/drawing/2014/main" id="{43A978A5-5874-47C1-B9D1-D0586F8B6352}"/>
              </a:ext>
            </a:extLst>
          </p:cNvPr>
          <p:cNvPicPr>
            <a:picLocks noChangeAspect="1"/>
          </p:cNvPicPr>
          <p:nvPr userDrawn="1"/>
        </p:nvPicPr>
        <p:blipFill>
          <a:blip r:embed="rId2"/>
          <a:stretch>
            <a:fillRect/>
          </a:stretch>
        </p:blipFill>
        <p:spPr>
          <a:xfrm>
            <a:off x="9587753" y="94824"/>
            <a:ext cx="2227107" cy="570402"/>
          </a:xfrm>
          <a:prstGeom prst="rect">
            <a:avLst/>
          </a:prstGeom>
        </p:spPr>
      </p:pic>
      <p:cxnSp>
        <p:nvCxnSpPr>
          <p:cNvPr id="7" name="Straight Connector 6">
            <a:extLst>
              <a:ext uri="{FF2B5EF4-FFF2-40B4-BE49-F238E27FC236}">
                <a16:creationId xmlns:a16="http://schemas.microsoft.com/office/drawing/2014/main" id="{A6675CB3-3A57-5A43-D570-5854BD8127BC}"/>
              </a:ext>
            </a:extLst>
          </p:cNvPr>
          <p:cNvCxnSpPr>
            <a:cxnSpLocks/>
          </p:cNvCxnSpPr>
          <p:nvPr userDrawn="1"/>
        </p:nvCxnSpPr>
        <p:spPr>
          <a:xfrm>
            <a:off x="1524000" y="1600200"/>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833969E-D037-AF71-1FEC-8CCF1F1297DE}"/>
              </a:ext>
            </a:extLst>
          </p:cNvPr>
          <p:cNvSpPr/>
          <p:nvPr userDrawn="1"/>
        </p:nvSpPr>
        <p:spPr>
          <a:xfrm>
            <a:off x="4268364" y="0"/>
            <a:ext cx="3655273" cy="146304"/>
          </a:xfrm>
          <a:prstGeom prst="rect">
            <a:avLst/>
          </a:prstGeom>
          <a:solidFill>
            <a:srgbClr val="00562F"/>
          </a:solidFill>
          <a:ln w="127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2895605"/>
      </p:ext>
    </p:extLst>
  </p:cSld>
  <p:clrMapOvr>
    <a:masterClrMapping/>
  </p:clrMapOvr>
  <p:extLst>
    <p:ext uri="{DCECCB84-F9BA-43D5-87BE-67443E8EF086}">
      <p15:sldGuideLst xmlns:p15="http://schemas.microsoft.com/office/powerpoint/2012/main">
        <p15:guide id="1" orient="horz" pos="4010">
          <p15:clr>
            <a:srgbClr val="FBAE40"/>
          </p15:clr>
        </p15:guide>
        <p15:guide id="2" pos="3840">
          <p15:clr>
            <a:srgbClr val="FBAE40"/>
          </p15:clr>
        </p15:guide>
        <p15:guide id="3" pos="384">
          <p15:clr>
            <a:srgbClr val="FBAE40"/>
          </p15:clr>
        </p15:guide>
        <p15:guide id="7" orient="horz" pos="768">
          <p15:clr>
            <a:srgbClr val="FBAE40"/>
          </p15:clr>
        </p15:guide>
        <p15:guide id="11" pos="7296">
          <p15:clr>
            <a:srgbClr val="FBAE40"/>
          </p15:clr>
        </p15:guide>
        <p15:guide id="12" orient="horz" pos="3864">
          <p15:clr>
            <a:srgbClr val="FBAE40"/>
          </p15:clr>
        </p15:guide>
        <p15:guide id="13" orient="horz" pos="2160">
          <p15:clr>
            <a:srgbClr val="FBAE40"/>
          </p15:clr>
        </p15:guide>
        <p15:guide id="14" orient="horz" pos="1296">
          <p15:clr>
            <a:srgbClr val="FBAE40"/>
          </p15:clr>
        </p15:guide>
        <p15:guide id="15" orient="horz" pos="1440">
          <p15:clr>
            <a:srgbClr val="FBAE40"/>
          </p15:clr>
        </p15:guide>
        <p15:guide id="16" orient="horz" pos="417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10" name="Parallelogram 9">
            <a:extLst>
              <a:ext uri="{FF2B5EF4-FFF2-40B4-BE49-F238E27FC236}">
                <a16:creationId xmlns:a16="http://schemas.microsoft.com/office/drawing/2014/main" id="{21A3CC06-DA61-AEB5-5E08-42F7702E1F6B}"/>
              </a:ext>
            </a:extLst>
          </p:cNvPr>
          <p:cNvSpPr/>
          <p:nvPr userDrawn="1"/>
        </p:nvSpPr>
        <p:spPr>
          <a:xfrm>
            <a:off x="11746599" y="6551158"/>
            <a:ext cx="274320" cy="274320"/>
          </a:xfrm>
          <a:prstGeom prst="parallelogram">
            <a:avLst/>
          </a:prstGeom>
          <a:solidFill>
            <a:srgbClr val="00562F"/>
          </a:solidFill>
          <a:ln w="635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16475" y="385011"/>
            <a:ext cx="10972800" cy="1024401"/>
          </a:xfrm>
        </p:spPr>
        <p:txBody>
          <a:bodyPr>
            <a:noAutofit/>
          </a:bodyPr>
          <a:lstStyle>
            <a:lvl1pPr>
              <a:defRPr sz="2800" b="0" i="0">
                <a:latin typeface="Calibri" panose="020F0502020204030204" pitchFamily="34" charset="0"/>
                <a:cs typeface="Calibri" panose="020F0502020204030204" pitchFamily="34" charset="0"/>
              </a:defRPr>
            </a:lvl1pPr>
          </a:lstStyle>
          <a:p>
            <a:r>
              <a:rPr lang="en-US" dirty="0"/>
              <a:t>Click to edit Master title style</a:t>
            </a:r>
          </a:p>
        </p:txBody>
      </p:sp>
      <p:sp>
        <p:nvSpPr>
          <p:cNvPr id="6" name="Slide Number Placeholder 5"/>
          <p:cNvSpPr>
            <a:spLocks noGrp="1"/>
          </p:cNvSpPr>
          <p:nvPr>
            <p:ph type="sldNum" sz="quarter" idx="12"/>
          </p:nvPr>
        </p:nvSpPr>
        <p:spPr>
          <a:xfrm>
            <a:off x="11699275" y="6557513"/>
            <a:ext cx="382719" cy="261610"/>
          </a:xfrm>
        </p:spPr>
        <p:txBody>
          <a:bodyPr wrap="square">
            <a:spAutoFit/>
          </a:bodyPr>
          <a:lstStyle>
            <a:lvl1pPr algn="ctr">
              <a:defRPr sz="1100">
                <a:solidFill>
                  <a:schemeClr val="bg1"/>
                </a:solidFill>
                <a:latin typeface="Calibri" panose="020F0502020204030204" pitchFamily="34" charset="0"/>
                <a:cs typeface="Calibri" panose="020F0502020204030204" pitchFamily="34" charset="0"/>
              </a:defRPr>
            </a:lvl1pPr>
          </a:lstStyle>
          <a:p>
            <a:fld id="{5F99EF57-41E5-C444-A4DB-51759876B068}" type="slidenum">
              <a:rPr lang="en-US" smtClean="0"/>
              <a:pPr/>
              <a:t>‹#›</a:t>
            </a:fld>
            <a:endParaRPr lang="en-US"/>
          </a:p>
        </p:txBody>
      </p:sp>
      <p:pic>
        <p:nvPicPr>
          <p:cNvPr id="8" name="Picture 7">
            <a:extLst>
              <a:ext uri="{FF2B5EF4-FFF2-40B4-BE49-F238E27FC236}">
                <a16:creationId xmlns:a16="http://schemas.microsoft.com/office/drawing/2014/main" id="{43A978A5-5874-47C1-B9D1-D0586F8B6352}"/>
              </a:ext>
            </a:extLst>
          </p:cNvPr>
          <p:cNvPicPr>
            <a:picLocks noChangeAspect="1"/>
          </p:cNvPicPr>
          <p:nvPr userDrawn="1"/>
        </p:nvPicPr>
        <p:blipFill>
          <a:blip r:embed="rId2"/>
          <a:stretch>
            <a:fillRect/>
          </a:stretch>
        </p:blipFill>
        <p:spPr>
          <a:xfrm>
            <a:off x="9587753" y="94824"/>
            <a:ext cx="2227107" cy="570402"/>
          </a:xfrm>
          <a:prstGeom prst="rect">
            <a:avLst/>
          </a:prstGeom>
        </p:spPr>
      </p:pic>
      <p:cxnSp>
        <p:nvCxnSpPr>
          <p:cNvPr id="7" name="Straight Connector 6">
            <a:extLst>
              <a:ext uri="{FF2B5EF4-FFF2-40B4-BE49-F238E27FC236}">
                <a16:creationId xmlns:a16="http://schemas.microsoft.com/office/drawing/2014/main" id="{A6675CB3-3A57-5A43-D570-5854BD8127BC}"/>
              </a:ext>
            </a:extLst>
          </p:cNvPr>
          <p:cNvCxnSpPr>
            <a:cxnSpLocks/>
          </p:cNvCxnSpPr>
          <p:nvPr userDrawn="1"/>
        </p:nvCxnSpPr>
        <p:spPr>
          <a:xfrm>
            <a:off x="1524000" y="1600200"/>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833969E-D037-AF71-1FEC-8CCF1F1297DE}"/>
              </a:ext>
            </a:extLst>
          </p:cNvPr>
          <p:cNvSpPr/>
          <p:nvPr userDrawn="1"/>
        </p:nvSpPr>
        <p:spPr>
          <a:xfrm>
            <a:off x="4268364" y="0"/>
            <a:ext cx="3655273" cy="146304"/>
          </a:xfrm>
          <a:prstGeom prst="rect">
            <a:avLst/>
          </a:prstGeom>
          <a:solidFill>
            <a:srgbClr val="00562F"/>
          </a:solidFill>
          <a:ln w="127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5094330"/>
      </p:ext>
    </p:extLst>
  </p:cSld>
  <p:clrMapOvr>
    <a:masterClrMapping/>
  </p:clrMapOvr>
  <p:extLst>
    <p:ext uri="{DCECCB84-F9BA-43D5-87BE-67443E8EF086}">
      <p15:sldGuideLst xmlns:p15="http://schemas.microsoft.com/office/powerpoint/2012/main">
        <p15:guide id="1" orient="horz" pos="4010">
          <p15:clr>
            <a:srgbClr val="FBAE40"/>
          </p15:clr>
        </p15:guide>
        <p15:guide id="2" pos="3840">
          <p15:clr>
            <a:srgbClr val="FBAE40"/>
          </p15:clr>
        </p15:guide>
        <p15:guide id="3" pos="384">
          <p15:clr>
            <a:srgbClr val="FBAE40"/>
          </p15:clr>
        </p15:guide>
        <p15:guide id="7" orient="horz" pos="768">
          <p15:clr>
            <a:srgbClr val="FBAE40"/>
          </p15:clr>
        </p15:guide>
        <p15:guide id="11" pos="7296">
          <p15:clr>
            <a:srgbClr val="FBAE40"/>
          </p15:clr>
        </p15:guide>
        <p15:guide id="12" orient="horz" pos="3864">
          <p15:clr>
            <a:srgbClr val="FBAE40"/>
          </p15:clr>
        </p15:guide>
        <p15:guide id="13" orient="horz" pos="2160">
          <p15:clr>
            <a:srgbClr val="FBAE40"/>
          </p15:clr>
        </p15:guide>
        <p15:guide id="14" orient="horz" pos="1296">
          <p15:clr>
            <a:srgbClr val="FBAE40"/>
          </p15:clr>
        </p15:guide>
        <p15:guide id="15" orient="horz" pos="1440">
          <p15:clr>
            <a:srgbClr val="FBAE40"/>
          </p15:clr>
        </p15:guide>
        <p15:guide id="16" orient="horz" pos="417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10" name="Parallelogram 9">
            <a:extLst>
              <a:ext uri="{FF2B5EF4-FFF2-40B4-BE49-F238E27FC236}">
                <a16:creationId xmlns:a16="http://schemas.microsoft.com/office/drawing/2014/main" id="{21A3CC06-DA61-AEB5-5E08-42F7702E1F6B}"/>
              </a:ext>
            </a:extLst>
          </p:cNvPr>
          <p:cNvSpPr/>
          <p:nvPr userDrawn="1"/>
        </p:nvSpPr>
        <p:spPr>
          <a:xfrm>
            <a:off x="11746599" y="6551158"/>
            <a:ext cx="274320" cy="274320"/>
          </a:xfrm>
          <a:prstGeom prst="parallelogram">
            <a:avLst/>
          </a:prstGeom>
          <a:solidFill>
            <a:srgbClr val="00562F"/>
          </a:solidFill>
          <a:ln w="635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16475" y="385011"/>
            <a:ext cx="10972800" cy="1024401"/>
          </a:xfrm>
        </p:spPr>
        <p:txBody>
          <a:bodyPr>
            <a:noAutofit/>
          </a:bodyPr>
          <a:lstStyle>
            <a:lvl1pPr>
              <a:defRPr sz="2800" b="0" i="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hasCustomPrompt="1"/>
          </p:nvPr>
        </p:nvSpPr>
        <p:spPr>
          <a:xfrm>
            <a:off x="1524000" y="1905000"/>
            <a:ext cx="9144000" cy="3829083"/>
          </a:xfrm>
        </p:spPr>
        <p:txBody>
          <a:bodyPr>
            <a:noAutofit/>
          </a:bodyPr>
          <a:lstStyle>
            <a:lvl1pPr>
              <a:lnSpc>
                <a:spcPct val="100000"/>
              </a:lnSpc>
              <a:spcAft>
                <a:spcPts val="1200"/>
              </a:spcAft>
              <a:defRPr sz="2400">
                <a:latin typeface="Calibri" panose="020F0502020204030204" pitchFamily="34" charset="0"/>
                <a:cs typeface="Calibri" panose="020F0502020204030204" pitchFamily="34" charset="0"/>
              </a:defRPr>
            </a:lvl1pPr>
            <a:lvl2pPr marL="742950" indent="-285750">
              <a:lnSpc>
                <a:spcPct val="100000"/>
              </a:lnSpc>
              <a:spcAft>
                <a:spcPts val="1200"/>
              </a:spcAft>
              <a:buFont typeface="Arial" panose="020B0604020202020204" pitchFamily="34" charset="0"/>
              <a:buChar char="•"/>
              <a:defRPr sz="2000">
                <a:latin typeface="Calibri" panose="020F0502020204030204" pitchFamily="34" charset="0"/>
                <a:cs typeface="Calibri" panose="020F0502020204030204" pitchFamily="34" charset="0"/>
              </a:defRPr>
            </a:lvl2pPr>
            <a:lvl3pPr>
              <a:lnSpc>
                <a:spcPct val="100000"/>
              </a:lnSpc>
              <a:spcAft>
                <a:spcPts val="1200"/>
              </a:spcAft>
              <a:defRPr sz="1800">
                <a:latin typeface="Calibri" panose="020F0502020204030204" pitchFamily="34" charset="0"/>
                <a:cs typeface="Calibri" panose="020F0502020204030204" pitchFamily="34" charset="0"/>
              </a:defRPr>
            </a:lvl3pPr>
            <a:lvl4pPr>
              <a:lnSpc>
                <a:spcPct val="100000"/>
              </a:lnSpc>
              <a:spcAft>
                <a:spcPts val="1200"/>
              </a:spcAft>
              <a:defRPr sz="1800">
                <a:latin typeface="Calibri" panose="020F0502020204030204" pitchFamily="34" charset="0"/>
                <a:cs typeface="Calibri" panose="020F0502020204030204" pitchFamily="34" charset="0"/>
              </a:defRPr>
            </a:lvl4pPr>
            <a:lvl5pPr>
              <a:lnSpc>
                <a:spcPct val="100000"/>
              </a:lnSpc>
              <a:spcAft>
                <a:spcPts val="1200"/>
              </a:spcAft>
              <a:defRPr sz="1800">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11699275" y="6557513"/>
            <a:ext cx="382719" cy="261610"/>
          </a:xfrm>
        </p:spPr>
        <p:txBody>
          <a:bodyPr wrap="square">
            <a:spAutoFit/>
          </a:bodyPr>
          <a:lstStyle>
            <a:lvl1pPr algn="ctr">
              <a:defRPr sz="1100">
                <a:solidFill>
                  <a:schemeClr val="bg1"/>
                </a:solidFill>
                <a:latin typeface="Calibri" panose="020F0502020204030204" pitchFamily="34" charset="0"/>
                <a:cs typeface="Calibri" panose="020F0502020204030204" pitchFamily="34" charset="0"/>
              </a:defRPr>
            </a:lvl1pPr>
          </a:lstStyle>
          <a:p>
            <a:fld id="{5F99EF57-41E5-C444-A4DB-51759876B068}" type="slidenum">
              <a:rPr lang="en-US" smtClean="0"/>
              <a:pPr/>
              <a:t>‹#›</a:t>
            </a:fld>
            <a:endParaRPr lang="en-US"/>
          </a:p>
        </p:txBody>
      </p:sp>
      <p:pic>
        <p:nvPicPr>
          <p:cNvPr id="8" name="Picture 7">
            <a:extLst>
              <a:ext uri="{FF2B5EF4-FFF2-40B4-BE49-F238E27FC236}">
                <a16:creationId xmlns:a16="http://schemas.microsoft.com/office/drawing/2014/main" id="{43A978A5-5874-47C1-B9D1-D0586F8B6352}"/>
              </a:ext>
            </a:extLst>
          </p:cNvPr>
          <p:cNvPicPr>
            <a:picLocks noChangeAspect="1"/>
          </p:cNvPicPr>
          <p:nvPr userDrawn="1"/>
        </p:nvPicPr>
        <p:blipFill>
          <a:blip r:embed="rId2"/>
          <a:stretch>
            <a:fillRect/>
          </a:stretch>
        </p:blipFill>
        <p:spPr>
          <a:xfrm>
            <a:off x="9587753" y="94824"/>
            <a:ext cx="2227107" cy="570402"/>
          </a:xfrm>
          <a:prstGeom prst="rect">
            <a:avLst/>
          </a:prstGeom>
        </p:spPr>
      </p:pic>
      <p:sp>
        <p:nvSpPr>
          <p:cNvPr id="9" name="Rectangle 8">
            <a:extLst>
              <a:ext uri="{FF2B5EF4-FFF2-40B4-BE49-F238E27FC236}">
                <a16:creationId xmlns:a16="http://schemas.microsoft.com/office/drawing/2014/main" id="{1833969E-D037-AF71-1FEC-8CCF1F1297DE}"/>
              </a:ext>
            </a:extLst>
          </p:cNvPr>
          <p:cNvSpPr/>
          <p:nvPr userDrawn="1"/>
        </p:nvSpPr>
        <p:spPr>
          <a:xfrm>
            <a:off x="4268364" y="0"/>
            <a:ext cx="3655273" cy="146304"/>
          </a:xfrm>
          <a:prstGeom prst="rect">
            <a:avLst/>
          </a:prstGeom>
          <a:solidFill>
            <a:srgbClr val="00562F"/>
          </a:solidFill>
          <a:ln w="127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6795077"/>
      </p:ext>
    </p:extLst>
  </p:cSld>
  <p:clrMapOvr>
    <a:masterClrMapping/>
  </p:clrMapOvr>
  <p:extLst>
    <p:ext uri="{DCECCB84-F9BA-43D5-87BE-67443E8EF086}">
      <p15:sldGuideLst xmlns:p15="http://schemas.microsoft.com/office/powerpoint/2012/main">
        <p15:guide id="1" orient="horz" pos="4010">
          <p15:clr>
            <a:srgbClr val="FBAE40"/>
          </p15:clr>
        </p15:guide>
        <p15:guide id="2" pos="3840">
          <p15:clr>
            <a:srgbClr val="FBAE40"/>
          </p15:clr>
        </p15:guide>
        <p15:guide id="3" pos="384">
          <p15:clr>
            <a:srgbClr val="FBAE40"/>
          </p15:clr>
        </p15:guide>
        <p15:guide id="7" orient="horz" pos="768">
          <p15:clr>
            <a:srgbClr val="FBAE40"/>
          </p15:clr>
        </p15:guide>
        <p15:guide id="11" pos="7296">
          <p15:clr>
            <a:srgbClr val="FBAE40"/>
          </p15:clr>
        </p15:guide>
        <p15:guide id="12" orient="horz" pos="3864">
          <p15:clr>
            <a:srgbClr val="FBAE40"/>
          </p15:clr>
        </p15:guide>
        <p15:guide id="13" orient="horz" pos="2160">
          <p15:clr>
            <a:srgbClr val="FBAE40"/>
          </p15:clr>
        </p15:guide>
        <p15:guide id="14" orient="horz" pos="1296">
          <p15:clr>
            <a:srgbClr val="FBAE40"/>
          </p15:clr>
        </p15:guide>
        <p15:guide id="15" orient="horz" pos="1440">
          <p15:clr>
            <a:srgbClr val="FBAE40"/>
          </p15:clr>
        </p15:guide>
        <p15:guide id="16" orient="horz" pos="417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0" name="Parallelogram 9">
            <a:extLst>
              <a:ext uri="{FF2B5EF4-FFF2-40B4-BE49-F238E27FC236}">
                <a16:creationId xmlns:a16="http://schemas.microsoft.com/office/drawing/2014/main" id="{21A3CC06-DA61-AEB5-5E08-42F7702E1F6B}"/>
              </a:ext>
            </a:extLst>
          </p:cNvPr>
          <p:cNvSpPr/>
          <p:nvPr userDrawn="1"/>
        </p:nvSpPr>
        <p:spPr>
          <a:xfrm>
            <a:off x="11746599" y="6551158"/>
            <a:ext cx="274320" cy="274320"/>
          </a:xfrm>
          <a:prstGeom prst="parallelogram">
            <a:avLst/>
          </a:prstGeom>
          <a:solidFill>
            <a:srgbClr val="00562F"/>
          </a:solidFill>
          <a:ln w="635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16475" y="385011"/>
            <a:ext cx="10972800" cy="1024401"/>
          </a:xfrm>
        </p:spPr>
        <p:txBody>
          <a:bodyPr>
            <a:noAutofit/>
          </a:bodyPr>
          <a:lstStyle>
            <a:lvl1pPr>
              <a:defRPr sz="2800" b="0" i="0">
                <a:latin typeface="Calibri" panose="020F0502020204030204" pitchFamily="34" charset="0"/>
                <a:cs typeface="Calibri" panose="020F0502020204030204" pitchFamily="34" charset="0"/>
              </a:defRPr>
            </a:lvl1pPr>
          </a:lstStyle>
          <a:p>
            <a:r>
              <a:rPr lang="en-US" dirty="0"/>
              <a:t>Click to edit Master title style</a:t>
            </a:r>
          </a:p>
        </p:txBody>
      </p:sp>
      <p:sp>
        <p:nvSpPr>
          <p:cNvPr id="6" name="Slide Number Placeholder 5"/>
          <p:cNvSpPr>
            <a:spLocks noGrp="1"/>
          </p:cNvSpPr>
          <p:nvPr>
            <p:ph type="sldNum" sz="quarter" idx="12"/>
          </p:nvPr>
        </p:nvSpPr>
        <p:spPr>
          <a:xfrm>
            <a:off x="11699275" y="6557513"/>
            <a:ext cx="382719" cy="261610"/>
          </a:xfrm>
        </p:spPr>
        <p:txBody>
          <a:bodyPr wrap="square">
            <a:spAutoFit/>
          </a:bodyPr>
          <a:lstStyle>
            <a:lvl1pPr algn="ctr">
              <a:defRPr sz="1100">
                <a:solidFill>
                  <a:schemeClr val="bg1"/>
                </a:solidFill>
                <a:latin typeface="Calibri" panose="020F0502020204030204" pitchFamily="34" charset="0"/>
                <a:cs typeface="Calibri" panose="020F0502020204030204" pitchFamily="34" charset="0"/>
              </a:defRPr>
            </a:lvl1pPr>
          </a:lstStyle>
          <a:p>
            <a:fld id="{5F99EF57-41E5-C444-A4DB-51759876B068}" type="slidenum">
              <a:rPr lang="en-US" smtClean="0"/>
              <a:pPr/>
              <a:t>‹#›</a:t>
            </a:fld>
            <a:endParaRPr lang="en-US"/>
          </a:p>
        </p:txBody>
      </p:sp>
      <p:pic>
        <p:nvPicPr>
          <p:cNvPr id="8" name="Picture 7">
            <a:extLst>
              <a:ext uri="{FF2B5EF4-FFF2-40B4-BE49-F238E27FC236}">
                <a16:creationId xmlns:a16="http://schemas.microsoft.com/office/drawing/2014/main" id="{43A978A5-5874-47C1-B9D1-D0586F8B6352}"/>
              </a:ext>
            </a:extLst>
          </p:cNvPr>
          <p:cNvPicPr>
            <a:picLocks noChangeAspect="1"/>
          </p:cNvPicPr>
          <p:nvPr userDrawn="1"/>
        </p:nvPicPr>
        <p:blipFill>
          <a:blip r:embed="rId2"/>
          <a:stretch>
            <a:fillRect/>
          </a:stretch>
        </p:blipFill>
        <p:spPr>
          <a:xfrm>
            <a:off x="9587753" y="94824"/>
            <a:ext cx="2227107" cy="570402"/>
          </a:xfrm>
          <a:prstGeom prst="rect">
            <a:avLst/>
          </a:prstGeom>
        </p:spPr>
      </p:pic>
      <p:sp>
        <p:nvSpPr>
          <p:cNvPr id="9" name="Rectangle 8">
            <a:extLst>
              <a:ext uri="{FF2B5EF4-FFF2-40B4-BE49-F238E27FC236}">
                <a16:creationId xmlns:a16="http://schemas.microsoft.com/office/drawing/2014/main" id="{1833969E-D037-AF71-1FEC-8CCF1F1297DE}"/>
              </a:ext>
            </a:extLst>
          </p:cNvPr>
          <p:cNvSpPr/>
          <p:nvPr userDrawn="1"/>
        </p:nvSpPr>
        <p:spPr>
          <a:xfrm>
            <a:off x="4268364" y="0"/>
            <a:ext cx="3655273" cy="146304"/>
          </a:xfrm>
          <a:prstGeom prst="rect">
            <a:avLst/>
          </a:prstGeom>
          <a:solidFill>
            <a:srgbClr val="00562F"/>
          </a:solidFill>
          <a:ln w="127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68220460"/>
      </p:ext>
    </p:extLst>
  </p:cSld>
  <p:clrMapOvr>
    <a:masterClrMapping/>
  </p:clrMapOvr>
  <p:extLst>
    <p:ext uri="{DCECCB84-F9BA-43D5-87BE-67443E8EF086}">
      <p15:sldGuideLst xmlns:p15="http://schemas.microsoft.com/office/powerpoint/2012/main">
        <p15:guide id="1" orient="horz" pos="4010">
          <p15:clr>
            <a:srgbClr val="FBAE40"/>
          </p15:clr>
        </p15:guide>
        <p15:guide id="2" pos="3840">
          <p15:clr>
            <a:srgbClr val="FBAE40"/>
          </p15:clr>
        </p15:guide>
        <p15:guide id="3" pos="384">
          <p15:clr>
            <a:srgbClr val="FBAE40"/>
          </p15:clr>
        </p15:guide>
        <p15:guide id="7" orient="horz" pos="768">
          <p15:clr>
            <a:srgbClr val="FBAE40"/>
          </p15:clr>
        </p15:guide>
        <p15:guide id="11" pos="7296">
          <p15:clr>
            <a:srgbClr val="FBAE40"/>
          </p15:clr>
        </p15:guide>
        <p15:guide id="12" orient="horz" pos="3864">
          <p15:clr>
            <a:srgbClr val="FBAE40"/>
          </p15:clr>
        </p15:guide>
        <p15:guide id="13" orient="horz" pos="2160">
          <p15:clr>
            <a:srgbClr val="FBAE40"/>
          </p15:clr>
        </p15:guide>
        <p15:guide id="14" orient="horz" pos="1296">
          <p15:clr>
            <a:srgbClr val="FBAE40"/>
          </p15:clr>
        </p15:guide>
        <p15:guide id="15" orient="horz" pos="1440">
          <p15:clr>
            <a:srgbClr val="FBAE40"/>
          </p15:clr>
        </p15:guide>
        <p15:guide id="16" orient="horz" pos="417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10" name="Parallelogram 9">
            <a:extLst>
              <a:ext uri="{FF2B5EF4-FFF2-40B4-BE49-F238E27FC236}">
                <a16:creationId xmlns:a16="http://schemas.microsoft.com/office/drawing/2014/main" id="{21A3CC06-DA61-AEB5-5E08-42F7702E1F6B}"/>
              </a:ext>
            </a:extLst>
          </p:cNvPr>
          <p:cNvSpPr/>
          <p:nvPr userDrawn="1"/>
        </p:nvSpPr>
        <p:spPr>
          <a:xfrm>
            <a:off x="11746599" y="6551158"/>
            <a:ext cx="274320" cy="274320"/>
          </a:xfrm>
          <a:prstGeom prst="parallelogram">
            <a:avLst/>
          </a:prstGeom>
          <a:solidFill>
            <a:srgbClr val="00562F"/>
          </a:solidFill>
          <a:ln w="635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16475" y="843976"/>
            <a:ext cx="10972800" cy="1024401"/>
          </a:xfrm>
        </p:spPr>
        <p:txBody>
          <a:bodyPr>
            <a:noAutofit/>
          </a:bodyPr>
          <a:lstStyle>
            <a:lvl1pPr>
              <a:defRPr sz="2800" b="0" i="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hasCustomPrompt="1"/>
          </p:nvPr>
        </p:nvSpPr>
        <p:spPr>
          <a:xfrm>
            <a:off x="3349362" y="2138750"/>
            <a:ext cx="5493276" cy="3829083"/>
          </a:xfrm>
        </p:spPr>
        <p:txBody>
          <a:bodyPr>
            <a:noAutofit/>
          </a:bodyPr>
          <a:lstStyle>
            <a:lvl1pPr algn="ctr">
              <a:lnSpc>
                <a:spcPct val="150000"/>
              </a:lnSpc>
              <a:defRPr sz="2400">
                <a:latin typeface="Calibri" panose="020F0502020204030204" pitchFamily="34" charset="0"/>
                <a:cs typeface="Calibri" panose="020F0502020204030204" pitchFamily="34" charset="0"/>
              </a:defRPr>
            </a:lvl1pPr>
            <a:lvl2pPr algn="ctr">
              <a:lnSpc>
                <a:spcPct val="150000"/>
              </a:lnSpc>
              <a:defRPr sz="2400">
                <a:latin typeface="Calibri" panose="020F0502020204030204" pitchFamily="34" charset="0"/>
                <a:cs typeface="Calibri" panose="020F0502020204030204" pitchFamily="34" charset="0"/>
              </a:defRPr>
            </a:lvl2pPr>
            <a:lvl3pPr algn="ctr">
              <a:lnSpc>
                <a:spcPct val="150000"/>
              </a:lnSpc>
              <a:defRPr sz="2400">
                <a:latin typeface="Calibri" panose="020F0502020204030204" pitchFamily="34" charset="0"/>
                <a:cs typeface="Calibri" panose="020F0502020204030204" pitchFamily="34" charset="0"/>
              </a:defRPr>
            </a:lvl3pPr>
            <a:lvl4pPr algn="ctr">
              <a:lnSpc>
                <a:spcPct val="150000"/>
              </a:lnSpc>
              <a:defRPr sz="2400">
                <a:latin typeface="Calibri" panose="020F0502020204030204" pitchFamily="34" charset="0"/>
                <a:cs typeface="Calibri" panose="020F0502020204030204" pitchFamily="34" charset="0"/>
              </a:defRPr>
            </a:lvl4pPr>
            <a:lvl5pPr algn="ctr">
              <a:lnSpc>
                <a:spcPct val="150000"/>
              </a:lnSpc>
              <a:defRPr sz="2400">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11699275" y="6557513"/>
            <a:ext cx="382719" cy="261610"/>
          </a:xfrm>
        </p:spPr>
        <p:txBody>
          <a:bodyPr wrap="square">
            <a:spAutoFit/>
          </a:bodyPr>
          <a:lstStyle>
            <a:lvl1pPr algn="ctr">
              <a:defRPr sz="1100">
                <a:solidFill>
                  <a:schemeClr val="bg1"/>
                </a:solidFill>
                <a:latin typeface="Calibri" panose="020F0502020204030204" pitchFamily="34" charset="0"/>
                <a:cs typeface="Calibri" panose="020F0502020204030204" pitchFamily="34" charset="0"/>
              </a:defRPr>
            </a:lvl1pPr>
          </a:lstStyle>
          <a:p>
            <a:fld id="{5F99EF57-41E5-C444-A4DB-51759876B068}" type="slidenum">
              <a:rPr lang="en-US" smtClean="0"/>
              <a:pPr/>
              <a:t>‹#›</a:t>
            </a:fld>
            <a:endParaRPr lang="en-US"/>
          </a:p>
        </p:txBody>
      </p:sp>
      <p:pic>
        <p:nvPicPr>
          <p:cNvPr id="8" name="Picture 7">
            <a:extLst>
              <a:ext uri="{FF2B5EF4-FFF2-40B4-BE49-F238E27FC236}">
                <a16:creationId xmlns:a16="http://schemas.microsoft.com/office/drawing/2014/main" id="{43A978A5-5874-47C1-B9D1-D0586F8B6352}"/>
              </a:ext>
            </a:extLst>
          </p:cNvPr>
          <p:cNvPicPr>
            <a:picLocks noChangeAspect="1"/>
          </p:cNvPicPr>
          <p:nvPr userDrawn="1"/>
        </p:nvPicPr>
        <p:blipFill>
          <a:blip r:embed="rId2"/>
          <a:stretch>
            <a:fillRect/>
          </a:stretch>
        </p:blipFill>
        <p:spPr>
          <a:xfrm>
            <a:off x="9587753" y="94824"/>
            <a:ext cx="2227107" cy="570402"/>
          </a:xfrm>
          <a:prstGeom prst="rect">
            <a:avLst/>
          </a:prstGeom>
        </p:spPr>
      </p:pic>
      <p:sp>
        <p:nvSpPr>
          <p:cNvPr id="9" name="Rectangle 8">
            <a:extLst>
              <a:ext uri="{FF2B5EF4-FFF2-40B4-BE49-F238E27FC236}">
                <a16:creationId xmlns:a16="http://schemas.microsoft.com/office/drawing/2014/main" id="{1833969E-D037-AF71-1FEC-8CCF1F1297DE}"/>
              </a:ext>
            </a:extLst>
          </p:cNvPr>
          <p:cNvSpPr/>
          <p:nvPr userDrawn="1"/>
        </p:nvSpPr>
        <p:spPr>
          <a:xfrm>
            <a:off x="4268364" y="0"/>
            <a:ext cx="3655273" cy="146304"/>
          </a:xfrm>
          <a:prstGeom prst="rect">
            <a:avLst/>
          </a:prstGeom>
          <a:solidFill>
            <a:srgbClr val="00562F"/>
          </a:solidFill>
          <a:ln w="127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3530139"/>
      </p:ext>
    </p:extLst>
  </p:cSld>
  <p:clrMapOvr>
    <a:masterClrMapping/>
  </p:clrMapOvr>
  <p:extLst>
    <p:ext uri="{DCECCB84-F9BA-43D5-87BE-67443E8EF086}">
      <p15:sldGuideLst xmlns:p15="http://schemas.microsoft.com/office/powerpoint/2012/main">
        <p15:guide id="1" orient="horz" pos="4010">
          <p15:clr>
            <a:srgbClr val="FBAE40"/>
          </p15:clr>
        </p15:guide>
        <p15:guide id="2" pos="3840">
          <p15:clr>
            <a:srgbClr val="FBAE40"/>
          </p15:clr>
        </p15:guide>
        <p15:guide id="3" pos="384">
          <p15:clr>
            <a:srgbClr val="FBAE40"/>
          </p15:clr>
        </p15:guide>
        <p15:guide id="7" orient="horz" pos="768">
          <p15:clr>
            <a:srgbClr val="FBAE40"/>
          </p15:clr>
        </p15:guide>
        <p15:guide id="11" pos="7296">
          <p15:clr>
            <a:srgbClr val="FBAE40"/>
          </p15:clr>
        </p15:guide>
        <p15:guide id="12" orient="horz" pos="3864">
          <p15:clr>
            <a:srgbClr val="FBAE40"/>
          </p15:clr>
        </p15:guide>
        <p15:guide id="13" orient="horz" pos="2160">
          <p15:clr>
            <a:srgbClr val="FBAE40"/>
          </p15:clr>
        </p15:guide>
        <p15:guide id="14" orient="horz" pos="1296">
          <p15:clr>
            <a:srgbClr val="FBAE40"/>
          </p15:clr>
        </p15:guide>
        <p15:guide id="15" orient="horz" pos="1440">
          <p15:clr>
            <a:srgbClr val="FBAE40"/>
          </p15:clr>
        </p15:guide>
        <p15:guide id="16" orient="horz" pos="417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73A53B-07B0-3453-F89F-AB81A884310E}"/>
              </a:ext>
            </a:extLst>
          </p:cNvPr>
          <p:cNvSpPr>
            <a:spLocks noGrp="1"/>
          </p:cNvSpPr>
          <p:nvPr>
            <p:ph sz="half" idx="1"/>
          </p:nvPr>
        </p:nvSpPr>
        <p:spPr>
          <a:xfrm>
            <a:off x="838200" y="1825625"/>
            <a:ext cx="5181600" cy="4351338"/>
          </a:xfrm>
        </p:spPr>
        <p:txBody>
          <a:bodyPr>
            <a:noAutofit/>
          </a:bodyPr>
          <a:lstStyle>
            <a:lvl1pPr>
              <a:lnSpc>
                <a:spcPct val="100000"/>
              </a:lnSpc>
              <a:spcAft>
                <a:spcPts val="1200"/>
              </a:spcAft>
              <a:defRPr sz="2000">
                <a:latin typeface="Calibri" panose="020F0502020204030204" pitchFamily="34" charset="0"/>
                <a:cs typeface="Calibri" panose="020F0502020204030204" pitchFamily="34" charset="0"/>
              </a:defRPr>
            </a:lvl1pPr>
            <a:lvl2pPr>
              <a:lnSpc>
                <a:spcPct val="100000"/>
              </a:lnSpc>
              <a:spcAft>
                <a:spcPts val="1200"/>
              </a:spcAft>
              <a:defRPr sz="1800">
                <a:latin typeface="Calibri" panose="020F0502020204030204" pitchFamily="34" charset="0"/>
                <a:cs typeface="Calibri" panose="020F0502020204030204" pitchFamily="34" charset="0"/>
              </a:defRPr>
            </a:lvl2pPr>
            <a:lvl3pPr>
              <a:lnSpc>
                <a:spcPct val="100000"/>
              </a:lnSpc>
              <a:spcAft>
                <a:spcPts val="1200"/>
              </a:spcAft>
              <a:defRPr sz="1800">
                <a:latin typeface="Calibri" panose="020F0502020204030204" pitchFamily="34" charset="0"/>
                <a:cs typeface="Calibri" panose="020F0502020204030204" pitchFamily="34" charset="0"/>
              </a:defRPr>
            </a:lvl3pPr>
            <a:lvl4pPr>
              <a:lnSpc>
                <a:spcPct val="100000"/>
              </a:lnSpc>
              <a:spcAft>
                <a:spcPts val="1200"/>
              </a:spcAft>
              <a:defRPr sz="1800">
                <a:latin typeface="Calibri" panose="020F0502020204030204" pitchFamily="34" charset="0"/>
                <a:cs typeface="Calibri" panose="020F0502020204030204" pitchFamily="34" charset="0"/>
              </a:defRPr>
            </a:lvl4pPr>
            <a:lvl5pPr>
              <a:lnSpc>
                <a:spcPct val="100000"/>
              </a:lnSpc>
              <a:spcAft>
                <a:spcPts val="1200"/>
              </a:spcAft>
              <a:defRPr sz="1800">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FB4C47B4-58CD-0402-CEDF-F82813BC847E}"/>
              </a:ext>
            </a:extLst>
          </p:cNvPr>
          <p:cNvSpPr>
            <a:spLocks noGrp="1"/>
          </p:cNvSpPr>
          <p:nvPr>
            <p:ph sz="half" idx="2"/>
          </p:nvPr>
        </p:nvSpPr>
        <p:spPr>
          <a:xfrm>
            <a:off x="6172200" y="1825625"/>
            <a:ext cx="5181600" cy="4351338"/>
          </a:xfrm>
        </p:spPr>
        <p:txBody>
          <a:bodyPr>
            <a:noAutofit/>
          </a:bodyPr>
          <a:lstStyle>
            <a:lvl1pPr>
              <a:lnSpc>
                <a:spcPct val="100000"/>
              </a:lnSpc>
              <a:spcAft>
                <a:spcPts val="1200"/>
              </a:spcAft>
              <a:defRPr sz="2000">
                <a:latin typeface="Calibri" panose="020F0502020204030204" pitchFamily="34" charset="0"/>
                <a:cs typeface="Calibri" panose="020F0502020204030204" pitchFamily="34" charset="0"/>
              </a:defRPr>
            </a:lvl1pPr>
            <a:lvl2pPr>
              <a:lnSpc>
                <a:spcPct val="100000"/>
              </a:lnSpc>
              <a:spcAft>
                <a:spcPts val="1200"/>
              </a:spcAft>
              <a:defRPr sz="1800">
                <a:latin typeface="Calibri" panose="020F0502020204030204" pitchFamily="34" charset="0"/>
                <a:cs typeface="Calibri" panose="020F0502020204030204" pitchFamily="34" charset="0"/>
              </a:defRPr>
            </a:lvl2pPr>
            <a:lvl3pPr>
              <a:lnSpc>
                <a:spcPct val="100000"/>
              </a:lnSpc>
              <a:spcAft>
                <a:spcPts val="1200"/>
              </a:spcAft>
              <a:defRPr sz="1800">
                <a:latin typeface="Calibri" panose="020F0502020204030204" pitchFamily="34" charset="0"/>
                <a:cs typeface="Calibri" panose="020F0502020204030204" pitchFamily="34" charset="0"/>
              </a:defRPr>
            </a:lvl3pPr>
            <a:lvl4pPr>
              <a:lnSpc>
                <a:spcPct val="100000"/>
              </a:lnSpc>
              <a:spcAft>
                <a:spcPts val="1200"/>
              </a:spcAft>
              <a:defRPr sz="1800">
                <a:latin typeface="Calibri" panose="020F0502020204030204" pitchFamily="34" charset="0"/>
                <a:cs typeface="Calibri" panose="020F0502020204030204" pitchFamily="34" charset="0"/>
              </a:defRPr>
            </a:lvl4pPr>
            <a:lvl5pPr>
              <a:lnSpc>
                <a:spcPct val="100000"/>
              </a:lnSpc>
              <a:spcAft>
                <a:spcPts val="1200"/>
              </a:spcAft>
              <a:defRPr sz="1800">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arallelogram 7">
            <a:extLst>
              <a:ext uri="{FF2B5EF4-FFF2-40B4-BE49-F238E27FC236}">
                <a16:creationId xmlns:a16="http://schemas.microsoft.com/office/drawing/2014/main" id="{6D8E0DFF-889C-B67D-AADA-DA5D96C78DE6}"/>
              </a:ext>
            </a:extLst>
          </p:cNvPr>
          <p:cNvSpPr/>
          <p:nvPr userDrawn="1"/>
        </p:nvSpPr>
        <p:spPr>
          <a:xfrm>
            <a:off x="11746599" y="6551158"/>
            <a:ext cx="274320" cy="274320"/>
          </a:xfrm>
          <a:prstGeom prst="parallelogram">
            <a:avLst/>
          </a:prstGeom>
          <a:solidFill>
            <a:srgbClr val="00562F"/>
          </a:solidFill>
          <a:ln w="635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Slide Number Placeholder 5">
            <a:extLst>
              <a:ext uri="{FF2B5EF4-FFF2-40B4-BE49-F238E27FC236}">
                <a16:creationId xmlns:a16="http://schemas.microsoft.com/office/drawing/2014/main" id="{95217FB7-4447-48B2-4A33-91138FDDF5DA}"/>
              </a:ext>
            </a:extLst>
          </p:cNvPr>
          <p:cNvSpPr txBox="1">
            <a:spLocks/>
          </p:cNvSpPr>
          <p:nvPr userDrawn="1"/>
        </p:nvSpPr>
        <p:spPr>
          <a:xfrm>
            <a:off x="11699275" y="6557513"/>
            <a:ext cx="382719" cy="261610"/>
          </a:xfrm>
          <a:prstGeom prst="rect">
            <a:avLst/>
          </a:prstGeom>
        </p:spPr>
        <p:txBody>
          <a:bodyPr vert="horz" wrap="square" lIns="91440" tIns="45720" rIns="91440" bIns="45720" rtlCol="0" anchor="ctr">
            <a:spAutoFit/>
          </a:bodyPr>
          <a:lstStyle>
            <a:defPPr>
              <a:defRPr lang="en-US"/>
            </a:defPPr>
            <a:lvl1pPr marL="0" algn="ctr" defTabSz="457200" rtl="0" eaLnBrk="1" latinLnBrk="0" hangingPunct="1">
              <a:defRPr sz="1100" kern="1200">
                <a:solidFill>
                  <a:schemeClr val="bg1"/>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F99EF57-41E5-C444-A4DB-51759876B068}" type="slidenum">
              <a:rPr lang="en-US" smtClean="0"/>
              <a:pPr/>
              <a:t>‹#›</a:t>
            </a:fld>
            <a:endParaRPr lang="en-US"/>
          </a:p>
        </p:txBody>
      </p:sp>
      <p:cxnSp>
        <p:nvCxnSpPr>
          <p:cNvPr id="10" name="Straight Connector 9">
            <a:extLst>
              <a:ext uri="{FF2B5EF4-FFF2-40B4-BE49-F238E27FC236}">
                <a16:creationId xmlns:a16="http://schemas.microsoft.com/office/drawing/2014/main" id="{3B5770C5-DC5D-7A3B-D2C1-55AF31AB9D76}"/>
              </a:ext>
            </a:extLst>
          </p:cNvPr>
          <p:cNvCxnSpPr>
            <a:cxnSpLocks/>
          </p:cNvCxnSpPr>
          <p:nvPr userDrawn="1"/>
        </p:nvCxnSpPr>
        <p:spPr>
          <a:xfrm>
            <a:off x="1524000" y="1600200"/>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A1322626-11F1-81BE-3B64-35322F670616}"/>
              </a:ext>
            </a:extLst>
          </p:cNvPr>
          <p:cNvSpPr/>
          <p:nvPr userDrawn="1"/>
        </p:nvSpPr>
        <p:spPr>
          <a:xfrm>
            <a:off x="4268364" y="0"/>
            <a:ext cx="3655273" cy="146304"/>
          </a:xfrm>
          <a:prstGeom prst="rect">
            <a:avLst/>
          </a:prstGeom>
          <a:solidFill>
            <a:srgbClr val="00562F"/>
          </a:solidFill>
          <a:ln w="127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1">
            <a:extLst>
              <a:ext uri="{FF2B5EF4-FFF2-40B4-BE49-F238E27FC236}">
                <a16:creationId xmlns:a16="http://schemas.microsoft.com/office/drawing/2014/main" id="{7E3B1F11-9ACD-F189-9F09-0750488F0037}"/>
              </a:ext>
            </a:extLst>
          </p:cNvPr>
          <p:cNvSpPr>
            <a:spLocks noGrp="1"/>
          </p:cNvSpPr>
          <p:nvPr>
            <p:ph type="title"/>
          </p:nvPr>
        </p:nvSpPr>
        <p:spPr>
          <a:xfrm>
            <a:off x="619523" y="412979"/>
            <a:ext cx="10972800" cy="1024128"/>
          </a:xfrm>
        </p:spPr>
        <p:txBody>
          <a:bodyPr>
            <a:noAutofit/>
          </a:bodyPr>
          <a:lstStyle>
            <a:lvl1pPr algn="ctr">
              <a:defRPr sz="2800">
                <a:latin typeface="Calibri" panose="020F0502020204030204" pitchFamily="34" charset="0"/>
                <a:cs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val="549713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73A53B-07B0-3453-F89F-AB81A884310E}"/>
              </a:ext>
            </a:extLst>
          </p:cNvPr>
          <p:cNvSpPr>
            <a:spLocks noGrp="1"/>
          </p:cNvSpPr>
          <p:nvPr>
            <p:ph sz="half" idx="1"/>
          </p:nvPr>
        </p:nvSpPr>
        <p:spPr>
          <a:xfrm>
            <a:off x="838200" y="1825625"/>
            <a:ext cx="5181600" cy="4351338"/>
          </a:xfrm>
        </p:spPr>
        <p:txBody>
          <a:bodyPr>
            <a:noAutofit/>
          </a:bodyPr>
          <a:lstStyle>
            <a:lvl1pPr>
              <a:lnSpc>
                <a:spcPct val="100000"/>
              </a:lnSpc>
              <a:spcAft>
                <a:spcPts val="1200"/>
              </a:spcAft>
              <a:defRPr sz="2000">
                <a:latin typeface="Calibri" panose="020F0502020204030204" pitchFamily="34" charset="0"/>
                <a:cs typeface="Calibri" panose="020F0502020204030204" pitchFamily="34" charset="0"/>
              </a:defRPr>
            </a:lvl1pPr>
            <a:lvl2pPr>
              <a:lnSpc>
                <a:spcPct val="100000"/>
              </a:lnSpc>
              <a:spcAft>
                <a:spcPts val="1200"/>
              </a:spcAft>
              <a:defRPr sz="1800">
                <a:latin typeface="Calibri" panose="020F0502020204030204" pitchFamily="34" charset="0"/>
                <a:cs typeface="Calibri" panose="020F0502020204030204" pitchFamily="34" charset="0"/>
              </a:defRPr>
            </a:lvl2pPr>
            <a:lvl3pPr>
              <a:lnSpc>
                <a:spcPct val="100000"/>
              </a:lnSpc>
              <a:spcAft>
                <a:spcPts val="1200"/>
              </a:spcAft>
              <a:defRPr sz="1800">
                <a:latin typeface="Calibri" panose="020F0502020204030204" pitchFamily="34" charset="0"/>
                <a:cs typeface="Calibri" panose="020F0502020204030204" pitchFamily="34" charset="0"/>
              </a:defRPr>
            </a:lvl3pPr>
            <a:lvl4pPr>
              <a:lnSpc>
                <a:spcPct val="100000"/>
              </a:lnSpc>
              <a:spcAft>
                <a:spcPts val="1200"/>
              </a:spcAft>
              <a:defRPr sz="1800">
                <a:latin typeface="Calibri" panose="020F0502020204030204" pitchFamily="34" charset="0"/>
                <a:cs typeface="Calibri" panose="020F0502020204030204" pitchFamily="34" charset="0"/>
              </a:defRPr>
            </a:lvl4pPr>
            <a:lvl5pPr>
              <a:lnSpc>
                <a:spcPct val="100000"/>
              </a:lnSpc>
              <a:spcAft>
                <a:spcPts val="1200"/>
              </a:spcAft>
              <a:defRPr sz="1800">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FB4C47B4-58CD-0402-CEDF-F82813BC847E}"/>
              </a:ext>
            </a:extLst>
          </p:cNvPr>
          <p:cNvSpPr>
            <a:spLocks noGrp="1"/>
          </p:cNvSpPr>
          <p:nvPr>
            <p:ph sz="half" idx="2"/>
          </p:nvPr>
        </p:nvSpPr>
        <p:spPr>
          <a:xfrm>
            <a:off x="6172200" y="1825625"/>
            <a:ext cx="5181600" cy="4351338"/>
          </a:xfrm>
        </p:spPr>
        <p:txBody>
          <a:bodyPr>
            <a:noAutofit/>
          </a:bodyPr>
          <a:lstStyle>
            <a:lvl1pPr>
              <a:lnSpc>
                <a:spcPct val="100000"/>
              </a:lnSpc>
              <a:spcAft>
                <a:spcPts val="1200"/>
              </a:spcAft>
              <a:defRPr sz="2000">
                <a:latin typeface="Calibri" panose="020F0502020204030204" pitchFamily="34" charset="0"/>
                <a:cs typeface="Calibri" panose="020F0502020204030204" pitchFamily="34" charset="0"/>
              </a:defRPr>
            </a:lvl1pPr>
            <a:lvl2pPr>
              <a:lnSpc>
                <a:spcPct val="100000"/>
              </a:lnSpc>
              <a:spcAft>
                <a:spcPts val="1200"/>
              </a:spcAft>
              <a:defRPr sz="1800">
                <a:latin typeface="Calibri" panose="020F0502020204030204" pitchFamily="34" charset="0"/>
                <a:cs typeface="Calibri" panose="020F0502020204030204" pitchFamily="34" charset="0"/>
              </a:defRPr>
            </a:lvl2pPr>
            <a:lvl3pPr>
              <a:lnSpc>
                <a:spcPct val="100000"/>
              </a:lnSpc>
              <a:spcAft>
                <a:spcPts val="1200"/>
              </a:spcAft>
              <a:defRPr sz="1800">
                <a:latin typeface="Calibri" panose="020F0502020204030204" pitchFamily="34" charset="0"/>
                <a:cs typeface="Calibri" panose="020F0502020204030204" pitchFamily="34" charset="0"/>
              </a:defRPr>
            </a:lvl3pPr>
            <a:lvl4pPr>
              <a:lnSpc>
                <a:spcPct val="100000"/>
              </a:lnSpc>
              <a:spcAft>
                <a:spcPts val="1200"/>
              </a:spcAft>
              <a:defRPr sz="1800">
                <a:latin typeface="Calibri" panose="020F0502020204030204" pitchFamily="34" charset="0"/>
                <a:cs typeface="Calibri" panose="020F0502020204030204" pitchFamily="34" charset="0"/>
              </a:defRPr>
            </a:lvl4pPr>
            <a:lvl5pPr>
              <a:lnSpc>
                <a:spcPct val="100000"/>
              </a:lnSpc>
              <a:spcAft>
                <a:spcPts val="1200"/>
              </a:spcAft>
              <a:defRPr sz="1800">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arallelogram 7">
            <a:extLst>
              <a:ext uri="{FF2B5EF4-FFF2-40B4-BE49-F238E27FC236}">
                <a16:creationId xmlns:a16="http://schemas.microsoft.com/office/drawing/2014/main" id="{6D8E0DFF-889C-B67D-AADA-DA5D96C78DE6}"/>
              </a:ext>
            </a:extLst>
          </p:cNvPr>
          <p:cNvSpPr/>
          <p:nvPr userDrawn="1"/>
        </p:nvSpPr>
        <p:spPr>
          <a:xfrm>
            <a:off x="11746599" y="6551158"/>
            <a:ext cx="274320" cy="274320"/>
          </a:xfrm>
          <a:prstGeom prst="parallelogram">
            <a:avLst/>
          </a:prstGeom>
          <a:solidFill>
            <a:srgbClr val="00562F"/>
          </a:solidFill>
          <a:ln w="635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Slide Number Placeholder 5">
            <a:extLst>
              <a:ext uri="{FF2B5EF4-FFF2-40B4-BE49-F238E27FC236}">
                <a16:creationId xmlns:a16="http://schemas.microsoft.com/office/drawing/2014/main" id="{95217FB7-4447-48B2-4A33-91138FDDF5DA}"/>
              </a:ext>
            </a:extLst>
          </p:cNvPr>
          <p:cNvSpPr txBox="1">
            <a:spLocks/>
          </p:cNvSpPr>
          <p:nvPr userDrawn="1"/>
        </p:nvSpPr>
        <p:spPr>
          <a:xfrm>
            <a:off x="11699275" y="6557513"/>
            <a:ext cx="382719" cy="261610"/>
          </a:xfrm>
          <a:prstGeom prst="rect">
            <a:avLst/>
          </a:prstGeom>
        </p:spPr>
        <p:txBody>
          <a:bodyPr vert="horz" wrap="square" lIns="91440" tIns="45720" rIns="91440" bIns="45720" rtlCol="0" anchor="ctr">
            <a:spAutoFit/>
          </a:bodyPr>
          <a:lstStyle>
            <a:defPPr>
              <a:defRPr lang="en-US"/>
            </a:defPPr>
            <a:lvl1pPr marL="0" algn="ctr" defTabSz="457200" rtl="0" eaLnBrk="1" latinLnBrk="0" hangingPunct="1">
              <a:defRPr sz="1100" kern="1200">
                <a:solidFill>
                  <a:schemeClr val="bg1"/>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F99EF57-41E5-C444-A4DB-51759876B068}" type="slidenum">
              <a:rPr lang="en-US" smtClean="0"/>
              <a:pPr/>
              <a:t>‹#›</a:t>
            </a:fld>
            <a:endParaRPr lang="en-US"/>
          </a:p>
        </p:txBody>
      </p:sp>
      <p:sp>
        <p:nvSpPr>
          <p:cNvPr id="11" name="Rectangle 10">
            <a:extLst>
              <a:ext uri="{FF2B5EF4-FFF2-40B4-BE49-F238E27FC236}">
                <a16:creationId xmlns:a16="http://schemas.microsoft.com/office/drawing/2014/main" id="{A1322626-11F1-81BE-3B64-35322F670616}"/>
              </a:ext>
            </a:extLst>
          </p:cNvPr>
          <p:cNvSpPr/>
          <p:nvPr userDrawn="1"/>
        </p:nvSpPr>
        <p:spPr>
          <a:xfrm>
            <a:off x="4268364" y="0"/>
            <a:ext cx="3655273" cy="146304"/>
          </a:xfrm>
          <a:prstGeom prst="rect">
            <a:avLst/>
          </a:prstGeom>
          <a:solidFill>
            <a:srgbClr val="00562F"/>
          </a:solidFill>
          <a:ln w="127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1">
            <a:extLst>
              <a:ext uri="{FF2B5EF4-FFF2-40B4-BE49-F238E27FC236}">
                <a16:creationId xmlns:a16="http://schemas.microsoft.com/office/drawing/2014/main" id="{7E3B1F11-9ACD-F189-9F09-0750488F0037}"/>
              </a:ext>
            </a:extLst>
          </p:cNvPr>
          <p:cNvSpPr>
            <a:spLocks noGrp="1"/>
          </p:cNvSpPr>
          <p:nvPr>
            <p:ph type="title"/>
          </p:nvPr>
        </p:nvSpPr>
        <p:spPr>
          <a:xfrm>
            <a:off x="619523" y="412979"/>
            <a:ext cx="10972800" cy="1024128"/>
          </a:xfrm>
        </p:spPr>
        <p:txBody>
          <a:bodyPr>
            <a:noAutofit/>
          </a:bodyPr>
          <a:lstStyle>
            <a:lvl1pPr algn="ctr">
              <a:defRPr sz="2800">
                <a:latin typeface="Calibri" panose="020F0502020204030204" pitchFamily="34" charset="0"/>
                <a:cs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val="186233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Parallelogram 1">
            <a:extLst>
              <a:ext uri="{FF2B5EF4-FFF2-40B4-BE49-F238E27FC236}">
                <a16:creationId xmlns:a16="http://schemas.microsoft.com/office/drawing/2014/main" id="{C4B866FE-6E85-1C24-7CC4-688AF7F39D1C}"/>
              </a:ext>
            </a:extLst>
          </p:cNvPr>
          <p:cNvSpPr/>
          <p:nvPr userDrawn="1"/>
        </p:nvSpPr>
        <p:spPr>
          <a:xfrm>
            <a:off x="11746599" y="6551158"/>
            <a:ext cx="274320" cy="274320"/>
          </a:xfrm>
          <a:prstGeom prst="parallelogram">
            <a:avLst/>
          </a:prstGeom>
          <a:solidFill>
            <a:srgbClr val="00562F"/>
          </a:solidFill>
          <a:ln w="635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Slide Number Placeholder 5">
            <a:extLst>
              <a:ext uri="{FF2B5EF4-FFF2-40B4-BE49-F238E27FC236}">
                <a16:creationId xmlns:a16="http://schemas.microsoft.com/office/drawing/2014/main" id="{63B09BD2-E188-8B4A-8EE2-0E32A995AA05}"/>
              </a:ext>
            </a:extLst>
          </p:cNvPr>
          <p:cNvSpPr>
            <a:spLocks noGrp="1"/>
          </p:cNvSpPr>
          <p:nvPr>
            <p:ph type="sldNum" sz="quarter" idx="12"/>
          </p:nvPr>
        </p:nvSpPr>
        <p:spPr>
          <a:xfrm>
            <a:off x="11699275" y="6557513"/>
            <a:ext cx="382719" cy="261610"/>
          </a:xfrm>
        </p:spPr>
        <p:txBody>
          <a:bodyPr wrap="square">
            <a:spAutoFit/>
          </a:bodyPr>
          <a:lstStyle>
            <a:lvl1pPr algn="ctr">
              <a:defRPr sz="1100">
                <a:solidFill>
                  <a:schemeClr val="bg1"/>
                </a:solidFill>
                <a:latin typeface="Calibri" panose="020F0502020204030204" pitchFamily="34" charset="0"/>
                <a:cs typeface="Calibri" panose="020F0502020204030204" pitchFamily="34" charset="0"/>
              </a:defRPr>
            </a:lvl1pPr>
          </a:lstStyle>
          <a:p>
            <a:fld id="{5F99EF57-41E5-C444-A4DB-51759876B068}" type="slidenum">
              <a:rPr lang="en-US" smtClean="0"/>
              <a:pPr/>
              <a:t>‹#›</a:t>
            </a:fld>
            <a:endParaRPr lang="en-US"/>
          </a:p>
        </p:txBody>
      </p:sp>
      <p:sp>
        <p:nvSpPr>
          <p:cNvPr id="4" name="Rectangle 3">
            <a:extLst>
              <a:ext uri="{FF2B5EF4-FFF2-40B4-BE49-F238E27FC236}">
                <a16:creationId xmlns:a16="http://schemas.microsoft.com/office/drawing/2014/main" id="{D01EA135-87E8-C14E-5BA5-B1F1C0C02B48}"/>
              </a:ext>
            </a:extLst>
          </p:cNvPr>
          <p:cNvSpPr/>
          <p:nvPr userDrawn="1"/>
        </p:nvSpPr>
        <p:spPr>
          <a:xfrm>
            <a:off x="4268364" y="0"/>
            <a:ext cx="3655273" cy="146304"/>
          </a:xfrm>
          <a:prstGeom prst="rect">
            <a:avLst/>
          </a:prstGeom>
          <a:solidFill>
            <a:srgbClr val="00562F"/>
          </a:solidFill>
          <a:ln w="127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2376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457200"/>
            <a:ext cx="109728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latin typeface="National 2" panose="020B0504030502020203" pitchFamily="34" charset="77"/>
              </a:defRPr>
            </a:lvl1pPr>
          </a:lstStyle>
          <a:p>
            <a:fld id="{EE137111-0DDA-B34A-8691-3AABC6AE4576}" type="datetime1">
              <a:rPr lang="en-US" smtClean="0"/>
              <a:t>9/5/23</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National 2" panose="020B0504030502020203" pitchFamily="34" charset="77"/>
              </a:defRPr>
            </a:lvl1pPr>
          </a:lstStyle>
          <a:p>
            <a:r>
              <a:rPr lang="en-US"/>
              <a:t>PH 140 - Goodman - 10/8/18</a:t>
            </a: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latin typeface="National 2" panose="020B0504030502020203" pitchFamily="34" charset="77"/>
              </a:defRPr>
            </a:lvl1pPr>
          </a:lstStyle>
          <a:p>
            <a:fld id="{5F99EF57-41E5-C444-A4DB-51759876B068}" type="slidenum">
              <a:rPr lang="en-US" smtClean="0"/>
              <a:pPr/>
              <a:t>‹#›</a:t>
            </a:fld>
            <a:endParaRPr lang="en-US"/>
          </a:p>
        </p:txBody>
      </p:sp>
    </p:spTree>
    <p:extLst>
      <p:ext uri="{BB962C8B-B14F-4D97-AF65-F5344CB8AC3E}">
        <p14:creationId xmlns:p14="http://schemas.microsoft.com/office/powerpoint/2010/main" val="11560632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hf hdr="0" ftr="0" dt="0"/>
  <p:txStyles>
    <p:titleStyle>
      <a:lvl1pPr algn="ctr" defTabSz="457200" rtl="0" eaLnBrk="1" latinLnBrk="0" hangingPunct="1">
        <a:spcBef>
          <a:spcPct val="0"/>
        </a:spcBef>
        <a:buNone/>
        <a:defRPr sz="4400" b="0" i="0" kern="1200">
          <a:solidFill>
            <a:schemeClr val="tx1"/>
          </a:solidFill>
          <a:latin typeface="National 2 Medium" panose="020B0504030502020203" pitchFamily="34" charset="77"/>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National 2" panose="020B0504030502020203" pitchFamily="34" charset="77"/>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National 2" panose="020B0504030502020203" pitchFamily="34" charset="77"/>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National 2" panose="020B0504030502020203" pitchFamily="34" charset="77"/>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National 2" panose="020B0504030502020203" pitchFamily="34" charset="77"/>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National 2" panose="020B0504030502020203" pitchFamily="34" charset="77"/>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t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29641B9E-A623-FAC4-4787-DFF23A85CA7D}"/>
              </a:ext>
            </a:extLst>
          </p:cNvPr>
          <p:cNvSpPr>
            <a:spLocks noGrp="1"/>
          </p:cNvSpPr>
          <p:nvPr>
            <p:ph type="title"/>
          </p:nvPr>
        </p:nvSpPr>
        <p:spPr>
          <a:xfrm>
            <a:off x="609600" y="358885"/>
            <a:ext cx="10972800" cy="1024401"/>
          </a:xfrm>
        </p:spPr>
        <p:txBody>
          <a:bodyPr/>
          <a:lstStyle/>
          <a:p>
            <a:r>
              <a:rPr lang="en-US" dirty="0"/>
              <a:t>The association between regional growth in U.S. neonatal intensive care capacity and neonatal mortality from 1991 to 2020</a:t>
            </a:r>
          </a:p>
        </p:txBody>
      </p:sp>
      <p:sp>
        <p:nvSpPr>
          <p:cNvPr id="14" name="Content Placeholder 13">
            <a:extLst>
              <a:ext uri="{FF2B5EF4-FFF2-40B4-BE49-F238E27FC236}">
                <a16:creationId xmlns:a16="http://schemas.microsoft.com/office/drawing/2014/main" id="{02E9C54B-A85D-794F-02DE-E68BCC59D0AF}"/>
              </a:ext>
            </a:extLst>
          </p:cNvPr>
          <p:cNvSpPr>
            <a:spLocks noGrp="1"/>
          </p:cNvSpPr>
          <p:nvPr>
            <p:ph idx="1"/>
          </p:nvPr>
        </p:nvSpPr>
        <p:spPr>
          <a:xfrm>
            <a:off x="1419497" y="1923703"/>
            <a:ext cx="9144000" cy="2170611"/>
          </a:xfrm>
        </p:spPr>
        <p:txBody>
          <a:bodyPr/>
          <a:lstStyle/>
          <a:p>
            <a:pPr marL="12700" lvl="1" indent="-12700" algn="ctr">
              <a:buNone/>
            </a:pPr>
            <a:r>
              <a:rPr lang="en-US" sz="2400" dirty="0"/>
              <a:t>Authors:</a:t>
            </a:r>
          </a:p>
          <a:p>
            <a:pPr marL="0" marR="0" indent="0" algn="ctr">
              <a:spcBef>
                <a:spcPts val="0"/>
              </a:spcBef>
              <a:spcAft>
                <a:spcPts val="0"/>
              </a:spcAft>
              <a:buNone/>
            </a:pPr>
            <a:r>
              <a:rPr lang="en-US" dirty="0" err="1"/>
              <a:t>Gwenyth</a:t>
            </a:r>
            <a:r>
              <a:rPr lang="en-US" dirty="0"/>
              <a:t> M. Gasper, MS</a:t>
            </a:r>
          </a:p>
          <a:p>
            <a:pPr marL="0" marR="0" indent="0" algn="ctr">
              <a:spcBef>
                <a:spcPts val="0"/>
              </a:spcBef>
              <a:spcAft>
                <a:spcPts val="0"/>
              </a:spcAft>
              <a:buNone/>
            </a:pPr>
            <a:r>
              <a:rPr lang="en-US" dirty="0"/>
              <a:t>Patrick M. </a:t>
            </a:r>
            <a:r>
              <a:rPr lang="en-US" dirty="0" err="1"/>
              <a:t>Stuchlik</a:t>
            </a:r>
            <a:r>
              <a:rPr lang="en-US" dirty="0"/>
              <a:t>, PhD</a:t>
            </a:r>
          </a:p>
          <a:p>
            <a:pPr marL="0" marR="0" indent="0" algn="ctr">
              <a:spcBef>
                <a:spcPts val="0"/>
              </a:spcBef>
              <a:spcAft>
                <a:spcPts val="0"/>
              </a:spcAft>
              <a:buNone/>
            </a:pPr>
            <a:r>
              <a:rPr lang="en-US" dirty="0"/>
              <a:t>Therese A. </a:t>
            </a:r>
            <a:r>
              <a:rPr lang="en-US" dirty="0" err="1"/>
              <a:t>Stukel</a:t>
            </a:r>
            <a:r>
              <a:rPr lang="en-US" dirty="0"/>
              <a:t>, PhD</a:t>
            </a:r>
          </a:p>
          <a:p>
            <a:pPr marL="0" marR="0" indent="0" algn="ctr">
              <a:spcBef>
                <a:spcPts val="0"/>
              </a:spcBef>
              <a:spcAft>
                <a:spcPts val="0"/>
              </a:spcAft>
              <a:buNone/>
            </a:pPr>
            <a:r>
              <a:rPr lang="en-US" dirty="0"/>
              <a:t>David C. Goodman, MD MS</a:t>
            </a:r>
          </a:p>
          <a:p>
            <a:pPr marL="12700" lvl="1" indent="-12700" algn="ctr">
              <a:buNone/>
            </a:pPr>
            <a:endParaRPr lang="en-US" sz="2400" dirty="0"/>
          </a:p>
          <a:p>
            <a:pPr marL="12700" indent="-12700"/>
            <a:endParaRPr lang="en-US" dirty="0"/>
          </a:p>
          <a:p>
            <a:endParaRPr lang="en-US" dirty="0"/>
          </a:p>
        </p:txBody>
      </p:sp>
      <p:sp>
        <p:nvSpPr>
          <p:cNvPr id="6" name="Slide Number Placeholder 17">
            <a:extLst>
              <a:ext uri="{FF2B5EF4-FFF2-40B4-BE49-F238E27FC236}">
                <a16:creationId xmlns:a16="http://schemas.microsoft.com/office/drawing/2014/main" id="{02A38764-C828-8F10-57E9-04BB94899543}"/>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5F99EF57-41E5-C444-A4DB-51759876B068}" type="slidenum">
              <a:rPr kumimoji="0" lang="en-US" sz="1100" b="0" i="0" u="none" strike="noStrike" kern="1200" cap="none" spc="0" normalizeH="0" baseline="0" noProof="0" smtClean="0">
                <a:ln>
                  <a:noFill/>
                </a:ln>
                <a:solidFill>
                  <a:srgbClr val="FFFFFF"/>
                </a:solidFill>
                <a:effectLst/>
                <a:uLnTx/>
                <a:uFillTx/>
                <a:latin typeface="Calibri" panose="020F0502020204030204" pitchFamily="34" charset="0"/>
                <a:ea typeface="+mn-ea"/>
                <a:cs typeface="Calibri" panose="020F0502020204030204" pitchFamily="34" charset="0"/>
              </a:rPr>
              <a:pPr marL="0" marR="0" lvl="0" indent="0" algn="ctr" defTabSz="457200" rtl="0" eaLnBrk="1" fontAlgn="auto" latinLnBrk="0" hangingPunct="1">
                <a:lnSpc>
                  <a:spcPct val="100000"/>
                </a:lnSpc>
                <a:spcBef>
                  <a:spcPts val="0"/>
                </a:spcBef>
                <a:spcAft>
                  <a:spcPts val="0"/>
                </a:spcAft>
                <a:buClrTx/>
                <a:buSzTx/>
                <a:buFontTx/>
                <a:buNone/>
                <a:tabLst/>
                <a:defRPr/>
              </a:pPr>
              <a:t>1</a:t>
            </a:fld>
            <a:endParaRPr kumimoji="0" lang="en-US" sz="1100" b="0" i="0" u="none" strike="noStrike" kern="1200" cap="none" spc="0" normalizeH="0" baseline="0" noProof="0" dirty="0">
              <a:ln>
                <a:noFill/>
              </a:ln>
              <a:solidFill>
                <a:srgbClr val="FFFFFF"/>
              </a:solidFill>
              <a:effectLst/>
              <a:uLnTx/>
              <a:uFillTx/>
              <a:latin typeface="Calibri" panose="020F0502020204030204" pitchFamily="34" charset="0"/>
              <a:ea typeface="+mn-ea"/>
              <a:cs typeface="Calibri" panose="020F0502020204030204" pitchFamily="34" charset="0"/>
            </a:endParaRPr>
          </a:p>
        </p:txBody>
      </p:sp>
      <p:pic>
        <p:nvPicPr>
          <p:cNvPr id="7" name="Picture 6" descr="Text&#10;&#10;Description automatically generated">
            <a:extLst>
              <a:ext uri="{FF2B5EF4-FFF2-40B4-BE49-F238E27FC236}">
                <a16:creationId xmlns:a16="http://schemas.microsoft.com/office/drawing/2014/main" id="{C65E1B18-0DA1-30A4-67F2-DE0C15555D9D}"/>
              </a:ext>
            </a:extLst>
          </p:cNvPr>
          <p:cNvPicPr>
            <a:picLocks noChangeAspect="1"/>
          </p:cNvPicPr>
          <p:nvPr/>
        </p:nvPicPr>
        <p:blipFill>
          <a:blip r:embed="rId3"/>
          <a:stretch>
            <a:fillRect/>
          </a:stretch>
        </p:blipFill>
        <p:spPr>
          <a:xfrm>
            <a:off x="6334316" y="6102627"/>
            <a:ext cx="1777830" cy="553103"/>
          </a:xfrm>
          <a:prstGeom prst="rect">
            <a:avLst/>
          </a:prstGeom>
        </p:spPr>
      </p:pic>
      <p:pic>
        <p:nvPicPr>
          <p:cNvPr id="9" name="Picture 8">
            <a:extLst>
              <a:ext uri="{FF2B5EF4-FFF2-40B4-BE49-F238E27FC236}">
                <a16:creationId xmlns:a16="http://schemas.microsoft.com/office/drawing/2014/main" id="{F6A8D6DE-7E53-BC41-F02E-F2BB98D95D0C}"/>
              </a:ext>
            </a:extLst>
          </p:cNvPr>
          <p:cNvPicPr>
            <a:picLocks noChangeAspect="1"/>
          </p:cNvPicPr>
          <p:nvPr/>
        </p:nvPicPr>
        <p:blipFill>
          <a:blip r:embed="rId4"/>
          <a:stretch>
            <a:fillRect/>
          </a:stretch>
        </p:blipFill>
        <p:spPr>
          <a:xfrm>
            <a:off x="4403481" y="6103127"/>
            <a:ext cx="1464607" cy="552103"/>
          </a:xfrm>
          <a:prstGeom prst="rect">
            <a:avLst/>
          </a:prstGeom>
        </p:spPr>
      </p:pic>
      <p:sp>
        <p:nvSpPr>
          <p:cNvPr id="2" name="Content Placeholder 13">
            <a:extLst>
              <a:ext uri="{FF2B5EF4-FFF2-40B4-BE49-F238E27FC236}">
                <a16:creationId xmlns:a16="http://schemas.microsoft.com/office/drawing/2014/main" id="{740A2726-DD40-E863-2BBA-430BC98BD76F}"/>
              </a:ext>
            </a:extLst>
          </p:cNvPr>
          <p:cNvSpPr txBox="1">
            <a:spLocks/>
          </p:cNvSpPr>
          <p:nvPr/>
        </p:nvSpPr>
        <p:spPr>
          <a:xfrm>
            <a:off x="800273" y="4094314"/>
            <a:ext cx="10591455" cy="1744783"/>
          </a:xfrm>
          <a:prstGeom prst="rect">
            <a:avLst/>
          </a:prstGeom>
        </p:spPr>
        <p:txBody>
          <a:bodyPr vert="horz" lIns="91440" tIns="45720" rIns="91440" bIns="45720" rtlCol="0">
            <a:noAutofit/>
          </a:bodyPr>
          <a:lstStyle>
            <a:lvl1pPr marL="342900" indent="-342900" algn="l" defTabSz="457200" rtl="0" eaLnBrk="1" latinLnBrk="0" hangingPunct="1">
              <a:lnSpc>
                <a:spcPct val="100000"/>
              </a:lnSpc>
              <a:spcBef>
                <a:spcPct val="20000"/>
              </a:spcBef>
              <a:spcAft>
                <a:spcPts val="1200"/>
              </a:spcAft>
              <a:buFont typeface="Arial"/>
              <a:buChar char="•"/>
              <a:defRPr sz="2400" kern="1200">
                <a:solidFill>
                  <a:schemeClr val="tx1"/>
                </a:solidFill>
                <a:latin typeface="Calibri" panose="020F0502020204030204" pitchFamily="34" charset="0"/>
                <a:ea typeface="+mn-ea"/>
                <a:cs typeface="Calibri" panose="020F0502020204030204" pitchFamily="34" charset="0"/>
              </a:defRPr>
            </a:lvl1pPr>
            <a:lvl2pPr marL="742950" indent="-285750" algn="l" defTabSz="457200" rtl="0" eaLnBrk="1" latinLnBrk="0" hangingPunct="1">
              <a:lnSpc>
                <a:spcPct val="100000"/>
              </a:lnSpc>
              <a:spcBef>
                <a:spcPct val="20000"/>
              </a:spcBef>
              <a:spcAft>
                <a:spcPts val="1200"/>
              </a:spcAft>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2pPr>
            <a:lvl3pPr marL="1143000" indent="-228600" algn="l" defTabSz="457200" rtl="0" eaLnBrk="1" latinLnBrk="0" hangingPunct="1">
              <a:lnSpc>
                <a:spcPct val="100000"/>
              </a:lnSpc>
              <a:spcBef>
                <a:spcPct val="20000"/>
              </a:spcBef>
              <a:spcAft>
                <a:spcPts val="1200"/>
              </a:spcAft>
              <a:buFont typeface="Arial"/>
              <a:buChar char="•"/>
              <a:defRPr sz="1800" kern="1200">
                <a:solidFill>
                  <a:schemeClr val="tx1"/>
                </a:solidFill>
                <a:latin typeface="Calibri" panose="020F0502020204030204" pitchFamily="34" charset="0"/>
                <a:ea typeface="+mn-ea"/>
                <a:cs typeface="Calibri" panose="020F0502020204030204" pitchFamily="34" charset="0"/>
              </a:defRPr>
            </a:lvl3pPr>
            <a:lvl4pPr marL="1600200" indent="-228600" algn="l" defTabSz="457200" rtl="0" eaLnBrk="1" latinLnBrk="0" hangingPunct="1">
              <a:lnSpc>
                <a:spcPct val="100000"/>
              </a:lnSpc>
              <a:spcBef>
                <a:spcPct val="20000"/>
              </a:spcBef>
              <a:spcAft>
                <a:spcPts val="1200"/>
              </a:spcAft>
              <a:buFont typeface="Arial"/>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457200" rtl="0" eaLnBrk="1" latinLnBrk="0" hangingPunct="1">
              <a:lnSpc>
                <a:spcPct val="100000"/>
              </a:lnSpc>
              <a:spcBef>
                <a:spcPct val="20000"/>
              </a:spcBef>
              <a:spcAft>
                <a:spcPts val="1200"/>
              </a:spcAft>
              <a:buFont typeface="Arial"/>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2700" lvl="1" indent="0" algn="ctr">
              <a:buFont typeface="Arial" panose="020B0604020202020204" pitchFamily="34" charset="0"/>
              <a:buNone/>
            </a:pPr>
            <a:r>
              <a:rPr lang="en-US" sz="2400" dirty="0"/>
              <a:t>Funding:</a:t>
            </a:r>
          </a:p>
          <a:p>
            <a:pPr marL="12700" lvl="1" indent="0" algn="ctr">
              <a:spcAft>
                <a:spcPts val="0"/>
              </a:spcAft>
              <a:buFont typeface="Arial" panose="020B0604020202020204" pitchFamily="34" charset="0"/>
              <a:buNone/>
            </a:pPr>
            <a:r>
              <a:rPr lang="en-US" sz="2400" dirty="0"/>
              <a:t>Kettering Family Foundation</a:t>
            </a:r>
          </a:p>
          <a:p>
            <a:pPr marL="12700" lvl="1" indent="0" algn="ctr">
              <a:spcAft>
                <a:spcPts val="0"/>
              </a:spcAft>
              <a:buFont typeface="Arial" panose="020B0604020202020204" pitchFamily="34" charset="0"/>
              <a:buNone/>
            </a:pPr>
            <a:r>
              <a:rPr lang="en-US" sz="2400" dirty="0"/>
              <a:t>National Institute for Child and Human Development (NICHD 1R01HD101523) </a:t>
            </a:r>
          </a:p>
          <a:p>
            <a:endParaRPr lang="en-US" dirty="0"/>
          </a:p>
          <a:p>
            <a:endParaRPr lang="en-US" dirty="0"/>
          </a:p>
        </p:txBody>
      </p:sp>
    </p:spTree>
    <p:extLst>
      <p:ext uri="{BB962C8B-B14F-4D97-AF65-F5344CB8AC3E}">
        <p14:creationId xmlns:p14="http://schemas.microsoft.com/office/powerpoint/2010/main" val="22349988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29066-EC80-8937-1D2F-3741172E38D0}"/>
              </a:ext>
            </a:extLst>
          </p:cNvPr>
          <p:cNvSpPr>
            <a:spLocks noGrp="1"/>
          </p:cNvSpPr>
          <p:nvPr>
            <p:ph type="title"/>
          </p:nvPr>
        </p:nvSpPr>
        <p:spPr/>
        <p:txBody>
          <a:bodyPr/>
          <a:lstStyle/>
          <a:p>
            <a:r>
              <a:rPr lang="en-US" dirty="0"/>
              <a:t>Limitations</a:t>
            </a:r>
          </a:p>
        </p:txBody>
      </p:sp>
      <p:sp>
        <p:nvSpPr>
          <p:cNvPr id="3" name="Content Placeholder 2">
            <a:extLst>
              <a:ext uri="{FF2B5EF4-FFF2-40B4-BE49-F238E27FC236}">
                <a16:creationId xmlns:a16="http://schemas.microsoft.com/office/drawing/2014/main" id="{76366902-575C-B98A-E1C8-F0278B598C53}"/>
              </a:ext>
            </a:extLst>
          </p:cNvPr>
          <p:cNvSpPr>
            <a:spLocks noGrp="1"/>
          </p:cNvSpPr>
          <p:nvPr>
            <p:ph idx="1"/>
          </p:nvPr>
        </p:nvSpPr>
        <p:spPr>
          <a:xfrm>
            <a:off x="1523999" y="1905000"/>
            <a:ext cx="10175275" cy="3829083"/>
          </a:xfrm>
        </p:spPr>
        <p:txBody>
          <a:bodyPr/>
          <a:lstStyle/>
          <a:p>
            <a:r>
              <a:rPr lang="en-US" dirty="0"/>
              <a:t>Possible measurement errors in capacity.</a:t>
            </a:r>
          </a:p>
          <a:p>
            <a:r>
              <a:rPr lang="en-US" dirty="0"/>
              <a:t>Advanced practice neonatal nurses are not included. </a:t>
            </a:r>
          </a:p>
          <a:p>
            <a:r>
              <a:rPr lang="en-US" dirty="0"/>
              <a:t>Decreased mortality is only one benefit of NICU care.</a:t>
            </a:r>
          </a:p>
          <a:p>
            <a:r>
              <a:rPr lang="en-US" dirty="0"/>
              <a:t>This is an observational study; cannot rule out unspecified confounders.</a:t>
            </a:r>
          </a:p>
          <a:p>
            <a:endParaRPr lang="en-US" dirty="0"/>
          </a:p>
        </p:txBody>
      </p:sp>
      <p:sp>
        <p:nvSpPr>
          <p:cNvPr id="4" name="Slide Number Placeholder 3">
            <a:extLst>
              <a:ext uri="{FF2B5EF4-FFF2-40B4-BE49-F238E27FC236}">
                <a16:creationId xmlns:a16="http://schemas.microsoft.com/office/drawing/2014/main" id="{0886858E-D105-B8B5-8363-9E8A53C51137}"/>
              </a:ext>
            </a:extLst>
          </p:cNvPr>
          <p:cNvSpPr>
            <a:spLocks noGrp="1"/>
          </p:cNvSpPr>
          <p:nvPr>
            <p:ph type="sldNum" sz="quarter" idx="12"/>
          </p:nvPr>
        </p:nvSpPr>
        <p:spPr/>
        <p:txBody>
          <a:bodyPr/>
          <a:lstStyle/>
          <a:p>
            <a:fld id="{5F99EF57-41E5-C444-A4DB-51759876B068}" type="slidenum">
              <a:rPr lang="en-US" smtClean="0"/>
              <a:pPr/>
              <a:t>10</a:t>
            </a:fld>
            <a:endParaRPr lang="en-US"/>
          </a:p>
        </p:txBody>
      </p:sp>
    </p:spTree>
    <p:extLst>
      <p:ext uri="{BB962C8B-B14F-4D97-AF65-F5344CB8AC3E}">
        <p14:creationId xmlns:p14="http://schemas.microsoft.com/office/powerpoint/2010/main" val="38475582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29066-EC80-8937-1D2F-3741172E38D0}"/>
              </a:ext>
            </a:extLst>
          </p:cNvPr>
          <p:cNvSpPr>
            <a:spLocks noGrp="1"/>
          </p:cNvSpPr>
          <p:nvPr>
            <p:ph type="title"/>
          </p:nvPr>
        </p:nvSpPr>
        <p:spPr/>
        <p:txBody>
          <a:bodyPr/>
          <a:lstStyle/>
          <a:p>
            <a:r>
              <a:rPr lang="en-US" dirty="0"/>
              <a:t>Conclusions and Implications</a:t>
            </a:r>
          </a:p>
        </p:txBody>
      </p:sp>
      <p:sp>
        <p:nvSpPr>
          <p:cNvPr id="3" name="Content Placeholder 2">
            <a:extLst>
              <a:ext uri="{FF2B5EF4-FFF2-40B4-BE49-F238E27FC236}">
                <a16:creationId xmlns:a16="http://schemas.microsoft.com/office/drawing/2014/main" id="{76366902-575C-B98A-E1C8-F0278B598C53}"/>
              </a:ext>
            </a:extLst>
          </p:cNvPr>
          <p:cNvSpPr>
            <a:spLocks noGrp="1"/>
          </p:cNvSpPr>
          <p:nvPr>
            <p:ph idx="1"/>
          </p:nvPr>
        </p:nvSpPr>
        <p:spPr/>
        <p:txBody>
          <a:bodyPr/>
          <a:lstStyle/>
          <a:p>
            <a:r>
              <a:rPr lang="en-US" dirty="0"/>
              <a:t>Growth in NICU care capacity (neonatologists and NICU beds) from 1991 to 2020 was NOT associated with lower neonatal mortality</a:t>
            </a:r>
          </a:p>
          <a:p>
            <a:pPr marL="0" indent="0">
              <a:buNone/>
            </a:pPr>
            <a:r>
              <a:rPr lang="en-US" dirty="0"/>
              <a:t>Future Considerations:</a:t>
            </a:r>
          </a:p>
          <a:p>
            <a:r>
              <a:rPr lang="en-US" dirty="0"/>
              <a:t>What benefits, does differences in NICU capacity and utilization have on non-mortal neonatal outcomes?</a:t>
            </a:r>
          </a:p>
          <a:p>
            <a:r>
              <a:rPr lang="en-US" dirty="0"/>
              <a:t>Is NICU care expansion in the US presenting more harm than good, particularly in lower risk newborn groups?</a:t>
            </a:r>
          </a:p>
          <a:p>
            <a:pPr marL="0" indent="0">
              <a:buNone/>
            </a:pPr>
            <a:endParaRPr lang="en-US" dirty="0"/>
          </a:p>
        </p:txBody>
      </p:sp>
      <p:sp>
        <p:nvSpPr>
          <p:cNvPr id="4" name="Slide Number Placeholder 3">
            <a:extLst>
              <a:ext uri="{FF2B5EF4-FFF2-40B4-BE49-F238E27FC236}">
                <a16:creationId xmlns:a16="http://schemas.microsoft.com/office/drawing/2014/main" id="{0886858E-D105-B8B5-8363-9E8A53C51137}"/>
              </a:ext>
            </a:extLst>
          </p:cNvPr>
          <p:cNvSpPr>
            <a:spLocks noGrp="1"/>
          </p:cNvSpPr>
          <p:nvPr>
            <p:ph type="sldNum" sz="quarter" idx="12"/>
          </p:nvPr>
        </p:nvSpPr>
        <p:spPr/>
        <p:txBody>
          <a:bodyPr/>
          <a:lstStyle/>
          <a:p>
            <a:fld id="{5F99EF57-41E5-C444-A4DB-51759876B068}" type="slidenum">
              <a:rPr lang="en-US" smtClean="0"/>
              <a:pPr/>
              <a:t>11</a:t>
            </a:fld>
            <a:endParaRPr lang="en-US"/>
          </a:p>
        </p:txBody>
      </p:sp>
    </p:spTree>
    <p:extLst>
      <p:ext uri="{BB962C8B-B14F-4D97-AF65-F5344CB8AC3E}">
        <p14:creationId xmlns:p14="http://schemas.microsoft.com/office/powerpoint/2010/main" val="2182822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29066-EC80-8937-1D2F-3741172E38D0}"/>
              </a:ext>
            </a:extLst>
          </p:cNvPr>
          <p:cNvSpPr>
            <a:spLocks noGrp="1"/>
          </p:cNvSpPr>
          <p:nvPr>
            <p:ph type="title"/>
          </p:nvPr>
        </p:nvSpPr>
        <p:spPr/>
        <p:txBody>
          <a:bodyPr/>
          <a:lstStyle/>
          <a:p>
            <a:r>
              <a:rPr lang="en-US" dirty="0"/>
              <a:t>Background</a:t>
            </a:r>
          </a:p>
        </p:txBody>
      </p:sp>
      <p:sp>
        <p:nvSpPr>
          <p:cNvPr id="4" name="Slide Number Placeholder 3">
            <a:extLst>
              <a:ext uri="{FF2B5EF4-FFF2-40B4-BE49-F238E27FC236}">
                <a16:creationId xmlns:a16="http://schemas.microsoft.com/office/drawing/2014/main" id="{0886858E-D105-B8B5-8363-9E8A53C51137}"/>
              </a:ext>
            </a:extLst>
          </p:cNvPr>
          <p:cNvSpPr>
            <a:spLocks noGrp="1"/>
          </p:cNvSpPr>
          <p:nvPr>
            <p:ph type="sldNum" sz="quarter" idx="12"/>
          </p:nvPr>
        </p:nvSpPr>
        <p:spPr/>
        <p:txBody>
          <a:bodyPr/>
          <a:lstStyle/>
          <a:p>
            <a:fld id="{5F99EF57-41E5-C444-A4DB-51759876B068}" type="slidenum">
              <a:rPr lang="en-US" smtClean="0"/>
              <a:pPr/>
              <a:t>2</a:t>
            </a:fld>
            <a:endParaRPr lang="en-US"/>
          </a:p>
        </p:txBody>
      </p:sp>
      <p:sp>
        <p:nvSpPr>
          <p:cNvPr id="9" name="TextBox 8">
            <a:extLst>
              <a:ext uri="{FF2B5EF4-FFF2-40B4-BE49-F238E27FC236}">
                <a16:creationId xmlns:a16="http://schemas.microsoft.com/office/drawing/2014/main" id="{CC0220BD-7AB7-C13F-E0F7-5F9511A83BF5}"/>
              </a:ext>
            </a:extLst>
          </p:cNvPr>
          <p:cNvSpPr txBox="1"/>
          <p:nvPr/>
        </p:nvSpPr>
        <p:spPr>
          <a:xfrm>
            <a:off x="0" y="5840914"/>
            <a:ext cx="6672759" cy="923330"/>
          </a:xfrm>
          <a:prstGeom prst="rect">
            <a:avLst/>
          </a:prstGeom>
          <a:noFill/>
        </p:spPr>
        <p:txBody>
          <a:bodyPr wrap="square">
            <a:spAutoFit/>
          </a:bodyPr>
          <a:lstStyle/>
          <a:p>
            <a:pPr algn="ctr"/>
            <a:r>
              <a:rPr lang="en-US" sz="1800" b="0" dirty="0">
                <a:effectLst/>
                <a:latin typeface="Calibri" panose="020F0502020204030204" pitchFamily="34" charset="0"/>
                <a:cs typeface="Calibri" panose="020F0502020204030204" pitchFamily="34" charset="0"/>
              </a:rPr>
              <a:t>Ratio of the regional </a:t>
            </a:r>
            <a:r>
              <a:rPr lang="en-US" dirty="0">
                <a:latin typeface="Calibri" panose="020F0502020204030204" pitchFamily="34" charset="0"/>
                <a:cs typeface="Calibri" panose="020F0502020204030204" pitchFamily="34" charset="0"/>
              </a:rPr>
              <a:t>s</a:t>
            </a:r>
            <a:r>
              <a:rPr lang="en-US" sz="1800" b="0" dirty="0">
                <a:effectLst/>
                <a:latin typeface="Calibri" panose="020F0502020204030204" pitchFamily="34" charset="0"/>
                <a:cs typeface="Calibri" panose="020F0502020204030204" pitchFamily="34" charset="0"/>
              </a:rPr>
              <a:t>upply of </a:t>
            </a:r>
            <a:r>
              <a:rPr lang="en-US" dirty="0">
                <a:latin typeface="Calibri" panose="020F0502020204030204" pitchFamily="34" charset="0"/>
                <a:cs typeface="Calibri" panose="020F0502020204030204" pitchFamily="34" charset="0"/>
              </a:rPr>
              <a:t>n</a:t>
            </a:r>
            <a:r>
              <a:rPr lang="en-US" sz="1800" b="0" dirty="0">
                <a:effectLst/>
                <a:latin typeface="Calibri" panose="020F0502020204030204" pitchFamily="34" charset="0"/>
                <a:cs typeface="Calibri" panose="020F0502020204030204" pitchFamily="34" charset="0"/>
              </a:rPr>
              <a:t>eonatologists (A) and intensive care </a:t>
            </a:r>
            <a:r>
              <a:rPr lang="en-US" dirty="0">
                <a:latin typeface="Calibri" panose="020F0502020204030204" pitchFamily="34" charset="0"/>
                <a:cs typeface="Calibri" panose="020F0502020204030204" pitchFamily="34" charset="0"/>
              </a:rPr>
              <a:t>b</a:t>
            </a:r>
            <a:r>
              <a:rPr lang="en-US" sz="1800" b="0" dirty="0">
                <a:effectLst/>
                <a:latin typeface="Calibri" panose="020F0502020204030204" pitchFamily="34" charset="0"/>
                <a:cs typeface="Calibri" panose="020F0502020204030204" pitchFamily="34" charset="0"/>
              </a:rPr>
              <a:t>eds (B) in 246 neonatal intensive care regions to the overall </a:t>
            </a:r>
            <a:r>
              <a:rPr lang="en-US" dirty="0">
                <a:latin typeface="Calibri" panose="020F0502020204030204" pitchFamily="34" charset="0"/>
                <a:cs typeface="Calibri" panose="020F0502020204030204" pitchFamily="34" charset="0"/>
              </a:rPr>
              <a:t>s</a:t>
            </a:r>
            <a:r>
              <a:rPr lang="en-US" sz="1800" b="0" dirty="0">
                <a:effectLst/>
                <a:latin typeface="Calibri" panose="020F0502020204030204" pitchFamily="34" charset="0"/>
                <a:cs typeface="Calibri" panose="020F0502020204030204" pitchFamily="34" charset="0"/>
              </a:rPr>
              <a:t>upply in the US per 10,000 newborns with a birth </a:t>
            </a:r>
            <a:r>
              <a:rPr lang="en-US" dirty="0">
                <a:latin typeface="Calibri" panose="020F0502020204030204" pitchFamily="34" charset="0"/>
                <a:cs typeface="Calibri" panose="020F0502020204030204" pitchFamily="34" charset="0"/>
              </a:rPr>
              <a:t>w</a:t>
            </a:r>
            <a:r>
              <a:rPr lang="en-US" sz="1800" b="0" dirty="0">
                <a:effectLst/>
                <a:latin typeface="Calibri" panose="020F0502020204030204" pitchFamily="34" charset="0"/>
                <a:cs typeface="Calibri" panose="020F0502020204030204" pitchFamily="34" charset="0"/>
              </a:rPr>
              <a:t>eight of 500 to 999 g. </a:t>
            </a:r>
            <a:endParaRPr lang="en-US" dirty="0">
              <a:latin typeface="Calibri" panose="020F0502020204030204" pitchFamily="34" charset="0"/>
              <a:cs typeface="Calibri" panose="020F0502020204030204" pitchFamily="34" charset="0"/>
            </a:endParaRPr>
          </a:p>
        </p:txBody>
      </p:sp>
      <p:pic>
        <p:nvPicPr>
          <p:cNvPr id="11" name="Picture 10" descr="A screenshot of a computer screen&#10;&#10;Description automatically generated">
            <a:extLst>
              <a:ext uri="{FF2B5EF4-FFF2-40B4-BE49-F238E27FC236}">
                <a16:creationId xmlns:a16="http://schemas.microsoft.com/office/drawing/2014/main" id="{645B2DB1-E656-DF27-78DD-76DE10E668C8}"/>
              </a:ext>
            </a:extLst>
          </p:cNvPr>
          <p:cNvPicPr>
            <a:picLocks noChangeAspect="1"/>
          </p:cNvPicPr>
          <p:nvPr/>
        </p:nvPicPr>
        <p:blipFill rotWithShape="1">
          <a:blip r:embed="rId3"/>
          <a:srcRect l="37917" t="9973" r="23725" b="10093"/>
          <a:stretch/>
        </p:blipFill>
        <p:spPr>
          <a:xfrm>
            <a:off x="477280" y="523360"/>
            <a:ext cx="3912000" cy="5172785"/>
          </a:xfrm>
          <a:prstGeom prst="rect">
            <a:avLst/>
          </a:prstGeom>
        </p:spPr>
      </p:pic>
      <p:grpSp>
        <p:nvGrpSpPr>
          <p:cNvPr id="3" name="Group 2">
            <a:extLst>
              <a:ext uri="{FF2B5EF4-FFF2-40B4-BE49-F238E27FC236}">
                <a16:creationId xmlns:a16="http://schemas.microsoft.com/office/drawing/2014/main" id="{5FDC98B7-A9DD-C821-6C83-58A09F91647F}"/>
              </a:ext>
            </a:extLst>
          </p:cNvPr>
          <p:cNvGrpSpPr/>
          <p:nvPr/>
        </p:nvGrpSpPr>
        <p:grpSpPr>
          <a:xfrm>
            <a:off x="5738936" y="1687376"/>
            <a:ext cx="5960339" cy="3277727"/>
            <a:chOff x="616475" y="1409412"/>
            <a:chExt cx="5960339" cy="3277727"/>
          </a:xfrm>
        </p:grpSpPr>
        <p:grpSp>
          <p:nvGrpSpPr>
            <p:cNvPr id="15" name="Group 14">
              <a:extLst>
                <a:ext uri="{FF2B5EF4-FFF2-40B4-BE49-F238E27FC236}">
                  <a16:creationId xmlns:a16="http://schemas.microsoft.com/office/drawing/2014/main" id="{9B14926B-D5E2-7D6D-416D-7C8DED5A1679}"/>
                </a:ext>
              </a:extLst>
            </p:cNvPr>
            <p:cNvGrpSpPr/>
            <p:nvPr/>
          </p:nvGrpSpPr>
          <p:grpSpPr>
            <a:xfrm>
              <a:off x="616475" y="1409412"/>
              <a:ext cx="5960339" cy="2609433"/>
              <a:chOff x="5080194" y="-159744"/>
              <a:chExt cx="4918974" cy="2112722"/>
            </a:xfrm>
          </p:grpSpPr>
          <p:pic>
            <p:nvPicPr>
              <p:cNvPr id="5" name="Picture 4" descr="Chart, scatter chart&#10;&#10;Description automatically generated">
                <a:extLst>
                  <a:ext uri="{FF2B5EF4-FFF2-40B4-BE49-F238E27FC236}">
                    <a16:creationId xmlns:a16="http://schemas.microsoft.com/office/drawing/2014/main" id="{ACF5B888-6481-BC33-E98A-C9FFD27AA68C}"/>
                  </a:ext>
                </a:extLst>
              </p:cNvPr>
              <p:cNvPicPr>
                <a:picLocks noChangeAspect="1"/>
              </p:cNvPicPr>
              <p:nvPr/>
            </p:nvPicPr>
            <p:blipFill rotWithShape="1">
              <a:blip r:embed="rId4">
                <a:extLst>
                  <a:ext uri="{28A0092B-C50C-407E-A947-70E740481C1C}">
                    <a14:useLocalDpi xmlns:a14="http://schemas.microsoft.com/office/drawing/2010/main" val="0"/>
                  </a:ext>
                </a:extLst>
              </a:blip>
              <a:srcRect b="55304"/>
              <a:stretch/>
            </p:blipFill>
            <p:spPr>
              <a:xfrm>
                <a:off x="5080194" y="-159744"/>
                <a:ext cx="2459355" cy="2112722"/>
              </a:xfrm>
              <a:prstGeom prst="rect">
                <a:avLst/>
              </a:prstGeom>
            </p:spPr>
          </p:pic>
          <p:pic>
            <p:nvPicPr>
              <p:cNvPr id="14" name="Picture 13" descr="Chart, scatter chart&#10;&#10;Description automatically generated">
                <a:extLst>
                  <a:ext uri="{FF2B5EF4-FFF2-40B4-BE49-F238E27FC236}">
                    <a16:creationId xmlns:a16="http://schemas.microsoft.com/office/drawing/2014/main" id="{37EDDEE7-766F-1C86-0E73-384DDE35E5F9}"/>
                  </a:ext>
                </a:extLst>
              </p:cNvPr>
              <p:cNvPicPr>
                <a:picLocks noChangeAspect="1"/>
              </p:cNvPicPr>
              <p:nvPr/>
            </p:nvPicPr>
            <p:blipFill rotWithShape="1">
              <a:blip r:embed="rId4">
                <a:extLst>
                  <a:ext uri="{28A0092B-C50C-407E-A947-70E740481C1C}">
                    <a14:useLocalDpi xmlns:a14="http://schemas.microsoft.com/office/drawing/2010/main" val="0"/>
                  </a:ext>
                </a:extLst>
              </a:blip>
              <a:srcRect t="49406" b="6656"/>
              <a:stretch/>
            </p:blipFill>
            <p:spPr>
              <a:xfrm>
                <a:off x="7539549" y="-141962"/>
                <a:ext cx="2459619" cy="2077157"/>
              </a:xfrm>
              <a:prstGeom prst="rect">
                <a:avLst/>
              </a:prstGeom>
            </p:spPr>
          </p:pic>
        </p:grpSp>
        <p:sp>
          <p:nvSpPr>
            <p:cNvPr id="16" name="TextBox 15">
              <a:extLst>
                <a:ext uri="{FF2B5EF4-FFF2-40B4-BE49-F238E27FC236}">
                  <a16:creationId xmlns:a16="http://schemas.microsoft.com/office/drawing/2014/main" id="{5C96CADA-F687-5D1A-D04F-9ED4E9AB615D}"/>
                </a:ext>
              </a:extLst>
            </p:cNvPr>
            <p:cNvSpPr txBox="1"/>
            <p:nvPr/>
          </p:nvSpPr>
          <p:spPr>
            <a:xfrm>
              <a:off x="755122" y="4040808"/>
              <a:ext cx="5682725" cy="646331"/>
            </a:xfrm>
            <a:prstGeom prst="rect">
              <a:avLst/>
            </a:prstGeom>
            <a:noFill/>
          </p:spPr>
          <p:txBody>
            <a:bodyPr wrap="square">
              <a:spAutoFit/>
            </a:bodyPr>
            <a:lstStyle/>
            <a:p>
              <a:pPr algn="ctr"/>
              <a:r>
                <a:rPr lang="en-US" sz="1800" b="0" dirty="0">
                  <a:effectLst/>
                  <a:latin typeface="Calibri" panose="020F0502020204030204" pitchFamily="34" charset="0"/>
                  <a:cs typeface="Calibri" panose="020F0502020204030204" pitchFamily="34" charset="0"/>
                </a:rPr>
                <a:t>VLBW infants (&lt;1500 g) per 10,000 live births vs. intensive care capacity per live births in 246 NICRs.</a:t>
              </a:r>
              <a:endParaRPr lang="en-US" dirty="0">
                <a:latin typeface="Calibri" panose="020F0502020204030204" pitchFamily="34" charset="0"/>
                <a:cs typeface="Calibri" panose="020F0502020204030204" pitchFamily="34" charset="0"/>
              </a:endParaRPr>
            </a:p>
          </p:txBody>
        </p:sp>
      </p:grpSp>
      <p:sp>
        <p:nvSpPr>
          <p:cNvPr id="6" name="TextBox 5">
            <a:extLst>
              <a:ext uri="{FF2B5EF4-FFF2-40B4-BE49-F238E27FC236}">
                <a16:creationId xmlns:a16="http://schemas.microsoft.com/office/drawing/2014/main" id="{E00A3327-85E5-9F73-DB7E-595582B3B8B2}"/>
              </a:ext>
            </a:extLst>
          </p:cNvPr>
          <p:cNvSpPr txBox="1"/>
          <p:nvPr/>
        </p:nvSpPr>
        <p:spPr>
          <a:xfrm rot="10800000" flipV="1">
            <a:off x="6824022" y="5472606"/>
            <a:ext cx="4753429" cy="707886"/>
          </a:xfrm>
          <a:prstGeom prst="rect">
            <a:avLst/>
          </a:prstGeom>
          <a:noFill/>
        </p:spPr>
        <p:txBody>
          <a:bodyPr wrap="square" rtlCol="0">
            <a:spAutoFit/>
          </a:bodyPr>
          <a:lstStyle/>
          <a:p>
            <a:r>
              <a:rPr lang="en-US" sz="1000" dirty="0"/>
              <a:t>Source: Goodman DC, Fisher ES, Little GA, </a:t>
            </a:r>
            <a:r>
              <a:rPr lang="en-US" sz="1000" dirty="0" err="1"/>
              <a:t>Stukel</a:t>
            </a:r>
            <a:r>
              <a:rPr lang="en-US" sz="1000" dirty="0"/>
              <a:t> TA, Chang CH. (2001) Are neonatal intensive care resources located according to need? Regional variation in neonatologists, beds, and low birth weight newborns. Pediatrics. 108(2):426-431. PMID 11483810 </a:t>
            </a:r>
          </a:p>
        </p:txBody>
      </p:sp>
      <p:sp>
        <p:nvSpPr>
          <p:cNvPr id="8" name="TextBox 7">
            <a:extLst>
              <a:ext uri="{FF2B5EF4-FFF2-40B4-BE49-F238E27FC236}">
                <a16:creationId xmlns:a16="http://schemas.microsoft.com/office/drawing/2014/main" id="{0E7F1A0F-BC96-3A01-AC9D-A38524CEDB6C}"/>
              </a:ext>
            </a:extLst>
          </p:cNvPr>
          <p:cNvSpPr txBox="1"/>
          <p:nvPr/>
        </p:nvSpPr>
        <p:spPr>
          <a:xfrm>
            <a:off x="6824021" y="6180492"/>
            <a:ext cx="4753430" cy="553998"/>
          </a:xfrm>
          <a:prstGeom prst="rect">
            <a:avLst/>
          </a:prstGeom>
          <a:noFill/>
        </p:spPr>
        <p:txBody>
          <a:bodyPr wrap="square">
            <a:spAutoFit/>
          </a:bodyPr>
          <a:lstStyle/>
          <a:p>
            <a:r>
              <a:rPr lang="en-US" sz="1000" dirty="0"/>
              <a:t>Source: Goodman DC, Fisher ES, Little GA, </a:t>
            </a:r>
            <a:r>
              <a:rPr lang="en-US" sz="1000" dirty="0" err="1"/>
              <a:t>Stukel</a:t>
            </a:r>
            <a:r>
              <a:rPr lang="en-US" sz="1000" dirty="0"/>
              <a:t> TA, Chang CH, </a:t>
            </a:r>
            <a:r>
              <a:rPr lang="en-US" sz="1000" dirty="0" err="1"/>
              <a:t>Schoendorf</a:t>
            </a:r>
            <a:r>
              <a:rPr lang="en-US" sz="1000" dirty="0"/>
              <a:t> KS. (2002) The relation between the availability of neonatal intensive care and neonatal mortality. N </a:t>
            </a:r>
            <a:r>
              <a:rPr lang="en-US" sz="1000" dirty="0" err="1"/>
              <a:t>Engl</a:t>
            </a:r>
            <a:r>
              <a:rPr lang="en-US" sz="1000" dirty="0"/>
              <a:t> J Med. 346(20):1538-1544. PMCID   12015393 </a:t>
            </a:r>
          </a:p>
        </p:txBody>
      </p:sp>
    </p:spTree>
    <p:extLst>
      <p:ext uri="{BB962C8B-B14F-4D97-AF65-F5344CB8AC3E}">
        <p14:creationId xmlns:p14="http://schemas.microsoft.com/office/powerpoint/2010/main" val="3383625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29066-EC80-8937-1D2F-3741172E38D0}"/>
              </a:ext>
            </a:extLst>
          </p:cNvPr>
          <p:cNvSpPr>
            <a:spLocks noGrp="1"/>
          </p:cNvSpPr>
          <p:nvPr>
            <p:ph type="title"/>
          </p:nvPr>
        </p:nvSpPr>
        <p:spPr/>
        <p:txBody>
          <a:bodyPr/>
          <a:lstStyle/>
          <a:p>
            <a:r>
              <a:rPr lang="en-US" dirty="0"/>
              <a:t>Research Question</a:t>
            </a:r>
          </a:p>
        </p:txBody>
      </p:sp>
      <p:sp>
        <p:nvSpPr>
          <p:cNvPr id="3" name="Content Placeholder 2">
            <a:extLst>
              <a:ext uri="{FF2B5EF4-FFF2-40B4-BE49-F238E27FC236}">
                <a16:creationId xmlns:a16="http://schemas.microsoft.com/office/drawing/2014/main" id="{76366902-575C-B98A-E1C8-F0278B598C53}"/>
              </a:ext>
            </a:extLst>
          </p:cNvPr>
          <p:cNvSpPr>
            <a:spLocks noGrp="1"/>
          </p:cNvSpPr>
          <p:nvPr>
            <p:ph idx="1"/>
          </p:nvPr>
        </p:nvSpPr>
        <p:spPr/>
        <p:txBody>
          <a:bodyPr/>
          <a:lstStyle/>
          <a:p>
            <a:pPr marL="0" indent="0" algn="ctr">
              <a:buNone/>
            </a:pPr>
            <a:r>
              <a:rPr lang="en-US" dirty="0"/>
              <a:t>Controlling for need, is regional growth in neonatal intensive care capacity (neonatologists and NICU beds) associated with better newborn outcomes, specifically neonatal mortality (&lt;28 days)?</a:t>
            </a:r>
          </a:p>
        </p:txBody>
      </p:sp>
      <p:sp>
        <p:nvSpPr>
          <p:cNvPr id="4" name="Slide Number Placeholder 3">
            <a:extLst>
              <a:ext uri="{FF2B5EF4-FFF2-40B4-BE49-F238E27FC236}">
                <a16:creationId xmlns:a16="http://schemas.microsoft.com/office/drawing/2014/main" id="{0886858E-D105-B8B5-8363-9E8A53C51137}"/>
              </a:ext>
            </a:extLst>
          </p:cNvPr>
          <p:cNvSpPr>
            <a:spLocks noGrp="1"/>
          </p:cNvSpPr>
          <p:nvPr>
            <p:ph type="sldNum" sz="quarter" idx="12"/>
          </p:nvPr>
        </p:nvSpPr>
        <p:spPr/>
        <p:txBody>
          <a:bodyPr/>
          <a:lstStyle/>
          <a:p>
            <a:fld id="{5F99EF57-41E5-C444-A4DB-51759876B068}" type="slidenum">
              <a:rPr lang="en-US" smtClean="0"/>
              <a:pPr/>
              <a:t>3</a:t>
            </a:fld>
            <a:endParaRPr lang="en-US"/>
          </a:p>
        </p:txBody>
      </p:sp>
    </p:spTree>
    <p:extLst>
      <p:ext uri="{BB962C8B-B14F-4D97-AF65-F5344CB8AC3E}">
        <p14:creationId xmlns:p14="http://schemas.microsoft.com/office/powerpoint/2010/main" val="2671609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6366902-575C-B98A-E1C8-F0278B598C53}"/>
              </a:ext>
            </a:extLst>
          </p:cNvPr>
          <p:cNvSpPr>
            <a:spLocks noGrp="1"/>
          </p:cNvSpPr>
          <p:nvPr>
            <p:ph idx="1"/>
          </p:nvPr>
        </p:nvSpPr>
        <p:spPr>
          <a:xfrm>
            <a:off x="726831" y="1423161"/>
            <a:ext cx="10667999" cy="4324671"/>
          </a:xfrm>
        </p:spPr>
        <p:txBody>
          <a:bodyPr/>
          <a:lstStyle/>
          <a:p>
            <a:pPr marL="182880" indent="0">
              <a:spcBef>
                <a:spcPts val="0"/>
              </a:spcBef>
              <a:spcAft>
                <a:spcPts val="600"/>
              </a:spcAft>
              <a:buNone/>
            </a:pPr>
            <a:r>
              <a:rPr lang="en-US" sz="2000" b="1" dirty="0"/>
              <a:t>Data Sources:</a:t>
            </a:r>
          </a:p>
          <a:p>
            <a:pPr marL="182880">
              <a:spcBef>
                <a:spcPts val="0"/>
              </a:spcBef>
              <a:spcAft>
                <a:spcPts val="600"/>
              </a:spcAft>
            </a:pPr>
            <a:r>
              <a:rPr lang="en-US" sz="2000" dirty="0">
                <a:solidFill>
                  <a:srgbClr val="000000"/>
                </a:solidFill>
                <a:effectLst/>
                <a:ea typeface="Calibri" panose="020F0502020204030204" pitchFamily="34" charset="0"/>
              </a:rPr>
              <a:t>American Medical Association: </a:t>
            </a:r>
            <a:r>
              <a:rPr lang="en-US" sz="2000" b="1" dirty="0">
                <a:solidFill>
                  <a:srgbClr val="000000"/>
                </a:solidFill>
                <a:effectLst/>
                <a:ea typeface="Calibri" panose="020F0502020204030204" pitchFamily="34" charset="0"/>
              </a:rPr>
              <a:t>clinicall</a:t>
            </a:r>
            <a:r>
              <a:rPr lang="en-US" sz="2000" b="1" dirty="0">
                <a:solidFill>
                  <a:srgbClr val="000000"/>
                </a:solidFill>
                <a:ea typeface="Calibri" panose="020F0502020204030204" pitchFamily="34" charset="0"/>
              </a:rPr>
              <a:t>y active neonatologists and neonatology fellows</a:t>
            </a:r>
          </a:p>
          <a:p>
            <a:pPr marL="182880">
              <a:spcBef>
                <a:spcPts val="0"/>
              </a:spcBef>
              <a:spcAft>
                <a:spcPts val="600"/>
              </a:spcAft>
            </a:pPr>
            <a:r>
              <a:rPr lang="en-US" sz="2000" dirty="0">
                <a:solidFill>
                  <a:srgbClr val="000000"/>
                </a:solidFill>
                <a:effectLst/>
                <a:ea typeface="Calibri" panose="020F0502020204030204" pitchFamily="34" charset="0"/>
              </a:rPr>
              <a:t>American Hospital Association hospital surveys</a:t>
            </a:r>
            <a:r>
              <a:rPr lang="en-US" sz="2000" dirty="0">
                <a:solidFill>
                  <a:srgbClr val="000000"/>
                </a:solidFill>
                <a:ea typeface="Calibri" panose="020F0502020204030204" pitchFamily="34" charset="0"/>
              </a:rPr>
              <a:t>: </a:t>
            </a:r>
            <a:r>
              <a:rPr lang="en-US" sz="2000" b="1" dirty="0">
                <a:solidFill>
                  <a:srgbClr val="000000"/>
                </a:solidFill>
                <a:effectLst/>
                <a:ea typeface="Calibri" panose="020F0502020204030204" pitchFamily="34" charset="0"/>
              </a:rPr>
              <a:t>intensive and intermediate NICU beds </a:t>
            </a:r>
            <a:endParaRPr lang="en-US" sz="2000" b="1" dirty="0">
              <a:solidFill>
                <a:srgbClr val="000000"/>
              </a:solidFill>
              <a:ea typeface="Calibri" panose="020F0502020204030204" pitchFamily="34" charset="0"/>
            </a:endParaRPr>
          </a:p>
          <a:p>
            <a:pPr marL="182880">
              <a:spcBef>
                <a:spcPts val="0"/>
              </a:spcBef>
              <a:spcAft>
                <a:spcPts val="600"/>
              </a:spcAft>
            </a:pPr>
            <a:r>
              <a:rPr lang="en-US" sz="2000" dirty="0">
                <a:solidFill>
                  <a:srgbClr val="000000"/>
                </a:solidFill>
                <a:effectLst/>
                <a:ea typeface="Calibri" panose="020F0502020204030204" pitchFamily="34" charset="0"/>
              </a:rPr>
              <a:t>Centers for Disease Control (CDC) Birth-linked Death files: </a:t>
            </a:r>
            <a:r>
              <a:rPr lang="en-US" sz="2000" b="1" dirty="0">
                <a:solidFill>
                  <a:srgbClr val="000000"/>
                </a:solidFill>
                <a:effectLst/>
                <a:ea typeface="Calibri" panose="020F0502020204030204" pitchFamily="34" charset="0"/>
              </a:rPr>
              <a:t>US birth cohort newborn level data</a:t>
            </a:r>
          </a:p>
          <a:p>
            <a:pPr marL="582930" lvl="2">
              <a:spcBef>
                <a:spcPts val="0"/>
              </a:spcBef>
              <a:spcAft>
                <a:spcPts val="600"/>
              </a:spcAft>
            </a:pPr>
            <a:r>
              <a:rPr lang="en-US" sz="2000" dirty="0">
                <a:solidFill>
                  <a:srgbClr val="000000"/>
                </a:solidFill>
              </a:rPr>
              <a:t>Years: 1991, </a:t>
            </a:r>
            <a:r>
              <a:rPr lang="en-US" sz="2000" dirty="0">
                <a:solidFill>
                  <a:srgbClr val="000000"/>
                </a:solidFill>
                <a:effectLst/>
                <a:ea typeface="Calibri" panose="020F0502020204030204" pitchFamily="34" charset="0"/>
              </a:rPr>
              <a:t>2003, 2007, 2012, 2017, 2018, 2019, and 2020. </a:t>
            </a:r>
            <a:endParaRPr lang="en-US" sz="2000" dirty="0"/>
          </a:p>
          <a:p>
            <a:pPr marL="182880" indent="0">
              <a:spcBef>
                <a:spcPts val="600"/>
              </a:spcBef>
              <a:spcAft>
                <a:spcPts val="600"/>
              </a:spcAft>
              <a:buNone/>
            </a:pPr>
            <a:r>
              <a:rPr lang="en-US" sz="2000" b="1" dirty="0"/>
              <a:t>Measures of Capacity:</a:t>
            </a:r>
          </a:p>
          <a:p>
            <a:pPr marL="182880">
              <a:spcBef>
                <a:spcPts val="0"/>
              </a:spcBef>
              <a:spcAft>
                <a:spcPts val="600"/>
              </a:spcAft>
            </a:pPr>
            <a:r>
              <a:rPr lang="en-US" sz="2000" dirty="0">
                <a:solidFill>
                  <a:srgbClr val="000000"/>
                </a:solidFill>
              </a:rPr>
              <a:t>Counts of </a:t>
            </a:r>
            <a:r>
              <a:rPr lang="en-US" sz="2000" b="1" dirty="0">
                <a:solidFill>
                  <a:srgbClr val="000000"/>
                </a:solidFill>
              </a:rPr>
              <a:t>adjusted total neonatologists </a:t>
            </a:r>
            <a:r>
              <a:rPr lang="en-US" sz="2000" dirty="0">
                <a:solidFill>
                  <a:srgbClr val="000000"/>
                </a:solidFill>
              </a:rPr>
              <a:t>(clinically active +0.35*fellows) per live birth</a:t>
            </a:r>
          </a:p>
          <a:p>
            <a:pPr marL="182880">
              <a:spcBef>
                <a:spcPts val="0"/>
              </a:spcBef>
              <a:spcAft>
                <a:spcPts val="600"/>
              </a:spcAft>
            </a:pPr>
            <a:r>
              <a:rPr lang="en-US" sz="2000" dirty="0">
                <a:solidFill>
                  <a:srgbClr val="000000"/>
                </a:solidFill>
              </a:rPr>
              <a:t>Counts of staffed </a:t>
            </a:r>
            <a:r>
              <a:rPr lang="en-US" sz="2000" b="1" dirty="0">
                <a:solidFill>
                  <a:srgbClr val="000000"/>
                </a:solidFill>
              </a:rPr>
              <a:t>NICU beds </a:t>
            </a:r>
            <a:r>
              <a:rPr lang="en-US" sz="2000" dirty="0">
                <a:solidFill>
                  <a:srgbClr val="000000"/>
                </a:solidFill>
              </a:rPr>
              <a:t>(intensive + intermediate) per live birth </a:t>
            </a:r>
          </a:p>
          <a:p>
            <a:pPr marL="182880" indent="0">
              <a:spcBef>
                <a:spcPts val="600"/>
              </a:spcBef>
              <a:spcAft>
                <a:spcPts val="600"/>
              </a:spcAft>
              <a:buNone/>
            </a:pPr>
            <a:r>
              <a:rPr lang="en-US" sz="2000" b="1" dirty="0"/>
              <a:t>Measures of Mortality:</a:t>
            </a:r>
          </a:p>
          <a:p>
            <a:pPr marL="182880">
              <a:spcBef>
                <a:spcPts val="0"/>
              </a:spcBef>
              <a:spcAft>
                <a:spcPts val="600"/>
              </a:spcAft>
            </a:pPr>
            <a:r>
              <a:rPr lang="en-US" sz="2000" dirty="0"/>
              <a:t>Primary: neonatal mortality (</a:t>
            </a:r>
            <a:r>
              <a:rPr lang="en-US" sz="2000" b="1" dirty="0"/>
              <a:t>death &lt;28 days</a:t>
            </a:r>
            <a:r>
              <a:rPr lang="en-US" sz="2000" dirty="0"/>
              <a:t>)</a:t>
            </a:r>
          </a:p>
          <a:p>
            <a:pPr marL="182880">
              <a:spcBef>
                <a:spcPts val="0"/>
              </a:spcBef>
              <a:spcAft>
                <a:spcPts val="600"/>
              </a:spcAft>
            </a:pPr>
            <a:r>
              <a:rPr lang="en-US" sz="2000" dirty="0">
                <a:highlight>
                  <a:srgbClr val="FFFF00"/>
                </a:highlight>
              </a:rPr>
              <a:t>Secondary: neonatal mortality among very preterm newborns (death&lt;28 days)</a:t>
            </a:r>
          </a:p>
        </p:txBody>
      </p:sp>
      <p:sp>
        <p:nvSpPr>
          <p:cNvPr id="2" name="Title 1">
            <a:extLst>
              <a:ext uri="{FF2B5EF4-FFF2-40B4-BE49-F238E27FC236}">
                <a16:creationId xmlns:a16="http://schemas.microsoft.com/office/drawing/2014/main" id="{EB829066-EC80-8937-1D2F-3741172E38D0}"/>
              </a:ext>
            </a:extLst>
          </p:cNvPr>
          <p:cNvSpPr>
            <a:spLocks noGrp="1"/>
          </p:cNvSpPr>
          <p:nvPr>
            <p:ph type="title"/>
          </p:nvPr>
        </p:nvSpPr>
        <p:spPr/>
        <p:txBody>
          <a:bodyPr/>
          <a:lstStyle/>
          <a:p>
            <a:r>
              <a:rPr lang="en-US" dirty="0"/>
              <a:t>Methods I</a:t>
            </a:r>
          </a:p>
        </p:txBody>
      </p:sp>
      <p:sp>
        <p:nvSpPr>
          <p:cNvPr id="4" name="Slide Number Placeholder 3">
            <a:extLst>
              <a:ext uri="{FF2B5EF4-FFF2-40B4-BE49-F238E27FC236}">
                <a16:creationId xmlns:a16="http://schemas.microsoft.com/office/drawing/2014/main" id="{0886858E-D105-B8B5-8363-9E8A53C51137}"/>
              </a:ext>
            </a:extLst>
          </p:cNvPr>
          <p:cNvSpPr>
            <a:spLocks noGrp="1"/>
          </p:cNvSpPr>
          <p:nvPr>
            <p:ph type="sldNum" sz="quarter" idx="12"/>
          </p:nvPr>
        </p:nvSpPr>
        <p:spPr/>
        <p:txBody>
          <a:bodyPr/>
          <a:lstStyle/>
          <a:p>
            <a:fld id="{5F99EF57-41E5-C444-A4DB-51759876B068}" type="slidenum">
              <a:rPr lang="en-US" smtClean="0"/>
              <a:pPr/>
              <a:t>4</a:t>
            </a:fld>
            <a:endParaRPr lang="en-US"/>
          </a:p>
        </p:txBody>
      </p:sp>
    </p:spTree>
    <p:extLst>
      <p:ext uri="{BB962C8B-B14F-4D97-AF65-F5344CB8AC3E}">
        <p14:creationId xmlns:p14="http://schemas.microsoft.com/office/powerpoint/2010/main" val="748394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6366902-575C-B98A-E1C8-F0278B598C53}"/>
              </a:ext>
            </a:extLst>
          </p:cNvPr>
          <p:cNvSpPr>
            <a:spLocks noGrp="1"/>
          </p:cNvSpPr>
          <p:nvPr>
            <p:ph idx="1"/>
          </p:nvPr>
        </p:nvSpPr>
        <p:spPr>
          <a:xfrm>
            <a:off x="1141545" y="1549605"/>
            <a:ext cx="9641306" cy="4347103"/>
          </a:xfrm>
        </p:spPr>
        <p:txBody>
          <a:bodyPr/>
          <a:lstStyle/>
          <a:p>
            <a:pPr marL="182880" indent="0">
              <a:spcBef>
                <a:spcPts val="0"/>
              </a:spcBef>
              <a:spcAft>
                <a:spcPts val="600"/>
              </a:spcAft>
              <a:buNone/>
            </a:pPr>
            <a:r>
              <a:rPr lang="en-US" sz="2000" b="1" dirty="0"/>
              <a:t>Statistical Analysis for each capacity exposure: neonatologists and NICU beds</a:t>
            </a:r>
          </a:p>
          <a:p>
            <a:pPr>
              <a:spcBef>
                <a:spcPts val="0"/>
              </a:spcBef>
              <a:spcAft>
                <a:spcPts val="600"/>
              </a:spcAft>
            </a:pPr>
            <a:r>
              <a:rPr lang="en-US" sz="2000" b="1" dirty="0">
                <a:solidFill>
                  <a:srgbClr val="000000"/>
                </a:solidFill>
                <a:ea typeface="Calibri" panose="020F0502020204030204" pitchFamily="34" charset="0"/>
              </a:rPr>
              <a:t>Pure e</a:t>
            </a:r>
            <a:r>
              <a:rPr lang="en-US" sz="2000" b="1" dirty="0">
                <a:solidFill>
                  <a:srgbClr val="000000"/>
                </a:solidFill>
                <a:effectLst/>
                <a:ea typeface="Calibri" panose="020F0502020204030204" pitchFamily="34" charset="0"/>
              </a:rPr>
              <a:t>cological design </a:t>
            </a:r>
            <a:r>
              <a:rPr lang="en-US" sz="2000" dirty="0">
                <a:solidFill>
                  <a:srgbClr val="000000"/>
                </a:solidFill>
                <a:effectLst/>
                <a:ea typeface="Calibri" panose="020F0502020204030204" pitchFamily="34" charset="0"/>
              </a:rPr>
              <a:t>using 246 </a:t>
            </a:r>
            <a:r>
              <a:rPr lang="en-US" sz="2000" b="1" dirty="0">
                <a:solidFill>
                  <a:srgbClr val="000000"/>
                </a:solidFill>
                <a:effectLst/>
                <a:ea typeface="Calibri" panose="020F0502020204030204" pitchFamily="34" charset="0"/>
              </a:rPr>
              <a:t>NICRs</a:t>
            </a:r>
            <a:r>
              <a:rPr lang="en-US" sz="2000" dirty="0">
                <a:solidFill>
                  <a:srgbClr val="000000"/>
                </a:solidFill>
                <a:effectLst/>
                <a:ea typeface="Calibri" panose="020F0502020204030204" pitchFamily="34" charset="0"/>
              </a:rPr>
              <a:t> as the unit of analysis </a:t>
            </a:r>
          </a:p>
          <a:p>
            <a:pPr lvl="1">
              <a:spcBef>
                <a:spcPts val="0"/>
              </a:spcBef>
              <a:spcAft>
                <a:spcPts val="600"/>
              </a:spcAft>
            </a:pPr>
            <a:r>
              <a:rPr lang="en-US" dirty="0">
                <a:solidFill>
                  <a:srgbClr val="000000"/>
                </a:solidFill>
                <a:effectLst/>
                <a:ea typeface="Calibri" panose="020F0502020204030204" pitchFamily="34" charset="0"/>
              </a:rPr>
              <a:t>Primary Exposure: change in capacity per 1000 live births (2019-1991)</a:t>
            </a:r>
          </a:p>
          <a:p>
            <a:pPr lvl="1">
              <a:spcBef>
                <a:spcPts val="0"/>
              </a:spcBef>
              <a:spcAft>
                <a:spcPts val="600"/>
              </a:spcAft>
            </a:pPr>
            <a:r>
              <a:rPr lang="en-US" dirty="0">
                <a:solidFill>
                  <a:srgbClr val="000000"/>
                </a:solidFill>
                <a:ea typeface="Calibri" panose="020F0502020204030204" pitchFamily="34" charset="0"/>
              </a:rPr>
              <a:t>Primary Outcome: change in mortality </a:t>
            </a:r>
            <a:r>
              <a:rPr lang="en-US" dirty="0">
                <a:solidFill>
                  <a:srgbClr val="000000"/>
                </a:solidFill>
                <a:effectLst/>
                <a:ea typeface="Calibri" panose="020F0502020204030204" pitchFamily="34" charset="0"/>
              </a:rPr>
              <a:t>per 1000 live births </a:t>
            </a:r>
            <a:r>
              <a:rPr lang="en-US" dirty="0">
                <a:solidFill>
                  <a:srgbClr val="000000"/>
                </a:solidFill>
                <a:ea typeface="Calibri" panose="020F0502020204030204" pitchFamily="34" charset="0"/>
              </a:rPr>
              <a:t>(2019-1991)</a:t>
            </a:r>
            <a:br>
              <a:rPr lang="en-US" dirty="0">
                <a:solidFill>
                  <a:srgbClr val="000000"/>
                </a:solidFill>
                <a:ea typeface="Calibri" panose="020F0502020204030204" pitchFamily="34" charset="0"/>
              </a:rPr>
            </a:br>
            <a:endParaRPr lang="en-US" dirty="0">
              <a:solidFill>
                <a:srgbClr val="000000"/>
              </a:solidFill>
              <a:effectLst/>
              <a:ea typeface="Calibri" panose="020F0502020204030204" pitchFamily="34" charset="0"/>
            </a:endParaRPr>
          </a:p>
          <a:p>
            <a:pPr>
              <a:spcBef>
                <a:spcPts val="0"/>
              </a:spcBef>
              <a:spcAft>
                <a:spcPts val="600"/>
              </a:spcAft>
            </a:pPr>
            <a:r>
              <a:rPr lang="en-US" sz="2000" b="1" dirty="0">
                <a:solidFill>
                  <a:srgbClr val="000000"/>
                </a:solidFill>
              </a:rPr>
              <a:t>Multi-level GEE Poisson regression </a:t>
            </a:r>
            <a:r>
              <a:rPr lang="en-US" sz="2000" dirty="0">
                <a:solidFill>
                  <a:srgbClr val="000000"/>
                </a:solidFill>
              </a:rPr>
              <a:t>using the newborn as the unit of analysis.  </a:t>
            </a:r>
          </a:p>
          <a:p>
            <a:pPr lvl="1">
              <a:spcBef>
                <a:spcPts val="0"/>
              </a:spcBef>
              <a:spcAft>
                <a:spcPts val="600"/>
              </a:spcAft>
            </a:pPr>
            <a:r>
              <a:rPr lang="en-US" dirty="0"/>
              <a:t>Primary Outcome: neonatal mortality </a:t>
            </a:r>
          </a:p>
          <a:p>
            <a:pPr lvl="1">
              <a:spcBef>
                <a:spcPts val="0"/>
              </a:spcBef>
              <a:spcAft>
                <a:spcPts val="600"/>
              </a:spcAft>
            </a:pPr>
            <a:r>
              <a:rPr lang="en-US" dirty="0">
                <a:solidFill>
                  <a:srgbClr val="000000"/>
                </a:solidFill>
              </a:rPr>
              <a:t>Primary Exposure: change (birth year-1991) in capacity </a:t>
            </a:r>
            <a:r>
              <a:rPr lang="en-US" dirty="0">
                <a:solidFill>
                  <a:srgbClr val="000000"/>
                </a:solidFill>
                <a:effectLst/>
                <a:ea typeface="Calibri" panose="020F0502020204030204" pitchFamily="34" charset="0"/>
              </a:rPr>
              <a:t>per 1000 live births</a:t>
            </a:r>
          </a:p>
          <a:p>
            <a:pPr lvl="1">
              <a:spcBef>
                <a:spcPts val="0"/>
              </a:spcBef>
              <a:spcAft>
                <a:spcPts val="600"/>
              </a:spcAft>
            </a:pPr>
            <a:r>
              <a:rPr lang="en-US" dirty="0">
                <a:solidFill>
                  <a:srgbClr val="000000"/>
                </a:solidFill>
              </a:rPr>
              <a:t>Newborn-level covariates: newborn birthweight, maternal age, maternal race, maternal education, marital status, parity, extent of prenatal care, plurality, infant sex, and maternal Hispanic ethnicity</a:t>
            </a:r>
          </a:p>
          <a:p>
            <a:pPr lvl="1">
              <a:spcBef>
                <a:spcPts val="0"/>
              </a:spcBef>
              <a:spcAft>
                <a:spcPts val="600"/>
              </a:spcAft>
            </a:pPr>
            <a:r>
              <a:rPr lang="en-US" dirty="0">
                <a:solidFill>
                  <a:srgbClr val="000000"/>
                </a:solidFill>
              </a:rPr>
              <a:t>NICR-level covariate:  capacity per 1000 live births of year of birth</a:t>
            </a:r>
          </a:p>
          <a:p>
            <a:pPr lvl="1">
              <a:spcBef>
                <a:spcPts val="0"/>
              </a:spcBef>
              <a:spcAft>
                <a:spcPts val="600"/>
              </a:spcAft>
            </a:pPr>
            <a:r>
              <a:rPr lang="en-US" dirty="0">
                <a:solidFill>
                  <a:srgbClr val="000000"/>
                </a:solidFill>
              </a:rPr>
              <a:t>Cluster unit: NICR - year</a:t>
            </a:r>
          </a:p>
          <a:p>
            <a:pPr marL="0" indent="0">
              <a:buNone/>
            </a:pPr>
            <a:endParaRPr lang="en-US" sz="2000" dirty="0"/>
          </a:p>
        </p:txBody>
      </p:sp>
      <p:sp>
        <p:nvSpPr>
          <p:cNvPr id="2" name="Title 1">
            <a:extLst>
              <a:ext uri="{FF2B5EF4-FFF2-40B4-BE49-F238E27FC236}">
                <a16:creationId xmlns:a16="http://schemas.microsoft.com/office/drawing/2014/main" id="{EB829066-EC80-8937-1D2F-3741172E38D0}"/>
              </a:ext>
            </a:extLst>
          </p:cNvPr>
          <p:cNvSpPr>
            <a:spLocks noGrp="1"/>
          </p:cNvSpPr>
          <p:nvPr>
            <p:ph type="title"/>
          </p:nvPr>
        </p:nvSpPr>
        <p:spPr/>
        <p:txBody>
          <a:bodyPr/>
          <a:lstStyle/>
          <a:p>
            <a:r>
              <a:rPr lang="en-US" dirty="0"/>
              <a:t>Methods II</a:t>
            </a:r>
          </a:p>
        </p:txBody>
      </p:sp>
      <p:sp>
        <p:nvSpPr>
          <p:cNvPr id="4" name="Slide Number Placeholder 3">
            <a:extLst>
              <a:ext uri="{FF2B5EF4-FFF2-40B4-BE49-F238E27FC236}">
                <a16:creationId xmlns:a16="http://schemas.microsoft.com/office/drawing/2014/main" id="{0886858E-D105-B8B5-8363-9E8A53C51137}"/>
              </a:ext>
            </a:extLst>
          </p:cNvPr>
          <p:cNvSpPr>
            <a:spLocks noGrp="1"/>
          </p:cNvSpPr>
          <p:nvPr>
            <p:ph type="sldNum" sz="quarter" idx="12"/>
          </p:nvPr>
        </p:nvSpPr>
        <p:spPr/>
        <p:txBody>
          <a:bodyPr/>
          <a:lstStyle/>
          <a:p>
            <a:fld id="{5F99EF57-41E5-C444-A4DB-51759876B068}" type="slidenum">
              <a:rPr lang="en-US" smtClean="0"/>
              <a:pPr/>
              <a:t>5</a:t>
            </a:fld>
            <a:endParaRPr lang="en-US"/>
          </a:p>
        </p:txBody>
      </p:sp>
    </p:spTree>
    <p:extLst>
      <p:ext uri="{BB962C8B-B14F-4D97-AF65-F5344CB8AC3E}">
        <p14:creationId xmlns:p14="http://schemas.microsoft.com/office/powerpoint/2010/main" val="2611643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29066-EC80-8937-1D2F-3741172E38D0}"/>
              </a:ext>
            </a:extLst>
          </p:cNvPr>
          <p:cNvSpPr>
            <a:spLocks noGrp="1"/>
          </p:cNvSpPr>
          <p:nvPr>
            <p:ph type="title"/>
          </p:nvPr>
        </p:nvSpPr>
        <p:spPr>
          <a:xfrm>
            <a:off x="616475" y="385011"/>
            <a:ext cx="10972800" cy="655069"/>
          </a:xfrm>
        </p:spPr>
        <p:txBody>
          <a:bodyPr/>
          <a:lstStyle/>
          <a:p>
            <a:r>
              <a:rPr lang="en-US" dirty="0"/>
              <a:t>Ecological Analyses Across Neonatal Intensive Care Regions (n=246)</a:t>
            </a:r>
          </a:p>
        </p:txBody>
      </p:sp>
      <p:sp>
        <p:nvSpPr>
          <p:cNvPr id="4" name="Slide Number Placeholder 3">
            <a:extLst>
              <a:ext uri="{FF2B5EF4-FFF2-40B4-BE49-F238E27FC236}">
                <a16:creationId xmlns:a16="http://schemas.microsoft.com/office/drawing/2014/main" id="{0886858E-D105-B8B5-8363-9E8A53C51137}"/>
              </a:ext>
            </a:extLst>
          </p:cNvPr>
          <p:cNvSpPr>
            <a:spLocks noGrp="1"/>
          </p:cNvSpPr>
          <p:nvPr>
            <p:ph type="sldNum" sz="quarter" idx="12"/>
          </p:nvPr>
        </p:nvSpPr>
        <p:spPr/>
        <p:txBody>
          <a:bodyPr/>
          <a:lstStyle/>
          <a:p>
            <a:fld id="{5F99EF57-41E5-C444-A4DB-51759876B068}" type="slidenum">
              <a:rPr lang="en-US" smtClean="0"/>
              <a:pPr/>
              <a:t>6</a:t>
            </a:fld>
            <a:endParaRPr lang="en-US"/>
          </a:p>
        </p:txBody>
      </p:sp>
      <p:pic>
        <p:nvPicPr>
          <p:cNvPr id="7" name="Picture 6">
            <a:extLst>
              <a:ext uri="{FF2B5EF4-FFF2-40B4-BE49-F238E27FC236}">
                <a16:creationId xmlns:a16="http://schemas.microsoft.com/office/drawing/2014/main" id="{E10EA997-B499-40F4-B790-F2D19E0667A3}"/>
              </a:ext>
            </a:extLst>
          </p:cNvPr>
          <p:cNvPicPr>
            <a:picLocks noChangeAspect="1"/>
          </p:cNvPicPr>
          <p:nvPr/>
        </p:nvPicPr>
        <p:blipFill>
          <a:blip r:embed="rId3"/>
          <a:stretch>
            <a:fillRect/>
          </a:stretch>
        </p:blipFill>
        <p:spPr>
          <a:xfrm>
            <a:off x="1793956" y="1409411"/>
            <a:ext cx="4448636" cy="3770915"/>
          </a:xfrm>
          <a:prstGeom prst="rect">
            <a:avLst/>
          </a:prstGeom>
        </p:spPr>
      </p:pic>
      <p:pic>
        <p:nvPicPr>
          <p:cNvPr id="8" name="Picture 7">
            <a:extLst>
              <a:ext uri="{FF2B5EF4-FFF2-40B4-BE49-F238E27FC236}">
                <a16:creationId xmlns:a16="http://schemas.microsoft.com/office/drawing/2014/main" id="{4E18EA2D-3C36-67AD-BCB8-99B4BFBCEB0B}"/>
              </a:ext>
            </a:extLst>
          </p:cNvPr>
          <p:cNvPicPr>
            <a:picLocks noChangeAspect="1"/>
          </p:cNvPicPr>
          <p:nvPr/>
        </p:nvPicPr>
        <p:blipFill>
          <a:blip r:embed="rId4"/>
          <a:stretch>
            <a:fillRect/>
          </a:stretch>
        </p:blipFill>
        <p:spPr>
          <a:xfrm>
            <a:off x="6985452" y="1409413"/>
            <a:ext cx="4448634" cy="3770913"/>
          </a:xfrm>
          <a:prstGeom prst="rect">
            <a:avLst/>
          </a:prstGeom>
        </p:spPr>
      </p:pic>
      <p:sp>
        <p:nvSpPr>
          <p:cNvPr id="9" name="TextBox 8">
            <a:extLst>
              <a:ext uri="{FF2B5EF4-FFF2-40B4-BE49-F238E27FC236}">
                <a16:creationId xmlns:a16="http://schemas.microsoft.com/office/drawing/2014/main" id="{70537F9F-5F7F-89CF-1338-F3885B2458E4}"/>
              </a:ext>
            </a:extLst>
          </p:cNvPr>
          <p:cNvSpPr txBox="1"/>
          <p:nvPr/>
        </p:nvSpPr>
        <p:spPr>
          <a:xfrm>
            <a:off x="918386" y="5549659"/>
            <a:ext cx="5472651" cy="923330"/>
          </a:xfrm>
          <a:prstGeom prst="rect">
            <a:avLst/>
          </a:prstGeom>
          <a:noFill/>
        </p:spPr>
        <p:txBody>
          <a:bodyPr wrap="square">
            <a:spAutoFit/>
          </a:bodyPr>
          <a:lstStyle/>
          <a:p>
            <a:pPr algn="ctr"/>
            <a:r>
              <a:rPr lang="en-US" dirty="0">
                <a:latin typeface="Calibri" panose="020F0502020204030204" pitchFamily="34" charset="0"/>
                <a:cs typeface="Calibri" panose="020F0502020204030204" pitchFamily="34" charset="0"/>
              </a:rPr>
              <a:t>Ch</a:t>
            </a:r>
            <a:r>
              <a:rPr lang="en-US" sz="1800" b="0" dirty="0">
                <a:effectLst/>
                <a:latin typeface="Calibri" panose="020F0502020204030204" pitchFamily="34" charset="0"/>
                <a:cs typeface="Calibri" panose="020F0502020204030204" pitchFamily="34" charset="0"/>
              </a:rPr>
              <a:t>ange in total adjusted neonatologists versus change in neonatal mortality (death &lt;28 days) per 1000 live births from 1991 to 2019 across NICRs (N=246). </a:t>
            </a:r>
            <a:endParaRPr lang="en-US" dirty="0">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3E9CC101-0F6D-C2B6-A8F0-66C32CD8B642}"/>
              </a:ext>
            </a:extLst>
          </p:cNvPr>
          <p:cNvSpPr txBox="1"/>
          <p:nvPr/>
        </p:nvSpPr>
        <p:spPr>
          <a:xfrm>
            <a:off x="6648728" y="5549659"/>
            <a:ext cx="5050547" cy="923330"/>
          </a:xfrm>
          <a:prstGeom prst="rect">
            <a:avLst/>
          </a:prstGeom>
          <a:noFill/>
        </p:spPr>
        <p:txBody>
          <a:bodyPr wrap="square">
            <a:spAutoFit/>
          </a:bodyPr>
          <a:lstStyle/>
          <a:p>
            <a:pPr algn="ctr"/>
            <a:r>
              <a:rPr lang="en-US" dirty="0">
                <a:latin typeface="Calibri" panose="020F0502020204030204" pitchFamily="34" charset="0"/>
                <a:cs typeface="Calibri" panose="020F0502020204030204" pitchFamily="34" charset="0"/>
              </a:rPr>
              <a:t>Ch</a:t>
            </a:r>
            <a:r>
              <a:rPr lang="en-US" sz="1800" b="0" dirty="0">
                <a:effectLst/>
                <a:latin typeface="Calibri" panose="020F0502020204030204" pitchFamily="34" charset="0"/>
                <a:cs typeface="Calibri" panose="020F0502020204030204" pitchFamily="34" charset="0"/>
              </a:rPr>
              <a:t>ange in total NICU beds versus change in neonatal mortality (death &lt;28 days) per 1000 live births from 1991 to 2019 across NICRs (N=246). </a:t>
            </a:r>
            <a:endParaRPr lang="en-US" dirty="0">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1017C4DF-8B8E-5604-3101-E345C889A457}"/>
              </a:ext>
            </a:extLst>
          </p:cNvPr>
          <p:cNvSpPr txBox="1"/>
          <p:nvPr/>
        </p:nvSpPr>
        <p:spPr>
          <a:xfrm>
            <a:off x="2813902" y="1040078"/>
            <a:ext cx="1850147" cy="369332"/>
          </a:xfrm>
          <a:prstGeom prst="rect">
            <a:avLst/>
          </a:prstGeom>
          <a:noFill/>
        </p:spPr>
        <p:txBody>
          <a:bodyPr wrap="square">
            <a:spAutoFit/>
          </a:bodyPr>
          <a:lstStyle/>
          <a:p>
            <a:r>
              <a:rPr lang="en-US" sz="1800" b="1" dirty="0">
                <a:effectLst/>
                <a:latin typeface="Calibri" panose="020F0502020204030204" pitchFamily="34" charset="0"/>
                <a:cs typeface="Calibri" panose="020F0502020204030204" pitchFamily="34" charset="0"/>
              </a:rPr>
              <a:t>Neonatologists</a:t>
            </a:r>
            <a:endParaRPr lang="en-US" dirty="0">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3C6804D8-604F-DD61-6B78-72C7F49FFDA8}"/>
              </a:ext>
            </a:extLst>
          </p:cNvPr>
          <p:cNvSpPr txBox="1"/>
          <p:nvPr/>
        </p:nvSpPr>
        <p:spPr>
          <a:xfrm>
            <a:off x="8138926" y="1040080"/>
            <a:ext cx="1850147" cy="369332"/>
          </a:xfrm>
          <a:prstGeom prst="rect">
            <a:avLst/>
          </a:prstGeom>
          <a:noFill/>
        </p:spPr>
        <p:txBody>
          <a:bodyPr wrap="square">
            <a:spAutoFit/>
          </a:bodyPr>
          <a:lstStyle/>
          <a:p>
            <a:r>
              <a:rPr lang="en-US" sz="1800" b="1" dirty="0">
                <a:effectLst/>
                <a:latin typeface="Calibri" panose="020F0502020204030204" pitchFamily="34" charset="0"/>
                <a:cs typeface="Calibri" panose="020F0502020204030204" pitchFamily="34" charset="0"/>
              </a:rPr>
              <a:t>NICU beds</a:t>
            </a:r>
            <a:endParaRPr lang="en-US"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82492F6E-305F-966B-DDDC-0A4105CC942B}"/>
              </a:ext>
            </a:extLst>
          </p:cNvPr>
          <p:cNvSpPr txBox="1"/>
          <p:nvPr/>
        </p:nvSpPr>
        <p:spPr>
          <a:xfrm>
            <a:off x="5238602" y="1493008"/>
            <a:ext cx="1148071" cy="369332"/>
          </a:xfrm>
          <a:prstGeom prst="rect">
            <a:avLst/>
          </a:prstGeom>
          <a:noFill/>
        </p:spPr>
        <p:txBody>
          <a:bodyPr wrap="none" rtlCol="0">
            <a:spAutoFit/>
          </a:bodyPr>
          <a:lstStyle/>
          <a:p>
            <a:r>
              <a:rPr lang="en-US" dirty="0">
                <a:highlight>
                  <a:srgbClr val="FFFF00"/>
                </a:highlight>
              </a:rPr>
              <a:t>R</a:t>
            </a:r>
            <a:r>
              <a:rPr lang="en-US" baseline="30000" dirty="0">
                <a:highlight>
                  <a:srgbClr val="FFFF00"/>
                </a:highlight>
              </a:rPr>
              <a:t>2</a:t>
            </a:r>
            <a:r>
              <a:rPr lang="en-US" dirty="0">
                <a:highlight>
                  <a:srgbClr val="FFFF00"/>
                </a:highlight>
              </a:rPr>
              <a:t> = 0.02</a:t>
            </a:r>
          </a:p>
        </p:txBody>
      </p:sp>
      <p:sp>
        <p:nvSpPr>
          <p:cNvPr id="5" name="TextBox 4">
            <a:extLst>
              <a:ext uri="{FF2B5EF4-FFF2-40B4-BE49-F238E27FC236}">
                <a16:creationId xmlns:a16="http://schemas.microsoft.com/office/drawing/2014/main" id="{D57B947C-DD39-67C4-1771-2A947AAC2EDA}"/>
              </a:ext>
            </a:extLst>
          </p:cNvPr>
          <p:cNvSpPr txBox="1"/>
          <p:nvPr/>
        </p:nvSpPr>
        <p:spPr>
          <a:xfrm>
            <a:off x="10607884" y="1458158"/>
            <a:ext cx="1148071" cy="369332"/>
          </a:xfrm>
          <a:prstGeom prst="rect">
            <a:avLst/>
          </a:prstGeom>
          <a:noFill/>
        </p:spPr>
        <p:txBody>
          <a:bodyPr wrap="none" rtlCol="0">
            <a:spAutoFit/>
          </a:bodyPr>
          <a:lstStyle/>
          <a:p>
            <a:r>
              <a:rPr lang="en-US" dirty="0">
                <a:highlight>
                  <a:srgbClr val="FFFF00"/>
                </a:highlight>
              </a:rPr>
              <a:t>R</a:t>
            </a:r>
            <a:r>
              <a:rPr lang="en-US" baseline="30000" dirty="0">
                <a:highlight>
                  <a:srgbClr val="FFFF00"/>
                </a:highlight>
              </a:rPr>
              <a:t>2</a:t>
            </a:r>
            <a:r>
              <a:rPr lang="en-US" dirty="0">
                <a:highlight>
                  <a:srgbClr val="FFFF00"/>
                </a:highlight>
              </a:rPr>
              <a:t> = 0.01</a:t>
            </a:r>
          </a:p>
        </p:txBody>
      </p:sp>
    </p:spTree>
    <p:extLst>
      <p:ext uri="{BB962C8B-B14F-4D97-AF65-F5344CB8AC3E}">
        <p14:creationId xmlns:p14="http://schemas.microsoft.com/office/powerpoint/2010/main" val="595010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5E8C27F-CDC5-8A01-4D58-0272DE31D32C}"/>
              </a:ext>
            </a:extLst>
          </p:cNvPr>
          <p:cNvPicPr>
            <a:picLocks noChangeAspect="1"/>
          </p:cNvPicPr>
          <p:nvPr/>
        </p:nvPicPr>
        <p:blipFill>
          <a:blip r:embed="rId3"/>
          <a:stretch>
            <a:fillRect/>
          </a:stretch>
        </p:blipFill>
        <p:spPr>
          <a:xfrm>
            <a:off x="6984619" y="1439009"/>
            <a:ext cx="4635652" cy="3924852"/>
          </a:xfrm>
          <a:prstGeom prst="rect">
            <a:avLst/>
          </a:prstGeom>
        </p:spPr>
      </p:pic>
      <p:pic>
        <p:nvPicPr>
          <p:cNvPr id="6" name="Picture 5">
            <a:extLst>
              <a:ext uri="{FF2B5EF4-FFF2-40B4-BE49-F238E27FC236}">
                <a16:creationId xmlns:a16="http://schemas.microsoft.com/office/drawing/2014/main" id="{1116EB07-EDAF-1DFB-DA9A-5B002EB44605}"/>
              </a:ext>
            </a:extLst>
          </p:cNvPr>
          <p:cNvPicPr>
            <a:picLocks noChangeAspect="1"/>
          </p:cNvPicPr>
          <p:nvPr/>
        </p:nvPicPr>
        <p:blipFill>
          <a:blip r:embed="rId4"/>
          <a:stretch>
            <a:fillRect/>
          </a:stretch>
        </p:blipFill>
        <p:spPr>
          <a:xfrm>
            <a:off x="1718443" y="1469913"/>
            <a:ext cx="4635652" cy="3863043"/>
          </a:xfrm>
          <a:prstGeom prst="rect">
            <a:avLst/>
          </a:prstGeom>
        </p:spPr>
      </p:pic>
      <p:sp>
        <p:nvSpPr>
          <p:cNvPr id="2" name="Title 1">
            <a:extLst>
              <a:ext uri="{FF2B5EF4-FFF2-40B4-BE49-F238E27FC236}">
                <a16:creationId xmlns:a16="http://schemas.microsoft.com/office/drawing/2014/main" id="{EB829066-EC80-8937-1D2F-3741172E38D0}"/>
              </a:ext>
            </a:extLst>
          </p:cNvPr>
          <p:cNvSpPr>
            <a:spLocks noGrp="1"/>
          </p:cNvSpPr>
          <p:nvPr>
            <p:ph type="title"/>
          </p:nvPr>
        </p:nvSpPr>
        <p:spPr>
          <a:xfrm>
            <a:off x="616475" y="385011"/>
            <a:ext cx="10972800" cy="655069"/>
          </a:xfrm>
        </p:spPr>
        <p:txBody>
          <a:bodyPr/>
          <a:lstStyle/>
          <a:p>
            <a:r>
              <a:rPr lang="en-US" dirty="0"/>
              <a:t>Ecological Analyses Across Neonatal Intensive Care Regions (n=246)</a:t>
            </a:r>
          </a:p>
        </p:txBody>
      </p:sp>
      <p:sp>
        <p:nvSpPr>
          <p:cNvPr id="4" name="Slide Number Placeholder 3">
            <a:extLst>
              <a:ext uri="{FF2B5EF4-FFF2-40B4-BE49-F238E27FC236}">
                <a16:creationId xmlns:a16="http://schemas.microsoft.com/office/drawing/2014/main" id="{0886858E-D105-B8B5-8363-9E8A53C51137}"/>
              </a:ext>
            </a:extLst>
          </p:cNvPr>
          <p:cNvSpPr>
            <a:spLocks noGrp="1"/>
          </p:cNvSpPr>
          <p:nvPr>
            <p:ph type="sldNum" sz="quarter" idx="12"/>
          </p:nvPr>
        </p:nvSpPr>
        <p:spPr/>
        <p:txBody>
          <a:bodyPr/>
          <a:lstStyle/>
          <a:p>
            <a:fld id="{5F99EF57-41E5-C444-A4DB-51759876B068}" type="slidenum">
              <a:rPr lang="en-US" smtClean="0"/>
              <a:pPr/>
              <a:t>7</a:t>
            </a:fld>
            <a:endParaRPr lang="en-US"/>
          </a:p>
        </p:txBody>
      </p:sp>
      <p:sp>
        <p:nvSpPr>
          <p:cNvPr id="9" name="TextBox 8">
            <a:extLst>
              <a:ext uri="{FF2B5EF4-FFF2-40B4-BE49-F238E27FC236}">
                <a16:creationId xmlns:a16="http://schemas.microsoft.com/office/drawing/2014/main" id="{70537F9F-5F7F-89CF-1338-F3885B2458E4}"/>
              </a:ext>
            </a:extLst>
          </p:cNvPr>
          <p:cNvSpPr txBox="1"/>
          <p:nvPr/>
        </p:nvSpPr>
        <p:spPr>
          <a:xfrm>
            <a:off x="728422" y="5549659"/>
            <a:ext cx="5585125" cy="923330"/>
          </a:xfrm>
          <a:prstGeom prst="rect">
            <a:avLst/>
          </a:prstGeom>
          <a:noFill/>
        </p:spPr>
        <p:txBody>
          <a:bodyPr wrap="square">
            <a:spAutoFit/>
          </a:bodyPr>
          <a:lstStyle/>
          <a:p>
            <a:pPr algn="ctr"/>
            <a:r>
              <a:rPr lang="en-US" dirty="0">
                <a:latin typeface="Calibri" panose="020F0502020204030204" pitchFamily="34" charset="0"/>
                <a:cs typeface="Calibri" panose="020F0502020204030204" pitchFamily="34" charset="0"/>
              </a:rPr>
              <a:t>Ch</a:t>
            </a:r>
            <a:r>
              <a:rPr lang="en-US" sz="1800" b="0" dirty="0">
                <a:effectLst/>
                <a:latin typeface="Calibri" panose="020F0502020204030204" pitchFamily="34" charset="0"/>
                <a:cs typeface="Calibri" panose="020F0502020204030204" pitchFamily="34" charset="0"/>
              </a:rPr>
              <a:t>ange in total adjusted neonatologists versus change in </a:t>
            </a:r>
            <a:r>
              <a:rPr lang="en-US" sz="1800" dirty="0">
                <a:effectLst/>
                <a:highlight>
                  <a:srgbClr val="FFFF00"/>
                </a:highlight>
                <a:latin typeface="Calibri" panose="020F0502020204030204" pitchFamily="34" charset="0"/>
                <a:cs typeface="Calibri" panose="020F0502020204030204" pitchFamily="34" charset="0"/>
              </a:rPr>
              <a:t>very preterm </a:t>
            </a:r>
            <a:r>
              <a:rPr lang="en-US" sz="1800" b="0" dirty="0">
                <a:effectLst/>
                <a:latin typeface="Calibri" panose="020F0502020204030204" pitchFamily="34" charset="0"/>
                <a:cs typeface="Calibri" panose="020F0502020204030204" pitchFamily="34" charset="0"/>
              </a:rPr>
              <a:t>neonatal mortality (death &lt;28 days) per 1000 live births from 1991 to 2019 across NICRs (N=246). </a:t>
            </a:r>
            <a:endParaRPr lang="en-US" dirty="0">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3E9CC101-0F6D-C2B6-A8F0-66C32CD8B642}"/>
              </a:ext>
            </a:extLst>
          </p:cNvPr>
          <p:cNvSpPr txBox="1"/>
          <p:nvPr/>
        </p:nvSpPr>
        <p:spPr>
          <a:xfrm>
            <a:off x="6391038" y="5549659"/>
            <a:ext cx="5308238" cy="923330"/>
          </a:xfrm>
          <a:prstGeom prst="rect">
            <a:avLst/>
          </a:prstGeom>
          <a:noFill/>
        </p:spPr>
        <p:txBody>
          <a:bodyPr wrap="square">
            <a:spAutoFit/>
          </a:bodyPr>
          <a:lstStyle/>
          <a:p>
            <a:pPr algn="ctr"/>
            <a:r>
              <a:rPr lang="en-US" dirty="0">
                <a:latin typeface="Calibri" panose="020F0502020204030204" pitchFamily="34" charset="0"/>
                <a:cs typeface="Calibri" panose="020F0502020204030204" pitchFamily="34" charset="0"/>
              </a:rPr>
              <a:t>Ch</a:t>
            </a:r>
            <a:r>
              <a:rPr lang="en-US" sz="1800" b="0" dirty="0">
                <a:effectLst/>
                <a:latin typeface="Calibri" panose="020F0502020204030204" pitchFamily="34" charset="0"/>
                <a:cs typeface="Calibri" panose="020F0502020204030204" pitchFamily="34" charset="0"/>
              </a:rPr>
              <a:t>ange in total NICU beds versus change in </a:t>
            </a:r>
            <a:r>
              <a:rPr lang="en-US" sz="1800" b="0" dirty="0">
                <a:effectLst/>
                <a:highlight>
                  <a:srgbClr val="FFFF00"/>
                </a:highlight>
                <a:latin typeface="Calibri" panose="020F0502020204030204" pitchFamily="34" charset="0"/>
                <a:cs typeface="Calibri" panose="020F0502020204030204" pitchFamily="34" charset="0"/>
              </a:rPr>
              <a:t>very preterm</a:t>
            </a:r>
            <a:r>
              <a:rPr lang="en-US" sz="1800" b="0" dirty="0">
                <a:effectLst/>
                <a:latin typeface="Calibri" panose="020F0502020204030204" pitchFamily="34" charset="0"/>
                <a:cs typeface="Calibri" panose="020F0502020204030204" pitchFamily="34" charset="0"/>
              </a:rPr>
              <a:t> neonatal mortality (death &lt;28 days) per 1000 live births from 1991 to 2019 across NICRs (N=246). </a:t>
            </a:r>
            <a:endParaRPr lang="en-US" dirty="0">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1017C4DF-8B8E-5604-3101-E345C889A457}"/>
              </a:ext>
            </a:extLst>
          </p:cNvPr>
          <p:cNvSpPr txBox="1"/>
          <p:nvPr/>
        </p:nvSpPr>
        <p:spPr>
          <a:xfrm>
            <a:off x="2813902" y="1040078"/>
            <a:ext cx="1850147" cy="369332"/>
          </a:xfrm>
          <a:prstGeom prst="rect">
            <a:avLst/>
          </a:prstGeom>
          <a:noFill/>
        </p:spPr>
        <p:txBody>
          <a:bodyPr wrap="square">
            <a:spAutoFit/>
          </a:bodyPr>
          <a:lstStyle/>
          <a:p>
            <a:r>
              <a:rPr lang="en-US" sz="1800" b="1" dirty="0">
                <a:effectLst/>
                <a:latin typeface="Calibri" panose="020F0502020204030204" pitchFamily="34" charset="0"/>
                <a:cs typeface="Calibri" panose="020F0502020204030204" pitchFamily="34" charset="0"/>
              </a:rPr>
              <a:t>Neonatologists</a:t>
            </a:r>
            <a:endParaRPr lang="en-US" dirty="0">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3C6804D8-604F-DD61-6B78-72C7F49FFDA8}"/>
              </a:ext>
            </a:extLst>
          </p:cNvPr>
          <p:cNvSpPr txBox="1"/>
          <p:nvPr/>
        </p:nvSpPr>
        <p:spPr>
          <a:xfrm>
            <a:off x="8138926" y="1040080"/>
            <a:ext cx="1850147" cy="369332"/>
          </a:xfrm>
          <a:prstGeom prst="rect">
            <a:avLst/>
          </a:prstGeom>
          <a:noFill/>
        </p:spPr>
        <p:txBody>
          <a:bodyPr wrap="square">
            <a:spAutoFit/>
          </a:bodyPr>
          <a:lstStyle/>
          <a:p>
            <a:r>
              <a:rPr lang="en-US" sz="1800" b="1" dirty="0">
                <a:effectLst/>
                <a:latin typeface="Calibri" panose="020F0502020204030204" pitchFamily="34" charset="0"/>
                <a:cs typeface="Calibri" panose="020F0502020204030204" pitchFamily="34" charset="0"/>
              </a:rPr>
              <a:t>NICU beds</a:t>
            </a:r>
            <a:endParaRPr lang="en-US"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82492F6E-305F-966B-DDDC-0A4105CC942B}"/>
              </a:ext>
            </a:extLst>
          </p:cNvPr>
          <p:cNvSpPr txBox="1"/>
          <p:nvPr/>
        </p:nvSpPr>
        <p:spPr>
          <a:xfrm>
            <a:off x="5238602" y="1493008"/>
            <a:ext cx="1148071" cy="369332"/>
          </a:xfrm>
          <a:prstGeom prst="rect">
            <a:avLst/>
          </a:prstGeom>
          <a:noFill/>
        </p:spPr>
        <p:txBody>
          <a:bodyPr wrap="none" rtlCol="0">
            <a:spAutoFit/>
          </a:bodyPr>
          <a:lstStyle/>
          <a:p>
            <a:r>
              <a:rPr lang="en-US" dirty="0">
                <a:highlight>
                  <a:srgbClr val="FFFF00"/>
                </a:highlight>
              </a:rPr>
              <a:t>R</a:t>
            </a:r>
            <a:r>
              <a:rPr lang="en-US" baseline="30000" dirty="0">
                <a:highlight>
                  <a:srgbClr val="FFFF00"/>
                </a:highlight>
              </a:rPr>
              <a:t>2</a:t>
            </a:r>
            <a:r>
              <a:rPr lang="en-US" dirty="0">
                <a:highlight>
                  <a:srgbClr val="FFFF00"/>
                </a:highlight>
              </a:rPr>
              <a:t> = 0.01</a:t>
            </a:r>
          </a:p>
        </p:txBody>
      </p:sp>
      <p:sp>
        <p:nvSpPr>
          <p:cNvPr id="5" name="TextBox 4">
            <a:extLst>
              <a:ext uri="{FF2B5EF4-FFF2-40B4-BE49-F238E27FC236}">
                <a16:creationId xmlns:a16="http://schemas.microsoft.com/office/drawing/2014/main" id="{D57B947C-DD39-67C4-1771-2A947AAC2EDA}"/>
              </a:ext>
            </a:extLst>
          </p:cNvPr>
          <p:cNvSpPr txBox="1"/>
          <p:nvPr/>
        </p:nvSpPr>
        <p:spPr>
          <a:xfrm>
            <a:off x="10607884" y="1458158"/>
            <a:ext cx="1148071" cy="369332"/>
          </a:xfrm>
          <a:prstGeom prst="rect">
            <a:avLst/>
          </a:prstGeom>
          <a:noFill/>
        </p:spPr>
        <p:txBody>
          <a:bodyPr wrap="none" rtlCol="0">
            <a:spAutoFit/>
          </a:bodyPr>
          <a:lstStyle/>
          <a:p>
            <a:r>
              <a:rPr lang="en-US" dirty="0">
                <a:highlight>
                  <a:srgbClr val="FFFF00"/>
                </a:highlight>
              </a:rPr>
              <a:t>R</a:t>
            </a:r>
            <a:r>
              <a:rPr lang="en-US" baseline="30000" dirty="0">
                <a:highlight>
                  <a:srgbClr val="FFFF00"/>
                </a:highlight>
              </a:rPr>
              <a:t>2</a:t>
            </a:r>
            <a:r>
              <a:rPr lang="en-US" dirty="0">
                <a:highlight>
                  <a:srgbClr val="FFFF00"/>
                </a:highlight>
              </a:rPr>
              <a:t> = 0.00</a:t>
            </a:r>
          </a:p>
        </p:txBody>
      </p:sp>
    </p:spTree>
    <p:extLst>
      <p:ext uri="{BB962C8B-B14F-4D97-AF65-F5344CB8AC3E}">
        <p14:creationId xmlns:p14="http://schemas.microsoft.com/office/powerpoint/2010/main" val="1814149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29066-EC80-8937-1D2F-3741172E38D0}"/>
              </a:ext>
            </a:extLst>
          </p:cNvPr>
          <p:cNvSpPr>
            <a:spLocks noGrp="1"/>
          </p:cNvSpPr>
          <p:nvPr>
            <p:ph type="title"/>
          </p:nvPr>
        </p:nvSpPr>
        <p:spPr>
          <a:xfrm>
            <a:off x="481151" y="106508"/>
            <a:ext cx="10972800" cy="1024401"/>
          </a:xfrm>
        </p:spPr>
        <p:txBody>
          <a:bodyPr/>
          <a:lstStyle/>
          <a:p>
            <a:r>
              <a:rPr lang="en-US" dirty="0"/>
              <a:t>Plots of Change in Regional Capacity Versus Neonatal Mortality</a:t>
            </a:r>
            <a:br>
              <a:rPr lang="en-US" dirty="0"/>
            </a:br>
            <a:r>
              <a:rPr lang="en-US" dirty="0"/>
              <a:t>(n = 1968 NICRs x Periods of Capacity Change)</a:t>
            </a:r>
          </a:p>
        </p:txBody>
      </p:sp>
      <p:sp>
        <p:nvSpPr>
          <p:cNvPr id="4" name="Slide Number Placeholder 3">
            <a:extLst>
              <a:ext uri="{FF2B5EF4-FFF2-40B4-BE49-F238E27FC236}">
                <a16:creationId xmlns:a16="http://schemas.microsoft.com/office/drawing/2014/main" id="{0886858E-D105-B8B5-8363-9E8A53C51137}"/>
              </a:ext>
            </a:extLst>
          </p:cNvPr>
          <p:cNvSpPr>
            <a:spLocks noGrp="1"/>
          </p:cNvSpPr>
          <p:nvPr>
            <p:ph type="sldNum" sz="quarter" idx="12"/>
          </p:nvPr>
        </p:nvSpPr>
        <p:spPr/>
        <p:txBody>
          <a:bodyPr/>
          <a:lstStyle/>
          <a:p>
            <a:fld id="{5F99EF57-41E5-C444-A4DB-51759876B068}" type="slidenum">
              <a:rPr lang="en-US" smtClean="0"/>
              <a:pPr/>
              <a:t>8</a:t>
            </a:fld>
            <a:endParaRPr lang="en-US"/>
          </a:p>
        </p:txBody>
      </p:sp>
      <p:sp>
        <p:nvSpPr>
          <p:cNvPr id="11" name="TextBox 10">
            <a:extLst>
              <a:ext uri="{FF2B5EF4-FFF2-40B4-BE49-F238E27FC236}">
                <a16:creationId xmlns:a16="http://schemas.microsoft.com/office/drawing/2014/main" id="{8AAFA539-BEBA-5B61-5376-D742F3434814}"/>
              </a:ext>
            </a:extLst>
          </p:cNvPr>
          <p:cNvSpPr txBox="1"/>
          <p:nvPr/>
        </p:nvSpPr>
        <p:spPr>
          <a:xfrm>
            <a:off x="1250065" y="5928147"/>
            <a:ext cx="5301206" cy="369332"/>
          </a:xfrm>
          <a:prstGeom prst="rect">
            <a:avLst/>
          </a:prstGeom>
          <a:noFill/>
        </p:spPr>
        <p:txBody>
          <a:bodyPr wrap="square">
            <a:spAutoFit/>
          </a:bodyPr>
          <a:lstStyle/>
          <a:p>
            <a:r>
              <a:rPr lang="en-US" sz="1800" b="1" dirty="0">
                <a:effectLst/>
                <a:latin typeface="Calibri" panose="020F0502020204030204" pitchFamily="34" charset="0"/>
                <a:cs typeface="Calibri" panose="020F0502020204030204" pitchFamily="34" charset="0"/>
              </a:rPr>
              <a:t>Change in Neonatologists (Birth year – 1991)</a:t>
            </a:r>
            <a:endParaRPr lang="en-US" dirty="0">
              <a:latin typeface="Calibri" panose="020F0502020204030204" pitchFamily="34" charset="0"/>
              <a:cs typeface="Calibri" panose="020F0502020204030204" pitchFamily="34" charset="0"/>
            </a:endParaRPr>
          </a:p>
        </p:txBody>
      </p:sp>
      <p:pic>
        <p:nvPicPr>
          <p:cNvPr id="15" name="Picture 14" descr="A graph showing a number of dots&#10;&#10;Description automatically generated">
            <a:extLst>
              <a:ext uri="{FF2B5EF4-FFF2-40B4-BE49-F238E27FC236}">
                <a16:creationId xmlns:a16="http://schemas.microsoft.com/office/drawing/2014/main" id="{0F1E0FD7-4300-EDA3-5F48-30865557D290}"/>
              </a:ext>
            </a:extLst>
          </p:cNvPr>
          <p:cNvPicPr>
            <a:picLocks noChangeAspect="1"/>
          </p:cNvPicPr>
          <p:nvPr/>
        </p:nvPicPr>
        <p:blipFill>
          <a:blip r:embed="rId3"/>
          <a:stretch>
            <a:fillRect/>
          </a:stretch>
        </p:blipFill>
        <p:spPr>
          <a:xfrm>
            <a:off x="600648" y="1254352"/>
            <a:ext cx="5691554" cy="4551648"/>
          </a:xfrm>
          <a:prstGeom prst="rect">
            <a:avLst/>
          </a:prstGeom>
        </p:spPr>
      </p:pic>
      <p:pic>
        <p:nvPicPr>
          <p:cNvPr id="17" name="Picture 16" descr="A graph showing a number of dots&#10;&#10;Description automatically generated">
            <a:extLst>
              <a:ext uri="{FF2B5EF4-FFF2-40B4-BE49-F238E27FC236}">
                <a16:creationId xmlns:a16="http://schemas.microsoft.com/office/drawing/2014/main" id="{C63C17C9-4A1A-9780-B13C-48D21F3B7D55}"/>
              </a:ext>
            </a:extLst>
          </p:cNvPr>
          <p:cNvPicPr>
            <a:picLocks noChangeAspect="1"/>
          </p:cNvPicPr>
          <p:nvPr/>
        </p:nvPicPr>
        <p:blipFill>
          <a:blip r:embed="rId4"/>
          <a:stretch>
            <a:fillRect/>
          </a:stretch>
        </p:blipFill>
        <p:spPr>
          <a:xfrm>
            <a:off x="6292202" y="1254352"/>
            <a:ext cx="5691554" cy="4551648"/>
          </a:xfrm>
          <a:prstGeom prst="rect">
            <a:avLst/>
          </a:prstGeom>
        </p:spPr>
      </p:pic>
      <p:sp>
        <p:nvSpPr>
          <p:cNvPr id="18" name="TextBox 17">
            <a:extLst>
              <a:ext uri="{FF2B5EF4-FFF2-40B4-BE49-F238E27FC236}">
                <a16:creationId xmlns:a16="http://schemas.microsoft.com/office/drawing/2014/main" id="{3AC0ABB9-6146-658B-978A-0C5F1838E4EF}"/>
              </a:ext>
            </a:extLst>
          </p:cNvPr>
          <p:cNvSpPr txBox="1"/>
          <p:nvPr/>
        </p:nvSpPr>
        <p:spPr>
          <a:xfrm>
            <a:off x="7212956" y="5917364"/>
            <a:ext cx="5301206" cy="369332"/>
          </a:xfrm>
          <a:prstGeom prst="rect">
            <a:avLst/>
          </a:prstGeom>
          <a:noFill/>
        </p:spPr>
        <p:txBody>
          <a:bodyPr wrap="square">
            <a:spAutoFit/>
          </a:bodyPr>
          <a:lstStyle/>
          <a:p>
            <a:r>
              <a:rPr lang="en-US" sz="1800" b="1" dirty="0">
                <a:effectLst/>
                <a:latin typeface="Calibri" panose="020F0502020204030204" pitchFamily="34" charset="0"/>
                <a:cs typeface="Calibri" panose="020F0502020204030204" pitchFamily="34" charset="0"/>
              </a:rPr>
              <a:t>Change in NICU Beds (Birth year – 1991)</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55525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29066-EC80-8937-1D2F-3741172E38D0}"/>
              </a:ext>
            </a:extLst>
          </p:cNvPr>
          <p:cNvSpPr>
            <a:spLocks noGrp="1"/>
          </p:cNvSpPr>
          <p:nvPr>
            <p:ph type="title"/>
          </p:nvPr>
        </p:nvSpPr>
        <p:spPr/>
        <p:txBody>
          <a:bodyPr/>
          <a:lstStyle/>
          <a:p>
            <a:r>
              <a:rPr lang="en-US" dirty="0"/>
              <a:t>Multi-level Poisson Models</a:t>
            </a:r>
          </a:p>
        </p:txBody>
      </p:sp>
      <p:pic>
        <p:nvPicPr>
          <p:cNvPr id="6" name="Content Placeholder 5">
            <a:extLst>
              <a:ext uri="{FF2B5EF4-FFF2-40B4-BE49-F238E27FC236}">
                <a16:creationId xmlns:a16="http://schemas.microsoft.com/office/drawing/2014/main" id="{0A3514EA-000B-67E1-2AC2-FF9BE840E664}"/>
              </a:ext>
            </a:extLst>
          </p:cNvPr>
          <p:cNvPicPr>
            <a:picLocks noGrp="1" noChangeAspect="1"/>
          </p:cNvPicPr>
          <p:nvPr>
            <p:ph idx="1"/>
          </p:nvPr>
        </p:nvPicPr>
        <p:blipFill rotWithShape="1">
          <a:blip r:embed="rId3"/>
          <a:srcRect l="2329" t="9986" r="12493" b="21920"/>
          <a:stretch/>
        </p:blipFill>
        <p:spPr>
          <a:xfrm>
            <a:off x="6354276" y="1409412"/>
            <a:ext cx="5536358" cy="3420050"/>
          </a:xfrm>
          <a:ln>
            <a:solidFill>
              <a:schemeClr val="tx1"/>
            </a:solidFill>
          </a:ln>
        </p:spPr>
      </p:pic>
      <p:sp>
        <p:nvSpPr>
          <p:cNvPr id="4" name="Slide Number Placeholder 3">
            <a:extLst>
              <a:ext uri="{FF2B5EF4-FFF2-40B4-BE49-F238E27FC236}">
                <a16:creationId xmlns:a16="http://schemas.microsoft.com/office/drawing/2014/main" id="{0886858E-D105-B8B5-8363-9E8A53C51137}"/>
              </a:ext>
            </a:extLst>
          </p:cNvPr>
          <p:cNvSpPr>
            <a:spLocks noGrp="1"/>
          </p:cNvSpPr>
          <p:nvPr>
            <p:ph type="sldNum" sz="quarter" idx="12"/>
          </p:nvPr>
        </p:nvSpPr>
        <p:spPr/>
        <p:txBody>
          <a:bodyPr/>
          <a:lstStyle/>
          <a:p>
            <a:fld id="{5F99EF57-41E5-C444-A4DB-51759876B068}" type="slidenum">
              <a:rPr lang="en-US" smtClean="0"/>
              <a:pPr/>
              <a:t>9</a:t>
            </a:fld>
            <a:endParaRPr lang="en-US"/>
          </a:p>
        </p:txBody>
      </p:sp>
      <p:pic>
        <p:nvPicPr>
          <p:cNvPr id="8" name="Picture 7">
            <a:extLst>
              <a:ext uri="{FF2B5EF4-FFF2-40B4-BE49-F238E27FC236}">
                <a16:creationId xmlns:a16="http://schemas.microsoft.com/office/drawing/2014/main" id="{F9335A8D-BC69-BDC8-331A-B8CB7C9F4801}"/>
              </a:ext>
            </a:extLst>
          </p:cNvPr>
          <p:cNvPicPr>
            <a:picLocks noChangeAspect="1"/>
          </p:cNvPicPr>
          <p:nvPr/>
        </p:nvPicPr>
        <p:blipFill rotWithShape="1">
          <a:blip r:embed="rId4"/>
          <a:srcRect l="5894" t="10168" r="6772" b="22720"/>
          <a:stretch/>
        </p:blipFill>
        <p:spPr>
          <a:xfrm>
            <a:off x="279710" y="1409412"/>
            <a:ext cx="5759457" cy="3420050"/>
          </a:xfrm>
          <a:prstGeom prst="rect">
            <a:avLst/>
          </a:prstGeom>
          <a:ln>
            <a:solidFill>
              <a:schemeClr val="tx1"/>
            </a:solidFill>
          </a:ln>
        </p:spPr>
      </p:pic>
      <p:sp>
        <p:nvSpPr>
          <p:cNvPr id="11" name="TextBox 10">
            <a:extLst>
              <a:ext uri="{FF2B5EF4-FFF2-40B4-BE49-F238E27FC236}">
                <a16:creationId xmlns:a16="http://schemas.microsoft.com/office/drawing/2014/main" id="{8AAFA539-BEBA-5B61-5376-D742F3434814}"/>
              </a:ext>
            </a:extLst>
          </p:cNvPr>
          <p:cNvSpPr txBox="1"/>
          <p:nvPr/>
        </p:nvSpPr>
        <p:spPr>
          <a:xfrm>
            <a:off x="2234364" y="4980747"/>
            <a:ext cx="1850147" cy="369332"/>
          </a:xfrm>
          <a:prstGeom prst="rect">
            <a:avLst/>
          </a:prstGeom>
          <a:noFill/>
        </p:spPr>
        <p:txBody>
          <a:bodyPr wrap="square">
            <a:spAutoFit/>
          </a:bodyPr>
          <a:lstStyle/>
          <a:p>
            <a:r>
              <a:rPr lang="en-US" sz="1800" b="1" dirty="0">
                <a:effectLst/>
                <a:latin typeface="Calibri" panose="020F0502020204030204" pitchFamily="34" charset="0"/>
                <a:cs typeface="Calibri" panose="020F0502020204030204" pitchFamily="34" charset="0"/>
              </a:rPr>
              <a:t>Neonatologists</a:t>
            </a:r>
            <a:endParaRPr lang="en-US" dirty="0">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0B3B0115-F8D8-0E68-CDE4-80D598C9A9A3}"/>
              </a:ext>
            </a:extLst>
          </p:cNvPr>
          <p:cNvSpPr txBox="1"/>
          <p:nvPr/>
        </p:nvSpPr>
        <p:spPr>
          <a:xfrm>
            <a:off x="8471987" y="4980747"/>
            <a:ext cx="1850147" cy="369332"/>
          </a:xfrm>
          <a:prstGeom prst="rect">
            <a:avLst/>
          </a:prstGeom>
          <a:noFill/>
        </p:spPr>
        <p:txBody>
          <a:bodyPr wrap="square">
            <a:spAutoFit/>
          </a:bodyPr>
          <a:lstStyle/>
          <a:p>
            <a:r>
              <a:rPr lang="en-US" sz="1800" b="1" dirty="0">
                <a:effectLst/>
                <a:latin typeface="Calibri" panose="020F0502020204030204" pitchFamily="34" charset="0"/>
                <a:cs typeface="Calibri" panose="020F0502020204030204" pitchFamily="34" charset="0"/>
              </a:rPr>
              <a:t>NICU beds</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86933350"/>
      </p:ext>
    </p:extLst>
  </p:cSld>
  <p:clrMapOvr>
    <a:masterClrMapping/>
  </p:clrMapOvr>
</p:sld>
</file>

<file path=ppt/theme/theme1.xml><?xml version="1.0" encoding="utf-8"?>
<a:theme xmlns:a="http://schemas.openxmlformats.org/drawingml/2006/main" name="1_Office Theme">
  <a:themeElements>
    <a:clrScheme name="TDI 2019 Final 1">
      <a:dk1>
        <a:srgbClr val="000000"/>
      </a:dk1>
      <a:lt1>
        <a:srgbClr val="FFFFFF"/>
      </a:lt1>
      <a:dk2>
        <a:srgbClr val="113B2B"/>
      </a:dk2>
      <a:lt2>
        <a:srgbClr val="EEECE1"/>
      </a:lt2>
      <a:accent1>
        <a:srgbClr val="00562F"/>
      </a:accent1>
      <a:accent2>
        <a:srgbClr val="9ECF7C"/>
      </a:accent2>
      <a:accent3>
        <a:srgbClr val="582800"/>
      </a:accent3>
      <a:accent4>
        <a:srgbClr val="F5DC69"/>
      </a:accent4>
      <a:accent5>
        <a:srgbClr val="9BCBEB"/>
      </a:accent5>
      <a:accent6>
        <a:srgbClr val="1B3E71"/>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0">
          <a:solidFill>
            <a:srgbClr val="800000"/>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di_draftTemplate_d" id="{66E0EB96-5844-4643-A4DD-501D234DAC9F}" vid="{4ECC0F65-ACCE-844F-84D3-FA206B70A0E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795</TotalTime>
  <Words>2246</Words>
  <Application>Microsoft Macintosh PowerPoint</Application>
  <PresentationFormat>Widescreen</PresentationFormat>
  <Paragraphs>133</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National 2</vt:lpstr>
      <vt:lpstr>National 2 Medium</vt:lpstr>
      <vt:lpstr>1_Office Theme</vt:lpstr>
      <vt:lpstr>The association between regional growth in U.S. neonatal intensive care capacity and neonatal mortality from 1991 to 2020</vt:lpstr>
      <vt:lpstr>Background</vt:lpstr>
      <vt:lpstr>Research Question</vt:lpstr>
      <vt:lpstr>Methods I</vt:lpstr>
      <vt:lpstr>Methods II</vt:lpstr>
      <vt:lpstr>Ecological Analyses Across Neonatal Intensive Care Regions (n=246)</vt:lpstr>
      <vt:lpstr>Ecological Analyses Across Neonatal Intensive Care Regions (n=246)</vt:lpstr>
      <vt:lpstr>Plots of Change in Regional Capacity Versus Neonatal Mortality (n = 1968 NICRs x Periods of Capacity Change)</vt:lpstr>
      <vt:lpstr>Multi-level Poisson Models</vt:lpstr>
      <vt:lpstr>Limitations</vt:lpstr>
      <vt:lpstr>Conclusions and Implications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Reviewer</dc:creator>
  <cp:lastModifiedBy>Gwenyth M. Gasper</cp:lastModifiedBy>
  <cp:revision>155</cp:revision>
  <dcterms:created xsi:type="dcterms:W3CDTF">2023-08-30T15:43:38Z</dcterms:created>
  <dcterms:modified xsi:type="dcterms:W3CDTF">2023-09-05T13:47:04Z</dcterms:modified>
</cp:coreProperties>
</file>