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82" r:id="rId2"/>
    <p:sldMasterId id="2147483648" r:id="rId3"/>
    <p:sldMasterId id="2147483695" r:id="rId4"/>
    <p:sldMasterId id="2147483707" r:id="rId5"/>
  </p:sldMasterIdLst>
  <p:notesMasterIdLst>
    <p:notesMasterId r:id="rId17"/>
  </p:notesMasterIdLst>
  <p:sldIdLst>
    <p:sldId id="257" r:id="rId6"/>
    <p:sldId id="4555" r:id="rId7"/>
    <p:sldId id="4530" r:id="rId8"/>
    <p:sldId id="4532" r:id="rId9"/>
    <p:sldId id="4558" r:id="rId10"/>
    <p:sldId id="4543" r:id="rId11"/>
    <p:sldId id="4546" r:id="rId12"/>
    <p:sldId id="4563" r:id="rId13"/>
    <p:sldId id="4501" r:id="rId14"/>
    <p:sldId id="4528" r:id="rId15"/>
    <p:sldId id="45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 Richardson" initials="JR" lastIdx="2" clrIdx="0">
    <p:extLst>
      <p:ext uri="{19B8F6BF-5375-455C-9EA6-DF929625EA0E}">
        <p15:presenceInfo xmlns:p15="http://schemas.microsoft.com/office/powerpoint/2012/main" userId="8810c06c6cb4680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8A2"/>
    <a:srgbClr val="DBDBDB"/>
    <a:srgbClr val="EDEDED"/>
    <a:srgbClr val="00B5CC"/>
    <a:srgbClr val="0A9EA0"/>
    <a:srgbClr val="E0DF00"/>
    <a:srgbClr val="00A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88" autoAdjust="0"/>
    <p:restoredTop sz="89366" autoAdjust="0"/>
  </p:normalViewPr>
  <p:slideViewPr>
    <p:cSldViewPr snapToGrid="0">
      <p:cViewPr varScale="1">
        <p:scale>
          <a:sx n="110" d="100"/>
          <a:sy n="110" d="100"/>
        </p:scale>
        <p:origin x="105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478A3-E735-428A-B098-9554A8D44D30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21567-27A8-40B1-B490-4B55ECA6F35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049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49533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10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807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721567-27A8-40B1-B490-4B55ECA6F357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1545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7049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2862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Symbol" panose="05050102010706020507" pitchFamily="18" charset="2"/>
              <a:buNone/>
            </a:pP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7435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3493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604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38315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2697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en-A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721567-27A8-40B1-B490-4B55ECA6F357}" type="slidenum">
              <a:rPr lang="en-AU" smtClean="0"/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021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93826A2E-E6FC-8A48-8FF1-9FCDA5DA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E67337A-22F7-C447-862E-B67C2F744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4917" y="2492896"/>
            <a:ext cx="10515600" cy="461729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F850901-9D8B-9044-9C15-354145AF574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14917" y="1861432"/>
            <a:ext cx="10490200" cy="424732"/>
          </a:xfrm>
          <a:prstGeom prst="rect">
            <a:avLst/>
          </a:prstGeom>
        </p:spPr>
        <p:txBody>
          <a:bodyPr wrap="square" lIns="0" anchor="b">
            <a:spAutoFit/>
          </a:bodyPr>
          <a:lstStyle>
            <a:lvl1pPr marL="0" indent="0">
              <a:buNone/>
              <a:defRPr sz="2400" b="1" i="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SUBTITLE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413BB1C-162E-4D41-8B60-5EF3369D7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1B6FA11-9F7D-8743-BE8D-609E699C9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7234A42-F8B0-E142-8819-9AE03EEA6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5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C362DE-27AB-264F-BD99-B5B2A2CE9A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5841" cy="6885569"/>
          </a:xfrm>
          <a:prstGeom prst="rect">
            <a:avLst/>
          </a:prstGeom>
        </p:spPr>
      </p:pic>
      <p:pic>
        <p:nvPicPr>
          <p:cNvPr id="7" name="Picture 6" descr="ACSQHC.png">
            <a:extLst>
              <a:ext uri="{FF2B5EF4-FFF2-40B4-BE49-F238E27FC236}">
                <a16:creationId xmlns:a16="http://schemas.microsoft.com/office/drawing/2014/main" id="{7029393B-01E7-0C49-A200-2B33538AB5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5413" y="6021289"/>
            <a:ext cx="4996171" cy="5452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CE58B9F-1CB4-6846-83AE-16F28E7CD68D}"/>
              </a:ext>
            </a:extLst>
          </p:cNvPr>
          <p:cNvSpPr txBox="1"/>
          <p:nvPr userDrawn="1"/>
        </p:nvSpPr>
        <p:spPr>
          <a:xfrm>
            <a:off x="1775520" y="1124744"/>
            <a:ext cx="4416491" cy="2554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600"/>
              </a:spcAft>
            </a:pPr>
            <a:r>
              <a:rPr lang="en-US" sz="2133" b="1" dirty="0" err="1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Safetyandquality.gov.au</a:t>
            </a:r>
            <a:endParaRPr lang="en-US" sz="2133" b="1" dirty="0">
              <a:solidFill>
                <a:srgbClr val="1178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600"/>
              </a:spcAft>
            </a:pPr>
            <a:endParaRPr lang="en-US" sz="2133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600"/>
              </a:spcAft>
            </a:pPr>
            <a:r>
              <a:rPr lang="en-US" sz="2133" b="1" dirty="0" err="1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Twitter.com</a:t>
            </a:r>
            <a:r>
              <a:rPr lang="en-US" sz="2133" b="1" dirty="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/ACSQHC</a:t>
            </a:r>
          </a:p>
          <a:p>
            <a:pPr lvl="0">
              <a:spcAft>
                <a:spcPts val="1600"/>
              </a:spcAft>
            </a:pPr>
            <a:endParaRPr lang="en-US" sz="2133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600"/>
              </a:spcAft>
            </a:pPr>
            <a:r>
              <a:rPr lang="en-US" sz="2133" b="1" dirty="0" err="1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Youtube.com</a:t>
            </a:r>
            <a:r>
              <a:rPr lang="en-US" sz="2133" b="1" dirty="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/user/ACSQHC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56B1EF5-522D-0C42-9BDC-20CCA6633E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17" y="4293096"/>
            <a:ext cx="7298267" cy="1291293"/>
          </a:xfrm>
          <a:prstGeom prst="rect">
            <a:avLst/>
          </a:prstGeom>
        </p:spPr>
        <p:txBody>
          <a:bodyPr lIns="0" anchor="b" anchorCtr="0">
            <a:spAutoFit/>
          </a:bodyPr>
          <a:lstStyle>
            <a:lvl1pPr marL="0" indent="0">
              <a:spcBef>
                <a:spcPts val="667"/>
              </a:spcBef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2pPr>
            <a:lvl3pPr marL="1219170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3pPr>
            <a:lvl4pPr marL="1828754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4pPr>
            <a:lvl5pPr marL="2438339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Staff name</a:t>
            </a:r>
          </a:p>
          <a:p>
            <a:pPr lvl="0"/>
            <a:r>
              <a:rPr lang="en-US" dirty="0" err="1"/>
              <a:t>staffname@safetyandquality.gov.au</a:t>
            </a:r>
            <a:endParaRPr lang="en-US" dirty="0"/>
          </a:p>
          <a:p>
            <a:pPr lvl="0"/>
            <a:r>
              <a:rPr lang="en-US" dirty="0" err="1"/>
              <a:t>www.safetyandquality.gov.au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0F7320B-D123-5F47-B3EF-286CC1EA8A7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3" y="949794"/>
            <a:ext cx="803880" cy="285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1" y="1178427"/>
            <a:ext cx="11157817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400" b="0" baseline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08001" y="455085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26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1308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93826A2E-E6FC-8A48-8FF1-9FCDA5DAF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E67337A-22F7-C447-862E-B67C2F744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4917" y="2492896"/>
            <a:ext cx="10515600" cy="461729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667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F850901-9D8B-9044-9C15-354145AF574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14917" y="1861432"/>
            <a:ext cx="10490200" cy="424732"/>
          </a:xfrm>
          <a:prstGeom prst="rect">
            <a:avLst/>
          </a:prstGeom>
        </p:spPr>
        <p:txBody>
          <a:bodyPr wrap="square" lIns="0" anchor="b">
            <a:spAutoFit/>
          </a:bodyPr>
          <a:lstStyle>
            <a:lvl1pPr marL="0" indent="0">
              <a:buNone/>
              <a:defRPr sz="2400" b="1" i="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SUBTITLE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413BB1C-162E-4D41-8B60-5EF3369D7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1B6FA11-9F7D-8743-BE8D-609E699C9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7234A42-F8B0-E142-8819-9AE03EEA6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56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E67337A-22F7-C447-862E-B67C2F744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4917" y="1916832"/>
            <a:ext cx="10515600" cy="535531"/>
          </a:xfrm>
          <a:prstGeom prst="rect">
            <a:avLst/>
          </a:prstGeom>
        </p:spPr>
        <p:txBody>
          <a:bodyPr lIns="0" rIns="90000">
            <a:spAutoFit/>
          </a:bodyPr>
          <a:lstStyle>
            <a:lvl1pPr marL="0" indent="0">
              <a:buFontTx/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35D60D2A-DD7A-B444-BFBF-0E1639D37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196B17F-A7E0-6543-B316-0B79681D75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30BA15-A937-8146-89C5-47C487CEC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9D25DAB-05BA-9343-8E7A-8028D3725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75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DFEB3C6-813E-9E4A-9266-FA299C5BC06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5413" y="1916833"/>
            <a:ext cx="10515600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009CD25-577F-3343-A6D7-8667675A5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5C5D1E6-5E56-FC48-9DE7-E1720A037F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82ACCF5-5C53-6C4D-A5B9-4605D83578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7193B6E-76A4-CA4C-8A6F-852C50797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73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0BD37AF4-060B-C744-8F29-E939BAFE4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6A4C864-720A-EF4E-ADF8-2F40DDBB8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E04470D-94B9-E64E-AE2C-47F593679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CA6B65C-F14C-D441-BA3D-5787ECB31E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02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AF246-631B-EA42-B621-773962A4AB3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0319" y="1747945"/>
            <a:ext cx="5158316" cy="757130"/>
          </a:xfrm>
          <a:prstGeom prst="rect">
            <a:avLst/>
          </a:prstGeom>
        </p:spPr>
        <p:txBody>
          <a:bodyPr lIns="0" anchor="b">
            <a:spAutoFit/>
          </a:bodyPr>
          <a:lstStyle>
            <a:lvl1pPr marL="0" indent="0">
              <a:buNone/>
              <a:defRPr sz="2400" b="1" i="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SUBTITLE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168D6C-2494-A245-88D7-2840C4C6A1D5}"/>
              </a:ext>
            </a:extLst>
          </p:cNvPr>
          <p:cNvSpPr>
            <a:spLocks noGrp="1" noChangeAspect="1"/>
          </p:cNvSpPr>
          <p:nvPr>
            <p:ph type="body" sz="quarter" idx="3" hasCustomPrompt="1"/>
          </p:nvPr>
        </p:nvSpPr>
        <p:spPr>
          <a:xfrm>
            <a:off x="6172200" y="1747945"/>
            <a:ext cx="5183717" cy="75713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2400" b="1" i="0" kern="1200" dirty="0">
                <a:solidFill>
                  <a:srgbClr val="1178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SUBTITLE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A936F2D-E01F-5C45-A80B-53C3EA0F6E0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40317" y="2564905"/>
            <a:ext cx="5172744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51D3A3B-EDDF-CE42-BB62-C9FACE103B0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81575" y="2564905"/>
            <a:ext cx="5172744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7C4EC66-7ADC-8D47-911C-610FBB793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102EF8B-B189-5849-AFC0-419592341B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01DE307-BE40-244F-99B8-9157E7543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A17FFEA0-FA86-BB40-A73E-C9FD99A76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403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7AD8FF2-3F8A-9148-84FB-0F2597500AE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6"/>
            <a:ext cx="5075336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B5352FD-9513-004E-81AB-0E73BEF6F6F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32894" y="1825626"/>
            <a:ext cx="5123025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5F8DB0E-A2FD-2349-BA5C-7F2ECD39A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DFCA8E4-EBE6-C547-A607-743C8DCC8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4A2921-B986-F84C-8558-048D5EF67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F1C0180-C641-584F-A50E-7AFD7C7F6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3495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72B63AD0-AF62-1C4D-9CAC-49A4FA3A6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4918" y="1844824"/>
            <a:ext cx="6529221" cy="53553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FontTx/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9641584-AA35-1943-8B7F-C2210544872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32171" y="3861049"/>
            <a:ext cx="3721629" cy="18002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133"/>
              <a:t>Insert picture</a:t>
            </a:r>
            <a:endParaRPr lang="en-US"/>
          </a:p>
        </p:txBody>
      </p:sp>
      <p:sp>
        <p:nvSpPr>
          <p:cNvPr id="11" name="Chart Placeholder 2">
            <a:extLst>
              <a:ext uri="{FF2B5EF4-FFF2-40B4-BE49-F238E27FC236}">
                <a16:creationId xmlns:a16="http://schemas.microsoft.com/office/drawing/2014/main" id="{C316484E-EDC0-9142-91E1-08CF64C7F0F6}"/>
              </a:ext>
            </a:extLst>
          </p:cNvPr>
          <p:cNvSpPr>
            <a:spLocks noGrp="1"/>
          </p:cNvSpPr>
          <p:nvPr>
            <p:ph type="chart" sz="quarter" idx="17" hasCustomPrompt="1"/>
          </p:nvPr>
        </p:nvSpPr>
        <p:spPr>
          <a:xfrm>
            <a:off x="7632173" y="1807700"/>
            <a:ext cx="3721100" cy="18372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Insert chart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66CB89E-74FF-0244-ABFF-4385F3DC4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7EB5868-8531-794A-94A6-8B264238C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938AAA3-A414-F048-8E1D-4E502B3B3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13B15BC4-15E0-DE4D-8083-CAF48A60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82408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D6B6D-E5BB-8F48-BBD2-1C6331794AD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40317" y="2057400"/>
            <a:ext cx="4871640" cy="38773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274511-D8B3-2E4B-916E-9A428FCCB4A4}"/>
              </a:ext>
            </a:extLst>
          </p:cNvPr>
          <p:cNvSpPr txBox="1">
            <a:spLocks/>
          </p:cNvSpPr>
          <p:nvPr userDrawn="1"/>
        </p:nvSpPr>
        <p:spPr>
          <a:xfrm>
            <a:off x="815413" y="691832"/>
            <a:ext cx="4896544" cy="1274323"/>
          </a:xfrm>
          <a:prstGeom prst="rect">
            <a:avLst/>
          </a:prstGeom>
        </p:spPr>
        <p:txBody>
          <a:bodyPr wrap="square" lIns="0" rIns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1178A2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 sz="4267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50DA104-2C03-7048-A02B-113AF64E15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91251" y="987425"/>
            <a:ext cx="5162549" cy="488156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133"/>
              <a:t>Insert picture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A85FB56-BB12-DE44-B1AC-B1487CFFACB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348E47B-247C-B447-8B4A-34B313E554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47279D6-30D5-3747-A68B-663EA8E92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7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E67337A-22F7-C447-862E-B67C2F7446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4917" y="1916832"/>
            <a:ext cx="10515600" cy="535531"/>
          </a:xfrm>
          <a:prstGeom prst="rect">
            <a:avLst/>
          </a:prstGeom>
        </p:spPr>
        <p:txBody>
          <a:bodyPr lIns="0" rIns="90000">
            <a:spAutoFit/>
          </a:bodyPr>
          <a:lstStyle>
            <a:lvl1pPr marL="0" indent="0">
              <a:buFontTx/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35D60D2A-DD7A-B444-BFBF-0E1639D37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196B17F-A7E0-6543-B316-0B79681D75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30BA15-A937-8146-89C5-47C487CEC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9D25DAB-05BA-9343-8E7A-8028D37253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737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D6B6D-E5BB-8F48-BBD2-1C6331794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4487597" cy="38773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73DCD6B-8643-024A-90F3-A33435884B8F}"/>
              </a:ext>
            </a:extLst>
          </p:cNvPr>
          <p:cNvSpPr>
            <a:spLocks noGrp="1" noChangeAspect="1"/>
          </p:cNvSpPr>
          <p:nvPr>
            <p:ph type="body" sz="quarter" idx="3" hasCustomPrompt="1"/>
          </p:nvPr>
        </p:nvSpPr>
        <p:spPr>
          <a:xfrm>
            <a:off x="6172200" y="1294952"/>
            <a:ext cx="5183717" cy="4247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2400" b="1" i="0" kern="1200" dirty="0">
                <a:solidFill>
                  <a:srgbClr val="1178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EA3BA9A-CF68-024A-B96F-821FAE15048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2200" y="1779516"/>
            <a:ext cx="5181600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274511-D8B3-2E4B-916E-9A428FCCB4A4}"/>
              </a:ext>
            </a:extLst>
          </p:cNvPr>
          <p:cNvSpPr txBox="1">
            <a:spLocks/>
          </p:cNvSpPr>
          <p:nvPr userDrawn="1"/>
        </p:nvSpPr>
        <p:spPr>
          <a:xfrm>
            <a:off x="815414" y="691832"/>
            <a:ext cx="4512501" cy="1274323"/>
          </a:xfrm>
          <a:prstGeom prst="rect">
            <a:avLst/>
          </a:prstGeom>
        </p:spPr>
        <p:txBody>
          <a:bodyPr lIns="0" rIns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1178A2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 sz="4267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A85FB56-BB12-DE44-B1AC-B1487CFFACB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348E47B-247C-B447-8B4A-34B313E554F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47279D6-30D5-3747-A68B-663EA8E92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59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C362DE-27AB-264F-BD99-B5B2A2CE9A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5841" cy="6885569"/>
          </a:xfrm>
          <a:prstGeom prst="rect">
            <a:avLst/>
          </a:prstGeom>
        </p:spPr>
      </p:pic>
      <p:pic>
        <p:nvPicPr>
          <p:cNvPr id="7" name="Picture 6" descr="ACSQHC.png">
            <a:extLst>
              <a:ext uri="{FF2B5EF4-FFF2-40B4-BE49-F238E27FC236}">
                <a16:creationId xmlns:a16="http://schemas.microsoft.com/office/drawing/2014/main" id="{7029393B-01E7-0C49-A200-2B33538AB5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5413" y="6021289"/>
            <a:ext cx="4996171" cy="5452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CE58B9F-1CB4-6846-83AE-16F28E7CD68D}"/>
              </a:ext>
            </a:extLst>
          </p:cNvPr>
          <p:cNvSpPr txBox="1"/>
          <p:nvPr userDrawn="1"/>
        </p:nvSpPr>
        <p:spPr>
          <a:xfrm>
            <a:off x="1775520" y="1124744"/>
            <a:ext cx="4416491" cy="2554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600"/>
              </a:spcAft>
            </a:pPr>
            <a:r>
              <a:rPr lang="en-US" sz="2133" b="1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Safetyandquality.gov.au</a:t>
            </a:r>
          </a:p>
          <a:p>
            <a:pPr lvl="0">
              <a:spcAft>
                <a:spcPts val="1600"/>
              </a:spcAft>
            </a:pPr>
            <a:endParaRPr lang="en-US" sz="2133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600"/>
              </a:spcAft>
            </a:pPr>
            <a:r>
              <a:rPr lang="en-US" sz="2133" b="1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Twitter.com/ACSQHC</a:t>
            </a:r>
          </a:p>
          <a:p>
            <a:pPr lvl="0">
              <a:spcAft>
                <a:spcPts val="1600"/>
              </a:spcAft>
            </a:pPr>
            <a:endParaRPr lang="en-US" sz="2133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600"/>
              </a:spcAft>
            </a:pPr>
            <a:r>
              <a:rPr lang="en-US" sz="2133" b="1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Youtube.com/user/ACSQHC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D56B1EF5-522D-0C42-9BDC-20CCA6633E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17" y="4293096"/>
            <a:ext cx="7298267" cy="1291293"/>
          </a:xfrm>
          <a:prstGeom prst="rect">
            <a:avLst/>
          </a:prstGeom>
        </p:spPr>
        <p:txBody>
          <a:bodyPr lIns="0" anchor="b" anchorCtr="0">
            <a:spAutoFit/>
          </a:bodyPr>
          <a:lstStyle>
            <a:lvl1pPr marL="0" indent="0">
              <a:spcBef>
                <a:spcPts val="667"/>
              </a:spcBef>
              <a:buFontTx/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2pPr>
            <a:lvl3pPr marL="1219170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3pPr>
            <a:lvl4pPr marL="1828754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4pPr>
            <a:lvl5pPr marL="2438339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Staff name</a:t>
            </a:r>
          </a:p>
          <a:p>
            <a:pPr lvl="0"/>
            <a:r>
              <a:rPr lang="en-US" dirty="0" err="1"/>
              <a:t>staffname@safetyandquality.gov.au</a:t>
            </a:r>
            <a:endParaRPr lang="en-US" dirty="0"/>
          </a:p>
          <a:p>
            <a:pPr lvl="0"/>
            <a:r>
              <a:rPr lang="en-US" dirty="0" err="1"/>
              <a:t>www.safetyandquality.gov.au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0F7320B-D123-5F47-B3EF-286CC1EA8A7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3" y="949794"/>
            <a:ext cx="803880" cy="285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643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3566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1" y="1178427"/>
            <a:ext cx="11157817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400" b="0" baseline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508001" y="455085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26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7397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04D02-553C-4D6C-AC4C-48F4B73344FD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D98EA-C610-4BAA-ACF4-A5416E89B5D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20224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08556-3927-E2E0-04C8-1C98D3518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4656BE-5593-3FE7-7F62-EB7CB757AD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2AAAA-23DC-92EC-C53A-AD1E59340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F49F3-6A3C-745F-DD68-6885D015F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63A97-D73A-93AF-0C7B-903884384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57937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FF3DC-405E-232B-BE8B-2CDDC6A17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F465D-7E27-F8A5-802A-3ECD95C84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1B7E0-2727-4E05-8C9C-EEB43DF3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1858C-E9D0-E0A2-0A02-361432149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B25A0-0EE5-3FFD-B36C-1263F5800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1052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6B2F6-E2B6-3B61-DB94-58515E4A6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7987E-5F41-BFDF-5829-B5E42CA03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5AA79-5DB7-8983-E999-6D2F4C8C7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5673E-6ED1-6296-A5A6-F2BE485D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859E9-D79F-51E0-A124-B80A9E8F3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02078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FDF37-B10B-7F0B-92C5-87068CCF5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FF633-76B8-1D3F-44EE-157E296412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C37B9B-A649-AB9A-C7A6-77C0055B5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C41F7F-1A74-1D2F-5E4F-8EA3A384D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204FA5-0743-F725-3F7A-322F93C88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19C0D3-51EC-9D6B-38C0-885F31940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94911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AD732-EC66-7E04-5AEC-20ED62F3D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DD264-2387-F0C7-7D7A-104C51145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E7DF71-3715-4D9E-F179-A846A9AC7A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864D5C-A36E-20C9-B5C3-D8DB66713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BA316B-1E2F-8F59-26D9-203675D65D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CF41DB-0790-433A-32FC-A5DFD2257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262CEB-1B98-2D91-CC3B-DDF6C63E0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F6B755-FB83-FA75-4FE7-C3A2908B1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8756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DFEB3C6-813E-9E4A-9266-FA299C5BC06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5413" y="1916833"/>
            <a:ext cx="10515600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009CD25-577F-3343-A6D7-8667675A5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5C5D1E6-5E56-FC48-9DE7-E1720A037F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82ACCF5-5C53-6C4D-A5B9-4605D83578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7193B6E-76A4-CA4C-8A6F-852C50797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494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FBECA-51FA-741A-518E-F136D5680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CED29-18D5-48CC-9002-AE8A20F63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F518AA-87AC-1DC8-AEEF-A481EF778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36131E-BCD9-367B-CA9E-234831BC4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91581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BCFD5A-4B6A-FE6B-76C7-30F1D7FF1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2C8ED6-03CD-DA70-6C35-A0E03163D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0855F5-8472-B8D4-0CB1-C5A555177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132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4D8F3-939D-197C-98B6-BE478B699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8F77B-0C5A-020A-C89A-C6C3AABC9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1079DC-F66E-806C-BA43-D190DD5F4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B40BC6-A437-C8D0-957E-7087A13E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F7664-2F62-3713-70B8-033395FCE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AAD497-9CAF-4928-0A6A-6DC50449F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55409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4363B-C1EF-990C-C797-8CD5F64AD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694B35-D7D3-49F9-71A5-8974D6B79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E9AD24-9CB5-1DEC-887C-0092C92C25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E09BF-C204-8028-C08E-3FFB90AB7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9610EE-E8FF-6BA6-336B-91505F970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9C663-6F5C-312F-0506-DAC4FD54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2433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B53D5-C226-AB30-887C-56B71E519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54F02-E966-E70E-CFFF-113F4FFA2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53BF1-B9C6-4F5C-7BF1-35A62C85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51873-9531-7C69-6745-B1DBC69E5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6DA80-ACB0-718A-75F7-1D05D2510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7971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59DECA-F409-E0C2-C99F-213FEEFAD7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AF9C7B-20EA-500E-8709-675CDECF0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7ACBE-151C-73D7-7C9E-FCCA6B74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A94CB-2CE1-43B8-A212-6A3436242B0B}" type="datetimeFigureOut">
              <a:rPr lang="en-AU" smtClean="0"/>
              <a:t>14/9/2023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6A867-9FFC-218E-F54C-BB205773F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BABDF-C2DC-4B1F-4D2D-67C93FC08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C46E-97AC-4526-B934-748A2FC2F84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6301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A17A8A-419D-6D40-A044-64C4E710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3" y="2351605"/>
            <a:ext cx="10515600" cy="758221"/>
          </a:xfrm>
          <a:prstGeom prst="rect">
            <a:avLst/>
          </a:prstGeom>
        </p:spPr>
        <p:txBody>
          <a:bodyPr lIns="0" tIns="4680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00547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5E2F92-08D8-6048-B8C5-E361814A13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4917" y="3212976"/>
            <a:ext cx="10515600" cy="424732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178A2"/>
                </a:solidFill>
              </a:rPr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EC38-31C8-F445-9362-57B69C1B25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17" y="5085184"/>
            <a:ext cx="7298267" cy="431800"/>
          </a:xfrm>
          <a:prstGeom prst="rect">
            <a:avLst/>
          </a:prstGeom>
        </p:spPr>
        <p:txBody>
          <a:bodyPr lIns="0"/>
          <a:lstStyle>
            <a:lvl1pPr marL="0" indent="0">
              <a:buFontTx/>
              <a:buNone/>
              <a:defRPr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2pPr>
            <a:lvl3pPr marL="1219170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3pPr>
            <a:lvl4pPr marL="1828754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4pPr>
            <a:lvl5pPr marL="2438339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presenter’s name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1594A2E-2D23-2C45-9E10-EB87A1CBC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08235" y="6093296"/>
            <a:ext cx="3122283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sz="1467"/>
              <a:t>8 March 2019</a:t>
            </a:r>
            <a:endParaRPr lang="en-US" sz="1467"/>
          </a:p>
        </p:txBody>
      </p:sp>
    </p:spTree>
    <p:extLst>
      <p:ext uri="{BB962C8B-B14F-4D97-AF65-F5344CB8AC3E}">
        <p14:creationId xmlns:p14="http://schemas.microsoft.com/office/powerpoint/2010/main" val="2484497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44">
          <p15:clr>
            <a:srgbClr val="FBAE40"/>
          </p15:clr>
        </p15:guide>
        <p15:guide id="2" pos="38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A17A8A-419D-6D40-A044-64C4E710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3" y="2351605"/>
            <a:ext cx="10515600" cy="758221"/>
          </a:xfrm>
          <a:prstGeom prst="rect">
            <a:avLst/>
          </a:prstGeom>
        </p:spPr>
        <p:txBody>
          <a:bodyPr lIns="0" tIns="4680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00547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5E2F92-08D8-6048-B8C5-E361814A13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4917" y="3212976"/>
            <a:ext cx="10515600" cy="424732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178A2"/>
                </a:solidFill>
              </a:rPr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EC38-31C8-F445-9362-57B69C1B25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17" y="5085184"/>
            <a:ext cx="7298267" cy="431800"/>
          </a:xfrm>
          <a:prstGeom prst="rect">
            <a:avLst/>
          </a:prstGeom>
        </p:spPr>
        <p:txBody>
          <a:bodyPr lIns="0"/>
          <a:lstStyle>
            <a:lvl1pPr marL="0" indent="0">
              <a:buFontTx/>
              <a:buNone/>
              <a:defRPr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2pPr>
            <a:lvl3pPr marL="1219170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3pPr>
            <a:lvl4pPr marL="1828754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4pPr>
            <a:lvl5pPr marL="2438339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presenter’s name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1594A2E-2D23-2C45-9E10-EB87A1CBC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08235" y="6093296"/>
            <a:ext cx="3122283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sz="1467"/>
              <a:t>8 March 2019</a:t>
            </a:r>
            <a:endParaRPr lang="en-US" sz="1467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729383-60D9-6641-BA84-48AF978A98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41" y="611729"/>
            <a:ext cx="2116667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474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44">
          <p15:clr>
            <a:srgbClr val="FBAE40"/>
          </p15:clr>
        </p15:guide>
        <p15:guide id="2" pos="38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A17A8A-419D-6D40-A044-64C4E710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3" y="2351605"/>
            <a:ext cx="10515600" cy="758221"/>
          </a:xfrm>
          <a:prstGeom prst="rect">
            <a:avLst/>
          </a:prstGeom>
        </p:spPr>
        <p:txBody>
          <a:bodyPr lIns="0" tIns="4680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00547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5E2F92-08D8-6048-B8C5-E361814A13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4917" y="3212976"/>
            <a:ext cx="10515600" cy="424732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178A2"/>
                </a:solidFill>
              </a:rPr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EC38-31C8-F445-9362-57B69C1B25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17" y="5085184"/>
            <a:ext cx="7298267" cy="431800"/>
          </a:xfrm>
          <a:prstGeom prst="rect">
            <a:avLst/>
          </a:prstGeom>
        </p:spPr>
        <p:txBody>
          <a:bodyPr lIns="0"/>
          <a:lstStyle>
            <a:lvl1pPr marL="0" indent="0">
              <a:buFontTx/>
              <a:buNone/>
              <a:defRPr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2pPr>
            <a:lvl3pPr marL="1219170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3pPr>
            <a:lvl4pPr marL="1828754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4pPr>
            <a:lvl5pPr marL="2438339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presenter’s name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1594A2E-2D23-2C45-9E10-EB87A1CBC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08235" y="6093296"/>
            <a:ext cx="3122283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sz="1467"/>
              <a:t>8 March 2019</a:t>
            </a:r>
            <a:endParaRPr lang="en-US" sz="1467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4AC93B-4D86-2C45-A7E9-3B67E2CCFB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205" y="634880"/>
            <a:ext cx="2125425" cy="6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7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44">
          <p15:clr>
            <a:srgbClr val="FBAE40"/>
          </p15:clr>
        </p15:guide>
        <p15:guide id="2" pos="38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A17A8A-419D-6D40-A044-64C4E710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3" y="2351605"/>
            <a:ext cx="10515600" cy="758221"/>
          </a:xfrm>
          <a:prstGeom prst="rect">
            <a:avLst/>
          </a:prstGeom>
        </p:spPr>
        <p:txBody>
          <a:bodyPr lIns="0" tIns="4680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00547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5E2F92-08D8-6048-B8C5-E361814A13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14917" y="3212976"/>
            <a:ext cx="10515600" cy="424732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1178A2"/>
                </a:solidFill>
              </a:rPr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EC38-31C8-F445-9362-57B69C1B25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4917" y="5085184"/>
            <a:ext cx="7298267" cy="431800"/>
          </a:xfrm>
          <a:prstGeom prst="rect">
            <a:avLst/>
          </a:prstGeom>
        </p:spPr>
        <p:txBody>
          <a:bodyPr lIns="0"/>
          <a:lstStyle>
            <a:lvl1pPr marL="0" indent="0">
              <a:buFontTx/>
              <a:buNone/>
              <a:defRPr sz="24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2pPr>
            <a:lvl3pPr marL="1219170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3pPr>
            <a:lvl4pPr marL="1828754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4pPr>
            <a:lvl5pPr marL="2438339" indent="0">
              <a:buFontTx/>
              <a:buNone/>
              <a:defRPr sz="2667">
                <a:solidFill>
                  <a:schemeClr val="bg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presenter’s name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1594A2E-2D23-2C45-9E10-EB87A1CBC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08235" y="6093296"/>
            <a:ext cx="3122283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sz="1467"/>
              <a:t>8 March 2019</a:t>
            </a:r>
            <a:endParaRPr lang="en-US" sz="1467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970" y="644691"/>
            <a:ext cx="3024775" cy="48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40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44">
          <p15:clr>
            <a:srgbClr val="FBAE40"/>
          </p15:clr>
        </p15:guide>
        <p15:guide id="2" pos="38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0BD37AF4-060B-C744-8F29-E939BAFE4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6A4C864-720A-EF4E-ADF8-2F40DDBB8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E04470D-94B9-E64E-AE2C-47F593679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CA6B65C-F14C-D441-BA3D-5787ECB31E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3654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EA924-DF15-4140-95AC-C4DDA4990AF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15413" y="3140969"/>
            <a:ext cx="10515600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478A943B-B381-944A-AC17-F268A1DAE5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08235" y="6093296"/>
            <a:ext cx="3122283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sz="1467"/>
              <a:t>8 March 2019</a:t>
            </a:r>
            <a:endParaRPr lang="en-US" sz="1467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7AA17A8A-419D-6D40-A044-64C4E710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3" y="2351605"/>
            <a:ext cx="10515600" cy="758221"/>
          </a:xfrm>
          <a:prstGeom prst="rect">
            <a:avLst/>
          </a:prstGeom>
        </p:spPr>
        <p:txBody>
          <a:bodyPr lIns="0" tIns="4680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00547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242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A652448-ED6A-8A40-9228-101F4C7AD6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14917" y="3140970"/>
            <a:ext cx="10515600" cy="424732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FontTx/>
              <a:buNone/>
              <a:defRPr sz="240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EA8A563-6749-E545-B250-FF5D15F10C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08235" y="6093296"/>
            <a:ext cx="3122283" cy="365125"/>
          </a:xfrm>
          <a:prstGeom prst="rect">
            <a:avLst/>
          </a:prstGeom>
        </p:spPr>
        <p:txBody>
          <a:bodyPr vert="horz" lIns="91440" tIns="4572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sz="1467"/>
              <a:t>8 March 2019</a:t>
            </a:r>
            <a:endParaRPr lang="en-US" sz="1467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AA17A8A-419D-6D40-A044-64C4E710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3" y="2351605"/>
            <a:ext cx="10515600" cy="758221"/>
          </a:xfrm>
          <a:prstGeom prst="rect">
            <a:avLst/>
          </a:prstGeom>
        </p:spPr>
        <p:txBody>
          <a:bodyPr lIns="0" tIns="46800" r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00547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49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9AF246-631B-EA42-B621-773962A4AB3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0319" y="1747945"/>
            <a:ext cx="5158316" cy="757130"/>
          </a:xfrm>
          <a:prstGeom prst="rect">
            <a:avLst/>
          </a:prstGeom>
        </p:spPr>
        <p:txBody>
          <a:bodyPr lIns="0" anchor="b">
            <a:spAutoFit/>
          </a:bodyPr>
          <a:lstStyle>
            <a:lvl1pPr marL="0" indent="0">
              <a:buNone/>
              <a:defRPr sz="2400" b="1" i="0">
                <a:solidFill>
                  <a:srgbClr val="1178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SUBTITLE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168D6C-2494-A245-88D7-2840C4C6A1D5}"/>
              </a:ext>
            </a:extLst>
          </p:cNvPr>
          <p:cNvSpPr>
            <a:spLocks noGrp="1" noChangeAspect="1"/>
          </p:cNvSpPr>
          <p:nvPr>
            <p:ph type="body" sz="quarter" idx="3" hasCustomPrompt="1"/>
          </p:nvPr>
        </p:nvSpPr>
        <p:spPr>
          <a:xfrm>
            <a:off x="6172200" y="1747945"/>
            <a:ext cx="5183717" cy="75713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2400" b="1" i="0" kern="1200" dirty="0">
                <a:solidFill>
                  <a:srgbClr val="1178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SUBTITLE STYLES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A936F2D-E01F-5C45-A80B-53C3EA0F6E0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40317" y="2564905"/>
            <a:ext cx="5172744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51D3A3B-EDDF-CE42-BB62-C9FACE103B0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81575" y="2564905"/>
            <a:ext cx="5172744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7C4EC66-7ADC-8D47-911C-610FBB793F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102EF8B-B189-5849-AFC0-419592341B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01DE307-BE40-244F-99B8-9157E7543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A17FFEA0-FA86-BB40-A73E-C9FD99A76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778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7AD8FF2-3F8A-9148-84FB-0F2597500AE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199" y="1825626"/>
            <a:ext cx="5075336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B5352FD-9513-004E-81AB-0E73BEF6F6F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32894" y="1825626"/>
            <a:ext cx="5123025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5F8DB0E-A2FD-2349-BA5C-7F2ECD39A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DFCA8E4-EBE6-C547-A607-743C8DCC8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14A2921-B986-F84C-8558-048D5EF67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AF1C0180-C641-584F-A50E-7AFD7C7F6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975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72B63AD0-AF62-1C4D-9CAC-49A4FA3A60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4918" y="1844824"/>
            <a:ext cx="6529221" cy="53553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FontTx/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9641584-AA35-1943-8B7F-C2210544872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32171" y="3861049"/>
            <a:ext cx="3721629" cy="18002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133" dirty="0"/>
              <a:t>Insert picture</a:t>
            </a:r>
            <a:endParaRPr lang="en-US" dirty="0"/>
          </a:p>
        </p:txBody>
      </p:sp>
      <p:sp>
        <p:nvSpPr>
          <p:cNvPr id="11" name="Chart Placeholder 2">
            <a:extLst>
              <a:ext uri="{FF2B5EF4-FFF2-40B4-BE49-F238E27FC236}">
                <a16:creationId xmlns:a16="http://schemas.microsoft.com/office/drawing/2014/main" id="{C316484E-EDC0-9142-91E1-08CF64C7F0F6}"/>
              </a:ext>
            </a:extLst>
          </p:cNvPr>
          <p:cNvSpPr>
            <a:spLocks noGrp="1"/>
          </p:cNvSpPr>
          <p:nvPr>
            <p:ph type="chart" sz="quarter" idx="17" hasCustomPrompt="1"/>
          </p:nvPr>
        </p:nvSpPr>
        <p:spPr>
          <a:xfrm>
            <a:off x="7632173" y="1807700"/>
            <a:ext cx="3721100" cy="18372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chart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66CB89E-74FF-0244-ABFF-4385F3DC4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7EB5868-8531-794A-94A6-8B264238C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938AAA3-A414-F048-8E1D-4E502B3B3A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13B15BC4-15E0-DE4D-8083-CAF48A60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7" y="836714"/>
            <a:ext cx="10515600" cy="757130"/>
          </a:xfrm>
          <a:prstGeom prst="rect">
            <a:avLst/>
          </a:prstGeom>
        </p:spPr>
        <p:txBody>
          <a:bodyPr lIns="0">
            <a:spAutoFit/>
          </a:bodyPr>
          <a:lstStyle>
            <a:lvl1pPr marL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1" i="0" kern="1200" baseline="0" dirty="0">
                <a:solidFill>
                  <a:srgbClr val="1178A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0839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D6B6D-E5BB-8F48-BBD2-1C6331794AD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40317" y="2057400"/>
            <a:ext cx="4871640" cy="38773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274511-D8B3-2E4B-916E-9A428FCCB4A4}"/>
              </a:ext>
            </a:extLst>
          </p:cNvPr>
          <p:cNvSpPr txBox="1">
            <a:spLocks/>
          </p:cNvSpPr>
          <p:nvPr userDrawn="1"/>
        </p:nvSpPr>
        <p:spPr>
          <a:xfrm>
            <a:off x="815413" y="691832"/>
            <a:ext cx="4896544" cy="1274323"/>
          </a:xfrm>
          <a:prstGeom prst="rect">
            <a:avLst/>
          </a:prstGeom>
        </p:spPr>
        <p:txBody>
          <a:bodyPr wrap="square" lIns="0" rIns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1178A2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 sz="4267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50DA104-2C03-7048-A02B-113AF64E156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91251" y="987425"/>
            <a:ext cx="5162549" cy="488156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133" dirty="0"/>
              <a:t>Insert picture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A85FB56-BB12-DE44-B1AC-B1487CFFACB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348E47B-247C-B447-8B4A-34B313E554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47279D6-30D5-3747-A68B-663EA8E92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74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D6B6D-E5BB-8F48-BBD2-1C6331794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4487597" cy="38773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1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73DCD6B-8643-024A-90F3-A33435884B8F}"/>
              </a:ext>
            </a:extLst>
          </p:cNvPr>
          <p:cNvSpPr>
            <a:spLocks noGrp="1" noChangeAspect="1"/>
          </p:cNvSpPr>
          <p:nvPr>
            <p:ph type="body" sz="quarter" idx="3" hasCustomPrompt="1"/>
          </p:nvPr>
        </p:nvSpPr>
        <p:spPr>
          <a:xfrm>
            <a:off x="6172200" y="1294952"/>
            <a:ext cx="5183717" cy="424732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None/>
              <a:defRPr lang="en-US" sz="2400" b="1" i="0" kern="1200" dirty="0">
                <a:solidFill>
                  <a:srgbClr val="1178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EA3BA9A-CF68-024A-B96F-821FAE15048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2200" y="1779516"/>
            <a:ext cx="5181600" cy="1819985"/>
          </a:xfrm>
          <a:prstGeom prst="rect">
            <a:avLst/>
          </a:prstGeom>
        </p:spPr>
        <p:txBody>
          <a:bodyPr lIns="0">
            <a:spAutoFit/>
          </a:bodyPr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377" indent="-304792">
              <a:buFont typeface="AppleSymbols" panose="02000000000000000000" pitchFamily="2" charset="-79"/>
              <a:buChar char="⎻"/>
              <a:defRPr sz="2667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523962" indent="-304792">
              <a:buFont typeface="Wingdings" pitchFamily="2" charset="2"/>
              <a:buChar char="§"/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2133547" indent="-304792">
              <a:buFont typeface="Courier New" panose="02070309020205020404" pitchFamily="49" charset="0"/>
              <a:buChar char="o"/>
              <a:defRPr sz="2133" b="0" i="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7274511-D8B3-2E4B-916E-9A428FCCB4A4}"/>
              </a:ext>
            </a:extLst>
          </p:cNvPr>
          <p:cNvSpPr txBox="1">
            <a:spLocks/>
          </p:cNvSpPr>
          <p:nvPr userDrawn="1"/>
        </p:nvSpPr>
        <p:spPr>
          <a:xfrm>
            <a:off x="815414" y="691832"/>
            <a:ext cx="4512501" cy="1274323"/>
          </a:xfrm>
          <a:prstGeom prst="rect">
            <a:avLst/>
          </a:prstGeom>
        </p:spPr>
        <p:txBody>
          <a:bodyPr lIns="0" rIns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1178A2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en-US" sz="4267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A85FB56-BB12-DE44-B1AC-B1487CFFACB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348E47B-247C-B447-8B4A-34B313E554F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47279D6-30D5-3747-A68B-663EA8E928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14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470BF-63D5-8B4B-B7F6-7E4B9AD50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4F6D1-E2D4-2B4D-AFE6-BB0AB0CCF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ABDE9-CB4E-7A42-938D-4466B34CD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8F968-738F-C440-9827-479A6817AB4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85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470BF-63D5-8B4B-B7F6-7E4B9AD50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731C801-442D-3445-89B1-17C5491956E9}" type="datetimeFigureOut">
              <a:rPr lang="en-US" smtClean="0"/>
              <a:pPr/>
              <a:t>9/14/23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4F6D1-E2D4-2B4D-AFE6-BB0AB0CCF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ABDE9-CB4E-7A42-938D-4466B34CD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 b="0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8DE03F7-F82B-894C-A633-2EAA8A79CA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8F968-738F-C440-9827-479A6817AB4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6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5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Trebuchet MS Regular" panose="020B06030202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04D02-553C-4D6C-AC4C-48F4B73344FD}" type="datetimeFigureOut">
              <a:rPr lang="en-AU" smtClean="0"/>
              <a:t>14/9/2023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D98EA-C610-4BAA-ACF4-A5416E89B5D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1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C4796E-6AFE-6F5A-5AD0-47071F498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9A32C-9071-2D72-D969-3EDE46A85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0419A-747E-B3E6-2B42-24A8F07B1F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A94CB-2CE1-43B8-A212-6A3436242B0B}" type="datetimeFigureOut">
              <a:rPr lang="en-AU" smtClean="0"/>
              <a:t>14/9/2023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DD4FB-BFA7-1CB9-D82A-D97BF7682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632C3-A76C-4471-3ED3-B23107ED4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4C46E-97AC-4526-B934-748A2FC2F842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444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CSQHC.png">
            <a:extLst>
              <a:ext uri="{FF2B5EF4-FFF2-40B4-BE49-F238E27FC236}">
                <a16:creationId xmlns:a16="http://schemas.microsoft.com/office/drawing/2014/main" id="{41AA49B3-9526-ED42-9661-41FB512025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413" y="6021289"/>
            <a:ext cx="4996171" cy="5452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EB8C52-99FE-1F44-B952-48546A2E512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1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13" Type="http://schemas.openxmlformats.org/officeDocument/2006/relationships/image" Target="../media/image44.png"/><Relationship Id="rId3" Type="http://schemas.openxmlformats.org/officeDocument/2006/relationships/image" Target="../media/image30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1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blue background with a blue circle and white text&#10;&#10;Description automatically generated">
            <a:extLst>
              <a:ext uri="{FF2B5EF4-FFF2-40B4-BE49-F238E27FC236}">
                <a16:creationId xmlns:a16="http://schemas.microsoft.com/office/drawing/2014/main" id="{31756E35-306D-1BBE-FA91-9CFD9C1A11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F1C56953-202D-4814-9E0E-525AD8B83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918" y="1780072"/>
            <a:ext cx="10945216" cy="125681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Australian Atlas Series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sz="3600" b="0" dirty="0">
                <a:solidFill>
                  <a:srgbClr val="FFFF00"/>
                </a:solidFill>
              </a:rPr>
              <a:t>A sustainable model for sustainable health care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CB4412FE-7EFA-4536-8EA5-0BB8A2AB0853}"/>
              </a:ext>
            </a:extLst>
          </p:cNvPr>
          <p:cNvSpPr txBox="1">
            <a:spLocks/>
          </p:cNvSpPr>
          <p:nvPr/>
        </p:nvSpPr>
        <p:spPr>
          <a:xfrm>
            <a:off x="814918" y="3961236"/>
            <a:ext cx="10515600" cy="10571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spcBef>
                <a:spcPts val="600"/>
              </a:spcBef>
              <a:buNone/>
            </a:pPr>
            <a:r>
              <a:rPr lang="en-US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Gillian Giles</a:t>
            </a:r>
          </a:p>
          <a:p>
            <a:pPr marL="0" indent="0" defTabSz="1219170">
              <a:spcBef>
                <a:spcPts val="600"/>
              </a:spcBef>
              <a:buNone/>
            </a:pPr>
            <a:r>
              <a:rPr lang="en-US" sz="2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Director, Healthcare Variation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E4E43D4-5513-4929-95D7-B9AF6074A6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8401" y="6018563"/>
            <a:ext cx="3252118" cy="365125"/>
          </a:xfrm>
          <a:prstGeom prst="rect">
            <a:avLst/>
          </a:prstGeom>
        </p:spPr>
        <p:txBody>
          <a:bodyPr vert="horz" lIns="121920" tIns="60960" rIns="0" bIns="0" rtlCol="0" anchor="b" anchorCtr="0"/>
          <a:lstStyle>
            <a:lvl1pPr algn="r">
              <a:defRPr sz="1333" b="0" i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defTabSz="1219170"/>
            <a:r>
              <a:rPr lang="en-US" sz="1467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</a:p>
          <a:p>
            <a:pPr defTabSz="1219170"/>
            <a:r>
              <a:rPr lang="en-US" sz="1467" dirty="0">
                <a:solidFill>
                  <a:srgbClr val="FFFFFF"/>
                </a:solidFill>
                <a:latin typeface="Arial" panose="020B0604020202020204" pitchFamily="34" charset="0"/>
              </a:rPr>
              <a:t>Wennberg International Collaborative</a:t>
            </a:r>
          </a:p>
          <a:p>
            <a:pPr defTabSz="1219170"/>
            <a:r>
              <a:rPr lang="en-US" sz="1467" dirty="0">
                <a:solidFill>
                  <a:srgbClr val="FFFFFF"/>
                </a:solidFill>
                <a:latin typeface="Arial" panose="020B0604020202020204" pitchFamily="34" charset="0"/>
              </a:rPr>
              <a:t>14 September 2023 </a:t>
            </a:r>
          </a:p>
        </p:txBody>
      </p:sp>
    </p:spTree>
    <p:extLst>
      <p:ext uri="{BB962C8B-B14F-4D97-AF65-F5344CB8AC3E}">
        <p14:creationId xmlns:p14="http://schemas.microsoft.com/office/powerpoint/2010/main" val="3134647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D90AAD6-3CBC-9D2E-4784-DC0BF24DC4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3AABE40B-B881-F71C-781B-268ED3E709D4}"/>
              </a:ext>
            </a:extLst>
          </p:cNvPr>
          <p:cNvSpPr txBox="1"/>
          <p:nvPr/>
        </p:nvSpPr>
        <p:spPr>
          <a:xfrm>
            <a:off x="1721023" y="2516173"/>
            <a:ext cx="3372044" cy="14749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</a:t>
            </a:r>
            <a:r>
              <a:rPr lang="en-US" sz="20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eed to </a:t>
            </a:r>
            <a:r>
              <a:rPr lang="en-US" sz="2000" dirty="0">
                <a:solidFill>
                  <a:srgbClr val="FFFF00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improve the way we distinguish </a:t>
            </a:r>
            <a:r>
              <a:rPr lang="en-US" sz="20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and signal unwarranted variation</a:t>
            </a:r>
            <a:endParaRPr lang="en-AU" sz="2000" dirty="0">
              <a:solidFill>
                <a:schemeClr val="bg1"/>
              </a:solidFill>
              <a:effectLst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defTabSz="914194">
              <a:lnSpc>
                <a:spcPct val="120000"/>
              </a:lnSpc>
            </a:pPr>
            <a:endParaRPr lang="en-US" sz="1600" spc="-15" dirty="0">
              <a:solidFill>
                <a:srgbClr val="68686E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TextBox 26">
            <a:extLst>
              <a:ext uri="{FF2B5EF4-FFF2-40B4-BE49-F238E27FC236}">
                <a16:creationId xmlns:a16="http://schemas.microsoft.com/office/drawing/2014/main" id="{320F72BE-BA62-4528-210C-FA4E3C34A238}"/>
              </a:ext>
            </a:extLst>
          </p:cNvPr>
          <p:cNvSpPr txBox="1"/>
          <p:nvPr/>
        </p:nvSpPr>
        <p:spPr>
          <a:xfrm>
            <a:off x="1721023" y="2104823"/>
            <a:ext cx="2909099" cy="40985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3200" b="1" spc="-15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Macro level</a:t>
            </a:r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id="{2AD075EF-791E-8BB6-1C89-ADAB629D3477}"/>
              </a:ext>
            </a:extLst>
          </p:cNvPr>
          <p:cNvSpPr txBox="1"/>
          <p:nvPr/>
        </p:nvSpPr>
        <p:spPr>
          <a:xfrm>
            <a:off x="6395375" y="2104823"/>
            <a:ext cx="2849427" cy="40985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3200" b="1" spc="-15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Meso level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A2F40F9B-14D7-E655-C65F-24C41321F58B}"/>
              </a:ext>
            </a:extLst>
          </p:cNvPr>
          <p:cNvSpPr txBox="1"/>
          <p:nvPr/>
        </p:nvSpPr>
        <p:spPr>
          <a:xfrm>
            <a:off x="6395375" y="2514679"/>
            <a:ext cx="4957261" cy="15435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</a:t>
            </a:r>
            <a:r>
              <a:rPr lang="en-US" sz="20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eed to </a:t>
            </a:r>
            <a:r>
              <a:rPr lang="en-US" sz="2000" dirty="0">
                <a:solidFill>
                  <a:srgbClr val="FFFF00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support investigation at a local level</a:t>
            </a:r>
            <a:r>
              <a:rPr lang="en-US" sz="20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so that hospitals and health services can frame their own lines of inquiry</a:t>
            </a:r>
            <a:endParaRPr lang="en-AU" sz="2000" dirty="0">
              <a:solidFill>
                <a:schemeClr val="bg1"/>
              </a:solidFill>
              <a:effectLst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defTabSz="914194">
              <a:lnSpc>
                <a:spcPct val="120000"/>
              </a:lnSpc>
            </a:pPr>
            <a:endParaRPr lang="en-US" sz="2000" spc="-15" dirty="0">
              <a:solidFill>
                <a:srgbClr val="68686E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8A92EA-736E-56D2-0E8E-9C4DC55FBA62}"/>
              </a:ext>
            </a:extLst>
          </p:cNvPr>
          <p:cNvSpPr txBox="1">
            <a:spLocks/>
          </p:cNvSpPr>
          <p:nvPr/>
        </p:nvSpPr>
        <p:spPr>
          <a:xfrm>
            <a:off x="811456" y="465510"/>
            <a:ext cx="11167837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buNone/>
              <a:defRPr/>
            </a:pPr>
            <a:r>
              <a:rPr lang="en-AU" sz="3200" b="1" dirty="0">
                <a:solidFill>
                  <a:schemeClr val="bg1"/>
                </a:solidFill>
                <a:ea typeface="Open Sans" panose="020B0606030504020204" pitchFamily="34" charset="0"/>
              </a:rPr>
              <a:t>But challenges exist</a:t>
            </a:r>
          </a:p>
        </p:txBody>
      </p:sp>
    </p:spTree>
    <p:extLst>
      <p:ext uri="{BB962C8B-B14F-4D97-AF65-F5344CB8AC3E}">
        <p14:creationId xmlns:p14="http://schemas.microsoft.com/office/powerpoint/2010/main" val="3122049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0C2AA1B-11E3-6ACE-714A-A0F21EA01BC3}"/>
              </a:ext>
            </a:extLst>
          </p:cNvPr>
          <p:cNvSpPr/>
          <p:nvPr/>
        </p:nvSpPr>
        <p:spPr>
          <a:xfrm>
            <a:off x="-98093" y="0"/>
            <a:ext cx="12304889" cy="6989811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25">
            <a:extLst>
              <a:ext uri="{FF2B5EF4-FFF2-40B4-BE49-F238E27FC236}">
                <a16:creationId xmlns:a16="http://schemas.microsoft.com/office/drawing/2014/main" id="{49AC2D3A-33D6-B70C-862A-5F9FAFC66C8A}"/>
              </a:ext>
            </a:extLst>
          </p:cNvPr>
          <p:cNvSpPr txBox="1"/>
          <p:nvPr/>
        </p:nvSpPr>
        <p:spPr>
          <a:xfrm>
            <a:off x="1078407" y="2573300"/>
            <a:ext cx="3417581" cy="16842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Adding an appropriateness of care lens to reduce waste and ensure activity is focused on high </a:t>
            </a: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value</a:t>
            </a:r>
            <a:r>
              <a:rPr kumimoji="0" lang="en-AU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care</a:t>
            </a:r>
          </a:p>
          <a:p>
            <a:pPr marL="0" marR="0" lvl="0" indent="0" algn="l" defTabSz="91419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-15" normalizeH="0" baseline="0" noProof="0" dirty="0">
              <a:ln>
                <a:noFill/>
              </a:ln>
              <a:solidFill>
                <a:srgbClr val="00A8DC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826DDB-432E-B8CF-7BE5-FD8436C8557D}"/>
              </a:ext>
            </a:extLst>
          </p:cNvPr>
          <p:cNvSpPr txBox="1"/>
          <p:nvPr/>
        </p:nvSpPr>
        <p:spPr>
          <a:xfrm>
            <a:off x="1076387" y="1441099"/>
            <a:ext cx="3826676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7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Atlas</a:t>
            </a:r>
            <a:r>
              <a:rPr kumimoji="0" lang="en-AU" sz="7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+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03EAAAB-2D06-80D1-5E5A-8B123F09CF3F}"/>
              </a:ext>
            </a:extLst>
          </p:cNvPr>
          <p:cNvGrpSpPr/>
          <p:nvPr/>
        </p:nvGrpSpPr>
        <p:grpSpPr>
          <a:xfrm>
            <a:off x="4784146" y="1478461"/>
            <a:ext cx="6274381" cy="4678532"/>
            <a:chOff x="5101540" y="1250693"/>
            <a:chExt cx="6274381" cy="4678532"/>
          </a:xfrm>
        </p:grpSpPr>
        <p:sp>
          <p:nvSpPr>
            <p:cNvPr id="45" name="Flowchart: Delay 44">
              <a:extLst>
                <a:ext uri="{FF2B5EF4-FFF2-40B4-BE49-F238E27FC236}">
                  <a16:creationId xmlns:a16="http://schemas.microsoft.com/office/drawing/2014/main" id="{1107C448-CE41-8910-E0C8-3D78B50D5E5B}"/>
                </a:ext>
              </a:extLst>
            </p:cNvPr>
            <p:cNvSpPr/>
            <p:nvPr/>
          </p:nvSpPr>
          <p:spPr>
            <a:xfrm>
              <a:off x="5412240" y="3995802"/>
              <a:ext cx="1096016" cy="1313998"/>
            </a:xfrm>
            <a:prstGeom prst="flowChartDelay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57103D5-2686-A8B2-2612-B6DB09A887BB}"/>
                </a:ext>
              </a:extLst>
            </p:cNvPr>
            <p:cNvGrpSpPr/>
            <p:nvPr/>
          </p:nvGrpSpPr>
          <p:grpSpPr>
            <a:xfrm>
              <a:off x="5101540" y="1250693"/>
              <a:ext cx="6274381" cy="4678532"/>
              <a:chOff x="5177829" y="1574833"/>
              <a:chExt cx="6274381" cy="4678532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9812497-10BF-77DD-CA81-256A61F317EB}"/>
                  </a:ext>
                </a:extLst>
              </p:cNvPr>
              <p:cNvSpPr/>
              <p:nvPr/>
            </p:nvSpPr>
            <p:spPr>
              <a:xfrm>
                <a:off x="5177829" y="1574833"/>
                <a:ext cx="6274381" cy="46785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74F635-65A6-A2CE-4659-E3DAD3813C2B}"/>
                  </a:ext>
                </a:extLst>
              </p:cNvPr>
              <p:cNvSpPr txBox="1"/>
              <p:nvPr/>
            </p:nvSpPr>
            <p:spPr>
              <a:xfrm>
                <a:off x="5471109" y="1938345"/>
                <a:ext cx="5668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Appropriate and Sustainable Care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E8B761C-E1BD-71C8-DDCB-63920CB1620A}"/>
                  </a:ext>
                </a:extLst>
              </p:cNvPr>
              <p:cNvSpPr/>
              <p:nvPr/>
            </p:nvSpPr>
            <p:spPr>
              <a:xfrm>
                <a:off x="5490245" y="2704736"/>
                <a:ext cx="5668901" cy="1313998"/>
              </a:xfrm>
              <a:prstGeom prst="rect">
                <a:avLst/>
              </a:prstGeom>
              <a:solidFill>
                <a:srgbClr val="1178A2"/>
              </a:solidFill>
              <a:ln>
                <a:solidFill>
                  <a:srgbClr val="117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6F12EF85-C8FD-2F0F-FD30-9E54F483C6B5}"/>
                  </a:ext>
                </a:extLst>
              </p:cNvPr>
              <p:cNvSpPr/>
              <p:nvPr/>
            </p:nvSpPr>
            <p:spPr>
              <a:xfrm>
                <a:off x="7192179" y="2879645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12" name="Graphic 11" descr="Target Audience outline">
                <a:extLst>
                  <a:ext uri="{FF2B5EF4-FFF2-40B4-BE49-F238E27FC236}">
                    <a16:creationId xmlns:a16="http://schemas.microsoft.com/office/drawing/2014/main" id="{6C68E9E6-C590-9E60-73DB-AC9D266D20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297706" y="3027432"/>
                <a:ext cx="458038" cy="458038"/>
              </a:xfrm>
              <a:prstGeom prst="rect">
                <a:avLst/>
              </a:prstGeom>
            </p:spPr>
          </p:pic>
          <p:sp>
            <p:nvSpPr>
              <p:cNvPr id="32" name="Flowchart: Delay 31">
                <a:extLst>
                  <a:ext uri="{FF2B5EF4-FFF2-40B4-BE49-F238E27FC236}">
                    <a16:creationId xmlns:a16="http://schemas.microsoft.com/office/drawing/2014/main" id="{7BF991A4-4EB2-9444-5F46-FC0EB4958F3F}"/>
                  </a:ext>
                </a:extLst>
              </p:cNvPr>
              <p:cNvSpPr/>
              <p:nvPr/>
            </p:nvSpPr>
            <p:spPr>
              <a:xfrm>
                <a:off x="5490246" y="2704736"/>
                <a:ext cx="1096016" cy="1313998"/>
              </a:xfrm>
              <a:prstGeom prst="flowChartDelay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2A54547-E451-113B-F83F-1E8E017F9096}"/>
                  </a:ext>
                </a:extLst>
              </p:cNvPr>
              <p:cNvSpPr/>
              <p:nvPr/>
            </p:nvSpPr>
            <p:spPr>
              <a:xfrm>
                <a:off x="5490245" y="4319942"/>
                <a:ext cx="5668901" cy="1313998"/>
              </a:xfrm>
              <a:prstGeom prst="rect">
                <a:avLst/>
              </a:prstGeom>
              <a:solidFill>
                <a:srgbClr val="1178A2"/>
              </a:solidFill>
              <a:ln>
                <a:solidFill>
                  <a:srgbClr val="117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0BB0CBB-ECA6-785D-93FC-C065629A3356}"/>
                  </a:ext>
                </a:extLst>
              </p:cNvPr>
              <p:cNvSpPr txBox="1"/>
              <p:nvPr/>
            </p:nvSpPr>
            <p:spPr>
              <a:xfrm>
                <a:off x="7027973" y="3668223"/>
                <a:ext cx="1277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Investigate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F9EA8D8-DB4A-DAE6-AA03-BE74861B954C}"/>
                  </a:ext>
                </a:extLst>
              </p:cNvPr>
              <p:cNvSpPr/>
              <p:nvPr/>
            </p:nvSpPr>
            <p:spPr>
              <a:xfrm>
                <a:off x="8616424" y="2892971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9" name="Graphic 28" descr="Clipboard outline">
                <a:extLst>
                  <a:ext uri="{FF2B5EF4-FFF2-40B4-BE49-F238E27FC236}">
                    <a16:creationId xmlns:a16="http://schemas.microsoft.com/office/drawing/2014/main" id="{E654E2D4-C59A-B12D-4604-42D7607A6D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738705" y="3036282"/>
                <a:ext cx="441284" cy="441284"/>
              </a:xfrm>
              <a:prstGeom prst="rect">
                <a:avLst/>
              </a:prstGeom>
            </p:spPr>
          </p:pic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9A9DEB9-47C2-C2D6-F82E-470C5238A5DD}"/>
                  </a:ext>
                </a:extLst>
              </p:cNvPr>
              <p:cNvSpPr/>
              <p:nvPr/>
            </p:nvSpPr>
            <p:spPr>
              <a:xfrm>
                <a:off x="10047869" y="288078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3" name="Graphic 22" descr="Circles with arrows outline">
                <a:extLst>
                  <a:ext uri="{FF2B5EF4-FFF2-40B4-BE49-F238E27FC236}">
                    <a16:creationId xmlns:a16="http://schemas.microsoft.com/office/drawing/2014/main" id="{B3337339-6BDA-88BF-1FD7-9CAA03F3AB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0132610" y="2977712"/>
                <a:ext cx="550517" cy="550517"/>
              </a:xfrm>
              <a:prstGeom prst="rect">
                <a:avLst/>
              </a:prstGeom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6D99401-9D89-75FD-5A84-634C2CA99BF7}"/>
                  </a:ext>
                </a:extLst>
              </p:cNvPr>
              <p:cNvSpPr txBox="1"/>
              <p:nvPr/>
            </p:nvSpPr>
            <p:spPr>
              <a:xfrm>
                <a:off x="8529128" y="3668223"/>
                <a:ext cx="1277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Monitor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197426A-F820-54A0-74B0-398FF73DCE65}"/>
                  </a:ext>
                </a:extLst>
              </p:cNvPr>
              <p:cNvSpPr txBox="1"/>
              <p:nvPr/>
            </p:nvSpPr>
            <p:spPr>
              <a:xfrm>
                <a:off x="10028091" y="3671478"/>
                <a:ext cx="1277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Respond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CD01276-BFD3-DCA3-E793-8F54A0D62B53}"/>
                  </a:ext>
                </a:extLst>
              </p:cNvPr>
              <p:cNvSpPr txBox="1"/>
              <p:nvPr/>
            </p:nvSpPr>
            <p:spPr>
              <a:xfrm>
                <a:off x="5540702" y="3052249"/>
                <a:ext cx="12775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Healthcare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Variation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Framework</a:t>
                </a: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BDE96F8-1A96-E816-8B51-6433F109ADAD}"/>
                  </a:ext>
                </a:extLst>
              </p:cNvPr>
              <p:cNvSpPr/>
              <p:nvPr/>
            </p:nvSpPr>
            <p:spPr>
              <a:xfrm>
                <a:off x="7192179" y="4494851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32BA8FA-7A1C-9947-7147-06168E4C94D3}"/>
                  </a:ext>
                </a:extLst>
              </p:cNvPr>
              <p:cNvSpPr txBox="1"/>
              <p:nvPr/>
            </p:nvSpPr>
            <p:spPr>
              <a:xfrm>
                <a:off x="7027973" y="5283429"/>
                <a:ext cx="12775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Partnerships</a:t>
                </a: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09A6923-98B0-E2A5-877A-798CA601634B}"/>
                  </a:ext>
                </a:extLst>
              </p:cNvPr>
              <p:cNvSpPr/>
              <p:nvPr/>
            </p:nvSpPr>
            <p:spPr>
              <a:xfrm>
                <a:off x="8616424" y="4508177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28BE7B16-96EB-1461-5A1B-7E07230644F0}"/>
                  </a:ext>
                </a:extLst>
              </p:cNvPr>
              <p:cNvSpPr/>
              <p:nvPr/>
            </p:nvSpPr>
            <p:spPr>
              <a:xfrm>
                <a:off x="10047869" y="4495995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D97D06C4-B1F2-5DB6-FDD8-EDF1A39F03AE}"/>
                  </a:ext>
                </a:extLst>
              </p:cNvPr>
              <p:cNvSpPr txBox="1"/>
              <p:nvPr/>
            </p:nvSpPr>
            <p:spPr>
              <a:xfrm>
                <a:off x="8305560" y="5283429"/>
                <a:ext cx="15011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Levers for change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A7A0691-C807-C8E4-ECDA-98388087753D}"/>
                  </a:ext>
                </a:extLst>
              </p:cNvPr>
              <p:cNvSpPr txBox="1"/>
              <p:nvPr/>
            </p:nvSpPr>
            <p:spPr>
              <a:xfrm>
                <a:off x="9916373" y="5286684"/>
                <a:ext cx="13893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Local response</a:t>
                </a:r>
              </a:p>
            </p:txBody>
          </p:sp>
          <p:pic>
            <p:nvPicPr>
              <p:cNvPr id="55" name="Graphic 54" descr="Remote work outline">
                <a:extLst>
                  <a:ext uri="{FF2B5EF4-FFF2-40B4-BE49-F238E27FC236}">
                    <a16:creationId xmlns:a16="http://schemas.microsoft.com/office/drawing/2014/main" id="{185B3B12-F894-03CB-462F-C2595E0FE6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10164795" y="4615373"/>
                <a:ext cx="533264" cy="533264"/>
              </a:xfrm>
              <a:prstGeom prst="rect">
                <a:avLst/>
              </a:prstGeom>
            </p:spPr>
          </p:pic>
          <p:pic>
            <p:nvPicPr>
              <p:cNvPr id="57" name="Graphic 56" descr="Single gear outline">
                <a:extLst>
                  <a:ext uri="{FF2B5EF4-FFF2-40B4-BE49-F238E27FC236}">
                    <a16:creationId xmlns:a16="http://schemas.microsoft.com/office/drawing/2014/main" id="{84E75EA8-373C-B44E-D44A-76D462FC74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70399" y="4575980"/>
                <a:ext cx="612050" cy="612050"/>
              </a:xfrm>
              <a:prstGeom prst="rect">
                <a:avLst/>
              </a:prstGeom>
            </p:spPr>
          </p:pic>
          <p:pic>
            <p:nvPicPr>
              <p:cNvPr id="61" name="Graphic 60" descr="Handshake outline">
                <a:extLst>
                  <a:ext uri="{FF2B5EF4-FFF2-40B4-BE49-F238E27FC236}">
                    <a16:creationId xmlns:a16="http://schemas.microsoft.com/office/drawing/2014/main" id="{BF3622D7-591A-1AB4-59FF-A71853FC5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7232217" y="4590179"/>
                <a:ext cx="617540" cy="617540"/>
              </a:xfrm>
              <a:prstGeom prst="rect">
                <a:avLst/>
              </a:prstGeom>
            </p:spPr>
          </p:pic>
          <p:sp>
            <p:nvSpPr>
              <p:cNvPr id="68" name="Flowchart: Delay 67">
                <a:extLst>
                  <a:ext uri="{FF2B5EF4-FFF2-40B4-BE49-F238E27FC236}">
                    <a16:creationId xmlns:a16="http://schemas.microsoft.com/office/drawing/2014/main" id="{61635733-6809-C3C2-6CA4-3710B049641C}"/>
                  </a:ext>
                </a:extLst>
              </p:cNvPr>
              <p:cNvSpPr/>
              <p:nvPr/>
            </p:nvSpPr>
            <p:spPr>
              <a:xfrm>
                <a:off x="5483691" y="4319942"/>
                <a:ext cx="1096016" cy="1313998"/>
              </a:xfrm>
              <a:prstGeom prst="flowChartDelay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6873198-DC20-6B85-893D-030414D43268}"/>
                  </a:ext>
                </a:extLst>
              </p:cNvPr>
              <p:cNvSpPr txBox="1"/>
              <p:nvPr/>
            </p:nvSpPr>
            <p:spPr>
              <a:xfrm>
                <a:off x="5679266" y="4766512"/>
                <a:ext cx="12775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Atlas</a:t>
                </a:r>
                <a:b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</a:br>
                <a:r>
                  <a:rPr kumimoji="0" lang="en-AU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78A2"/>
                    </a:solidFill>
                    <a:effectLst/>
                    <a:uLnTx/>
                    <a:uFillTx/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Plus</a:t>
                </a:r>
              </a:p>
            </p:txBody>
          </p:sp>
        </p:grpSp>
      </p:grp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5FEE0655-2273-06D9-EF49-351A416E6DAD}"/>
              </a:ext>
            </a:extLst>
          </p:cNvPr>
          <p:cNvSpPr txBox="1">
            <a:spLocks/>
          </p:cNvSpPr>
          <p:nvPr/>
        </p:nvSpPr>
        <p:spPr>
          <a:xfrm>
            <a:off x="851064" y="471465"/>
            <a:ext cx="11167837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buNone/>
              <a:defRPr/>
            </a:pPr>
            <a:r>
              <a:rPr lang="en-AU" sz="3200" b="1" dirty="0">
                <a:solidFill>
                  <a:schemeClr val="bg1"/>
                </a:solidFill>
                <a:ea typeface="Open Sans" panose="020B0606030504020204" pitchFamily="34" charset="0"/>
              </a:rPr>
              <a:t>And contribute to a sustainable health system</a:t>
            </a:r>
          </a:p>
        </p:txBody>
      </p:sp>
    </p:spTree>
    <p:extLst>
      <p:ext uri="{BB962C8B-B14F-4D97-AF65-F5344CB8AC3E}">
        <p14:creationId xmlns:p14="http://schemas.microsoft.com/office/powerpoint/2010/main" val="901419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780F3FE-6AE3-F58B-A95C-714756B88ED1}"/>
              </a:ext>
            </a:extLst>
          </p:cNvPr>
          <p:cNvSpPr/>
          <p:nvPr/>
        </p:nvSpPr>
        <p:spPr>
          <a:xfrm>
            <a:off x="0" y="3621021"/>
            <a:ext cx="12192000" cy="3236979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49F0F6-A543-BE53-1FB2-6993008E6CC9}"/>
              </a:ext>
            </a:extLst>
          </p:cNvPr>
          <p:cNvSpPr/>
          <p:nvPr/>
        </p:nvSpPr>
        <p:spPr>
          <a:xfrm>
            <a:off x="0" y="0"/>
            <a:ext cx="12192000" cy="3621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2400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89D3BE6-C0F0-816C-EE44-632F811ED4DE}"/>
              </a:ext>
            </a:extLst>
          </p:cNvPr>
          <p:cNvSpPr/>
          <p:nvPr/>
        </p:nvSpPr>
        <p:spPr>
          <a:xfrm>
            <a:off x="833604" y="4418700"/>
            <a:ext cx="288000" cy="28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80A2AC5-0946-AF95-9D77-EAB5703FF4A8}"/>
              </a:ext>
            </a:extLst>
          </p:cNvPr>
          <p:cNvSpPr txBox="1">
            <a:spLocks/>
          </p:cNvSpPr>
          <p:nvPr/>
        </p:nvSpPr>
        <p:spPr>
          <a:xfrm>
            <a:off x="821050" y="518549"/>
            <a:ext cx="6282501" cy="5909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buNone/>
            </a:pPr>
            <a:r>
              <a:rPr lang="en-AU" sz="3600" b="1" dirty="0">
                <a:solidFill>
                  <a:srgbClr val="1178A2"/>
                </a:solidFill>
                <a:ea typeface="Open Sans" panose="020B0606030504020204" pitchFamily="34" charset="0"/>
              </a:rPr>
              <a:t>Australia: the lie of the land</a:t>
            </a:r>
          </a:p>
        </p:txBody>
      </p:sp>
      <p:sp>
        <p:nvSpPr>
          <p:cNvPr id="9" name="TextBox 26">
            <a:extLst>
              <a:ext uri="{FF2B5EF4-FFF2-40B4-BE49-F238E27FC236}">
                <a16:creationId xmlns:a16="http://schemas.microsoft.com/office/drawing/2014/main" id="{78908D99-77A7-D9F4-D7DF-D20F64B3FC47}"/>
              </a:ext>
            </a:extLst>
          </p:cNvPr>
          <p:cNvSpPr txBox="1"/>
          <p:nvPr/>
        </p:nvSpPr>
        <p:spPr>
          <a:xfrm>
            <a:off x="4536847" y="4384334"/>
            <a:ext cx="3178599" cy="3744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1867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Complex environment</a:t>
            </a:r>
          </a:p>
        </p:txBody>
      </p:sp>
      <p:sp>
        <p:nvSpPr>
          <p:cNvPr id="22" name="TextBox 26">
            <a:extLst>
              <a:ext uri="{FF2B5EF4-FFF2-40B4-BE49-F238E27FC236}">
                <a16:creationId xmlns:a16="http://schemas.microsoft.com/office/drawing/2014/main" id="{E303BCE5-4352-1416-E80E-A19ED790035C}"/>
              </a:ext>
            </a:extLst>
          </p:cNvPr>
          <p:cNvSpPr txBox="1"/>
          <p:nvPr/>
        </p:nvSpPr>
        <p:spPr>
          <a:xfrm>
            <a:off x="1165928" y="4384334"/>
            <a:ext cx="2515543" cy="3744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1867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Federated system</a:t>
            </a:r>
          </a:p>
        </p:txBody>
      </p:sp>
      <p:sp>
        <p:nvSpPr>
          <p:cNvPr id="23" name="TextBox 26">
            <a:extLst>
              <a:ext uri="{FF2B5EF4-FFF2-40B4-BE49-F238E27FC236}">
                <a16:creationId xmlns:a16="http://schemas.microsoft.com/office/drawing/2014/main" id="{6EA8DE85-67F1-0CA3-6800-4E86222A8A3D}"/>
              </a:ext>
            </a:extLst>
          </p:cNvPr>
          <p:cNvSpPr txBox="1"/>
          <p:nvPr/>
        </p:nvSpPr>
        <p:spPr>
          <a:xfrm>
            <a:off x="1177070" y="5507018"/>
            <a:ext cx="2515543" cy="3744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1867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Remote geography</a:t>
            </a:r>
          </a:p>
        </p:txBody>
      </p:sp>
      <p:sp>
        <p:nvSpPr>
          <p:cNvPr id="24" name="TextBox 26">
            <a:extLst>
              <a:ext uri="{FF2B5EF4-FFF2-40B4-BE49-F238E27FC236}">
                <a16:creationId xmlns:a16="http://schemas.microsoft.com/office/drawing/2014/main" id="{BD59DF29-179E-A4E8-1162-1D9704C9D417}"/>
              </a:ext>
            </a:extLst>
          </p:cNvPr>
          <p:cNvSpPr txBox="1"/>
          <p:nvPr/>
        </p:nvSpPr>
        <p:spPr>
          <a:xfrm>
            <a:off x="8019151" y="5507018"/>
            <a:ext cx="2851267" cy="3744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1867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Low value health care</a:t>
            </a:r>
          </a:p>
        </p:txBody>
      </p:sp>
      <p:sp>
        <p:nvSpPr>
          <p:cNvPr id="25" name="TextBox 26">
            <a:extLst>
              <a:ext uri="{FF2B5EF4-FFF2-40B4-BE49-F238E27FC236}">
                <a16:creationId xmlns:a16="http://schemas.microsoft.com/office/drawing/2014/main" id="{B0C93732-A3E6-8C4C-BE03-6ADCEA3C3943}"/>
              </a:ext>
            </a:extLst>
          </p:cNvPr>
          <p:cNvSpPr txBox="1"/>
          <p:nvPr/>
        </p:nvSpPr>
        <p:spPr>
          <a:xfrm>
            <a:off x="4575560" y="5513817"/>
            <a:ext cx="2668293" cy="3744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1867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Workforce pressures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1D68D28-7D3F-9B05-4906-B92FC60B0021}"/>
              </a:ext>
            </a:extLst>
          </p:cNvPr>
          <p:cNvSpPr/>
          <p:nvPr/>
        </p:nvSpPr>
        <p:spPr>
          <a:xfrm>
            <a:off x="833604" y="5550249"/>
            <a:ext cx="288000" cy="28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93805CD-F9A0-D9A9-1D60-63BCAD797C63}"/>
              </a:ext>
            </a:extLst>
          </p:cNvPr>
          <p:cNvSpPr/>
          <p:nvPr/>
        </p:nvSpPr>
        <p:spPr>
          <a:xfrm>
            <a:off x="4204523" y="4423117"/>
            <a:ext cx="288000" cy="28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6808A12-9DFA-0EFE-E03E-A799FEBA948C}"/>
              </a:ext>
            </a:extLst>
          </p:cNvPr>
          <p:cNvSpPr/>
          <p:nvPr/>
        </p:nvSpPr>
        <p:spPr>
          <a:xfrm>
            <a:off x="4204523" y="5557048"/>
            <a:ext cx="288000" cy="28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1C38C54-A0B2-0E1D-349C-0FF3ADF49A87}"/>
              </a:ext>
            </a:extLst>
          </p:cNvPr>
          <p:cNvSpPr/>
          <p:nvPr/>
        </p:nvSpPr>
        <p:spPr>
          <a:xfrm>
            <a:off x="7655154" y="4431269"/>
            <a:ext cx="288000" cy="28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DAFA8D8-17D2-285F-FB07-9377DD01A496}"/>
              </a:ext>
            </a:extLst>
          </p:cNvPr>
          <p:cNvSpPr/>
          <p:nvPr/>
        </p:nvSpPr>
        <p:spPr>
          <a:xfrm>
            <a:off x="7655154" y="5554722"/>
            <a:ext cx="288000" cy="28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37D030-BFC5-613D-886E-A73137AC9DBA}"/>
              </a:ext>
            </a:extLst>
          </p:cNvPr>
          <p:cNvGrpSpPr/>
          <p:nvPr/>
        </p:nvGrpSpPr>
        <p:grpSpPr>
          <a:xfrm>
            <a:off x="7396281" y="309916"/>
            <a:ext cx="3673640" cy="3091801"/>
            <a:chOff x="1443003" y="512030"/>
            <a:chExt cx="3673640" cy="3091801"/>
          </a:xfrm>
        </p:grpSpPr>
        <p:pic>
          <p:nvPicPr>
            <p:cNvPr id="15" name="Picture 14" descr="A map of australia with different colored areas&#10;&#10;Description automatically generated">
              <a:extLst>
                <a:ext uri="{FF2B5EF4-FFF2-40B4-BE49-F238E27FC236}">
                  <a16:creationId xmlns:a16="http://schemas.microsoft.com/office/drawing/2014/main" id="{EF42A936-9FA7-F6C1-0176-EECC9C5A82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22"/>
            <a:stretch/>
          </p:blipFill>
          <p:spPr>
            <a:xfrm>
              <a:off x="1575983" y="512030"/>
              <a:ext cx="3540660" cy="3077251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A8F998E-1439-3D76-437D-E7401A294617}"/>
                </a:ext>
              </a:extLst>
            </p:cNvPr>
            <p:cNvSpPr/>
            <p:nvPr/>
          </p:nvSpPr>
          <p:spPr>
            <a:xfrm>
              <a:off x="1443003" y="2688354"/>
              <a:ext cx="1880642" cy="9154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BF4249-6A90-82EC-F729-59484C8C9FAB}"/>
                </a:ext>
              </a:extLst>
            </p:cNvPr>
            <p:cNvSpPr/>
            <p:nvPr/>
          </p:nvSpPr>
          <p:spPr>
            <a:xfrm>
              <a:off x="2130357" y="3064213"/>
              <a:ext cx="1635129" cy="485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2DE0CE4-CF07-2D96-A8F9-A60DACDD7BE9}"/>
              </a:ext>
            </a:extLst>
          </p:cNvPr>
          <p:cNvSpPr txBox="1"/>
          <p:nvPr/>
        </p:nvSpPr>
        <p:spPr>
          <a:xfrm>
            <a:off x="707405" y="1109480"/>
            <a:ext cx="61402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2">
                    <a:lumMod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Australian Commission on Safety and Quality in Health Care is funded jointly by the Australian Government and states and territories with a remit spanning the continuum from acute to primary and community care</a:t>
            </a:r>
          </a:p>
          <a:p>
            <a:endParaRPr lang="en-AU" sz="1600" dirty="0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" name="TextBox 26">
            <a:extLst>
              <a:ext uri="{FF2B5EF4-FFF2-40B4-BE49-F238E27FC236}">
                <a16:creationId xmlns:a16="http://schemas.microsoft.com/office/drawing/2014/main" id="{D5321A70-75D3-3681-8780-CDA81D6EB613}"/>
              </a:ext>
            </a:extLst>
          </p:cNvPr>
          <p:cNvSpPr txBox="1"/>
          <p:nvPr/>
        </p:nvSpPr>
        <p:spPr>
          <a:xfrm>
            <a:off x="7987589" y="4373489"/>
            <a:ext cx="2515543" cy="3744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1867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Climate change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BD49BC-3EE0-E243-2953-2F4590A25212}"/>
              </a:ext>
            </a:extLst>
          </p:cNvPr>
          <p:cNvSpPr/>
          <p:nvPr/>
        </p:nvSpPr>
        <p:spPr>
          <a:xfrm>
            <a:off x="9170504" y="3236978"/>
            <a:ext cx="239399" cy="2732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4469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85EACD4-406F-FCC1-19E8-29085D44994E}"/>
              </a:ext>
            </a:extLst>
          </p:cNvPr>
          <p:cNvSpPr/>
          <p:nvPr/>
        </p:nvSpPr>
        <p:spPr>
          <a:xfrm>
            <a:off x="1" y="0"/>
            <a:ext cx="12372974" cy="6858000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FD5EFC8-427E-3677-CEB8-4A8973F9B671}"/>
              </a:ext>
            </a:extLst>
          </p:cNvPr>
          <p:cNvSpPr txBox="1">
            <a:spLocks/>
          </p:cNvSpPr>
          <p:nvPr/>
        </p:nvSpPr>
        <p:spPr>
          <a:xfrm>
            <a:off x="836669" y="539716"/>
            <a:ext cx="9988986" cy="5909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buNone/>
            </a:pPr>
            <a:r>
              <a:rPr lang="en-AU" sz="3600" b="1" dirty="0">
                <a:solidFill>
                  <a:schemeClr val="bg1"/>
                </a:solidFill>
                <a:ea typeface="Open Sans" panose="020B0606030504020204" pitchFamily="34" charset="0"/>
              </a:rPr>
              <a:t>The Australian Atlas of Healthcare Variation</a:t>
            </a:r>
          </a:p>
        </p:txBody>
      </p:sp>
      <p:sp>
        <p:nvSpPr>
          <p:cNvPr id="14" name="Inhaltsplatzhalter 4">
            <a:extLst>
              <a:ext uri="{FF2B5EF4-FFF2-40B4-BE49-F238E27FC236}">
                <a16:creationId xmlns:a16="http://schemas.microsoft.com/office/drawing/2014/main" id="{50A8DBA4-806A-A819-82EE-F04A96A86A6A}"/>
              </a:ext>
            </a:extLst>
          </p:cNvPr>
          <p:cNvSpPr txBox="1">
            <a:spLocks/>
          </p:cNvSpPr>
          <p:nvPr/>
        </p:nvSpPr>
        <p:spPr>
          <a:xfrm>
            <a:off x="2504026" y="3427419"/>
            <a:ext cx="351978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Interactive maps and graphs</a:t>
            </a:r>
            <a:b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lang="en-US" sz="16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3" name="Inhaltsplatzhalter 4">
            <a:extLst>
              <a:ext uri="{FF2B5EF4-FFF2-40B4-BE49-F238E27FC236}">
                <a16:creationId xmlns:a16="http://schemas.microsoft.com/office/drawing/2014/main" id="{D2FE3DA7-8D04-AD1B-7B47-56C211AC5E4F}"/>
              </a:ext>
            </a:extLst>
          </p:cNvPr>
          <p:cNvSpPr txBox="1">
            <a:spLocks/>
          </p:cNvSpPr>
          <p:nvPr/>
        </p:nvSpPr>
        <p:spPr>
          <a:xfrm>
            <a:off x="6634818" y="4855582"/>
            <a:ext cx="5434524" cy="5333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br>
              <a:rPr lang="en-US" sz="2133" dirty="0">
                <a:solidFill>
                  <a:srgbClr val="6E87F2"/>
                </a:solidFill>
                <a:latin typeface="Roboto"/>
              </a:rPr>
            </a:br>
            <a:endParaRPr lang="en-US" sz="1333" dirty="0">
              <a:solidFill>
                <a:srgbClr val="FFFFFF">
                  <a:lumMod val="65000"/>
                </a:srgbClr>
              </a:solidFill>
              <a:latin typeface="Roboto"/>
            </a:endParaRPr>
          </a:p>
        </p:txBody>
      </p:sp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BE78E299-F471-7DB7-7FEB-B398621CD51F}"/>
              </a:ext>
            </a:extLst>
          </p:cNvPr>
          <p:cNvSpPr txBox="1">
            <a:spLocks/>
          </p:cNvSpPr>
          <p:nvPr/>
        </p:nvSpPr>
        <p:spPr>
          <a:xfrm>
            <a:off x="6710147" y="4752370"/>
            <a:ext cx="5434524" cy="5333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br>
              <a:rPr lang="en-US" sz="2133" dirty="0">
                <a:solidFill>
                  <a:srgbClr val="6E87F2"/>
                </a:solidFill>
                <a:latin typeface="Roboto"/>
              </a:rPr>
            </a:br>
            <a:endParaRPr lang="en-US" sz="1333" dirty="0">
              <a:solidFill>
                <a:srgbClr val="FFFFFF">
                  <a:lumMod val="65000"/>
                </a:srgbClr>
              </a:solidFill>
              <a:latin typeface="Roboto"/>
            </a:endParaRPr>
          </a:p>
        </p:txBody>
      </p:sp>
      <p:sp>
        <p:nvSpPr>
          <p:cNvPr id="35" name="Inhaltsplatzhalter 4">
            <a:extLst>
              <a:ext uri="{FF2B5EF4-FFF2-40B4-BE49-F238E27FC236}">
                <a16:creationId xmlns:a16="http://schemas.microsoft.com/office/drawing/2014/main" id="{A53B8D3A-8CF9-99DF-264E-980B0D052B3B}"/>
              </a:ext>
            </a:extLst>
          </p:cNvPr>
          <p:cNvSpPr txBox="1">
            <a:spLocks/>
          </p:cNvSpPr>
          <p:nvPr/>
        </p:nvSpPr>
        <p:spPr>
          <a:xfrm>
            <a:off x="6723666" y="6045055"/>
            <a:ext cx="5434524" cy="53335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br>
              <a:rPr lang="en-US" sz="2133" dirty="0">
                <a:solidFill>
                  <a:srgbClr val="6E87F2"/>
                </a:solidFill>
                <a:latin typeface="Roboto"/>
              </a:rPr>
            </a:br>
            <a:endParaRPr lang="en-US" sz="1333" dirty="0">
              <a:solidFill>
                <a:srgbClr val="FFFFFF">
                  <a:lumMod val="65000"/>
                </a:srgbClr>
              </a:solidFill>
              <a:latin typeface="Roboto"/>
            </a:endParaRPr>
          </a:p>
        </p:txBody>
      </p:sp>
      <p:sp>
        <p:nvSpPr>
          <p:cNvPr id="19" name="Inhaltsplatzhalter 4">
            <a:extLst>
              <a:ext uri="{FF2B5EF4-FFF2-40B4-BE49-F238E27FC236}">
                <a16:creationId xmlns:a16="http://schemas.microsoft.com/office/drawing/2014/main" id="{102B1A37-F981-FB05-2C78-EC0FAB6AC198}"/>
              </a:ext>
            </a:extLst>
          </p:cNvPr>
          <p:cNvSpPr txBox="1">
            <a:spLocks/>
          </p:cNvSpPr>
          <p:nvPr/>
        </p:nvSpPr>
        <p:spPr>
          <a:xfrm>
            <a:off x="6501298" y="2900316"/>
            <a:ext cx="566462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br>
              <a:rPr lang="en-US" sz="1600" dirty="0">
                <a:solidFill>
                  <a:srgbClr val="1178A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1600" dirty="0">
                <a:solidFill>
                  <a:srgbClr val="6E87F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1600" dirty="0">
              <a:solidFill>
                <a:srgbClr val="FFFFFF">
                  <a:lumMod val="6500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Inhaltsplatzhalter 4">
            <a:extLst>
              <a:ext uri="{FF2B5EF4-FFF2-40B4-BE49-F238E27FC236}">
                <a16:creationId xmlns:a16="http://schemas.microsoft.com/office/drawing/2014/main" id="{8D82FC29-1CFE-02D3-20FE-9025A08E1E2C}"/>
              </a:ext>
            </a:extLst>
          </p:cNvPr>
          <p:cNvSpPr txBox="1">
            <a:spLocks/>
          </p:cNvSpPr>
          <p:nvPr/>
        </p:nvSpPr>
        <p:spPr>
          <a:xfrm>
            <a:off x="2516058" y="4865895"/>
            <a:ext cx="366055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Expert commentary and recommendations for action</a:t>
            </a:r>
            <a:b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lang="en-US" sz="16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D12DE4-AF8A-0B5F-7F37-6F866ED76B93}"/>
              </a:ext>
            </a:extLst>
          </p:cNvPr>
          <p:cNvSpPr txBox="1"/>
          <p:nvPr/>
        </p:nvSpPr>
        <p:spPr>
          <a:xfrm>
            <a:off x="7454959" y="1936531"/>
            <a:ext cx="3665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Map by state, territory, hospital and primary care networks;</a:t>
            </a:r>
            <a:br>
              <a:rPr lang="en-US" sz="160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US" sz="160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First Nations status; SES, rurality </a:t>
            </a:r>
            <a:endParaRPr lang="en-AU" sz="1600" dirty="0">
              <a:solidFill>
                <a:schemeClr val="bg1"/>
              </a:solidFill>
              <a:effectLst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endParaRPr lang="en-AU" sz="16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Inhaltsplatzhalter 4">
            <a:extLst>
              <a:ext uri="{FF2B5EF4-FFF2-40B4-BE49-F238E27FC236}">
                <a16:creationId xmlns:a16="http://schemas.microsoft.com/office/drawing/2014/main" id="{D4E8220E-CBB2-348E-2559-7A43BBDFF06D}"/>
              </a:ext>
            </a:extLst>
          </p:cNvPr>
          <p:cNvSpPr txBox="1">
            <a:spLocks/>
          </p:cNvSpPr>
          <p:nvPr/>
        </p:nvSpPr>
        <p:spPr>
          <a:xfrm>
            <a:off x="2528561" y="1963547"/>
            <a:ext cx="3254473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Modelled on Dartmouth’s pioneering approach</a:t>
            </a:r>
            <a:b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lang="en-US" sz="16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5" name="Graphic 4" descr="Laptop outline">
            <a:extLst>
              <a:ext uri="{FF2B5EF4-FFF2-40B4-BE49-F238E27FC236}">
                <a16:creationId xmlns:a16="http://schemas.microsoft.com/office/drawing/2014/main" id="{40B1937E-EF9E-7649-3765-54ED660468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75115" y="4690159"/>
            <a:ext cx="914400" cy="914400"/>
          </a:xfrm>
          <a:prstGeom prst="rect">
            <a:avLst/>
          </a:prstGeom>
        </p:spPr>
      </p:pic>
      <p:pic>
        <p:nvPicPr>
          <p:cNvPr id="7" name="Graphic 6" descr="Bar chart outline">
            <a:extLst>
              <a:ext uri="{FF2B5EF4-FFF2-40B4-BE49-F238E27FC236}">
                <a16:creationId xmlns:a16="http://schemas.microsoft.com/office/drawing/2014/main" id="{1B650632-690F-A13F-EBA3-682675B130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98703" y="3017494"/>
            <a:ext cx="914400" cy="914400"/>
          </a:xfrm>
          <a:prstGeom prst="rect">
            <a:avLst/>
          </a:prstGeom>
        </p:spPr>
      </p:pic>
      <p:pic>
        <p:nvPicPr>
          <p:cNvPr id="9" name="Graphic 8" descr="Marker outline">
            <a:extLst>
              <a:ext uri="{FF2B5EF4-FFF2-40B4-BE49-F238E27FC236}">
                <a16:creationId xmlns:a16="http://schemas.microsoft.com/office/drawing/2014/main" id="{CBC1EA7D-CD3E-DDBD-1730-7ACB7DD60A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83519" y="1787811"/>
            <a:ext cx="914400" cy="914400"/>
          </a:xfrm>
          <a:prstGeom prst="rect">
            <a:avLst/>
          </a:prstGeom>
        </p:spPr>
      </p:pic>
      <p:pic>
        <p:nvPicPr>
          <p:cNvPr id="13" name="Graphic 12" descr="Badge Tick outline">
            <a:extLst>
              <a:ext uri="{FF2B5EF4-FFF2-40B4-BE49-F238E27FC236}">
                <a16:creationId xmlns:a16="http://schemas.microsoft.com/office/drawing/2014/main" id="{D643C5A9-A8F5-DFF7-66D1-CC88F98084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494248" y="4619054"/>
            <a:ext cx="914400" cy="914400"/>
          </a:xfrm>
          <a:prstGeom prst="rect">
            <a:avLst/>
          </a:prstGeom>
        </p:spPr>
      </p:pic>
      <p:pic>
        <p:nvPicPr>
          <p:cNvPr id="27" name="Graphic 26" descr="Network outline">
            <a:extLst>
              <a:ext uri="{FF2B5EF4-FFF2-40B4-BE49-F238E27FC236}">
                <a16:creationId xmlns:a16="http://schemas.microsoft.com/office/drawing/2014/main" id="{1884430B-4F52-6E5C-4223-86E6FD1BFFD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89438" y="1726894"/>
            <a:ext cx="914400" cy="914400"/>
          </a:xfrm>
          <a:prstGeom prst="rect">
            <a:avLst/>
          </a:prstGeom>
        </p:spPr>
      </p:pic>
      <p:sp>
        <p:nvSpPr>
          <p:cNvPr id="4" name="Inhaltsplatzhalter 4">
            <a:extLst>
              <a:ext uri="{FF2B5EF4-FFF2-40B4-BE49-F238E27FC236}">
                <a16:creationId xmlns:a16="http://schemas.microsoft.com/office/drawing/2014/main" id="{FD2DB59F-40B6-FE92-A833-EDC33D014508}"/>
              </a:ext>
            </a:extLst>
          </p:cNvPr>
          <p:cNvSpPr txBox="1">
            <a:spLocks/>
          </p:cNvSpPr>
          <p:nvPr/>
        </p:nvSpPr>
        <p:spPr>
          <a:xfrm>
            <a:off x="7549218" y="4833388"/>
            <a:ext cx="336028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8806">
              <a:lnSpc>
                <a:spcPct val="100000"/>
              </a:lnSpc>
              <a:spcAft>
                <a:spcPts val="1333"/>
              </a:spcAft>
              <a:buNone/>
              <a:defRPr/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</a:t>
            </a:r>
            <a:r>
              <a:rPr lang="en-US" sz="1600" dirty="0"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hemed reports with trend data, tailored reports and engagement with primary health networks</a:t>
            </a:r>
            <a:endParaRPr lang="en-US" sz="160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DC58A3-7DB5-B586-78C9-8D32F2CBA7AE}"/>
              </a:ext>
            </a:extLst>
          </p:cNvPr>
          <p:cNvSpPr txBox="1"/>
          <p:nvPr/>
        </p:nvSpPr>
        <p:spPr>
          <a:xfrm>
            <a:off x="7415698" y="3368840"/>
            <a:ext cx="3519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Over 90 topics</a:t>
            </a:r>
            <a:endParaRPr lang="en-AU" sz="1600" dirty="0">
              <a:solidFill>
                <a:schemeClr val="bg1"/>
              </a:solidFill>
              <a:effectLst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endParaRPr lang="en-AU" sz="16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pic>
        <p:nvPicPr>
          <p:cNvPr id="15" name="Graphic 14" descr="Heart with pulse outline">
            <a:extLst>
              <a:ext uri="{FF2B5EF4-FFF2-40B4-BE49-F238E27FC236}">
                <a16:creationId xmlns:a16="http://schemas.microsoft.com/office/drawing/2014/main" id="{202EE2DD-8272-A06C-A872-C721790DE27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375115" y="307952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5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64AE50B-8A3D-13B8-19BF-3848FC340DD7}"/>
              </a:ext>
            </a:extLst>
          </p:cNvPr>
          <p:cNvSpPr/>
          <p:nvPr/>
        </p:nvSpPr>
        <p:spPr>
          <a:xfrm>
            <a:off x="0" y="0"/>
            <a:ext cx="12271022" cy="6869430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C2EDE30-64B8-E753-7126-9921B9BFE0BF}"/>
              </a:ext>
            </a:extLst>
          </p:cNvPr>
          <p:cNvSpPr/>
          <p:nvPr/>
        </p:nvSpPr>
        <p:spPr>
          <a:xfrm>
            <a:off x="6435410" y="3990342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FCF6E4-D41C-80DB-1986-2E4FEB96B354}"/>
              </a:ext>
            </a:extLst>
          </p:cNvPr>
          <p:cNvSpPr/>
          <p:nvPr/>
        </p:nvSpPr>
        <p:spPr>
          <a:xfrm>
            <a:off x="6412097" y="2614222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9" name="TextBox 26">
            <a:extLst>
              <a:ext uri="{FF2B5EF4-FFF2-40B4-BE49-F238E27FC236}">
                <a16:creationId xmlns:a16="http://schemas.microsoft.com/office/drawing/2014/main" id="{320F72BE-BA62-4528-210C-FA4E3C34A238}"/>
              </a:ext>
            </a:extLst>
          </p:cNvPr>
          <p:cNvSpPr txBox="1"/>
          <p:nvPr/>
        </p:nvSpPr>
        <p:spPr>
          <a:xfrm>
            <a:off x="7457831" y="1583847"/>
            <a:ext cx="2279195" cy="383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>
              <a:lnSpc>
                <a:spcPts val="2160"/>
              </a:lnSpc>
            </a:pPr>
            <a:r>
              <a:rPr lang="en-US" sz="2400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Partnerships</a:t>
            </a:r>
          </a:p>
        </p:txBody>
      </p:sp>
      <p:sp>
        <p:nvSpPr>
          <p:cNvPr id="13" name="TextBox 26">
            <a:extLst>
              <a:ext uri="{FF2B5EF4-FFF2-40B4-BE49-F238E27FC236}">
                <a16:creationId xmlns:a16="http://schemas.microsoft.com/office/drawing/2014/main" id="{AD317640-3721-825F-4186-9BF377A92C55}"/>
              </a:ext>
            </a:extLst>
          </p:cNvPr>
          <p:cNvSpPr txBox="1"/>
          <p:nvPr/>
        </p:nvSpPr>
        <p:spPr>
          <a:xfrm>
            <a:off x="7391099" y="4150135"/>
            <a:ext cx="362472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/>
            <a:r>
              <a:rPr lang="en-US" sz="2400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Local level response</a:t>
            </a:r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id="{2AD075EF-791E-8BB6-1C89-ADAB629D3477}"/>
              </a:ext>
            </a:extLst>
          </p:cNvPr>
          <p:cNvSpPr txBox="1"/>
          <p:nvPr/>
        </p:nvSpPr>
        <p:spPr>
          <a:xfrm>
            <a:off x="7391099" y="2811437"/>
            <a:ext cx="4202997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914194"/>
            <a:r>
              <a:rPr lang="en-US" sz="2400" b="1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Levers for change</a:t>
            </a:r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id="{E849DE35-CAD2-2DA5-B73D-9A74C284A800}"/>
              </a:ext>
            </a:extLst>
          </p:cNvPr>
          <p:cNvSpPr txBox="1"/>
          <p:nvPr/>
        </p:nvSpPr>
        <p:spPr>
          <a:xfrm>
            <a:off x="1706797" y="2100683"/>
            <a:ext cx="3256598" cy="538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US" sz="2600" b="1" spc="-15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Impact by design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0C97D09-6ECF-8C6A-8A1C-EC8CEF9B7335}"/>
              </a:ext>
            </a:extLst>
          </p:cNvPr>
          <p:cNvSpPr/>
          <p:nvPr/>
        </p:nvSpPr>
        <p:spPr>
          <a:xfrm>
            <a:off x="6453458" y="1329477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1B4BAB-BCA4-0C8B-5223-9600AB0A10D9}"/>
              </a:ext>
            </a:extLst>
          </p:cNvPr>
          <p:cNvSpPr txBox="1"/>
          <p:nvPr/>
        </p:nvSpPr>
        <p:spPr>
          <a:xfrm>
            <a:off x="6428792" y="1425203"/>
            <a:ext cx="864096" cy="733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EBCC1B-BD1E-63A1-963F-899E929DC7B6}"/>
              </a:ext>
            </a:extLst>
          </p:cNvPr>
          <p:cNvSpPr txBox="1"/>
          <p:nvPr/>
        </p:nvSpPr>
        <p:spPr>
          <a:xfrm>
            <a:off x="1706797" y="1092782"/>
            <a:ext cx="3826676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defTabSz="1219170"/>
            <a:r>
              <a:rPr lang="en-AU" sz="7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Atlas</a:t>
            </a:r>
            <a:r>
              <a:rPr lang="en-AU" sz="7200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+</a:t>
            </a: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8C6DF14F-D11F-9FB8-4B75-6F248AF1111D}"/>
              </a:ext>
            </a:extLst>
          </p:cNvPr>
          <p:cNvSpPr txBox="1"/>
          <p:nvPr/>
        </p:nvSpPr>
        <p:spPr>
          <a:xfrm>
            <a:off x="1706797" y="2733957"/>
            <a:ext cx="2865203" cy="25011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US" sz="22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Australian model for production of the Atlas series is our biggest strength and our biggest challenge</a:t>
            </a:r>
            <a:endParaRPr lang="en-AU" sz="2200" dirty="0">
              <a:solidFill>
                <a:schemeClr val="bg1"/>
              </a:solidFill>
              <a:effectLst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defTabSz="914194">
              <a:lnSpc>
                <a:spcPct val="120000"/>
              </a:lnSpc>
            </a:pPr>
            <a:endParaRPr lang="en-US" sz="2200" spc="-15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0E933E-2E1D-A8D6-2DFF-61D99490027B}"/>
              </a:ext>
            </a:extLst>
          </p:cNvPr>
          <p:cNvSpPr txBox="1"/>
          <p:nvPr/>
        </p:nvSpPr>
        <p:spPr>
          <a:xfrm>
            <a:off x="6420769" y="2708877"/>
            <a:ext cx="864096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49F0A7-B9C5-33D7-06E0-7B5EB6573EE9}"/>
              </a:ext>
            </a:extLst>
          </p:cNvPr>
          <p:cNvSpPr txBox="1"/>
          <p:nvPr/>
        </p:nvSpPr>
        <p:spPr>
          <a:xfrm>
            <a:off x="6417362" y="4073251"/>
            <a:ext cx="864096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30510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CCE2BCD-D4C3-5709-840D-56B7E90C8AAA}"/>
              </a:ext>
            </a:extLst>
          </p:cNvPr>
          <p:cNvSpPr/>
          <p:nvPr/>
        </p:nvSpPr>
        <p:spPr>
          <a:xfrm>
            <a:off x="0" y="0"/>
            <a:ext cx="12288976" cy="6858000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487192-8E68-EB16-255E-A24735FD7044}"/>
              </a:ext>
            </a:extLst>
          </p:cNvPr>
          <p:cNvSpPr/>
          <p:nvPr/>
        </p:nvSpPr>
        <p:spPr bwMode="auto">
          <a:xfrm>
            <a:off x="831941" y="5487672"/>
            <a:ext cx="2608057" cy="609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D7F7FD-BC96-776A-1D49-C977BFD7B0B9}"/>
              </a:ext>
            </a:extLst>
          </p:cNvPr>
          <p:cNvSpPr/>
          <p:nvPr/>
        </p:nvSpPr>
        <p:spPr bwMode="auto">
          <a:xfrm>
            <a:off x="3684027" y="5476242"/>
            <a:ext cx="2608057" cy="609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CEF416-885D-2EAC-73D1-C1373FDBE5D5}"/>
              </a:ext>
            </a:extLst>
          </p:cNvPr>
          <p:cNvSpPr/>
          <p:nvPr/>
        </p:nvSpPr>
        <p:spPr bwMode="auto">
          <a:xfrm>
            <a:off x="6494145" y="5487672"/>
            <a:ext cx="2628000" cy="609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C3F82-147B-F518-55F7-3EB52EB36839}"/>
              </a:ext>
            </a:extLst>
          </p:cNvPr>
          <p:cNvSpPr/>
          <p:nvPr/>
        </p:nvSpPr>
        <p:spPr bwMode="auto">
          <a:xfrm>
            <a:off x="9281547" y="5487672"/>
            <a:ext cx="2610000" cy="61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AD5373B-4243-1B33-211F-D4F89AADC175}"/>
              </a:ext>
            </a:extLst>
          </p:cNvPr>
          <p:cNvSpPr/>
          <p:nvPr/>
        </p:nvSpPr>
        <p:spPr bwMode="auto">
          <a:xfrm>
            <a:off x="3450469" y="5400123"/>
            <a:ext cx="226979" cy="226979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DE4D734-9D53-A9D7-7172-023BA3A6FB7B}"/>
              </a:ext>
            </a:extLst>
          </p:cNvPr>
          <p:cNvSpPr/>
          <p:nvPr/>
        </p:nvSpPr>
        <p:spPr bwMode="auto">
          <a:xfrm>
            <a:off x="6295162" y="5400123"/>
            <a:ext cx="226979" cy="226979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113B86-2F1A-BBA6-C159-5C3BA01C81B3}"/>
              </a:ext>
            </a:extLst>
          </p:cNvPr>
          <p:cNvSpPr/>
          <p:nvPr/>
        </p:nvSpPr>
        <p:spPr bwMode="auto">
          <a:xfrm>
            <a:off x="9091845" y="5400123"/>
            <a:ext cx="226979" cy="226979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Inhaltsplatzhalter 4">
            <a:extLst>
              <a:ext uri="{FF2B5EF4-FFF2-40B4-BE49-F238E27FC236}">
                <a16:creationId xmlns:a16="http://schemas.microsoft.com/office/drawing/2014/main" id="{E585D8B0-B2BD-7372-CA21-52E99FA3F2CA}"/>
              </a:ext>
            </a:extLst>
          </p:cNvPr>
          <p:cNvSpPr txBox="1">
            <a:spLocks/>
          </p:cNvSpPr>
          <p:nvPr/>
        </p:nvSpPr>
        <p:spPr>
          <a:xfrm>
            <a:off x="3728249" y="5466978"/>
            <a:ext cx="2183692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80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Development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0" name="Inhaltsplatzhalter 4">
            <a:extLst>
              <a:ext uri="{FF2B5EF4-FFF2-40B4-BE49-F238E27FC236}">
                <a16:creationId xmlns:a16="http://schemas.microsoft.com/office/drawing/2014/main" id="{BD24DE15-D7AF-61C7-24C8-D6B10C7A07D4}"/>
              </a:ext>
            </a:extLst>
          </p:cNvPr>
          <p:cNvSpPr txBox="1">
            <a:spLocks/>
          </p:cNvSpPr>
          <p:nvPr/>
        </p:nvSpPr>
        <p:spPr>
          <a:xfrm>
            <a:off x="9356703" y="5478408"/>
            <a:ext cx="2183692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80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Release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0B7694C4-3F54-E58A-86C2-2E639FC6EF7B}"/>
              </a:ext>
            </a:extLst>
          </p:cNvPr>
          <p:cNvSpPr txBox="1">
            <a:spLocks/>
          </p:cNvSpPr>
          <p:nvPr/>
        </p:nvSpPr>
        <p:spPr>
          <a:xfrm>
            <a:off x="6633998" y="5486335"/>
            <a:ext cx="2183692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80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Review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2" name="Inhaltsplatzhalter 4">
            <a:extLst>
              <a:ext uri="{FF2B5EF4-FFF2-40B4-BE49-F238E27FC236}">
                <a16:creationId xmlns:a16="http://schemas.microsoft.com/office/drawing/2014/main" id="{0A89E830-3152-C7E4-F48D-2B4CA159B217}"/>
              </a:ext>
            </a:extLst>
          </p:cNvPr>
          <p:cNvSpPr txBox="1">
            <a:spLocks/>
          </p:cNvSpPr>
          <p:nvPr/>
        </p:nvSpPr>
        <p:spPr>
          <a:xfrm>
            <a:off x="905749" y="5503434"/>
            <a:ext cx="2183692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880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Conception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5C9AD-47CE-0077-59EB-46D0F277B7AC}"/>
              </a:ext>
            </a:extLst>
          </p:cNvPr>
          <p:cNvSpPr txBox="1"/>
          <p:nvPr/>
        </p:nvSpPr>
        <p:spPr>
          <a:xfrm>
            <a:off x="1722547" y="2171024"/>
            <a:ext cx="3604334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Commonwealth government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State and territory governments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Private sector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Primary care sector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Clinical topic experts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Consumer advocacy groups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Colleges and societies </a:t>
            </a:r>
          </a:p>
          <a:p>
            <a:endParaRPr lang="en-AU" sz="1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887410-43B3-B40C-0055-EC7495CAA6BC}"/>
              </a:ext>
            </a:extLst>
          </p:cNvPr>
          <p:cNvSpPr txBox="1"/>
          <p:nvPr/>
        </p:nvSpPr>
        <p:spPr>
          <a:xfrm>
            <a:off x="5445541" y="2163685"/>
            <a:ext cx="2637623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Clinicians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Patients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Researchers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Policy makers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Program managers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Aboriginal and Torres Strait Islander representatives</a:t>
            </a:r>
          </a:p>
          <a:p>
            <a:endParaRPr lang="en-AU" sz="1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AU" sz="1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2082E7-9674-6C8D-0E7D-7A6DE79CCA74}"/>
              </a:ext>
            </a:extLst>
          </p:cNvPr>
          <p:cNvSpPr txBox="1"/>
          <p:nvPr/>
        </p:nvSpPr>
        <p:spPr>
          <a:xfrm>
            <a:off x="1722547" y="1742889"/>
            <a:ext cx="2530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Organisations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383F85-9BEA-19E3-3F31-C54E7DD4B16D}"/>
              </a:ext>
            </a:extLst>
          </p:cNvPr>
          <p:cNvSpPr txBox="1"/>
          <p:nvPr/>
        </p:nvSpPr>
        <p:spPr>
          <a:xfrm>
            <a:off x="5445541" y="1777377"/>
            <a:ext cx="2530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Individuals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8EFCFF97-0D7B-18C0-CA90-CE04F0BF6A45}"/>
              </a:ext>
            </a:extLst>
          </p:cNvPr>
          <p:cNvSpPr txBox="1">
            <a:spLocks/>
          </p:cNvSpPr>
          <p:nvPr/>
        </p:nvSpPr>
        <p:spPr>
          <a:xfrm>
            <a:off x="1852666" y="504942"/>
            <a:ext cx="10369152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AU" sz="32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Partnerships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950E849-DAA1-3DC3-D5FF-BDB8A82D915C}"/>
              </a:ext>
            </a:extLst>
          </p:cNvPr>
          <p:cNvSpPr/>
          <p:nvPr/>
        </p:nvSpPr>
        <p:spPr>
          <a:xfrm>
            <a:off x="852758" y="255057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41DFB3-492F-BA0B-C57C-F12C32402A30}"/>
              </a:ext>
            </a:extLst>
          </p:cNvPr>
          <p:cNvSpPr txBox="1"/>
          <p:nvPr/>
        </p:nvSpPr>
        <p:spPr>
          <a:xfrm>
            <a:off x="828092" y="350783"/>
            <a:ext cx="864096" cy="733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CC8C41-DE8A-54B2-CD55-619C522F8D37}"/>
              </a:ext>
            </a:extLst>
          </p:cNvPr>
          <p:cNvSpPr txBox="1"/>
          <p:nvPr/>
        </p:nvSpPr>
        <p:spPr>
          <a:xfrm>
            <a:off x="8124614" y="2168022"/>
            <a:ext cx="26376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Media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1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Local health groups</a:t>
            </a:r>
          </a:p>
          <a:p>
            <a:endParaRPr lang="en-AU" sz="1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endParaRPr lang="en-AU" sz="14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7FE69F-1207-7C4A-B0C7-DE682C21159E}"/>
              </a:ext>
            </a:extLst>
          </p:cNvPr>
          <p:cNvSpPr txBox="1"/>
          <p:nvPr/>
        </p:nvSpPr>
        <p:spPr>
          <a:xfrm>
            <a:off x="8124614" y="1781714"/>
            <a:ext cx="3182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Communication channels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410574-E07D-E3E4-F170-78D58799E1F6}"/>
              </a:ext>
            </a:extLst>
          </p:cNvPr>
          <p:cNvSpPr txBox="1"/>
          <p:nvPr/>
        </p:nvSpPr>
        <p:spPr>
          <a:xfrm>
            <a:off x="7542964" y="875937"/>
            <a:ext cx="474601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5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150</a:t>
            </a:r>
            <a:r>
              <a:rPr lang="en-AU" sz="10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47117B-6FAE-D660-157C-CA65F76D0222}"/>
              </a:ext>
            </a:extLst>
          </p:cNvPr>
          <p:cNvSpPr txBox="1"/>
          <p:nvPr/>
        </p:nvSpPr>
        <p:spPr>
          <a:xfrm>
            <a:off x="8051719" y="2939564"/>
            <a:ext cx="38735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Stakeholders typically examine and comment on the data during the development of each Atlas </a:t>
            </a:r>
          </a:p>
          <a:p>
            <a:endParaRPr lang="en-A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10" grpId="0"/>
      <p:bldP spid="25" grpId="0"/>
      <p:bldP spid="31" grpId="0"/>
      <p:bldP spid="32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C0B3BD-6B09-E3F3-553B-7572D05300CF}"/>
              </a:ext>
            </a:extLst>
          </p:cNvPr>
          <p:cNvSpPr/>
          <p:nvPr/>
        </p:nvSpPr>
        <p:spPr>
          <a:xfrm>
            <a:off x="3751" y="3253"/>
            <a:ext cx="12212894" cy="6858000"/>
          </a:xfrm>
          <a:prstGeom prst="rect">
            <a:avLst/>
          </a:prstGeom>
          <a:solidFill>
            <a:srgbClr val="EDEDE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1ABCAD-595D-F8A0-A97D-3756929E34E2}"/>
              </a:ext>
            </a:extLst>
          </p:cNvPr>
          <p:cNvSpPr/>
          <p:nvPr/>
        </p:nvSpPr>
        <p:spPr>
          <a:xfrm>
            <a:off x="7680960" y="0"/>
            <a:ext cx="4515920" cy="6858000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F67B8C-E487-140B-D9AD-358640F295A7}"/>
              </a:ext>
            </a:extLst>
          </p:cNvPr>
          <p:cNvSpPr/>
          <p:nvPr/>
        </p:nvSpPr>
        <p:spPr>
          <a:xfrm>
            <a:off x="3307072" y="2917023"/>
            <a:ext cx="1440000" cy="144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D996384-215B-3237-7CFD-BF80803358A5}"/>
              </a:ext>
            </a:extLst>
          </p:cNvPr>
          <p:cNvSpPr/>
          <p:nvPr/>
        </p:nvSpPr>
        <p:spPr>
          <a:xfrm>
            <a:off x="3461557" y="3056841"/>
            <a:ext cx="1152000" cy="1152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1178A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01369E4-DDA4-89E5-8CD1-8466352869E5}"/>
              </a:ext>
            </a:extLst>
          </p:cNvPr>
          <p:cNvGrpSpPr/>
          <p:nvPr/>
        </p:nvGrpSpPr>
        <p:grpSpPr>
          <a:xfrm rot="17974287">
            <a:off x="2110900" y="2285364"/>
            <a:ext cx="1044000" cy="1505780"/>
            <a:chOff x="1943761" y="1419726"/>
            <a:chExt cx="879205" cy="1220986"/>
          </a:xfrm>
          <a:solidFill>
            <a:srgbClr val="1178A2"/>
          </a:solidFill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B31A556-202C-87ED-C7D3-F5348C8AE211}"/>
                </a:ext>
              </a:extLst>
            </p:cNvPr>
            <p:cNvSpPr/>
            <p:nvPr/>
          </p:nvSpPr>
          <p:spPr>
            <a:xfrm>
              <a:off x="1943761" y="1419726"/>
              <a:ext cx="879205" cy="875735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979F9AC-B277-20D6-7519-CDFE25211F17}"/>
                </a:ext>
              </a:extLst>
            </p:cNvPr>
            <p:cNvCxnSpPr>
              <a:cxnSpLocks/>
            </p:cNvCxnSpPr>
            <p:nvPr/>
          </p:nvCxnSpPr>
          <p:spPr>
            <a:xfrm rot="3625713">
              <a:off x="2141535" y="2251954"/>
              <a:ext cx="510723" cy="266794"/>
            </a:xfrm>
            <a:prstGeom prst="line">
              <a:avLst/>
            </a:prstGeom>
            <a:grpFill/>
            <a:ln w="12700">
              <a:solidFill>
                <a:srgbClr val="1178A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AECEC2-9780-5D08-FA4E-9614CDD52D86}"/>
              </a:ext>
            </a:extLst>
          </p:cNvPr>
          <p:cNvGrpSpPr/>
          <p:nvPr/>
        </p:nvGrpSpPr>
        <p:grpSpPr>
          <a:xfrm>
            <a:off x="3453410" y="1431409"/>
            <a:ext cx="1154322" cy="1485615"/>
            <a:chOff x="1943760" y="1419726"/>
            <a:chExt cx="936000" cy="1251111"/>
          </a:xfrm>
          <a:solidFill>
            <a:srgbClr val="1178A2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F30252B-7DBD-1F62-AE52-849993F91F53}"/>
                </a:ext>
              </a:extLst>
            </p:cNvPr>
            <p:cNvSpPr/>
            <p:nvPr/>
          </p:nvSpPr>
          <p:spPr>
            <a:xfrm>
              <a:off x="1943760" y="1419726"/>
              <a:ext cx="936000" cy="936000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512A302-1612-F8F0-C2AE-056236DEA017}"/>
                </a:ext>
              </a:extLst>
            </p:cNvPr>
            <p:cNvCxnSpPr>
              <a:cxnSpLocks/>
            </p:cNvCxnSpPr>
            <p:nvPr/>
          </p:nvCxnSpPr>
          <p:spPr>
            <a:xfrm>
              <a:off x="2411760" y="2355726"/>
              <a:ext cx="0" cy="315111"/>
            </a:xfrm>
            <a:prstGeom prst="line">
              <a:avLst/>
            </a:prstGeom>
            <a:grpFill/>
            <a:ln w="12700">
              <a:solidFill>
                <a:srgbClr val="1178A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8AE07B-24CB-10BE-85B7-CA9AD79D0BE0}"/>
              </a:ext>
            </a:extLst>
          </p:cNvPr>
          <p:cNvGrpSpPr/>
          <p:nvPr/>
        </p:nvGrpSpPr>
        <p:grpSpPr>
          <a:xfrm rot="3661655">
            <a:off x="4821364" y="2197116"/>
            <a:ext cx="1111441" cy="1542932"/>
            <a:chOff x="1943760" y="1419726"/>
            <a:chExt cx="936000" cy="1251111"/>
          </a:xfrm>
          <a:solidFill>
            <a:srgbClr val="1178A2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704BBED-8377-180B-062D-A02BC3FBA793}"/>
                </a:ext>
              </a:extLst>
            </p:cNvPr>
            <p:cNvSpPr/>
            <p:nvPr/>
          </p:nvSpPr>
          <p:spPr>
            <a:xfrm>
              <a:off x="1943760" y="1419726"/>
              <a:ext cx="936000" cy="936000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86594A7-EE71-E0E0-491A-4B84CE8374AC}"/>
                </a:ext>
              </a:extLst>
            </p:cNvPr>
            <p:cNvCxnSpPr>
              <a:cxnSpLocks/>
            </p:cNvCxnSpPr>
            <p:nvPr/>
          </p:nvCxnSpPr>
          <p:spPr>
            <a:xfrm>
              <a:off x="2411760" y="2355726"/>
              <a:ext cx="0" cy="315111"/>
            </a:xfrm>
            <a:prstGeom prst="line">
              <a:avLst/>
            </a:prstGeom>
            <a:grpFill/>
            <a:ln w="12700">
              <a:solidFill>
                <a:srgbClr val="1178A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2157C69-455E-8EDB-16FA-BE06CD850C0C}"/>
              </a:ext>
            </a:extLst>
          </p:cNvPr>
          <p:cNvGrpSpPr/>
          <p:nvPr/>
        </p:nvGrpSpPr>
        <p:grpSpPr>
          <a:xfrm rot="10800000">
            <a:off x="3453410" y="4361152"/>
            <a:ext cx="1154322" cy="1485615"/>
            <a:chOff x="1943760" y="1419726"/>
            <a:chExt cx="936000" cy="1251111"/>
          </a:xfrm>
          <a:solidFill>
            <a:srgbClr val="1178A2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D7CD830-9D5B-4CCC-2D9E-F752A1855EBD}"/>
                </a:ext>
              </a:extLst>
            </p:cNvPr>
            <p:cNvSpPr/>
            <p:nvPr/>
          </p:nvSpPr>
          <p:spPr>
            <a:xfrm>
              <a:off x="1943760" y="1419726"/>
              <a:ext cx="936000" cy="936000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115D024-1196-54D8-2271-868BEA2F82D5}"/>
                </a:ext>
              </a:extLst>
            </p:cNvPr>
            <p:cNvCxnSpPr>
              <a:cxnSpLocks/>
            </p:cNvCxnSpPr>
            <p:nvPr/>
          </p:nvCxnSpPr>
          <p:spPr>
            <a:xfrm>
              <a:off x="2411760" y="2355726"/>
              <a:ext cx="0" cy="315111"/>
            </a:xfrm>
            <a:prstGeom prst="line">
              <a:avLst/>
            </a:prstGeom>
            <a:grpFill/>
            <a:ln w="12700">
              <a:solidFill>
                <a:srgbClr val="1178A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A47487-FB51-1B11-5F3E-8EB0DCC77682}"/>
              </a:ext>
            </a:extLst>
          </p:cNvPr>
          <p:cNvGrpSpPr/>
          <p:nvPr/>
        </p:nvGrpSpPr>
        <p:grpSpPr>
          <a:xfrm rot="14605211">
            <a:off x="2159487" y="3599017"/>
            <a:ext cx="1111441" cy="1542932"/>
            <a:chOff x="1943760" y="1419726"/>
            <a:chExt cx="936000" cy="1251111"/>
          </a:xfrm>
          <a:solidFill>
            <a:srgbClr val="1178A2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70F4C6A-C69F-51AF-1FAA-BB97CD8CD4BF}"/>
                </a:ext>
              </a:extLst>
            </p:cNvPr>
            <p:cNvSpPr/>
            <p:nvPr/>
          </p:nvSpPr>
          <p:spPr>
            <a:xfrm>
              <a:off x="1943760" y="1419726"/>
              <a:ext cx="936000" cy="936000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3EF4F27-5F8C-6C6A-540B-D8467E8FEC56}"/>
                </a:ext>
              </a:extLst>
            </p:cNvPr>
            <p:cNvCxnSpPr>
              <a:cxnSpLocks/>
            </p:cNvCxnSpPr>
            <p:nvPr/>
          </p:nvCxnSpPr>
          <p:spPr>
            <a:xfrm>
              <a:off x="2411760" y="2355726"/>
              <a:ext cx="0" cy="315111"/>
            </a:xfrm>
            <a:prstGeom prst="line">
              <a:avLst/>
            </a:prstGeom>
            <a:grpFill/>
            <a:ln w="12700">
              <a:solidFill>
                <a:srgbClr val="1178A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FDAF6A-A641-57B4-74BB-CAC4B4271BBD}"/>
              </a:ext>
            </a:extLst>
          </p:cNvPr>
          <p:cNvGrpSpPr/>
          <p:nvPr/>
        </p:nvGrpSpPr>
        <p:grpSpPr>
          <a:xfrm rot="7188012">
            <a:off x="4787045" y="3603302"/>
            <a:ext cx="1111441" cy="1542932"/>
            <a:chOff x="1943760" y="1419726"/>
            <a:chExt cx="936000" cy="1251111"/>
          </a:xfrm>
          <a:solidFill>
            <a:srgbClr val="1178A2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EBB8A61-A24D-7B36-FE76-64771C941720}"/>
                </a:ext>
              </a:extLst>
            </p:cNvPr>
            <p:cNvSpPr/>
            <p:nvPr/>
          </p:nvSpPr>
          <p:spPr>
            <a:xfrm>
              <a:off x="1943760" y="1419726"/>
              <a:ext cx="936000" cy="936000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FA18EFB-6DA5-FBE4-0E4A-4131316AABEF}"/>
                </a:ext>
              </a:extLst>
            </p:cNvPr>
            <p:cNvCxnSpPr>
              <a:cxnSpLocks/>
            </p:cNvCxnSpPr>
            <p:nvPr/>
          </p:nvCxnSpPr>
          <p:spPr>
            <a:xfrm>
              <a:off x="2411760" y="2355726"/>
              <a:ext cx="0" cy="315111"/>
            </a:xfrm>
            <a:prstGeom prst="line">
              <a:avLst/>
            </a:prstGeom>
            <a:grpFill/>
            <a:ln w="12700">
              <a:solidFill>
                <a:srgbClr val="1178A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B90F3A7-590C-B8B7-2B12-70507AD55E8F}"/>
              </a:ext>
            </a:extLst>
          </p:cNvPr>
          <p:cNvSpPr txBox="1"/>
          <p:nvPr/>
        </p:nvSpPr>
        <p:spPr>
          <a:xfrm>
            <a:off x="3514417" y="3420989"/>
            <a:ext cx="1099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i="0" u="none" strike="noStrike" kern="1200" cap="none" spc="0" normalizeH="0" baseline="0" noProof="0" dirty="0">
                <a:ln>
                  <a:noFill/>
                </a:ln>
                <a:solidFill>
                  <a:srgbClr val="1178A2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SYSTEMS THINKING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638ABF-B76F-333D-B329-B0B5DD96CBED}"/>
              </a:ext>
            </a:extLst>
          </p:cNvPr>
          <p:cNvSpPr txBox="1"/>
          <p:nvPr/>
        </p:nvSpPr>
        <p:spPr>
          <a:xfrm>
            <a:off x="4929850" y="4329813"/>
            <a:ext cx="1319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Accreditation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AA379D-962B-83BA-5850-5F068D94F125}"/>
              </a:ext>
            </a:extLst>
          </p:cNvPr>
          <p:cNvSpPr txBox="1"/>
          <p:nvPr/>
        </p:nvSpPr>
        <p:spPr>
          <a:xfrm>
            <a:off x="4890124" y="2622759"/>
            <a:ext cx="1310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Clinical </a:t>
            </a:r>
            <a:b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</a:br>
            <a:r>
              <a:rPr lang="en-AU" sz="1200" b="1" dirty="0">
                <a:solidFill>
                  <a:prstClr val="white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uidance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2A1160-97C7-78E9-E4C0-69C59114D537}"/>
              </a:ext>
            </a:extLst>
          </p:cNvPr>
          <p:cNvSpPr txBox="1"/>
          <p:nvPr/>
        </p:nvSpPr>
        <p:spPr>
          <a:xfrm>
            <a:off x="3720499" y="5148480"/>
            <a:ext cx="7269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Policy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8BABB6-3AC2-2E56-DA3E-C6AD0E0E8683}"/>
              </a:ext>
            </a:extLst>
          </p:cNvPr>
          <p:cNvSpPr txBox="1"/>
          <p:nvPr/>
        </p:nvSpPr>
        <p:spPr>
          <a:xfrm>
            <a:off x="1789362" y="2785671"/>
            <a:ext cx="131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1" dirty="0">
                <a:solidFill>
                  <a:prstClr val="white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Research</a:t>
            </a:r>
            <a:endParaRPr kumimoji="0" lang="en-AU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477B52-E86D-6476-1B55-16C8F797292C}"/>
              </a:ext>
            </a:extLst>
          </p:cNvPr>
          <p:cNvSpPr txBox="1"/>
          <p:nvPr/>
        </p:nvSpPr>
        <p:spPr>
          <a:xfrm>
            <a:off x="1886215" y="4314357"/>
            <a:ext cx="131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Partnerships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708E27-8427-C90C-4B12-2608A63F31D9}"/>
              </a:ext>
            </a:extLst>
          </p:cNvPr>
          <p:cNvSpPr txBox="1"/>
          <p:nvPr/>
        </p:nvSpPr>
        <p:spPr>
          <a:xfrm>
            <a:off x="3619405" y="1848567"/>
            <a:ext cx="1310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1" dirty="0">
                <a:solidFill>
                  <a:prstClr val="white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Financial</a:t>
            </a:r>
            <a:endParaRPr kumimoji="0" lang="en-AU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BCAA5-96DE-9757-ECA1-FC7D99B4E59B}"/>
              </a:ext>
            </a:extLst>
          </p:cNvPr>
          <p:cNvSpPr txBox="1"/>
          <p:nvPr/>
        </p:nvSpPr>
        <p:spPr>
          <a:xfrm>
            <a:off x="8280671" y="1825645"/>
            <a:ext cx="3417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High rates of knee arthroscopy for people aged 55 years and over,</a:t>
            </a:r>
            <a:b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7-fold variation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rgbClr val="1178A2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6">
            <a:extLst>
              <a:ext uri="{FF2B5EF4-FFF2-40B4-BE49-F238E27FC236}">
                <a16:creationId xmlns:a16="http://schemas.microsoft.com/office/drawing/2014/main" id="{D9A55113-5071-3D60-71DB-4E8DB63E5CE9}"/>
              </a:ext>
            </a:extLst>
          </p:cNvPr>
          <p:cNvSpPr txBox="1"/>
          <p:nvPr/>
        </p:nvSpPr>
        <p:spPr>
          <a:xfrm>
            <a:off x="8291706" y="1351240"/>
            <a:ext cx="2909099" cy="40985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l" defTabSz="914194" rtl="0" eaLnBrk="1" fontAlgn="auto" latinLnBrk="0" hangingPunct="1">
              <a:lnSpc>
                <a:spcPts val="21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-15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Atlas 2015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339E9B5-DD9C-A7F8-9236-2B0EF7BA83D4}"/>
              </a:ext>
            </a:extLst>
          </p:cNvPr>
          <p:cNvSpPr txBox="1"/>
          <p:nvPr/>
        </p:nvSpPr>
        <p:spPr>
          <a:xfrm>
            <a:off x="8250305" y="3367040"/>
            <a:ext cx="3357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rate of knee arthroscopy in people over 55 years of age </a:t>
            </a:r>
            <a:r>
              <a:rPr kumimoji="0" lang="en-AU" sz="1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halved from 2014 to 2020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5" name="Picture 44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D1B4F338-F478-9B28-BBBA-FA59D00555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1332">
            <a:off x="8277440" y="2918015"/>
            <a:ext cx="3223730" cy="17565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2E42078-BAC0-6FE9-0C51-7F69D47F4A67}"/>
              </a:ext>
            </a:extLst>
          </p:cNvPr>
          <p:cNvSpPr/>
          <p:nvPr/>
        </p:nvSpPr>
        <p:spPr>
          <a:xfrm>
            <a:off x="841328" y="255057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433BCF-6873-EC63-8F9B-170766731370}"/>
              </a:ext>
            </a:extLst>
          </p:cNvPr>
          <p:cNvSpPr txBox="1"/>
          <p:nvPr/>
        </p:nvSpPr>
        <p:spPr>
          <a:xfrm>
            <a:off x="816662" y="350783"/>
            <a:ext cx="864096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4AE1B0C8-98A2-DAAF-29EF-31E8C63FCCA4}"/>
              </a:ext>
            </a:extLst>
          </p:cNvPr>
          <p:cNvSpPr txBox="1">
            <a:spLocks/>
          </p:cNvSpPr>
          <p:nvPr/>
        </p:nvSpPr>
        <p:spPr>
          <a:xfrm>
            <a:off x="1872159" y="457452"/>
            <a:ext cx="10369152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>
                <a:ln>
                  <a:noFill/>
                </a:ln>
                <a:solidFill>
                  <a:srgbClr val="1178A2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Levers for change</a:t>
            </a:r>
          </a:p>
        </p:txBody>
      </p:sp>
    </p:spTree>
    <p:extLst>
      <p:ext uri="{BB962C8B-B14F-4D97-AF65-F5344CB8AC3E}">
        <p14:creationId xmlns:p14="http://schemas.microsoft.com/office/powerpoint/2010/main" val="265697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19" grpId="0"/>
      <p:bldP spid="20" grpId="0"/>
      <p:bldP spid="2" grpId="0"/>
      <p:bldP spid="3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FE2A42-0AD3-654D-71C4-873DFAA76075}"/>
              </a:ext>
            </a:extLst>
          </p:cNvPr>
          <p:cNvSpPr/>
          <p:nvPr/>
        </p:nvSpPr>
        <p:spPr>
          <a:xfrm>
            <a:off x="-135467" y="0"/>
            <a:ext cx="12338756" cy="6965244"/>
          </a:xfrm>
          <a:prstGeom prst="rect">
            <a:avLst/>
          </a:prstGeom>
          <a:solidFill>
            <a:srgbClr val="EDEDED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BA3AE9-7CF6-BF6C-EC71-E8B486FE7D40}"/>
              </a:ext>
            </a:extLst>
          </p:cNvPr>
          <p:cNvSpPr/>
          <p:nvPr/>
        </p:nvSpPr>
        <p:spPr>
          <a:xfrm>
            <a:off x="-1" y="0"/>
            <a:ext cx="12248445" cy="3452523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BA77128-0450-F263-0A36-BB485E3896E4}"/>
              </a:ext>
            </a:extLst>
          </p:cNvPr>
          <p:cNvGrpSpPr/>
          <p:nvPr/>
        </p:nvGrpSpPr>
        <p:grpSpPr>
          <a:xfrm>
            <a:off x="772992" y="3682954"/>
            <a:ext cx="11180148" cy="2759712"/>
            <a:chOff x="498672" y="3682954"/>
            <a:chExt cx="11180148" cy="2759712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F3A8748-4F71-B02D-609D-412CC10587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19077" y="3682954"/>
              <a:ext cx="33283" cy="256458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843FB5F-8C8E-F225-9885-A493AFFD9A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1042" y="3682954"/>
              <a:ext cx="23173" cy="256147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4CC62EC-FCD7-B141-317B-98AFB7538576}"/>
                </a:ext>
              </a:extLst>
            </p:cNvPr>
            <p:cNvGrpSpPr/>
            <p:nvPr/>
          </p:nvGrpSpPr>
          <p:grpSpPr>
            <a:xfrm>
              <a:off x="513180" y="3810890"/>
              <a:ext cx="11165640" cy="2631776"/>
              <a:chOff x="508000" y="3067774"/>
              <a:chExt cx="11165640" cy="2631776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F14A9FB-D90C-CB2B-76F6-A127B6517C65}"/>
                  </a:ext>
                </a:extLst>
              </p:cNvPr>
              <p:cNvSpPr txBox="1"/>
              <p:nvPr/>
            </p:nvSpPr>
            <p:spPr>
              <a:xfrm>
                <a:off x="8909021" y="4864643"/>
                <a:ext cx="276461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400" dirty="0">
                    <a:solidFill>
                      <a:schemeClr val="bg2">
                        <a:lumMod val="2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delivery of appropriate care and measurement of quality improvement</a:t>
                </a: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2BF8D9B-B250-3815-4A45-C6143369364E}"/>
                  </a:ext>
                </a:extLst>
              </p:cNvPr>
              <p:cNvGrpSpPr/>
              <p:nvPr/>
            </p:nvGrpSpPr>
            <p:grpSpPr>
              <a:xfrm>
                <a:off x="508000" y="3067774"/>
                <a:ext cx="11165640" cy="2631776"/>
                <a:chOff x="508000" y="3078281"/>
                <a:chExt cx="11165640" cy="2631776"/>
              </a:xfrm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3546CE35-A701-0F24-9F2F-906FF7E9FBD8}"/>
                    </a:ext>
                  </a:extLst>
                </p:cNvPr>
                <p:cNvSpPr/>
                <p:nvPr/>
              </p:nvSpPr>
              <p:spPr bwMode="auto">
                <a:xfrm>
                  <a:off x="508000" y="4140200"/>
                  <a:ext cx="3721880" cy="144000"/>
                </a:xfrm>
                <a:prstGeom prst="rect">
                  <a:avLst/>
                </a:prstGeom>
                <a:solidFill>
                  <a:srgbClr val="1178A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219170"/>
                  <a:endParaRPr lang="en-US" sz="2400" dirty="0">
                    <a:solidFill>
                      <a:srgbClr val="262626"/>
                    </a:solidFill>
                    <a:latin typeface="Roboto"/>
                  </a:endParaRPr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75363A2F-8C6A-B5AD-B5D5-91E1B9B96EB5}"/>
                    </a:ext>
                  </a:extLst>
                </p:cNvPr>
                <p:cNvSpPr/>
                <p:nvPr/>
              </p:nvSpPr>
              <p:spPr bwMode="auto">
                <a:xfrm>
                  <a:off x="4225969" y="4140200"/>
                  <a:ext cx="3708000" cy="144000"/>
                </a:xfrm>
                <a:prstGeom prst="rect">
                  <a:avLst/>
                </a:prstGeom>
                <a:solidFill>
                  <a:srgbClr val="00B5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219170"/>
                  <a:endParaRPr lang="en-US" sz="2400" dirty="0">
                    <a:solidFill>
                      <a:srgbClr val="262626"/>
                    </a:solidFill>
                    <a:latin typeface="Roboto"/>
                  </a:endParaRPr>
                </a:p>
              </p:txBody>
            </p: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48D830F-DE61-2B79-5CC2-3D562395BBC3}"/>
                    </a:ext>
                  </a:extLst>
                </p:cNvPr>
                <p:cNvSpPr/>
                <p:nvPr/>
              </p:nvSpPr>
              <p:spPr bwMode="auto">
                <a:xfrm>
                  <a:off x="7933969" y="4140200"/>
                  <a:ext cx="3739671" cy="144000"/>
                </a:xfrm>
                <a:prstGeom prst="rect">
                  <a:avLst/>
                </a:prstGeom>
                <a:solidFill>
                  <a:srgbClr val="0A9E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219170"/>
                  <a:endParaRPr lang="en-US" sz="2400" dirty="0">
                    <a:solidFill>
                      <a:srgbClr val="262626"/>
                    </a:solidFill>
                    <a:latin typeface="Roboto"/>
                  </a:endParaRP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10D2B287-52D8-02DE-725F-82AD872EFED5}"/>
                    </a:ext>
                  </a:extLst>
                </p:cNvPr>
                <p:cNvSpPr/>
                <p:nvPr/>
              </p:nvSpPr>
              <p:spPr bwMode="auto">
                <a:xfrm>
                  <a:off x="609167" y="4574599"/>
                  <a:ext cx="735349" cy="735349"/>
                </a:xfrm>
                <a:prstGeom prst="ellipse">
                  <a:avLst/>
                </a:prstGeom>
                <a:solidFill>
                  <a:srgbClr val="1178A2"/>
                </a:solidFill>
                <a:ln w="28575">
                  <a:noFill/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219170"/>
                  <a:endParaRPr lang="en-US" sz="2400" dirty="0">
                    <a:solidFill>
                      <a:srgbClr val="262626"/>
                    </a:solidFill>
                    <a:latin typeface="Roboto"/>
                  </a:endParaRPr>
                </a:p>
              </p:txBody>
            </p:sp>
            <p:sp>
              <p:nvSpPr>
                <p:cNvPr id="10" name="Inhaltsplatzhalter 4">
                  <a:extLst>
                    <a:ext uri="{FF2B5EF4-FFF2-40B4-BE49-F238E27FC236}">
                      <a16:creationId xmlns:a16="http://schemas.microsoft.com/office/drawing/2014/main" id="{0AA22A85-7C7D-2DB9-6822-13AAA9EB119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29528" y="4521304"/>
                  <a:ext cx="2342053" cy="439929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>
                  <a:lvl1pPr marL="272967" indent="-272967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Wingdings" panose="05000000000000000000" pitchFamily="2" charset="2"/>
                    <a:buChar char="§"/>
                    <a:defRPr sz="23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1pPr>
                  <a:lvl2pPr marL="807798" indent="-272967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20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2pPr>
                  <a:lvl3pPr marL="1080764" indent="-177748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9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3pPr>
                  <a:lvl4pPr marL="1436256" indent="-177748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6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4pPr>
                  <a:lvl5pPr marL="1793335" indent="-179335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6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5pPr>
                  <a:lvl6pPr marL="2513847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0910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7972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5034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defTabSz="1218806">
                    <a:lnSpc>
                      <a:spcPct val="150000"/>
                    </a:lnSpc>
                    <a:spcAft>
                      <a:spcPts val="1333"/>
                    </a:spcAft>
                    <a:buNone/>
                  </a:pPr>
                  <a:r>
                    <a:rPr lang="en-US" sz="2133" dirty="0">
                      <a:solidFill>
                        <a:srgbClr val="1178A2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Identifies</a:t>
                  </a:r>
                  <a:endParaRPr lang="en-US" sz="1333" dirty="0">
                    <a:solidFill>
                      <a:srgbClr val="1178A2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endParaRPr>
                </a:p>
              </p:txBody>
            </p:sp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6D228F50-4EE2-AE90-C743-2DD73D1FC065}"/>
                    </a:ext>
                  </a:extLst>
                </p:cNvPr>
                <p:cNvSpPr/>
                <p:nvPr/>
              </p:nvSpPr>
              <p:spPr bwMode="auto">
                <a:xfrm>
                  <a:off x="4384584" y="4600469"/>
                  <a:ext cx="735349" cy="735349"/>
                </a:xfrm>
                <a:prstGeom prst="ellipse">
                  <a:avLst/>
                </a:prstGeom>
                <a:solidFill>
                  <a:srgbClr val="00B5CC"/>
                </a:solidFill>
                <a:ln w="28575">
                  <a:noFill/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219170"/>
                  <a:endParaRPr lang="en-US" sz="2400" dirty="0">
                    <a:solidFill>
                      <a:srgbClr val="262626"/>
                    </a:solidFill>
                    <a:latin typeface="Roboto"/>
                  </a:endParaRP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B3286C2C-DF6B-1BD2-C37C-067903B415E1}"/>
                    </a:ext>
                  </a:extLst>
                </p:cNvPr>
                <p:cNvSpPr/>
                <p:nvPr/>
              </p:nvSpPr>
              <p:spPr bwMode="auto">
                <a:xfrm>
                  <a:off x="8084017" y="4600466"/>
                  <a:ext cx="735349" cy="735349"/>
                </a:xfrm>
                <a:prstGeom prst="ellipse">
                  <a:avLst/>
                </a:prstGeom>
                <a:solidFill>
                  <a:srgbClr val="0A9EA0"/>
                </a:solidFill>
                <a:ln w="28575">
                  <a:noFill/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219170"/>
                  <a:endParaRPr lang="en-US" sz="2400" dirty="0">
                    <a:solidFill>
                      <a:srgbClr val="262626"/>
                    </a:solidFill>
                    <a:latin typeface="Roboto"/>
                  </a:endParaRPr>
                </a:p>
              </p:txBody>
            </p:sp>
            <p:sp>
              <p:nvSpPr>
                <p:cNvPr id="17" name="Inhaltsplatzhalter 4">
                  <a:extLst>
                    <a:ext uri="{FF2B5EF4-FFF2-40B4-BE49-F238E27FC236}">
                      <a16:creationId xmlns:a16="http://schemas.microsoft.com/office/drawing/2014/main" id="{4FCF27CD-EC63-46E5-10BA-24DFDF4DFAF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207058" y="4502343"/>
                  <a:ext cx="2342053" cy="767326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>
                  <a:lvl1pPr marL="272967" indent="-272967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Wingdings" panose="05000000000000000000" pitchFamily="2" charset="2"/>
                    <a:buChar char="§"/>
                    <a:defRPr sz="23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1pPr>
                  <a:lvl2pPr marL="807798" indent="-272967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20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2pPr>
                  <a:lvl3pPr marL="1080764" indent="-177748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9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3pPr>
                  <a:lvl4pPr marL="1436256" indent="-177748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6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4pPr>
                  <a:lvl5pPr marL="1793335" indent="-179335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6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5pPr>
                  <a:lvl6pPr marL="2513847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0910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7972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5034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defTabSz="1218806">
                    <a:lnSpc>
                      <a:spcPct val="150000"/>
                    </a:lnSpc>
                    <a:spcAft>
                      <a:spcPts val="1333"/>
                    </a:spcAft>
                    <a:buNone/>
                  </a:pPr>
                  <a:r>
                    <a:rPr lang="en-US" sz="2133" dirty="0">
                      <a:solidFill>
                        <a:srgbClr val="00B5CC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Mandates</a:t>
                  </a:r>
                  <a:br>
                    <a:rPr lang="en-US" sz="1600" dirty="0">
                      <a:solidFill>
                        <a:srgbClr val="A9C370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</a:br>
                  <a:endParaRPr lang="en-US" sz="1333" dirty="0">
                    <a:solidFill>
                      <a:srgbClr val="FFFFFF">
                        <a:lumMod val="65000"/>
                      </a:srgb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endParaRPr>
                </a:p>
              </p:txBody>
            </p:sp>
            <p:sp>
              <p:nvSpPr>
                <p:cNvPr id="18" name="Inhaltsplatzhalter 4">
                  <a:extLst>
                    <a:ext uri="{FF2B5EF4-FFF2-40B4-BE49-F238E27FC236}">
                      <a16:creationId xmlns:a16="http://schemas.microsoft.com/office/drawing/2014/main" id="{FD85FBC1-4A55-F8E6-231C-857E91FCAB7D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77980" y="4481654"/>
                  <a:ext cx="2342053" cy="765979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>
                  <a:lvl1pPr marL="272967" indent="-272967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Wingdings" panose="05000000000000000000" pitchFamily="2" charset="2"/>
                    <a:buChar char="§"/>
                    <a:defRPr sz="23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1pPr>
                  <a:lvl2pPr marL="807798" indent="-272967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20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2pPr>
                  <a:lvl3pPr marL="1080764" indent="-177748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9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3pPr>
                  <a:lvl4pPr marL="1436256" indent="-177748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6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4pPr>
                  <a:lvl5pPr marL="1793335" indent="-179335" algn="l" defTabSz="914127" rtl="0" eaLnBrk="1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1000"/>
                    </a:spcAft>
                    <a:buFont typeface="Symbol" panose="05050102010706020507" pitchFamily="18" charset="2"/>
                    <a:buChar char="-"/>
                    <a:defRPr sz="1600" kern="1200">
                      <a:solidFill>
                        <a:schemeClr val="bg1"/>
                      </a:solidFill>
                      <a:latin typeface="Calibri Light" panose="020F0302020204030204" pitchFamily="34" charset="0"/>
                      <a:ea typeface="+mn-ea"/>
                      <a:cs typeface="+mn-cs"/>
                    </a:defRPr>
                  </a:lvl5pPr>
                  <a:lvl6pPr marL="2513847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0910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7972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5034" indent="-228532" algn="l" defTabSz="914127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defTabSz="1218806">
                    <a:lnSpc>
                      <a:spcPct val="150000"/>
                    </a:lnSpc>
                    <a:spcAft>
                      <a:spcPts val="1333"/>
                    </a:spcAft>
                    <a:buNone/>
                  </a:pPr>
                  <a:r>
                    <a:rPr lang="en-US" sz="2133" dirty="0">
                      <a:solidFill>
                        <a:srgbClr val="0A9EA0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Supports</a:t>
                  </a:r>
                  <a:br>
                    <a:rPr lang="en-US" sz="2133" dirty="0">
                      <a:solidFill>
                        <a:srgbClr val="F5AE3B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</a:br>
                  <a:endParaRPr lang="en-US" sz="1333" dirty="0">
                    <a:solidFill>
                      <a:srgbClr val="FFFFFF">
                        <a:lumMod val="65000"/>
                      </a:srgb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endParaRPr>
                </a:p>
              </p:txBody>
            </p:sp>
            <p:pic>
              <p:nvPicPr>
                <p:cNvPr id="23" name="Graphic 22" descr="Lights On outline">
                  <a:extLst>
                    <a:ext uri="{FF2B5EF4-FFF2-40B4-BE49-F238E27FC236}">
                      <a16:creationId xmlns:a16="http://schemas.microsoft.com/office/drawing/2014/main" id="{1CDB84C6-E9C1-1441-6622-BFAD7B6F8F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0334" y="4674507"/>
                  <a:ext cx="535531" cy="535531"/>
                </a:xfrm>
                <a:prstGeom prst="rect">
                  <a:avLst/>
                </a:prstGeom>
              </p:spPr>
            </p:pic>
            <p:pic>
              <p:nvPicPr>
                <p:cNvPr id="25" name="Graphic 24" descr="Open hand outline">
                  <a:extLst>
                    <a:ext uri="{FF2B5EF4-FFF2-40B4-BE49-F238E27FC236}">
                      <a16:creationId xmlns:a16="http://schemas.microsoft.com/office/drawing/2014/main" id="{45F920D9-48F6-133B-ABDD-D8992AA7018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16888" y="4680312"/>
                  <a:ext cx="646889" cy="646889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BE1DE58-F0EF-07E0-F89F-96FB59320DE6}"/>
                    </a:ext>
                  </a:extLst>
                </p:cNvPr>
                <p:cNvSpPr txBox="1"/>
                <p:nvPr/>
              </p:nvSpPr>
              <p:spPr>
                <a:xfrm>
                  <a:off x="1339778" y="4909838"/>
                  <a:ext cx="2033081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>
                      <a:solidFill>
                        <a:schemeClr val="bg2">
                          <a:lumMod val="25000"/>
                        </a:schemeClr>
                      </a:solidFill>
                      <a:latin typeface="Open Sans Light" panose="020B0306030504020204" pitchFamily="34" charset="0"/>
                      <a:ea typeface="Open Sans Light" panose="020B0306030504020204" pitchFamily="34" charset="0"/>
                      <a:cs typeface="Open Sans Light" panose="020B0306030504020204" pitchFamily="34" charset="0"/>
                    </a:rPr>
                    <a:t>healthcare variation across Australia</a:t>
                  </a:r>
                  <a:endParaRPr lang="en-US" sz="1400" dirty="0">
                    <a:solidFill>
                      <a:schemeClr val="bg2">
                        <a:lumMod val="2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  <a:p>
                  <a:endParaRPr lang="en-AU" dirty="0">
                    <a:solidFill>
                      <a:schemeClr val="bg2">
                        <a:lumMod val="25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CC7D4DD-BE10-1E94-8698-47C2CB27DB28}"/>
                    </a:ext>
                  </a:extLst>
                </p:cNvPr>
                <p:cNvSpPr txBox="1"/>
                <p:nvPr/>
              </p:nvSpPr>
              <p:spPr>
                <a:xfrm>
                  <a:off x="5119141" y="4864644"/>
                  <a:ext cx="2702709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1400" dirty="0">
                      <a:solidFill>
                        <a:schemeClr val="bg2">
                          <a:lumMod val="25000"/>
                        </a:schemeClr>
                      </a:solidFill>
                      <a:latin typeface="Open Sans Light" panose="020B0306030504020204" pitchFamily="34" charset="0"/>
                      <a:ea typeface="Open Sans Light" panose="020B0306030504020204" pitchFamily="34" charset="0"/>
                      <a:cs typeface="Open Sans Light" panose="020B0306030504020204" pitchFamily="34" charset="0"/>
                    </a:rPr>
                    <a:t>use of evidence-based practice, assessment, monitoring and action on local variation</a:t>
                  </a:r>
                </a:p>
              </p:txBody>
            </p:sp>
            <p:pic>
              <p:nvPicPr>
                <p:cNvPr id="30" name="Graphic 29" descr="Single gear outline">
                  <a:extLst>
                    <a:ext uri="{FF2B5EF4-FFF2-40B4-BE49-F238E27FC236}">
                      <a16:creationId xmlns:a16="http://schemas.microsoft.com/office/drawing/2014/main" id="{C3822C2E-8A84-7790-171B-B9017AFD4F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33668" y="4649552"/>
                  <a:ext cx="637179" cy="637179"/>
                </a:xfrm>
                <a:prstGeom prst="rect">
                  <a:avLst/>
                </a:prstGeom>
              </p:spPr>
            </p:pic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23F59EE4-9027-D0FE-EED6-989DBAD84E9D}"/>
                    </a:ext>
                  </a:extLst>
                </p:cNvPr>
                <p:cNvSpPr txBox="1"/>
                <p:nvPr/>
              </p:nvSpPr>
              <p:spPr>
                <a:xfrm>
                  <a:off x="596987" y="3141583"/>
                  <a:ext cx="3293149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2400" b="1" dirty="0">
                      <a:solidFill>
                        <a:srgbClr val="1178A2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Australian Atlas of Healthcare Variation</a:t>
                  </a:r>
                </a:p>
              </p:txBody>
            </p:sp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C983DB5-CB56-93E1-52FB-37863BF4994C}"/>
                    </a:ext>
                  </a:extLst>
                </p:cNvPr>
                <p:cNvSpPr txBox="1"/>
                <p:nvPr/>
              </p:nvSpPr>
              <p:spPr>
                <a:xfrm>
                  <a:off x="4363381" y="3128052"/>
                  <a:ext cx="3293149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2400" b="1" dirty="0">
                      <a:solidFill>
                        <a:srgbClr val="00B5C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National Safety and Quality Standards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EC62620-2E36-A7E8-D51D-1DB6195F31FD}"/>
                    </a:ext>
                  </a:extLst>
                </p:cNvPr>
                <p:cNvSpPr txBox="1"/>
                <p:nvPr/>
              </p:nvSpPr>
              <p:spPr>
                <a:xfrm>
                  <a:off x="8074536" y="3078281"/>
                  <a:ext cx="3293149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AU" sz="2400" b="1" dirty="0">
                      <a:solidFill>
                        <a:srgbClr val="0A9EA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Clinical Care </a:t>
                  </a:r>
                </a:p>
                <a:p>
                  <a:r>
                    <a:rPr lang="en-AU" sz="2400" b="1" dirty="0">
                      <a:solidFill>
                        <a:srgbClr val="0A9EA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Standards</a:t>
                  </a:r>
                </a:p>
              </p:txBody>
            </p:sp>
          </p:grp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455A870-F932-E1F0-05C4-3F79E9B763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8672" y="3778204"/>
              <a:ext cx="23173" cy="2561476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A4902982-7682-2498-AB26-C486F5DA48FB}"/>
              </a:ext>
            </a:extLst>
          </p:cNvPr>
          <p:cNvSpPr txBox="1"/>
          <p:nvPr/>
        </p:nvSpPr>
        <p:spPr>
          <a:xfrm>
            <a:off x="5820539" y="1208537"/>
            <a:ext cx="59126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Since 2017 m</a:t>
            </a:r>
            <a:r>
              <a:rPr lang="en-US" sz="24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easuring and responding to</a:t>
            </a:r>
            <a:r>
              <a:rPr lang="en-AU" sz="2400" dirty="0">
                <a:solidFill>
                  <a:schemeClr val="bg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unwarranted healthcare variation has been a </a:t>
            </a:r>
            <a:r>
              <a:rPr lang="en-AU" sz="2400" b="1" dirty="0">
                <a:solidFill>
                  <a:srgbClr val="FFFF00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requirement of mandatory safety and quality standards</a:t>
            </a:r>
          </a:p>
          <a:p>
            <a:pPr algn="just"/>
            <a:endParaRPr lang="en-AU" sz="2400" dirty="0">
              <a:solidFill>
                <a:srgbClr val="FFFF0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FD7BCB4-2AA1-1C0E-A599-C1CE592CDC13}"/>
              </a:ext>
            </a:extLst>
          </p:cNvPr>
          <p:cNvSpPr/>
          <p:nvPr/>
        </p:nvSpPr>
        <p:spPr>
          <a:xfrm>
            <a:off x="841328" y="255057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4CF208-9802-DB04-1B1F-5CF9F8C707A5}"/>
              </a:ext>
            </a:extLst>
          </p:cNvPr>
          <p:cNvSpPr txBox="1"/>
          <p:nvPr/>
        </p:nvSpPr>
        <p:spPr>
          <a:xfrm>
            <a:off x="816662" y="350783"/>
            <a:ext cx="864096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</a:t>
            </a:r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C3C90139-4672-1913-BA4A-1D26E38B98AE}"/>
              </a:ext>
            </a:extLst>
          </p:cNvPr>
          <p:cNvSpPr txBox="1">
            <a:spLocks/>
          </p:cNvSpPr>
          <p:nvPr/>
        </p:nvSpPr>
        <p:spPr>
          <a:xfrm>
            <a:off x="1872159" y="457452"/>
            <a:ext cx="10369152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Levers for change</a:t>
            </a:r>
          </a:p>
        </p:txBody>
      </p:sp>
    </p:spTree>
    <p:extLst>
      <p:ext uri="{BB962C8B-B14F-4D97-AF65-F5344CB8AC3E}">
        <p14:creationId xmlns:p14="http://schemas.microsoft.com/office/powerpoint/2010/main" val="186931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5C0B3BD-6B09-E3F3-553B-7572D05300CF}"/>
              </a:ext>
            </a:extLst>
          </p:cNvPr>
          <p:cNvSpPr/>
          <p:nvPr/>
        </p:nvSpPr>
        <p:spPr>
          <a:xfrm>
            <a:off x="3751" y="3253"/>
            <a:ext cx="12212894" cy="6858000"/>
          </a:xfrm>
          <a:prstGeom prst="rect">
            <a:avLst/>
          </a:prstGeom>
          <a:solidFill>
            <a:srgbClr val="EDEDE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1178A2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1ABCAD-595D-F8A0-A97D-3756929E34E2}"/>
              </a:ext>
            </a:extLst>
          </p:cNvPr>
          <p:cNvSpPr/>
          <p:nvPr/>
        </p:nvSpPr>
        <p:spPr>
          <a:xfrm>
            <a:off x="7680960" y="0"/>
            <a:ext cx="4515920" cy="6858000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6">
            <a:extLst>
              <a:ext uri="{FF2B5EF4-FFF2-40B4-BE49-F238E27FC236}">
                <a16:creationId xmlns:a16="http://schemas.microsoft.com/office/drawing/2014/main" id="{D9A55113-5071-3D60-71DB-4E8DB63E5CE9}"/>
              </a:ext>
            </a:extLst>
          </p:cNvPr>
          <p:cNvSpPr txBox="1"/>
          <p:nvPr/>
        </p:nvSpPr>
        <p:spPr>
          <a:xfrm>
            <a:off x="8135757" y="1685228"/>
            <a:ext cx="3472831" cy="10772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lvl="0" indent="0" algn="l" defTabSz="914194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spc="-15" dirty="0">
                <a:solidFill>
                  <a:srgbClr val="FFFF0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Clinical Variation User Guide</a:t>
            </a:r>
            <a:endParaRPr kumimoji="0" lang="en-US" sz="3200" i="0" u="none" strike="noStrike" kern="1200" cap="none" spc="-15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339E9B5-DD9C-A7F8-9236-2B0EF7BA83D4}"/>
              </a:ext>
            </a:extLst>
          </p:cNvPr>
          <p:cNvSpPr txBox="1"/>
          <p:nvPr/>
        </p:nvSpPr>
        <p:spPr>
          <a:xfrm>
            <a:off x="8162652" y="2867960"/>
            <a:ext cx="3672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AU" sz="1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Explains how to implement the national standards requirements with case studies showcasing best practice</a:t>
            </a:r>
            <a:endParaRPr kumimoji="0" lang="en-A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2E42078-BAC0-6FE9-0C51-7F69D47F4A67}"/>
              </a:ext>
            </a:extLst>
          </p:cNvPr>
          <p:cNvSpPr/>
          <p:nvPr/>
        </p:nvSpPr>
        <p:spPr>
          <a:xfrm>
            <a:off x="841328" y="255057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9170">
              <a:defRPr/>
            </a:pPr>
            <a:endParaRPr lang="en-US" sz="1867" b="1" dirty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433BCF-6873-EC63-8F9B-170766731370}"/>
              </a:ext>
            </a:extLst>
          </p:cNvPr>
          <p:cNvSpPr txBox="1"/>
          <p:nvPr/>
        </p:nvSpPr>
        <p:spPr>
          <a:xfrm>
            <a:off x="816662" y="350783"/>
            <a:ext cx="864096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AU" sz="3733" dirty="0">
                <a:solidFill>
                  <a:srgbClr val="1178A2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3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4AE1B0C8-98A2-DAAF-29EF-31E8C63FCCA4}"/>
              </a:ext>
            </a:extLst>
          </p:cNvPr>
          <p:cNvSpPr txBox="1">
            <a:spLocks/>
          </p:cNvSpPr>
          <p:nvPr/>
        </p:nvSpPr>
        <p:spPr>
          <a:xfrm>
            <a:off x="1872159" y="457452"/>
            <a:ext cx="10369152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AU" sz="3200" b="1" i="0" u="none" strike="noStrike" kern="1200" cap="none" spc="0" normalizeH="0" baseline="0" noProof="0" dirty="0">
                <a:ln>
                  <a:noFill/>
                </a:ln>
                <a:solidFill>
                  <a:srgbClr val="1178A2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Local</a:t>
            </a:r>
            <a:r>
              <a:rPr kumimoji="0" lang="en-AU" sz="3200" b="1" i="0" u="none" strike="noStrike" kern="1200" cap="none" spc="0" normalizeH="0" noProof="0" dirty="0">
                <a:ln>
                  <a:noFill/>
                </a:ln>
                <a:solidFill>
                  <a:srgbClr val="1178A2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level response</a:t>
            </a:r>
            <a:endParaRPr kumimoji="0" lang="en-AU" sz="3200" b="1" i="0" u="none" strike="noStrike" kern="1200" cap="none" spc="0" normalizeH="0" baseline="0" noProof="0" dirty="0">
              <a:ln>
                <a:noFill/>
              </a:ln>
              <a:solidFill>
                <a:srgbClr val="1178A2"/>
              </a:solidFill>
              <a:effectLst/>
              <a:uLnTx/>
              <a:uFillTx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EBA1DF8-A369-54C3-A0FD-07419B1B3D09}"/>
              </a:ext>
            </a:extLst>
          </p:cNvPr>
          <p:cNvSpPr txBox="1"/>
          <p:nvPr/>
        </p:nvSpPr>
        <p:spPr>
          <a:xfrm>
            <a:off x="670605" y="4531910"/>
            <a:ext cx="2263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rgbClr val="1178A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Investigate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0D66C3A-3892-DCED-5014-B0DBBFA71473}"/>
              </a:ext>
            </a:extLst>
          </p:cNvPr>
          <p:cNvSpPr txBox="1"/>
          <p:nvPr/>
        </p:nvSpPr>
        <p:spPr>
          <a:xfrm>
            <a:off x="3360008" y="4525687"/>
            <a:ext cx="2263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rgbClr val="1178A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Monitor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942AD8-85F4-D62C-2741-D4A79B743A55}"/>
              </a:ext>
            </a:extLst>
          </p:cNvPr>
          <p:cNvSpPr txBox="1"/>
          <p:nvPr/>
        </p:nvSpPr>
        <p:spPr>
          <a:xfrm>
            <a:off x="5552504" y="4535191"/>
            <a:ext cx="2263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rgbClr val="1178A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Respond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57E5BC7-7B7B-3948-B29B-CA1194C17658}"/>
              </a:ext>
            </a:extLst>
          </p:cNvPr>
          <p:cNvGrpSpPr/>
          <p:nvPr/>
        </p:nvGrpSpPr>
        <p:grpSpPr>
          <a:xfrm>
            <a:off x="853919" y="2931616"/>
            <a:ext cx="1440000" cy="1440000"/>
            <a:chOff x="2550818" y="3138810"/>
            <a:chExt cx="2023353" cy="20233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5FC2463-CEBD-E101-CACB-948C99ED2BFE}"/>
                </a:ext>
              </a:extLst>
            </p:cNvPr>
            <p:cNvSpPr/>
            <p:nvPr/>
          </p:nvSpPr>
          <p:spPr>
            <a:xfrm>
              <a:off x="2550818" y="3138810"/>
              <a:ext cx="2023353" cy="20233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A1C5E2B-7889-C9F9-D104-BD7F5461FD3B}"/>
                </a:ext>
              </a:extLst>
            </p:cNvPr>
            <p:cNvSpPr/>
            <p:nvPr/>
          </p:nvSpPr>
          <p:spPr>
            <a:xfrm>
              <a:off x="2818768" y="3456309"/>
              <a:ext cx="1440001" cy="144000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47" name="Graphic 46" descr="Target Audience outline">
              <a:extLst>
                <a:ext uri="{FF2B5EF4-FFF2-40B4-BE49-F238E27FC236}">
                  <a16:creationId xmlns:a16="http://schemas.microsoft.com/office/drawing/2014/main" id="{ED95FA4F-DBBD-3CCD-4134-19C07A86C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081567" y="3719109"/>
              <a:ext cx="914400" cy="91440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B4F1BB3-5F31-1863-C535-E4F1BF5F11EA}"/>
              </a:ext>
            </a:extLst>
          </p:cNvPr>
          <p:cNvGrpSpPr/>
          <p:nvPr/>
        </p:nvGrpSpPr>
        <p:grpSpPr>
          <a:xfrm>
            <a:off x="5516831" y="2928399"/>
            <a:ext cx="1440000" cy="1440000"/>
            <a:chOff x="8255094" y="3148599"/>
            <a:chExt cx="2023353" cy="20233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1343E1B-3353-0AEF-44E7-B435E45C7FC2}"/>
                </a:ext>
              </a:extLst>
            </p:cNvPr>
            <p:cNvSpPr/>
            <p:nvPr/>
          </p:nvSpPr>
          <p:spPr>
            <a:xfrm>
              <a:off x="8255094" y="3148599"/>
              <a:ext cx="2023353" cy="20233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1406062-C28C-B2B3-6DB0-078C13787B07}"/>
                </a:ext>
              </a:extLst>
            </p:cNvPr>
            <p:cNvSpPr/>
            <p:nvPr/>
          </p:nvSpPr>
          <p:spPr>
            <a:xfrm>
              <a:off x="8563515" y="3446445"/>
              <a:ext cx="1440001" cy="1440001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48" name="Graphic 47" descr="Circles with arrows outline">
              <a:extLst>
                <a:ext uri="{FF2B5EF4-FFF2-40B4-BE49-F238E27FC236}">
                  <a16:creationId xmlns:a16="http://schemas.microsoft.com/office/drawing/2014/main" id="{0576C50B-95D3-0198-2754-BA3C1D77ED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826315" y="3720469"/>
              <a:ext cx="914400" cy="914400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B74964B-0E06-081F-EBC5-D9B45ABAF29E}"/>
              </a:ext>
            </a:extLst>
          </p:cNvPr>
          <p:cNvGrpSpPr/>
          <p:nvPr/>
        </p:nvGrpSpPr>
        <p:grpSpPr>
          <a:xfrm>
            <a:off x="3360008" y="2962462"/>
            <a:ext cx="1440000" cy="1440000"/>
            <a:chOff x="5440010" y="3138810"/>
            <a:chExt cx="2023353" cy="20233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C27212-0B95-740A-B8E1-FC94D2CA88FE}"/>
                </a:ext>
              </a:extLst>
            </p:cNvPr>
            <p:cNvSpPr/>
            <p:nvPr/>
          </p:nvSpPr>
          <p:spPr>
            <a:xfrm>
              <a:off x="5440010" y="3138810"/>
              <a:ext cx="2023353" cy="20233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ED75AC-83AF-68A1-6BBE-2603CE52B2DC}"/>
                </a:ext>
              </a:extLst>
            </p:cNvPr>
            <p:cNvSpPr/>
            <p:nvPr/>
          </p:nvSpPr>
          <p:spPr>
            <a:xfrm>
              <a:off x="5731683" y="3430486"/>
              <a:ext cx="1440001" cy="1440001"/>
            </a:xfrm>
            <a:prstGeom prst="ellipse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50" name="Graphic 49" descr="Clipboard outline">
              <a:extLst>
                <a:ext uri="{FF2B5EF4-FFF2-40B4-BE49-F238E27FC236}">
                  <a16:creationId xmlns:a16="http://schemas.microsoft.com/office/drawing/2014/main" id="{25402A82-A784-46FC-951D-D520FCFE3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987161" y="3716463"/>
              <a:ext cx="914400" cy="91440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1AAC09-9C26-8FB8-AD1F-BBC05DF1780F}"/>
              </a:ext>
            </a:extLst>
          </p:cNvPr>
          <p:cNvGrpSpPr/>
          <p:nvPr/>
        </p:nvGrpSpPr>
        <p:grpSpPr>
          <a:xfrm>
            <a:off x="7680960" y="0"/>
            <a:ext cx="4515920" cy="6858000"/>
            <a:chOff x="7680960" y="0"/>
            <a:chExt cx="4515920" cy="685800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4179917-0B32-4B0E-DEBF-AE2D21E64CB0}"/>
                </a:ext>
              </a:extLst>
            </p:cNvPr>
            <p:cNvSpPr/>
            <p:nvPr/>
          </p:nvSpPr>
          <p:spPr>
            <a:xfrm>
              <a:off x="7680960" y="0"/>
              <a:ext cx="4515920" cy="6858000"/>
            </a:xfrm>
            <a:prstGeom prst="rect">
              <a:avLst/>
            </a:prstGeom>
            <a:solidFill>
              <a:srgbClr val="117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26">
              <a:extLst>
                <a:ext uri="{FF2B5EF4-FFF2-40B4-BE49-F238E27FC236}">
                  <a16:creationId xmlns:a16="http://schemas.microsoft.com/office/drawing/2014/main" id="{102EC3A9-9BC5-8DC5-F1B2-57A75CDB7477}"/>
                </a:ext>
              </a:extLst>
            </p:cNvPr>
            <p:cNvSpPr txBox="1"/>
            <p:nvPr/>
          </p:nvSpPr>
          <p:spPr>
            <a:xfrm>
              <a:off x="8135757" y="1685228"/>
              <a:ext cx="3472831" cy="1077218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marL="0" marR="0" lvl="0" indent="0" algn="l" defTabSz="914194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spc="-15" noProof="0" dirty="0">
                  <a:solidFill>
                    <a:srgbClr val="FFFF0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Board </a:t>
              </a:r>
              <a:br>
                <a:rPr lang="en-US" sz="3200" spc="-15" noProof="0" dirty="0">
                  <a:solidFill>
                    <a:srgbClr val="FFFF0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</a:br>
              <a:r>
                <a:rPr lang="en-US" sz="3200" spc="-15" noProof="0" dirty="0">
                  <a:solidFill>
                    <a:srgbClr val="FFFF00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sub-committee</a:t>
              </a:r>
              <a:endParaRPr kumimoji="0" lang="en-US" sz="3200" i="0" u="none" strike="noStrike" kern="1200" cap="none" spc="-15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70E2ED-CF9E-4D70-B1C0-628C057B2D55}"/>
                </a:ext>
              </a:extLst>
            </p:cNvPr>
            <p:cNvSpPr txBox="1"/>
            <p:nvPr/>
          </p:nvSpPr>
          <p:spPr>
            <a:xfrm>
              <a:off x="8162652" y="2867960"/>
              <a:ext cx="40293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AU" sz="16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 response to findings a local health district formed a healthcare variation executive steering committee with membership comprised of heads of departments, which reports to the board</a:t>
              </a:r>
            </a:p>
            <a:p>
              <a:pPr lvl="0">
                <a:defRPr/>
              </a:pPr>
              <a:endPara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495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5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18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26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29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32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35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42" grpId="0"/>
      <p:bldP spid="43" grpId="0"/>
      <p:bldP spid="44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9B9C5EB-8009-FBE5-CA46-5FEF959368DF}"/>
              </a:ext>
            </a:extLst>
          </p:cNvPr>
          <p:cNvSpPr/>
          <p:nvPr/>
        </p:nvSpPr>
        <p:spPr>
          <a:xfrm>
            <a:off x="-124178" y="-158044"/>
            <a:ext cx="12316178" cy="7055555"/>
          </a:xfrm>
          <a:prstGeom prst="rect">
            <a:avLst/>
          </a:prstGeom>
          <a:solidFill>
            <a:srgbClr val="11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AU" sz="24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C7D63F-4055-A0A7-56C2-E25DB4CFBC48}"/>
              </a:ext>
            </a:extLst>
          </p:cNvPr>
          <p:cNvSpPr txBox="1"/>
          <p:nvPr/>
        </p:nvSpPr>
        <p:spPr>
          <a:xfrm>
            <a:off x="1325580" y="1862033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AU" sz="4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01</a:t>
            </a:r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5A1C5CE3-3C8F-2BD6-F1A4-1849D0299D27}"/>
              </a:ext>
            </a:extLst>
          </p:cNvPr>
          <p:cNvSpPr txBox="1"/>
          <p:nvPr/>
        </p:nvSpPr>
        <p:spPr>
          <a:xfrm>
            <a:off x="2176234" y="1976925"/>
            <a:ext cx="3273763" cy="662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 tool to direct health systems</a:t>
            </a:r>
            <a:endParaRPr lang="en-AU" sz="1600" dirty="0">
              <a:solidFill>
                <a:schemeClr val="bg1"/>
              </a:solidFill>
              <a:effectLst/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defTabSz="914194">
              <a:lnSpc>
                <a:spcPct val="120000"/>
              </a:lnSpc>
            </a:pPr>
            <a:endParaRPr lang="en-US" sz="1600" spc="-15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92C90F-446D-9FB8-5D23-CA928A12CCA0}"/>
              </a:ext>
            </a:extLst>
          </p:cNvPr>
          <p:cNvSpPr txBox="1"/>
          <p:nvPr/>
        </p:nvSpPr>
        <p:spPr>
          <a:xfrm>
            <a:off x="1325580" y="314753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AU" sz="4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02</a:t>
            </a: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F73F7452-147F-F15A-A8B8-38FACAA05516}"/>
              </a:ext>
            </a:extLst>
          </p:cNvPr>
          <p:cNvSpPr txBox="1"/>
          <p:nvPr/>
        </p:nvSpPr>
        <p:spPr>
          <a:xfrm>
            <a:off x="2189677" y="3106206"/>
            <a:ext cx="3273763" cy="662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</a:t>
            </a:r>
            <a:r>
              <a:rPr lang="en-US" sz="160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ramework for improving the appropriateness of health care</a:t>
            </a:r>
            <a:endParaRPr lang="en-US" sz="1600" spc="-15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1EB980-CEB0-45C8-E535-4E832E988F75}"/>
              </a:ext>
            </a:extLst>
          </p:cNvPr>
          <p:cNvSpPr txBox="1"/>
          <p:nvPr/>
        </p:nvSpPr>
        <p:spPr>
          <a:xfrm>
            <a:off x="1325580" y="4503397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AU" sz="4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03</a:t>
            </a: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84B94A39-255B-0E38-2BB7-30243D33189F}"/>
              </a:ext>
            </a:extLst>
          </p:cNvPr>
          <p:cNvSpPr txBox="1"/>
          <p:nvPr/>
        </p:nvSpPr>
        <p:spPr>
          <a:xfrm>
            <a:off x="2213999" y="4548858"/>
            <a:ext cx="3302275" cy="662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AU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Recognised in national safety and quality standards</a:t>
            </a:r>
            <a:endParaRPr lang="en-US" sz="1600" spc="-15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A9720-5172-3B18-6A7C-2C12395F4019}"/>
              </a:ext>
            </a:extLst>
          </p:cNvPr>
          <p:cNvSpPr txBox="1"/>
          <p:nvPr/>
        </p:nvSpPr>
        <p:spPr>
          <a:xfrm>
            <a:off x="6206825" y="1862033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AU" sz="4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04</a:t>
            </a: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8754E982-65CA-EEAC-33FE-726C5023F7DC}"/>
              </a:ext>
            </a:extLst>
          </p:cNvPr>
          <p:cNvSpPr txBox="1"/>
          <p:nvPr/>
        </p:nvSpPr>
        <p:spPr>
          <a:xfrm>
            <a:off x="7164203" y="4673860"/>
            <a:ext cx="3860993" cy="366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AU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Help to focus on </a:t>
            </a:r>
            <a:r>
              <a:rPr lang="en-US" sz="160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low-value care</a:t>
            </a:r>
            <a:endParaRPr lang="en-US" sz="1600" spc="-15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E72506-4E53-FDDF-0495-1E9965D42B96}"/>
              </a:ext>
            </a:extLst>
          </p:cNvPr>
          <p:cNvSpPr txBox="1"/>
          <p:nvPr/>
        </p:nvSpPr>
        <p:spPr>
          <a:xfrm>
            <a:off x="6264590" y="314753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AU" sz="4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05</a:t>
            </a:r>
          </a:p>
        </p:txBody>
      </p:sp>
      <p:sp>
        <p:nvSpPr>
          <p:cNvPr id="12" name="TextBox 25">
            <a:extLst>
              <a:ext uri="{FF2B5EF4-FFF2-40B4-BE49-F238E27FC236}">
                <a16:creationId xmlns:a16="http://schemas.microsoft.com/office/drawing/2014/main" id="{DB0E5106-1B48-F9EE-459B-A21C3D3420B0}"/>
              </a:ext>
            </a:extLst>
          </p:cNvPr>
          <p:cNvSpPr txBox="1"/>
          <p:nvPr/>
        </p:nvSpPr>
        <p:spPr>
          <a:xfrm>
            <a:off x="7164203" y="3297079"/>
            <a:ext cx="4758943" cy="662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AU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Promote a culture of stewardship</a:t>
            </a:r>
          </a:p>
          <a:p>
            <a:pPr defTabSz="914194">
              <a:lnSpc>
                <a:spcPct val="120000"/>
              </a:lnSpc>
            </a:pPr>
            <a:endParaRPr lang="en-US" sz="1600" spc="-15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CF40AB-CD8F-D2F5-3C8C-630CEFB9B6B8}"/>
              </a:ext>
            </a:extLst>
          </p:cNvPr>
          <p:cNvSpPr txBox="1"/>
          <p:nvPr/>
        </p:nvSpPr>
        <p:spPr>
          <a:xfrm>
            <a:off x="6222125" y="4503397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AU" sz="4000" dirty="0">
                <a:solidFill>
                  <a:srgbClr val="FFFF0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06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2BFC6870-6949-1B31-9CE8-67A7FC45830F}"/>
              </a:ext>
            </a:extLst>
          </p:cNvPr>
          <p:cNvSpPr txBox="1"/>
          <p:nvPr/>
        </p:nvSpPr>
        <p:spPr>
          <a:xfrm>
            <a:off x="7164203" y="1976925"/>
            <a:ext cx="4687908" cy="3669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194">
              <a:lnSpc>
                <a:spcPct val="120000"/>
              </a:lnSpc>
            </a:pPr>
            <a:r>
              <a:rPr lang="en-AU" sz="1600" spc="-15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Spotlight on equitable health care</a:t>
            </a:r>
            <a:endParaRPr lang="en-US" sz="1600" spc="-15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6CB9E4A1-DD75-0AED-B6CD-B30289A85681}"/>
              </a:ext>
            </a:extLst>
          </p:cNvPr>
          <p:cNvSpPr txBox="1">
            <a:spLocks/>
          </p:cNvSpPr>
          <p:nvPr/>
        </p:nvSpPr>
        <p:spPr>
          <a:xfrm>
            <a:off x="862542" y="509370"/>
            <a:ext cx="11167837" cy="5355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ppleSymbols" panose="02000000000000000000" pitchFamily="2" charset="-79"/>
              <a:buChar char="⎻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Trebuchet MS Regular" panose="020B06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377">
              <a:buNone/>
              <a:defRPr/>
            </a:pPr>
            <a:r>
              <a:rPr lang="en-AU" sz="3200" b="1" dirty="0">
                <a:solidFill>
                  <a:schemeClr val="bg1"/>
                </a:solidFill>
                <a:ea typeface="Open Sans" panose="020B0606030504020204" pitchFamily="34" charset="0"/>
              </a:rPr>
              <a:t>Is the Atlas sustainable? </a:t>
            </a:r>
            <a:r>
              <a:rPr lang="en-AU" sz="3200" dirty="0">
                <a:solidFill>
                  <a:srgbClr val="FFFF00"/>
                </a:solidFill>
                <a:ea typeface="Open Sans" panose="020B0606030504020204" pitchFamily="34" charset="0"/>
              </a:rPr>
              <a:t>More relevant now than ever </a:t>
            </a:r>
          </a:p>
        </p:txBody>
      </p:sp>
    </p:spTree>
    <p:extLst>
      <p:ext uri="{BB962C8B-B14F-4D97-AF65-F5344CB8AC3E}">
        <p14:creationId xmlns:p14="http://schemas.microsoft.com/office/powerpoint/2010/main" val="176244561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ACSQH dark blu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0CA60F-057E-C449-A14D-52365A5C22F8}" vid="{425DF3BB-5B02-1D42-8C26-5E31BB58A5F7}"/>
    </a:ext>
  </a:extLst>
</a:theme>
</file>

<file path=ppt/theme/theme2.xml><?xml version="1.0" encoding="utf-8"?>
<a:theme xmlns:a="http://schemas.openxmlformats.org/drawingml/2006/main" name="2_Custom Design">
  <a:themeElements>
    <a:clrScheme name="ACSQH dark blu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0CA60F-057E-C449-A14D-52365A5C22F8}" vid="{425DF3BB-5B02-1D42-8C26-5E31BB58A5F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resentation no logo">
  <a:themeElements>
    <a:clrScheme name="ACSQHC">
      <a:dk1>
        <a:srgbClr val="1178A2"/>
      </a:dk1>
      <a:lt1>
        <a:srgbClr val="FFFFFF"/>
      </a:lt1>
      <a:dk2>
        <a:srgbClr val="005470"/>
      </a:dk2>
      <a:lt2>
        <a:srgbClr val="E7E6E6"/>
      </a:lt2>
      <a:accent1>
        <a:srgbClr val="00A9DD"/>
      </a:accent1>
      <a:accent2>
        <a:srgbClr val="2C9941"/>
      </a:accent2>
      <a:accent3>
        <a:srgbClr val="E07C00"/>
      </a:accent3>
      <a:accent4>
        <a:srgbClr val="F2CD00"/>
      </a:accent4>
      <a:accent5>
        <a:srgbClr val="8E8E89"/>
      </a:accent5>
      <a:accent6>
        <a:srgbClr val="3CAE2B"/>
      </a:accent6>
      <a:hlink>
        <a:srgbClr val="00B5CC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0CA60F-057E-C449-A14D-52365A5C22F8}" vid="{56D8381C-71BB-4041-B067-9FB86F53C1B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6387</TotalTime>
  <Words>568</Words>
  <Application>Microsoft Macintosh PowerPoint</Application>
  <PresentationFormat>Widescreen</PresentationFormat>
  <Paragraphs>139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9" baseType="lpstr">
      <vt:lpstr>AppleSymbols</vt:lpstr>
      <vt:lpstr>Arial</vt:lpstr>
      <vt:lpstr>Calibri</vt:lpstr>
      <vt:lpstr>Calibri Light</vt:lpstr>
      <vt:lpstr>Courier New</vt:lpstr>
      <vt:lpstr>Open Sans</vt:lpstr>
      <vt:lpstr>Open Sans Light</vt:lpstr>
      <vt:lpstr>Open Sans SemiBold</vt:lpstr>
      <vt:lpstr>Roboto</vt:lpstr>
      <vt:lpstr>Roboto Light</vt:lpstr>
      <vt:lpstr>Symbol</vt:lpstr>
      <vt:lpstr>Trebuchet MS Regular</vt:lpstr>
      <vt:lpstr>Wingdings</vt:lpstr>
      <vt:lpstr>1_Custom Design</vt:lpstr>
      <vt:lpstr>2_Custom Design</vt:lpstr>
      <vt:lpstr>Office Theme</vt:lpstr>
      <vt:lpstr>1_Office Theme</vt:lpstr>
      <vt:lpstr>Presentation no logo</vt:lpstr>
      <vt:lpstr>The Australian Atlas Series  A sustainable model for sustainable health care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DRAPE, Leah</dc:creator>
  <cp:lastModifiedBy>gilliangiles@optusnet.com.au</cp:lastModifiedBy>
  <cp:revision>195</cp:revision>
  <cp:lastPrinted>2023-09-09T11:19:13Z</cp:lastPrinted>
  <dcterms:created xsi:type="dcterms:W3CDTF">2023-08-21T23:00:01Z</dcterms:created>
  <dcterms:modified xsi:type="dcterms:W3CDTF">2023-09-13T19:50:57Z</dcterms:modified>
</cp:coreProperties>
</file>