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56" r:id="rId5"/>
    <p:sldId id="723" r:id="rId6"/>
    <p:sldId id="748" r:id="rId7"/>
    <p:sldId id="749" r:id="rId8"/>
    <p:sldId id="733" r:id="rId9"/>
    <p:sldId id="753" r:id="rId10"/>
    <p:sldId id="750" r:id="rId11"/>
    <p:sldId id="285" r:id="rId12"/>
    <p:sldId id="333" r:id="rId13"/>
    <p:sldId id="725" r:id="rId14"/>
    <p:sldId id="724" r:id="rId15"/>
    <p:sldId id="751" r:id="rId16"/>
    <p:sldId id="752" r:id="rId17"/>
    <p:sldId id="735" r:id="rId18"/>
    <p:sldId id="726" r:id="rId19"/>
    <p:sldId id="754" r:id="rId20"/>
    <p:sldId id="739" r:id="rId21"/>
    <p:sldId id="756" r:id="rId22"/>
    <p:sldId id="717" r:id="rId23"/>
    <p:sldId id="709" r:id="rId24"/>
    <p:sldId id="322" r:id="rId25"/>
    <p:sldId id="342" r:id="rId26"/>
    <p:sldId id="742" r:id="rId27"/>
    <p:sldId id="740" r:id="rId28"/>
    <p:sldId id="272" r:id="rId29"/>
    <p:sldId id="741" r:id="rId30"/>
    <p:sldId id="74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ton, Sharon" initials="WS" lastIdx="1" clrIdx="0">
    <p:extLst>
      <p:ext uri="{19B8F6BF-5375-455C-9EA6-DF929625EA0E}">
        <p15:presenceInfo xmlns:p15="http://schemas.microsoft.com/office/powerpoint/2012/main" userId="S::Sharon.Walton@dhsc.gov.uk::f55ff29f-af05-45ce-9193-47093388911e" providerId="AD"/>
      </p:ext>
    </p:extLst>
  </p:cmAuthor>
  <p:cmAuthor id="2" name="(DHSC) Sharon Walton" initials="(SW" lastIdx="1" clrIdx="1">
    <p:extLst>
      <p:ext uri="{19B8F6BF-5375-455C-9EA6-DF929625EA0E}">
        <p15:presenceInfo xmlns:p15="http://schemas.microsoft.com/office/powerpoint/2012/main" userId="S::Sharon.Walton@phe.gov.uk::0b12892b-d2f7-4aad-8b7c-f08310db2f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5CB2"/>
    <a:srgbClr val="512698"/>
    <a:srgbClr val="00A188"/>
    <a:srgbClr val="FFFBEB"/>
    <a:srgbClr val="D3C9E5"/>
    <a:srgbClr val="A892CB"/>
    <a:srgbClr val="616265"/>
    <a:srgbClr val="DFE0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76A8EB-5DFE-4786-AAC7-7CC5D0F31392}" v="3" dt="2023-09-12T21:12:06.4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02" autoAdjust="0"/>
    <p:restoredTop sz="93945" autoAdjust="0"/>
  </p:normalViewPr>
  <p:slideViewPr>
    <p:cSldViewPr snapToGrid="0">
      <p:cViewPr>
        <p:scale>
          <a:sx n="72" d="100"/>
          <a:sy n="72" d="100"/>
        </p:scale>
        <p:origin x="608" y="7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6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A9E37C-DD1A-4073-B30C-386131B90569}" type="datetimeFigureOut">
              <a:rPr lang="en-GB" smtClean="0"/>
              <a:t>12/09/2023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C676B2-F24C-455B-A0FE-DDE7C0C01D95}" type="slidenum">
              <a:rPr lang="en-GB" smtClean="0"/>
              <a:t>‹#›</a:t>
            </a:fld>
            <a:endParaRPr lang="en-GB"/>
          </a:p>
        </p:txBody>
      </p:sp>
    </p:spTree>
    <p:extLst>
      <p:ext uri="{BB962C8B-B14F-4D97-AF65-F5344CB8AC3E}">
        <p14:creationId xmlns:p14="http://schemas.microsoft.com/office/powerpoint/2010/main" val="868963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FC676B2-F24C-455B-A0FE-DDE7C0C01D95}" type="slidenum">
              <a:rPr lang="en-GB" smtClean="0"/>
              <a:t>1</a:t>
            </a:fld>
            <a:endParaRPr lang="en-GB"/>
          </a:p>
        </p:txBody>
      </p:sp>
    </p:spTree>
    <p:extLst>
      <p:ext uri="{BB962C8B-B14F-4D97-AF65-F5344CB8AC3E}">
        <p14:creationId xmlns:p14="http://schemas.microsoft.com/office/powerpoint/2010/main" val="405995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FC676B2-F24C-455B-A0FE-DDE7C0C01D95}" type="slidenum">
              <a:rPr lang="en-GB" smtClean="0"/>
              <a:t>2</a:t>
            </a:fld>
            <a:endParaRPr lang="en-GB"/>
          </a:p>
        </p:txBody>
      </p:sp>
    </p:spTree>
    <p:extLst>
      <p:ext uri="{BB962C8B-B14F-4D97-AF65-F5344CB8AC3E}">
        <p14:creationId xmlns:p14="http://schemas.microsoft.com/office/powerpoint/2010/main" val="2395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FC676B2-F24C-455B-A0FE-DDE7C0C01D95}" type="slidenum">
              <a:rPr lang="en-GB" smtClean="0"/>
              <a:t>3</a:t>
            </a:fld>
            <a:endParaRPr lang="en-GB"/>
          </a:p>
        </p:txBody>
      </p:sp>
    </p:spTree>
    <p:extLst>
      <p:ext uri="{BB962C8B-B14F-4D97-AF65-F5344CB8AC3E}">
        <p14:creationId xmlns:p14="http://schemas.microsoft.com/office/powerpoint/2010/main" val="1611488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FC676B2-F24C-455B-A0FE-DDE7C0C01D95}" type="slidenum">
              <a:rPr lang="en-GB" smtClean="0"/>
              <a:t>8</a:t>
            </a:fld>
            <a:endParaRPr lang="en-GB"/>
          </a:p>
        </p:txBody>
      </p:sp>
    </p:spTree>
    <p:extLst>
      <p:ext uri="{BB962C8B-B14F-4D97-AF65-F5344CB8AC3E}">
        <p14:creationId xmlns:p14="http://schemas.microsoft.com/office/powerpoint/2010/main" val="1760011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FC676B2-F24C-455B-A0FE-DDE7C0C01D95}" type="slidenum">
              <a:rPr lang="en-GB" smtClean="0"/>
              <a:t>19</a:t>
            </a:fld>
            <a:endParaRPr lang="en-GB"/>
          </a:p>
        </p:txBody>
      </p:sp>
    </p:spTree>
    <p:extLst>
      <p:ext uri="{BB962C8B-B14F-4D97-AF65-F5344CB8AC3E}">
        <p14:creationId xmlns:p14="http://schemas.microsoft.com/office/powerpoint/2010/main" val="4053674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FC676B2-F24C-455B-A0FE-DDE7C0C01D95}" type="slidenum">
              <a:rPr lang="en-GB" smtClean="0"/>
              <a:t>20</a:t>
            </a:fld>
            <a:endParaRPr lang="en-GB"/>
          </a:p>
        </p:txBody>
      </p:sp>
    </p:spTree>
    <p:extLst>
      <p:ext uri="{BB962C8B-B14F-4D97-AF65-F5344CB8AC3E}">
        <p14:creationId xmlns:p14="http://schemas.microsoft.com/office/powerpoint/2010/main" val="21548840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Cover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D5BD3F4-D768-43C8-BBC2-CF998C2D52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3535" cy="6857999"/>
          </a:xfrm>
          <a:prstGeom prst="rect">
            <a:avLst/>
          </a:prstGeom>
        </p:spPr>
      </p:pic>
      <p:sp>
        <p:nvSpPr>
          <p:cNvPr id="2" name="Title 1">
            <a:extLst>
              <a:ext uri="{FF2B5EF4-FFF2-40B4-BE49-F238E27FC236}">
                <a16:creationId xmlns:a16="http://schemas.microsoft.com/office/drawing/2014/main" id="{FEF3EE83-9BB9-481D-8395-69C4DB5CDE1E}"/>
              </a:ext>
            </a:extLst>
          </p:cNvPr>
          <p:cNvSpPr>
            <a:spLocks noGrp="1"/>
          </p:cNvSpPr>
          <p:nvPr>
            <p:ph type="ctrTitle" hasCustomPrompt="1"/>
          </p:nvPr>
        </p:nvSpPr>
        <p:spPr>
          <a:xfrm>
            <a:off x="930374" y="2549668"/>
            <a:ext cx="9144000" cy="563231"/>
          </a:xfrm>
        </p:spPr>
        <p:txBody>
          <a:bodyPr anchor="t" anchorCtr="0">
            <a:spAutoFit/>
          </a:bodyPr>
          <a:lstStyle>
            <a:lvl1pPr algn="l">
              <a:defRPr sz="3400" b="1">
                <a:latin typeface="Arial" panose="020B0604020202020204" pitchFamily="34" charset="0"/>
                <a:cs typeface="Arial" panose="020B0604020202020204" pitchFamily="34" charset="0"/>
              </a:defRPr>
            </a:lvl1pPr>
          </a:lstStyle>
          <a:p>
            <a:r>
              <a:rPr lang="en-US" dirty="0"/>
              <a:t>Click to edit Presentation Heading style</a:t>
            </a:r>
            <a:endParaRPr lang="en-GB" dirty="0"/>
          </a:p>
        </p:txBody>
      </p:sp>
      <p:sp>
        <p:nvSpPr>
          <p:cNvPr id="3" name="Subtitle 2">
            <a:extLst>
              <a:ext uri="{FF2B5EF4-FFF2-40B4-BE49-F238E27FC236}">
                <a16:creationId xmlns:a16="http://schemas.microsoft.com/office/drawing/2014/main" id="{786283A4-33DB-4552-9007-D12033D1E1CF}"/>
              </a:ext>
            </a:extLst>
          </p:cNvPr>
          <p:cNvSpPr>
            <a:spLocks noGrp="1"/>
          </p:cNvSpPr>
          <p:nvPr>
            <p:ph type="subTitle" idx="1" hasCustomPrompt="1"/>
          </p:nvPr>
        </p:nvSpPr>
        <p:spPr>
          <a:xfrm>
            <a:off x="930374" y="4156220"/>
            <a:ext cx="9144000" cy="369332"/>
          </a:xfrm>
        </p:spPr>
        <p:txBody>
          <a:bodyPr>
            <a:spAutoFit/>
          </a:bodyPr>
          <a:lstStyle>
            <a:lvl1pPr marL="0" indent="0" algn="l">
              <a:buNone/>
              <a:defRPr sz="2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Presented by/Sub-heading style</a:t>
            </a:r>
            <a:endParaRPr lang="en-GB" dirty="0"/>
          </a:p>
        </p:txBody>
      </p:sp>
      <p:sp>
        <p:nvSpPr>
          <p:cNvPr id="11" name="Text Placeholder 10">
            <a:extLst>
              <a:ext uri="{FF2B5EF4-FFF2-40B4-BE49-F238E27FC236}">
                <a16:creationId xmlns:a16="http://schemas.microsoft.com/office/drawing/2014/main" id="{7AFDDB99-4A42-4713-B148-1FC5187A0930}"/>
              </a:ext>
            </a:extLst>
          </p:cNvPr>
          <p:cNvSpPr>
            <a:spLocks noGrp="1"/>
          </p:cNvSpPr>
          <p:nvPr>
            <p:ph type="body" sz="quarter" idx="13" hasCustomPrompt="1"/>
          </p:nvPr>
        </p:nvSpPr>
        <p:spPr>
          <a:xfrm>
            <a:off x="930275" y="5671367"/>
            <a:ext cx="4057650" cy="286232"/>
          </a:xfrm>
        </p:spPr>
        <p:txBody>
          <a:bodyPr anchor="b" anchorCtr="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0">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Published DD Month YYYY</a:t>
            </a:r>
          </a:p>
        </p:txBody>
      </p:sp>
      <p:pic>
        <p:nvPicPr>
          <p:cNvPr id="5" name="Picture 4">
            <a:extLst>
              <a:ext uri="{FF2B5EF4-FFF2-40B4-BE49-F238E27FC236}">
                <a16:creationId xmlns:a16="http://schemas.microsoft.com/office/drawing/2014/main" id="{873076E1-79A4-46B4-8E65-9C656DB7429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7340" y="543894"/>
            <a:ext cx="1628811" cy="1056324"/>
          </a:xfrm>
          <a:prstGeom prst="rect">
            <a:avLst/>
          </a:prstGeom>
          <a:solidFill>
            <a:schemeClr val="bg1"/>
          </a:solidFill>
        </p:spPr>
      </p:pic>
    </p:spTree>
    <p:extLst>
      <p:ext uri="{BB962C8B-B14F-4D97-AF65-F5344CB8AC3E}">
        <p14:creationId xmlns:p14="http://schemas.microsoft.com/office/powerpoint/2010/main" val="3479683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3CCBF63-BE77-47F7-BC2C-2060A83C7E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9BD00B1E-7CC5-4A29-9FDA-CA9B202B5F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EA8D207-F256-473F-8ACD-7992ADD822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49864E7-4D70-4211-A41C-CD2456D5D5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a:extLst>
              <a:ext uri="{FF2B5EF4-FFF2-40B4-BE49-F238E27FC236}">
                <a16:creationId xmlns:a16="http://schemas.microsoft.com/office/drawing/2014/main" id="{B64C231D-00C0-4BA4-8EC1-A2C808CE32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A8E4A4-9320-483B-B798-ADCC1CC29F5B}"/>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9" name="Picture 8">
            <a:extLst>
              <a:ext uri="{FF2B5EF4-FFF2-40B4-BE49-F238E27FC236}">
                <a16:creationId xmlns:a16="http://schemas.microsoft.com/office/drawing/2014/main" id="{BA01495D-38F5-45F5-8260-AF9650168D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2471292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3104CED-FCA3-43E9-B6F2-789E2D8FB3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2B846B65-0149-4100-B804-D2C789D96D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246C89B-BCF7-4515-83E9-A3C71E9652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D143B3E4-DD4B-4F60-B675-7EE726FC7D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a:extLst>
              <a:ext uri="{FF2B5EF4-FFF2-40B4-BE49-F238E27FC236}">
                <a16:creationId xmlns:a16="http://schemas.microsoft.com/office/drawing/2014/main" id="{605A4386-6EBC-49F7-B127-B0EBBFF212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02BCA2-9676-4B81-BB26-14FE059270C7}"/>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9" name="Picture 8">
            <a:extLst>
              <a:ext uri="{FF2B5EF4-FFF2-40B4-BE49-F238E27FC236}">
                <a16:creationId xmlns:a16="http://schemas.microsoft.com/office/drawing/2014/main" id="{76896919-0EAE-4945-AFCE-CD010C6901B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3937373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C2908A-0CFB-4A42-876D-A00D9532EE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75CF6847-70BD-4D90-B4D7-F865C7C9D9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9C9E28C-4E16-4B39-B317-EACADEF6074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AC158A1F-8F81-4146-95DA-CEF409E4CE1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8FB3909-B62E-4B51-9259-87A8A02A1010}"/>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8" name="Picture 7">
            <a:extLst>
              <a:ext uri="{FF2B5EF4-FFF2-40B4-BE49-F238E27FC236}">
                <a16:creationId xmlns:a16="http://schemas.microsoft.com/office/drawing/2014/main" id="{CAF3E44F-BB29-42BE-9059-C32004F90EA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2152141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2DCAB3-0E0A-4629-AB94-975F98601F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Vertical Title 1">
            <a:extLst>
              <a:ext uri="{FF2B5EF4-FFF2-40B4-BE49-F238E27FC236}">
                <a16:creationId xmlns:a16="http://schemas.microsoft.com/office/drawing/2014/main" id="{C3E0E009-FA67-4DB0-9941-4B016B54046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C6841E8-6B80-423A-957E-5BF42338425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40EBF63B-FEF9-4C03-9300-380CF7AC077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13D3F4-F8DF-4316-93E5-D3A857F77CFE}"/>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8" name="Picture 7">
            <a:extLst>
              <a:ext uri="{FF2B5EF4-FFF2-40B4-BE49-F238E27FC236}">
                <a16:creationId xmlns:a16="http://schemas.microsoft.com/office/drawing/2014/main" id="{C52B163B-D380-420A-B774-484E5F4A06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506402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D1DCB-8595-466D-91F9-A3A35B4C0BDA}"/>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D6172557-3AB6-4C0C-B165-4709B366FBCA}"/>
              </a:ext>
            </a:extLst>
          </p:cNvPr>
          <p:cNvSpPr>
            <a:spLocks noGrp="1"/>
          </p:cNvSpPr>
          <p:nvPr>
            <p:ph type="ftr" sz="quarter" idx="10"/>
          </p:nvPr>
        </p:nvSpPr>
        <p:spPr/>
        <p:txBody>
          <a:bodyPr/>
          <a:lstStyle/>
          <a:p>
            <a:endParaRPr lang="en-GB" dirty="0"/>
          </a:p>
        </p:txBody>
      </p:sp>
      <p:sp>
        <p:nvSpPr>
          <p:cNvPr id="4" name="Slide Number Placeholder 3">
            <a:extLst>
              <a:ext uri="{FF2B5EF4-FFF2-40B4-BE49-F238E27FC236}">
                <a16:creationId xmlns:a16="http://schemas.microsoft.com/office/drawing/2014/main" id="{E8328C0B-08E4-4375-BF6C-4AD2EA212295}"/>
              </a:ext>
            </a:extLst>
          </p:cNvPr>
          <p:cNvSpPr>
            <a:spLocks noGrp="1"/>
          </p:cNvSpPr>
          <p:nvPr>
            <p:ph type="sldNum" sz="quarter" idx="11"/>
          </p:nvPr>
        </p:nvSpPr>
        <p:spPr/>
        <p:txBody>
          <a:bodyPr/>
          <a:lstStyle/>
          <a:p>
            <a:fld id="{06A44ADC-FBC0-4698-B0EC-1AD4A4060383}" type="slidenum">
              <a:rPr lang="en-GB" smtClean="0"/>
              <a:t>‹#›</a:t>
            </a:fld>
            <a:endParaRPr lang="en-GB" dirty="0"/>
          </a:p>
        </p:txBody>
      </p:sp>
    </p:spTree>
    <p:extLst>
      <p:ext uri="{BB962C8B-B14F-4D97-AF65-F5344CB8AC3E}">
        <p14:creationId xmlns:p14="http://schemas.microsoft.com/office/powerpoint/2010/main" val="458014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page">
    <p:bg>
      <p:bgPr>
        <a:solidFill>
          <a:srgbClr val="FFFBEB"/>
        </a:solidFill>
        <a:effectLst/>
      </p:bgPr>
    </p:bg>
    <p:spTree>
      <p:nvGrpSpPr>
        <p:cNvPr id="1" name=""/>
        <p:cNvGrpSpPr/>
        <p:nvPr/>
      </p:nvGrpSpPr>
      <p:grpSpPr>
        <a:xfrm>
          <a:off x="0" y="0"/>
          <a:ext cx="0" cy="0"/>
          <a:chOff x="0" y="0"/>
          <a:chExt cx="0" cy="0"/>
        </a:xfrm>
      </p:grpSpPr>
      <p:sp>
        <p:nvSpPr>
          <p:cNvPr id="2" name="Rectangle: Diagonal Corners Rounded 4">
            <a:extLst>
              <a:ext uri="{FF2B5EF4-FFF2-40B4-BE49-F238E27FC236}">
                <a16:creationId xmlns:a16="http://schemas.microsoft.com/office/drawing/2014/main" id="{6B6993FF-005E-4D25-A3C3-E79278D0D407}"/>
              </a:ext>
            </a:extLst>
          </p:cNvPr>
          <p:cNvSpPr/>
          <p:nvPr/>
        </p:nvSpPr>
        <p:spPr>
          <a:xfrm flipV="1">
            <a:off x="522515" y="2004602"/>
            <a:ext cx="11005453" cy="4240923"/>
          </a:xfrm>
          <a:custGeom>
            <a:avLst>
              <a:gd name="f9" fmla="val 16667"/>
              <a:gd name="f10" fmla="val 0"/>
            </a:avLst>
            <a:gdLst>
              <a:gd name="f2" fmla="val 10800000"/>
              <a:gd name="f3" fmla="val 5400000"/>
              <a:gd name="f4" fmla="val 16200000"/>
              <a:gd name="f5" fmla="val w"/>
              <a:gd name="f6" fmla="val h"/>
              <a:gd name="f7" fmla="val ss"/>
              <a:gd name="f8" fmla="val 0"/>
              <a:gd name="f9" fmla="val 16667"/>
              <a:gd name="f10" fmla="val 0"/>
              <a:gd name="f11" fmla="abs f5"/>
              <a:gd name="f12" fmla="abs f6"/>
              <a:gd name="f13" fmla="abs f7"/>
              <a:gd name="f14" fmla="val f8"/>
              <a:gd name="f15" fmla="val f9"/>
              <a:gd name="f16" fmla="val f10"/>
              <a:gd name="f17" fmla="?: f11 f5 1"/>
              <a:gd name="f18" fmla="?: f12 f6 1"/>
              <a:gd name="f19" fmla="?: f13 f7 1"/>
              <a:gd name="f20" fmla="*/ f17 1 21600"/>
              <a:gd name="f21" fmla="*/ f18 1 21600"/>
              <a:gd name="f22" fmla="*/ 21600 f17 1"/>
              <a:gd name="f23" fmla="*/ 21600 f18 1"/>
              <a:gd name="f24" fmla="min f21 f20"/>
              <a:gd name="f25" fmla="*/ f22 1 f19"/>
              <a:gd name="f26" fmla="*/ f23 1 f19"/>
              <a:gd name="f27" fmla="val f25"/>
              <a:gd name="f28" fmla="val f26"/>
              <a:gd name="f29" fmla="*/ f14 f24 1"/>
              <a:gd name="f30" fmla="+- f28 0 f14"/>
              <a:gd name="f31" fmla="+- f27 0 f14"/>
              <a:gd name="f32" fmla="*/ f27 f24 1"/>
              <a:gd name="f33" fmla="*/ f28 f24 1"/>
              <a:gd name="f34" fmla="min f31 f30"/>
              <a:gd name="f35" fmla="*/ f34 f15 1"/>
              <a:gd name="f36" fmla="*/ f34 f16 1"/>
              <a:gd name="f37" fmla="*/ f35 1 100000"/>
              <a:gd name="f38" fmla="*/ f36 1 100000"/>
              <a:gd name="f39" fmla="+- f28 0 f37"/>
              <a:gd name="f40" fmla="+- f27 0 f38"/>
              <a:gd name="f41" fmla="*/ f37 29289 1"/>
              <a:gd name="f42" fmla="*/ f38 29289 1"/>
              <a:gd name="f43" fmla="*/ f37 f24 1"/>
              <a:gd name="f44" fmla="*/ f38 f24 1"/>
              <a:gd name="f45" fmla="*/ f41 1 100000"/>
              <a:gd name="f46" fmla="*/ f42 1 100000"/>
              <a:gd name="f47" fmla="*/ f40 f24 1"/>
              <a:gd name="f48" fmla="*/ f39 f24 1"/>
              <a:gd name="f49" fmla="+- f45 0 f46"/>
              <a:gd name="f50" fmla="?: f49 f45 f46"/>
              <a:gd name="f51" fmla="+- f27 0 f50"/>
              <a:gd name="f52" fmla="+- f28 0 f50"/>
              <a:gd name="f53" fmla="*/ f50 f24 1"/>
              <a:gd name="f54" fmla="*/ f51 f24 1"/>
              <a:gd name="f55" fmla="*/ f52 f24 1"/>
            </a:gdLst>
            <a:ahLst/>
            <a:cxnLst>
              <a:cxn ang="3cd4">
                <a:pos x="hc" y="t"/>
              </a:cxn>
              <a:cxn ang="0">
                <a:pos x="r" y="vc"/>
              </a:cxn>
              <a:cxn ang="cd4">
                <a:pos x="hc" y="b"/>
              </a:cxn>
              <a:cxn ang="cd2">
                <a:pos x="l" y="vc"/>
              </a:cxn>
            </a:cxnLst>
            <a:rect l="f53" t="f53" r="f54" b="f55"/>
            <a:pathLst>
              <a:path>
                <a:moveTo>
                  <a:pt x="f43" y="f29"/>
                </a:moveTo>
                <a:lnTo>
                  <a:pt x="f47" y="f29"/>
                </a:lnTo>
                <a:arcTo wR="f44" hR="f44" stAng="f4" swAng="f3"/>
                <a:lnTo>
                  <a:pt x="f32" y="f48"/>
                </a:lnTo>
                <a:arcTo wR="f43" hR="f43" stAng="f8" swAng="f3"/>
                <a:lnTo>
                  <a:pt x="f44" y="f33"/>
                </a:lnTo>
                <a:arcTo wR="f44" hR="f44" stAng="f3" swAng="f3"/>
                <a:lnTo>
                  <a:pt x="f29" y="f43"/>
                </a:lnTo>
                <a:arcTo wR="f43" hR="f43" stAng="f2" swAng="f3"/>
                <a:close/>
              </a:path>
            </a:pathLst>
          </a:custGeom>
          <a:noFill/>
          <a:ln w="38103" cap="flat">
            <a:solidFill>
              <a:srgbClr val="00A188"/>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0" cap="none" spc="0" baseline="0" dirty="0">
              <a:solidFill>
                <a:srgbClr val="FFFFFF"/>
              </a:solidFill>
              <a:uFillTx/>
              <a:latin typeface="Arial"/>
            </a:endParaRPr>
          </a:p>
        </p:txBody>
      </p:sp>
      <p:pic>
        <p:nvPicPr>
          <p:cNvPr id="7" name="Picture 6">
            <a:extLst>
              <a:ext uri="{FF2B5EF4-FFF2-40B4-BE49-F238E27FC236}">
                <a16:creationId xmlns:a16="http://schemas.microsoft.com/office/drawing/2014/main" id="{3815279F-6C9F-4A37-B0A4-D9C967D104D1}"/>
              </a:ext>
            </a:extLst>
          </p:cNvPr>
          <p:cNvPicPr>
            <a:picLocks noChangeAspect="1"/>
          </p:cNvPicPr>
          <p:nvPr userDrawn="1"/>
        </p:nvPicPr>
        <p:blipFill>
          <a:blip r:embed="rId2"/>
          <a:stretch>
            <a:fillRect/>
          </a:stretch>
        </p:blipFill>
        <p:spPr>
          <a:xfrm>
            <a:off x="7784154" y="1258064"/>
            <a:ext cx="495300" cy="247650"/>
          </a:xfrm>
          <a:prstGeom prst="rect">
            <a:avLst/>
          </a:prstGeom>
        </p:spPr>
      </p:pic>
      <p:sp>
        <p:nvSpPr>
          <p:cNvPr id="9" name="Slide Number Placeholder 2">
            <a:extLst>
              <a:ext uri="{FF2B5EF4-FFF2-40B4-BE49-F238E27FC236}">
                <a16:creationId xmlns:a16="http://schemas.microsoft.com/office/drawing/2014/main" id="{459DB0EF-E50A-4A80-8617-483FDB819953}"/>
              </a:ext>
            </a:extLst>
          </p:cNvPr>
          <p:cNvSpPr txBox="1">
            <a:spLocks noGrp="1"/>
          </p:cNvSpPr>
          <p:nvPr>
            <p:ph type="sldNum" sz="quarter" idx="8"/>
          </p:nvPr>
        </p:nvSpPr>
        <p:spPr>
          <a:xfrm>
            <a:off x="11044379" y="6425108"/>
            <a:ext cx="759692" cy="365129"/>
          </a:xfrm>
          <a:prstGeom prst="rect">
            <a:avLst/>
          </a:prstGeom>
        </p:spPr>
        <p:txBody>
          <a:bodyPr/>
          <a:lstStyle>
            <a:lvl1pPr>
              <a:defRPr/>
            </a:lvl1pPr>
          </a:lstStyle>
          <a:p>
            <a:pPr lvl="0"/>
            <a:fld id="{C2B15A99-32D5-48D2-9AB1-A17973B7257B}" type="slidenum">
              <a:t>‹#›</a:t>
            </a:fld>
            <a:endParaRPr lang="en-GB"/>
          </a:p>
        </p:txBody>
      </p:sp>
      <p:pic>
        <p:nvPicPr>
          <p:cNvPr id="11" name="Picture 10">
            <a:extLst>
              <a:ext uri="{FF2B5EF4-FFF2-40B4-BE49-F238E27FC236}">
                <a16:creationId xmlns:a16="http://schemas.microsoft.com/office/drawing/2014/main" id="{00BB0CF2-B423-4F3C-A587-D6AAC72112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2515" y="362504"/>
            <a:ext cx="1918844" cy="1244417"/>
          </a:xfrm>
          <a:prstGeom prst="rect">
            <a:avLst/>
          </a:prstGeom>
          <a:solidFill>
            <a:srgbClr val="FFFBEB"/>
          </a:solidFill>
        </p:spPr>
      </p:pic>
    </p:spTree>
    <p:extLst>
      <p:ext uri="{BB962C8B-B14F-4D97-AF65-F5344CB8AC3E}">
        <p14:creationId xmlns:p14="http://schemas.microsoft.com/office/powerpoint/2010/main" val="201956159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DHSC heading &amp; text">
    <p:bg>
      <p:bgPr>
        <a:solidFill>
          <a:srgbClr val="FFFBEB"/>
        </a:solidFill>
        <a:effectLst/>
      </p:bgPr>
    </p:bg>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F5309773-F1F7-46DF-B2D1-D3B0BA48C821}"/>
              </a:ext>
            </a:extLst>
          </p:cNvPr>
          <p:cNvPicPr>
            <a:picLocks noChangeAspect="1"/>
          </p:cNvPicPr>
          <p:nvPr userDrawn="1"/>
        </p:nvPicPr>
        <p:blipFill>
          <a:blip r:embed="rId2"/>
          <a:srcRect l="957" b="50000"/>
          <a:stretch>
            <a:fillRect/>
          </a:stretch>
        </p:blipFill>
        <p:spPr>
          <a:xfrm>
            <a:off x="0" y="6186162"/>
            <a:ext cx="12191996" cy="671837"/>
          </a:xfrm>
          <a:prstGeom prst="rect">
            <a:avLst/>
          </a:prstGeom>
          <a:noFill/>
          <a:ln cap="flat">
            <a:noFill/>
          </a:ln>
        </p:spPr>
      </p:pic>
      <p:pic>
        <p:nvPicPr>
          <p:cNvPr id="13" name="Picture 12">
            <a:extLst>
              <a:ext uri="{FF2B5EF4-FFF2-40B4-BE49-F238E27FC236}">
                <a16:creationId xmlns:a16="http://schemas.microsoft.com/office/drawing/2014/main" id="{2568871E-FF3E-4012-859D-0775661ACD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053" y="6366784"/>
            <a:ext cx="5161281" cy="338558"/>
          </a:xfrm>
          <a:prstGeom prst="rect">
            <a:avLst/>
          </a:prstGeom>
          <a:noFill/>
        </p:spPr>
      </p:pic>
      <p:sp>
        <p:nvSpPr>
          <p:cNvPr id="4" name="Text Placeholder 7">
            <a:extLst>
              <a:ext uri="{FF2B5EF4-FFF2-40B4-BE49-F238E27FC236}">
                <a16:creationId xmlns:a16="http://schemas.microsoft.com/office/drawing/2014/main" id="{22432A31-4881-4C3E-94BA-A83C78268331}"/>
              </a:ext>
            </a:extLst>
          </p:cNvPr>
          <p:cNvSpPr txBox="1">
            <a:spLocks noGrp="1"/>
          </p:cNvSpPr>
          <p:nvPr>
            <p:ph type="body" sz="quarter" idx="4294967295"/>
          </p:nvPr>
        </p:nvSpPr>
        <p:spPr>
          <a:xfrm>
            <a:off x="357905" y="1204840"/>
            <a:ext cx="11446166" cy="4652238"/>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n-US" b="0" i="0" u="none" strike="noStrike" cap="none" spc="0" baseline="0">
                <a:solidFill>
                  <a:srgbClr val="000000"/>
                </a:solidFill>
                <a:uFillTx/>
                <a:latin typeface="Arial" pitchFamily="34"/>
                <a:cs typeface="Arial" pitchFamily="34"/>
              </a:defRPr>
            </a:lvl1pPr>
            <a:lvl2pPr marR="0" lvl="1" fontAlgn="auto">
              <a:spcAft>
                <a:spcPts val="0"/>
              </a:spcAft>
              <a:buSzPct val="100000"/>
              <a:buFont typeface="Arial" pitchFamily="34"/>
              <a:tabLst/>
              <a:defRPr lang="en-US" b="0" i="0" u="none" strike="noStrike" cap="none" spc="0" baseline="0">
                <a:solidFill>
                  <a:srgbClr val="000000"/>
                </a:solidFill>
                <a:uFillTx/>
                <a:latin typeface="Arial" pitchFamily="34"/>
                <a:cs typeface="Arial" pitchFamily="34"/>
              </a:defRPr>
            </a:lvl2pPr>
            <a:lvl3pPr marR="0" lvl="2" fontAlgn="auto">
              <a:spcAft>
                <a:spcPts val="0"/>
              </a:spcAft>
              <a:buSzPct val="100000"/>
              <a:buFont typeface="Arial" pitchFamily="34"/>
              <a:tabLst/>
              <a:defRPr lang="en-US" b="0" i="0" u="none" strike="noStrike" cap="none" spc="0" baseline="0">
                <a:solidFill>
                  <a:srgbClr val="000000"/>
                </a:solidFill>
                <a:uFillTx/>
                <a:latin typeface="Arial" pitchFamily="34"/>
                <a:cs typeface="Arial" pitchFamily="34"/>
              </a:defRPr>
            </a:lvl3pPr>
            <a:lvl4pPr marR="0" lvl="3" fontAlgn="auto">
              <a:spcAft>
                <a:spcPts val="0"/>
              </a:spcAft>
              <a:buSzPct val="100000"/>
              <a:buFont typeface="Arial" pitchFamily="34"/>
              <a:tabLst/>
              <a:defRPr lang="en-US" b="0" i="0" u="none" strike="noStrike" cap="none" spc="0" baseline="0">
                <a:solidFill>
                  <a:srgbClr val="000000"/>
                </a:solidFill>
                <a:uFillTx/>
                <a:latin typeface="Arial" pitchFamily="34"/>
                <a:cs typeface="Arial" pitchFamily="34"/>
              </a:defRPr>
            </a:lvl4pPr>
            <a:lvl5pPr marR="0" lvl="4" fontAlgn="auto">
              <a:spcAft>
                <a:spcPts val="0"/>
              </a:spcAft>
              <a:buSzPct val="100000"/>
              <a:buFont typeface="Arial" pitchFamily="34"/>
              <a:tabLst/>
              <a:defRPr lang="en-US" b="0" i="0" u="none" strike="noStrike" cap="none" spc="0" baseline="0">
                <a:solidFill>
                  <a:srgbClr val="000000"/>
                </a:solidFill>
                <a:uFillTx/>
                <a:latin typeface="Arial" pitchFamily="34"/>
                <a:cs typeface="Arial" pitchFamily="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9">
            <a:extLst>
              <a:ext uri="{FF2B5EF4-FFF2-40B4-BE49-F238E27FC236}">
                <a16:creationId xmlns:a16="http://schemas.microsoft.com/office/drawing/2014/main" id="{A3035BC4-0122-426B-903F-EB53B0734363}"/>
              </a:ext>
            </a:extLst>
          </p:cNvPr>
          <p:cNvSpPr txBox="1">
            <a:spLocks noGrp="1"/>
          </p:cNvSpPr>
          <p:nvPr>
            <p:ph type="body" sz="quarter" idx="4294967295"/>
          </p:nvPr>
        </p:nvSpPr>
        <p:spPr>
          <a:xfrm>
            <a:off x="357192" y="236857"/>
            <a:ext cx="11447465" cy="904871"/>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sz="3600" b="1" i="0" u="none" strike="noStrike" cap="none" spc="0" baseline="0">
                <a:solidFill>
                  <a:srgbClr val="000000"/>
                </a:solidFill>
                <a:uFillTx/>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4" name="Footer Placeholder 1">
            <a:extLst>
              <a:ext uri="{FF2B5EF4-FFF2-40B4-BE49-F238E27FC236}">
                <a16:creationId xmlns:a16="http://schemas.microsoft.com/office/drawing/2014/main" id="{30745C10-7CAF-443D-8946-45F86F7BDB4B}"/>
              </a:ext>
            </a:extLst>
          </p:cNvPr>
          <p:cNvSpPr txBox="1">
            <a:spLocks noGrp="1"/>
          </p:cNvSpPr>
          <p:nvPr>
            <p:ph type="ftr" sz="quarter" idx="9"/>
          </p:nvPr>
        </p:nvSpPr>
        <p:spPr>
          <a:xfrm>
            <a:off x="5663732" y="6356351"/>
            <a:ext cx="5161282" cy="365129"/>
          </a:xfrm>
          <a:prstGeom prst="rect">
            <a:avLst/>
          </a:prstGeom>
        </p:spPr>
        <p:txBody>
          <a:bodyPr/>
          <a:lstStyle>
            <a:lvl1pPr algn="r">
              <a:defRPr/>
            </a:lvl1pPr>
          </a:lstStyle>
          <a:p>
            <a:pPr lvl="0"/>
            <a:endParaRPr lang="en-GB" dirty="0"/>
          </a:p>
        </p:txBody>
      </p:sp>
      <p:sp>
        <p:nvSpPr>
          <p:cNvPr id="3" name="Slide Number Placeholder 3">
            <a:extLst>
              <a:ext uri="{FF2B5EF4-FFF2-40B4-BE49-F238E27FC236}">
                <a16:creationId xmlns:a16="http://schemas.microsoft.com/office/drawing/2014/main" id="{0C1CB30E-51B9-4F8C-BC47-94116E7611F7}"/>
              </a:ext>
            </a:extLst>
          </p:cNvPr>
          <p:cNvSpPr txBox="1">
            <a:spLocks noGrp="1"/>
          </p:cNvSpPr>
          <p:nvPr>
            <p:ph type="sldNum" sz="quarter" idx="8"/>
          </p:nvPr>
        </p:nvSpPr>
        <p:spPr>
          <a:xfrm>
            <a:off x="11044379" y="6356351"/>
            <a:ext cx="759692" cy="365129"/>
          </a:xfrm>
          <a:prstGeom prst="rect">
            <a:avLst/>
          </a:prstGeom>
        </p:spPr>
        <p:txBody>
          <a:bodyPr/>
          <a:lstStyle>
            <a:lvl1pPr>
              <a:defRPr/>
            </a:lvl1pPr>
          </a:lstStyle>
          <a:p>
            <a:pPr lvl="0"/>
            <a:fld id="{C8077943-3D51-438C-8FB7-BEE503748A1B}" type="slidenum">
              <a:t>‹#›</a:t>
            </a:fld>
            <a:endParaRPr lang="en-GB" dirty="0"/>
          </a:p>
        </p:txBody>
      </p:sp>
    </p:spTree>
    <p:extLst>
      <p:ext uri="{BB962C8B-B14F-4D97-AF65-F5344CB8AC3E}">
        <p14:creationId xmlns:p14="http://schemas.microsoft.com/office/powerpoint/2010/main" val="217170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Section break">
    <p:bg>
      <p:bgPr>
        <a:solidFill>
          <a:srgbClr val="FFFBEB"/>
        </a:solidFill>
        <a:effectLst/>
      </p:bgPr>
    </p:bg>
    <p:spTree>
      <p:nvGrpSpPr>
        <p:cNvPr id="1" name=""/>
        <p:cNvGrpSpPr/>
        <p:nvPr/>
      </p:nvGrpSpPr>
      <p:grpSpPr>
        <a:xfrm>
          <a:off x="0" y="0"/>
          <a:ext cx="0" cy="0"/>
          <a:chOff x="0" y="0"/>
          <a:chExt cx="0" cy="0"/>
        </a:xfrm>
      </p:grpSpPr>
      <p:sp>
        <p:nvSpPr>
          <p:cNvPr id="2" name="Rectangle: Diagonal Corners Rounded 4">
            <a:extLst>
              <a:ext uri="{FF2B5EF4-FFF2-40B4-BE49-F238E27FC236}">
                <a16:creationId xmlns:a16="http://schemas.microsoft.com/office/drawing/2014/main" id="{D1DBAAA7-F4B9-4A4A-81BF-531A8E1BCFED}"/>
              </a:ext>
            </a:extLst>
          </p:cNvPr>
          <p:cNvSpPr/>
          <p:nvPr/>
        </p:nvSpPr>
        <p:spPr>
          <a:xfrm flipV="1">
            <a:off x="593271" y="538836"/>
            <a:ext cx="11005453" cy="5551245"/>
          </a:xfrm>
          <a:custGeom>
            <a:avLst>
              <a:gd name="f9" fmla="val 16667"/>
              <a:gd name="f10" fmla="val 0"/>
            </a:avLst>
            <a:gdLst>
              <a:gd name="f2" fmla="val 10800000"/>
              <a:gd name="f3" fmla="val 5400000"/>
              <a:gd name="f4" fmla="val 16200000"/>
              <a:gd name="f5" fmla="val w"/>
              <a:gd name="f6" fmla="val h"/>
              <a:gd name="f7" fmla="val ss"/>
              <a:gd name="f8" fmla="val 0"/>
              <a:gd name="f9" fmla="val 16667"/>
              <a:gd name="f10" fmla="val 0"/>
              <a:gd name="f11" fmla="abs f5"/>
              <a:gd name="f12" fmla="abs f6"/>
              <a:gd name="f13" fmla="abs f7"/>
              <a:gd name="f14" fmla="val f8"/>
              <a:gd name="f15" fmla="val f9"/>
              <a:gd name="f16" fmla="val f10"/>
              <a:gd name="f17" fmla="?: f11 f5 1"/>
              <a:gd name="f18" fmla="?: f12 f6 1"/>
              <a:gd name="f19" fmla="?: f13 f7 1"/>
              <a:gd name="f20" fmla="*/ f17 1 21600"/>
              <a:gd name="f21" fmla="*/ f18 1 21600"/>
              <a:gd name="f22" fmla="*/ 21600 f17 1"/>
              <a:gd name="f23" fmla="*/ 21600 f18 1"/>
              <a:gd name="f24" fmla="min f21 f20"/>
              <a:gd name="f25" fmla="*/ f22 1 f19"/>
              <a:gd name="f26" fmla="*/ f23 1 f19"/>
              <a:gd name="f27" fmla="val f25"/>
              <a:gd name="f28" fmla="val f26"/>
              <a:gd name="f29" fmla="*/ f14 f24 1"/>
              <a:gd name="f30" fmla="+- f28 0 f14"/>
              <a:gd name="f31" fmla="+- f27 0 f14"/>
              <a:gd name="f32" fmla="*/ f27 f24 1"/>
              <a:gd name="f33" fmla="*/ f28 f24 1"/>
              <a:gd name="f34" fmla="min f31 f30"/>
              <a:gd name="f35" fmla="*/ f34 f15 1"/>
              <a:gd name="f36" fmla="*/ f34 f16 1"/>
              <a:gd name="f37" fmla="*/ f35 1 100000"/>
              <a:gd name="f38" fmla="*/ f36 1 100000"/>
              <a:gd name="f39" fmla="+- f28 0 f37"/>
              <a:gd name="f40" fmla="+- f27 0 f38"/>
              <a:gd name="f41" fmla="*/ f37 29289 1"/>
              <a:gd name="f42" fmla="*/ f38 29289 1"/>
              <a:gd name="f43" fmla="*/ f37 f24 1"/>
              <a:gd name="f44" fmla="*/ f38 f24 1"/>
              <a:gd name="f45" fmla="*/ f41 1 100000"/>
              <a:gd name="f46" fmla="*/ f42 1 100000"/>
              <a:gd name="f47" fmla="*/ f40 f24 1"/>
              <a:gd name="f48" fmla="*/ f39 f24 1"/>
              <a:gd name="f49" fmla="+- f45 0 f46"/>
              <a:gd name="f50" fmla="?: f49 f45 f46"/>
              <a:gd name="f51" fmla="+- f27 0 f50"/>
              <a:gd name="f52" fmla="+- f28 0 f50"/>
              <a:gd name="f53" fmla="*/ f50 f24 1"/>
              <a:gd name="f54" fmla="*/ f51 f24 1"/>
              <a:gd name="f55" fmla="*/ f52 f24 1"/>
            </a:gdLst>
            <a:ahLst/>
            <a:cxnLst>
              <a:cxn ang="3cd4">
                <a:pos x="hc" y="t"/>
              </a:cxn>
              <a:cxn ang="0">
                <a:pos x="r" y="vc"/>
              </a:cxn>
              <a:cxn ang="cd4">
                <a:pos x="hc" y="b"/>
              </a:cxn>
              <a:cxn ang="cd2">
                <a:pos x="l" y="vc"/>
              </a:cxn>
            </a:cxnLst>
            <a:rect l="f53" t="f53" r="f54" b="f55"/>
            <a:pathLst>
              <a:path>
                <a:moveTo>
                  <a:pt x="f43" y="f29"/>
                </a:moveTo>
                <a:lnTo>
                  <a:pt x="f47" y="f29"/>
                </a:lnTo>
                <a:arcTo wR="f44" hR="f44" stAng="f4" swAng="f3"/>
                <a:lnTo>
                  <a:pt x="f32" y="f48"/>
                </a:lnTo>
                <a:arcTo wR="f43" hR="f43" stAng="f8" swAng="f3"/>
                <a:lnTo>
                  <a:pt x="f44" y="f33"/>
                </a:lnTo>
                <a:arcTo wR="f44" hR="f44" stAng="f3" swAng="f3"/>
                <a:lnTo>
                  <a:pt x="f29" y="f43"/>
                </a:lnTo>
                <a:arcTo wR="f43" hR="f43" stAng="f2" swAng="f3"/>
                <a:close/>
              </a:path>
            </a:pathLst>
          </a:custGeom>
          <a:noFill/>
          <a:ln w="38103" cap="flat">
            <a:solidFill>
              <a:srgbClr val="00A188"/>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0" cap="none" spc="0" baseline="0">
              <a:solidFill>
                <a:srgbClr val="FFFFFF"/>
              </a:solidFill>
              <a:uFillTx/>
              <a:latin typeface="Arial"/>
            </a:endParaRPr>
          </a:p>
        </p:txBody>
      </p:sp>
      <p:sp>
        <p:nvSpPr>
          <p:cNvPr id="3" name="Text Placeholder 8">
            <a:extLst>
              <a:ext uri="{FF2B5EF4-FFF2-40B4-BE49-F238E27FC236}">
                <a16:creationId xmlns:a16="http://schemas.microsoft.com/office/drawing/2014/main" id="{DB72D255-2FF2-4FD6-BF47-836081E54165}"/>
              </a:ext>
            </a:extLst>
          </p:cNvPr>
          <p:cNvSpPr txBox="1">
            <a:spLocks noGrp="1"/>
          </p:cNvSpPr>
          <p:nvPr>
            <p:ph type="body" sz="quarter" idx="4294967295"/>
          </p:nvPr>
        </p:nvSpPr>
        <p:spPr>
          <a:xfrm>
            <a:off x="1038474" y="2869816"/>
            <a:ext cx="8743950" cy="559183"/>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sz="3600" b="1" i="0" u="none" strike="noStrike" cap="none" spc="0" baseline="0">
                <a:solidFill>
                  <a:srgbClr val="000000"/>
                </a:solidFill>
                <a:uFillTx/>
                <a:latin typeface="Arial" pitchFamily="34"/>
                <a:cs typeface="Arial" pitchFamily="34"/>
              </a:defRPr>
            </a:lvl1pPr>
          </a:lstStyle>
          <a:p>
            <a:pPr lvl="0"/>
            <a:r>
              <a:rPr lang="en-US" dirty="0"/>
              <a:t>Click to edit Master text styles</a:t>
            </a:r>
          </a:p>
        </p:txBody>
      </p:sp>
      <p:sp>
        <p:nvSpPr>
          <p:cNvPr id="4" name="Text Placeholder 8">
            <a:extLst>
              <a:ext uri="{FF2B5EF4-FFF2-40B4-BE49-F238E27FC236}">
                <a16:creationId xmlns:a16="http://schemas.microsoft.com/office/drawing/2014/main" id="{49B5E735-5678-427C-8AFF-16F3D81FCDD9}"/>
              </a:ext>
            </a:extLst>
          </p:cNvPr>
          <p:cNvSpPr txBox="1">
            <a:spLocks noGrp="1"/>
          </p:cNvSpPr>
          <p:nvPr>
            <p:ph type="body" sz="quarter" idx="4294967295"/>
          </p:nvPr>
        </p:nvSpPr>
        <p:spPr>
          <a:xfrm>
            <a:off x="1038474" y="3717520"/>
            <a:ext cx="8743950" cy="559183"/>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b="1" i="0" u="none" strike="noStrike" cap="none" spc="0" baseline="0">
                <a:solidFill>
                  <a:srgbClr val="000000"/>
                </a:solidFill>
                <a:uFillTx/>
                <a:latin typeface="Calibri"/>
              </a:defRPr>
            </a:lvl1pPr>
          </a:lstStyle>
          <a:p>
            <a:pPr lvl="0"/>
            <a:r>
              <a:rPr lang="en-US"/>
              <a:t>Click to edit Master text styles</a:t>
            </a:r>
          </a:p>
        </p:txBody>
      </p:sp>
      <p:pic>
        <p:nvPicPr>
          <p:cNvPr id="7" name="Picture 6">
            <a:extLst>
              <a:ext uri="{FF2B5EF4-FFF2-40B4-BE49-F238E27FC236}">
                <a16:creationId xmlns:a16="http://schemas.microsoft.com/office/drawing/2014/main" id="{EFCB10D8-1D00-42AA-815B-0ECC5D75D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1053" y="6366784"/>
            <a:ext cx="5161281" cy="338558"/>
          </a:xfrm>
          <a:prstGeom prst="rect">
            <a:avLst/>
          </a:prstGeom>
          <a:noFill/>
        </p:spPr>
      </p:pic>
      <p:sp>
        <p:nvSpPr>
          <p:cNvPr id="8" name="Footer Placeholder 1">
            <a:extLst>
              <a:ext uri="{FF2B5EF4-FFF2-40B4-BE49-F238E27FC236}">
                <a16:creationId xmlns:a16="http://schemas.microsoft.com/office/drawing/2014/main" id="{7F49E0A3-A70B-409B-870E-309C59814DD8}"/>
              </a:ext>
            </a:extLst>
          </p:cNvPr>
          <p:cNvSpPr txBox="1">
            <a:spLocks noGrp="1"/>
          </p:cNvSpPr>
          <p:nvPr>
            <p:ph type="ftr" sz="quarter" idx="9"/>
          </p:nvPr>
        </p:nvSpPr>
        <p:spPr>
          <a:xfrm>
            <a:off x="5663732" y="6356351"/>
            <a:ext cx="5161282" cy="365129"/>
          </a:xfrm>
          <a:prstGeom prst="rect">
            <a:avLst/>
          </a:prstGeom>
        </p:spPr>
        <p:txBody>
          <a:bodyPr/>
          <a:lstStyle>
            <a:lvl1pPr algn="r">
              <a:defRPr/>
            </a:lvl1pPr>
          </a:lstStyle>
          <a:p>
            <a:pPr lvl="0"/>
            <a:endParaRPr lang="en-GB" dirty="0"/>
          </a:p>
        </p:txBody>
      </p:sp>
      <p:sp>
        <p:nvSpPr>
          <p:cNvPr id="9" name="Slide Number Placeholder 2">
            <a:extLst>
              <a:ext uri="{FF2B5EF4-FFF2-40B4-BE49-F238E27FC236}">
                <a16:creationId xmlns:a16="http://schemas.microsoft.com/office/drawing/2014/main" id="{1B6AEF92-7B8A-43C0-BC19-874A70820DAF}"/>
              </a:ext>
            </a:extLst>
          </p:cNvPr>
          <p:cNvSpPr txBox="1">
            <a:spLocks noGrp="1"/>
          </p:cNvSpPr>
          <p:nvPr>
            <p:ph type="sldNum" sz="quarter" idx="8"/>
          </p:nvPr>
        </p:nvSpPr>
        <p:spPr>
          <a:xfrm>
            <a:off x="11044379" y="6425108"/>
            <a:ext cx="759692" cy="365129"/>
          </a:xfrm>
          <a:prstGeom prst="rect">
            <a:avLst/>
          </a:prstGeom>
        </p:spPr>
        <p:txBody>
          <a:bodyPr/>
          <a:lstStyle>
            <a:lvl1pPr>
              <a:defRPr/>
            </a:lvl1pPr>
          </a:lstStyle>
          <a:p>
            <a:pPr lvl="0"/>
            <a:fld id="{C2B15A99-32D5-48D2-9AB1-A17973B7257B}" type="slidenum">
              <a:t>‹#›</a:t>
            </a:fld>
            <a:endParaRPr lang="en-GB"/>
          </a:p>
        </p:txBody>
      </p:sp>
    </p:spTree>
    <p:extLst>
      <p:ext uri="{BB962C8B-B14F-4D97-AF65-F5344CB8AC3E}">
        <p14:creationId xmlns:p14="http://schemas.microsoft.com/office/powerpoint/2010/main" val="18557983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HSC large text ">
    <p:bg>
      <p:bgPr>
        <a:solidFill>
          <a:srgbClr val="FFFBEB"/>
        </a:solidFill>
        <a:effectLst/>
      </p:bgPr>
    </p:bg>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A032D987-D47B-4682-B42F-2068EC276A2D}"/>
              </a:ext>
            </a:extLst>
          </p:cNvPr>
          <p:cNvPicPr>
            <a:picLocks noChangeAspect="1"/>
          </p:cNvPicPr>
          <p:nvPr/>
        </p:nvPicPr>
        <p:blipFill>
          <a:blip r:embed="rId2"/>
          <a:srcRect l="957" b="50000"/>
          <a:stretch>
            <a:fillRect/>
          </a:stretch>
        </p:blipFill>
        <p:spPr>
          <a:xfrm>
            <a:off x="0" y="6186162"/>
            <a:ext cx="12191996" cy="671837"/>
          </a:xfrm>
          <a:prstGeom prst="rect">
            <a:avLst/>
          </a:prstGeom>
          <a:noFill/>
          <a:ln cap="flat">
            <a:noFill/>
          </a:ln>
        </p:spPr>
      </p:pic>
      <p:sp>
        <p:nvSpPr>
          <p:cNvPr id="2" name="Rectangle: Diagonal Corners Rounded 6">
            <a:extLst>
              <a:ext uri="{FF2B5EF4-FFF2-40B4-BE49-F238E27FC236}">
                <a16:creationId xmlns:a16="http://schemas.microsoft.com/office/drawing/2014/main" id="{A1D7C8C6-18BC-486A-87AC-BCB0A6D899B6}"/>
              </a:ext>
            </a:extLst>
          </p:cNvPr>
          <p:cNvSpPr/>
          <p:nvPr/>
        </p:nvSpPr>
        <p:spPr>
          <a:xfrm flipV="1">
            <a:off x="404905" y="432602"/>
            <a:ext cx="11416146" cy="5421084"/>
          </a:xfrm>
          <a:custGeom>
            <a:avLst>
              <a:gd name="f9" fmla="val 16667"/>
              <a:gd name="f10" fmla="val 0"/>
            </a:avLst>
            <a:gdLst>
              <a:gd name="f2" fmla="val 10800000"/>
              <a:gd name="f3" fmla="val 5400000"/>
              <a:gd name="f4" fmla="val 16200000"/>
              <a:gd name="f5" fmla="val w"/>
              <a:gd name="f6" fmla="val h"/>
              <a:gd name="f7" fmla="val ss"/>
              <a:gd name="f8" fmla="val 0"/>
              <a:gd name="f9" fmla="val 16667"/>
              <a:gd name="f10" fmla="val 0"/>
              <a:gd name="f11" fmla="abs f5"/>
              <a:gd name="f12" fmla="abs f6"/>
              <a:gd name="f13" fmla="abs f7"/>
              <a:gd name="f14" fmla="val f8"/>
              <a:gd name="f15" fmla="val f9"/>
              <a:gd name="f16" fmla="val f10"/>
              <a:gd name="f17" fmla="?: f11 f5 1"/>
              <a:gd name="f18" fmla="?: f12 f6 1"/>
              <a:gd name="f19" fmla="?: f13 f7 1"/>
              <a:gd name="f20" fmla="*/ f17 1 21600"/>
              <a:gd name="f21" fmla="*/ f18 1 21600"/>
              <a:gd name="f22" fmla="*/ 21600 f17 1"/>
              <a:gd name="f23" fmla="*/ 21600 f18 1"/>
              <a:gd name="f24" fmla="min f21 f20"/>
              <a:gd name="f25" fmla="*/ f22 1 f19"/>
              <a:gd name="f26" fmla="*/ f23 1 f19"/>
              <a:gd name="f27" fmla="val f25"/>
              <a:gd name="f28" fmla="val f26"/>
              <a:gd name="f29" fmla="*/ f14 f24 1"/>
              <a:gd name="f30" fmla="+- f28 0 f14"/>
              <a:gd name="f31" fmla="+- f27 0 f14"/>
              <a:gd name="f32" fmla="*/ f27 f24 1"/>
              <a:gd name="f33" fmla="*/ f28 f24 1"/>
              <a:gd name="f34" fmla="min f31 f30"/>
              <a:gd name="f35" fmla="*/ f34 f15 1"/>
              <a:gd name="f36" fmla="*/ f34 f16 1"/>
              <a:gd name="f37" fmla="*/ f35 1 100000"/>
              <a:gd name="f38" fmla="*/ f36 1 100000"/>
              <a:gd name="f39" fmla="+- f28 0 f37"/>
              <a:gd name="f40" fmla="+- f27 0 f38"/>
              <a:gd name="f41" fmla="*/ f37 29289 1"/>
              <a:gd name="f42" fmla="*/ f38 29289 1"/>
              <a:gd name="f43" fmla="*/ f37 f24 1"/>
              <a:gd name="f44" fmla="*/ f38 f24 1"/>
              <a:gd name="f45" fmla="*/ f41 1 100000"/>
              <a:gd name="f46" fmla="*/ f42 1 100000"/>
              <a:gd name="f47" fmla="*/ f40 f24 1"/>
              <a:gd name="f48" fmla="*/ f39 f24 1"/>
              <a:gd name="f49" fmla="+- f45 0 f46"/>
              <a:gd name="f50" fmla="?: f49 f45 f46"/>
              <a:gd name="f51" fmla="+- f27 0 f50"/>
              <a:gd name="f52" fmla="+- f28 0 f50"/>
              <a:gd name="f53" fmla="*/ f50 f24 1"/>
              <a:gd name="f54" fmla="*/ f51 f24 1"/>
              <a:gd name="f55" fmla="*/ f52 f24 1"/>
            </a:gdLst>
            <a:ahLst/>
            <a:cxnLst>
              <a:cxn ang="3cd4">
                <a:pos x="hc" y="t"/>
              </a:cxn>
              <a:cxn ang="0">
                <a:pos x="r" y="vc"/>
              </a:cxn>
              <a:cxn ang="cd4">
                <a:pos x="hc" y="b"/>
              </a:cxn>
              <a:cxn ang="cd2">
                <a:pos x="l" y="vc"/>
              </a:cxn>
            </a:cxnLst>
            <a:rect l="f53" t="f53" r="f54" b="f55"/>
            <a:pathLst>
              <a:path>
                <a:moveTo>
                  <a:pt x="f43" y="f29"/>
                </a:moveTo>
                <a:lnTo>
                  <a:pt x="f47" y="f29"/>
                </a:lnTo>
                <a:arcTo wR="f44" hR="f44" stAng="f4" swAng="f3"/>
                <a:lnTo>
                  <a:pt x="f32" y="f48"/>
                </a:lnTo>
                <a:arcTo wR="f43" hR="f43" stAng="f8" swAng="f3"/>
                <a:lnTo>
                  <a:pt x="f44" y="f33"/>
                </a:lnTo>
                <a:arcTo wR="f44" hR="f44" stAng="f3" swAng="f3"/>
                <a:lnTo>
                  <a:pt x="f29" y="f43"/>
                </a:lnTo>
                <a:arcTo wR="f43" hR="f43" stAng="f2" swAng="f3"/>
                <a:close/>
              </a:path>
            </a:pathLst>
          </a:custGeom>
          <a:noFill/>
          <a:ln w="38103" cap="flat">
            <a:solidFill>
              <a:srgbClr val="00A188"/>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0" cap="none" spc="0" baseline="0">
              <a:solidFill>
                <a:srgbClr val="FFFFFF"/>
              </a:solidFill>
              <a:uFillTx/>
              <a:latin typeface="Arial"/>
            </a:endParaRPr>
          </a:p>
        </p:txBody>
      </p:sp>
      <p:sp>
        <p:nvSpPr>
          <p:cNvPr id="4" name="Footer Placeholder 1">
            <a:extLst>
              <a:ext uri="{FF2B5EF4-FFF2-40B4-BE49-F238E27FC236}">
                <a16:creationId xmlns:a16="http://schemas.microsoft.com/office/drawing/2014/main" id="{88EC960A-7453-4E87-B8A8-C794E60E500A}"/>
              </a:ext>
            </a:extLst>
          </p:cNvPr>
          <p:cNvSpPr txBox="1">
            <a:spLocks noGrp="1"/>
          </p:cNvSpPr>
          <p:nvPr>
            <p:ph type="ftr" sz="quarter" idx="9"/>
          </p:nvPr>
        </p:nvSpPr>
        <p:spPr>
          <a:xfrm>
            <a:off x="5663732" y="6356351"/>
            <a:ext cx="5161282" cy="365129"/>
          </a:xfrm>
          <a:prstGeom prst="rect">
            <a:avLst/>
          </a:prstGeom>
        </p:spPr>
        <p:txBody>
          <a:bodyPr/>
          <a:lstStyle>
            <a:lvl1pPr algn="r">
              <a:defRPr/>
            </a:lvl1pPr>
          </a:lstStyle>
          <a:p>
            <a:pPr lvl="0"/>
            <a:endParaRPr lang="en-GB" dirty="0"/>
          </a:p>
        </p:txBody>
      </p:sp>
      <p:sp>
        <p:nvSpPr>
          <p:cNvPr id="5" name="Slide Number Placeholder 2">
            <a:extLst>
              <a:ext uri="{FF2B5EF4-FFF2-40B4-BE49-F238E27FC236}">
                <a16:creationId xmlns:a16="http://schemas.microsoft.com/office/drawing/2014/main" id="{78007425-7485-421F-8556-1610521BC3CB}"/>
              </a:ext>
            </a:extLst>
          </p:cNvPr>
          <p:cNvSpPr txBox="1">
            <a:spLocks noGrp="1"/>
          </p:cNvSpPr>
          <p:nvPr>
            <p:ph type="sldNum" sz="quarter" idx="8"/>
          </p:nvPr>
        </p:nvSpPr>
        <p:spPr>
          <a:xfrm>
            <a:off x="11044379" y="6356351"/>
            <a:ext cx="759692" cy="365129"/>
          </a:xfrm>
          <a:prstGeom prst="rect">
            <a:avLst/>
          </a:prstGeom>
        </p:spPr>
        <p:txBody>
          <a:bodyPr/>
          <a:lstStyle>
            <a:lvl1pPr>
              <a:defRPr/>
            </a:lvl1pPr>
          </a:lstStyle>
          <a:p>
            <a:pPr lvl="0"/>
            <a:fld id="{C2B15A99-32D5-48D2-9AB1-A17973B7257B}" type="slidenum">
              <a:t>‹#›</a:t>
            </a:fld>
            <a:endParaRPr lang="en-GB"/>
          </a:p>
        </p:txBody>
      </p:sp>
      <p:sp>
        <p:nvSpPr>
          <p:cNvPr id="11" name="Text Placeholder 2">
            <a:extLst>
              <a:ext uri="{FF2B5EF4-FFF2-40B4-BE49-F238E27FC236}">
                <a16:creationId xmlns:a16="http://schemas.microsoft.com/office/drawing/2014/main" id="{50952F9A-BEAC-4493-AEC0-C7E834A588BC}"/>
              </a:ext>
            </a:extLst>
          </p:cNvPr>
          <p:cNvSpPr>
            <a:spLocks noGrp="1"/>
          </p:cNvSpPr>
          <p:nvPr>
            <p:ph type="body" idx="1" hasCustomPrompt="1"/>
          </p:nvPr>
        </p:nvSpPr>
        <p:spPr>
          <a:xfrm>
            <a:off x="908626" y="901414"/>
            <a:ext cx="10405919" cy="563231"/>
          </a:xfrm>
        </p:spPr>
        <p:txBody>
          <a:bodyPr>
            <a:spAutoFit/>
          </a:bodyPr>
          <a:lstStyle>
            <a:lvl1pPr marL="0" indent="0">
              <a:buNone/>
              <a:defRPr sz="34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Large text page</a:t>
            </a:r>
          </a:p>
        </p:txBody>
      </p:sp>
    </p:spTree>
    <p:extLst>
      <p:ext uri="{BB962C8B-B14F-4D97-AF65-F5344CB8AC3E}">
        <p14:creationId xmlns:p14="http://schemas.microsoft.com/office/powerpoint/2010/main" val="4021490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8_Custom Layout">
    <p:bg>
      <p:bgPr>
        <a:solidFill>
          <a:srgbClr val="FFFBEB"/>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4C877D1-B81D-4713-B49F-70D1C1F643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2515" y="362504"/>
            <a:ext cx="1918844" cy="1244417"/>
          </a:xfrm>
          <a:prstGeom prst="rect">
            <a:avLst/>
          </a:prstGeom>
          <a:solidFill>
            <a:srgbClr val="FFFBEB"/>
          </a:solidFill>
        </p:spPr>
      </p:pic>
      <p:sp>
        <p:nvSpPr>
          <p:cNvPr id="2" name="Rectangle: Diagonal Corners Rounded 4">
            <a:extLst>
              <a:ext uri="{FF2B5EF4-FFF2-40B4-BE49-F238E27FC236}">
                <a16:creationId xmlns:a16="http://schemas.microsoft.com/office/drawing/2014/main" id="{E28E3FE4-7C0A-4AA6-AFE1-3A10239D3207}"/>
              </a:ext>
            </a:extLst>
          </p:cNvPr>
          <p:cNvSpPr/>
          <p:nvPr/>
        </p:nvSpPr>
        <p:spPr>
          <a:xfrm flipV="1">
            <a:off x="522515" y="2093379"/>
            <a:ext cx="11005453" cy="4240923"/>
          </a:xfrm>
          <a:custGeom>
            <a:avLst>
              <a:gd name="f9" fmla="val 16667"/>
              <a:gd name="f10" fmla="val 0"/>
            </a:avLst>
            <a:gdLst>
              <a:gd name="f2" fmla="val 10800000"/>
              <a:gd name="f3" fmla="val 5400000"/>
              <a:gd name="f4" fmla="val 16200000"/>
              <a:gd name="f5" fmla="val w"/>
              <a:gd name="f6" fmla="val h"/>
              <a:gd name="f7" fmla="val ss"/>
              <a:gd name="f8" fmla="val 0"/>
              <a:gd name="f9" fmla="val 16667"/>
              <a:gd name="f10" fmla="val 0"/>
              <a:gd name="f11" fmla="abs f5"/>
              <a:gd name="f12" fmla="abs f6"/>
              <a:gd name="f13" fmla="abs f7"/>
              <a:gd name="f14" fmla="val f8"/>
              <a:gd name="f15" fmla="val f9"/>
              <a:gd name="f16" fmla="val f10"/>
              <a:gd name="f17" fmla="?: f11 f5 1"/>
              <a:gd name="f18" fmla="?: f12 f6 1"/>
              <a:gd name="f19" fmla="?: f13 f7 1"/>
              <a:gd name="f20" fmla="*/ f17 1 21600"/>
              <a:gd name="f21" fmla="*/ f18 1 21600"/>
              <a:gd name="f22" fmla="*/ 21600 f17 1"/>
              <a:gd name="f23" fmla="*/ 21600 f18 1"/>
              <a:gd name="f24" fmla="min f21 f20"/>
              <a:gd name="f25" fmla="*/ f22 1 f19"/>
              <a:gd name="f26" fmla="*/ f23 1 f19"/>
              <a:gd name="f27" fmla="val f25"/>
              <a:gd name="f28" fmla="val f26"/>
              <a:gd name="f29" fmla="*/ f14 f24 1"/>
              <a:gd name="f30" fmla="+- f28 0 f14"/>
              <a:gd name="f31" fmla="+- f27 0 f14"/>
              <a:gd name="f32" fmla="*/ f27 f24 1"/>
              <a:gd name="f33" fmla="*/ f28 f24 1"/>
              <a:gd name="f34" fmla="min f31 f30"/>
              <a:gd name="f35" fmla="*/ f34 f15 1"/>
              <a:gd name="f36" fmla="*/ f34 f16 1"/>
              <a:gd name="f37" fmla="*/ f35 1 100000"/>
              <a:gd name="f38" fmla="*/ f36 1 100000"/>
              <a:gd name="f39" fmla="+- f28 0 f37"/>
              <a:gd name="f40" fmla="+- f27 0 f38"/>
              <a:gd name="f41" fmla="*/ f37 29289 1"/>
              <a:gd name="f42" fmla="*/ f38 29289 1"/>
              <a:gd name="f43" fmla="*/ f37 f24 1"/>
              <a:gd name="f44" fmla="*/ f38 f24 1"/>
              <a:gd name="f45" fmla="*/ f41 1 100000"/>
              <a:gd name="f46" fmla="*/ f42 1 100000"/>
              <a:gd name="f47" fmla="*/ f40 f24 1"/>
              <a:gd name="f48" fmla="*/ f39 f24 1"/>
              <a:gd name="f49" fmla="+- f45 0 f46"/>
              <a:gd name="f50" fmla="?: f49 f45 f46"/>
              <a:gd name="f51" fmla="+- f27 0 f50"/>
              <a:gd name="f52" fmla="+- f28 0 f50"/>
              <a:gd name="f53" fmla="*/ f50 f24 1"/>
              <a:gd name="f54" fmla="*/ f51 f24 1"/>
              <a:gd name="f55" fmla="*/ f52 f24 1"/>
            </a:gdLst>
            <a:ahLst/>
            <a:cxnLst>
              <a:cxn ang="3cd4">
                <a:pos x="hc" y="t"/>
              </a:cxn>
              <a:cxn ang="0">
                <a:pos x="r" y="vc"/>
              </a:cxn>
              <a:cxn ang="cd4">
                <a:pos x="hc" y="b"/>
              </a:cxn>
              <a:cxn ang="cd2">
                <a:pos x="l" y="vc"/>
              </a:cxn>
            </a:cxnLst>
            <a:rect l="f53" t="f53" r="f54" b="f55"/>
            <a:pathLst>
              <a:path>
                <a:moveTo>
                  <a:pt x="f43" y="f29"/>
                </a:moveTo>
                <a:lnTo>
                  <a:pt x="f47" y="f29"/>
                </a:lnTo>
                <a:arcTo wR="f44" hR="f44" stAng="f4" swAng="f3"/>
                <a:lnTo>
                  <a:pt x="f32" y="f48"/>
                </a:lnTo>
                <a:arcTo wR="f43" hR="f43" stAng="f8" swAng="f3"/>
                <a:lnTo>
                  <a:pt x="f44" y="f33"/>
                </a:lnTo>
                <a:arcTo wR="f44" hR="f44" stAng="f3" swAng="f3"/>
                <a:lnTo>
                  <a:pt x="f29" y="f43"/>
                </a:lnTo>
                <a:arcTo wR="f43" hR="f43" stAng="f2" swAng="f3"/>
                <a:close/>
              </a:path>
            </a:pathLst>
          </a:custGeom>
          <a:noFill/>
          <a:ln w="38103" cap="flat">
            <a:solidFill>
              <a:srgbClr val="00A188"/>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0" cap="none" spc="0" baseline="0">
              <a:solidFill>
                <a:srgbClr val="FFFFFF"/>
              </a:solidFill>
              <a:uFillTx/>
              <a:latin typeface="Arial"/>
            </a:endParaRPr>
          </a:p>
        </p:txBody>
      </p:sp>
      <p:sp>
        <p:nvSpPr>
          <p:cNvPr id="4" name="Text Placeholder 7">
            <a:extLst>
              <a:ext uri="{FF2B5EF4-FFF2-40B4-BE49-F238E27FC236}">
                <a16:creationId xmlns:a16="http://schemas.microsoft.com/office/drawing/2014/main" id="{9AD86CED-9A73-450C-A71B-47B526E2A868}"/>
              </a:ext>
            </a:extLst>
          </p:cNvPr>
          <p:cNvSpPr txBox="1">
            <a:spLocks noGrp="1"/>
          </p:cNvSpPr>
          <p:nvPr>
            <p:ph type="body" sz="quarter" idx="4294967295"/>
          </p:nvPr>
        </p:nvSpPr>
        <p:spPr>
          <a:xfrm>
            <a:off x="1044573" y="2503490"/>
            <a:ext cx="9231316" cy="925509"/>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sz="3200" b="1" i="0" u="none" strike="noStrike" cap="none" spc="0" baseline="0">
                <a:solidFill>
                  <a:srgbClr val="000000"/>
                </a:solidFill>
                <a:uFillTx/>
                <a:latin typeface="Calibri"/>
              </a:defRPr>
            </a:lvl1pPr>
          </a:lstStyle>
          <a:p>
            <a:pPr lvl="0"/>
            <a:r>
              <a:rPr lang="en-US"/>
              <a:t>Click to edit Master text styles</a:t>
            </a:r>
          </a:p>
        </p:txBody>
      </p:sp>
      <p:sp>
        <p:nvSpPr>
          <p:cNvPr id="5" name="Text Placeholder 7">
            <a:extLst>
              <a:ext uri="{FF2B5EF4-FFF2-40B4-BE49-F238E27FC236}">
                <a16:creationId xmlns:a16="http://schemas.microsoft.com/office/drawing/2014/main" id="{84B16E31-4CE8-4D5F-8E29-D7D65EF70AA2}"/>
              </a:ext>
            </a:extLst>
          </p:cNvPr>
          <p:cNvSpPr txBox="1">
            <a:spLocks noGrp="1"/>
          </p:cNvSpPr>
          <p:nvPr>
            <p:ph type="body" sz="quarter" idx="4294967295"/>
          </p:nvPr>
        </p:nvSpPr>
        <p:spPr>
          <a:xfrm>
            <a:off x="1044573" y="3662309"/>
            <a:ext cx="9231316" cy="925509"/>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sz="2400" b="1" i="0" u="none" strike="noStrike" cap="none" spc="0" baseline="0">
                <a:solidFill>
                  <a:srgbClr val="000000"/>
                </a:solidFill>
                <a:uFillTx/>
                <a:latin typeface="Calibri"/>
              </a:defRPr>
            </a:lvl1pPr>
          </a:lstStyle>
          <a:p>
            <a:pPr lvl="0"/>
            <a:r>
              <a:rPr lang="en-US"/>
              <a:t>Click to edit Master text styles</a:t>
            </a:r>
          </a:p>
        </p:txBody>
      </p:sp>
      <p:sp>
        <p:nvSpPr>
          <p:cNvPr id="6" name="Text Placeholder 7">
            <a:extLst>
              <a:ext uri="{FF2B5EF4-FFF2-40B4-BE49-F238E27FC236}">
                <a16:creationId xmlns:a16="http://schemas.microsoft.com/office/drawing/2014/main" id="{156F0A68-F520-4BB3-B9B5-8E2472B72995}"/>
              </a:ext>
            </a:extLst>
          </p:cNvPr>
          <p:cNvSpPr txBox="1">
            <a:spLocks noGrp="1"/>
          </p:cNvSpPr>
          <p:nvPr>
            <p:ph type="body" sz="quarter" idx="4294967295"/>
          </p:nvPr>
        </p:nvSpPr>
        <p:spPr>
          <a:xfrm>
            <a:off x="1044573" y="4821128"/>
            <a:ext cx="9231316" cy="925509"/>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sz="1800" b="0" i="0" u="none" strike="noStrike" cap="none" spc="0" baseline="0">
                <a:solidFill>
                  <a:srgbClr val="000000"/>
                </a:solidFill>
                <a:uFillTx/>
                <a:latin typeface="Calibri"/>
              </a:defRPr>
            </a:lvl1pPr>
          </a:lstStyle>
          <a:p>
            <a:pPr lvl="0"/>
            <a:r>
              <a:rPr lang="en-US"/>
              <a:t>Click to edit Master text styles</a:t>
            </a:r>
          </a:p>
        </p:txBody>
      </p:sp>
      <p:pic>
        <p:nvPicPr>
          <p:cNvPr id="7" name="Picture 6">
            <a:extLst>
              <a:ext uri="{FF2B5EF4-FFF2-40B4-BE49-F238E27FC236}">
                <a16:creationId xmlns:a16="http://schemas.microsoft.com/office/drawing/2014/main" id="{72E6E337-E03E-45FD-8D8C-328F4299B3A4}"/>
              </a:ext>
            </a:extLst>
          </p:cNvPr>
          <p:cNvPicPr>
            <a:picLocks noChangeAspect="1"/>
          </p:cNvPicPr>
          <p:nvPr userDrawn="1"/>
        </p:nvPicPr>
        <p:blipFill>
          <a:blip r:embed="rId3"/>
          <a:stretch>
            <a:fillRect/>
          </a:stretch>
        </p:blipFill>
        <p:spPr>
          <a:xfrm>
            <a:off x="8291513" y="598951"/>
            <a:ext cx="1314306" cy="1227767"/>
          </a:xfrm>
          <a:prstGeom prst="rect">
            <a:avLst/>
          </a:prstGeom>
        </p:spPr>
      </p:pic>
    </p:spTree>
    <p:extLst>
      <p:ext uri="{BB962C8B-B14F-4D97-AF65-F5344CB8AC3E}">
        <p14:creationId xmlns:p14="http://schemas.microsoft.com/office/powerpoint/2010/main" val="157598650"/>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C83D81-04CB-4893-9BFB-986BF0E265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D8C0FCC9-C3AF-4E08-A905-07A58A845817}"/>
              </a:ext>
            </a:extLst>
          </p:cNvPr>
          <p:cNvSpPr>
            <a:spLocks noGrp="1"/>
          </p:cNvSpPr>
          <p:nvPr>
            <p:ph type="title"/>
          </p:nvPr>
        </p:nvSpPr>
        <p:spPr>
          <a:xfrm>
            <a:off x="360000" y="360000"/>
            <a:ext cx="11446163" cy="844839"/>
          </a:xfrm>
        </p:spPr>
        <p:txBody>
          <a:bodyPr anchor="t" anchorCtr="0">
            <a:normAutofit/>
          </a:bodyPr>
          <a:lstStyle>
            <a:lvl1pPr>
              <a:defRPr lang="en-GB" sz="3200" b="1" kern="1200" dirty="0">
                <a:solidFill>
                  <a:schemeClr val="tx1"/>
                </a:solidFill>
                <a:latin typeface="+mj-lt"/>
                <a:ea typeface="+mj-ea"/>
                <a:cs typeface="+mj-cs"/>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E93FDBA4-4D5B-4377-BB63-5EFB26E87BF2}"/>
              </a:ext>
            </a:extLst>
          </p:cNvPr>
          <p:cNvSpPr>
            <a:spLocks noGrp="1"/>
          </p:cNvSpPr>
          <p:nvPr>
            <p:ph idx="1" hasCustomPrompt="1"/>
          </p:nvPr>
        </p:nvSpPr>
        <p:spPr>
          <a:xfrm>
            <a:off x="359999" y="1440000"/>
            <a:ext cx="11446163" cy="4351338"/>
          </a:xfrm>
        </p:spPr>
        <p:txBody>
          <a:bodyPr/>
          <a:lstStyle>
            <a:lvl1pPr marL="0" indent="0">
              <a:spcBef>
                <a:spcPts val="0"/>
              </a:spcBef>
              <a:spcAft>
                <a:spcPts val="1200"/>
              </a:spcAft>
              <a:buNone/>
              <a:defRPr lang="en-US" sz="2100" b="1" kern="1200" dirty="0">
                <a:solidFill>
                  <a:schemeClr val="tx1"/>
                </a:solidFill>
                <a:latin typeface="+mn-lt"/>
                <a:ea typeface="+mn-ea"/>
                <a:cs typeface="+mn-cs"/>
              </a:defRPr>
            </a:lvl1pPr>
            <a:lvl2pPr marL="0" indent="0">
              <a:spcBef>
                <a:spcPts val="0"/>
              </a:spcBef>
              <a:spcAft>
                <a:spcPts val="600"/>
              </a:spcAft>
              <a:buNone/>
              <a:defRPr lang="en-US" sz="1600" b="1" kern="1200" dirty="0">
                <a:solidFill>
                  <a:schemeClr val="tx1"/>
                </a:solidFill>
                <a:latin typeface="+mn-lt"/>
                <a:ea typeface="+mn-ea"/>
                <a:cs typeface="+mn-cs"/>
              </a:defRPr>
            </a:lvl2pPr>
            <a:lvl3pPr marL="0" indent="0">
              <a:lnSpc>
                <a:spcPct val="90000"/>
              </a:lnSpc>
              <a:spcBef>
                <a:spcPts val="0"/>
              </a:spcBef>
              <a:spcAft>
                <a:spcPts val="600"/>
              </a:spcAft>
              <a:buNone/>
              <a:defRPr lang="en-US" sz="1600" kern="1200" dirty="0">
                <a:solidFill>
                  <a:schemeClr val="tx1"/>
                </a:solidFill>
                <a:latin typeface="+mn-lt"/>
                <a:ea typeface="+mn-ea"/>
                <a:cs typeface="+mn-cs"/>
              </a:defRPr>
            </a:lvl3pPr>
            <a:lvl4pPr marL="0" indent="-228600">
              <a:defRPr lang="en-US" sz="1600" kern="1200" dirty="0">
                <a:solidFill>
                  <a:schemeClr val="tx1"/>
                </a:solidFill>
                <a:latin typeface="+mn-lt"/>
                <a:ea typeface="+mn-ea"/>
                <a:cs typeface="+mn-cs"/>
              </a:defRPr>
            </a:lvl4pPr>
            <a:lvl5pPr marL="460800" indent="-228600">
              <a:defRPr lang="en-GB" sz="1600" kern="1200" dirty="0">
                <a:solidFill>
                  <a:schemeClr val="tx1"/>
                </a:solidFill>
                <a:latin typeface="+mn-lt"/>
                <a:ea typeface="+mn-ea"/>
                <a:cs typeface="+mn-cs"/>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5" name="Footer Placeholder 4">
            <a:extLst>
              <a:ext uri="{FF2B5EF4-FFF2-40B4-BE49-F238E27FC236}">
                <a16:creationId xmlns:a16="http://schemas.microsoft.com/office/drawing/2014/main" id="{5EDE29FC-0AE3-49EE-B903-BD5846EC98B4}"/>
              </a:ext>
            </a:extLst>
          </p:cNvPr>
          <p:cNvSpPr>
            <a:spLocks noGrp="1"/>
          </p:cNvSpPr>
          <p:nvPr>
            <p:ph type="ftr" sz="quarter" idx="11"/>
          </p:nvPr>
        </p:nvSpPr>
        <p:spPr/>
        <p:txBody>
          <a:bodyPr/>
          <a:lstStyle/>
          <a:p>
            <a:endParaRPr lang="en-GB" dirty="0"/>
          </a:p>
        </p:txBody>
      </p:sp>
      <p:pic>
        <p:nvPicPr>
          <p:cNvPr id="10" name="Picture 9">
            <a:extLst>
              <a:ext uri="{FF2B5EF4-FFF2-40B4-BE49-F238E27FC236}">
                <a16:creationId xmlns:a16="http://schemas.microsoft.com/office/drawing/2014/main" id="{1D3C58E4-84A1-4EE7-BED2-A7D78CB711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
        <p:nvSpPr>
          <p:cNvPr id="6" name="Slide Number Placeholder 5">
            <a:extLst>
              <a:ext uri="{FF2B5EF4-FFF2-40B4-BE49-F238E27FC236}">
                <a16:creationId xmlns:a16="http://schemas.microsoft.com/office/drawing/2014/main" id="{C6BF60EB-FBD0-41A4-B8B2-4945FC5CCAF7}"/>
              </a:ext>
            </a:extLst>
          </p:cNvPr>
          <p:cNvSpPr>
            <a:spLocks noGrp="1"/>
          </p:cNvSpPr>
          <p:nvPr>
            <p:ph type="sldNum" sz="quarter" idx="12"/>
          </p:nvPr>
        </p:nvSpPr>
        <p:spPr/>
        <p:txBody>
          <a:bodyPr/>
          <a:lstStyle/>
          <a:p>
            <a:fld id="{06A44ADC-FBC0-4698-B0EC-1AD4A4060383}" type="slidenum">
              <a:rPr lang="en-GB" smtClean="0"/>
              <a:t>‹#›</a:t>
            </a:fld>
            <a:endParaRPr lang="en-GB"/>
          </a:p>
        </p:txBody>
      </p:sp>
    </p:spTree>
    <p:extLst>
      <p:ext uri="{BB962C8B-B14F-4D97-AF65-F5344CB8AC3E}">
        <p14:creationId xmlns:p14="http://schemas.microsoft.com/office/powerpoint/2010/main" val="2305541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0FCC9-C3AF-4E08-A905-07A58A845817}"/>
              </a:ext>
            </a:extLst>
          </p:cNvPr>
          <p:cNvSpPr>
            <a:spLocks noGrp="1"/>
          </p:cNvSpPr>
          <p:nvPr>
            <p:ph type="title"/>
          </p:nvPr>
        </p:nvSpPr>
        <p:spPr>
          <a:xfrm>
            <a:off x="360000" y="360000"/>
            <a:ext cx="11446163" cy="844839"/>
          </a:xfrm>
        </p:spPr>
        <p:txBody>
          <a:bodyPr anchor="t" anchorCtr="0">
            <a:normAutofit/>
          </a:bodyPr>
          <a:lstStyle>
            <a:lvl1pPr>
              <a:defRPr lang="en-GB" sz="3200" b="1" kern="1200" dirty="0">
                <a:solidFill>
                  <a:schemeClr val="tx1"/>
                </a:solidFill>
                <a:latin typeface="+mj-lt"/>
                <a:ea typeface="+mj-ea"/>
                <a:cs typeface="+mj-cs"/>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E93FDBA4-4D5B-4377-BB63-5EFB26E87BF2}"/>
              </a:ext>
            </a:extLst>
          </p:cNvPr>
          <p:cNvSpPr>
            <a:spLocks noGrp="1"/>
          </p:cNvSpPr>
          <p:nvPr>
            <p:ph idx="1" hasCustomPrompt="1"/>
          </p:nvPr>
        </p:nvSpPr>
        <p:spPr>
          <a:xfrm>
            <a:off x="359999" y="1440000"/>
            <a:ext cx="11446163" cy="4351338"/>
          </a:xfrm>
        </p:spPr>
        <p:txBody>
          <a:bodyPr/>
          <a:lstStyle>
            <a:lvl1pPr marL="0" indent="0">
              <a:spcBef>
                <a:spcPts val="0"/>
              </a:spcBef>
              <a:spcAft>
                <a:spcPts val="1200"/>
              </a:spcAft>
              <a:buNone/>
              <a:defRPr lang="en-US" sz="2100" b="1" kern="1200" dirty="0">
                <a:solidFill>
                  <a:schemeClr val="tx1"/>
                </a:solidFill>
                <a:latin typeface="+mn-lt"/>
                <a:ea typeface="+mn-ea"/>
                <a:cs typeface="+mn-cs"/>
              </a:defRPr>
            </a:lvl1pPr>
            <a:lvl2pPr marL="0" indent="0">
              <a:spcBef>
                <a:spcPts val="0"/>
              </a:spcBef>
              <a:spcAft>
                <a:spcPts val="600"/>
              </a:spcAft>
              <a:buNone/>
              <a:defRPr lang="en-US" sz="1600" b="1" kern="1200" dirty="0">
                <a:solidFill>
                  <a:schemeClr val="tx1"/>
                </a:solidFill>
                <a:latin typeface="+mn-lt"/>
                <a:ea typeface="+mn-ea"/>
                <a:cs typeface="+mn-cs"/>
              </a:defRPr>
            </a:lvl2pPr>
            <a:lvl3pPr marL="0" indent="0">
              <a:lnSpc>
                <a:spcPct val="90000"/>
              </a:lnSpc>
              <a:spcBef>
                <a:spcPts val="0"/>
              </a:spcBef>
              <a:spcAft>
                <a:spcPts val="600"/>
              </a:spcAft>
              <a:buNone/>
              <a:defRPr lang="en-US" sz="1600" kern="1200" dirty="0">
                <a:solidFill>
                  <a:schemeClr val="tx1"/>
                </a:solidFill>
                <a:latin typeface="+mn-lt"/>
                <a:ea typeface="+mn-ea"/>
                <a:cs typeface="+mn-cs"/>
              </a:defRPr>
            </a:lvl3pPr>
            <a:lvl4pPr marL="0" indent="-228600">
              <a:defRPr lang="en-US" sz="1600" kern="1200" dirty="0">
                <a:solidFill>
                  <a:schemeClr val="tx1"/>
                </a:solidFill>
                <a:latin typeface="+mn-lt"/>
                <a:ea typeface="+mn-ea"/>
                <a:cs typeface="+mn-cs"/>
              </a:defRPr>
            </a:lvl4pPr>
            <a:lvl5pPr marL="460800" indent="-228600">
              <a:defRPr lang="en-GB" sz="1600" kern="1200" dirty="0">
                <a:solidFill>
                  <a:schemeClr val="tx1"/>
                </a:solidFill>
                <a:latin typeface="+mn-lt"/>
                <a:ea typeface="+mn-ea"/>
                <a:cs typeface="+mn-cs"/>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5" name="Footer Placeholder 4">
            <a:extLst>
              <a:ext uri="{FF2B5EF4-FFF2-40B4-BE49-F238E27FC236}">
                <a16:creationId xmlns:a16="http://schemas.microsoft.com/office/drawing/2014/main" id="{5EDE29FC-0AE3-49EE-B903-BD5846EC98B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6BF60EB-FBD0-41A4-B8B2-4945FC5CCAF7}"/>
              </a:ext>
            </a:extLst>
          </p:cNvPr>
          <p:cNvSpPr>
            <a:spLocks noGrp="1"/>
          </p:cNvSpPr>
          <p:nvPr>
            <p:ph type="sldNum" sz="quarter" idx="12"/>
          </p:nvPr>
        </p:nvSpPr>
        <p:spPr/>
        <p:txBody>
          <a:bodyPr/>
          <a:lstStyle/>
          <a:p>
            <a:fld id="{06A44ADC-FBC0-4698-B0EC-1AD4A4060383}" type="slidenum">
              <a:rPr lang="en-GB" smtClean="0"/>
              <a:t>‹#›</a:t>
            </a:fld>
            <a:endParaRPr lang="en-GB"/>
          </a:p>
        </p:txBody>
      </p:sp>
    </p:spTree>
    <p:extLst>
      <p:ext uri="{BB962C8B-B14F-4D97-AF65-F5344CB8AC3E}">
        <p14:creationId xmlns:p14="http://schemas.microsoft.com/office/powerpoint/2010/main" val="1202822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56A6B2-45CE-47D3-ADDB-BD31EA1119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3535" cy="6857999"/>
          </a:xfrm>
          <a:prstGeom prst="rect">
            <a:avLst/>
          </a:prstGeom>
        </p:spPr>
      </p:pic>
      <p:sp>
        <p:nvSpPr>
          <p:cNvPr id="2" name="Title 1">
            <a:extLst>
              <a:ext uri="{FF2B5EF4-FFF2-40B4-BE49-F238E27FC236}">
                <a16:creationId xmlns:a16="http://schemas.microsoft.com/office/drawing/2014/main" id="{0ED93AC6-2F50-4B91-B6DD-840E6B04BBBF}"/>
              </a:ext>
            </a:extLst>
          </p:cNvPr>
          <p:cNvSpPr>
            <a:spLocks noGrp="1"/>
          </p:cNvSpPr>
          <p:nvPr>
            <p:ph type="title" hasCustomPrompt="1"/>
          </p:nvPr>
        </p:nvSpPr>
        <p:spPr>
          <a:xfrm>
            <a:off x="831850" y="2587192"/>
            <a:ext cx="10515600" cy="590931"/>
          </a:xfrm>
        </p:spPr>
        <p:txBody>
          <a:bodyPr anchor="t" anchorCtr="0">
            <a:spAutoFit/>
          </a:bodyPr>
          <a:lstStyle>
            <a:lvl1pPr>
              <a:defRPr sz="3600" b="1"/>
            </a:lvl1pPr>
          </a:lstStyle>
          <a:p>
            <a:r>
              <a:rPr lang="en-US" dirty="0"/>
              <a:t>Section heading</a:t>
            </a:r>
            <a:endParaRPr lang="en-GB" dirty="0"/>
          </a:p>
        </p:txBody>
      </p:sp>
      <p:sp>
        <p:nvSpPr>
          <p:cNvPr id="3" name="Text Placeholder 2">
            <a:extLst>
              <a:ext uri="{FF2B5EF4-FFF2-40B4-BE49-F238E27FC236}">
                <a16:creationId xmlns:a16="http://schemas.microsoft.com/office/drawing/2014/main" id="{2EA3EC35-1DF4-42E8-843A-F1C2835A2218}"/>
              </a:ext>
            </a:extLst>
          </p:cNvPr>
          <p:cNvSpPr>
            <a:spLocks noGrp="1"/>
          </p:cNvSpPr>
          <p:nvPr>
            <p:ph type="body" idx="1" hasCustomPrompt="1"/>
          </p:nvPr>
        </p:nvSpPr>
        <p:spPr>
          <a:xfrm>
            <a:off x="831850" y="3789940"/>
            <a:ext cx="10515600" cy="369332"/>
          </a:xfrm>
        </p:spPr>
        <p:txBody>
          <a:bodyPr>
            <a:spAutoFit/>
          </a:bodyPr>
          <a:lstStyle>
            <a:lvl1pPr marL="0" indent="0">
              <a:buNone/>
              <a:defRPr sz="20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Sub-heading</a:t>
            </a:r>
          </a:p>
        </p:txBody>
      </p:sp>
    </p:spTree>
    <p:extLst>
      <p:ext uri="{BB962C8B-B14F-4D97-AF65-F5344CB8AC3E}">
        <p14:creationId xmlns:p14="http://schemas.microsoft.com/office/powerpoint/2010/main" val="1967786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41E873-0E11-44B1-8E1D-3939D1CB99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10" name="AutoShape 3">
            <a:extLst>
              <a:ext uri="{FF2B5EF4-FFF2-40B4-BE49-F238E27FC236}">
                <a16:creationId xmlns:a16="http://schemas.microsoft.com/office/drawing/2014/main" id="{4FAAD646-2462-41CA-AE4B-76753CEDFF52}"/>
              </a:ext>
            </a:extLst>
          </p:cNvPr>
          <p:cNvSpPr>
            <a:spLocks noChangeAspect="1" noChangeArrowheads="1" noTextEdit="1"/>
          </p:cNvSpPr>
          <p:nvPr userDrawn="1"/>
        </p:nvSpPr>
        <p:spPr bwMode="auto">
          <a:xfrm>
            <a:off x="0" y="0"/>
            <a:ext cx="12150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 name="Text Placeholder 2">
            <a:extLst>
              <a:ext uri="{FF2B5EF4-FFF2-40B4-BE49-F238E27FC236}">
                <a16:creationId xmlns:a16="http://schemas.microsoft.com/office/drawing/2014/main" id="{2EA3EC35-1DF4-42E8-843A-F1C2835A2218}"/>
              </a:ext>
            </a:extLst>
          </p:cNvPr>
          <p:cNvSpPr>
            <a:spLocks noGrp="1"/>
          </p:cNvSpPr>
          <p:nvPr>
            <p:ph type="body" idx="1" hasCustomPrompt="1"/>
          </p:nvPr>
        </p:nvSpPr>
        <p:spPr>
          <a:xfrm>
            <a:off x="908626" y="901414"/>
            <a:ext cx="10405919" cy="563231"/>
          </a:xfrm>
        </p:spPr>
        <p:txBody>
          <a:bodyPr>
            <a:spAutoFit/>
          </a:bodyPr>
          <a:lstStyle>
            <a:lvl1pPr marL="0" indent="0">
              <a:buNone/>
              <a:defRPr sz="34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Large text page</a:t>
            </a:r>
          </a:p>
        </p:txBody>
      </p:sp>
      <p:sp>
        <p:nvSpPr>
          <p:cNvPr id="5" name="Footer Placeholder 4">
            <a:extLst>
              <a:ext uri="{FF2B5EF4-FFF2-40B4-BE49-F238E27FC236}">
                <a16:creationId xmlns:a16="http://schemas.microsoft.com/office/drawing/2014/main" id="{3939CF87-BF69-4238-8BAD-CEB980FB9F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E01D87-EBA9-4116-8E30-46E256527195}"/>
              </a:ext>
            </a:extLst>
          </p:cNvPr>
          <p:cNvSpPr>
            <a:spLocks noGrp="1"/>
          </p:cNvSpPr>
          <p:nvPr>
            <p:ph type="sldNum" sz="quarter" idx="12"/>
          </p:nvPr>
        </p:nvSpPr>
        <p:spPr/>
        <p:txBody>
          <a:bodyPr/>
          <a:lstStyle/>
          <a:p>
            <a:fld id="{06A44ADC-FBC0-4698-B0EC-1AD4A4060383}" type="slidenum">
              <a:rPr lang="en-GB" smtClean="0"/>
              <a:t>‹#›</a:t>
            </a:fld>
            <a:endParaRPr lang="en-GB"/>
          </a:p>
        </p:txBody>
      </p:sp>
      <p:sp>
        <p:nvSpPr>
          <p:cNvPr id="9" name="Rectangle: Diagonal Corners Rounded 8">
            <a:extLst>
              <a:ext uri="{FF2B5EF4-FFF2-40B4-BE49-F238E27FC236}">
                <a16:creationId xmlns:a16="http://schemas.microsoft.com/office/drawing/2014/main" id="{9C8A0FD4-F699-4BB5-A3C8-3A511F41233C}"/>
              </a:ext>
            </a:extLst>
          </p:cNvPr>
          <p:cNvSpPr/>
          <p:nvPr userDrawn="1"/>
        </p:nvSpPr>
        <p:spPr>
          <a:xfrm flipH="1">
            <a:off x="543561" y="553338"/>
            <a:ext cx="11095443" cy="5390262"/>
          </a:xfrm>
          <a:prstGeom prst="round2DiagRect">
            <a:avLst/>
          </a:prstGeom>
          <a:noFill/>
          <a:ln w="2286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endParaRPr lang="en-GB" dirty="0">
              <a:solidFill>
                <a:schemeClr val="tx1"/>
              </a:solidFill>
            </a:endParaRPr>
          </a:p>
        </p:txBody>
      </p:sp>
      <p:pic>
        <p:nvPicPr>
          <p:cNvPr id="8" name="Picture 7">
            <a:extLst>
              <a:ext uri="{FF2B5EF4-FFF2-40B4-BE49-F238E27FC236}">
                <a16:creationId xmlns:a16="http://schemas.microsoft.com/office/drawing/2014/main" id="{24271249-A6E6-4E1D-BF38-9B55039C06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1170397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CCFA8AA-1F36-4E3C-977C-A7C918EE02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8982F404-A628-4163-A67A-017625A1F1C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6CC20F-2520-4988-AFE4-EBE97F23EF9C}"/>
              </a:ext>
            </a:extLst>
          </p:cNvPr>
          <p:cNvSpPr>
            <a:spLocks noGrp="1"/>
          </p:cNvSpPr>
          <p:nvPr>
            <p:ph sz="half" idx="1" hasCustomPrompt="1"/>
          </p:nvPr>
        </p:nvSpPr>
        <p:spPr>
          <a:xfrm>
            <a:off x="360000" y="1440000"/>
            <a:ext cx="5580000" cy="4711418"/>
          </a:xfr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a:lvl1pPr>
            <a:lvl2pPr>
              <a:defRPr lang="en-US" sz="1600" b="1" kern="1200" dirty="0" smtClean="0">
                <a:solidFill>
                  <a:schemeClr val="tx1"/>
                </a:solidFill>
                <a:latin typeface="+mn-lt"/>
                <a:ea typeface="+mn-ea"/>
                <a:cs typeface="+mn-cs"/>
              </a:defRPr>
            </a:lvl2pPr>
            <a:lvl3pPr marL="0" indent="0" algn="l" defTabSz="914400" rtl="0" eaLnBrk="1" latinLnBrk="0" hangingPunct="1">
              <a:lnSpc>
                <a:spcPct val="90000"/>
              </a:lnSpc>
              <a:spcBef>
                <a:spcPts val="0"/>
              </a:spcBef>
              <a:spcAft>
                <a:spcPts val="600"/>
              </a:spcAft>
              <a:buFont typeface="Arial" panose="020B0604020202020204" pitchFamily="34" charset="0"/>
              <a:buNone/>
              <a:defRPr/>
            </a:lvl3pPr>
            <a:lvl4pPr marL="0" indent="-228600" algn="l" defTabSz="914400" rtl="0" eaLnBrk="1" latinLnBrk="0" hangingPunct="1">
              <a:lnSpc>
                <a:spcPct val="90000"/>
              </a:lnSpc>
              <a:spcBef>
                <a:spcPts val="500"/>
              </a:spcBef>
              <a:buFont typeface="Arial" panose="020B0604020202020204" pitchFamily="34" charset="0"/>
              <a:buChar char="•"/>
              <a:defRPr/>
            </a:lvl4pPr>
            <a:lvl5pPr marL="460800" indent="-228600" algn="l" defTabSz="914400" rtl="0" eaLnBrk="1" latinLnBrk="0" hangingPunct="1">
              <a:lnSpc>
                <a:spcPct val="90000"/>
              </a:lnSpc>
              <a:spcBef>
                <a:spcPts val="500"/>
              </a:spcBef>
              <a:buFont typeface="Arial" panose="020B0604020202020204" pitchFamily="34" charset="0"/>
              <a:buChar char="•"/>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4" name="Content Placeholder 3">
            <a:extLst>
              <a:ext uri="{FF2B5EF4-FFF2-40B4-BE49-F238E27FC236}">
                <a16:creationId xmlns:a16="http://schemas.microsoft.com/office/drawing/2014/main" id="{2ABA3220-04BF-4C22-9F1D-EA71CB2E4D12}"/>
              </a:ext>
            </a:extLst>
          </p:cNvPr>
          <p:cNvSpPr>
            <a:spLocks noGrp="1"/>
          </p:cNvSpPr>
          <p:nvPr>
            <p:ph sz="half" idx="2" hasCustomPrompt="1"/>
          </p:nvPr>
        </p:nvSpPr>
        <p:spPr>
          <a:xfrm>
            <a:off x="6224072" y="1440000"/>
            <a:ext cx="5580000" cy="4711418"/>
          </a:xfr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a:lvl1pPr>
            <a:lvl2pPr>
              <a:defRPr lang="en-US" sz="1600" b="1" kern="1200" dirty="0" smtClean="0">
                <a:solidFill>
                  <a:schemeClr val="tx1"/>
                </a:solidFill>
                <a:latin typeface="+mn-lt"/>
                <a:ea typeface="+mn-ea"/>
                <a:cs typeface="+mn-cs"/>
              </a:defRPr>
            </a:lvl2pPr>
            <a:lvl3pPr marL="0" indent="0" algn="l" defTabSz="914400" rtl="0" eaLnBrk="1" latinLnBrk="0" hangingPunct="1">
              <a:lnSpc>
                <a:spcPct val="90000"/>
              </a:lnSpc>
              <a:spcBef>
                <a:spcPts val="0"/>
              </a:spcBef>
              <a:spcAft>
                <a:spcPts val="600"/>
              </a:spcAft>
              <a:buFont typeface="Arial" panose="020B0604020202020204" pitchFamily="34" charset="0"/>
              <a:buNone/>
              <a:defRPr/>
            </a:lvl3pPr>
            <a:lvl4pPr marL="0" indent="-228600" algn="l" defTabSz="914400" rtl="0" eaLnBrk="1" latinLnBrk="0" hangingPunct="1">
              <a:lnSpc>
                <a:spcPct val="90000"/>
              </a:lnSpc>
              <a:spcBef>
                <a:spcPts val="500"/>
              </a:spcBef>
              <a:buFont typeface="Arial" panose="020B0604020202020204" pitchFamily="34" charset="0"/>
              <a:buChar char="•"/>
              <a:defRPr/>
            </a:lvl4pPr>
            <a:lvl5pPr marL="460800" indent="-228600" algn="l" defTabSz="914400" rtl="0" eaLnBrk="1" latinLnBrk="0" hangingPunct="1">
              <a:lnSpc>
                <a:spcPct val="90000"/>
              </a:lnSpc>
              <a:spcBef>
                <a:spcPts val="500"/>
              </a:spcBef>
              <a:buFont typeface="Arial" panose="020B0604020202020204" pitchFamily="34" charset="0"/>
              <a:buChar char="•"/>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6" name="Footer Placeholder 5">
            <a:extLst>
              <a:ext uri="{FF2B5EF4-FFF2-40B4-BE49-F238E27FC236}">
                <a16:creationId xmlns:a16="http://schemas.microsoft.com/office/drawing/2014/main" id="{D69C2192-61D5-4EB8-AAF7-C62287CE3E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AE3B638-8AEF-4744-AF26-A06733AEBCD1}"/>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9" name="Picture 8">
            <a:extLst>
              <a:ext uri="{FF2B5EF4-FFF2-40B4-BE49-F238E27FC236}">
                <a16:creationId xmlns:a16="http://schemas.microsoft.com/office/drawing/2014/main" id="{BCB9B26A-6FAE-4CD8-BB5B-6DDE25F439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4113154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3238306-4959-4D7E-824A-5FCB2D3855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3F56CF47-9317-4BCB-B768-6FAFA244E835}"/>
              </a:ext>
            </a:extLst>
          </p:cNvPr>
          <p:cNvSpPr>
            <a:spLocks noGrp="1"/>
          </p:cNvSpPr>
          <p:nvPr>
            <p:ph type="title"/>
          </p:nvPr>
        </p:nvSpPr>
        <p:spPr>
          <a:xfrm>
            <a:off x="360000" y="360000"/>
            <a:ext cx="11444072" cy="904436"/>
          </a:xfrm>
        </p:spPr>
        <p:txBody>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28EE0031-2A64-4B9F-9549-581805ECA54B}"/>
              </a:ext>
            </a:extLst>
          </p:cNvPr>
          <p:cNvSpPr>
            <a:spLocks noGrp="1"/>
          </p:cNvSpPr>
          <p:nvPr>
            <p:ph type="body" idx="1"/>
          </p:nvPr>
        </p:nvSpPr>
        <p:spPr>
          <a:xfrm>
            <a:off x="368514" y="1440000"/>
            <a:ext cx="5580000"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50C07EE-CCB7-404E-8CA0-28E7EADD4352}"/>
              </a:ext>
            </a:extLst>
          </p:cNvPr>
          <p:cNvSpPr>
            <a:spLocks noGrp="1"/>
          </p:cNvSpPr>
          <p:nvPr>
            <p:ph sz="half" idx="2" hasCustomPrompt="1"/>
          </p:nvPr>
        </p:nvSpPr>
        <p:spPr>
          <a:xfrm>
            <a:off x="368514" y="1980000"/>
            <a:ext cx="5580000" cy="3968218"/>
          </a:xfr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a:lvl1pPr>
            <a:lvl2pPr marL="0" indent="0" algn="l" defTabSz="914400" rtl="0" eaLnBrk="1" latinLnBrk="0" hangingPunct="1">
              <a:lnSpc>
                <a:spcPct val="90000"/>
              </a:lnSpc>
              <a:spcBef>
                <a:spcPts val="0"/>
              </a:spcBef>
              <a:spcAft>
                <a:spcPts val="600"/>
              </a:spcAft>
              <a:buFont typeface="Arial" panose="020B0604020202020204" pitchFamily="34" charset="0"/>
              <a:buNone/>
              <a:defRPr/>
            </a:lvl2pPr>
            <a:lvl3pPr marL="0" indent="0" algn="l" defTabSz="914400" rtl="0" eaLnBrk="1" latinLnBrk="0" hangingPunct="1">
              <a:lnSpc>
                <a:spcPct val="90000"/>
              </a:lnSpc>
              <a:spcBef>
                <a:spcPts val="0"/>
              </a:spcBef>
              <a:spcAft>
                <a:spcPts val="600"/>
              </a:spcAft>
              <a:buFont typeface="Arial" panose="020B0604020202020204" pitchFamily="34" charset="0"/>
              <a:buNone/>
              <a:defRPr/>
            </a:lvl3pPr>
            <a:lvl4pPr marL="0" indent="-228600" algn="l" defTabSz="914400" rtl="0" eaLnBrk="1" latinLnBrk="0" hangingPunct="1">
              <a:lnSpc>
                <a:spcPct val="90000"/>
              </a:lnSpc>
              <a:spcBef>
                <a:spcPts val="500"/>
              </a:spcBef>
              <a:buFont typeface="Arial" panose="020B0604020202020204" pitchFamily="34" charset="0"/>
              <a:buChar char="•"/>
              <a:defRPr/>
            </a:lvl4pPr>
            <a:lvl5pPr marL="460800" indent="-228600" algn="l" defTabSz="914400" rtl="0" eaLnBrk="1" latinLnBrk="0" hangingPunct="1">
              <a:lnSpc>
                <a:spcPct val="90000"/>
              </a:lnSpc>
              <a:spcBef>
                <a:spcPts val="500"/>
              </a:spcBef>
              <a:buFont typeface="Arial" panose="020B0604020202020204" pitchFamily="34" charset="0"/>
              <a:buChar char="•"/>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5" name="Text Placeholder 4">
            <a:extLst>
              <a:ext uri="{FF2B5EF4-FFF2-40B4-BE49-F238E27FC236}">
                <a16:creationId xmlns:a16="http://schemas.microsoft.com/office/drawing/2014/main" id="{164D9511-94F7-4D8A-B308-9F45F8C31020}"/>
              </a:ext>
            </a:extLst>
          </p:cNvPr>
          <p:cNvSpPr>
            <a:spLocks noGrp="1"/>
          </p:cNvSpPr>
          <p:nvPr>
            <p:ph type="body" sz="quarter" idx="3"/>
          </p:nvPr>
        </p:nvSpPr>
        <p:spPr>
          <a:xfrm>
            <a:off x="6224072" y="1440000"/>
            <a:ext cx="5580000"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14B37DB-BE92-439C-B307-B67909DBB68B}"/>
              </a:ext>
            </a:extLst>
          </p:cNvPr>
          <p:cNvSpPr>
            <a:spLocks noGrp="1"/>
          </p:cNvSpPr>
          <p:nvPr>
            <p:ph sz="quarter" idx="4" hasCustomPrompt="1"/>
          </p:nvPr>
        </p:nvSpPr>
        <p:spPr>
          <a:xfrm>
            <a:off x="6224072" y="1980000"/>
            <a:ext cx="5580000" cy="3968218"/>
          </a:xfr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a:lvl1pPr>
            <a:lvl2pPr marL="0" indent="0" algn="l" defTabSz="914400" rtl="0" eaLnBrk="1" latinLnBrk="0" hangingPunct="1">
              <a:lnSpc>
                <a:spcPct val="90000"/>
              </a:lnSpc>
              <a:spcBef>
                <a:spcPts val="0"/>
              </a:spcBef>
              <a:spcAft>
                <a:spcPts val="600"/>
              </a:spcAft>
              <a:buFont typeface="Arial" panose="020B0604020202020204" pitchFamily="34" charset="0"/>
              <a:buNone/>
              <a:defRPr/>
            </a:lvl2pPr>
            <a:lvl3pPr marL="0" indent="0" algn="l" defTabSz="914400" rtl="0" eaLnBrk="1" latinLnBrk="0" hangingPunct="1">
              <a:lnSpc>
                <a:spcPct val="90000"/>
              </a:lnSpc>
              <a:spcBef>
                <a:spcPts val="0"/>
              </a:spcBef>
              <a:spcAft>
                <a:spcPts val="600"/>
              </a:spcAft>
              <a:buFont typeface="Arial" panose="020B0604020202020204" pitchFamily="34" charset="0"/>
              <a:buNone/>
              <a:defRPr/>
            </a:lvl3pPr>
            <a:lvl4pPr marL="0" indent="-228600" algn="l" defTabSz="914400" rtl="0" eaLnBrk="1" latinLnBrk="0" hangingPunct="1">
              <a:lnSpc>
                <a:spcPct val="90000"/>
              </a:lnSpc>
              <a:spcBef>
                <a:spcPts val="500"/>
              </a:spcBef>
              <a:buFont typeface="Arial" panose="020B0604020202020204" pitchFamily="34" charset="0"/>
              <a:buChar char="•"/>
              <a:defRPr/>
            </a:lvl4pPr>
            <a:lvl5pPr marL="460800" indent="-228600" algn="l" defTabSz="914400" rtl="0" eaLnBrk="1" latinLnBrk="0" hangingPunct="1">
              <a:lnSpc>
                <a:spcPct val="90000"/>
              </a:lnSpc>
              <a:spcBef>
                <a:spcPts val="500"/>
              </a:spcBef>
              <a:buFont typeface="Arial" panose="020B0604020202020204" pitchFamily="34" charset="0"/>
              <a:buChar char="•"/>
              <a:defRPr/>
            </a:lvl5p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8" name="Footer Placeholder 7">
            <a:extLst>
              <a:ext uri="{FF2B5EF4-FFF2-40B4-BE49-F238E27FC236}">
                <a16:creationId xmlns:a16="http://schemas.microsoft.com/office/drawing/2014/main" id="{BF22FB8E-C592-4C15-8B2B-5B8ADAC8C7D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AC3D43E-BF05-4A08-83EC-42885B455129}"/>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11" name="Picture 10">
            <a:extLst>
              <a:ext uri="{FF2B5EF4-FFF2-40B4-BE49-F238E27FC236}">
                <a16:creationId xmlns:a16="http://schemas.microsoft.com/office/drawing/2014/main" id="{6BDEC63E-2A54-43A9-B167-8E8069CE00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773110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ED54B9-F2A7-4FFF-9D77-5DA942986DF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2" name="Title 1">
            <a:extLst>
              <a:ext uri="{FF2B5EF4-FFF2-40B4-BE49-F238E27FC236}">
                <a16:creationId xmlns:a16="http://schemas.microsoft.com/office/drawing/2014/main" id="{462557C2-113E-4A34-8911-A50E353E9CE5}"/>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4BFBCE85-97F0-4F9A-BD88-99ECA8B51C8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1D4E44F-BFBB-4DDD-863B-D41AF6EB9041}"/>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7" name="Picture 6">
            <a:extLst>
              <a:ext uri="{FF2B5EF4-FFF2-40B4-BE49-F238E27FC236}">
                <a16:creationId xmlns:a16="http://schemas.microsoft.com/office/drawing/2014/main" id="{D24786D0-5809-43D2-B13B-E5FA451081F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319583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946B4A-3069-4ED3-99CC-607B68B7BC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537" cy="6857999"/>
          </a:xfrm>
          <a:prstGeom prst="rect">
            <a:avLst/>
          </a:prstGeom>
        </p:spPr>
      </p:pic>
      <p:sp>
        <p:nvSpPr>
          <p:cNvPr id="3" name="Footer Placeholder 2">
            <a:extLst>
              <a:ext uri="{FF2B5EF4-FFF2-40B4-BE49-F238E27FC236}">
                <a16:creationId xmlns:a16="http://schemas.microsoft.com/office/drawing/2014/main" id="{2383A5B5-FA1A-41C9-AE10-1940D02DA52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70FA1E2-41C9-4717-9C40-A65437125E44}"/>
              </a:ext>
            </a:extLst>
          </p:cNvPr>
          <p:cNvSpPr>
            <a:spLocks noGrp="1"/>
          </p:cNvSpPr>
          <p:nvPr>
            <p:ph type="sldNum" sz="quarter" idx="12"/>
          </p:nvPr>
        </p:nvSpPr>
        <p:spPr/>
        <p:txBody>
          <a:bodyPr/>
          <a:lstStyle/>
          <a:p>
            <a:fld id="{06A44ADC-FBC0-4698-B0EC-1AD4A4060383}" type="slidenum">
              <a:rPr lang="en-GB" smtClean="0"/>
              <a:t>‹#›</a:t>
            </a:fld>
            <a:endParaRPr lang="en-GB"/>
          </a:p>
        </p:txBody>
      </p:sp>
      <p:pic>
        <p:nvPicPr>
          <p:cNvPr id="6" name="Picture 5">
            <a:extLst>
              <a:ext uri="{FF2B5EF4-FFF2-40B4-BE49-F238E27FC236}">
                <a16:creationId xmlns:a16="http://schemas.microsoft.com/office/drawing/2014/main" id="{9ED1185A-5D30-4C4F-8D3F-9422ECD8DF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538" y="6451621"/>
            <a:ext cx="3867950" cy="253721"/>
          </a:xfrm>
          <a:prstGeom prst="rect">
            <a:avLst/>
          </a:prstGeom>
          <a:solidFill>
            <a:schemeClr val="bg1"/>
          </a:solidFill>
        </p:spPr>
      </p:pic>
    </p:spTree>
    <p:extLst>
      <p:ext uri="{BB962C8B-B14F-4D97-AF65-F5344CB8AC3E}">
        <p14:creationId xmlns:p14="http://schemas.microsoft.com/office/powerpoint/2010/main" val="2118510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0B943-7FEE-4EBA-894D-1AFF2D304472}"/>
              </a:ext>
            </a:extLst>
          </p:cNvPr>
          <p:cNvSpPr>
            <a:spLocks noGrp="1"/>
          </p:cNvSpPr>
          <p:nvPr>
            <p:ph type="title"/>
          </p:nvPr>
        </p:nvSpPr>
        <p:spPr>
          <a:xfrm>
            <a:off x="360000" y="360000"/>
            <a:ext cx="11444072" cy="535531"/>
          </a:xfrm>
          <a:prstGeom prst="rect">
            <a:avLst/>
          </a:prstGeom>
        </p:spPr>
        <p:txBody>
          <a:bodyPr vert="horz" lIns="91440" tIns="45720" rIns="91440" bIns="45720" rtlCol="0" anchor="t" anchorCtr="0">
            <a:sp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7B1BCFDC-5D94-4F0B-82D3-04481417E05B}"/>
              </a:ext>
            </a:extLst>
          </p:cNvPr>
          <p:cNvSpPr>
            <a:spLocks noGrp="1"/>
          </p:cNvSpPr>
          <p:nvPr>
            <p:ph type="body" idx="1"/>
          </p:nvPr>
        </p:nvSpPr>
        <p:spPr>
          <a:xfrm>
            <a:off x="359999" y="1440000"/>
            <a:ext cx="11444073" cy="4351338"/>
          </a:xfrm>
          <a:prstGeom prst="rect">
            <a:avLst/>
          </a:prstGeom>
        </p:spPr>
        <p:txBody>
          <a:bodyPr vert="horz" lIns="91440" tIns="45720" rIns="91440" bIns="45720" rtlCol="0">
            <a:normAutofit/>
          </a:bodyPr>
          <a:lstStyle/>
          <a:p>
            <a:pPr marL="0" lvl="0" indent="0" algn="l" defTabSz="914400" rtl="0" eaLnBrk="1" latinLnBrk="0" hangingPunct="1">
              <a:lnSpc>
                <a:spcPct val="90000"/>
              </a:lnSpc>
              <a:spcBef>
                <a:spcPts val="0"/>
              </a:spcBef>
              <a:spcAft>
                <a:spcPts val="1200"/>
              </a:spcAft>
              <a:buFont typeface="Arial" panose="020B0604020202020204" pitchFamily="34" charset="0"/>
              <a:buNone/>
            </a:pPr>
            <a:r>
              <a:rPr lang="en-US" dirty="0"/>
              <a:t>Heading 1</a:t>
            </a:r>
          </a:p>
          <a:p>
            <a:pPr marL="0" lvl="1" indent="0" algn="l" defTabSz="914400" rtl="0" eaLnBrk="1" latinLnBrk="0" hangingPunct="1">
              <a:lnSpc>
                <a:spcPct val="90000"/>
              </a:lnSpc>
              <a:spcBef>
                <a:spcPts val="0"/>
              </a:spcBef>
              <a:spcAft>
                <a:spcPts val="600"/>
              </a:spcAft>
              <a:buFont typeface="Arial" panose="020B0604020202020204" pitchFamily="34" charset="0"/>
              <a:buNone/>
            </a:pPr>
            <a:r>
              <a:rPr lang="en-US" dirty="0"/>
              <a:t>Heading 2</a:t>
            </a:r>
          </a:p>
          <a:p>
            <a:pPr marL="0" lvl="2" indent="0" algn="l" defTabSz="914400" rtl="0" eaLnBrk="1" latinLnBrk="0" hangingPunct="1">
              <a:lnSpc>
                <a:spcPct val="90000"/>
              </a:lnSpc>
              <a:spcBef>
                <a:spcPts val="0"/>
              </a:spcBef>
              <a:spcAft>
                <a:spcPts val="600"/>
              </a:spcAft>
              <a:buFont typeface="Arial" panose="020B0604020202020204" pitchFamily="34" charset="0"/>
              <a:buNone/>
            </a:pPr>
            <a:r>
              <a:rPr lang="en-US" dirty="0"/>
              <a:t>Body copy</a:t>
            </a:r>
          </a:p>
          <a:p>
            <a:pPr marL="0" lvl="3" indent="-228600" algn="l" defTabSz="914400" rtl="0" eaLnBrk="1" latinLnBrk="0" hangingPunct="1">
              <a:lnSpc>
                <a:spcPct val="90000"/>
              </a:lnSpc>
              <a:spcBef>
                <a:spcPts val="500"/>
              </a:spcBef>
              <a:buFont typeface="Arial" panose="020B0604020202020204" pitchFamily="34" charset="0"/>
              <a:buChar char="•"/>
            </a:pPr>
            <a:r>
              <a:rPr lang="en-US" dirty="0"/>
              <a:t>Bullet</a:t>
            </a:r>
          </a:p>
          <a:p>
            <a:pPr marL="460800" lvl="4" indent="-228600" algn="l" defTabSz="914400" rtl="0" eaLnBrk="1" latinLnBrk="0" hangingPunct="1">
              <a:lnSpc>
                <a:spcPct val="90000"/>
              </a:lnSpc>
              <a:spcBef>
                <a:spcPts val="500"/>
              </a:spcBef>
              <a:buFont typeface="Arial" panose="020B0604020202020204" pitchFamily="34" charset="0"/>
              <a:buChar char="•"/>
            </a:pPr>
            <a:r>
              <a:rPr lang="en-US" dirty="0"/>
              <a:t>Bullet sub</a:t>
            </a:r>
            <a:endParaRPr lang="en-GB" dirty="0"/>
          </a:p>
        </p:txBody>
      </p:sp>
      <p:sp>
        <p:nvSpPr>
          <p:cNvPr id="5" name="Footer Placeholder 4">
            <a:extLst>
              <a:ext uri="{FF2B5EF4-FFF2-40B4-BE49-F238E27FC236}">
                <a16:creationId xmlns:a16="http://schemas.microsoft.com/office/drawing/2014/main" id="{14055446-D695-44BC-B721-FA7A3D3B3C66}"/>
              </a:ext>
            </a:extLst>
          </p:cNvPr>
          <p:cNvSpPr>
            <a:spLocks noGrp="1"/>
          </p:cNvSpPr>
          <p:nvPr>
            <p:ph type="ftr" sz="quarter" idx="3"/>
          </p:nvPr>
        </p:nvSpPr>
        <p:spPr>
          <a:xfrm>
            <a:off x="4445000" y="6356350"/>
            <a:ext cx="6380018" cy="365125"/>
          </a:xfrm>
          <a:prstGeom prst="rect">
            <a:avLst/>
          </a:prstGeom>
        </p:spPr>
        <p:txBody>
          <a:bodyPr vert="horz" lIns="91440" tIns="36000" rIns="91440" bIns="36000" rtlCol="0" anchor="b" anchorCtr="0"/>
          <a:lstStyle>
            <a:lvl1pPr algn="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680DA2C-4054-4870-AE04-3BEF0E4964D5}"/>
              </a:ext>
            </a:extLst>
          </p:cNvPr>
          <p:cNvSpPr>
            <a:spLocks noGrp="1"/>
          </p:cNvSpPr>
          <p:nvPr>
            <p:ph type="sldNum" sz="quarter" idx="4"/>
          </p:nvPr>
        </p:nvSpPr>
        <p:spPr>
          <a:xfrm>
            <a:off x="11044381" y="6356350"/>
            <a:ext cx="759691" cy="365125"/>
          </a:xfrm>
          <a:prstGeom prst="rect">
            <a:avLst/>
          </a:prstGeom>
        </p:spPr>
        <p:txBody>
          <a:bodyPr vert="horz" lIns="91440" tIns="36000" rIns="91440" bIns="36000" rtlCol="0" anchor="b" anchorCtr="0"/>
          <a:lstStyle>
            <a:lvl1pPr algn="r">
              <a:defRPr sz="1200">
                <a:solidFill>
                  <a:schemeClr val="tx1">
                    <a:tint val="75000"/>
                  </a:schemeClr>
                </a:solidFill>
              </a:defRPr>
            </a:lvl1pPr>
          </a:lstStyle>
          <a:p>
            <a:fld id="{06A44ADC-FBC0-4698-B0EC-1AD4A4060383}" type="slidenum">
              <a:rPr lang="en-GB" smtClean="0"/>
              <a:t>‹#›</a:t>
            </a:fld>
            <a:endParaRPr lang="en-GB" dirty="0"/>
          </a:p>
        </p:txBody>
      </p:sp>
    </p:spTree>
    <p:extLst>
      <p:ext uri="{BB962C8B-B14F-4D97-AF65-F5344CB8AC3E}">
        <p14:creationId xmlns:p14="http://schemas.microsoft.com/office/powerpoint/2010/main" val="2927442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lang="en-GB" sz="3200" b="1" kern="120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100" b="1"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1600" b="1"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latin typeface="+mn-lt"/>
          <a:ea typeface="+mn-ea"/>
          <a:cs typeface="+mn-cs"/>
        </a:defRPr>
      </a:lvl3pPr>
      <a:lvl4pPr marL="57150" indent="-28575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latin typeface="+mn-lt"/>
          <a:ea typeface="+mn-ea"/>
          <a:cs typeface="+mn-cs"/>
        </a:defRPr>
      </a:lvl4pPr>
      <a:lvl5pPr marL="517950" indent="-285750" algn="l" defTabSz="914400" rtl="0" eaLnBrk="1" latinLnBrk="0" hangingPunct="1">
        <a:lnSpc>
          <a:spcPct val="90000"/>
        </a:lnSpc>
        <a:spcBef>
          <a:spcPts val="500"/>
        </a:spcBef>
        <a:buFont typeface="Arial" panose="020B0604020202020204" pitchFamily="34" charset="0"/>
        <a:buChar char="•"/>
        <a:defRPr lang="en-GB"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fingertips.phe.org.uk/profile/atlas-of-variation"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hyperlink" Target="https://fingertips.phe.org.uk/profile/end-of-life" TargetMode="External"/><Relationship Id="rId7"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s://www.ons.gov.uk/census/maps" TargetMode="External"/><Relationship Id="rId5" Type="http://schemas.openxmlformats.org/officeDocument/2006/relationships/hyperlink" Target="https://fingertips.phe.org.uk/profile/local-health" TargetMode="External"/><Relationship Id="rId4" Type="http://schemas.openxmlformats.org/officeDocument/2006/relationships/hyperlink" Target="https://fingertips.phe.org.uk/profile/general-practic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hyperlink" Target="https://fingertips.phe.org.uk/profile/local-health" TargetMode="External"/><Relationship Id="rId7"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government/collections/monthly-statistics-for-adult-social-care-england" TargetMode="External"/><Relationship Id="rId2" Type="http://schemas.openxmlformats.org/officeDocument/2006/relationships/hyperlink" Target="https://www.skillsforcare.org.uk/adult-social-care-workforce-data/adult-social-care-workforce-data.aspx" TargetMode="External"/><Relationship Id="rId1" Type="http://schemas.openxmlformats.org/officeDocument/2006/relationships/slideLayout" Target="../slideLayouts/slideLayout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hyperlink" Target="https://digital.nhs.uk/data-and-information/data-collections-and-data-sets/data-collections/social-care-collection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xml"/><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49.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70E482-A125-4833-B712-67EC9E72E5F2}"/>
              </a:ext>
              <a:ext uri="{C183D7F6-B498-43B3-948B-1728B52AA6E4}">
                <adec:decorative xmlns:adec="http://schemas.microsoft.com/office/drawing/2017/decorative" val="1"/>
              </a:ext>
            </a:extLst>
          </p:cNvPr>
          <p:cNvSpPr>
            <a:spLocks noGrp="1"/>
          </p:cNvSpPr>
          <p:nvPr>
            <p:ph type="ctrTitle"/>
          </p:nvPr>
        </p:nvSpPr>
        <p:spPr>
          <a:xfrm>
            <a:off x="672715" y="2426175"/>
            <a:ext cx="9144000" cy="1588127"/>
          </a:xfrm>
        </p:spPr>
        <p:txBody>
          <a:bodyPr/>
          <a:lstStyle/>
          <a:p>
            <a:r>
              <a:rPr lang="en-US" sz="3600" i="1" dirty="0">
                <a:effectLst/>
                <a:latin typeface="Calibri" panose="020F0502020204030204" pitchFamily="34" charset="0"/>
                <a:ea typeface="Calibri" panose="020F0502020204030204" pitchFamily="34" charset="0"/>
              </a:rPr>
              <a:t>The Future of (Public) Health </a:t>
            </a:r>
            <a:r>
              <a:rPr lang="en-US" sz="3600" i="1" dirty="0">
                <a:latin typeface="Calibri" panose="020F0502020204030204" pitchFamily="34" charset="0"/>
                <a:ea typeface="Calibri" panose="020F0502020204030204" pitchFamily="34" charset="0"/>
              </a:rPr>
              <a:t>A</a:t>
            </a:r>
            <a:r>
              <a:rPr lang="en-US" sz="3600" i="1" dirty="0">
                <a:effectLst/>
                <a:latin typeface="Calibri" panose="020F0502020204030204" pitchFamily="34" charset="0"/>
                <a:ea typeface="Calibri" panose="020F0502020204030204" pitchFamily="34" charset="0"/>
              </a:rPr>
              <a:t>tlases </a:t>
            </a:r>
            <a:br>
              <a:rPr lang="en-US" sz="3600" i="1" dirty="0">
                <a:latin typeface="Calibri" panose="020F0502020204030204" pitchFamily="34" charset="0"/>
                <a:ea typeface="Calibri" panose="020F0502020204030204" pitchFamily="34" charset="0"/>
              </a:rPr>
            </a:br>
            <a:r>
              <a:rPr lang="en-US" sz="3600" i="1" dirty="0">
                <a:latin typeface="Calibri" panose="020F0502020204030204" pitchFamily="34" charset="0"/>
                <a:ea typeface="Calibri" panose="020F0502020204030204" pitchFamily="34" charset="0"/>
              </a:rPr>
              <a:t>as a </a:t>
            </a:r>
            <a:r>
              <a:rPr lang="en-US" sz="3600" i="1" dirty="0">
                <a:effectLst/>
                <a:latin typeface="Calibri" panose="020F0502020204030204" pitchFamily="34" charset="0"/>
                <a:ea typeface="Calibri" panose="020F0502020204030204" pitchFamily="34" charset="0"/>
              </a:rPr>
              <a:t>means to evaluate and </a:t>
            </a:r>
            <a:br>
              <a:rPr lang="en-US" sz="3600" i="1" dirty="0">
                <a:effectLst/>
                <a:latin typeface="Calibri" panose="020F0502020204030204" pitchFamily="34" charset="0"/>
                <a:ea typeface="Calibri" panose="020F0502020204030204" pitchFamily="34" charset="0"/>
              </a:rPr>
            </a:br>
            <a:r>
              <a:rPr lang="en-US" sz="3600" i="1" dirty="0">
                <a:effectLst/>
                <a:latin typeface="Calibri" panose="020F0502020204030204" pitchFamily="34" charset="0"/>
                <a:ea typeface="Calibri" panose="020F0502020204030204" pitchFamily="34" charset="0"/>
              </a:rPr>
              <a:t>inform/</a:t>
            </a:r>
            <a:r>
              <a:rPr lang="en-US" sz="3600" i="1" dirty="0">
                <a:solidFill>
                  <a:srgbClr val="FF0000"/>
                </a:solidFill>
                <a:effectLst/>
                <a:latin typeface="Calibri" panose="020F0502020204030204" pitchFamily="34" charset="0"/>
                <a:ea typeface="Calibri" panose="020F0502020204030204" pitchFamily="34" charset="0"/>
              </a:rPr>
              <a:t>drive</a:t>
            </a:r>
            <a:r>
              <a:rPr lang="en-US" sz="3600" i="1" dirty="0">
                <a:effectLst/>
                <a:latin typeface="Calibri" panose="020F0502020204030204" pitchFamily="34" charset="0"/>
                <a:ea typeface="Calibri" panose="020F0502020204030204" pitchFamily="34" charset="0"/>
              </a:rPr>
              <a:t> health change</a:t>
            </a:r>
            <a:endParaRPr lang="en-GB" dirty="0"/>
          </a:p>
        </p:txBody>
      </p:sp>
      <p:sp>
        <p:nvSpPr>
          <p:cNvPr id="5" name="Subtitle 4">
            <a:extLst>
              <a:ext uri="{FF2B5EF4-FFF2-40B4-BE49-F238E27FC236}">
                <a16:creationId xmlns:a16="http://schemas.microsoft.com/office/drawing/2014/main" id="{F9E4C3DD-0C15-4059-95FA-4122D45E2BAB}"/>
              </a:ext>
            </a:extLst>
          </p:cNvPr>
          <p:cNvSpPr>
            <a:spLocks noGrp="1"/>
          </p:cNvSpPr>
          <p:nvPr>
            <p:ph type="subTitle" idx="1"/>
          </p:nvPr>
        </p:nvSpPr>
        <p:spPr>
          <a:xfrm>
            <a:off x="930374" y="4156220"/>
            <a:ext cx="9144000" cy="1179810"/>
          </a:xfrm>
        </p:spPr>
        <p:txBody>
          <a:bodyPr/>
          <a:lstStyle/>
          <a:p>
            <a:r>
              <a:rPr lang="en-GB" dirty="0"/>
              <a:t>Prof. Julia Verne</a:t>
            </a:r>
          </a:p>
          <a:p>
            <a:r>
              <a:rPr lang="en-GB" dirty="0"/>
              <a:t>Head of Clinical Epidemiology</a:t>
            </a:r>
          </a:p>
          <a:p>
            <a:r>
              <a:rPr lang="en-GB" dirty="0"/>
              <a:t>Department of Health And Social Care England</a:t>
            </a:r>
          </a:p>
        </p:txBody>
      </p:sp>
      <p:sp>
        <p:nvSpPr>
          <p:cNvPr id="6" name="Text Placeholder 5">
            <a:extLst>
              <a:ext uri="{FF2B5EF4-FFF2-40B4-BE49-F238E27FC236}">
                <a16:creationId xmlns:a16="http://schemas.microsoft.com/office/drawing/2014/main" id="{CB69CF3D-3ED7-4E40-8980-547EF27F078A}"/>
              </a:ext>
            </a:extLst>
          </p:cNvPr>
          <p:cNvSpPr>
            <a:spLocks noGrp="1"/>
          </p:cNvSpPr>
          <p:nvPr>
            <p:ph type="body" sz="quarter" idx="13"/>
          </p:nvPr>
        </p:nvSpPr>
        <p:spPr/>
        <p:txBody>
          <a:bodyPr/>
          <a:lstStyle/>
          <a:p>
            <a:r>
              <a:rPr lang="en-GB" dirty="0"/>
              <a:t>2023</a:t>
            </a:r>
          </a:p>
        </p:txBody>
      </p:sp>
      <p:grpSp>
        <p:nvGrpSpPr>
          <p:cNvPr id="2" name="Group 1">
            <a:extLst>
              <a:ext uri="{FF2B5EF4-FFF2-40B4-BE49-F238E27FC236}">
                <a16:creationId xmlns:a16="http://schemas.microsoft.com/office/drawing/2014/main" id="{CEE05830-25C3-CE8A-0A74-1B5B9F3AC2E5}"/>
              </a:ext>
            </a:extLst>
          </p:cNvPr>
          <p:cNvGrpSpPr/>
          <p:nvPr/>
        </p:nvGrpSpPr>
        <p:grpSpPr>
          <a:xfrm>
            <a:off x="7672250" y="2392912"/>
            <a:ext cx="3714207" cy="3747963"/>
            <a:chOff x="4652280" y="12771928"/>
            <a:chExt cx="9181333" cy="9531475"/>
          </a:xfrm>
        </p:grpSpPr>
        <p:pic>
          <p:nvPicPr>
            <p:cNvPr id="3" name="Picture 2">
              <a:extLst>
                <a:ext uri="{FF2B5EF4-FFF2-40B4-BE49-F238E27FC236}">
                  <a16:creationId xmlns:a16="http://schemas.microsoft.com/office/drawing/2014/main" id="{A8998E08-F70A-8E4E-C0B2-1454A95C3326}"/>
                </a:ext>
              </a:extLst>
            </p:cNvPr>
            <p:cNvPicPr>
              <a:picLocks noChangeAspect="1"/>
            </p:cNvPicPr>
            <p:nvPr/>
          </p:nvPicPr>
          <p:blipFill>
            <a:blip r:embed="rId3"/>
            <a:stretch>
              <a:fillRect/>
            </a:stretch>
          </p:blipFill>
          <p:spPr>
            <a:xfrm rot="21040263">
              <a:off x="6178180" y="13135234"/>
              <a:ext cx="1800000" cy="25583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F1AFA090-8783-2DAA-95E7-03D8990A8AA3}"/>
                </a:ext>
              </a:extLst>
            </p:cNvPr>
            <p:cNvPicPr>
              <a:picLocks noChangeAspect="1"/>
            </p:cNvPicPr>
            <p:nvPr/>
          </p:nvPicPr>
          <p:blipFill>
            <a:blip r:embed="rId4"/>
            <a:stretch>
              <a:fillRect/>
            </a:stretch>
          </p:blipFill>
          <p:spPr>
            <a:xfrm rot="429573">
              <a:off x="5454879" y="14274218"/>
              <a:ext cx="1800000" cy="25657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a:extLst>
                <a:ext uri="{FF2B5EF4-FFF2-40B4-BE49-F238E27FC236}">
                  <a16:creationId xmlns:a16="http://schemas.microsoft.com/office/drawing/2014/main" id="{C42BC11A-7D08-D033-BBC2-EF54A62D62A8}"/>
                </a:ext>
              </a:extLst>
            </p:cNvPr>
            <p:cNvPicPr>
              <a:picLocks noChangeAspect="1"/>
            </p:cNvPicPr>
            <p:nvPr/>
          </p:nvPicPr>
          <p:blipFill>
            <a:blip r:embed="rId5"/>
            <a:stretch>
              <a:fillRect/>
            </a:stretch>
          </p:blipFill>
          <p:spPr>
            <a:xfrm rot="20991207">
              <a:off x="4652280" y="15465478"/>
              <a:ext cx="1800000" cy="25624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a:extLst>
                <a:ext uri="{FF2B5EF4-FFF2-40B4-BE49-F238E27FC236}">
                  <a16:creationId xmlns:a16="http://schemas.microsoft.com/office/drawing/2014/main" id="{52794E00-C4BC-82DA-7054-0687AA1F40AF}"/>
                </a:ext>
              </a:extLst>
            </p:cNvPr>
            <p:cNvPicPr>
              <a:picLocks noChangeAspect="1"/>
            </p:cNvPicPr>
            <p:nvPr/>
          </p:nvPicPr>
          <p:blipFill rotWithShape="1">
            <a:blip r:embed="rId6"/>
            <a:srcRect r="959"/>
            <a:stretch/>
          </p:blipFill>
          <p:spPr>
            <a:xfrm rot="18471596">
              <a:off x="5121345" y="16809316"/>
              <a:ext cx="1800000" cy="25753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00233E8F-ACAB-380F-4191-19F756FB2168}"/>
                </a:ext>
              </a:extLst>
            </p:cNvPr>
            <p:cNvPicPr>
              <a:picLocks noChangeAspect="1"/>
            </p:cNvPicPr>
            <p:nvPr/>
          </p:nvPicPr>
          <p:blipFill rotWithShape="1">
            <a:blip r:embed="rId7"/>
            <a:srcRect t="452" b="321"/>
            <a:stretch/>
          </p:blipFill>
          <p:spPr>
            <a:xfrm rot="590420">
              <a:off x="5050902" y="18099126"/>
              <a:ext cx="1800000" cy="25424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10">
              <a:extLst>
                <a:ext uri="{FF2B5EF4-FFF2-40B4-BE49-F238E27FC236}">
                  <a16:creationId xmlns:a16="http://schemas.microsoft.com/office/drawing/2014/main" id="{163324EF-710A-CA08-FFC1-D3C21BB92538}"/>
                </a:ext>
              </a:extLst>
            </p:cNvPr>
            <p:cNvPicPr>
              <a:picLocks noChangeAspect="1"/>
            </p:cNvPicPr>
            <p:nvPr/>
          </p:nvPicPr>
          <p:blipFill>
            <a:blip r:embed="rId8"/>
            <a:stretch>
              <a:fillRect/>
            </a:stretch>
          </p:blipFill>
          <p:spPr>
            <a:xfrm rot="21005414">
              <a:off x="6447388" y="19406011"/>
              <a:ext cx="1800000" cy="25657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1">
              <a:extLst>
                <a:ext uri="{FF2B5EF4-FFF2-40B4-BE49-F238E27FC236}">
                  <a16:creationId xmlns:a16="http://schemas.microsoft.com/office/drawing/2014/main" id="{292C2A58-0A72-594B-0444-693B2A053888}"/>
                </a:ext>
              </a:extLst>
            </p:cNvPr>
            <p:cNvPicPr>
              <a:picLocks noChangeAspect="1"/>
            </p:cNvPicPr>
            <p:nvPr/>
          </p:nvPicPr>
          <p:blipFill>
            <a:blip r:embed="rId9"/>
            <a:stretch>
              <a:fillRect/>
            </a:stretch>
          </p:blipFill>
          <p:spPr>
            <a:xfrm rot="660772">
              <a:off x="8434296" y="19746260"/>
              <a:ext cx="1800000" cy="255714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12">
              <a:extLst>
                <a:ext uri="{FF2B5EF4-FFF2-40B4-BE49-F238E27FC236}">
                  <a16:creationId xmlns:a16="http://schemas.microsoft.com/office/drawing/2014/main" id="{A419715E-20CA-031A-80CE-A6E85E11B684}"/>
                </a:ext>
              </a:extLst>
            </p:cNvPr>
            <p:cNvPicPr>
              <a:picLocks noChangeAspect="1"/>
            </p:cNvPicPr>
            <p:nvPr/>
          </p:nvPicPr>
          <p:blipFill>
            <a:blip r:embed="rId10"/>
            <a:stretch>
              <a:fillRect/>
            </a:stretch>
          </p:blipFill>
          <p:spPr>
            <a:xfrm rot="979878">
              <a:off x="9966060" y="19309529"/>
              <a:ext cx="1800000" cy="256407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13">
              <a:extLst>
                <a:ext uri="{FF2B5EF4-FFF2-40B4-BE49-F238E27FC236}">
                  <a16:creationId xmlns:a16="http://schemas.microsoft.com/office/drawing/2014/main" id="{04E8E7E1-8F86-1D15-4A93-1CA542CEB13C}"/>
                </a:ext>
              </a:extLst>
            </p:cNvPr>
            <p:cNvPicPr>
              <a:picLocks noChangeAspect="1"/>
            </p:cNvPicPr>
            <p:nvPr/>
          </p:nvPicPr>
          <p:blipFill>
            <a:blip r:embed="rId11"/>
            <a:stretch>
              <a:fillRect/>
            </a:stretch>
          </p:blipFill>
          <p:spPr>
            <a:xfrm rot="21315470">
              <a:off x="11529843" y="18397481"/>
              <a:ext cx="1800000" cy="25636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Picture 14">
              <a:extLst>
                <a:ext uri="{FF2B5EF4-FFF2-40B4-BE49-F238E27FC236}">
                  <a16:creationId xmlns:a16="http://schemas.microsoft.com/office/drawing/2014/main" id="{0E4FF010-4F0E-D22F-91FA-E06F84CD09C9}"/>
                </a:ext>
              </a:extLst>
            </p:cNvPr>
            <p:cNvPicPr>
              <a:picLocks noChangeAspect="1"/>
            </p:cNvPicPr>
            <p:nvPr/>
          </p:nvPicPr>
          <p:blipFill>
            <a:blip r:embed="rId12"/>
            <a:stretch>
              <a:fillRect/>
            </a:stretch>
          </p:blipFill>
          <p:spPr>
            <a:xfrm rot="1040062">
              <a:off x="12033613" y="16920882"/>
              <a:ext cx="1800000" cy="25497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15">
              <a:extLst>
                <a:ext uri="{FF2B5EF4-FFF2-40B4-BE49-F238E27FC236}">
                  <a16:creationId xmlns:a16="http://schemas.microsoft.com/office/drawing/2014/main" id="{BF748511-F51A-63C4-6EC3-3253AE19E630}"/>
                </a:ext>
              </a:extLst>
            </p:cNvPr>
            <p:cNvPicPr>
              <a:picLocks noChangeAspect="1"/>
            </p:cNvPicPr>
            <p:nvPr/>
          </p:nvPicPr>
          <p:blipFill>
            <a:blip r:embed="rId13"/>
            <a:stretch>
              <a:fillRect/>
            </a:stretch>
          </p:blipFill>
          <p:spPr>
            <a:xfrm>
              <a:off x="11679857" y="14834176"/>
              <a:ext cx="1800000" cy="25473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16">
              <a:extLst>
                <a:ext uri="{FF2B5EF4-FFF2-40B4-BE49-F238E27FC236}">
                  <a16:creationId xmlns:a16="http://schemas.microsoft.com/office/drawing/2014/main" id="{3956D25E-8FB1-6DD1-E0C1-36BA19AA8766}"/>
                </a:ext>
              </a:extLst>
            </p:cNvPr>
            <p:cNvPicPr>
              <a:picLocks noChangeAspect="1"/>
            </p:cNvPicPr>
            <p:nvPr/>
          </p:nvPicPr>
          <p:blipFill>
            <a:blip r:embed="rId14"/>
            <a:stretch>
              <a:fillRect/>
            </a:stretch>
          </p:blipFill>
          <p:spPr>
            <a:xfrm rot="1444372">
              <a:off x="11102821" y="13550923"/>
              <a:ext cx="1800000" cy="25665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17">
              <a:extLst>
                <a:ext uri="{FF2B5EF4-FFF2-40B4-BE49-F238E27FC236}">
                  <a16:creationId xmlns:a16="http://schemas.microsoft.com/office/drawing/2014/main" id="{5D6FDCCB-56A1-9059-1034-960AB37219C5}"/>
                </a:ext>
              </a:extLst>
            </p:cNvPr>
            <p:cNvPicPr>
              <a:picLocks noChangeAspect="1"/>
            </p:cNvPicPr>
            <p:nvPr/>
          </p:nvPicPr>
          <p:blipFill>
            <a:blip r:embed="rId15"/>
            <a:stretch>
              <a:fillRect/>
            </a:stretch>
          </p:blipFill>
          <p:spPr>
            <a:xfrm rot="826031">
              <a:off x="9601782" y="12771928"/>
              <a:ext cx="1800000" cy="25542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9" name="Picture 18">
              <a:extLst>
                <a:ext uri="{FF2B5EF4-FFF2-40B4-BE49-F238E27FC236}">
                  <a16:creationId xmlns:a16="http://schemas.microsoft.com/office/drawing/2014/main" id="{98F549D4-8B2D-345C-32F1-DE5920B320B4}"/>
                </a:ext>
              </a:extLst>
            </p:cNvPr>
            <p:cNvPicPr>
              <a:picLocks noChangeAspect="1"/>
            </p:cNvPicPr>
            <p:nvPr/>
          </p:nvPicPr>
          <p:blipFill>
            <a:blip r:embed="rId16"/>
            <a:stretch>
              <a:fillRect/>
            </a:stretch>
          </p:blipFill>
          <p:spPr>
            <a:xfrm>
              <a:off x="7514240" y="12772220"/>
              <a:ext cx="1800000" cy="25547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Tree>
    <p:extLst>
      <p:ext uri="{BB962C8B-B14F-4D97-AF65-F5344CB8AC3E}">
        <p14:creationId xmlns:p14="http://schemas.microsoft.com/office/powerpoint/2010/main" val="3176832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121C7-6BB9-CC54-A83C-A5E1D08CE4DE}"/>
              </a:ext>
            </a:extLst>
          </p:cNvPr>
          <p:cNvSpPr>
            <a:spLocks noGrp="1"/>
          </p:cNvSpPr>
          <p:nvPr>
            <p:ph type="title"/>
          </p:nvPr>
        </p:nvSpPr>
        <p:spPr/>
        <p:txBody>
          <a:bodyPr/>
          <a:lstStyle/>
          <a:p>
            <a:r>
              <a:rPr lang="en-GB" sz="3200" dirty="0">
                <a:latin typeface="Arial" panose="020B0604020202020204" pitchFamily="34" charset="0"/>
                <a:cs typeface="Arial" panose="020B0604020202020204" pitchFamily="34" charset="0"/>
              </a:rPr>
              <a:t>Example of maps in atlas</a:t>
            </a:r>
            <a:endParaRPr lang="en-GB" dirty="0"/>
          </a:p>
        </p:txBody>
      </p:sp>
      <p:pic>
        <p:nvPicPr>
          <p:cNvPr id="7" name="Picture 6">
            <a:extLst>
              <a:ext uri="{FF2B5EF4-FFF2-40B4-BE49-F238E27FC236}">
                <a16:creationId xmlns:a16="http://schemas.microsoft.com/office/drawing/2014/main" id="{04AC2BA0-259E-BADB-84EA-217B9F3C26DE}"/>
              </a:ext>
            </a:extLst>
          </p:cNvPr>
          <p:cNvPicPr>
            <a:picLocks noChangeAspect="1"/>
          </p:cNvPicPr>
          <p:nvPr/>
        </p:nvPicPr>
        <p:blipFill>
          <a:blip r:embed="rId2"/>
          <a:stretch>
            <a:fillRect/>
          </a:stretch>
        </p:blipFill>
        <p:spPr>
          <a:xfrm>
            <a:off x="153490" y="894959"/>
            <a:ext cx="7206681" cy="5068081"/>
          </a:xfrm>
          <a:prstGeom prst="rect">
            <a:avLst/>
          </a:prstGeom>
        </p:spPr>
      </p:pic>
      <p:sp>
        <p:nvSpPr>
          <p:cNvPr id="9" name="TextBox 8">
            <a:extLst>
              <a:ext uri="{FF2B5EF4-FFF2-40B4-BE49-F238E27FC236}">
                <a16:creationId xmlns:a16="http://schemas.microsoft.com/office/drawing/2014/main" id="{E676AA50-3492-EE50-9300-5F0C1024983D}"/>
              </a:ext>
            </a:extLst>
          </p:cNvPr>
          <p:cNvSpPr txBox="1"/>
          <p:nvPr/>
        </p:nvSpPr>
        <p:spPr>
          <a:xfrm>
            <a:off x="7360170" y="1128639"/>
            <a:ext cx="4054589" cy="2585323"/>
          </a:xfrm>
          <a:prstGeom prst="rect">
            <a:avLst/>
          </a:prstGeom>
          <a:noFill/>
        </p:spPr>
        <p:txBody>
          <a:bodyPr wrap="square">
            <a:spAutoFit/>
          </a:bodyPr>
          <a:lstStyle/>
          <a:p>
            <a:pPr marL="1905" algn="l">
              <a:lnSpc>
                <a:spcPct val="100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Recent developments include: updated methodology for demonstrating significance in geographical variation in maps and in trend in degree of variation; products are more interactive; an entire pathway approach to topic from risk factors for disease, through curative interventions to end of life care.</a:t>
            </a:r>
          </a:p>
        </p:txBody>
      </p:sp>
    </p:spTree>
    <p:extLst>
      <p:ext uri="{BB962C8B-B14F-4D97-AF65-F5344CB8AC3E}">
        <p14:creationId xmlns:p14="http://schemas.microsoft.com/office/powerpoint/2010/main" val="2818935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01735-C94B-CFC1-642F-9485EF2C55FB}"/>
              </a:ext>
            </a:extLst>
          </p:cNvPr>
          <p:cNvSpPr>
            <a:spLocks noGrp="1"/>
          </p:cNvSpPr>
          <p:nvPr>
            <p:ph type="title"/>
          </p:nvPr>
        </p:nvSpPr>
        <p:spPr/>
        <p:txBody>
          <a:bodyPr/>
          <a:lstStyle/>
          <a:p>
            <a:r>
              <a:rPr lang="en-GB" sz="3200" dirty="0">
                <a:latin typeface="Arial" panose="020B0604020202020204" pitchFamily="34" charset="0"/>
                <a:cs typeface="Arial" panose="020B0604020202020204" pitchFamily="34" charset="0"/>
              </a:rPr>
              <a:t>Example from vision atlas showing trend charts</a:t>
            </a:r>
            <a:endParaRPr lang="en-GB" dirty="0"/>
          </a:p>
        </p:txBody>
      </p:sp>
      <p:pic>
        <p:nvPicPr>
          <p:cNvPr id="10" name="Picture 9">
            <a:extLst>
              <a:ext uri="{FF2B5EF4-FFF2-40B4-BE49-F238E27FC236}">
                <a16:creationId xmlns:a16="http://schemas.microsoft.com/office/drawing/2014/main" id="{48F3D8EA-2193-92AC-D42B-72B9725B0656}"/>
              </a:ext>
            </a:extLst>
          </p:cNvPr>
          <p:cNvPicPr>
            <a:picLocks noChangeAspect="1"/>
          </p:cNvPicPr>
          <p:nvPr/>
        </p:nvPicPr>
        <p:blipFill rotWithShape="1">
          <a:blip r:embed="rId2"/>
          <a:srcRect r="9724" b="12650"/>
          <a:stretch/>
        </p:blipFill>
        <p:spPr>
          <a:xfrm>
            <a:off x="318355" y="1085808"/>
            <a:ext cx="3976328" cy="2688069"/>
          </a:xfrm>
          <a:prstGeom prst="rect">
            <a:avLst/>
          </a:prstGeom>
          <a:ln>
            <a:noFill/>
          </a:ln>
          <a:effectLst>
            <a:outerShdw blurRad="190500" algn="tl" rotWithShape="0">
              <a:srgbClr val="000000">
                <a:alpha val="70000"/>
              </a:srgbClr>
            </a:outerShdw>
          </a:effectLst>
        </p:spPr>
      </p:pic>
      <p:pic>
        <p:nvPicPr>
          <p:cNvPr id="11" name="Picture 10" descr="This is a screenshot of the type of column chart you will find in the atlas. The components of the chart are numbered and the numbered notes below correspond to the numbers on the graphic.&#10;&#10;1. Title shows indicator details including: value type, geography and year. &#10;2. The y-axis plots the value and gives details of the value type e.g. rate / proportion and the unit e.g. per 100,000 population.&#10;3. The x-axis shows the geography and the number of areas on chart.&#10;4. The line shows the England average.&#10;5. Each bar represents an area &#10;(e.g. a CCG). The height of the bar is relative to the value for that area. Collectively, the bars show the spread of values across England.&#10;The colour of the bar represents how significant the area’s value is in relation to England based on the area’s confidence interval. Areas utilise the same colours and categories as the maps. &#10;Areas that are significantly higher than England at a 99.8% or 95% level are shown as darker bars whereas those with lower significance to England, at a 99.8% or 95% level, are lighter. The colour in the middle represents areas that are not significantly different from England.&#10;Where the significance bar chart shows little variation across the CCGs, the equal interval map colours have been used.&#10;&#10;">
            <a:extLst>
              <a:ext uri="{FF2B5EF4-FFF2-40B4-BE49-F238E27FC236}">
                <a16:creationId xmlns:a16="http://schemas.microsoft.com/office/drawing/2014/main" id="{DF9477EA-F0B6-1FDB-1631-FF7220FEEC74}"/>
              </a:ext>
            </a:extLst>
          </p:cNvPr>
          <p:cNvPicPr>
            <a:picLocks noChangeAspect="1"/>
          </p:cNvPicPr>
          <p:nvPr/>
        </p:nvPicPr>
        <p:blipFill>
          <a:blip r:embed="rId3"/>
          <a:stretch>
            <a:fillRect/>
          </a:stretch>
        </p:blipFill>
        <p:spPr>
          <a:xfrm>
            <a:off x="318355" y="3946139"/>
            <a:ext cx="4472313" cy="1959485"/>
          </a:xfrm>
          <a:prstGeom prst="rect">
            <a:avLst/>
          </a:prstGeom>
          <a:ln>
            <a:noFill/>
          </a:ln>
          <a:effectLst>
            <a:outerShdw blurRad="190500" algn="tl" rotWithShape="0">
              <a:srgbClr val="000000">
                <a:alpha val="70000"/>
              </a:srgbClr>
            </a:outerShdw>
          </a:effectLst>
        </p:spPr>
      </p:pic>
      <p:pic>
        <p:nvPicPr>
          <p:cNvPr id="15" name="Picture 14" descr="This is a screen shot of the box plots that you will find throughout the atlas. The elements numbered on the screen shot correspond to the numbered notes below.&#10;&#10;1. Title shows indicator details including: value type, geography and year. &#10;&#10;2The y-axis plots the value and gives details of the value type e.g. rate / proportion and the unit e.g. per 100,000 population.&#10;(Notes 3, 4 and 5 are found on the column chart only as the do not correspond to the box plot)&#10;6. For each indicator, data is presented visually in a time series of box and whisker plots. The box plots show the distribution of data.&#10;The line inside each box shows the median (the mid-point, so if the 135 CCGs were sorted in order of value, the value halfway between the CCGs in the 67th and 68th position would give the median). The bottom and top of the blue box represents the values which 25% and 75% of the areas fall below. 50% of the areas have a value within this range. &#10;The whiskers mark the values at which 5% and 95% of areas fall below. The median and maximum values are also shown. &#10;The time series allows us to see how the median has changed over time, but also whether the gap between the extreme values has changed.  &#10;The table accompanying the box and whisker plots shows whether there has been any statistically significant change in the median, or in the degree of variation over time.">
            <a:extLst>
              <a:ext uri="{FF2B5EF4-FFF2-40B4-BE49-F238E27FC236}">
                <a16:creationId xmlns:a16="http://schemas.microsoft.com/office/drawing/2014/main" id="{82FB10C2-84C0-8E48-A224-5B5A03193541}"/>
              </a:ext>
            </a:extLst>
          </p:cNvPr>
          <p:cNvPicPr>
            <a:picLocks noChangeAspect="1"/>
          </p:cNvPicPr>
          <p:nvPr/>
        </p:nvPicPr>
        <p:blipFill>
          <a:blip r:embed="rId4"/>
          <a:stretch>
            <a:fillRect/>
          </a:stretch>
        </p:blipFill>
        <p:spPr>
          <a:xfrm>
            <a:off x="5048211" y="1014237"/>
            <a:ext cx="6464235" cy="48913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39358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8FD-14DF-07FF-B085-674E2626EFD1}"/>
              </a:ext>
            </a:extLst>
          </p:cNvPr>
          <p:cNvSpPr>
            <a:spLocks noGrp="1"/>
          </p:cNvSpPr>
          <p:nvPr>
            <p:ph type="ctrTitle"/>
          </p:nvPr>
        </p:nvSpPr>
        <p:spPr>
          <a:xfrm>
            <a:off x="930374" y="2549668"/>
            <a:ext cx="9144000" cy="1560427"/>
          </a:xfrm>
        </p:spPr>
        <p:txBody>
          <a:bodyPr/>
          <a:lstStyle/>
          <a:p>
            <a:r>
              <a:rPr lang="en-US" sz="3600" i="1" dirty="0">
                <a:effectLst/>
                <a:latin typeface="Calibri" panose="020F0502020204030204" pitchFamily="34" charset="0"/>
                <a:ea typeface="Calibri" panose="020F0502020204030204" pitchFamily="34" charset="0"/>
              </a:rPr>
              <a:t>Where do we expect the field of (public) health care evaluation to be in another decade?  </a:t>
            </a:r>
            <a:br>
              <a:rPr lang="en-GB" sz="3600" dirty="0">
                <a:effectLst/>
                <a:latin typeface="Calibri" panose="020F0502020204030204" pitchFamily="34" charset="0"/>
                <a:ea typeface="Calibri" panose="020F0502020204030204" pitchFamily="34" charset="0"/>
              </a:rPr>
            </a:br>
            <a:endParaRPr lang="en-GB" dirty="0"/>
          </a:p>
        </p:txBody>
      </p:sp>
      <p:sp>
        <p:nvSpPr>
          <p:cNvPr id="3" name="Subtitle 2">
            <a:extLst>
              <a:ext uri="{FF2B5EF4-FFF2-40B4-BE49-F238E27FC236}">
                <a16:creationId xmlns:a16="http://schemas.microsoft.com/office/drawing/2014/main" id="{78D489B5-D0C5-E145-2706-C064130D2E4C}"/>
              </a:ext>
            </a:extLst>
          </p:cNvPr>
          <p:cNvSpPr>
            <a:spLocks noGrp="1"/>
          </p:cNvSpPr>
          <p:nvPr>
            <p:ph type="subTitle" idx="1"/>
          </p:nvPr>
        </p:nvSpPr>
        <p:spPr>
          <a:xfrm>
            <a:off x="930275" y="3815978"/>
            <a:ext cx="9144000" cy="2267287"/>
          </a:xfrm>
        </p:spPr>
        <p:txBody>
          <a:bodyPr/>
          <a:lstStyle/>
          <a:p>
            <a:pPr marL="342900" indent="-342900">
              <a:buFont typeface="Arial" panose="020B0604020202020204" pitchFamily="34" charset="0"/>
              <a:buChar char="•"/>
            </a:pPr>
            <a:r>
              <a:rPr lang="en-GB" dirty="0"/>
              <a:t>More interest in intersectionality e.g. deprivation and ethnicity </a:t>
            </a:r>
          </a:p>
          <a:p>
            <a:r>
              <a:rPr lang="en-GB" dirty="0"/>
              <a:t>	or severe mental illness plus deprivation and ethnicity</a:t>
            </a:r>
          </a:p>
          <a:p>
            <a:pPr marL="342900" indent="-342900">
              <a:buFont typeface="Arial" panose="020B0604020202020204" pitchFamily="34" charset="0"/>
              <a:buChar char="•"/>
            </a:pPr>
            <a:r>
              <a:rPr lang="en-GB" dirty="0"/>
              <a:t>Greater Health Economics Input</a:t>
            </a:r>
          </a:p>
          <a:p>
            <a:pPr marL="342900" indent="-342900">
              <a:buFont typeface="Arial" panose="020B0604020202020204" pitchFamily="34" charset="0"/>
              <a:buChar char="•"/>
            </a:pPr>
            <a:r>
              <a:rPr lang="en-GB" dirty="0"/>
              <a:t>Greater emphasis on wider determinants of health – housing, fuel bills, climate change</a:t>
            </a:r>
          </a:p>
          <a:p>
            <a:pPr marL="342900" indent="-342900">
              <a:buFont typeface="Arial" panose="020B0604020202020204" pitchFamily="34" charset="0"/>
              <a:buChar char="•"/>
            </a:pPr>
            <a:r>
              <a:rPr lang="en-GB" dirty="0"/>
              <a:t>Patient/Public choice and views e.g. maternity</a:t>
            </a:r>
          </a:p>
        </p:txBody>
      </p:sp>
    </p:spTree>
    <p:extLst>
      <p:ext uri="{BB962C8B-B14F-4D97-AF65-F5344CB8AC3E}">
        <p14:creationId xmlns:p14="http://schemas.microsoft.com/office/powerpoint/2010/main" val="3835073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6C771-0466-1DCC-F4AE-B6D148826CCB}"/>
              </a:ext>
            </a:extLst>
          </p:cNvPr>
          <p:cNvSpPr>
            <a:spLocks noGrp="1"/>
          </p:cNvSpPr>
          <p:nvPr>
            <p:ph type="ctrTitle"/>
          </p:nvPr>
        </p:nvSpPr>
        <p:spPr>
          <a:xfrm>
            <a:off x="930374" y="2549668"/>
            <a:ext cx="9144000" cy="2059025"/>
          </a:xfrm>
        </p:spPr>
        <p:txBody>
          <a:bodyPr/>
          <a:lstStyle/>
          <a:p>
            <a:r>
              <a:rPr lang="en-US" sz="3600" i="1" dirty="0">
                <a:effectLst/>
                <a:latin typeface="Calibri" panose="020F0502020204030204" pitchFamily="34" charset="0"/>
                <a:ea typeface="Calibri" panose="020F0502020204030204" pitchFamily="34" charset="0"/>
              </a:rPr>
              <a:t>How can we enhance the impact of Atlas-like initiatives?  - Make it easy</a:t>
            </a:r>
            <a:br>
              <a:rPr lang="en-US" sz="3600" i="1" dirty="0">
                <a:effectLst/>
                <a:latin typeface="Calibri" panose="020F0502020204030204" pitchFamily="34" charset="0"/>
                <a:ea typeface="Calibri" panose="020F0502020204030204" pitchFamily="34" charset="0"/>
              </a:rPr>
            </a:br>
            <a:br>
              <a:rPr lang="en-GB" sz="3600" dirty="0">
                <a:effectLst/>
                <a:latin typeface="Calibri" panose="020F0502020204030204" pitchFamily="34" charset="0"/>
                <a:ea typeface="Calibri" panose="020F0502020204030204" pitchFamily="34" charset="0"/>
              </a:rPr>
            </a:br>
            <a:endParaRPr lang="en-GB" dirty="0"/>
          </a:p>
        </p:txBody>
      </p:sp>
      <p:sp>
        <p:nvSpPr>
          <p:cNvPr id="3" name="Subtitle 2">
            <a:extLst>
              <a:ext uri="{FF2B5EF4-FFF2-40B4-BE49-F238E27FC236}">
                <a16:creationId xmlns:a16="http://schemas.microsoft.com/office/drawing/2014/main" id="{3F64E770-99AF-0706-D8FD-2022B3395A81}"/>
              </a:ext>
            </a:extLst>
          </p:cNvPr>
          <p:cNvSpPr>
            <a:spLocks noGrp="1"/>
          </p:cNvSpPr>
          <p:nvPr>
            <p:ph type="subTitle" idx="1"/>
          </p:nvPr>
        </p:nvSpPr>
        <p:spPr>
          <a:xfrm>
            <a:off x="830481" y="3718230"/>
            <a:ext cx="10220695" cy="1990288"/>
          </a:xfrm>
        </p:spPr>
        <p:txBody>
          <a:bodyPr/>
          <a:lstStyle/>
          <a:p>
            <a:pPr marL="342900" indent="-342900">
              <a:buFont typeface="Arial" panose="020B0604020202020204" pitchFamily="34" charset="0"/>
              <a:buChar char="•"/>
            </a:pPr>
            <a:r>
              <a:rPr lang="en-GB" dirty="0"/>
              <a:t>Partnership in production and dissemination including Statutory Bodies (GOVT)</a:t>
            </a:r>
          </a:p>
          <a:p>
            <a:pPr marL="342900" indent="-342900">
              <a:buFont typeface="Arial" panose="020B0604020202020204" pitchFamily="34" charset="0"/>
              <a:buChar char="•"/>
            </a:pPr>
            <a:r>
              <a:rPr lang="en-GB" dirty="0"/>
              <a:t>New topics (e.g. Vision) </a:t>
            </a:r>
          </a:p>
          <a:p>
            <a:pPr marL="342900" indent="-342900">
              <a:buFont typeface="Arial" panose="020B0604020202020204" pitchFamily="34" charset="0"/>
              <a:buChar char="•"/>
            </a:pPr>
            <a:r>
              <a:rPr lang="en-GB" dirty="0"/>
              <a:t>Improve data accessibility, linkage, presentation, useability, usefulness</a:t>
            </a:r>
          </a:p>
          <a:p>
            <a:pPr marL="342900" indent="-342900">
              <a:buFont typeface="Arial" panose="020B0604020202020204" pitchFamily="34" charset="0"/>
              <a:buChar char="•"/>
            </a:pPr>
            <a:r>
              <a:rPr lang="en-GB" dirty="0"/>
              <a:t>Link to evidence based advice for action </a:t>
            </a:r>
          </a:p>
          <a:p>
            <a:pPr marL="342900" indent="-342900">
              <a:buFont typeface="Arial" panose="020B0604020202020204" pitchFamily="34" charset="0"/>
              <a:buChar char="•"/>
            </a:pPr>
            <a:r>
              <a:rPr lang="en-GB" dirty="0"/>
              <a:t>Communication and support to users</a:t>
            </a:r>
          </a:p>
        </p:txBody>
      </p:sp>
    </p:spTree>
    <p:extLst>
      <p:ext uri="{BB962C8B-B14F-4D97-AF65-F5344CB8AC3E}">
        <p14:creationId xmlns:p14="http://schemas.microsoft.com/office/powerpoint/2010/main" val="1092242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E1A06-907F-393A-A71A-9C05F86CAFC9}"/>
              </a:ext>
            </a:extLst>
          </p:cNvPr>
          <p:cNvSpPr>
            <a:spLocks noGrp="1"/>
          </p:cNvSpPr>
          <p:nvPr>
            <p:ph type="title"/>
          </p:nvPr>
        </p:nvSpPr>
        <p:spPr>
          <a:xfrm>
            <a:off x="360000" y="360000"/>
            <a:ext cx="11444072" cy="535531"/>
          </a:xfrm>
        </p:spPr>
        <p:txBody>
          <a:bodyPr anchor="t">
            <a:normAutofit fontScale="90000"/>
          </a:bodyPr>
          <a:lstStyle/>
          <a:p>
            <a:r>
              <a:rPr lang="en-GB" dirty="0"/>
              <a:t>Partnerships in production: clinicians and key organisations</a:t>
            </a:r>
          </a:p>
        </p:txBody>
      </p:sp>
      <p:pic>
        <p:nvPicPr>
          <p:cNvPr id="5" name="Picture 4">
            <a:extLst>
              <a:ext uri="{FF2B5EF4-FFF2-40B4-BE49-F238E27FC236}">
                <a16:creationId xmlns:a16="http://schemas.microsoft.com/office/drawing/2014/main" id="{32D31ED7-BFA7-BCC1-7892-809AD543F7ED}"/>
              </a:ext>
            </a:extLst>
          </p:cNvPr>
          <p:cNvPicPr>
            <a:picLocks noChangeAspect="1"/>
          </p:cNvPicPr>
          <p:nvPr/>
        </p:nvPicPr>
        <p:blipFill>
          <a:blip r:embed="rId2"/>
          <a:stretch>
            <a:fillRect/>
          </a:stretch>
        </p:blipFill>
        <p:spPr>
          <a:xfrm>
            <a:off x="6888045" y="1135200"/>
            <a:ext cx="4252054" cy="4711418"/>
          </a:xfrm>
          <a:prstGeom prst="rect">
            <a:avLst/>
          </a:prstGeom>
          <a:noFill/>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5146051A-505D-5E65-ED56-937017756DAD}"/>
              </a:ext>
            </a:extLst>
          </p:cNvPr>
          <p:cNvPicPr>
            <a:picLocks noChangeAspect="1"/>
          </p:cNvPicPr>
          <p:nvPr/>
        </p:nvPicPr>
        <p:blipFill>
          <a:blip r:embed="rId3"/>
          <a:stretch>
            <a:fillRect/>
          </a:stretch>
        </p:blipFill>
        <p:spPr>
          <a:xfrm rot="21095590">
            <a:off x="619684" y="1651305"/>
            <a:ext cx="5643144" cy="39671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2283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0CA8-3B94-3B01-2663-3A6F32BB3B75}"/>
              </a:ext>
            </a:extLst>
          </p:cNvPr>
          <p:cNvSpPr>
            <a:spLocks noGrp="1"/>
          </p:cNvSpPr>
          <p:nvPr>
            <p:ph type="title"/>
          </p:nvPr>
        </p:nvSpPr>
        <p:spPr/>
        <p:txBody>
          <a:bodyPr>
            <a:normAutofit fontScale="90000"/>
          </a:bodyPr>
          <a:lstStyle/>
          <a:p>
            <a:r>
              <a:rPr lang="en-GB" dirty="0"/>
              <a:t>Explaining and linking with </a:t>
            </a:r>
            <a:br>
              <a:rPr lang="en-GB" dirty="0"/>
            </a:br>
            <a:r>
              <a:rPr lang="en-GB" dirty="0"/>
              <a:t>what to do next</a:t>
            </a:r>
          </a:p>
        </p:txBody>
      </p:sp>
      <p:grpSp>
        <p:nvGrpSpPr>
          <p:cNvPr id="4" name="Group 3">
            <a:extLst>
              <a:ext uri="{FF2B5EF4-FFF2-40B4-BE49-F238E27FC236}">
                <a16:creationId xmlns:a16="http://schemas.microsoft.com/office/drawing/2014/main" id="{807C9656-C0E6-46E6-843A-0826910AFE4C}"/>
              </a:ext>
            </a:extLst>
          </p:cNvPr>
          <p:cNvGrpSpPr/>
          <p:nvPr/>
        </p:nvGrpSpPr>
        <p:grpSpPr>
          <a:xfrm rot="647674">
            <a:off x="424643" y="1917263"/>
            <a:ext cx="5771626" cy="3498636"/>
            <a:chOff x="10942091" y="25903484"/>
            <a:chExt cx="3675742" cy="2228156"/>
          </a:xfrm>
        </p:grpSpPr>
        <p:pic>
          <p:nvPicPr>
            <p:cNvPr id="5" name="Picture 4">
              <a:extLst>
                <a:ext uri="{FF2B5EF4-FFF2-40B4-BE49-F238E27FC236}">
                  <a16:creationId xmlns:a16="http://schemas.microsoft.com/office/drawing/2014/main" id="{C3E770E0-BDE7-EB07-9CF1-2C5F1CCDA5F3}"/>
                </a:ext>
              </a:extLst>
            </p:cNvPr>
            <p:cNvPicPr>
              <a:picLocks noChangeAspect="1"/>
            </p:cNvPicPr>
            <p:nvPr/>
          </p:nvPicPr>
          <p:blipFill rotWithShape="1">
            <a:blip r:embed="rId2"/>
            <a:srcRect r="10249"/>
            <a:stretch/>
          </p:blipFill>
          <p:spPr>
            <a:xfrm>
              <a:off x="10942091" y="25903484"/>
              <a:ext cx="2753109" cy="7621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404D5DC4-8657-5141-DB1B-459DC2F2E69C}"/>
                </a:ext>
              </a:extLst>
            </p:cNvPr>
            <p:cNvPicPr>
              <a:picLocks noChangeAspect="1"/>
            </p:cNvPicPr>
            <p:nvPr/>
          </p:nvPicPr>
          <p:blipFill rotWithShape="1">
            <a:blip r:embed="rId3"/>
            <a:srcRect r="17898"/>
            <a:stretch/>
          </p:blipFill>
          <p:spPr>
            <a:xfrm rot="21256260">
              <a:off x="11864724" y="26178894"/>
              <a:ext cx="2753109" cy="75258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4F9C2134-382A-3AFF-A2B6-2A7B1B9C6239}"/>
                </a:ext>
              </a:extLst>
            </p:cNvPr>
            <p:cNvPicPr>
              <a:picLocks noChangeAspect="1"/>
            </p:cNvPicPr>
            <p:nvPr/>
          </p:nvPicPr>
          <p:blipFill rotWithShape="1">
            <a:blip r:embed="rId4"/>
            <a:srcRect r="5863"/>
            <a:stretch/>
          </p:blipFill>
          <p:spPr>
            <a:xfrm rot="426436">
              <a:off x="11090810" y="26868540"/>
              <a:ext cx="2753109" cy="7144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8A2637FA-C618-0473-5340-C948A2D86B8A}"/>
                </a:ext>
              </a:extLst>
            </p:cNvPr>
            <p:cNvPicPr>
              <a:picLocks noChangeAspect="1"/>
            </p:cNvPicPr>
            <p:nvPr/>
          </p:nvPicPr>
          <p:blipFill>
            <a:blip r:embed="rId5"/>
            <a:stretch>
              <a:fillRect/>
            </a:stretch>
          </p:blipFill>
          <p:spPr>
            <a:xfrm rot="21202049">
              <a:off x="11483404" y="27369534"/>
              <a:ext cx="2753109" cy="7621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pic>
        <p:nvPicPr>
          <p:cNvPr id="10" name="Picture 9">
            <a:extLst>
              <a:ext uri="{FF2B5EF4-FFF2-40B4-BE49-F238E27FC236}">
                <a16:creationId xmlns:a16="http://schemas.microsoft.com/office/drawing/2014/main" id="{10829816-15AA-EB04-7449-E63EF91CD8B4}"/>
              </a:ext>
            </a:extLst>
          </p:cNvPr>
          <p:cNvPicPr>
            <a:picLocks noChangeAspect="1"/>
          </p:cNvPicPr>
          <p:nvPr/>
        </p:nvPicPr>
        <p:blipFill>
          <a:blip r:embed="rId6"/>
          <a:stretch>
            <a:fillRect/>
          </a:stretch>
        </p:blipFill>
        <p:spPr>
          <a:xfrm>
            <a:off x="6562625" y="562899"/>
            <a:ext cx="5153744" cy="50965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5541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C2650-5D56-42B9-B475-4ECDFDF39182}"/>
              </a:ext>
            </a:extLst>
          </p:cNvPr>
          <p:cNvSpPr>
            <a:spLocks noGrp="1"/>
          </p:cNvSpPr>
          <p:nvPr>
            <p:ph type="ctrTitle"/>
          </p:nvPr>
        </p:nvSpPr>
        <p:spPr>
          <a:xfrm>
            <a:off x="817163" y="2441037"/>
            <a:ext cx="9144000" cy="1975926"/>
          </a:xfrm>
        </p:spPr>
        <p:txBody>
          <a:bodyPr/>
          <a:lstStyle/>
          <a:p>
            <a:r>
              <a:rPr lang="en-GB" dirty="0"/>
              <a:t>Atlas Spin Offs – </a:t>
            </a:r>
            <a:br>
              <a:rPr lang="en-GB" dirty="0"/>
            </a:br>
            <a:r>
              <a:rPr lang="en-GB" dirty="0"/>
              <a:t>Interactive data from </a:t>
            </a:r>
            <a:br>
              <a:rPr lang="en-GB" dirty="0"/>
            </a:br>
            <a:r>
              <a:rPr lang="en-GB" dirty="0"/>
              <a:t>or linked to </a:t>
            </a:r>
            <a:br>
              <a:rPr lang="en-GB" dirty="0"/>
            </a:br>
            <a:r>
              <a:rPr lang="en-GB" dirty="0"/>
              <a:t>Atlas products</a:t>
            </a:r>
          </a:p>
        </p:txBody>
      </p:sp>
      <p:sp>
        <p:nvSpPr>
          <p:cNvPr id="4" name="Text Placeholder 3">
            <a:extLst>
              <a:ext uri="{FF2B5EF4-FFF2-40B4-BE49-F238E27FC236}">
                <a16:creationId xmlns:a16="http://schemas.microsoft.com/office/drawing/2014/main" id="{858A14BD-CC9B-BE61-2F38-5EF55F0D118E}"/>
              </a:ext>
            </a:extLst>
          </p:cNvPr>
          <p:cNvSpPr>
            <a:spLocks noGrp="1"/>
          </p:cNvSpPr>
          <p:nvPr>
            <p:ph type="body" sz="quarter" idx="13"/>
          </p:nvPr>
        </p:nvSpPr>
        <p:spPr>
          <a:xfrm>
            <a:off x="930275" y="5477468"/>
            <a:ext cx="4369516" cy="480131"/>
          </a:xfrm>
        </p:spPr>
        <p:txBody>
          <a:bodyPr/>
          <a:lstStyle/>
          <a:p>
            <a:r>
              <a:rPr lang="en-GB" dirty="0">
                <a:hlinkClick r:id="rId2"/>
              </a:rPr>
              <a:t>https://fingertips.phe.org.uk/profile/atlas-of-variation</a:t>
            </a:r>
            <a:endParaRPr lang="en-GB" dirty="0"/>
          </a:p>
        </p:txBody>
      </p:sp>
      <p:pic>
        <p:nvPicPr>
          <p:cNvPr id="5" name="Picture 4">
            <a:extLst>
              <a:ext uri="{FF2B5EF4-FFF2-40B4-BE49-F238E27FC236}">
                <a16:creationId xmlns:a16="http://schemas.microsoft.com/office/drawing/2014/main" id="{F7FC178F-A60F-9EF9-12BB-79C8D6642715}"/>
              </a:ext>
            </a:extLst>
          </p:cNvPr>
          <p:cNvPicPr>
            <a:picLocks noChangeAspect="1"/>
          </p:cNvPicPr>
          <p:nvPr/>
        </p:nvPicPr>
        <p:blipFill>
          <a:blip r:embed="rId3"/>
          <a:stretch>
            <a:fillRect/>
          </a:stretch>
        </p:blipFill>
        <p:spPr>
          <a:xfrm>
            <a:off x="5299791" y="509361"/>
            <a:ext cx="6658484" cy="516200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210242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29595-B8CF-A373-7D1D-270EEE0DD6A3}"/>
              </a:ext>
            </a:extLst>
          </p:cNvPr>
          <p:cNvSpPr>
            <a:spLocks noGrp="1"/>
          </p:cNvSpPr>
          <p:nvPr>
            <p:ph type="title"/>
          </p:nvPr>
        </p:nvSpPr>
        <p:spPr/>
        <p:txBody>
          <a:bodyPr/>
          <a:lstStyle/>
          <a:p>
            <a:r>
              <a:rPr lang="en-GB" dirty="0"/>
              <a:t>Interactive Power BI vision atlas: prevention of sight loss</a:t>
            </a:r>
          </a:p>
        </p:txBody>
      </p:sp>
      <p:pic>
        <p:nvPicPr>
          <p:cNvPr id="6" name="Picture 5">
            <a:extLst>
              <a:ext uri="{FF2B5EF4-FFF2-40B4-BE49-F238E27FC236}">
                <a16:creationId xmlns:a16="http://schemas.microsoft.com/office/drawing/2014/main" id="{AC701910-F3E2-9CB7-D3E7-6528A0B50E49}"/>
              </a:ext>
            </a:extLst>
          </p:cNvPr>
          <p:cNvPicPr>
            <a:picLocks noChangeAspect="1"/>
          </p:cNvPicPr>
          <p:nvPr/>
        </p:nvPicPr>
        <p:blipFill>
          <a:blip r:embed="rId2"/>
          <a:stretch>
            <a:fillRect/>
          </a:stretch>
        </p:blipFill>
        <p:spPr>
          <a:xfrm>
            <a:off x="1082040" y="895531"/>
            <a:ext cx="9594272" cy="5164789"/>
          </a:xfrm>
          <a:prstGeom prst="rect">
            <a:avLst/>
          </a:prstGeom>
        </p:spPr>
      </p:pic>
    </p:spTree>
    <p:extLst>
      <p:ext uri="{BB962C8B-B14F-4D97-AF65-F5344CB8AC3E}">
        <p14:creationId xmlns:p14="http://schemas.microsoft.com/office/powerpoint/2010/main" val="3721516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2BB34-C93F-0B79-9960-3F296074133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32D579CF-5266-DC92-9F09-6DDE35B54431}"/>
              </a:ext>
            </a:extLst>
          </p:cNvPr>
          <p:cNvSpPr>
            <a:spLocks noGrp="1"/>
          </p:cNvSpPr>
          <p:nvPr>
            <p:ph sz="half" idx="1"/>
          </p:nvPr>
        </p:nvSpPr>
        <p:spPr/>
        <p:txBody>
          <a:bodyPr/>
          <a:lstStyle/>
          <a:p>
            <a:r>
              <a:rPr lang="en-GB" dirty="0"/>
              <a:t>Indicator updates</a:t>
            </a:r>
          </a:p>
          <a:p>
            <a:br>
              <a:rPr lang="en-GB" dirty="0"/>
            </a:br>
            <a:r>
              <a:rPr lang="en-GB" dirty="0"/>
              <a:t>Toolkits for:</a:t>
            </a:r>
          </a:p>
          <a:p>
            <a:r>
              <a:rPr lang="en-GB" dirty="0"/>
              <a:t>Health Administrators</a:t>
            </a:r>
          </a:p>
          <a:p>
            <a:r>
              <a:rPr lang="en-GB" dirty="0"/>
              <a:t>Hospices</a:t>
            </a:r>
          </a:p>
          <a:p>
            <a:r>
              <a:rPr lang="en-GB" dirty="0"/>
              <a:t>Palliative Care Specialists</a:t>
            </a:r>
          </a:p>
          <a:p>
            <a:endParaRPr lang="en-GB" dirty="0"/>
          </a:p>
        </p:txBody>
      </p:sp>
      <p:pic>
        <p:nvPicPr>
          <p:cNvPr id="5" name="Content Placeholder 4">
            <a:extLst>
              <a:ext uri="{FF2B5EF4-FFF2-40B4-BE49-F238E27FC236}">
                <a16:creationId xmlns:a16="http://schemas.microsoft.com/office/drawing/2014/main" id="{5AF8E892-CA0F-A19D-8800-AA660C9122ED}"/>
              </a:ext>
            </a:extLst>
          </p:cNvPr>
          <p:cNvPicPr>
            <a:picLocks noGrp="1" noChangeAspect="1"/>
          </p:cNvPicPr>
          <p:nvPr>
            <p:ph sz="half" idx="2"/>
          </p:nvPr>
        </p:nvPicPr>
        <p:blipFill>
          <a:blip r:embed="rId2"/>
          <a:stretch>
            <a:fillRect/>
          </a:stretch>
        </p:blipFill>
        <p:spPr>
          <a:xfrm>
            <a:off x="7349959" y="1439863"/>
            <a:ext cx="3329320" cy="47117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60556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04BB51E-6D2F-4DA4-B934-B6B66C775E72}"/>
              </a:ext>
            </a:extLst>
          </p:cNvPr>
          <p:cNvSpPr>
            <a:spLocks noGrp="1"/>
          </p:cNvSpPr>
          <p:nvPr>
            <p:ph type="title"/>
          </p:nvPr>
        </p:nvSpPr>
        <p:spPr>
          <a:xfrm>
            <a:off x="-186506" y="-32795"/>
            <a:ext cx="11444072" cy="923330"/>
          </a:xfrm>
        </p:spPr>
        <p:txBody>
          <a:bodyPr/>
          <a:lstStyle/>
          <a:p>
            <a:r>
              <a:rPr lang="en-GB" dirty="0"/>
              <a:t>		</a:t>
            </a:r>
            <a:r>
              <a:rPr lang="en-GB" sz="2800" dirty="0"/>
              <a:t>Toolkits and Webinars: e.g. </a:t>
            </a:r>
            <a:r>
              <a:rPr lang="en-GB" sz="2800" dirty="0">
                <a:highlight>
                  <a:srgbClr val="FFFF00"/>
                </a:highlight>
              </a:rPr>
              <a:t>Palliative Care</a:t>
            </a:r>
            <a:br>
              <a:rPr lang="en-GB" sz="2800" dirty="0"/>
            </a:br>
            <a:r>
              <a:rPr lang="en-GB" sz="2800" dirty="0"/>
              <a:t>		Needs assessment: Getting started </a:t>
            </a:r>
          </a:p>
        </p:txBody>
      </p:sp>
      <p:sp>
        <p:nvSpPr>
          <p:cNvPr id="5" name="Content Placeholder 3">
            <a:extLst>
              <a:ext uri="{FF2B5EF4-FFF2-40B4-BE49-F238E27FC236}">
                <a16:creationId xmlns:a16="http://schemas.microsoft.com/office/drawing/2014/main" id="{82B6FDBB-142E-4A00-A581-614EABD3344C}"/>
              </a:ext>
            </a:extLst>
          </p:cNvPr>
          <p:cNvSpPr>
            <a:spLocks noGrp="1"/>
          </p:cNvSpPr>
          <p:nvPr>
            <p:ph sz="half" idx="2"/>
          </p:nvPr>
        </p:nvSpPr>
        <p:spPr>
          <a:xfrm>
            <a:off x="6596558" y="801189"/>
            <a:ext cx="5614733" cy="5406054"/>
          </a:xfrm>
          <a:solidFill>
            <a:schemeClr val="bg1"/>
          </a:solidFill>
        </p:spPr>
        <p:txBody>
          <a:bodyPr vert="horz" lIns="91440" tIns="45720" rIns="91440" bIns="45720" rtlCol="0" anchor="t">
            <a:noAutofit/>
          </a:bodyPr>
          <a:lstStyle/>
          <a:p>
            <a:r>
              <a:rPr lang="en-GB" sz="1400" dirty="0">
                <a:solidFill>
                  <a:schemeClr val="accent1">
                    <a:lumMod val="75000"/>
                  </a:schemeClr>
                </a:solidFill>
                <a:ea typeface="+mn-lt"/>
                <a:cs typeface="+mn-lt"/>
              </a:rPr>
              <a:t>Background</a:t>
            </a:r>
          </a:p>
          <a:p>
            <a:pPr>
              <a:lnSpc>
                <a:spcPct val="100000"/>
              </a:lnSpc>
            </a:pPr>
            <a:r>
              <a:rPr lang="en-GB" sz="1200" b="0" dirty="0">
                <a:ea typeface="+mn-lt"/>
                <a:cs typeface="+mn-lt"/>
              </a:rPr>
              <a:t>Understanding the population and its associated needs will enable local health economies to commission appropriate services, to improve the provision and quality of palliative and end of life care in their areas, thereby reducing unwarranted variation. </a:t>
            </a:r>
            <a:endParaRPr lang="en-US" sz="1200" dirty="0">
              <a:ea typeface="+mn-lt"/>
              <a:cs typeface="+mn-lt"/>
            </a:endParaRPr>
          </a:p>
          <a:p>
            <a:r>
              <a:rPr lang="en-GB" sz="1400" dirty="0">
                <a:solidFill>
                  <a:schemeClr val="accent1">
                    <a:lumMod val="75000"/>
                  </a:schemeClr>
                </a:solidFill>
                <a:cs typeface="Arial"/>
              </a:rPr>
              <a:t>Data and Intelligence</a:t>
            </a:r>
          </a:p>
          <a:p>
            <a:pPr>
              <a:lnSpc>
                <a:spcPct val="100000"/>
              </a:lnSpc>
            </a:pPr>
            <a:r>
              <a:rPr lang="en-GB" sz="1200" b="0" dirty="0">
                <a:cs typeface="Arial"/>
              </a:rPr>
              <a:t>The indicators that support a local needs assessment including a focus on inequalities are summarised on this slide. The needs assessment should focus on 3 topic areas: local population, need for </a:t>
            </a:r>
            <a:r>
              <a:rPr lang="en-GB" sz="1200" b="0" dirty="0" err="1">
                <a:cs typeface="Arial"/>
              </a:rPr>
              <a:t>PEoLC</a:t>
            </a:r>
            <a:r>
              <a:rPr lang="en-GB" sz="1200" b="0" dirty="0">
                <a:cs typeface="Arial"/>
              </a:rPr>
              <a:t> and care settings. There are many data tools and indicators available to enable you to easily collate this data for your local area. These are summarised in the data visual on this slide.</a:t>
            </a:r>
          </a:p>
          <a:p>
            <a:r>
              <a:rPr lang="en-GB" sz="1400" dirty="0">
                <a:solidFill>
                  <a:schemeClr val="accent1">
                    <a:lumMod val="75000"/>
                  </a:schemeClr>
                </a:solidFill>
                <a:cs typeface="Arial"/>
              </a:rPr>
              <a:t>Local consideration and actions</a:t>
            </a:r>
            <a:endParaRPr lang="en-GB" sz="1400" b="0" dirty="0">
              <a:solidFill>
                <a:schemeClr val="accent1">
                  <a:lumMod val="75000"/>
                </a:schemeClr>
              </a:solidFill>
              <a:ea typeface="+mn-lt"/>
              <a:cs typeface="+mn-lt"/>
            </a:endParaRPr>
          </a:p>
          <a:p>
            <a:pPr>
              <a:lnSpc>
                <a:spcPct val="100000"/>
              </a:lnSpc>
              <a:spcAft>
                <a:spcPts val="600"/>
              </a:spcAft>
            </a:pPr>
            <a:r>
              <a:rPr lang="en-GB" sz="1200" b="0" dirty="0">
                <a:cs typeface="Arial"/>
              </a:rPr>
              <a:t>When interpreting this indicator ICSs should consider: </a:t>
            </a:r>
          </a:p>
          <a:p>
            <a:pPr marL="342900" indent="-342900">
              <a:lnSpc>
                <a:spcPct val="100000"/>
              </a:lnSpc>
              <a:spcAft>
                <a:spcPts val="600"/>
              </a:spcAft>
              <a:buChar char="•"/>
            </a:pPr>
            <a:r>
              <a:rPr lang="en-GB" sz="1200" b="0" dirty="0">
                <a:ea typeface="+mn-lt"/>
                <a:cs typeface="+mn-lt"/>
              </a:rPr>
              <a:t>how many people are living and dying with one or more progressive life-limiting illness in our area? </a:t>
            </a:r>
            <a:endParaRPr lang="en-US" sz="1200" dirty="0">
              <a:ea typeface="+mn-lt"/>
              <a:cs typeface="+mn-lt"/>
            </a:endParaRPr>
          </a:p>
          <a:p>
            <a:pPr marL="342900" indent="-342900">
              <a:lnSpc>
                <a:spcPct val="100000"/>
              </a:lnSpc>
              <a:spcAft>
                <a:spcPts val="600"/>
              </a:spcAft>
              <a:buChar char="•"/>
            </a:pPr>
            <a:r>
              <a:rPr lang="en-GB" sz="1200" b="0" dirty="0">
                <a:ea typeface="+mn-lt"/>
                <a:cs typeface="+mn-lt"/>
              </a:rPr>
              <a:t>what is the projected future need for palliative and end of life care services for our population – considering local demography such as age profiles and population projections? </a:t>
            </a:r>
            <a:endParaRPr lang="en-US" sz="1200" dirty="0">
              <a:ea typeface="+mn-lt"/>
              <a:cs typeface="+mn-lt"/>
            </a:endParaRPr>
          </a:p>
          <a:p>
            <a:pPr marL="342900" indent="-342900">
              <a:lnSpc>
                <a:spcPct val="100000"/>
              </a:lnSpc>
              <a:spcAft>
                <a:spcPts val="600"/>
              </a:spcAft>
              <a:buChar char="•"/>
            </a:pPr>
            <a:r>
              <a:rPr lang="en-GB" sz="1200" b="0" dirty="0">
                <a:ea typeface="+mn-lt"/>
                <a:cs typeface="+mn-lt"/>
              </a:rPr>
              <a:t>are our local services sufficiently tailored to reflect the patients’ diverse needs given the range of conditions people die from? </a:t>
            </a:r>
            <a:endParaRPr lang="en-US" sz="1200" dirty="0">
              <a:ea typeface="+mn-lt"/>
              <a:cs typeface="+mn-lt"/>
            </a:endParaRPr>
          </a:p>
          <a:p>
            <a:pPr marL="342900" indent="-342900">
              <a:lnSpc>
                <a:spcPct val="100000"/>
              </a:lnSpc>
              <a:spcAft>
                <a:spcPts val="600"/>
              </a:spcAft>
              <a:buChar char="•"/>
            </a:pPr>
            <a:r>
              <a:rPr lang="en-GB" sz="1200" b="0" dirty="0">
                <a:ea typeface="+mn-lt"/>
                <a:cs typeface="+mn-lt"/>
              </a:rPr>
              <a:t>how adequate is our provision of palliative and end of life care services in our local area – including 24/7 access to generalist palliative care services, specialist level palliative care services, social care provision,  care home provision, access to medicine and equipment, community support?</a:t>
            </a:r>
            <a:endParaRPr lang="en-US" sz="1100" b="0" dirty="0">
              <a:ea typeface="+mn-lt"/>
              <a:cs typeface="+mn-lt"/>
            </a:endParaRPr>
          </a:p>
        </p:txBody>
      </p:sp>
      <p:sp>
        <p:nvSpPr>
          <p:cNvPr id="6" name="Slide Number Placeholder 5">
            <a:extLst>
              <a:ext uri="{FF2B5EF4-FFF2-40B4-BE49-F238E27FC236}">
                <a16:creationId xmlns:a16="http://schemas.microsoft.com/office/drawing/2014/main" id="{33FA7E7F-915C-B3D8-3C35-456BFAE49A7D}"/>
              </a:ext>
            </a:extLst>
          </p:cNvPr>
          <p:cNvSpPr>
            <a:spLocks noGrp="1"/>
          </p:cNvSpPr>
          <p:nvPr>
            <p:ph type="sldNum" sz="quarter" idx="12"/>
          </p:nvPr>
        </p:nvSpPr>
        <p:spPr/>
        <p:txBody>
          <a:bodyPr/>
          <a:lstStyle/>
          <a:p>
            <a:fld id="{06A44ADC-FBC0-4698-B0EC-1AD4A4060383}" type="slidenum">
              <a:rPr lang="en-GB" smtClean="0"/>
              <a:t>19</a:t>
            </a:fld>
            <a:endParaRPr lang="en-GB"/>
          </a:p>
        </p:txBody>
      </p:sp>
      <p:grpSp>
        <p:nvGrpSpPr>
          <p:cNvPr id="7" name="Group 6">
            <a:extLst>
              <a:ext uri="{FF2B5EF4-FFF2-40B4-BE49-F238E27FC236}">
                <a16:creationId xmlns:a16="http://schemas.microsoft.com/office/drawing/2014/main" id="{C8F5CC9E-CB4D-4206-BC4A-47B0AC4C75F7}"/>
              </a:ext>
            </a:extLst>
          </p:cNvPr>
          <p:cNvGrpSpPr/>
          <p:nvPr/>
        </p:nvGrpSpPr>
        <p:grpSpPr>
          <a:xfrm>
            <a:off x="229170" y="862228"/>
            <a:ext cx="6295383" cy="4680000"/>
            <a:chOff x="301198" y="1141703"/>
            <a:chExt cx="6295383" cy="4680000"/>
          </a:xfrm>
        </p:grpSpPr>
        <p:sp>
          <p:nvSpPr>
            <p:cNvPr id="8" name="TextBox 6">
              <a:extLst>
                <a:ext uri="{FF2B5EF4-FFF2-40B4-BE49-F238E27FC236}">
                  <a16:creationId xmlns:a16="http://schemas.microsoft.com/office/drawing/2014/main" id="{B03B73BB-25D9-4E71-9D94-55173777070F}"/>
                </a:ext>
              </a:extLst>
            </p:cNvPr>
            <p:cNvSpPr txBox="1"/>
            <p:nvPr/>
          </p:nvSpPr>
          <p:spPr>
            <a:xfrm>
              <a:off x="301198" y="1141703"/>
              <a:ext cx="6295383" cy="4680000"/>
            </a:xfrm>
            <a:prstGeom prst="rect">
              <a:avLst/>
            </a:prstGeom>
            <a:noFill/>
            <a:ln w="19050">
              <a:solidFill>
                <a:schemeClr val="accent1"/>
              </a:solidFill>
            </a:ln>
          </p:spPr>
          <p:txBody>
            <a:bodyPr wrap="square" rtlCol="0">
              <a:spAutoFit/>
            </a:bodyPr>
            <a:lstStyle/>
            <a:p>
              <a:endParaRPr lang="en-GB" sz="1000"/>
            </a:p>
          </p:txBody>
        </p:sp>
        <p:sp>
          <p:nvSpPr>
            <p:cNvPr id="9" name="TextBox 6">
              <a:extLst>
                <a:ext uri="{FF2B5EF4-FFF2-40B4-BE49-F238E27FC236}">
                  <a16:creationId xmlns:a16="http://schemas.microsoft.com/office/drawing/2014/main" id="{52C5040C-FCF3-45F2-9360-E14D32852F25}"/>
                </a:ext>
              </a:extLst>
            </p:cNvPr>
            <p:cNvSpPr txBox="1"/>
            <p:nvPr/>
          </p:nvSpPr>
          <p:spPr>
            <a:xfrm>
              <a:off x="1318583" y="1608961"/>
              <a:ext cx="1582691" cy="2340000"/>
            </a:xfrm>
            <a:prstGeom prst="rect">
              <a:avLst/>
            </a:prstGeom>
            <a:noFill/>
            <a:ln w="19050">
              <a:solidFill>
                <a:schemeClr val="accent1"/>
              </a:solidFill>
            </a:ln>
          </p:spPr>
          <p:txBody>
            <a:bodyPr wrap="square" rtlCol="0">
              <a:spAutoFit/>
            </a:bodyPr>
            <a:lstStyle/>
            <a:p>
              <a:endParaRPr lang="en-GB" sz="1000"/>
            </a:p>
          </p:txBody>
        </p:sp>
        <p:sp>
          <p:nvSpPr>
            <p:cNvPr id="10" name="TextBox 6">
              <a:extLst>
                <a:ext uri="{FF2B5EF4-FFF2-40B4-BE49-F238E27FC236}">
                  <a16:creationId xmlns:a16="http://schemas.microsoft.com/office/drawing/2014/main" id="{F1C487D8-9CEA-4D49-BC6B-7349449EA452}"/>
                </a:ext>
              </a:extLst>
            </p:cNvPr>
            <p:cNvSpPr txBox="1"/>
            <p:nvPr/>
          </p:nvSpPr>
          <p:spPr>
            <a:xfrm>
              <a:off x="2988477" y="1606596"/>
              <a:ext cx="1582691" cy="2340000"/>
            </a:xfrm>
            <a:prstGeom prst="rect">
              <a:avLst/>
            </a:prstGeom>
            <a:noFill/>
            <a:ln w="19050">
              <a:solidFill>
                <a:schemeClr val="accent1"/>
              </a:solidFill>
            </a:ln>
          </p:spPr>
          <p:txBody>
            <a:bodyPr wrap="square" rtlCol="0">
              <a:spAutoFit/>
            </a:bodyPr>
            <a:lstStyle/>
            <a:p>
              <a:endParaRPr lang="en-GB" sz="1000"/>
            </a:p>
          </p:txBody>
        </p:sp>
        <p:sp>
          <p:nvSpPr>
            <p:cNvPr id="11" name="TextBox 6">
              <a:extLst>
                <a:ext uri="{FF2B5EF4-FFF2-40B4-BE49-F238E27FC236}">
                  <a16:creationId xmlns:a16="http://schemas.microsoft.com/office/drawing/2014/main" id="{A516BD65-7236-47DC-B10F-318A7D21FF57}"/>
                </a:ext>
              </a:extLst>
            </p:cNvPr>
            <p:cNvSpPr txBox="1"/>
            <p:nvPr/>
          </p:nvSpPr>
          <p:spPr>
            <a:xfrm>
              <a:off x="4682698" y="1604685"/>
              <a:ext cx="1582691" cy="2340000"/>
            </a:xfrm>
            <a:prstGeom prst="rect">
              <a:avLst/>
            </a:prstGeom>
            <a:noFill/>
            <a:ln w="19050">
              <a:solidFill>
                <a:schemeClr val="accent1"/>
              </a:solidFill>
            </a:ln>
          </p:spPr>
          <p:txBody>
            <a:bodyPr wrap="square" rtlCol="0">
              <a:spAutoFit/>
            </a:bodyPr>
            <a:lstStyle/>
            <a:p>
              <a:endParaRPr lang="en-GB" sz="1000"/>
            </a:p>
          </p:txBody>
        </p:sp>
        <p:sp>
          <p:nvSpPr>
            <p:cNvPr id="12" name="Rectangle: Rounded Corners 11">
              <a:extLst>
                <a:ext uri="{FF2B5EF4-FFF2-40B4-BE49-F238E27FC236}">
                  <a16:creationId xmlns:a16="http://schemas.microsoft.com/office/drawing/2014/main" id="{487F939A-75E7-4522-BB43-C22A05044608}"/>
                </a:ext>
              </a:extLst>
            </p:cNvPr>
            <p:cNvSpPr/>
            <p:nvPr/>
          </p:nvSpPr>
          <p:spPr>
            <a:xfrm>
              <a:off x="3289720" y="4171809"/>
              <a:ext cx="930995" cy="8319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3" name="TextBox 12">
              <a:extLst>
                <a:ext uri="{FF2B5EF4-FFF2-40B4-BE49-F238E27FC236}">
                  <a16:creationId xmlns:a16="http://schemas.microsoft.com/office/drawing/2014/main" id="{C62D526C-3844-411F-8528-4877E2A81F75}"/>
                </a:ext>
              </a:extLst>
            </p:cNvPr>
            <p:cNvSpPr txBox="1"/>
            <p:nvPr/>
          </p:nvSpPr>
          <p:spPr>
            <a:xfrm>
              <a:off x="1324161" y="1617609"/>
              <a:ext cx="1572981" cy="246221"/>
            </a:xfrm>
            <a:prstGeom prst="rect">
              <a:avLst/>
            </a:prstGeom>
            <a:noFill/>
            <a:ln>
              <a:noFill/>
            </a:ln>
          </p:spPr>
          <p:txBody>
            <a:bodyPr wrap="square" rtlCol="0">
              <a:spAutoFit/>
            </a:bodyPr>
            <a:lstStyle/>
            <a:p>
              <a:pPr algn="ctr"/>
              <a:r>
                <a:rPr lang="en-GB" sz="1000" b="1" dirty="0"/>
                <a:t>Local population</a:t>
              </a:r>
            </a:p>
          </p:txBody>
        </p:sp>
        <p:sp>
          <p:nvSpPr>
            <p:cNvPr id="14" name="TextBox 13">
              <a:extLst>
                <a:ext uri="{FF2B5EF4-FFF2-40B4-BE49-F238E27FC236}">
                  <a16:creationId xmlns:a16="http://schemas.microsoft.com/office/drawing/2014/main" id="{F808A8F1-8D34-4E21-B2E7-7BC90571EDF7}"/>
                </a:ext>
              </a:extLst>
            </p:cNvPr>
            <p:cNvSpPr txBox="1"/>
            <p:nvPr/>
          </p:nvSpPr>
          <p:spPr>
            <a:xfrm>
              <a:off x="3016815" y="1602509"/>
              <a:ext cx="1560857" cy="272758"/>
            </a:xfrm>
            <a:prstGeom prst="rect">
              <a:avLst/>
            </a:prstGeom>
            <a:noFill/>
            <a:ln>
              <a:noFill/>
            </a:ln>
          </p:spPr>
          <p:txBody>
            <a:bodyPr wrap="square" lIns="54000" tIns="45720" rIns="54000" bIns="72000" rtlCol="0" anchor="t">
              <a:spAutoFit/>
            </a:bodyPr>
            <a:lstStyle>
              <a:defPPr>
                <a:defRPr lang="en-US"/>
              </a:defPPr>
            </a:lstStyle>
            <a:p>
              <a:r>
                <a:rPr lang="en-GB" sz="1000" b="1" dirty="0"/>
                <a:t>Need for </a:t>
              </a:r>
              <a:r>
                <a:rPr lang="en-GB" sz="1000" b="1" dirty="0" err="1"/>
                <a:t>PEoLC</a:t>
              </a:r>
              <a:r>
                <a:rPr lang="en-GB" sz="1000" b="1" dirty="0"/>
                <a:t> </a:t>
              </a:r>
            </a:p>
          </p:txBody>
        </p:sp>
        <p:sp>
          <p:nvSpPr>
            <p:cNvPr id="15" name="TextBox 14">
              <a:extLst>
                <a:ext uri="{FF2B5EF4-FFF2-40B4-BE49-F238E27FC236}">
                  <a16:creationId xmlns:a16="http://schemas.microsoft.com/office/drawing/2014/main" id="{028940D7-586E-400C-B0E9-19ECDC4AE106}"/>
                </a:ext>
              </a:extLst>
            </p:cNvPr>
            <p:cNvSpPr txBox="1"/>
            <p:nvPr/>
          </p:nvSpPr>
          <p:spPr>
            <a:xfrm>
              <a:off x="4669023" y="1617609"/>
              <a:ext cx="1588066" cy="246221"/>
            </a:xfrm>
            <a:prstGeom prst="rect">
              <a:avLst/>
            </a:prstGeom>
            <a:noFill/>
            <a:ln>
              <a:noFill/>
            </a:ln>
          </p:spPr>
          <p:txBody>
            <a:bodyPr wrap="square" rtlCol="0">
              <a:spAutoFit/>
            </a:bodyPr>
            <a:lstStyle>
              <a:defPPr>
                <a:defRPr lang="en-US"/>
              </a:defPPr>
            </a:lstStyle>
            <a:p>
              <a:pPr algn="ctr"/>
              <a:r>
                <a:rPr lang="en-GB" sz="1000" b="1" dirty="0"/>
                <a:t>Care settings</a:t>
              </a:r>
            </a:p>
          </p:txBody>
        </p:sp>
        <p:sp>
          <p:nvSpPr>
            <p:cNvPr id="16" name="TextBox 15">
              <a:extLst>
                <a:ext uri="{FF2B5EF4-FFF2-40B4-BE49-F238E27FC236}">
                  <a16:creationId xmlns:a16="http://schemas.microsoft.com/office/drawing/2014/main" id="{12B84741-56BD-4654-BE06-54A02AA933FC}"/>
                </a:ext>
              </a:extLst>
            </p:cNvPr>
            <p:cNvSpPr txBox="1"/>
            <p:nvPr/>
          </p:nvSpPr>
          <p:spPr>
            <a:xfrm>
              <a:off x="4921200" y="2052000"/>
              <a:ext cx="1372716" cy="1579920"/>
            </a:xfrm>
            <a:prstGeom prst="rect">
              <a:avLst/>
            </a:prstGeom>
            <a:noFill/>
          </p:spPr>
          <p:txBody>
            <a:bodyPr wrap="square" rtlCol="0">
              <a:spAutoFit/>
            </a:bodyPr>
            <a:lstStyle/>
            <a:p>
              <a:pPr>
                <a:spcAft>
                  <a:spcPts val="400"/>
                </a:spcAft>
              </a:pPr>
              <a:r>
                <a:rPr lang="en-GB" sz="1000" dirty="0"/>
                <a:t>Service configuration</a:t>
              </a:r>
            </a:p>
            <a:p>
              <a:pPr>
                <a:spcAft>
                  <a:spcPts val="400"/>
                </a:spcAft>
              </a:pPr>
              <a:r>
                <a:rPr lang="en-GB" sz="1000" dirty="0"/>
                <a:t>Place of death</a:t>
              </a:r>
            </a:p>
            <a:p>
              <a:pPr>
                <a:spcAft>
                  <a:spcPts val="400"/>
                </a:spcAft>
              </a:pPr>
              <a:r>
                <a:rPr lang="en-GB" sz="1000" dirty="0"/>
                <a:t>Care home beds</a:t>
              </a:r>
            </a:p>
            <a:p>
              <a:pPr>
                <a:spcAft>
                  <a:spcPts val="400"/>
                </a:spcAft>
              </a:pPr>
              <a:r>
                <a:rPr lang="en-GB" sz="1000" dirty="0"/>
                <a:t>Temporary care home residents</a:t>
              </a:r>
            </a:p>
            <a:p>
              <a:pPr>
                <a:spcAft>
                  <a:spcPts val="400"/>
                </a:spcAft>
              </a:pPr>
              <a:r>
                <a:rPr lang="en-GB" sz="1000" dirty="0"/>
                <a:t>QOF Palliative care register enrolment </a:t>
              </a:r>
            </a:p>
            <a:p>
              <a:pPr>
                <a:spcAft>
                  <a:spcPts val="400"/>
                </a:spcAft>
              </a:pPr>
              <a:r>
                <a:rPr lang="en-GB" sz="1000" dirty="0"/>
                <a:t>Hospital admissions</a:t>
              </a:r>
            </a:p>
          </p:txBody>
        </p:sp>
        <p:sp>
          <p:nvSpPr>
            <p:cNvPr id="17" name="TextBox 16">
              <a:extLst>
                <a:ext uri="{FF2B5EF4-FFF2-40B4-BE49-F238E27FC236}">
                  <a16:creationId xmlns:a16="http://schemas.microsoft.com/office/drawing/2014/main" id="{921003BE-2F2D-4229-A5E3-1858330D512E}"/>
                </a:ext>
              </a:extLst>
            </p:cNvPr>
            <p:cNvSpPr txBox="1"/>
            <p:nvPr/>
          </p:nvSpPr>
          <p:spPr>
            <a:xfrm>
              <a:off x="3286800" y="2052000"/>
              <a:ext cx="1298043" cy="1098538"/>
            </a:xfrm>
            <a:prstGeom prst="rect">
              <a:avLst/>
            </a:prstGeom>
            <a:noFill/>
          </p:spPr>
          <p:txBody>
            <a:bodyPr wrap="square" rtlCol="0">
              <a:spAutoFit/>
            </a:bodyPr>
            <a:lstStyle/>
            <a:p>
              <a:pPr>
                <a:spcAft>
                  <a:spcPts val="400"/>
                </a:spcAft>
                <a:tabLst>
                  <a:tab pos="534988" algn="l"/>
                </a:tabLst>
              </a:pPr>
              <a:r>
                <a:rPr lang="en-GB" sz="1000" dirty="0"/>
                <a:t>Number of deaths</a:t>
              </a:r>
            </a:p>
            <a:p>
              <a:pPr>
                <a:spcAft>
                  <a:spcPts val="400"/>
                </a:spcAft>
                <a:tabLst>
                  <a:tab pos="534988" algn="l"/>
                </a:tabLst>
              </a:pPr>
              <a:r>
                <a:rPr lang="en-GB" sz="1000" dirty="0"/>
                <a:t>Disease prevalence</a:t>
              </a:r>
            </a:p>
            <a:p>
              <a:pPr>
                <a:spcAft>
                  <a:spcPts val="400"/>
                </a:spcAft>
                <a:tabLst>
                  <a:tab pos="534988" algn="l"/>
                </a:tabLst>
              </a:pPr>
              <a:r>
                <a:rPr lang="en-GB" sz="1000" dirty="0"/>
                <a:t>Age at death</a:t>
              </a:r>
            </a:p>
            <a:p>
              <a:pPr>
                <a:spcAft>
                  <a:spcPts val="400"/>
                </a:spcAft>
                <a:tabLst>
                  <a:tab pos="534988" algn="l"/>
                </a:tabLst>
              </a:pPr>
              <a:r>
                <a:rPr lang="en-GB" sz="1000" dirty="0"/>
                <a:t>Cause of death</a:t>
              </a:r>
            </a:p>
            <a:p>
              <a:pPr>
                <a:spcAft>
                  <a:spcPts val="400"/>
                </a:spcAft>
                <a:tabLst>
                  <a:tab pos="534988" algn="l"/>
                </a:tabLst>
              </a:pPr>
              <a:r>
                <a:rPr lang="en-GB" sz="1000" dirty="0"/>
                <a:t>EPACCS</a:t>
              </a:r>
            </a:p>
          </p:txBody>
        </p:sp>
        <p:sp>
          <p:nvSpPr>
            <p:cNvPr id="18" name="TextBox 17">
              <a:extLst>
                <a:ext uri="{FF2B5EF4-FFF2-40B4-BE49-F238E27FC236}">
                  <a16:creationId xmlns:a16="http://schemas.microsoft.com/office/drawing/2014/main" id="{043EE51B-AF79-4DB3-AACB-46B3C0A03176}"/>
                </a:ext>
              </a:extLst>
            </p:cNvPr>
            <p:cNvSpPr txBox="1"/>
            <p:nvPr/>
          </p:nvSpPr>
          <p:spPr>
            <a:xfrm>
              <a:off x="1620000" y="2052000"/>
              <a:ext cx="1269971" cy="1836400"/>
            </a:xfrm>
            <a:prstGeom prst="rect">
              <a:avLst/>
            </a:prstGeom>
            <a:noFill/>
          </p:spPr>
          <p:txBody>
            <a:bodyPr wrap="square" rtlCol="0">
              <a:spAutoFit/>
            </a:bodyPr>
            <a:lstStyle/>
            <a:p>
              <a:pPr>
                <a:spcAft>
                  <a:spcPts val="400"/>
                </a:spcAft>
              </a:pPr>
              <a:r>
                <a:rPr lang="en-GB" sz="1000" dirty="0"/>
                <a:t>Population</a:t>
              </a:r>
            </a:p>
            <a:p>
              <a:pPr>
                <a:spcAft>
                  <a:spcPts val="400"/>
                </a:spcAft>
              </a:pPr>
              <a:r>
                <a:rPr lang="en-GB" sz="1000" dirty="0"/>
                <a:t>Socio-economic deprivation</a:t>
              </a:r>
            </a:p>
            <a:p>
              <a:pPr>
                <a:spcAft>
                  <a:spcPts val="400"/>
                </a:spcAft>
              </a:pPr>
              <a:r>
                <a:rPr lang="en-GB" sz="1000" dirty="0"/>
                <a:t>Living alone</a:t>
              </a:r>
            </a:p>
            <a:p>
              <a:pPr>
                <a:spcAft>
                  <a:spcPts val="400"/>
                </a:spcAft>
              </a:pPr>
              <a:r>
                <a:rPr lang="en-GB" sz="1000" dirty="0"/>
                <a:t>Fuel poverty</a:t>
              </a:r>
            </a:p>
            <a:p>
              <a:pPr>
                <a:spcAft>
                  <a:spcPts val="400"/>
                </a:spcAft>
              </a:pPr>
              <a:r>
                <a:rPr lang="en-GB" sz="1000" dirty="0"/>
                <a:t>Overcrowding</a:t>
              </a:r>
            </a:p>
            <a:p>
              <a:pPr>
                <a:spcAft>
                  <a:spcPts val="400"/>
                </a:spcAft>
              </a:pPr>
              <a:r>
                <a:rPr lang="en-GB" sz="1000" dirty="0"/>
                <a:t>Ethnicity</a:t>
              </a:r>
            </a:p>
            <a:p>
              <a:pPr>
                <a:spcAft>
                  <a:spcPts val="400"/>
                </a:spcAft>
              </a:pPr>
              <a:r>
                <a:rPr lang="en-GB" sz="1000" dirty="0"/>
                <a:t>Cultural identity</a:t>
              </a:r>
            </a:p>
            <a:p>
              <a:pPr>
                <a:spcAft>
                  <a:spcPts val="400"/>
                </a:spcAft>
              </a:pPr>
              <a:r>
                <a:rPr lang="en-GB" sz="1000" dirty="0"/>
                <a:t>Language</a:t>
              </a:r>
            </a:p>
          </p:txBody>
        </p:sp>
        <p:sp>
          <p:nvSpPr>
            <p:cNvPr id="19" name="TextBox 18">
              <a:extLst>
                <a:ext uri="{FF2B5EF4-FFF2-40B4-BE49-F238E27FC236}">
                  <a16:creationId xmlns:a16="http://schemas.microsoft.com/office/drawing/2014/main" id="{9FD5C64F-ACE1-407C-9EA5-589734319B4A}"/>
                </a:ext>
              </a:extLst>
            </p:cNvPr>
            <p:cNvSpPr txBox="1"/>
            <p:nvPr/>
          </p:nvSpPr>
          <p:spPr>
            <a:xfrm>
              <a:off x="3289720" y="4212000"/>
              <a:ext cx="944350" cy="511866"/>
            </a:xfrm>
            <a:prstGeom prst="rect">
              <a:avLst/>
            </a:prstGeom>
            <a:noFill/>
          </p:spPr>
          <p:txBody>
            <a:bodyPr wrap="square" lIns="36000" tIns="36000" rIns="36000" rtlCol="0">
              <a:spAutoFit/>
            </a:bodyPr>
            <a:lstStyle/>
            <a:p>
              <a:r>
                <a:rPr lang="en-GB" sz="930" b="1">
                  <a:solidFill>
                    <a:schemeClr val="bg1"/>
                  </a:solidFill>
                  <a:hlinkClick r:id="rId3">
                    <a:extLst>
                      <a:ext uri="{A12FA001-AC4F-418D-AE19-62706E023703}">
                        <ahyp:hlinkClr xmlns:ahyp="http://schemas.microsoft.com/office/drawing/2018/hyperlinkcolor" val="tx"/>
                      </a:ext>
                    </a:extLst>
                  </a:hlinkClick>
                </a:rPr>
                <a:t>Palliative and end of life care profile</a:t>
              </a:r>
              <a:endParaRPr lang="en-GB" sz="930" b="1">
                <a:solidFill>
                  <a:schemeClr val="bg1"/>
                </a:solidFill>
              </a:endParaRPr>
            </a:p>
          </p:txBody>
        </p:sp>
        <p:sp>
          <p:nvSpPr>
            <p:cNvPr id="20" name="TextBox 19">
              <a:extLst>
                <a:ext uri="{FF2B5EF4-FFF2-40B4-BE49-F238E27FC236}">
                  <a16:creationId xmlns:a16="http://schemas.microsoft.com/office/drawing/2014/main" id="{0F69C8ED-4F6F-44F0-A75D-70674AE7F73B}"/>
                </a:ext>
              </a:extLst>
            </p:cNvPr>
            <p:cNvSpPr txBox="1"/>
            <p:nvPr/>
          </p:nvSpPr>
          <p:spPr>
            <a:xfrm>
              <a:off x="2082073" y="5114061"/>
              <a:ext cx="1178442" cy="246221"/>
            </a:xfrm>
            <a:prstGeom prst="rect">
              <a:avLst/>
            </a:prstGeom>
            <a:noFill/>
          </p:spPr>
          <p:txBody>
            <a:bodyPr wrap="square" lIns="91440" tIns="45720" rIns="91440" bIns="45720" rtlCol="0" anchor="t">
              <a:spAutoFit/>
            </a:bodyPr>
            <a:lstStyle/>
            <a:p>
              <a:r>
                <a:rPr lang="en-GB" sz="1000" dirty="0"/>
                <a:t>OHID data tools </a:t>
              </a:r>
              <a:endParaRPr lang="en-GB" sz="1000" dirty="0">
                <a:cs typeface="Arial"/>
              </a:endParaRPr>
            </a:p>
          </p:txBody>
        </p:sp>
        <p:sp>
          <p:nvSpPr>
            <p:cNvPr id="21" name="TextBox 20">
              <a:extLst>
                <a:ext uri="{FF2B5EF4-FFF2-40B4-BE49-F238E27FC236}">
                  <a16:creationId xmlns:a16="http://schemas.microsoft.com/office/drawing/2014/main" id="{526195B8-ADB0-49F2-B6E4-718209464111}"/>
                </a:ext>
              </a:extLst>
            </p:cNvPr>
            <p:cNvSpPr txBox="1"/>
            <p:nvPr/>
          </p:nvSpPr>
          <p:spPr>
            <a:xfrm>
              <a:off x="328432" y="2083361"/>
              <a:ext cx="812994" cy="400110"/>
            </a:xfrm>
            <a:prstGeom prst="rect">
              <a:avLst/>
            </a:prstGeom>
            <a:noFill/>
          </p:spPr>
          <p:txBody>
            <a:bodyPr wrap="square" lIns="91440" tIns="45720" rIns="91440" bIns="45720" rtlCol="0" anchor="t">
              <a:spAutoFit/>
            </a:bodyPr>
            <a:lstStyle/>
            <a:p>
              <a:r>
                <a:rPr lang="en-GB" sz="1000" dirty="0"/>
                <a:t>Example</a:t>
              </a:r>
            </a:p>
            <a:p>
              <a:r>
                <a:rPr lang="en-GB" sz="1000" dirty="0">
                  <a:solidFill>
                    <a:srgbClr val="000000"/>
                  </a:solidFill>
                  <a:cs typeface="Arial"/>
                </a:rPr>
                <a:t>indicators</a:t>
              </a:r>
            </a:p>
          </p:txBody>
        </p:sp>
        <p:sp>
          <p:nvSpPr>
            <p:cNvPr id="22" name="TextBox 21">
              <a:extLst>
                <a:ext uri="{FF2B5EF4-FFF2-40B4-BE49-F238E27FC236}">
                  <a16:creationId xmlns:a16="http://schemas.microsoft.com/office/drawing/2014/main" id="{EC1F1B21-4660-4B7B-BBF9-9359F1C7DE91}"/>
                </a:ext>
              </a:extLst>
            </p:cNvPr>
            <p:cNvSpPr txBox="1"/>
            <p:nvPr/>
          </p:nvSpPr>
          <p:spPr>
            <a:xfrm>
              <a:off x="305732" y="4178691"/>
              <a:ext cx="721282" cy="563405"/>
            </a:xfrm>
            <a:prstGeom prst="rect">
              <a:avLst/>
            </a:prstGeom>
            <a:noFill/>
          </p:spPr>
          <p:txBody>
            <a:bodyPr wrap="square" lIns="91440" tIns="45720" rIns="91440" bIns="45720" rtlCol="0" anchor="t">
              <a:spAutoFit/>
            </a:bodyPr>
            <a:lstStyle/>
            <a:p>
              <a:r>
                <a:rPr lang="en-GB" sz="1000" dirty="0"/>
                <a:t>Example data sources</a:t>
              </a:r>
            </a:p>
          </p:txBody>
        </p:sp>
        <p:sp>
          <p:nvSpPr>
            <p:cNvPr id="23" name="TextBox 22">
              <a:extLst>
                <a:ext uri="{FF2B5EF4-FFF2-40B4-BE49-F238E27FC236}">
                  <a16:creationId xmlns:a16="http://schemas.microsoft.com/office/drawing/2014/main" id="{51B44CF8-7EDB-44C1-AB4E-0D3339780287}"/>
                </a:ext>
              </a:extLst>
            </p:cNvPr>
            <p:cNvSpPr txBox="1"/>
            <p:nvPr/>
          </p:nvSpPr>
          <p:spPr>
            <a:xfrm>
              <a:off x="4371572" y="4812231"/>
              <a:ext cx="1093504" cy="230832"/>
            </a:xfrm>
            <a:prstGeom prst="rect">
              <a:avLst/>
            </a:prstGeom>
            <a:noFill/>
          </p:spPr>
          <p:txBody>
            <a:bodyPr wrap="square" lIns="36000" rIns="36000" rtlCol="0">
              <a:spAutoFit/>
            </a:bodyPr>
            <a:lstStyle/>
            <a:p>
              <a:pPr algn="ctr"/>
              <a:r>
                <a:rPr lang="en-GB" sz="900" dirty="0">
                  <a:solidFill>
                    <a:schemeClr val="bg1"/>
                  </a:solidFill>
                </a:rPr>
                <a:t>To  LA / ICS  /CCG</a:t>
              </a:r>
            </a:p>
          </p:txBody>
        </p:sp>
        <p:sp>
          <p:nvSpPr>
            <p:cNvPr id="24" name="Rectangle: Rounded Corners 23">
              <a:extLst>
                <a:ext uri="{FF2B5EF4-FFF2-40B4-BE49-F238E27FC236}">
                  <a16:creationId xmlns:a16="http://schemas.microsoft.com/office/drawing/2014/main" id="{17ABEC04-9430-4716-A413-996B92E8387D}"/>
                </a:ext>
              </a:extLst>
            </p:cNvPr>
            <p:cNvSpPr/>
            <p:nvPr/>
          </p:nvSpPr>
          <p:spPr>
            <a:xfrm>
              <a:off x="5471306" y="4175755"/>
              <a:ext cx="930995" cy="831957"/>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5" name="TextBox 24">
              <a:extLst>
                <a:ext uri="{FF2B5EF4-FFF2-40B4-BE49-F238E27FC236}">
                  <a16:creationId xmlns:a16="http://schemas.microsoft.com/office/drawing/2014/main" id="{ABE300CB-50BE-492E-804B-10897BC9061E}"/>
                </a:ext>
              </a:extLst>
            </p:cNvPr>
            <p:cNvSpPr txBox="1"/>
            <p:nvPr/>
          </p:nvSpPr>
          <p:spPr>
            <a:xfrm>
              <a:off x="5526412" y="4212000"/>
              <a:ext cx="756546" cy="225634"/>
            </a:xfrm>
            <a:prstGeom prst="rect">
              <a:avLst/>
            </a:prstGeom>
            <a:noFill/>
          </p:spPr>
          <p:txBody>
            <a:bodyPr wrap="square" lIns="36000" tIns="36000" rIns="36000" rtlCol="0">
              <a:spAutoFit/>
            </a:bodyPr>
            <a:lstStyle/>
            <a:p>
              <a:pPr algn="ctr"/>
              <a:r>
                <a:rPr lang="en-GB" sz="930" b="1" dirty="0">
                  <a:solidFill>
                    <a:schemeClr val="bg1"/>
                  </a:solidFill>
                </a:rPr>
                <a:t>Local data</a:t>
              </a:r>
            </a:p>
          </p:txBody>
        </p:sp>
        <p:sp>
          <p:nvSpPr>
            <p:cNvPr id="26" name="TextBox 25">
              <a:extLst>
                <a:ext uri="{FF2B5EF4-FFF2-40B4-BE49-F238E27FC236}">
                  <a16:creationId xmlns:a16="http://schemas.microsoft.com/office/drawing/2014/main" id="{74E17049-AD8F-45CA-B5B5-60367BC84439}"/>
                </a:ext>
              </a:extLst>
            </p:cNvPr>
            <p:cNvSpPr txBox="1"/>
            <p:nvPr/>
          </p:nvSpPr>
          <p:spPr>
            <a:xfrm>
              <a:off x="305732" y="1617609"/>
              <a:ext cx="579687" cy="246221"/>
            </a:xfrm>
            <a:prstGeom prst="rect">
              <a:avLst/>
            </a:prstGeom>
            <a:noFill/>
          </p:spPr>
          <p:txBody>
            <a:bodyPr wrap="square" rtlCol="0">
              <a:spAutoFit/>
            </a:bodyPr>
            <a:lstStyle/>
            <a:p>
              <a:r>
                <a:rPr lang="en-GB" sz="1000" dirty="0"/>
                <a:t>Topics</a:t>
              </a:r>
            </a:p>
          </p:txBody>
        </p:sp>
        <p:sp>
          <p:nvSpPr>
            <p:cNvPr id="27" name="TextBox 26">
              <a:extLst>
                <a:ext uri="{FF2B5EF4-FFF2-40B4-BE49-F238E27FC236}">
                  <a16:creationId xmlns:a16="http://schemas.microsoft.com/office/drawing/2014/main" id="{F4EE5255-F173-40BC-9F77-DCB47C076DA7}"/>
                </a:ext>
              </a:extLst>
            </p:cNvPr>
            <p:cNvSpPr txBox="1"/>
            <p:nvPr/>
          </p:nvSpPr>
          <p:spPr>
            <a:xfrm>
              <a:off x="5490121" y="5113568"/>
              <a:ext cx="930995" cy="400110"/>
            </a:xfrm>
            <a:prstGeom prst="rect">
              <a:avLst/>
            </a:prstGeom>
            <a:noFill/>
          </p:spPr>
          <p:txBody>
            <a:bodyPr wrap="square" rtlCol="0">
              <a:spAutoFit/>
            </a:bodyPr>
            <a:lstStyle/>
            <a:p>
              <a:pPr algn="ctr"/>
              <a:r>
                <a:rPr lang="en-GB" sz="1000" dirty="0"/>
                <a:t>Local data sets</a:t>
              </a:r>
            </a:p>
          </p:txBody>
        </p:sp>
        <p:sp>
          <p:nvSpPr>
            <p:cNvPr id="28" name="Oval 27">
              <a:extLst>
                <a:ext uri="{FF2B5EF4-FFF2-40B4-BE49-F238E27FC236}">
                  <a16:creationId xmlns:a16="http://schemas.microsoft.com/office/drawing/2014/main" id="{87F6D4DC-F4E0-4E99-AB2C-13CC261336ED}"/>
                </a:ext>
              </a:extLst>
            </p:cNvPr>
            <p:cNvSpPr/>
            <p:nvPr/>
          </p:nvSpPr>
          <p:spPr>
            <a:xfrm rot="21427675">
              <a:off x="3226429" y="21240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29" name="Oval 28">
              <a:extLst>
                <a:ext uri="{FF2B5EF4-FFF2-40B4-BE49-F238E27FC236}">
                  <a16:creationId xmlns:a16="http://schemas.microsoft.com/office/drawing/2014/main" id="{C25EA74B-C753-4050-B3BF-76FC6D59309E}"/>
                </a:ext>
              </a:extLst>
            </p:cNvPr>
            <p:cNvSpPr/>
            <p:nvPr/>
          </p:nvSpPr>
          <p:spPr>
            <a:xfrm>
              <a:off x="3717434" y="46980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rtlCol="0" anchor="ctr"/>
            <a:lstStyle/>
            <a:p>
              <a:pPr algn="ctr"/>
              <a:endParaRPr lang="en-GB" sz="900"/>
            </a:p>
          </p:txBody>
        </p:sp>
        <p:sp>
          <p:nvSpPr>
            <p:cNvPr id="30" name="Oval 29">
              <a:extLst>
                <a:ext uri="{FF2B5EF4-FFF2-40B4-BE49-F238E27FC236}">
                  <a16:creationId xmlns:a16="http://schemas.microsoft.com/office/drawing/2014/main" id="{22943529-19A0-4456-BCFF-4A27D5794AB9}"/>
                </a:ext>
              </a:extLst>
            </p:cNvPr>
            <p:cNvSpPr/>
            <p:nvPr/>
          </p:nvSpPr>
          <p:spPr>
            <a:xfrm>
              <a:off x="4867200" y="3090428"/>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1" name="Oval 30">
              <a:extLst>
                <a:ext uri="{FF2B5EF4-FFF2-40B4-BE49-F238E27FC236}">
                  <a16:creationId xmlns:a16="http://schemas.microsoft.com/office/drawing/2014/main" id="{6A474476-F718-46AB-84C9-4B98C747D93F}"/>
                </a:ext>
              </a:extLst>
            </p:cNvPr>
            <p:cNvSpPr/>
            <p:nvPr/>
          </p:nvSpPr>
          <p:spPr>
            <a:xfrm>
              <a:off x="4867200" y="23292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2" name="Oval 31">
              <a:extLst>
                <a:ext uri="{FF2B5EF4-FFF2-40B4-BE49-F238E27FC236}">
                  <a16:creationId xmlns:a16="http://schemas.microsoft.com/office/drawing/2014/main" id="{E5119303-7670-44E5-9629-B9BF4648F402}"/>
                </a:ext>
              </a:extLst>
            </p:cNvPr>
            <p:cNvSpPr/>
            <p:nvPr/>
          </p:nvSpPr>
          <p:spPr>
            <a:xfrm>
              <a:off x="4867200" y="25272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3" name="Oval 32">
              <a:extLst>
                <a:ext uri="{FF2B5EF4-FFF2-40B4-BE49-F238E27FC236}">
                  <a16:creationId xmlns:a16="http://schemas.microsoft.com/office/drawing/2014/main" id="{72A2DA9C-A022-4F2F-8B5A-733D52A1A894}"/>
                </a:ext>
              </a:extLst>
            </p:cNvPr>
            <p:cNvSpPr/>
            <p:nvPr/>
          </p:nvSpPr>
          <p:spPr>
            <a:xfrm>
              <a:off x="4867200" y="27324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4" name="Oval 33">
              <a:extLst>
                <a:ext uri="{FF2B5EF4-FFF2-40B4-BE49-F238E27FC236}">
                  <a16:creationId xmlns:a16="http://schemas.microsoft.com/office/drawing/2014/main" id="{56E5F28B-5174-4A41-95AB-ECBC27172C4C}"/>
                </a:ext>
              </a:extLst>
            </p:cNvPr>
            <p:cNvSpPr/>
            <p:nvPr/>
          </p:nvSpPr>
          <p:spPr>
            <a:xfrm>
              <a:off x="4759200" y="344880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5" name="Oval 34">
              <a:extLst>
                <a:ext uri="{FF2B5EF4-FFF2-40B4-BE49-F238E27FC236}">
                  <a16:creationId xmlns:a16="http://schemas.microsoft.com/office/drawing/2014/main" id="{F9FF1675-6DFA-44AD-8457-CC5491DCC86B}"/>
                </a:ext>
              </a:extLst>
            </p:cNvPr>
            <p:cNvSpPr/>
            <p:nvPr/>
          </p:nvSpPr>
          <p:spPr>
            <a:xfrm>
              <a:off x="1342483" y="2124752"/>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6" name="Oval 35">
              <a:extLst>
                <a:ext uri="{FF2B5EF4-FFF2-40B4-BE49-F238E27FC236}">
                  <a16:creationId xmlns:a16="http://schemas.microsoft.com/office/drawing/2014/main" id="{B88EE30C-6CF7-4AA8-AA62-4955C2CB7267}"/>
                </a:ext>
              </a:extLst>
            </p:cNvPr>
            <p:cNvSpPr/>
            <p:nvPr/>
          </p:nvSpPr>
          <p:spPr>
            <a:xfrm>
              <a:off x="1566000" y="2886182"/>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7" name="Oval 36">
              <a:extLst>
                <a:ext uri="{FF2B5EF4-FFF2-40B4-BE49-F238E27FC236}">
                  <a16:creationId xmlns:a16="http://schemas.microsoft.com/office/drawing/2014/main" id="{5DD5D26D-3253-4EF9-9088-ED571685A715}"/>
                </a:ext>
              </a:extLst>
            </p:cNvPr>
            <p:cNvSpPr/>
            <p:nvPr/>
          </p:nvSpPr>
          <p:spPr>
            <a:xfrm>
              <a:off x="1454400" y="2328636"/>
              <a:ext cx="108000" cy="108000"/>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8" name="Oval 37">
              <a:extLst>
                <a:ext uri="{FF2B5EF4-FFF2-40B4-BE49-F238E27FC236}">
                  <a16:creationId xmlns:a16="http://schemas.microsoft.com/office/drawing/2014/main" id="{55CBE091-B6E7-46AA-9700-47AB68358EE3}"/>
                </a:ext>
              </a:extLst>
            </p:cNvPr>
            <p:cNvSpPr/>
            <p:nvPr/>
          </p:nvSpPr>
          <p:spPr>
            <a:xfrm>
              <a:off x="1454400" y="2688003"/>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9" name="Oval 38">
              <a:extLst>
                <a:ext uri="{FF2B5EF4-FFF2-40B4-BE49-F238E27FC236}">
                  <a16:creationId xmlns:a16="http://schemas.microsoft.com/office/drawing/2014/main" id="{C02A7224-3B69-4C6E-8208-BB7BA4375E65}"/>
                </a:ext>
              </a:extLst>
            </p:cNvPr>
            <p:cNvSpPr/>
            <p:nvPr/>
          </p:nvSpPr>
          <p:spPr>
            <a:xfrm>
              <a:off x="1453010" y="2123438"/>
              <a:ext cx="108000" cy="108000"/>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0" name="Oval 39">
              <a:extLst>
                <a:ext uri="{FF2B5EF4-FFF2-40B4-BE49-F238E27FC236}">
                  <a16:creationId xmlns:a16="http://schemas.microsoft.com/office/drawing/2014/main" id="{D5DDD647-B431-4D3A-B3AD-B567CD59096B}"/>
                </a:ext>
              </a:extLst>
            </p:cNvPr>
            <p:cNvSpPr/>
            <p:nvPr/>
          </p:nvSpPr>
          <p:spPr>
            <a:xfrm>
              <a:off x="1566000" y="2328002"/>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1" name="Oval 40">
              <a:extLst>
                <a:ext uri="{FF2B5EF4-FFF2-40B4-BE49-F238E27FC236}">
                  <a16:creationId xmlns:a16="http://schemas.microsoft.com/office/drawing/2014/main" id="{C7FCD680-ECCF-4049-AC44-032FADE8C842}"/>
                </a:ext>
              </a:extLst>
            </p:cNvPr>
            <p:cNvSpPr/>
            <p:nvPr/>
          </p:nvSpPr>
          <p:spPr>
            <a:xfrm>
              <a:off x="4756586" y="3092400"/>
              <a:ext cx="108000" cy="108000"/>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2" name="Oval 41">
              <a:extLst>
                <a:ext uri="{FF2B5EF4-FFF2-40B4-BE49-F238E27FC236}">
                  <a16:creationId xmlns:a16="http://schemas.microsoft.com/office/drawing/2014/main" id="{73B6060E-5A2D-4D70-95BF-2B0D2439693C}"/>
                </a:ext>
              </a:extLst>
            </p:cNvPr>
            <p:cNvSpPr/>
            <p:nvPr/>
          </p:nvSpPr>
          <p:spPr>
            <a:xfrm>
              <a:off x="5882803" y="4698000"/>
              <a:ext cx="108000" cy="10800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rtlCol="0" anchor="ctr"/>
            <a:lstStyle/>
            <a:p>
              <a:pPr algn="ctr"/>
              <a:endParaRPr lang="en-GB" sz="900"/>
            </a:p>
          </p:txBody>
        </p:sp>
        <p:sp>
          <p:nvSpPr>
            <p:cNvPr id="43" name="Oval 42">
              <a:extLst>
                <a:ext uri="{FF2B5EF4-FFF2-40B4-BE49-F238E27FC236}">
                  <a16:creationId xmlns:a16="http://schemas.microsoft.com/office/drawing/2014/main" id="{EEEFB5A0-4C49-4321-8A6E-E0536566DF97}"/>
                </a:ext>
              </a:extLst>
            </p:cNvPr>
            <p:cNvSpPr/>
            <p:nvPr/>
          </p:nvSpPr>
          <p:spPr>
            <a:xfrm>
              <a:off x="4867200" y="3448746"/>
              <a:ext cx="108000" cy="10800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4" name="Oval 43">
              <a:extLst>
                <a:ext uri="{FF2B5EF4-FFF2-40B4-BE49-F238E27FC236}">
                  <a16:creationId xmlns:a16="http://schemas.microsoft.com/office/drawing/2014/main" id="{7A32EE69-5533-4FEF-A871-3652AFA1E789}"/>
                </a:ext>
              </a:extLst>
            </p:cNvPr>
            <p:cNvSpPr/>
            <p:nvPr/>
          </p:nvSpPr>
          <p:spPr>
            <a:xfrm>
              <a:off x="1454400" y="3086920"/>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5" name="Oval 44">
              <a:extLst>
                <a:ext uri="{FF2B5EF4-FFF2-40B4-BE49-F238E27FC236}">
                  <a16:creationId xmlns:a16="http://schemas.microsoft.com/office/drawing/2014/main" id="{72C0971C-D461-49FE-B140-28C99619A982}"/>
                </a:ext>
              </a:extLst>
            </p:cNvPr>
            <p:cNvSpPr/>
            <p:nvPr/>
          </p:nvSpPr>
          <p:spPr>
            <a:xfrm>
              <a:off x="4867486" y="2124000"/>
              <a:ext cx="108000" cy="10800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6" name="Rectangle: Rounded Corners 45">
              <a:extLst>
                <a:ext uri="{FF2B5EF4-FFF2-40B4-BE49-F238E27FC236}">
                  <a16:creationId xmlns:a16="http://schemas.microsoft.com/office/drawing/2014/main" id="{1A7856ED-BA44-489E-9A95-4898422EB640}"/>
                </a:ext>
              </a:extLst>
            </p:cNvPr>
            <p:cNvSpPr/>
            <p:nvPr/>
          </p:nvSpPr>
          <p:spPr>
            <a:xfrm>
              <a:off x="2167318" y="4167086"/>
              <a:ext cx="930995" cy="8319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47" name="TextBox 46">
              <a:extLst>
                <a:ext uri="{FF2B5EF4-FFF2-40B4-BE49-F238E27FC236}">
                  <a16:creationId xmlns:a16="http://schemas.microsoft.com/office/drawing/2014/main" id="{81764F9D-0C6A-4B04-9843-6C7D0FAA2810}"/>
                </a:ext>
              </a:extLst>
            </p:cNvPr>
            <p:cNvSpPr txBox="1"/>
            <p:nvPr/>
          </p:nvSpPr>
          <p:spPr>
            <a:xfrm>
              <a:off x="2152987" y="4788000"/>
              <a:ext cx="931029" cy="230832"/>
            </a:xfrm>
            <a:prstGeom prst="rect">
              <a:avLst/>
            </a:prstGeom>
            <a:noFill/>
          </p:spPr>
          <p:txBody>
            <a:bodyPr wrap="square" lIns="36000" rIns="36000" rtlCol="0">
              <a:spAutoFit/>
            </a:bodyPr>
            <a:lstStyle/>
            <a:p>
              <a:pPr algn="ctr"/>
              <a:r>
                <a:rPr lang="en-GB" sz="900" dirty="0">
                  <a:solidFill>
                    <a:schemeClr val="bg1"/>
                  </a:solidFill>
                </a:rPr>
                <a:t>To GP practice</a:t>
              </a:r>
            </a:p>
          </p:txBody>
        </p:sp>
        <p:sp>
          <p:nvSpPr>
            <p:cNvPr id="48" name="Oval 47">
              <a:extLst>
                <a:ext uri="{FF2B5EF4-FFF2-40B4-BE49-F238E27FC236}">
                  <a16:creationId xmlns:a16="http://schemas.microsoft.com/office/drawing/2014/main" id="{40217CB5-63E3-4185-947C-57A50FA885CB}"/>
                </a:ext>
              </a:extLst>
            </p:cNvPr>
            <p:cNvSpPr/>
            <p:nvPr/>
          </p:nvSpPr>
          <p:spPr>
            <a:xfrm>
              <a:off x="2571951" y="4698000"/>
              <a:ext cx="108000" cy="108000"/>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rtlCol="0" anchor="ctr"/>
            <a:lstStyle/>
            <a:p>
              <a:pPr algn="ctr"/>
              <a:endParaRPr lang="en-GB" sz="900"/>
            </a:p>
          </p:txBody>
        </p:sp>
        <p:sp>
          <p:nvSpPr>
            <p:cNvPr id="49" name="TextBox 48">
              <a:extLst>
                <a:ext uri="{FF2B5EF4-FFF2-40B4-BE49-F238E27FC236}">
                  <a16:creationId xmlns:a16="http://schemas.microsoft.com/office/drawing/2014/main" id="{551DEF23-47C7-4160-89ED-4ADB5EC27C16}"/>
                </a:ext>
              </a:extLst>
            </p:cNvPr>
            <p:cNvSpPr txBox="1"/>
            <p:nvPr/>
          </p:nvSpPr>
          <p:spPr>
            <a:xfrm>
              <a:off x="2156629" y="4212000"/>
              <a:ext cx="986462" cy="374906"/>
            </a:xfrm>
            <a:prstGeom prst="rect">
              <a:avLst/>
            </a:prstGeom>
            <a:noFill/>
          </p:spPr>
          <p:txBody>
            <a:bodyPr wrap="square" lIns="18000" tIns="36000" rIns="18000" rtlCol="0">
              <a:spAutoFit/>
            </a:bodyPr>
            <a:lstStyle/>
            <a:p>
              <a:r>
                <a:rPr lang="en-GB" sz="930" b="1">
                  <a:solidFill>
                    <a:schemeClr val="bg1"/>
                  </a:solidFill>
                  <a:hlinkClick r:id="rId4">
                    <a:extLst>
                      <a:ext uri="{A12FA001-AC4F-418D-AE19-62706E023703}">
                        <ahyp:hlinkClr xmlns:ahyp="http://schemas.microsoft.com/office/drawing/2018/hyperlinkcolor" val="tx"/>
                      </a:ext>
                    </a:extLst>
                  </a:hlinkClick>
                </a:rPr>
                <a:t>National general practice profile</a:t>
              </a:r>
              <a:endParaRPr lang="en-GB" sz="930" b="1">
                <a:solidFill>
                  <a:schemeClr val="bg1"/>
                </a:solidFill>
              </a:endParaRPr>
            </a:p>
          </p:txBody>
        </p:sp>
        <p:sp>
          <p:nvSpPr>
            <p:cNvPr id="50" name="Rectangle: Rounded Corners 49">
              <a:extLst>
                <a:ext uri="{FF2B5EF4-FFF2-40B4-BE49-F238E27FC236}">
                  <a16:creationId xmlns:a16="http://schemas.microsoft.com/office/drawing/2014/main" id="{D472703A-7C99-4FA3-8956-DABF15677EA7}"/>
                </a:ext>
              </a:extLst>
            </p:cNvPr>
            <p:cNvSpPr/>
            <p:nvPr/>
          </p:nvSpPr>
          <p:spPr>
            <a:xfrm>
              <a:off x="1045829" y="4174046"/>
              <a:ext cx="930995" cy="8319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51" name="TextBox 50">
              <a:extLst>
                <a:ext uri="{FF2B5EF4-FFF2-40B4-BE49-F238E27FC236}">
                  <a16:creationId xmlns:a16="http://schemas.microsoft.com/office/drawing/2014/main" id="{90291906-DFDA-4C25-B3E3-4B716B7E99BC}"/>
                </a:ext>
              </a:extLst>
            </p:cNvPr>
            <p:cNvSpPr txBox="1"/>
            <p:nvPr/>
          </p:nvSpPr>
          <p:spPr>
            <a:xfrm>
              <a:off x="989520" y="4788000"/>
              <a:ext cx="1034404" cy="230832"/>
            </a:xfrm>
            <a:prstGeom prst="rect">
              <a:avLst/>
            </a:prstGeom>
            <a:noFill/>
          </p:spPr>
          <p:txBody>
            <a:bodyPr wrap="square" lIns="36000" rIns="36000" rtlCol="0">
              <a:spAutoFit/>
            </a:bodyPr>
            <a:lstStyle/>
            <a:p>
              <a:pPr algn="ctr"/>
              <a:r>
                <a:rPr lang="en-GB" sz="900" dirty="0">
                  <a:solidFill>
                    <a:schemeClr val="bg1"/>
                  </a:solidFill>
                </a:rPr>
                <a:t>To MSOA / Ward</a:t>
              </a:r>
            </a:p>
          </p:txBody>
        </p:sp>
        <p:sp>
          <p:nvSpPr>
            <p:cNvPr id="52" name="Oval 51">
              <a:extLst>
                <a:ext uri="{FF2B5EF4-FFF2-40B4-BE49-F238E27FC236}">
                  <a16:creationId xmlns:a16="http://schemas.microsoft.com/office/drawing/2014/main" id="{5B1CEBCA-22ED-4A79-BBF3-809D3AAD6144}"/>
                </a:ext>
              </a:extLst>
            </p:cNvPr>
            <p:cNvSpPr/>
            <p:nvPr/>
          </p:nvSpPr>
          <p:spPr>
            <a:xfrm>
              <a:off x="1464651" y="4698000"/>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rtlCol="0" anchor="ctr"/>
            <a:lstStyle/>
            <a:p>
              <a:pPr algn="ctr"/>
              <a:endParaRPr lang="en-GB" sz="900"/>
            </a:p>
          </p:txBody>
        </p:sp>
        <p:sp>
          <p:nvSpPr>
            <p:cNvPr id="53" name="TextBox 52">
              <a:extLst>
                <a:ext uri="{FF2B5EF4-FFF2-40B4-BE49-F238E27FC236}">
                  <a16:creationId xmlns:a16="http://schemas.microsoft.com/office/drawing/2014/main" id="{165F63B0-77D8-4B88-B45A-09A1C0666827}"/>
                </a:ext>
              </a:extLst>
            </p:cNvPr>
            <p:cNvSpPr txBox="1"/>
            <p:nvPr/>
          </p:nvSpPr>
          <p:spPr>
            <a:xfrm>
              <a:off x="1058604" y="4212000"/>
              <a:ext cx="902285" cy="521100"/>
            </a:xfrm>
            <a:prstGeom prst="rect">
              <a:avLst/>
            </a:prstGeom>
            <a:noFill/>
          </p:spPr>
          <p:txBody>
            <a:bodyPr wrap="square" lIns="36000" tIns="36000" rIns="36000" rtlCol="0">
              <a:spAutoFit/>
            </a:bodyPr>
            <a:lstStyle/>
            <a:p>
              <a:r>
                <a:rPr lang="en-GB" sz="930" b="1">
                  <a:solidFill>
                    <a:schemeClr val="bg1"/>
                  </a:solidFill>
                  <a:hlinkClick r:id="rId5">
                    <a:extLst>
                      <a:ext uri="{A12FA001-AC4F-418D-AE19-62706E023703}">
                        <ahyp:hlinkClr xmlns:ahyp="http://schemas.microsoft.com/office/drawing/2018/hyperlinkcolor" val="tx"/>
                      </a:ext>
                    </a:extLst>
                  </a:hlinkClick>
                </a:rPr>
                <a:t>Local health small area profile</a:t>
              </a:r>
              <a:endParaRPr lang="en-GB" sz="930" b="1">
                <a:solidFill>
                  <a:schemeClr val="bg1"/>
                </a:solidFill>
              </a:endParaRPr>
            </a:p>
          </p:txBody>
        </p:sp>
        <p:sp>
          <p:nvSpPr>
            <p:cNvPr id="54" name="Rectangle: Rounded Corners 53">
              <a:extLst>
                <a:ext uri="{FF2B5EF4-FFF2-40B4-BE49-F238E27FC236}">
                  <a16:creationId xmlns:a16="http://schemas.microsoft.com/office/drawing/2014/main" id="{ED4A43F0-FCF1-4466-B054-BF5CC0E900DF}"/>
                </a:ext>
              </a:extLst>
            </p:cNvPr>
            <p:cNvSpPr/>
            <p:nvPr/>
          </p:nvSpPr>
          <p:spPr>
            <a:xfrm>
              <a:off x="4377412" y="4169550"/>
              <a:ext cx="930995" cy="8319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55" name="TextBox 54">
              <a:extLst>
                <a:ext uri="{FF2B5EF4-FFF2-40B4-BE49-F238E27FC236}">
                  <a16:creationId xmlns:a16="http://schemas.microsoft.com/office/drawing/2014/main" id="{134555D0-5682-45B4-81BA-D5600648B972}"/>
                </a:ext>
              </a:extLst>
            </p:cNvPr>
            <p:cNvSpPr txBox="1"/>
            <p:nvPr/>
          </p:nvSpPr>
          <p:spPr>
            <a:xfrm>
              <a:off x="4385583" y="4212000"/>
              <a:ext cx="904009" cy="364134"/>
            </a:xfrm>
            <a:prstGeom prst="rect">
              <a:avLst/>
            </a:prstGeom>
            <a:noFill/>
          </p:spPr>
          <p:txBody>
            <a:bodyPr wrap="square" lIns="36000" tIns="36000" rIns="36000" bIns="45720" rtlCol="0" anchor="t">
              <a:spAutoFit/>
            </a:bodyPr>
            <a:lstStyle/>
            <a:p>
              <a:pPr algn="ctr"/>
              <a:r>
                <a:rPr lang="en-GB" sz="930" b="1">
                  <a:solidFill>
                    <a:schemeClr val="bg1"/>
                  </a:solidFill>
                  <a:cs typeface="Arial" panose="020B0604020202020204"/>
                  <a:hlinkClick r:id="rId6">
                    <a:extLst>
                      <a:ext uri="{A12FA001-AC4F-418D-AE19-62706E023703}">
                        <ahyp:hlinkClr xmlns:ahyp="http://schemas.microsoft.com/office/drawing/2018/hyperlinkcolor" val="tx"/>
                      </a:ext>
                    </a:extLst>
                  </a:hlinkClick>
                </a:rPr>
                <a:t>Census 2021</a:t>
              </a:r>
              <a:endParaRPr lang="en-US" sz="930">
                <a:solidFill>
                  <a:schemeClr val="bg1"/>
                </a:solidFill>
              </a:endParaRPr>
            </a:p>
            <a:p>
              <a:endParaRPr lang="en-GB" sz="900" b="1">
                <a:solidFill>
                  <a:srgbClr val="000000"/>
                </a:solidFill>
                <a:cs typeface="Arial" panose="020B0604020202020204"/>
              </a:endParaRPr>
            </a:p>
          </p:txBody>
        </p:sp>
        <p:sp>
          <p:nvSpPr>
            <p:cNvPr id="56" name="Oval 55">
              <a:extLst>
                <a:ext uri="{FF2B5EF4-FFF2-40B4-BE49-F238E27FC236}">
                  <a16:creationId xmlns:a16="http://schemas.microsoft.com/office/drawing/2014/main" id="{65C67E6E-3A55-4E86-86FB-C5476697A6DB}"/>
                </a:ext>
              </a:extLst>
            </p:cNvPr>
            <p:cNvSpPr/>
            <p:nvPr/>
          </p:nvSpPr>
          <p:spPr>
            <a:xfrm>
              <a:off x="4809727" y="4698000"/>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rtlCol="0" anchor="ctr"/>
            <a:lstStyle/>
            <a:p>
              <a:pPr algn="ctr"/>
              <a:endParaRPr lang="en-GB" sz="900"/>
            </a:p>
          </p:txBody>
        </p:sp>
        <p:sp>
          <p:nvSpPr>
            <p:cNvPr id="57" name="Oval 56">
              <a:extLst>
                <a:ext uri="{FF2B5EF4-FFF2-40B4-BE49-F238E27FC236}">
                  <a16:creationId xmlns:a16="http://schemas.microsoft.com/office/drawing/2014/main" id="{16D77014-8E14-48BC-AF19-ECCFA34FACDB}"/>
                </a:ext>
              </a:extLst>
            </p:cNvPr>
            <p:cNvSpPr/>
            <p:nvPr/>
          </p:nvSpPr>
          <p:spPr>
            <a:xfrm>
              <a:off x="1566000" y="3495467"/>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58" name="Oval 57">
              <a:extLst>
                <a:ext uri="{FF2B5EF4-FFF2-40B4-BE49-F238E27FC236}">
                  <a16:creationId xmlns:a16="http://schemas.microsoft.com/office/drawing/2014/main" id="{B0C48DF9-B1CB-40B1-9CBA-10B0EAF23D4F}"/>
                </a:ext>
              </a:extLst>
            </p:cNvPr>
            <p:cNvSpPr/>
            <p:nvPr/>
          </p:nvSpPr>
          <p:spPr>
            <a:xfrm>
              <a:off x="1566000" y="3294058"/>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59" name="Oval 58">
              <a:extLst>
                <a:ext uri="{FF2B5EF4-FFF2-40B4-BE49-F238E27FC236}">
                  <a16:creationId xmlns:a16="http://schemas.microsoft.com/office/drawing/2014/main" id="{180211B4-9946-4051-B597-03E4E83CF987}"/>
                </a:ext>
              </a:extLst>
            </p:cNvPr>
            <p:cNvSpPr/>
            <p:nvPr/>
          </p:nvSpPr>
          <p:spPr>
            <a:xfrm>
              <a:off x="1566000" y="3087633"/>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0" name="Oval 59">
              <a:extLst>
                <a:ext uri="{FF2B5EF4-FFF2-40B4-BE49-F238E27FC236}">
                  <a16:creationId xmlns:a16="http://schemas.microsoft.com/office/drawing/2014/main" id="{B68C3DAD-F54F-4C3F-9454-290502E6EF45}"/>
                </a:ext>
              </a:extLst>
            </p:cNvPr>
            <p:cNvSpPr/>
            <p:nvPr/>
          </p:nvSpPr>
          <p:spPr>
            <a:xfrm>
              <a:off x="1566000" y="2690384"/>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1" name="Oval 60">
              <a:extLst>
                <a:ext uri="{FF2B5EF4-FFF2-40B4-BE49-F238E27FC236}">
                  <a16:creationId xmlns:a16="http://schemas.microsoft.com/office/drawing/2014/main" id="{04D6CD58-A40F-43A7-A10C-5600E3907620}"/>
                </a:ext>
              </a:extLst>
            </p:cNvPr>
            <p:cNvSpPr/>
            <p:nvPr/>
          </p:nvSpPr>
          <p:spPr>
            <a:xfrm>
              <a:off x="1566000" y="3696501"/>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2" name="Oval 61">
              <a:extLst>
                <a:ext uri="{FF2B5EF4-FFF2-40B4-BE49-F238E27FC236}">
                  <a16:creationId xmlns:a16="http://schemas.microsoft.com/office/drawing/2014/main" id="{374F980E-DC82-4607-A6A9-F536EE9A9C62}"/>
                </a:ext>
              </a:extLst>
            </p:cNvPr>
            <p:cNvSpPr/>
            <p:nvPr/>
          </p:nvSpPr>
          <p:spPr>
            <a:xfrm>
              <a:off x="3224815" y="2528642"/>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3" name="Oval 62">
              <a:extLst>
                <a:ext uri="{FF2B5EF4-FFF2-40B4-BE49-F238E27FC236}">
                  <a16:creationId xmlns:a16="http://schemas.microsoft.com/office/drawing/2014/main" id="{928650A0-A3E8-4570-B9BD-244C81C67FAF}"/>
                </a:ext>
              </a:extLst>
            </p:cNvPr>
            <p:cNvSpPr/>
            <p:nvPr/>
          </p:nvSpPr>
          <p:spPr>
            <a:xfrm>
              <a:off x="3225600" y="2327640"/>
              <a:ext cx="108000" cy="108000"/>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4" name="Oval 63">
              <a:extLst>
                <a:ext uri="{FF2B5EF4-FFF2-40B4-BE49-F238E27FC236}">
                  <a16:creationId xmlns:a16="http://schemas.microsoft.com/office/drawing/2014/main" id="{120150F5-A175-4DCD-B0B6-847D97167702}"/>
                </a:ext>
              </a:extLst>
            </p:cNvPr>
            <p:cNvSpPr/>
            <p:nvPr/>
          </p:nvSpPr>
          <p:spPr>
            <a:xfrm>
              <a:off x="3224815" y="2731767"/>
              <a:ext cx="108000" cy="108000"/>
            </a:xfrm>
            <a:prstGeom prst="ellipse">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5" name="Oval 64">
              <a:extLst>
                <a:ext uri="{FF2B5EF4-FFF2-40B4-BE49-F238E27FC236}">
                  <a16:creationId xmlns:a16="http://schemas.microsoft.com/office/drawing/2014/main" id="{343C5749-04F6-4F74-AF66-215E8808CC4B}"/>
                </a:ext>
              </a:extLst>
            </p:cNvPr>
            <p:cNvSpPr/>
            <p:nvPr/>
          </p:nvSpPr>
          <p:spPr>
            <a:xfrm>
              <a:off x="3112794" y="2732400"/>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6" name="Oval 65">
              <a:extLst>
                <a:ext uri="{FF2B5EF4-FFF2-40B4-BE49-F238E27FC236}">
                  <a16:creationId xmlns:a16="http://schemas.microsoft.com/office/drawing/2014/main" id="{0DFBD57C-DE45-4A1E-80F2-A5D983AC6F2C}"/>
                </a:ext>
              </a:extLst>
            </p:cNvPr>
            <p:cNvSpPr/>
            <p:nvPr/>
          </p:nvSpPr>
          <p:spPr>
            <a:xfrm>
              <a:off x="3224815" y="2935239"/>
              <a:ext cx="108000" cy="10800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7" name="TextBox 66">
              <a:extLst>
                <a:ext uri="{FF2B5EF4-FFF2-40B4-BE49-F238E27FC236}">
                  <a16:creationId xmlns:a16="http://schemas.microsoft.com/office/drawing/2014/main" id="{1FF738D6-B605-42F3-BF4D-B3C77EFAA6B2}"/>
                </a:ext>
              </a:extLst>
            </p:cNvPr>
            <p:cNvSpPr txBox="1"/>
            <p:nvPr/>
          </p:nvSpPr>
          <p:spPr>
            <a:xfrm>
              <a:off x="4277103" y="5114061"/>
              <a:ext cx="1178442" cy="246221"/>
            </a:xfrm>
            <a:prstGeom prst="rect">
              <a:avLst/>
            </a:prstGeom>
            <a:noFill/>
          </p:spPr>
          <p:txBody>
            <a:bodyPr wrap="square" lIns="91440" tIns="45720" rIns="91440" bIns="45720" rtlCol="0" anchor="t">
              <a:spAutoFit/>
            </a:bodyPr>
            <a:lstStyle/>
            <a:p>
              <a:pPr algn="ctr"/>
              <a:r>
                <a:rPr lang="en-GB" sz="1000" dirty="0"/>
                <a:t>ONS</a:t>
              </a:r>
              <a:endParaRPr lang="en-GB" sz="1000" dirty="0">
                <a:cs typeface="Arial"/>
              </a:endParaRPr>
            </a:p>
          </p:txBody>
        </p:sp>
        <p:sp>
          <p:nvSpPr>
            <p:cNvPr id="68" name="Oval 67">
              <a:extLst>
                <a:ext uri="{FF2B5EF4-FFF2-40B4-BE49-F238E27FC236}">
                  <a16:creationId xmlns:a16="http://schemas.microsoft.com/office/drawing/2014/main" id="{45C7EBD0-3D1C-487C-997E-EBACED8D190D}"/>
                </a:ext>
              </a:extLst>
            </p:cNvPr>
            <p:cNvSpPr/>
            <p:nvPr/>
          </p:nvSpPr>
          <p:spPr>
            <a:xfrm>
              <a:off x="1566000" y="2125170"/>
              <a:ext cx="108000" cy="108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69" name="Oval 68">
              <a:extLst>
                <a:ext uri="{FF2B5EF4-FFF2-40B4-BE49-F238E27FC236}">
                  <a16:creationId xmlns:a16="http://schemas.microsoft.com/office/drawing/2014/main" id="{5866FB47-6385-4E3F-95DB-68697072B665}"/>
                </a:ext>
              </a:extLst>
            </p:cNvPr>
            <p:cNvSpPr/>
            <p:nvPr/>
          </p:nvSpPr>
          <p:spPr>
            <a:xfrm>
              <a:off x="1454400" y="3696237"/>
              <a:ext cx="108000" cy="108000"/>
            </a:xfrm>
            <a:prstGeom prst="ellipse">
              <a:avLst/>
            </a:prstGeom>
            <a:solidFill>
              <a:schemeClr val="accent5">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70" name="TextBox 69">
              <a:extLst>
                <a:ext uri="{FF2B5EF4-FFF2-40B4-BE49-F238E27FC236}">
                  <a16:creationId xmlns:a16="http://schemas.microsoft.com/office/drawing/2014/main" id="{03E97C78-C06D-4329-8589-5ECBF88A2F58}"/>
                </a:ext>
              </a:extLst>
            </p:cNvPr>
            <p:cNvSpPr txBox="1"/>
            <p:nvPr/>
          </p:nvSpPr>
          <p:spPr>
            <a:xfrm>
              <a:off x="3296363" y="4788000"/>
              <a:ext cx="931029" cy="230832"/>
            </a:xfrm>
            <a:prstGeom prst="rect">
              <a:avLst/>
            </a:prstGeom>
            <a:noFill/>
          </p:spPr>
          <p:txBody>
            <a:bodyPr wrap="square" lIns="36000" rIns="36000" rtlCol="0">
              <a:spAutoFit/>
            </a:bodyPr>
            <a:lstStyle/>
            <a:p>
              <a:pPr algn="ctr"/>
              <a:r>
                <a:rPr lang="en-GB" sz="900" dirty="0">
                  <a:solidFill>
                    <a:schemeClr val="bg1"/>
                  </a:solidFill>
                </a:rPr>
                <a:t>To CCG/LA</a:t>
              </a:r>
            </a:p>
          </p:txBody>
        </p:sp>
        <p:sp>
          <p:nvSpPr>
            <p:cNvPr id="71" name="TextBox 70">
              <a:extLst>
                <a:ext uri="{FF2B5EF4-FFF2-40B4-BE49-F238E27FC236}">
                  <a16:creationId xmlns:a16="http://schemas.microsoft.com/office/drawing/2014/main" id="{E0B8614E-0F35-44D9-B187-9B27699B51C7}"/>
                </a:ext>
              </a:extLst>
            </p:cNvPr>
            <p:cNvSpPr txBox="1"/>
            <p:nvPr/>
          </p:nvSpPr>
          <p:spPr>
            <a:xfrm>
              <a:off x="4324472" y="4788000"/>
              <a:ext cx="1034404" cy="230832"/>
            </a:xfrm>
            <a:prstGeom prst="rect">
              <a:avLst/>
            </a:prstGeom>
            <a:noFill/>
          </p:spPr>
          <p:txBody>
            <a:bodyPr wrap="square" lIns="36000" rIns="36000" rtlCol="0">
              <a:spAutoFit/>
            </a:bodyPr>
            <a:lstStyle/>
            <a:p>
              <a:pPr algn="ctr"/>
              <a:r>
                <a:rPr lang="en-GB" sz="900" dirty="0">
                  <a:solidFill>
                    <a:schemeClr val="bg1"/>
                  </a:solidFill>
                </a:rPr>
                <a:t>To MSOA </a:t>
              </a:r>
            </a:p>
          </p:txBody>
        </p:sp>
      </p:grpSp>
      <p:sp>
        <p:nvSpPr>
          <p:cNvPr id="72" name="Oval 71">
            <a:extLst>
              <a:ext uri="{FF2B5EF4-FFF2-40B4-BE49-F238E27FC236}">
                <a16:creationId xmlns:a16="http://schemas.microsoft.com/office/drawing/2014/main" id="{4E3DD4C8-3313-41E3-9951-BD02E503E801}"/>
              </a:ext>
            </a:extLst>
          </p:cNvPr>
          <p:cNvSpPr/>
          <p:nvPr/>
        </p:nvSpPr>
        <p:spPr>
          <a:xfrm>
            <a:off x="1209600" y="1955621"/>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73" name="Oval 72">
            <a:extLst>
              <a:ext uri="{FF2B5EF4-FFF2-40B4-BE49-F238E27FC236}">
                <a16:creationId xmlns:a16="http://schemas.microsoft.com/office/drawing/2014/main" id="{2D1E6E58-E022-42BC-91FC-97A5286146A8}"/>
              </a:ext>
            </a:extLst>
          </p:cNvPr>
          <p:cNvSpPr/>
          <p:nvPr/>
        </p:nvSpPr>
        <p:spPr>
          <a:xfrm>
            <a:off x="1213200" y="2314800"/>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74" name="Oval 73">
            <a:extLst>
              <a:ext uri="{FF2B5EF4-FFF2-40B4-BE49-F238E27FC236}">
                <a16:creationId xmlns:a16="http://schemas.microsoft.com/office/drawing/2014/main" id="{423DE434-8C92-442F-8053-9544CDD686CD}"/>
              </a:ext>
            </a:extLst>
          </p:cNvPr>
          <p:cNvSpPr/>
          <p:nvPr/>
        </p:nvSpPr>
        <p:spPr>
          <a:xfrm>
            <a:off x="1321200" y="2512800"/>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75" name="Oval 74">
            <a:extLst>
              <a:ext uri="{FF2B5EF4-FFF2-40B4-BE49-F238E27FC236}">
                <a16:creationId xmlns:a16="http://schemas.microsoft.com/office/drawing/2014/main" id="{5BBB21B2-221B-466F-AAB2-CA186378E31C}"/>
              </a:ext>
            </a:extLst>
          </p:cNvPr>
          <p:cNvSpPr/>
          <p:nvPr/>
        </p:nvSpPr>
        <p:spPr>
          <a:xfrm>
            <a:off x="1209600" y="2718000"/>
            <a:ext cx="108000" cy="108000"/>
          </a:xfrm>
          <a:prstGeom prst="ellipse">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2" name="TextBox 1">
            <a:extLst>
              <a:ext uri="{FF2B5EF4-FFF2-40B4-BE49-F238E27FC236}">
                <a16:creationId xmlns:a16="http://schemas.microsoft.com/office/drawing/2014/main" id="{8DB94EDE-BC8F-4FB0-AA2A-BC2C0FA4B0C5}"/>
              </a:ext>
            </a:extLst>
          </p:cNvPr>
          <p:cNvSpPr txBox="1"/>
          <p:nvPr/>
        </p:nvSpPr>
        <p:spPr>
          <a:xfrm>
            <a:off x="367732" y="5575143"/>
            <a:ext cx="6018258" cy="646331"/>
          </a:xfrm>
          <a:prstGeom prst="rect">
            <a:avLst/>
          </a:prstGeom>
          <a:noFill/>
        </p:spPr>
        <p:txBody>
          <a:bodyPr wrap="square" rtlCol="0">
            <a:spAutoFit/>
          </a:bodyPr>
          <a:lstStyle/>
          <a:p>
            <a:r>
              <a:rPr lang="en-GB" dirty="0">
                <a:solidFill>
                  <a:srgbClr val="FF0000"/>
                </a:solidFill>
              </a:rPr>
              <a:t>N.B. Disease specific profiles on Fingertips e.g. </a:t>
            </a:r>
          </a:p>
          <a:p>
            <a:r>
              <a:rPr lang="en-GB" dirty="0">
                <a:solidFill>
                  <a:srgbClr val="FF0000"/>
                </a:solidFill>
              </a:rPr>
              <a:t>INHALE (respiratory), Liver, Dementia, CVD, Neurology</a:t>
            </a:r>
          </a:p>
        </p:txBody>
      </p:sp>
      <p:pic>
        <p:nvPicPr>
          <p:cNvPr id="76" name="Graphic 75" descr="Marketing with solid fill">
            <a:extLst>
              <a:ext uri="{FF2B5EF4-FFF2-40B4-BE49-F238E27FC236}">
                <a16:creationId xmlns:a16="http://schemas.microsoft.com/office/drawing/2014/main" id="{01A36304-55B0-48BD-8F4D-EA2282029E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4065" y="-27087"/>
            <a:ext cx="914400" cy="914400"/>
          </a:xfrm>
          <a:prstGeom prst="rect">
            <a:avLst/>
          </a:prstGeom>
        </p:spPr>
      </p:pic>
    </p:spTree>
    <p:extLst>
      <p:ext uri="{BB962C8B-B14F-4D97-AF65-F5344CB8AC3E}">
        <p14:creationId xmlns:p14="http://schemas.microsoft.com/office/powerpoint/2010/main" val="3405295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2D91E-1D8E-4B13-AC91-8428008D9BBE}"/>
              </a:ext>
            </a:extLst>
          </p:cNvPr>
          <p:cNvSpPr>
            <a:spLocks noGrp="1"/>
          </p:cNvSpPr>
          <p:nvPr>
            <p:ph type="title"/>
          </p:nvPr>
        </p:nvSpPr>
        <p:spPr/>
        <p:txBody>
          <a:bodyPr>
            <a:normAutofit fontScale="90000"/>
          </a:bodyPr>
          <a:lstStyle/>
          <a:p>
            <a:r>
              <a:rPr lang="en-GB" sz="4000" dirty="0">
                <a:latin typeface="Arial" panose="020B0604020202020204" pitchFamily="34" charset="0"/>
                <a:cs typeface="Arial" panose="020B0604020202020204" pitchFamily="34" charset="0"/>
              </a:rPr>
              <a:t>Professor John </a:t>
            </a:r>
            <a:r>
              <a:rPr lang="en-GB" sz="4000" dirty="0" err="1">
                <a:latin typeface="Arial" panose="020B0604020202020204" pitchFamily="34" charset="0"/>
                <a:cs typeface="Arial" panose="020B0604020202020204" pitchFamily="34" charset="0"/>
              </a:rPr>
              <a:t>Wennberg’s</a:t>
            </a:r>
            <a:r>
              <a:rPr lang="en-GB" sz="4000" dirty="0">
                <a:latin typeface="Arial" panose="020B0604020202020204" pitchFamily="34" charset="0"/>
                <a:cs typeface="Arial" panose="020B0604020202020204" pitchFamily="34" charset="0"/>
              </a:rPr>
              <a:t> original observation</a:t>
            </a:r>
            <a:endParaRPr lang="en-GB" sz="4000" dirty="0"/>
          </a:p>
        </p:txBody>
      </p:sp>
      <p:sp>
        <p:nvSpPr>
          <p:cNvPr id="3" name="Content Placeholder 2">
            <a:extLst>
              <a:ext uri="{FF2B5EF4-FFF2-40B4-BE49-F238E27FC236}">
                <a16:creationId xmlns:a16="http://schemas.microsoft.com/office/drawing/2014/main" id="{9DDD76E7-8C5A-4937-B7F8-6ABBE2521FF6}"/>
              </a:ext>
            </a:extLst>
          </p:cNvPr>
          <p:cNvSpPr>
            <a:spLocks noGrp="1"/>
          </p:cNvSpPr>
          <p:nvPr>
            <p:ph idx="1"/>
          </p:nvPr>
        </p:nvSpPr>
        <p:spPr>
          <a:xfrm>
            <a:off x="1194204" y="2258136"/>
            <a:ext cx="9777754" cy="2523837"/>
          </a:xfrm>
          <a:ln>
            <a:noFill/>
          </a:ln>
        </p:spPr>
        <p:txBody>
          <a:bodyPr>
            <a:normAutofit/>
          </a:bodyPr>
          <a:lstStyle/>
          <a:p>
            <a:pPr>
              <a:lnSpc>
                <a:spcPct val="150000"/>
              </a:lnSpc>
            </a:pPr>
            <a:r>
              <a:rPr lang="en-GB" sz="3600" i="1" dirty="0"/>
              <a:t>“Everyday clinical practice is characterised by wide variations that cannot be explained by illness severity or patient preference”</a:t>
            </a:r>
          </a:p>
        </p:txBody>
      </p:sp>
      <p:sp>
        <p:nvSpPr>
          <p:cNvPr id="4" name="Rectangle: Diagonal Corners Rounded 3">
            <a:extLst>
              <a:ext uri="{FF2B5EF4-FFF2-40B4-BE49-F238E27FC236}">
                <a16:creationId xmlns:a16="http://schemas.microsoft.com/office/drawing/2014/main" id="{8FC6AF5F-BF81-43E2-8BA6-371734894666}"/>
              </a:ext>
            </a:extLst>
          </p:cNvPr>
          <p:cNvSpPr/>
          <p:nvPr/>
        </p:nvSpPr>
        <p:spPr>
          <a:xfrm flipV="1">
            <a:off x="1078302" y="1976407"/>
            <a:ext cx="9919494" cy="3087293"/>
          </a:xfrm>
          <a:prstGeom prst="round2DiagRect">
            <a:avLst>
              <a:gd name="adj1" fmla="val 13566"/>
              <a:gd name="adj2" fmla="val 0"/>
            </a:avLst>
          </a:prstGeom>
          <a:noFill/>
          <a:ln w="28575">
            <a:solidFill>
              <a:srgbClr val="00A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0735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9">
            <a:extLst>
              <a:ext uri="{FF2B5EF4-FFF2-40B4-BE49-F238E27FC236}">
                <a16:creationId xmlns:a16="http://schemas.microsoft.com/office/drawing/2014/main" id="{64A6BD10-1F5D-42AF-AF08-D1C1624BEF70}"/>
              </a:ext>
            </a:extLst>
          </p:cNvPr>
          <p:cNvSpPr>
            <a:spLocks noGrp="1"/>
          </p:cNvSpPr>
          <p:nvPr>
            <p:ph type="title"/>
          </p:nvPr>
        </p:nvSpPr>
        <p:spPr>
          <a:xfrm>
            <a:off x="1008179" y="209819"/>
            <a:ext cx="11183821" cy="844839"/>
          </a:xfrm>
        </p:spPr>
        <p:txBody>
          <a:bodyPr>
            <a:normAutofit fontScale="90000"/>
          </a:bodyPr>
          <a:lstStyle/>
          <a:p>
            <a:r>
              <a:rPr lang="en-GB" sz="2850" dirty="0">
                <a:cs typeface="Arial"/>
              </a:rPr>
              <a:t>Palliative Care Population Based Needs Assessment: </a:t>
            </a:r>
            <a:br>
              <a:rPr lang="en-GB" sz="2850" dirty="0">
                <a:cs typeface="Arial"/>
              </a:rPr>
            </a:br>
            <a:r>
              <a:rPr lang="en-GB" sz="2850" dirty="0">
                <a:cs typeface="Arial"/>
              </a:rPr>
              <a:t>Inequalities between CCG ‘Sub-ICB’ populations</a:t>
            </a:r>
            <a:endParaRPr lang="en-GB" sz="2850" dirty="0"/>
          </a:p>
        </p:txBody>
      </p:sp>
      <p:sp>
        <p:nvSpPr>
          <p:cNvPr id="3" name="Slide Number Placeholder 4">
            <a:extLst>
              <a:ext uri="{FF2B5EF4-FFF2-40B4-BE49-F238E27FC236}">
                <a16:creationId xmlns:a16="http://schemas.microsoft.com/office/drawing/2014/main" id="{38864F69-9B9D-4A9B-A4CE-BDC5A94E92BB}"/>
              </a:ext>
            </a:extLst>
          </p:cNvPr>
          <p:cNvSpPr>
            <a:spLocks noGrp="1"/>
          </p:cNvSpPr>
          <p:nvPr>
            <p:ph type="sldNum" sz="quarter" idx="12"/>
          </p:nvPr>
        </p:nvSpPr>
        <p:spPr/>
        <p:txBody>
          <a:bodyPr/>
          <a:lstStyle/>
          <a:p>
            <a:fld id="{06A44ADC-FBC0-4698-B0EC-1AD4A4060383}" type="slidenum">
              <a:rPr lang="en-GB" smtClean="0"/>
              <a:t>20</a:t>
            </a:fld>
            <a:endParaRPr lang="en-GB"/>
          </a:p>
        </p:txBody>
      </p:sp>
      <p:sp>
        <p:nvSpPr>
          <p:cNvPr id="4" name="TextBox 8">
            <a:extLst>
              <a:ext uri="{FF2B5EF4-FFF2-40B4-BE49-F238E27FC236}">
                <a16:creationId xmlns:a16="http://schemas.microsoft.com/office/drawing/2014/main" id="{CB3641B9-192E-4BE5-A506-357B9D3490BE}"/>
              </a:ext>
            </a:extLst>
          </p:cNvPr>
          <p:cNvSpPr txBox="1"/>
          <p:nvPr/>
        </p:nvSpPr>
        <p:spPr>
          <a:xfrm>
            <a:off x="8628548" y="5993887"/>
            <a:ext cx="3683260" cy="276999"/>
          </a:xfrm>
          <a:prstGeom prst="rect">
            <a:avLst/>
          </a:prstGeom>
          <a:noFill/>
        </p:spPr>
        <p:txBody>
          <a:bodyPr wrap="square" rtlCol="0">
            <a:spAutoFit/>
          </a:bodyPr>
          <a:lstStyle/>
          <a:p>
            <a:r>
              <a:rPr lang="en-GB" sz="1200"/>
              <a:t>Available from the OHID </a:t>
            </a:r>
            <a:r>
              <a:rPr lang="en-GB" sz="1200">
                <a:hlinkClick r:id="rId3"/>
              </a:rPr>
              <a:t>Local Health Profile </a:t>
            </a:r>
            <a:endParaRPr lang="en-GB" sz="1200"/>
          </a:p>
        </p:txBody>
      </p:sp>
      <p:pic>
        <p:nvPicPr>
          <p:cNvPr id="5" name="needs_chart"/>
          <p:cNvPicPr>
            <a:picLocks noGrp="1"/>
          </p:cNvPicPr>
          <p:nvPr>
            <p:ph/>
          </p:nvPr>
        </p:nvPicPr>
        <p:blipFill>
          <a:blip r:embed="rId4" cstate="print"/>
          <a:stretch>
            <a:fillRect/>
          </a:stretch>
        </p:blipFill>
        <p:spPr>
          <a:xfrm>
            <a:off x="2389037" y="1140122"/>
            <a:ext cx="7413925" cy="4320000"/>
          </a:xfrm>
          <a:prstGeom prst="rect">
            <a:avLst/>
          </a:prstGeom>
        </p:spPr>
      </p:pic>
      <p:pic>
        <p:nvPicPr>
          <p:cNvPr id="6" name="legend_left"/>
          <p:cNvPicPr>
            <a:picLocks noGrp="1"/>
          </p:cNvPicPr>
          <p:nvPr>
            <p:ph/>
          </p:nvPr>
        </p:nvPicPr>
        <p:blipFill>
          <a:blip r:embed="rId5" cstate="print"/>
          <a:stretch>
            <a:fillRect/>
          </a:stretch>
        </p:blipFill>
        <p:spPr>
          <a:xfrm>
            <a:off x="3494633" y="5563440"/>
            <a:ext cx="2372767" cy="396000"/>
          </a:xfrm>
          <a:prstGeom prst="rect">
            <a:avLst/>
          </a:prstGeom>
        </p:spPr>
      </p:pic>
      <p:pic>
        <p:nvPicPr>
          <p:cNvPr id="7" name="legend_right"/>
          <p:cNvPicPr>
            <a:picLocks noGrp="1"/>
          </p:cNvPicPr>
          <p:nvPr>
            <p:ph/>
          </p:nvPr>
        </p:nvPicPr>
        <p:blipFill>
          <a:blip r:embed="rId6" cstate="print"/>
          <a:stretch>
            <a:fillRect/>
          </a:stretch>
        </p:blipFill>
        <p:spPr>
          <a:xfrm>
            <a:off x="6926221" y="5563440"/>
            <a:ext cx="2648141" cy="396000"/>
          </a:xfrm>
          <a:prstGeom prst="rect">
            <a:avLst/>
          </a:prstGeom>
        </p:spPr>
      </p:pic>
      <p:sp>
        <p:nvSpPr>
          <p:cNvPr id="8" name="icsname"/>
          <p:cNvSpPr>
            <a:spLocks noGrp="1"/>
          </p:cNvSpPr>
          <p:nvPr>
            <p:ph/>
          </p:nvPr>
        </p:nvSpPr>
        <p:spPr>
          <a:xfrm>
            <a:off x="640080" y="5618880"/>
            <a:ext cx="3657600" cy="2743200"/>
          </a:xfrm>
        </p:spPr>
        <p:txBody>
          <a:bodyPr/>
          <a:lstStyle/>
          <a:p>
            <a:pPr marL="0" marR="0" algn="l">
              <a:lnSpc>
                <a:spcPct val="100000"/>
              </a:lnSpc>
              <a:spcBef>
                <a:spcPts val="0"/>
              </a:spcBef>
              <a:spcAft>
                <a:spcPts val="0"/>
              </a:spcAft>
              <a:buNone/>
            </a:pPr>
            <a:r>
              <a:rPr sz="1000" b="0" i="0" u="none" cap="none">
                <a:solidFill>
                  <a:srgbClr val="000000">
                    <a:alpha val="100000"/>
                  </a:srgbClr>
                </a:solidFill>
                <a:latin typeface="Arial"/>
                <a:cs typeface="Arial"/>
                <a:sym typeface="Arial"/>
              </a:rPr>
              <a:t>Benchmark: England</a:t>
            </a:r>
          </a:p>
        </p:txBody>
      </p:sp>
      <p:pic>
        <p:nvPicPr>
          <p:cNvPr id="9" name="Graphic 8" descr="Marketing with solid fill">
            <a:extLst>
              <a:ext uri="{FF2B5EF4-FFF2-40B4-BE49-F238E27FC236}">
                <a16:creationId xmlns:a16="http://schemas.microsoft.com/office/drawing/2014/main" id="{80351ED6-2CD5-4D44-921E-8E28055ACC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570" y="140258"/>
            <a:ext cx="914400" cy="914400"/>
          </a:xfrm>
          <a:prstGeom prst="rect">
            <a:avLst/>
          </a:prstGeom>
        </p:spPr>
      </p:pic>
    </p:spTree>
    <p:extLst>
      <p:ext uri="{BB962C8B-B14F-4D97-AF65-F5344CB8AC3E}">
        <p14:creationId xmlns:p14="http://schemas.microsoft.com/office/powerpoint/2010/main" val="1222122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E3452-3A4F-4B13-B429-6F587D7A9074}"/>
              </a:ext>
            </a:extLst>
          </p:cNvPr>
          <p:cNvSpPr>
            <a:spLocks noGrp="1"/>
          </p:cNvSpPr>
          <p:nvPr>
            <p:ph type="title"/>
          </p:nvPr>
        </p:nvSpPr>
        <p:spPr>
          <a:xfrm>
            <a:off x="357909" y="80011"/>
            <a:ext cx="3954031" cy="1287395"/>
          </a:xfrm>
        </p:spPr>
        <p:txBody>
          <a:bodyPr>
            <a:normAutofit fontScale="90000"/>
          </a:bodyPr>
          <a:lstStyle/>
          <a:p>
            <a:r>
              <a:rPr lang="en-GB" dirty="0"/>
              <a:t>Percentage of people aged </a:t>
            </a:r>
            <a:r>
              <a:rPr lang="en-GB" u="sng" dirty="0"/>
              <a:t>&gt;</a:t>
            </a:r>
            <a:r>
              <a:rPr lang="en-GB" dirty="0"/>
              <a:t>65years </a:t>
            </a:r>
            <a:br>
              <a:rPr lang="en-GB" dirty="0"/>
            </a:br>
            <a:r>
              <a:rPr lang="en-GB" dirty="0"/>
              <a:t>living alone</a:t>
            </a:r>
          </a:p>
        </p:txBody>
      </p:sp>
      <p:pic>
        <p:nvPicPr>
          <p:cNvPr id="6" name="Content Placeholder 5">
            <a:extLst>
              <a:ext uri="{FF2B5EF4-FFF2-40B4-BE49-F238E27FC236}">
                <a16:creationId xmlns:a16="http://schemas.microsoft.com/office/drawing/2014/main" id="{A3DD142F-A803-46E9-9EB5-A942ACEF39B5}"/>
              </a:ext>
            </a:extLst>
          </p:cNvPr>
          <p:cNvPicPr>
            <a:picLocks noGrp="1" noChangeAspect="1"/>
          </p:cNvPicPr>
          <p:nvPr>
            <p:ph idx="1"/>
          </p:nvPr>
        </p:nvPicPr>
        <p:blipFill>
          <a:blip r:embed="rId2"/>
          <a:stretch>
            <a:fillRect/>
          </a:stretch>
        </p:blipFill>
        <p:spPr>
          <a:xfrm>
            <a:off x="4229827" y="0"/>
            <a:ext cx="2750154" cy="3660506"/>
          </a:xfrm>
          <a:prstGeom prst="rect">
            <a:avLst/>
          </a:prstGeom>
        </p:spPr>
      </p:pic>
      <p:sp>
        <p:nvSpPr>
          <p:cNvPr id="5" name="Slide Number Placeholder 4">
            <a:extLst>
              <a:ext uri="{FF2B5EF4-FFF2-40B4-BE49-F238E27FC236}">
                <a16:creationId xmlns:a16="http://schemas.microsoft.com/office/drawing/2014/main" id="{9A3D3052-751B-4C3C-9216-96173BD2A52E}"/>
              </a:ext>
            </a:extLst>
          </p:cNvPr>
          <p:cNvSpPr>
            <a:spLocks noGrp="1"/>
          </p:cNvSpPr>
          <p:nvPr>
            <p:ph type="sldNum" sz="quarter" idx="12"/>
          </p:nvPr>
        </p:nvSpPr>
        <p:spPr/>
        <p:txBody>
          <a:bodyPr/>
          <a:lstStyle/>
          <a:p>
            <a:fld id="{06A44ADC-FBC0-4698-B0EC-1AD4A4060383}" type="slidenum">
              <a:rPr lang="en-GB" smtClean="0"/>
              <a:t>21</a:t>
            </a:fld>
            <a:endParaRPr lang="en-GB"/>
          </a:p>
        </p:txBody>
      </p:sp>
      <p:pic>
        <p:nvPicPr>
          <p:cNvPr id="9" name="Picture 8" descr="Table&#10;&#10;Description automatically generated">
            <a:extLst>
              <a:ext uri="{FF2B5EF4-FFF2-40B4-BE49-F238E27FC236}">
                <a16:creationId xmlns:a16="http://schemas.microsoft.com/office/drawing/2014/main" id="{099077F1-9975-416F-B35E-B671DC985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0170" y="662098"/>
            <a:ext cx="4463902" cy="3503761"/>
          </a:xfrm>
          <a:prstGeom prst="rect">
            <a:avLst/>
          </a:prstGeom>
        </p:spPr>
      </p:pic>
      <p:sp>
        <p:nvSpPr>
          <p:cNvPr id="7" name="TextBox 6">
            <a:extLst>
              <a:ext uri="{FF2B5EF4-FFF2-40B4-BE49-F238E27FC236}">
                <a16:creationId xmlns:a16="http://schemas.microsoft.com/office/drawing/2014/main" id="{376661D9-1740-4DC9-B98B-CE9E1E8ECC30}"/>
              </a:ext>
            </a:extLst>
          </p:cNvPr>
          <p:cNvSpPr txBox="1"/>
          <p:nvPr/>
        </p:nvSpPr>
        <p:spPr>
          <a:xfrm>
            <a:off x="260884" y="1830253"/>
            <a:ext cx="4882792" cy="646331"/>
          </a:xfrm>
          <a:prstGeom prst="rect">
            <a:avLst/>
          </a:prstGeom>
          <a:noFill/>
        </p:spPr>
        <p:txBody>
          <a:bodyPr wrap="square">
            <a:spAutoFit/>
          </a:bodyPr>
          <a:lstStyle/>
          <a:p>
            <a:r>
              <a:rPr lang="en-GB" dirty="0">
                <a:solidFill>
                  <a:srgbClr val="FF0000"/>
                </a:solidFill>
              </a:rPr>
              <a:t>High: South Tyneside, </a:t>
            </a:r>
            <a:r>
              <a:rPr lang="en-GB" dirty="0">
                <a:solidFill>
                  <a:srgbClr val="FF0000"/>
                </a:solidFill>
                <a:highlight>
                  <a:srgbClr val="FFFF00"/>
                </a:highlight>
              </a:rPr>
              <a:t>Hull</a:t>
            </a:r>
          </a:p>
          <a:p>
            <a:r>
              <a:rPr lang="en-GB" dirty="0">
                <a:solidFill>
                  <a:srgbClr val="FF0000"/>
                </a:solidFill>
              </a:rPr>
              <a:t>Low: N Lincolnshire, East Riding</a:t>
            </a:r>
          </a:p>
        </p:txBody>
      </p:sp>
      <p:pic>
        <p:nvPicPr>
          <p:cNvPr id="3" name="Content Placeholder 5">
            <a:extLst>
              <a:ext uri="{FF2B5EF4-FFF2-40B4-BE49-F238E27FC236}">
                <a16:creationId xmlns:a16="http://schemas.microsoft.com/office/drawing/2014/main" id="{ED07BCCE-C3EF-7C58-8DE0-EA89F9C3CBD0}"/>
              </a:ext>
            </a:extLst>
          </p:cNvPr>
          <p:cNvPicPr>
            <a:picLocks noChangeAspect="1"/>
          </p:cNvPicPr>
          <p:nvPr/>
        </p:nvPicPr>
        <p:blipFill>
          <a:blip r:embed="rId4"/>
          <a:stretch>
            <a:fillRect/>
          </a:stretch>
        </p:blipFill>
        <p:spPr>
          <a:xfrm>
            <a:off x="4519645" y="3549688"/>
            <a:ext cx="2502661" cy="3156979"/>
          </a:xfrm>
          <a:prstGeom prst="rect">
            <a:avLst/>
          </a:prstGeom>
        </p:spPr>
      </p:pic>
      <p:pic>
        <p:nvPicPr>
          <p:cNvPr id="4" name="Picture 3" descr="Table&#10;&#10;Description automatically generated">
            <a:extLst>
              <a:ext uri="{FF2B5EF4-FFF2-40B4-BE49-F238E27FC236}">
                <a16:creationId xmlns:a16="http://schemas.microsoft.com/office/drawing/2014/main" id="{6FF1E4F9-90B8-BD7E-253B-DDABA5113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2496" y="3513814"/>
            <a:ext cx="4379250" cy="3344186"/>
          </a:xfrm>
          <a:prstGeom prst="rect">
            <a:avLst/>
          </a:prstGeom>
        </p:spPr>
      </p:pic>
      <p:sp>
        <p:nvSpPr>
          <p:cNvPr id="10" name="TextBox 9">
            <a:extLst>
              <a:ext uri="{FF2B5EF4-FFF2-40B4-BE49-F238E27FC236}">
                <a16:creationId xmlns:a16="http://schemas.microsoft.com/office/drawing/2014/main" id="{34A4EB5B-F9F8-ACF5-AFE6-5932B11405C3}"/>
              </a:ext>
            </a:extLst>
          </p:cNvPr>
          <p:cNvSpPr txBox="1"/>
          <p:nvPr/>
        </p:nvSpPr>
        <p:spPr>
          <a:xfrm>
            <a:off x="260884" y="4174070"/>
            <a:ext cx="4713788" cy="954107"/>
          </a:xfrm>
          <a:prstGeom prst="rect">
            <a:avLst/>
          </a:prstGeom>
          <a:noFill/>
        </p:spPr>
        <p:txBody>
          <a:bodyPr wrap="square">
            <a:spAutoFit/>
          </a:bodyPr>
          <a:lstStyle/>
          <a:p>
            <a:r>
              <a:rPr lang="en-GB" sz="2800" b="1" dirty="0"/>
              <a:t>Modelled % of households in fuel poverty, 2020 </a:t>
            </a:r>
          </a:p>
        </p:txBody>
      </p:sp>
      <p:sp>
        <p:nvSpPr>
          <p:cNvPr id="11" name="TextBox 10">
            <a:extLst>
              <a:ext uri="{FF2B5EF4-FFF2-40B4-BE49-F238E27FC236}">
                <a16:creationId xmlns:a16="http://schemas.microsoft.com/office/drawing/2014/main" id="{677BC3C8-18B4-E88C-4EB4-CCD36E76EFE2}"/>
              </a:ext>
            </a:extLst>
          </p:cNvPr>
          <p:cNvSpPr txBox="1"/>
          <p:nvPr/>
        </p:nvSpPr>
        <p:spPr>
          <a:xfrm>
            <a:off x="255097" y="5318575"/>
            <a:ext cx="4119640" cy="646331"/>
          </a:xfrm>
          <a:prstGeom prst="rect">
            <a:avLst/>
          </a:prstGeom>
          <a:noFill/>
        </p:spPr>
        <p:txBody>
          <a:bodyPr wrap="square">
            <a:spAutoFit/>
          </a:bodyPr>
          <a:lstStyle/>
          <a:p>
            <a:r>
              <a:rPr lang="en-GB" dirty="0">
                <a:solidFill>
                  <a:srgbClr val="FF0000"/>
                </a:solidFill>
              </a:rPr>
              <a:t>High: </a:t>
            </a:r>
            <a:r>
              <a:rPr lang="en-GB" dirty="0">
                <a:solidFill>
                  <a:srgbClr val="FF0000"/>
                </a:solidFill>
                <a:highlight>
                  <a:srgbClr val="FFFF00"/>
                </a:highlight>
              </a:rPr>
              <a:t>Hull</a:t>
            </a:r>
            <a:r>
              <a:rPr lang="en-GB" dirty="0">
                <a:solidFill>
                  <a:srgbClr val="FF0000"/>
                </a:solidFill>
              </a:rPr>
              <a:t>, Barnsley</a:t>
            </a:r>
          </a:p>
          <a:p>
            <a:r>
              <a:rPr lang="en-GB" dirty="0">
                <a:solidFill>
                  <a:srgbClr val="FF0000"/>
                </a:solidFill>
              </a:rPr>
              <a:t>Low Northumberland, North Tyneside</a:t>
            </a:r>
          </a:p>
        </p:txBody>
      </p:sp>
    </p:spTree>
    <p:extLst>
      <p:ext uri="{BB962C8B-B14F-4D97-AF65-F5344CB8AC3E}">
        <p14:creationId xmlns:p14="http://schemas.microsoft.com/office/powerpoint/2010/main" val="4180474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F0E2954-9643-4C68-B6F8-0E44A50856EC}"/>
              </a:ext>
            </a:extLst>
          </p:cNvPr>
          <p:cNvSpPr>
            <a:spLocks noGrp="1"/>
          </p:cNvSpPr>
          <p:nvPr>
            <p:ph type="title"/>
          </p:nvPr>
        </p:nvSpPr>
        <p:spPr>
          <a:xfrm>
            <a:off x="360000" y="360000"/>
            <a:ext cx="11444072" cy="1144929"/>
          </a:xfrm>
        </p:spPr>
        <p:txBody>
          <a:bodyPr/>
          <a:lstStyle/>
          <a:p>
            <a:r>
              <a:rPr lang="en-GB" dirty="0"/>
              <a:t>Recruitment and retention of social care staff</a:t>
            </a:r>
            <a:br>
              <a:rPr lang="en-GB" dirty="0"/>
            </a:br>
            <a:r>
              <a:rPr lang="en-GB" sz="1200" b="0" dirty="0">
                <a:highlight>
                  <a:srgbClr val="FFFF00"/>
                </a:highlight>
                <a:ea typeface="+mn-lt"/>
                <a:cs typeface="+mn-lt"/>
                <a:hlinkClick r:id="rId2"/>
              </a:rPr>
              <a:t>Skills for Care – Adult social care workforce data</a:t>
            </a:r>
            <a:r>
              <a:rPr lang="en-GB" sz="1200" b="0" dirty="0">
                <a:highlight>
                  <a:srgbClr val="FFFF00"/>
                </a:highlight>
                <a:ea typeface="+mn-lt"/>
                <a:cs typeface="+mn-lt"/>
              </a:rPr>
              <a:t>, </a:t>
            </a:r>
            <a:r>
              <a:rPr lang="en-GB" sz="1200" b="0" dirty="0">
                <a:highlight>
                  <a:srgbClr val="FFFF00"/>
                </a:highlight>
                <a:ea typeface="+mn-lt"/>
                <a:cs typeface="+mn-lt"/>
                <a:hlinkClick r:id="rId3"/>
              </a:rPr>
              <a:t>GOV.UK – Monthly statistics for adult social care (England)</a:t>
            </a:r>
            <a:r>
              <a:rPr lang="en-GB" sz="1200" b="0" dirty="0">
                <a:highlight>
                  <a:srgbClr val="FFFF00"/>
                </a:highlight>
                <a:ea typeface="+mn-lt"/>
                <a:cs typeface="+mn-lt"/>
              </a:rPr>
              <a:t>, </a:t>
            </a:r>
            <a:r>
              <a:rPr lang="en-GB" sz="1200" b="0" dirty="0">
                <a:highlight>
                  <a:srgbClr val="FFFF00"/>
                </a:highlight>
                <a:ea typeface="+mn-lt"/>
                <a:cs typeface="+mn-lt"/>
                <a:hlinkClick r:id="rId4"/>
              </a:rPr>
              <a:t>NHS Digital – Social Care Data Collections</a:t>
            </a:r>
            <a:br>
              <a:rPr lang="en-GB" sz="3200" b="0" dirty="0">
                <a:highlight>
                  <a:srgbClr val="FFFF00"/>
                </a:highlight>
                <a:cs typeface="Arial" panose="020B0604020202020204"/>
              </a:rPr>
            </a:br>
            <a:endParaRPr lang="en-GB" dirty="0"/>
          </a:p>
        </p:txBody>
      </p:sp>
      <p:pic>
        <p:nvPicPr>
          <p:cNvPr id="9" name="Content Placeholder 8">
            <a:extLst>
              <a:ext uri="{FF2B5EF4-FFF2-40B4-BE49-F238E27FC236}">
                <a16:creationId xmlns:a16="http://schemas.microsoft.com/office/drawing/2014/main" id="{B93C8F0C-7C36-4816-83D4-A5B74EB9051F}"/>
              </a:ext>
            </a:extLst>
          </p:cNvPr>
          <p:cNvPicPr>
            <a:picLocks noGrp="1" noChangeAspect="1"/>
          </p:cNvPicPr>
          <p:nvPr>
            <p:ph sz="half" idx="1"/>
          </p:nvPr>
        </p:nvPicPr>
        <p:blipFill>
          <a:blip r:embed="rId5"/>
          <a:stretch>
            <a:fillRect/>
          </a:stretch>
        </p:blipFill>
        <p:spPr>
          <a:xfrm>
            <a:off x="0" y="1731958"/>
            <a:ext cx="6224072" cy="3588759"/>
          </a:xfrm>
          <a:prstGeom prst="rect">
            <a:avLst/>
          </a:prstGeom>
        </p:spPr>
      </p:pic>
      <p:pic>
        <p:nvPicPr>
          <p:cNvPr id="10" name="Content Placeholder 9">
            <a:extLst>
              <a:ext uri="{FF2B5EF4-FFF2-40B4-BE49-F238E27FC236}">
                <a16:creationId xmlns:a16="http://schemas.microsoft.com/office/drawing/2014/main" id="{2512D72F-71C8-49CA-B5BA-733EFDBEE7F1}"/>
              </a:ext>
            </a:extLst>
          </p:cNvPr>
          <p:cNvPicPr>
            <a:picLocks noGrp="1" noChangeAspect="1"/>
          </p:cNvPicPr>
          <p:nvPr>
            <p:ph sz="half" idx="2"/>
          </p:nvPr>
        </p:nvPicPr>
        <p:blipFill>
          <a:blip r:embed="rId6"/>
          <a:stretch>
            <a:fillRect/>
          </a:stretch>
        </p:blipFill>
        <p:spPr>
          <a:xfrm>
            <a:off x="5386981" y="1612426"/>
            <a:ext cx="6805019" cy="3827822"/>
          </a:xfrm>
          <a:prstGeom prst="rect">
            <a:avLst/>
          </a:prstGeom>
        </p:spPr>
      </p:pic>
      <p:sp>
        <p:nvSpPr>
          <p:cNvPr id="5" name="Slide Number Placeholder 4">
            <a:extLst>
              <a:ext uri="{FF2B5EF4-FFF2-40B4-BE49-F238E27FC236}">
                <a16:creationId xmlns:a16="http://schemas.microsoft.com/office/drawing/2014/main" id="{1E0AE2F8-B598-4AB9-BA5C-D194D9632166}"/>
              </a:ext>
            </a:extLst>
          </p:cNvPr>
          <p:cNvSpPr>
            <a:spLocks noGrp="1"/>
          </p:cNvSpPr>
          <p:nvPr>
            <p:ph type="sldNum" sz="quarter" idx="12"/>
          </p:nvPr>
        </p:nvSpPr>
        <p:spPr/>
        <p:txBody>
          <a:bodyPr/>
          <a:lstStyle/>
          <a:p>
            <a:fld id="{06A44ADC-FBC0-4698-B0EC-1AD4A4060383}" type="slidenum">
              <a:rPr lang="en-GB" smtClean="0"/>
              <a:t>22</a:t>
            </a:fld>
            <a:endParaRPr lang="en-GB"/>
          </a:p>
        </p:txBody>
      </p:sp>
      <p:sp>
        <p:nvSpPr>
          <p:cNvPr id="11" name="TextBox 10">
            <a:extLst>
              <a:ext uri="{FF2B5EF4-FFF2-40B4-BE49-F238E27FC236}">
                <a16:creationId xmlns:a16="http://schemas.microsoft.com/office/drawing/2014/main" id="{46F33EAB-BC73-441E-9713-424617536455}"/>
              </a:ext>
            </a:extLst>
          </p:cNvPr>
          <p:cNvSpPr txBox="1"/>
          <p:nvPr/>
        </p:nvSpPr>
        <p:spPr>
          <a:xfrm>
            <a:off x="1083076" y="1287262"/>
            <a:ext cx="3568823" cy="369332"/>
          </a:xfrm>
          <a:prstGeom prst="rect">
            <a:avLst/>
          </a:prstGeom>
          <a:noFill/>
        </p:spPr>
        <p:txBody>
          <a:bodyPr wrap="square" rtlCol="0">
            <a:spAutoFit/>
          </a:bodyPr>
          <a:lstStyle/>
          <a:p>
            <a:r>
              <a:rPr lang="en-GB" dirty="0"/>
              <a:t>Yorkshire and Humber</a:t>
            </a:r>
          </a:p>
        </p:txBody>
      </p:sp>
      <p:sp>
        <p:nvSpPr>
          <p:cNvPr id="13" name="TextBox 12">
            <a:extLst>
              <a:ext uri="{FF2B5EF4-FFF2-40B4-BE49-F238E27FC236}">
                <a16:creationId xmlns:a16="http://schemas.microsoft.com/office/drawing/2014/main" id="{07CB4BF7-099C-438C-8DCD-DC89D699EBCD}"/>
              </a:ext>
            </a:extLst>
          </p:cNvPr>
          <p:cNvSpPr txBox="1"/>
          <p:nvPr/>
        </p:nvSpPr>
        <p:spPr>
          <a:xfrm>
            <a:off x="6864658" y="1126404"/>
            <a:ext cx="4614169" cy="369332"/>
          </a:xfrm>
          <a:prstGeom prst="rect">
            <a:avLst/>
          </a:prstGeom>
          <a:noFill/>
        </p:spPr>
        <p:txBody>
          <a:bodyPr wrap="square">
            <a:spAutoFit/>
          </a:bodyPr>
          <a:lstStyle/>
          <a:p>
            <a:r>
              <a:rPr lang="en-GB" dirty="0"/>
              <a:t>North East</a:t>
            </a:r>
          </a:p>
        </p:txBody>
      </p:sp>
      <p:sp>
        <p:nvSpPr>
          <p:cNvPr id="2" name="TextBox 1">
            <a:extLst>
              <a:ext uri="{FF2B5EF4-FFF2-40B4-BE49-F238E27FC236}">
                <a16:creationId xmlns:a16="http://schemas.microsoft.com/office/drawing/2014/main" id="{C4FDA084-574C-46F6-B3EF-33429EA1C0A4}"/>
              </a:ext>
            </a:extLst>
          </p:cNvPr>
          <p:cNvSpPr txBox="1"/>
          <p:nvPr/>
        </p:nvSpPr>
        <p:spPr>
          <a:xfrm>
            <a:off x="679269" y="5669280"/>
            <a:ext cx="6805019" cy="646331"/>
          </a:xfrm>
          <a:prstGeom prst="rect">
            <a:avLst/>
          </a:prstGeom>
          <a:noFill/>
        </p:spPr>
        <p:txBody>
          <a:bodyPr wrap="square" rtlCol="0">
            <a:spAutoFit/>
          </a:bodyPr>
          <a:lstStyle/>
          <a:p>
            <a:r>
              <a:rPr lang="en-GB" dirty="0">
                <a:solidFill>
                  <a:srgbClr val="FF0000"/>
                </a:solidFill>
              </a:rPr>
              <a:t>Updated Annually can split by domiciliary vs care home workforce also by role, those trained in nursing</a:t>
            </a:r>
          </a:p>
        </p:txBody>
      </p:sp>
    </p:spTree>
    <p:extLst>
      <p:ext uri="{BB962C8B-B14F-4D97-AF65-F5344CB8AC3E}">
        <p14:creationId xmlns:p14="http://schemas.microsoft.com/office/powerpoint/2010/main" val="216595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0CA8-3B94-3B01-2663-3A6F32BB3B75}"/>
              </a:ext>
            </a:extLst>
          </p:cNvPr>
          <p:cNvSpPr>
            <a:spLocks noGrp="1"/>
          </p:cNvSpPr>
          <p:nvPr>
            <p:ph type="title"/>
          </p:nvPr>
        </p:nvSpPr>
        <p:spPr/>
        <p:txBody>
          <a:bodyPr/>
          <a:lstStyle/>
          <a:p>
            <a:r>
              <a:rPr lang="en-GB" dirty="0"/>
              <a:t>Example of spin off profiles in fingertips: Liver</a:t>
            </a:r>
          </a:p>
        </p:txBody>
      </p:sp>
      <p:sp>
        <p:nvSpPr>
          <p:cNvPr id="9" name="TextBox 8">
            <a:extLst>
              <a:ext uri="{FF2B5EF4-FFF2-40B4-BE49-F238E27FC236}">
                <a16:creationId xmlns:a16="http://schemas.microsoft.com/office/drawing/2014/main" id="{9F1A98A3-D962-8707-CE16-033FFC7A139C}"/>
              </a:ext>
            </a:extLst>
          </p:cNvPr>
          <p:cNvSpPr txBox="1"/>
          <p:nvPr/>
        </p:nvSpPr>
        <p:spPr>
          <a:xfrm>
            <a:off x="385836" y="939076"/>
            <a:ext cx="11577563" cy="1025922"/>
          </a:xfrm>
          <a:prstGeom prst="rect">
            <a:avLst/>
          </a:prstGeom>
          <a:noFill/>
        </p:spPr>
        <p:txBody>
          <a:bodyPr wrap="square">
            <a:spAutoFit/>
          </a:bodyPr>
          <a:lstStyle/>
          <a:p>
            <a:pPr marL="1905" algn="l">
              <a:lnSpc>
                <a:spcPct val="100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Key indicators from the Atlases are updated regularly on an interactive platform https://fingertips.phe.org.uk/ where they can be linked to other relevant indicators of health, demographic or socioeconomic characteristics.</a:t>
            </a:r>
            <a:endParaRPr lang="en-GB" dirty="0">
              <a:latin typeface="Arial" panose="020B0604020202020204" pitchFamily="34" charset="0"/>
              <a:ea typeface="Calibri" panose="020F0502020204030204" pitchFamily="34" charset="0"/>
              <a:cs typeface="Arial" panose="020B0604020202020204" pitchFamily="34" charset="0"/>
            </a:endParaRPr>
          </a:p>
          <a:p>
            <a:pPr marL="1905" algn="l">
              <a:lnSpc>
                <a:spcPct val="100000"/>
              </a:lnSpc>
              <a:spcAft>
                <a:spcPts val="800"/>
              </a:spcAft>
            </a:pPr>
            <a:r>
              <a:rPr lang="en-GB" sz="1800" dirty="0">
                <a:effectLst/>
                <a:highlight>
                  <a:srgbClr val="FFFF00"/>
                </a:highlight>
                <a:latin typeface="Arial" panose="020B0604020202020204" pitchFamily="34" charset="0"/>
                <a:ea typeface="Calibri" panose="020F0502020204030204" pitchFamily="34" charset="0"/>
                <a:cs typeface="Arial" panose="020B0604020202020204" pitchFamily="34" charset="0"/>
              </a:rPr>
              <a:t>Geographical variation in admission for Liver disease (L) &amp; Liver disease Mortality by decile of deprivation (R) </a:t>
            </a:r>
          </a:p>
        </p:txBody>
      </p:sp>
      <p:sp>
        <p:nvSpPr>
          <p:cNvPr id="17" name="TextBox 16">
            <a:extLst>
              <a:ext uri="{FF2B5EF4-FFF2-40B4-BE49-F238E27FC236}">
                <a16:creationId xmlns:a16="http://schemas.microsoft.com/office/drawing/2014/main" id="{D36A8199-6AB9-0E8C-F071-22E4D44D1B28}"/>
              </a:ext>
            </a:extLst>
          </p:cNvPr>
          <p:cNvSpPr txBox="1"/>
          <p:nvPr/>
        </p:nvSpPr>
        <p:spPr>
          <a:xfrm>
            <a:off x="6923796" y="6359054"/>
            <a:ext cx="5039603" cy="369332"/>
          </a:xfrm>
          <a:prstGeom prst="rect">
            <a:avLst/>
          </a:prstGeom>
          <a:noFill/>
        </p:spPr>
        <p:txBody>
          <a:bodyPr wrap="square">
            <a:spAutoFit/>
          </a:bodyPr>
          <a:lstStyle/>
          <a:p>
            <a:r>
              <a:rPr lang="en-GB" dirty="0"/>
              <a:t>https://fingertips.phe.org.uk/profile/liver-disease</a:t>
            </a:r>
          </a:p>
        </p:txBody>
      </p:sp>
      <p:pic>
        <p:nvPicPr>
          <p:cNvPr id="5" name="Picture 4">
            <a:extLst>
              <a:ext uri="{FF2B5EF4-FFF2-40B4-BE49-F238E27FC236}">
                <a16:creationId xmlns:a16="http://schemas.microsoft.com/office/drawing/2014/main" id="{50A373AD-83F0-AFCD-CFB1-A7C664568CE8}"/>
              </a:ext>
            </a:extLst>
          </p:cNvPr>
          <p:cNvPicPr>
            <a:picLocks noChangeAspect="1"/>
          </p:cNvPicPr>
          <p:nvPr/>
        </p:nvPicPr>
        <p:blipFill rotWithShape="1">
          <a:blip r:embed="rId2"/>
          <a:srcRect t="17183"/>
          <a:stretch/>
        </p:blipFill>
        <p:spPr>
          <a:xfrm>
            <a:off x="191376" y="2362200"/>
            <a:ext cx="5936304" cy="3744114"/>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69D70C1B-15CA-DD9F-8771-6DB8719313A5}"/>
              </a:ext>
            </a:extLst>
          </p:cNvPr>
          <p:cNvPicPr>
            <a:picLocks noChangeAspect="1"/>
          </p:cNvPicPr>
          <p:nvPr/>
        </p:nvPicPr>
        <p:blipFill>
          <a:blip r:embed="rId3"/>
          <a:stretch>
            <a:fillRect/>
          </a:stretch>
        </p:blipFill>
        <p:spPr>
          <a:xfrm>
            <a:off x="6262529" y="2362200"/>
            <a:ext cx="5738095" cy="26876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37659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0CA8-3B94-3B01-2663-3A6F32BB3B75}"/>
              </a:ext>
            </a:extLst>
          </p:cNvPr>
          <p:cNvSpPr>
            <a:spLocks noGrp="1"/>
          </p:cNvSpPr>
          <p:nvPr>
            <p:ph type="title"/>
          </p:nvPr>
        </p:nvSpPr>
        <p:spPr/>
        <p:txBody>
          <a:bodyPr/>
          <a:lstStyle/>
          <a:p>
            <a:r>
              <a:rPr lang="en-GB" dirty="0"/>
              <a:t>Example of spin off profiles in fingertips</a:t>
            </a:r>
          </a:p>
        </p:txBody>
      </p:sp>
      <p:sp>
        <p:nvSpPr>
          <p:cNvPr id="9" name="TextBox 8">
            <a:extLst>
              <a:ext uri="{FF2B5EF4-FFF2-40B4-BE49-F238E27FC236}">
                <a16:creationId xmlns:a16="http://schemas.microsoft.com/office/drawing/2014/main" id="{9F1A98A3-D962-8707-CE16-033FFC7A139C}"/>
              </a:ext>
            </a:extLst>
          </p:cNvPr>
          <p:cNvSpPr txBox="1"/>
          <p:nvPr/>
        </p:nvSpPr>
        <p:spPr>
          <a:xfrm>
            <a:off x="385836" y="939076"/>
            <a:ext cx="11577563" cy="646331"/>
          </a:xfrm>
          <a:prstGeom prst="rect">
            <a:avLst/>
          </a:prstGeom>
          <a:noFill/>
        </p:spPr>
        <p:txBody>
          <a:bodyPr wrap="square">
            <a:spAutoFit/>
          </a:bodyPr>
          <a:lstStyle/>
          <a:p>
            <a:pPr marL="1905" algn="l">
              <a:lnSpc>
                <a:spcPct val="100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Key indicators from the Atlases are updated regularly on an interactive platform https://fingertips.phe.org.uk/ where they can be linked to other relevant indicators of health, demographic or socioeconomic characteristics. </a:t>
            </a:r>
          </a:p>
        </p:txBody>
      </p:sp>
      <p:sp>
        <p:nvSpPr>
          <p:cNvPr id="17" name="TextBox 16">
            <a:extLst>
              <a:ext uri="{FF2B5EF4-FFF2-40B4-BE49-F238E27FC236}">
                <a16:creationId xmlns:a16="http://schemas.microsoft.com/office/drawing/2014/main" id="{D36A8199-6AB9-0E8C-F071-22E4D44D1B28}"/>
              </a:ext>
            </a:extLst>
          </p:cNvPr>
          <p:cNvSpPr txBox="1"/>
          <p:nvPr/>
        </p:nvSpPr>
        <p:spPr>
          <a:xfrm>
            <a:off x="6923796" y="6359054"/>
            <a:ext cx="5039603" cy="369332"/>
          </a:xfrm>
          <a:prstGeom prst="rect">
            <a:avLst/>
          </a:prstGeom>
          <a:noFill/>
        </p:spPr>
        <p:txBody>
          <a:bodyPr wrap="square">
            <a:spAutoFit/>
          </a:bodyPr>
          <a:lstStyle/>
          <a:p>
            <a:r>
              <a:rPr lang="en-GB" dirty="0"/>
              <a:t>https://fingertips.phe.org.uk/profile/liver-disease</a:t>
            </a:r>
          </a:p>
        </p:txBody>
      </p:sp>
      <p:pic>
        <p:nvPicPr>
          <p:cNvPr id="4" name="Picture 3">
            <a:extLst>
              <a:ext uri="{FF2B5EF4-FFF2-40B4-BE49-F238E27FC236}">
                <a16:creationId xmlns:a16="http://schemas.microsoft.com/office/drawing/2014/main" id="{CEBF0BFA-2C94-4194-9FFC-19609BD413C1}"/>
              </a:ext>
            </a:extLst>
          </p:cNvPr>
          <p:cNvPicPr>
            <a:picLocks noChangeAspect="1"/>
          </p:cNvPicPr>
          <p:nvPr/>
        </p:nvPicPr>
        <p:blipFill>
          <a:blip r:embed="rId2"/>
          <a:stretch>
            <a:fillRect/>
          </a:stretch>
        </p:blipFill>
        <p:spPr>
          <a:xfrm>
            <a:off x="374117" y="1585407"/>
            <a:ext cx="5621557" cy="466961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CC7A1DAA-7D4B-B7B1-0204-796075F33F37}"/>
              </a:ext>
            </a:extLst>
          </p:cNvPr>
          <p:cNvPicPr>
            <a:picLocks noChangeAspect="1"/>
          </p:cNvPicPr>
          <p:nvPr/>
        </p:nvPicPr>
        <p:blipFill>
          <a:blip r:embed="rId3"/>
          <a:stretch>
            <a:fillRect/>
          </a:stretch>
        </p:blipFill>
        <p:spPr>
          <a:xfrm>
            <a:off x="6083081" y="1585407"/>
            <a:ext cx="5967725" cy="4669610"/>
          </a:xfrm>
          <a:prstGeom prst="rect">
            <a:avLst/>
          </a:prstGeom>
          <a:ln>
            <a:noFill/>
          </a:ln>
          <a:effectLst>
            <a:outerShdw blurRad="190500" algn="tl" rotWithShape="0">
              <a:srgbClr val="000000">
                <a:alpha val="70000"/>
              </a:srgbClr>
            </a:outerShdw>
          </a:effectLst>
        </p:spPr>
      </p:pic>
      <p:sp>
        <p:nvSpPr>
          <p:cNvPr id="3" name="Star: 5 Points 2">
            <a:extLst>
              <a:ext uri="{FF2B5EF4-FFF2-40B4-BE49-F238E27FC236}">
                <a16:creationId xmlns:a16="http://schemas.microsoft.com/office/drawing/2014/main" id="{D38D751B-F0D0-1C3E-C21F-7443BD9EB124}"/>
              </a:ext>
            </a:extLst>
          </p:cNvPr>
          <p:cNvSpPr/>
          <p:nvPr/>
        </p:nvSpPr>
        <p:spPr>
          <a:xfrm>
            <a:off x="3206665" y="1922432"/>
            <a:ext cx="531223" cy="41801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3081FD05-5AC0-461B-0158-5388759B20D8}"/>
              </a:ext>
            </a:extLst>
          </p:cNvPr>
          <p:cNvSpPr txBox="1"/>
          <p:nvPr/>
        </p:nvSpPr>
        <p:spPr>
          <a:xfrm>
            <a:off x="8542550" y="3696719"/>
            <a:ext cx="1139332" cy="369332"/>
          </a:xfrm>
          <a:prstGeom prst="rect">
            <a:avLst/>
          </a:prstGeom>
          <a:noFill/>
        </p:spPr>
        <p:txBody>
          <a:bodyPr wrap="square" rtlCol="0">
            <a:spAutoFit/>
          </a:bodyPr>
          <a:lstStyle/>
          <a:p>
            <a:r>
              <a:rPr lang="en-GB" dirty="0"/>
              <a:t>R2=0.25</a:t>
            </a:r>
          </a:p>
        </p:txBody>
      </p:sp>
    </p:spTree>
    <p:extLst>
      <p:ext uri="{BB962C8B-B14F-4D97-AF65-F5344CB8AC3E}">
        <p14:creationId xmlns:p14="http://schemas.microsoft.com/office/powerpoint/2010/main" val="2861091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44F040-743B-44F9-B5F9-4FF81EA3A9F1}"/>
              </a:ext>
            </a:extLst>
          </p:cNvPr>
          <p:cNvSpPr>
            <a:spLocks noGrp="1"/>
          </p:cNvSpPr>
          <p:nvPr>
            <p:ph type="body" idx="1"/>
          </p:nvPr>
        </p:nvSpPr>
        <p:spPr>
          <a:xfrm>
            <a:off x="893040" y="901414"/>
            <a:ext cx="10405919" cy="663580"/>
          </a:xfrm>
        </p:spPr>
        <p:txBody>
          <a:bodyPr/>
          <a:lstStyle/>
          <a:p>
            <a:pPr>
              <a:lnSpc>
                <a:spcPct val="107000"/>
              </a:lnSpc>
              <a:spcBef>
                <a:spcPts val="1336"/>
              </a:spcBef>
            </a:pPr>
            <a:r>
              <a:rPr lang="en-GB" sz="1800" b="1" dirty="0">
                <a:solidFill>
                  <a:schemeClr val="tx1">
                    <a:lumMod val="75000"/>
                    <a:lumOff val="25000"/>
                  </a:schemeClr>
                </a:solidFill>
                <a:ea typeface="Calibri" panose="020F0502020204030204" pitchFamily="34" charset="0"/>
                <a:cs typeface="Arial" panose="020B0604020202020204" pitchFamily="34" charset="0"/>
              </a:rPr>
              <a:t>Chart 3: National summary of D</a:t>
            </a:r>
            <a:r>
              <a:rPr lang="en-GB" sz="1800" b="1" dirty="0">
                <a:solidFill>
                  <a:schemeClr val="tx1">
                    <a:lumMod val="75000"/>
                    <a:lumOff val="25000"/>
                  </a:schemeClr>
                </a:solidFill>
              </a:rPr>
              <a:t>iagnosed </a:t>
            </a:r>
            <a:r>
              <a:rPr lang="en-GB" sz="1800" b="1" dirty="0">
                <a:solidFill>
                  <a:schemeClr val="tx1">
                    <a:lumMod val="75000"/>
                    <a:lumOff val="25000"/>
                  </a:schemeClr>
                </a:solidFill>
                <a:highlight>
                  <a:srgbClr val="FFFF00"/>
                </a:highlight>
              </a:rPr>
              <a:t>Dementia</a:t>
            </a:r>
            <a:r>
              <a:rPr lang="en-GB" sz="1800" b="1" dirty="0">
                <a:solidFill>
                  <a:schemeClr val="tx1">
                    <a:lumMod val="75000"/>
                    <a:lumOff val="25000"/>
                  </a:schemeClr>
                </a:solidFill>
              </a:rPr>
              <a:t> Prevalence per practice by deprivation with bubble size representing rurality percentage</a:t>
            </a:r>
          </a:p>
        </p:txBody>
      </p:sp>
      <p:sp>
        <p:nvSpPr>
          <p:cNvPr id="5" name="Footer Placeholder 7">
            <a:extLst>
              <a:ext uri="{FF2B5EF4-FFF2-40B4-BE49-F238E27FC236}">
                <a16:creationId xmlns:a16="http://schemas.microsoft.com/office/drawing/2014/main" id="{C3BFF446-0E1E-4A8F-ABDE-82BE1BD01200}"/>
              </a:ext>
            </a:extLst>
          </p:cNvPr>
          <p:cNvSpPr>
            <a:spLocks noGrp="1"/>
          </p:cNvSpPr>
          <p:nvPr>
            <p:ph type="ftr" sz="quarter" idx="11"/>
          </p:nvPr>
        </p:nvSpPr>
        <p:spPr>
          <a:xfrm>
            <a:off x="4473281" y="6356350"/>
            <a:ext cx="6380018" cy="365125"/>
          </a:xfrm>
        </p:spPr>
        <p:txBody>
          <a:bodyPr/>
          <a:lstStyle/>
          <a:p>
            <a:r>
              <a:rPr lang="en-GB" dirty="0">
                <a:solidFill>
                  <a:schemeClr val="tx1"/>
                </a:solidFill>
              </a:rPr>
              <a:t>Footer</a:t>
            </a:r>
          </a:p>
        </p:txBody>
      </p:sp>
      <p:sp>
        <p:nvSpPr>
          <p:cNvPr id="6" name="Slide Number Placeholder 8">
            <a:extLst>
              <a:ext uri="{FF2B5EF4-FFF2-40B4-BE49-F238E27FC236}">
                <a16:creationId xmlns:a16="http://schemas.microsoft.com/office/drawing/2014/main" id="{FA941C99-85D6-489A-98EE-BF3401FEC347}"/>
              </a:ext>
            </a:extLst>
          </p:cNvPr>
          <p:cNvSpPr>
            <a:spLocks noGrp="1"/>
          </p:cNvSpPr>
          <p:nvPr>
            <p:ph type="sldNum" sz="quarter" idx="12"/>
          </p:nvPr>
        </p:nvSpPr>
        <p:spPr>
          <a:xfrm>
            <a:off x="11044381" y="6356350"/>
            <a:ext cx="759691" cy="365125"/>
          </a:xfrm>
        </p:spPr>
        <p:txBody>
          <a:bodyPr/>
          <a:lstStyle/>
          <a:p>
            <a:fld id="{06A44ADC-FBC0-4698-B0EC-1AD4A4060383}" type="slidenum">
              <a:rPr lang="en-GB" smtClean="0">
                <a:solidFill>
                  <a:schemeClr val="tx1"/>
                </a:solidFill>
              </a:rPr>
              <a:t>25</a:t>
            </a:fld>
            <a:endParaRPr lang="en-GB" dirty="0">
              <a:solidFill>
                <a:schemeClr val="tx1"/>
              </a:solidFill>
            </a:endParaRPr>
          </a:p>
        </p:txBody>
      </p:sp>
      <p:grpSp>
        <p:nvGrpSpPr>
          <p:cNvPr id="12" name="Group 11">
            <a:extLst>
              <a:ext uri="{FF2B5EF4-FFF2-40B4-BE49-F238E27FC236}">
                <a16:creationId xmlns:a16="http://schemas.microsoft.com/office/drawing/2014/main" id="{60293382-5DD6-DFCD-0A2F-8DFE197D7EE6}"/>
              </a:ext>
            </a:extLst>
          </p:cNvPr>
          <p:cNvGrpSpPr/>
          <p:nvPr/>
        </p:nvGrpSpPr>
        <p:grpSpPr>
          <a:xfrm>
            <a:off x="668862" y="1683731"/>
            <a:ext cx="10854276" cy="2993341"/>
            <a:chOff x="10081674" y="17887742"/>
            <a:chExt cx="10854276" cy="2993341"/>
          </a:xfrm>
        </p:grpSpPr>
        <p:grpSp>
          <p:nvGrpSpPr>
            <p:cNvPr id="13" name="Group 12">
              <a:extLst>
                <a:ext uri="{FF2B5EF4-FFF2-40B4-BE49-F238E27FC236}">
                  <a16:creationId xmlns:a16="http://schemas.microsoft.com/office/drawing/2014/main" id="{49447BD0-FF3F-CE7A-C4D9-3D4802B5E973}"/>
                </a:ext>
              </a:extLst>
            </p:cNvPr>
            <p:cNvGrpSpPr/>
            <p:nvPr/>
          </p:nvGrpSpPr>
          <p:grpSpPr>
            <a:xfrm>
              <a:off x="10081674" y="17887742"/>
              <a:ext cx="10854276" cy="2993341"/>
              <a:chOff x="11157999" y="18001082"/>
              <a:chExt cx="10443288" cy="2880001"/>
            </a:xfrm>
          </p:grpSpPr>
          <p:grpSp>
            <p:nvGrpSpPr>
              <p:cNvPr id="15" name="Group 14">
                <a:extLst>
                  <a:ext uri="{FF2B5EF4-FFF2-40B4-BE49-F238E27FC236}">
                    <a16:creationId xmlns:a16="http://schemas.microsoft.com/office/drawing/2014/main" id="{5852E053-5F71-E31D-8597-945EBAA84FDD}"/>
                  </a:ext>
                </a:extLst>
              </p:cNvPr>
              <p:cNvGrpSpPr>
                <a:grpSpLocks noChangeAspect="1"/>
              </p:cNvGrpSpPr>
              <p:nvPr/>
            </p:nvGrpSpPr>
            <p:grpSpPr>
              <a:xfrm>
                <a:off x="11157999" y="18001082"/>
                <a:ext cx="6120000" cy="2880001"/>
                <a:chOff x="4983464" y="7965567"/>
                <a:chExt cx="4320000" cy="2032942"/>
              </a:xfrm>
            </p:grpSpPr>
            <p:pic>
              <p:nvPicPr>
                <p:cNvPr id="17" name="Picture 16">
                  <a:extLst>
                    <a:ext uri="{FF2B5EF4-FFF2-40B4-BE49-F238E27FC236}">
                      <a16:creationId xmlns:a16="http://schemas.microsoft.com/office/drawing/2014/main" id="{72310A63-8B40-6746-8937-80C1FE812948}"/>
                    </a:ext>
                  </a:extLst>
                </p:cNvPr>
                <p:cNvPicPr>
                  <a:picLocks noChangeAspect="1"/>
                </p:cNvPicPr>
                <p:nvPr/>
              </p:nvPicPr>
              <p:blipFill>
                <a:blip r:embed="rId2"/>
                <a:stretch>
                  <a:fillRect/>
                </a:stretch>
              </p:blipFill>
              <p:spPr>
                <a:xfrm>
                  <a:off x="4983464" y="7965567"/>
                  <a:ext cx="4320000" cy="2032942"/>
                </a:xfrm>
                <a:prstGeom prst="rect">
                  <a:avLst/>
                </a:prstGeom>
                <a:ln w="3175">
                  <a:solidFill>
                    <a:schemeClr val="bg1">
                      <a:lumMod val="65000"/>
                    </a:schemeClr>
                  </a:solidFill>
                </a:ln>
              </p:spPr>
            </p:pic>
            <p:pic>
              <p:nvPicPr>
                <p:cNvPr id="18" name="Picture 17">
                  <a:extLst>
                    <a:ext uri="{FF2B5EF4-FFF2-40B4-BE49-F238E27FC236}">
                      <a16:creationId xmlns:a16="http://schemas.microsoft.com/office/drawing/2014/main" id="{4AC2F0BF-60D3-0F91-1F71-961D125DFA74}"/>
                    </a:ext>
                  </a:extLst>
                </p:cNvPr>
                <p:cNvPicPr>
                  <a:picLocks noChangeAspect="1"/>
                </p:cNvPicPr>
                <p:nvPr/>
              </p:nvPicPr>
              <p:blipFill rotWithShape="1">
                <a:blip r:embed="rId3"/>
                <a:srcRect t="3610" r="937" b="1523"/>
                <a:stretch/>
              </p:blipFill>
              <p:spPr>
                <a:xfrm>
                  <a:off x="5978035" y="8534861"/>
                  <a:ext cx="1375266" cy="591058"/>
                </a:xfrm>
                <a:prstGeom prst="rect">
                  <a:avLst/>
                </a:prstGeom>
              </p:spPr>
            </p:pic>
          </p:grpSp>
          <p:pic>
            <p:nvPicPr>
              <p:cNvPr id="16" name="Picture 15">
                <a:extLst>
                  <a:ext uri="{FF2B5EF4-FFF2-40B4-BE49-F238E27FC236}">
                    <a16:creationId xmlns:a16="http://schemas.microsoft.com/office/drawing/2014/main" id="{64ACF7FE-3BB5-F5EF-647A-91D67966D829}"/>
                  </a:ext>
                </a:extLst>
              </p:cNvPr>
              <p:cNvPicPr>
                <a:picLocks noChangeAspect="1"/>
              </p:cNvPicPr>
              <p:nvPr/>
            </p:nvPicPr>
            <p:blipFill rotWithShape="1">
              <a:blip r:embed="rId4"/>
              <a:srcRect r="6712"/>
              <a:stretch/>
            </p:blipFill>
            <p:spPr>
              <a:xfrm>
                <a:off x="17370573" y="18004267"/>
                <a:ext cx="4230714" cy="2870941"/>
              </a:xfrm>
              <a:prstGeom prst="rect">
                <a:avLst/>
              </a:prstGeom>
              <a:ln w="3175">
                <a:solidFill>
                  <a:schemeClr val="bg1">
                    <a:lumMod val="75000"/>
                  </a:schemeClr>
                </a:solidFill>
              </a:ln>
            </p:spPr>
          </p:pic>
        </p:grpSp>
        <p:sp>
          <p:nvSpPr>
            <p:cNvPr id="14" name="TextBox 13">
              <a:extLst>
                <a:ext uri="{FF2B5EF4-FFF2-40B4-BE49-F238E27FC236}">
                  <a16:creationId xmlns:a16="http://schemas.microsoft.com/office/drawing/2014/main" id="{36C7E220-B125-4F35-073A-F4CF78D8E1F7}"/>
                </a:ext>
              </a:extLst>
            </p:cNvPr>
            <p:cNvSpPr txBox="1"/>
            <p:nvPr/>
          </p:nvSpPr>
          <p:spPr>
            <a:xfrm>
              <a:off x="18034707" y="18048953"/>
              <a:ext cx="2901243" cy="830997"/>
            </a:xfrm>
            <a:prstGeom prst="rect">
              <a:avLst/>
            </a:prstGeom>
            <a:noFill/>
          </p:spPr>
          <p:txBody>
            <a:bodyPr wrap="none" rtlCol="0">
              <a:spAutoFit/>
            </a:bodyPr>
            <a:lstStyle/>
            <a:p>
              <a:r>
                <a:rPr lang="en-GB" sz="1600" dirty="0">
                  <a:solidFill>
                    <a:schemeClr val="tx1">
                      <a:lumMod val="75000"/>
                      <a:lumOff val="25000"/>
                    </a:schemeClr>
                  </a:solidFill>
                </a:rPr>
                <a:t>Interactivity example:</a:t>
              </a:r>
            </a:p>
            <a:p>
              <a:r>
                <a:rPr lang="en-GB" sz="1600" dirty="0">
                  <a:solidFill>
                    <a:schemeClr val="tx1">
                      <a:lumMod val="75000"/>
                      <a:lumOff val="25000"/>
                    </a:schemeClr>
                  </a:solidFill>
                </a:rPr>
                <a:t>selection of practice bubbles for </a:t>
              </a:r>
            </a:p>
            <a:p>
              <a:r>
                <a:rPr lang="en-GB" sz="1600" dirty="0">
                  <a:solidFill>
                    <a:schemeClr val="tx1">
                      <a:lumMod val="75000"/>
                      <a:lumOff val="25000"/>
                    </a:schemeClr>
                  </a:solidFill>
                </a:rPr>
                <a:t>3 HAAs and zooming in</a:t>
              </a:r>
            </a:p>
          </p:txBody>
        </p:sp>
      </p:grpSp>
      <p:sp>
        <p:nvSpPr>
          <p:cNvPr id="19" name="Content Placeholder 6">
            <a:extLst>
              <a:ext uri="{FF2B5EF4-FFF2-40B4-BE49-F238E27FC236}">
                <a16:creationId xmlns:a16="http://schemas.microsoft.com/office/drawing/2014/main" id="{CF25D87F-03EC-3265-F9EC-85493DAEE519}"/>
              </a:ext>
            </a:extLst>
          </p:cNvPr>
          <p:cNvSpPr txBox="1">
            <a:spLocks/>
          </p:cNvSpPr>
          <p:nvPr/>
        </p:nvSpPr>
        <p:spPr>
          <a:xfrm>
            <a:off x="806245" y="4840721"/>
            <a:ext cx="10715345" cy="99764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US" sz="34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lang="en-US" sz="2000" b="1"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lang="en-US"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lang="en-US"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lang="en-GB"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7000"/>
              </a:lnSpc>
              <a:spcBef>
                <a:spcPts val="1336"/>
              </a:spcBef>
            </a:pPr>
            <a:r>
              <a:rPr lang="en-GB" sz="1400" dirty="0">
                <a:solidFill>
                  <a:schemeClr val="tx1">
                    <a:lumMod val="75000"/>
                    <a:lumOff val="25000"/>
                  </a:schemeClr>
                </a:solidFill>
                <a:effectLst/>
                <a:ea typeface="Calibri" panose="020F0502020204030204" pitchFamily="34" charset="0"/>
              </a:rPr>
              <a:t>This resource also allows to compare practices. Those with high EDDR can be identified as good examples and those with lower prevalence rates as potential target practices for further investigation. All practices for a HAA can be selected by double clicking a legend item and further areas can be added by clicking additional items. Zoom, pan, draw and save tools are available as well as hover over data label for each bubble.</a:t>
            </a:r>
            <a:endParaRPr lang="en-GB" sz="1400" b="1" dirty="0">
              <a:solidFill>
                <a:schemeClr val="tx1">
                  <a:lumMod val="75000"/>
                  <a:lumOff val="25000"/>
                </a:scheme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79692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0CA8-3B94-3B01-2663-3A6F32BB3B75}"/>
              </a:ext>
            </a:extLst>
          </p:cNvPr>
          <p:cNvSpPr>
            <a:spLocks noGrp="1"/>
          </p:cNvSpPr>
          <p:nvPr>
            <p:ph type="title"/>
          </p:nvPr>
        </p:nvSpPr>
        <p:spPr>
          <a:xfrm>
            <a:off x="2220686" y="114557"/>
            <a:ext cx="9598395" cy="844839"/>
          </a:xfrm>
        </p:spPr>
        <p:txBody>
          <a:bodyPr>
            <a:normAutofit fontScale="90000"/>
          </a:bodyPr>
          <a:lstStyle/>
          <a:p>
            <a:r>
              <a:rPr lang="en-GB" dirty="0"/>
              <a:t>New updates publicised:</a:t>
            </a:r>
            <a:br>
              <a:rPr lang="en-GB" dirty="0"/>
            </a:br>
            <a:r>
              <a:rPr lang="en-GB" dirty="0"/>
              <a:t>Statistical commentary for updated indicators</a:t>
            </a:r>
          </a:p>
        </p:txBody>
      </p:sp>
      <p:sp>
        <p:nvSpPr>
          <p:cNvPr id="17" name="TextBox 16">
            <a:extLst>
              <a:ext uri="{FF2B5EF4-FFF2-40B4-BE49-F238E27FC236}">
                <a16:creationId xmlns:a16="http://schemas.microsoft.com/office/drawing/2014/main" id="{D36A8199-6AB9-0E8C-F071-22E4D44D1B28}"/>
              </a:ext>
            </a:extLst>
          </p:cNvPr>
          <p:cNvSpPr txBox="1"/>
          <p:nvPr/>
        </p:nvSpPr>
        <p:spPr>
          <a:xfrm>
            <a:off x="6923796" y="6359054"/>
            <a:ext cx="5039603" cy="369332"/>
          </a:xfrm>
          <a:prstGeom prst="rect">
            <a:avLst/>
          </a:prstGeom>
          <a:noFill/>
        </p:spPr>
        <p:txBody>
          <a:bodyPr wrap="square">
            <a:spAutoFit/>
          </a:bodyPr>
          <a:lstStyle/>
          <a:p>
            <a:r>
              <a:rPr lang="en-GB" dirty="0"/>
              <a:t>https://fingertips.phe.org.uk/profile/liver-disease</a:t>
            </a:r>
          </a:p>
        </p:txBody>
      </p:sp>
      <p:pic>
        <p:nvPicPr>
          <p:cNvPr id="4" name="Picture 3">
            <a:extLst>
              <a:ext uri="{FF2B5EF4-FFF2-40B4-BE49-F238E27FC236}">
                <a16:creationId xmlns:a16="http://schemas.microsoft.com/office/drawing/2014/main" id="{5902B56C-3A52-CF37-A05A-2068D7FE284F}"/>
              </a:ext>
            </a:extLst>
          </p:cNvPr>
          <p:cNvPicPr>
            <a:picLocks noChangeAspect="1"/>
          </p:cNvPicPr>
          <p:nvPr/>
        </p:nvPicPr>
        <p:blipFill>
          <a:blip r:embed="rId2"/>
          <a:stretch>
            <a:fillRect/>
          </a:stretch>
        </p:blipFill>
        <p:spPr>
          <a:xfrm>
            <a:off x="360000" y="960122"/>
            <a:ext cx="4082935" cy="5222358"/>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3A2330AE-6226-3848-E188-C8AE96562B7E}"/>
              </a:ext>
            </a:extLst>
          </p:cNvPr>
          <p:cNvPicPr>
            <a:picLocks noChangeAspect="1"/>
          </p:cNvPicPr>
          <p:nvPr/>
        </p:nvPicPr>
        <p:blipFill>
          <a:blip r:embed="rId3"/>
          <a:stretch>
            <a:fillRect/>
          </a:stretch>
        </p:blipFill>
        <p:spPr>
          <a:xfrm rot="1536309">
            <a:off x="2833501" y="3333573"/>
            <a:ext cx="3456075" cy="2784752"/>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2CC572C8-FA01-C8DD-36B8-180333F93B28}"/>
              </a:ext>
            </a:extLst>
          </p:cNvPr>
          <p:cNvPicPr>
            <a:picLocks noChangeAspect="1"/>
          </p:cNvPicPr>
          <p:nvPr/>
        </p:nvPicPr>
        <p:blipFill>
          <a:blip r:embed="rId4"/>
          <a:stretch>
            <a:fillRect/>
          </a:stretch>
        </p:blipFill>
        <p:spPr>
          <a:xfrm>
            <a:off x="5604461" y="1752599"/>
            <a:ext cx="6358938" cy="4375867"/>
          </a:xfrm>
          <a:prstGeom prst="rect">
            <a:avLst/>
          </a:prstGeom>
        </p:spPr>
      </p:pic>
      <p:sp>
        <p:nvSpPr>
          <p:cNvPr id="12" name="TextBox 11">
            <a:extLst>
              <a:ext uri="{FF2B5EF4-FFF2-40B4-BE49-F238E27FC236}">
                <a16:creationId xmlns:a16="http://schemas.microsoft.com/office/drawing/2014/main" id="{74FB71FD-EA6A-5C0C-CC11-16B8B6866979}"/>
              </a:ext>
            </a:extLst>
          </p:cNvPr>
          <p:cNvSpPr txBox="1"/>
          <p:nvPr/>
        </p:nvSpPr>
        <p:spPr>
          <a:xfrm>
            <a:off x="5715000" y="960122"/>
            <a:ext cx="2428870" cy="369332"/>
          </a:xfrm>
          <a:prstGeom prst="rect">
            <a:avLst/>
          </a:prstGeom>
          <a:noFill/>
        </p:spPr>
        <p:txBody>
          <a:bodyPr wrap="none" rtlCol="0">
            <a:spAutoFit/>
          </a:bodyPr>
          <a:lstStyle/>
          <a:p>
            <a:r>
              <a:rPr lang="en-GB" dirty="0"/>
              <a:t>Picked up by press….</a:t>
            </a:r>
          </a:p>
        </p:txBody>
      </p:sp>
      <p:pic>
        <p:nvPicPr>
          <p:cNvPr id="3" name="Graphic 2" descr="Marketing with solid fill">
            <a:extLst>
              <a:ext uri="{FF2B5EF4-FFF2-40B4-BE49-F238E27FC236}">
                <a16:creationId xmlns:a16="http://schemas.microsoft.com/office/drawing/2014/main" id="{7AB03779-B120-8C14-7162-939839E16A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4065" y="-27087"/>
            <a:ext cx="914400" cy="914400"/>
          </a:xfrm>
          <a:prstGeom prst="rect">
            <a:avLst/>
          </a:prstGeom>
        </p:spPr>
      </p:pic>
    </p:spTree>
    <p:extLst>
      <p:ext uri="{BB962C8B-B14F-4D97-AF65-F5344CB8AC3E}">
        <p14:creationId xmlns:p14="http://schemas.microsoft.com/office/powerpoint/2010/main" val="2157048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60753-F13A-C8A5-AE70-084FDFEDD4F7}"/>
              </a:ext>
            </a:extLst>
          </p:cNvPr>
          <p:cNvSpPr>
            <a:spLocks noGrp="1"/>
          </p:cNvSpPr>
          <p:nvPr>
            <p:ph type="title"/>
          </p:nvPr>
        </p:nvSpPr>
        <p:spPr>
          <a:xfrm>
            <a:off x="1858386" y="179217"/>
            <a:ext cx="11446163" cy="844839"/>
          </a:xfrm>
        </p:spPr>
        <p:txBody>
          <a:bodyPr/>
          <a:lstStyle/>
          <a:p>
            <a:r>
              <a:rPr lang="en-GB" dirty="0"/>
              <a:t>Getting tweeted!</a:t>
            </a:r>
          </a:p>
        </p:txBody>
      </p:sp>
      <p:pic>
        <p:nvPicPr>
          <p:cNvPr id="5" name="Picture 4">
            <a:extLst>
              <a:ext uri="{FF2B5EF4-FFF2-40B4-BE49-F238E27FC236}">
                <a16:creationId xmlns:a16="http://schemas.microsoft.com/office/drawing/2014/main" id="{926BDCB6-50FE-36FE-6FCE-16C9B5C7DC52}"/>
              </a:ext>
            </a:extLst>
          </p:cNvPr>
          <p:cNvPicPr>
            <a:picLocks noChangeAspect="1"/>
          </p:cNvPicPr>
          <p:nvPr/>
        </p:nvPicPr>
        <p:blipFill>
          <a:blip r:embed="rId2"/>
          <a:stretch>
            <a:fillRect/>
          </a:stretch>
        </p:blipFill>
        <p:spPr>
          <a:xfrm>
            <a:off x="883920" y="1160800"/>
            <a:ext cx="6929704" cy="4536400"/>
          </a:xfrm>
          <a:prstGeom prst="rect">
            <a:avLst/>
          </a:prstGeom>
          <a:ln>
            <a:noFill/>
          </a:ln>
          <a:effectLst>
            <a:outerShdw blurRad="292100" dist="139700" dir="2700000" algn="tl" rotWithShape="0">
              <a:srgbClr val="333333">
                <a:alpha val="65000"/>
              </a:srgbClr>
            </a:outerShdw>
          </a:effectLst>
        </p:spPr>
      </p:pic>
      <p:pic>
        <p:nvPicPr>
          <p:cNvPr id="3" name="Graphic 2" descr="Marketing with solid fill">
            <a:extLst>
              <a:ext uri="{FF2B5EF4-FFF2-40B4-BE49-F238E27FC236}">
                <a16:creationId xmlns:a16="http://schemas.microsoft.com/office/drawing/2014/main" id="{F44C3B2D-F666-5E22-C280-46FC3EF19D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065" y="-27087"/>
            <a:ext cx="914400" cy="914400"/>
          </a:xfrm>
          <a:prstGeom prst="rect">
            <a:avLst/>
          </a:prstGeom>
        </p:spPr>
      </p:pic>
      <p:sp>
        <p:nvSpPr>
          <p:cNvPr id="4" name="TextBox 3">
            <a:extLst>
              <a:ext uri="{FF2B5EF4-FFF2-40B4-BE49-F238E27FC236}">
                <a16:creationId xmlns:a16="http://schemas.microsoft.com/office/drawing/2014/main" id="{6A8845A8-3ABC-092A-0287-F13CC7D33B43}"/>
              </a:ext>
            </a:extLst>
          </p:cNvPr>
          <p:cNvSpPr txBox="1"/>
          <p:nvPr/>
        </p:nvSpPr>
        <p:spPr>
          <a:xfrm>
            <a:off x="8825218" y="1644242"/>
            <a:ext cx="2667699" cy="1754326"/>
          </a:xfrm>
          <a:prstGeom prst="rect">
            <a:avLst/>
          </a:prstGeom>
          <a:noFill/>
        </p:spPr>
        <p:txBody>
          <a:bodyPr wrap="square" rtlCol="0">
            <a:spAutoFit/>
          </a:bodyPr>
          <a:lstStyle/>
          <a:p>
            <a:r>
              <a:rPr lang="en-GB" sz="3600" i="1" dirty="0">
                <a:solidFill>
                  <a:schemeClr val="accent2"/>
                </a:solidFill>
              </a:rPr>
              <a:t>Thank you for your attention</a:t>
            </a:r>
          </a:p>
        </p:txBody>
      </p:sp>
    </p:spTree>
    <p:extLst>
      <p:ext uri="{BB962C8B-B14F-4D97-AF65-F5344CB8AC3E}">
        <p14:creationId xmlns:p14="http://schemas.microsoft.com/office/powerpoint/2010/main" val="23818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2D91E-1D8E-4B13-AC91-8428008D9BBE}"/>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A Public Health Perspective</a:t>
            </a:r>
            <a:endParaRPr lang="en-GB" sz="4000" dirty="0"/>
          </a:p>
        </p:txBody>
      </p:sp>
      <p:sp>
        <p:nvSpPr>
          <p:cNvPr id="3" name="Content Placeholder 2">
            <a:extLst>
              <a:ext uri="{FF2B5EF4-FFF2-40B4-BE49-F238E27FC236}">
                <a16:creationId xmlns:a16="http://schemas.microsoft.com/office/drawing/2014/main" id="{9DDD76E7-8C5A-4937-B7F8-6ABBE2521FF6}"/>
              </a:ext>
            </a:extLst>
          </p:cNvPr>
          <p:cNvSpPr>
            <a:spLocks noGrp="1"/>
          </p:cNvSpPr>
          <p:nvPr>
            <p:ph idx="1"/>
          </p:nvPr>
        </p:nvSpPr>
        <p:spPr>
          <a:xfrm>
            <a:off x="1115539" y="1757059"/>
            <a:ext cx="9777754" cy="2523837"/>
          </a:xfrm>
          <a:ln>
            <a:noFill/>
          </a:ln>
        </p:spPr>
        <p:txBody>
          <a:bodyPr>
            <a:normAutofit fontScale="47500" lnSpcReduction="20000"/>
          </a:bodyPr>
          <a:lstStyle/>
          <a:p>
            <a:pPr>
              <a:lnSpc>
                <a:spcPct val="150000"/>
              </a:lnSpc>
            </a:pPr>
            <a:r>
              <a:rPr lang="en-GB" sz="3600" i="1" dirty="0"/>
              <a:t>“Everyday </a:t>
            </a:r>
            <a:r>
              <a:rPr lang="en-GB" sz="3600" i="1" dirty="0">
                <a:solidFill>
                  <a:srgbClr val="FF0000"/>
                </a:solidFill>
              </a:rPr>
              <a:t>health interventions </a:t>
            </a:r>
            <a:r>
              <a:rPr lang="en-GB" sz="3600" i="1" dirty="0"/>
              <a:t>(prevention to end of life care) are characterised by wide variations that cannot be explained by </a:t>
            </a:r>
            <a:r>
              <a:rPr lang="en-GB" sz="3600" i="1" dirty="0">
                <a:solidFill>
                  <a:srgbClr val="FF0000"/>
                </a:solidFill>
              </a:rPr>
              <a:t>sociodemographic factors</a:t>
            </a:r>
            <a:r>
              <a:rPr lang="en-GB" sz="3600" i="1" dirty="0"/>
              <a:t>, illness severity or </a:t>
            </a:r>
            <a:r>
              <a:rPr lang="en-GB" sz="3600" i="1" dirty="0">
                <a:solidFill>
                  <a:srgbClr val="FF0000"/>
                </a:solidFill>
              </a:rPr>
              <a:t>patient preference</a:t>
            </a:r>
            <a:r>
              <a:rPr lang="en-GB" sz="3600" i="1" dirty="0"/>
              <a:t>”</a:t>
            </a:r>
          </a:p>
          <a:p>
            <a:pPr>
              <a:lnSpc>
                <a:spcPct val="150000"/>
              </a:lnSpc>
            </a:pPr>
            <a:r>
              <a:rPr lang="en-GB" sz="3600" i="1" dirty="0"/>
              <a:t>They are due to </a:t>
            </a:r>
            <a:r>
              <a:rPr lang="en-GB" sz="3600" i="1" dirty="0">
                <a:solidFill>
                  <a:srgbClr val="FF0000"/>
                </a:solidFill>
              </a:rPr>
              <a:t>limited budgets</a:t>
            </a:r>
            <a:r>
              <a:rPr lang="en-GB" sz="3600" i="1" dirty="0"/>
              <a:t>, </a:t>
            </a:r>
            <a:r>
              <a:rPr lang="en-GB" sz="3600" i="1" dirty="0">
                <a:solidFill>
                  <a:srgbClr val="FF0000"/>
                </a:solidFill>
              </a:rPr>
              <a:t>poor decision making</a:t>
            </a:r>
            <a:r>
              <a:rPr lang="en-GB" sz="3600" i="1" dirty="0"/>
              <a:t> about priorities and </a:t>
            </a:r>
            <a:r>
              <a:rPr lang="en-GB" sz="3600" i="1" dirty="0">
                <a:solidFill>
                  <a:srgbClr val="FF0000"/>
                </a:solidFill>
              </a:rPr>
              <a:t>failure to investigate</a:t>
            </a:r>
            <a:r>
              <a:rPr lang="en-GB" sz="3600" i="1" dirty="0"/>
              <a:t> and/or </a:t>
            </a:r>
            <a:r>
              <a:rPr lang="en-GB" sz="3600" i="1" dirty="0">
                <a:solidFill>
                  <a:srgbClr val="FF0000"/>
                </a:solidFill>
              </a:rPr>
              <a:t>understand</a:t>
            </a:r>
            <a:r>
              <a:rPr lang="en-GB" sz="3600" i="1" dirty="0"/>
              <a:t>  and/or </a:t>
            </a:r>
            <a:r>
              <a:rPr lang="en-GB" sz="3600" i="1" dirty="0">
                <a:solidFill>
                  <a:srgbClr val="FF0000"/>
                </a:solidFill>
              </a:rPr>
              <a:t>use evidence </a:t>
            </a:r>
            <a:r>
              <a:rPr lang="en-GB" sz="3600" i="1" dirty="0"/>
              <a:t>to address the </a:t>
            </a:r>
            <a:r>
              <a:rPr lang="en-GB" sz="3600" i="1" dirty="0">
                <a:solidFill>
                  <a:srgbClr val="FF0000"/>
                </a:solidFill>
              </a:rPr>
              <a:t>interface between marginalised groups and health inventions which also produces inequality in outcomes</a:t>
            </a:r>
          </a:p>
          <a:p>
            <a:pPr>
              <a:lnSpc>
                <a:spcPct val="150000"/>
              </a:lnSpc>
            </a:pPr>
            <a:endParaRPr lang="en-GB" sz="3600" i="1" dirty="0"/>
          </a:p>
        </p:txBody>
      </p:sp>
      <p:sp>
        <p:nvSpPr>
          <p:cNvPr id="4" name="Rectangle: Diagonal Corners Rounded 3">
            <a:extLst>
              <a:ext uri="{FF2B5EF4-FFF2-40B4-BE49-F238E27FC236}">
                <a16:creationId xmlns:a16="http://schemas.microsoft.com/office/drawing/2014/main" id="{8FC6AF5F-BF81-43E2-8BA6-371734894666}"/>
              </a:ext>
            </a:extLst>
          </p:cNvPr>
          <p:cNvSpPr/>
          <p:nvPr/>
        </p:nvSpPr>
        <p:spPr>
          <a:xfrm flipV="1">
            <a:off x="973799" y="1475332"/>
            <a:ext cx="9919494" cy="3087293"/>
          </a:xfrm>
          <a:prstGeom prst="round2DiagRect">
            <a:avLst>
              <a:gd name="adj1" fmla="val 13566"/>
              <a:gd name="adj2" fmla="val 0"/>
            </a:avLst>
          </a:prstGeom>
          <a:noFill/>
          <a:ln w="28575">
            <a:solidFill>
              <a:srgbClr val="00A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931434AD-6CCC-A0D5-3162-40B0D685D878}"/>
              </a:ext>
            </a:extLst>
          </p:cNvPr>
          <p:cNvSpPr txBox="1"/>
          <p:nvPr/>
        </p:nvSpPr>
        <p:spPr>
          <a:xfrm>
            <a:off x="1410787" y="5059680"/>
            <a:ext cx="9919493" cy="1077218"/>
          </a:xfrm>
          <a:prstGeom prst="rect">
            <a:avLst/>
          </a:prstGeom>
          <a:noFill/>
        </p:spPr>
        <p:txBody>
          <a:bodyPr wrap="square" rtlCol="0">
            <a:spAutoFit/>
          </a:bodyPr>
          <a:lstStyle/>
          <a:p>
            <a:r>
              <a:rPr lang="en-GB" sz="3200" i="1" dirty="0"/>
              <a:t>Health intervention may include wider determinants financial, education, housing, social care</a:t>
            </a:r>
          </a:p>
        </p:txBody>
      </p:sp>
    </p:spTree>
    <p:extLst>
      <p:ext uri="{BB962C8B-B14F-4D97-AF65-F5344CB8AC3E}">
        <p14:creationId xmlns:p14="http://schemas.microsoft.com/office/powerpoint/2010/main" val="3272523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1EBC-E85B-11B9-9CB9-0ADA86FCC177}"/>
              </a:ext>
            </a:extLst>
          </p:cNvPr>
          <p:cNvSpPr>
            <a:spLocks noGrp="1"/>
          </p:cNvSpPr>
          <p:nvPr>
            <p:ph type="ctrTitle"/>
          </p:nvPr>
        </p:nvSpPr>
        <p:spPr/>
        <p:txBody>
          <a:bodyPr/>
          <a:lstStyle/>
          <a:p>
            <a:r>
              <a:rPr lang="en-GB" dirty="0"/>
              <a:t>Is the Atlas model sustainable?</a:t>
            </a:r>
          </a:p>
        </p:txBody>
      </p:sp>
      <p:sp>
        <p:nvSpPr>
          <p:cNvPr id="3" name="Subtitle 2">
            <a:extLst>
              <a:ext uri="{FF2B5EF4-FFF2-40B4-BE49-F238E27FC236}">
                <a16:creationId xmlns:a16="http://schemas.microsoft.com/office/drawing/2014/main" id="{F08F02F2-AE5C-00C0-0E04-34FCF26255DC}"/>
              </a:ext>
            </a:extLst>
          </p:cNvPr>
          <p:cNvSpPr>
            <a:spLocks noGrp="1"/>
          </p:cNvSpPr>
          <p:nvPr>
            <p:ph type="subTitle" idx="1"/>
          </p:nvPr>
        </p:nvSpPr>
        <p:spPr/>
        <p:txBody>
          <a:bodyPr/>
          <a:lstStyle/>
          <a:p>
            <a:r>
              <a:rPr lang="en-GB" dirty="0"/>
              <a:t>YES!</a:t>
            </a:r>
          </a:p>
        </p:txBody>
      </p:sp>
      <p:sp>
        <p:nvSpPr>
          <p:cNvPr id="4" name="Text Placeholder 3">
            <a:extLst>
              <a:ext uri="{FF2B5EF4-FFF2-40B4-BE49-F238E27FC236}">
                <a16:creationId xmlns:a16="http://schemas.microsoft.com/office/drawing/2014/main" id="{05976830-73DB-F456-EE0B-93A6F8BE300A}"/>
              </a:ext>
            </a:extLst>
          </p:cNvPr>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4234878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4" name="Straight Connector 123">
            <a:extLst>
              <a:ext uri="{FF2B5EF4-FFF2-40B4-BE49-F238E27FC236}">
                <a16:creationId xmlns:a16="http://schemas.microsoft.com/office/drawing/2014/main" id="{F1E39BB4-2859-E8DF-26CB-67E3A82A3CBB}"/>
              </a:ext>
            </a:extLst>
          </p:cNvPr>
          <p:cNvCxnSpPr>
            <a:cxnSpLocks/>
          </p:cNvCxnSpPr>
          <p:nvPr/>
        </p:nvCxnSpPr>
        <p:spPr>
          <a:xfrm flipV="1">
            <a:off x="11656575" y="932691"/>
            <a:ext cx="0" cy="4510172"/>
          </a:xfrm>
          <a:prstGeom prst="line">
            <a:avLst/>
          </a:prstGeom>
        </p:spPr>
        <p:style>
          <a:lnRef idx="1">
            <a:schemeClr val="accent1"/>
          </a:lnRef>
          <a:fillRef idx="0">
            <a:schemeClr val="accent1"/>
          </a:fillRef>
          <a:effectRef idx="0">
            <a:schemeClr val="accent1"/>
          </a:effectRef>
          <a:fontRef idx="minor">
            <a:schemeClr val="tx1"/>
          </a:fontRef>
        </p:style>
      </p:cxnSp>
      <p:pic>
        <p:nvPicPr>
          <p:cNvPr id="81" name="Picture 80">
            <a:extLst>
              <a:ext uri="{FF2B5EF4-FFF2-40B4-BE49-F238E27FC236}">
                <a16:creationId xmlns:a16="http://schemas.microsoft.com/office/drawing/2014/main" id="{3A432ECE-2C23-2775-1083-73301F302348}"/>
              </a:ext>
            </a:extLst>
          </p:cNvPr>
          <p:cNvPicPr>
            <a:picLocks noChangeAspect="1"/>
          </p:cNvPicPr>
          <p:nvPr/>
        </p:nvPicPr>
        <p:blipFill>
          <a:blip r:embed="rId2"/>
          <a:stretch>
            <a:fillRect/>
          </a:stretch>
        </p:blipFill>
        <p:spPr>
          <a:xfrm>
            <a:off x="6847831" y="1207440"/>
            <a:ext cx="1139558" cy="1621469"/>
          </a:xfrm>
          <a:prstGeom prst="rect">
            <a:avLst/>
          </a:prstGeom>
          <a:no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101" name="Straight Connector 100">
            <a:extLst>
              <a:ext uri="{FF2B5EF4-FFF2-40B4-BE49-F238E27FC236}">
                <a16:creationId xmlns:a16="http://schemas.microsoft.com/office/drawing/2014/main" id="{D19AE6E4-8827-EABE-1804-4871521DA104}"/>
              </a:ext>
            </a:extLst>
          </p:cNvPr>
          <p:cNvCxnSpPr>
            <a:cxnSpLocks/>
          </p:cNvCxnSpPr>
          <p:nvPr/>
        </p:nvCxnSpPr>
        <p:spPr>
          <a:xfrm flipH="1" flipV="1">
            <a:off x="2129407" y="2282882"/>
            <a:ext cx="0" cy="2160000"/>
          </a:xfrm>
          <a:prstGeom prst="line">
            <a:avLst/>
          </a:prstGeom>
        </p:spPr>
        <p:style>
          <a:lnRef idx="1">
            <a:schemeClr val="accent1"/>
          </a:lnRef>
          <a:fillRef idx="0">
            <a:schemeClr val="accent1"/>
          </a:fillRef>
          <a:effectRef idx="0">
            <a:schemeClr val="accent1"/>
          </a:effectRef>
          <a:fontRef idx="minor">
            <a:schemeClr val="tx1"/>
          </a:fontRef>
        </p:style>
      </p:cxnSp>
      <p:sp>
        <p:nvSpPr>
          <p:cNvPr id="99" name="Freeform: Shape 98">
            <a:extLst>
              <a:ext uri="{FF2B5EF4-FFF2-40B4-BE49-F238E27FC236}">
                <a16:creationId xmlns:a16="http://schemas.microsoft.com/office/drawing/2014/main" id="{6A84486A-E8B3-8E30-8941-69352769C3C9}"/>
              </a:ext>
            </a:extLst>
          </p:cNvPr>
          <p:cNvSpPr/>
          <p:nvPr/>
        </p:nvSpPr>
        <p:spPr>
          <a:xfrm>
            <a:off x="510988" y="697173"/>
            <a:ext cx="11131711" cy="4305134"/>
          </a:xfrm>
          <a:custGeom>
            <a:avLst/>
            <a:gdLst>
              <a:gd name="connsiteX0" fmla="*/ 0 w 10094259"/>
              <a:gd name="connsiteY0" fmla="*/ 4025153 h 4025153"/>
              <a:gd name="connsiteX1" fmla="*/ 2205318 w 10094259"/>
              <a:gd name="connsiteY1" fmla="*/ 3558988 h 4025153"/>
              <a:gd name="connsiteX2" fmla="*/ 5853953 w 10094259"/>
              <a:gd name="connsiteY2" fmla="*/ 2312894 h 4025153"/>
              <a:gd name="connsiteX3" fmla="*/ 10094259 w 10094259"/>
              <a:gd name="connsiteY3" fmla="*/ 0 h 4025153"/>
              <a:gd name="connsiteX0" fmla="*/ 0 w 10094259"/>
              <a:gd name="connsiteY0" fmla="*/ 4025153 h 4025153"/>
              <a:gd name="connsiteX1" fmla="*/ 2554942 w 10094259"/>
              <a:gd name="connsiteY1" fmla="*/ 3675529 h 4025153"/>
              <a:gd name="connsiteX2" fmla="*/ 5853953 w 10094259"/>
              <a:gd name="connsiteY2" fmla="*/ 2312894 h 4025153"/>
              <a:gd name="connsiteX3" fmla="*/ 10094259 w 10094259"/>
              <a:gd name="connsiteY3" fmla="*/ 0 h 4025153"/>
              <a:gd name="connsiteX0" fmla="*/ 0 w 10094259"/>
              <a:gd name="connsiteY0" fmla="*/ 4025153 h 4072138"/>
              <a:gd name="connsiteX1" fmla="*/ 2554942 w 10094259"/>
              <a:gd name="connsiteY1" fmla="*/ 3675529 h 4072138"/>
              <a:gd name="connsiteX2" fmla="*/ 5853953 w 10094259"/>
              <a:gd name="connsiteY2" fmla="*/ 2312894 h 4072138"/>
              <a:gd name="connsiteX3" fmla="*/ 10094259 w 10094259"/>
              <a:gd name="connsiteY3" fmla="*/ 0 h 4072138"/>
              <a:gd name="connsiteX0" fmla="*/ 0 w 10094259"/>
              <a:gd name="connsiteY0" fmla="*/ 4025153 h 4068608"/>
              <a:gd name="connsiteX1" fmla="*/ 2554942 w 10094259"/>
              <a:gd name="connsiteY1" fmla="*/ 3675529 h 4068608"/>
              <a:gd name="connsiteX2" fmla="*/ 10094259 w 10094259"/>
              <a:gd name="connsiteY2" fmla="*/ 0 h 4068608"/>
              <a:gd name="connsiteX0" fmla="*/ 0 w 10094259"/>
              <a:gd name="connsiteY0" fmla="*/ 4025153 h 4025153"/>
              <a:gd name="connsiteX1" fmla="*/ 5181601 w 10094259"/>
              <a:gd name="connsiteY1" fmla="*/ 2761129 h 4025153"/>
              <a:gd name="connsiteX2" fmla="*/ 10094259 w 10094259"/>
              <a:gd name="connsiteY2" fmla="*/ 0 h 4025153"/>
              <a:gd name="connsiteX0" fmla="*/ 0 w 10094259"/>
              <a:gd name="connsiteY0" fmla="*/ 4025153 h 4025153"/>
              <a:gd name="connsiteX1" fmla="*/ 5181601 w 10094259"/>
              <a:gd name="connsiteY1" fmla="*/ 2761129 h 4025153"/>
              <a:gd name="connsiteX2" fmla="*/ 10094259 w 10094259"/>
              <a:gd name="connsiteY2" fmla="*/ 0 h 4025153"/>
              <a:gd name="connsiteX0" fmla="*/ 0 w 10094259"/>
              <a:gd name="connsiteY0" fmla="*/ 4025153 h 4025153"/>
              <a:gd name="connsiteX1" fmla="*/ 5611907 w 10094259"/>
              <a:gd name="connsiteY1" fmla="*/ 2913529 h 4025153"/>
              <a:gd name="connsiteX2" fmla="*/ 10094259 w 10094259"/>
              <a:gd name="connsiteY2" fmla="*/ 0 h 4025153"/>
              <a:gd name="connsiteX0" fmla="*/ 0 w 10094259"/>
              <a:gd name="connsiteY0" fmla="*/ 4025153 h 4025153"/>
              <a:gd name="connsiteX1" fmla="*/ 5611907 w 10094259"/>
              <a:gd name="connsiteY1" fmla="*/ 2913529 h 4025153"/>
              <a:gd name="connsiteX2" fmla="*/ 10094259 w 10094259"/>
              <a:gd name="connsiteY2" fmla="*/ 0 h 4025153"/>
              <a:gd name="connsiteX0" fmla="*/ 0 w 10094259"/>
              <a:gd name="connsiteY0" fmla="*/ 4025153 h 4025153"/>
              <a:gd name="connsiteX1" fmla="*/ 5513295 w 10094259"/>
              <a:gd name="connsiteY1" fmla="*/ 2725270 h 4025153"/>
              <a:gd name="connsiteX2" fmla="*/ 10094259 w 10094259"/>
              <a:gd name="connsiteY2" fmla="*/ 0 h 4025153"/>
              <a:gd name="connsiteX0" fmla="*/ 0 w 10829365"/>
              <a:gd name="connsiteY0" fmla="*/ 4383741 h 4383741"/>
              <a:gd name="connsiteX1" fmla="*/ 5513295 w 10829365"/>
              <a:gd name="connsiteY1" fmla="*/ 3083858 h 4383741"/>
              <a:gd name="connsiteX2" fmla="*/ 10829365 w 10829365"/>
              <a:gd name="connsiteY2" fmla="*/ 0 h 4383741"/>
              <a:gd name="connsiteX0" fmla="*/ 0 w 11116236"/>
              <a:gd name="connsiteY0" fmla="*/ 4276165 h 4276165"/>
              <a:gd name="connsiteX1" fmla="*/ 5513295 w 11116236"/>
              <a:gd name="connsiteY1" fmla="*/ 2976282 h 4276165"/>
              <a:gd name="connsiteX2" fmla="*/ 11116236 w 11116236"/>
              <a:gd name="connsiteY2" fmla="*/ 0 h 4276165"/>
              <a:gd name="connsiteX0" fmla="*/ 0 w 11116236"/>
              <a:gd name="connsiteY0" fmla="*/ 4276165 h 4276165"/>
              <a:gd name="connsiteX1" fmla="*/ 5360895 w 11116236"/>
              <a:gd name="connsiteY1" fmla="*/ 2832847 h 4276165"/>
              <a:gd name="connsiteX2" fmla="*/ 11116236 w 11116236"/>
              <a:gd name="connsiteY2" fmla="*/ 0 h 4276165"/>
              <a:gd name="connsiteX0" fmla="*/ 0 w 11116236"/>
              <a:gd name="connsiteY0" fmla="*/ 4276165 h 4276165"/>
              <a:gd name="connsiteX1" fmla="*/ 5360895 w 11116236"/>
              <a:gd name="connsiteY1" fmla="*/ 2832847 h 4276165"/>
              <a:gd name="connsiteX2" fmla="*/ 11116236 w 11116236"/>
              <a:gd name="connsiteY2" fmla="*/ 0 h 4276165"/>
              <a:gd name="connsiteX0" fmla="*/ 0 w 11116236"/>
              <a:gd name="connsiteY0" fmla="*/ 4276165 h 4276165"/>
              <a:gd name="connsiteX1" fmla="*/ 5414683 w 11116236"/>
              <a:gd name="connsiteY1" fmla="*/ 3021106 h 4276165"/>
              <a:gd name="connsiteX2" fmla="*/ 11116236 w 11116236"/>
              <a:gd name="connsiteY2" fmla="*/ 0 h 4276165"/>
              <a:gd name="connsiteX0" fmla="*/ 0 w 11116236"/>
              <a:gd name="connsiteY0" fmla="*/ 4276165 h 4276165"/>
              <a:gd name="connsiteX1" fmla="*/ 5118848 w 11116236"/>
              <a:gd name="connsiteY1" fmla="*/ 3110753 h 4276165"/>
              <a:gd name="connsiteX2" fmla="*/ 11116236 w 11116236"/>
              <a:gd name="connsiteY2" fmla="*/ 0 h 4276165"/>
              <a:gd name="connsiteX0" fmla="*/ 0 w 11116236"/>
              <a:gd name="connsiteY0" fmla="*/ 4276165 h 4276165"/>
              <a:gd name="connsiteX1" fmla="*/ 5118848 w 11116236"/>
              <a:gd name="connsiteY1" fmla="*/ 3110753 h 4276165"/>
              <a:gd name="connsiteX2" fmla="*/ 11116236 w 11116236"/>
              <a:gd name="connsiteY2" fmla="*/ 0 h 4276165"/>
              <a:gd name="connsiteX0" fmla="*/ 0 w 11116236"/>
              <a:gd name="connsiteY0" fmla="*/ 4276165 h 4276165"/>
              <a:gd name="connsiteX1" fmla="*/ 5118848 w 11116236"/>
              <a:gd name="connsiteY1" fmla="*/ 3110753 h 4276165"/>
              <a:gd name="connsiteX2" fmla="*/ 9260540 w 11116236"/>
              <a:gd name="connsiteY2" fmla="*/ 744071 h 4276165"/>
              <a:gd name="connsiteX3" fmla="*/ 11116236 w 11116236"/>
              <a:gd name="connsiteY3" fmla="*/ 0 h 4276165"/>
              <a:gd name="connsiteX0" fmla="*/ 0 w 11116236"/>
              <a:gd name="connsiteY0" fmla="*/ 4276165 h 4276165"/>
              <a:gd name="connsiteX1" fmla="*/ 5118848 w 11116236"/>
              <a:gd name="connsiteY1" fmla="*/ 3110753 h 4276165"/>
              <a:gd name="connsiteX2" fmla="*/ 9260540 w 11116236"/>
              <a:gd name="connsiteY2" fmla="*/ 744071 h 4276165"/>
              <a:gd name="connsiteX3" fmla="*/ 11116236 w 11116236"/>
              <a:gd name="connsiteY3" fmla="*/ 0 h 4276165"/>
              <a:gd name="connsiteX0" fmla="*/ 0 w 11116236"/>
              <a:gd name="connsiteY0" fmla="*/ 4276165 h 4276165"/>
              <a:gd name="connsiteX1" fmla="*/ 5118848 w 11116236"/>
              <a:gd name="connsiteY1" fmla="*/ 3110753 h 4276165"/>
              <a:gd name="connsiteX2" fmla="*/ 9260540 w 11116236"/>
              <a:gd name="connsiteY2" fmla="*/ 744071 h 4276165"/>
              <a:gd name="connsiteX3" fmla="*/ 11116236 w 11116236"/>
              <a:gd name="connsiteY3" fmla="*/ 0 h 4276165"/>
              <a:gd name="connsiteX0" fmla="*/ 0 w 11116236"/>
              <a:gd name="connsiteY0" fmla="*/ 4276165 h 4276165"/>
              <a:gd name="connsiteX1" fmla="*/ 5118848 w 11116236"/>
              <a:gd name="connsiteY1" fmla="*/ 3110753 h 4276165"/>
              <a:gd name="connsiteX2" fmla="*/ 9260540 w 11116236"/>
              <a:gd name="connsiteY2" fmla="*/ 744071 h 4276165"/>
              <a:gd name="connsiteX3" fmla="*/ 11116236 w 11116236"/>
              <a:gd name="connsiteY3" fmla="*/ 0 h 4276165"/>
            </a:gdLst>
            <a:ahLst/>
            <a:cxnLst>
              <a:cxn ang="0">
                <a:pos x="connsiteX0" y="connsiteY0"/>
              </a:cxn>
              <a:cxn ang="0">
                <a:pos x="connsiteX1" y="connsiteY1"/>
              </a:cxn>
              <a:cxn ang="0">
                <a:pos x="connsiteX2" y="connsiteY2"/>
              </a:cxn>
              <a:cxn ang="0">
                <a:pos x="connsiteX3" y="connsiteY3"/>
              </a:cxn>
            </a:cxnLst>
            <a:rect l="l" t="t" r="r" b="b"/>
            <a:pathLst>
              <a:path w="11116236" h="4276165">
                <a:moveTo>
                  <a:pt x="0" y="4276165"/>
                </a:moveTo>
                <a:cubicBezTo>
                  <a:pt x="614829" y="4185770"/>
                  <a:pt x="3575425" y="3699435"/>
                  <a:pt x="5118848" y="3110753"/>
                </a:cubicBezTo>
                <a:cubicBezTo>
                  <a:pt x="6662271" y="2522071"/>
                  <a:pt x="8296834" y="1441825"/>
                  <a:pt x="9260540" y="744071"/>
                </a:cubicBezTo>
                <a:cubicBezTo>
                  <a:pt x="10591799" y="-168835"/>
                  <a:pt x="11010154" y="49306"/>
                  <a:pt x="11116236" y="0"/>
                </a:cubicBezTo>
              </a:path>
            </a:pathLst>
          </a:custGeom>
          <a:noFill/>
          <a:ln w="381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A2A9B4A-9A35-B38C-CE8B-E65ACBDCCAA9}"/>
              </a:ext>
            </a:extLst>
          </p:cNvPr>
          <p:cNvSpPr>
            <a:spLocks noGrp="1"/>
          </p:cNvSpPr>
          <p:nvPr>
            <p:ph type="title"/>
          </p:nvPr>
        </p:nvSpPr>
        <p:spPr/>
        <p:txBody>
          <a:bodyPr/>
          <a:lstStyle/>
          <a:p>
            <a:r>
              <a:rPr lang="en-GB" dirty="0"/>
              <a:t>Evolution of the atlases of variation</a:t>
            </a:r>
          </a:p>
        </p:txBody>
      </p:sp>
      <p:sp>
        <p:nvSpPr>
          <p:cNvPr id="5" name="Oval 4">
            <a:extLst>
              <a:ext uri="{FF2B5EF4-FFF2-40B4-BE49-F238E27FC236}">
                <a16:creationId xmlns:a16="http://schemas.microsoft.com/office/drawing/2014/main" id="{EB566E24-7609-A1E7-4BA0-B13B3AB3B1B5}"/>
              </a:ext>
            </a:extLst>
          </p:cNvPr>
          <p:cNvSpPr/>
          <p:nvPr/>
        </p:nvSpPr>
        <p:spPr>
          <a:xfrm rot="16200000" flipH="1">
            <a:off x="466932" y="4967691"/>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3BA48AB9-B3D8-854D-7208-88A48FFD1181}"/>
              </a:ext>
            </a:extLst>
          </p:cNvPr>
          <p:cNvSpPr/>
          <p:nvPr/>
        </p:nvSpPr>
        <p:spPr>
          <a:xfrm rot="16200000" flipH="1">
            <a:off x="2054613" y="4635998"/>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4B84205A-1D0E-BC2C-30EE-6A601BF4FF63}"/>
              </a:ext>
            </a:extLst>
          </p:cNvPr>
          <p:cNvSpPr/>
          <p:nvPr/>
        </p:nvSpPr>
        <p:spPr>
          <a:xfrm rot="16200000" flipH="1">
            <a:off x="2848453" y="4495252"/>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83ADE4B1-F9C6-EF4B-A6E4-FE6D20577C31}"/>
              </a:ext>
            </a:extLst>
          </p:cNvPr>
          <p:cNvSpPr/>
          <p:nvPr/>
        </p:nvSpPr>
        <p:spPr>
          <a:xfrm rot="16200000" flipH="1">
            <a:off x="10786857" y="799104"/>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858B2E5E-64EC-3DDC-56A7-136FB1D31EE1}"/>
              </a:ext>
            </a:extLst>
          </p:cNvPr>
          <p:cNvSpPr/>
          <p:nvPr/>
        </p:nvSpPr>
        <p:spPr>
          <a:xfrm rot="16200000" flipH="1">
            <a:off x="3642293" y="4328510"/>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2A127F7A-0E38-FB7A-8D79-680DF7B07F9B}"/>
              </a:ext>
            </a:extLst>
          </p:cNvPr>
          <p:cNvSpPr/>
          <p:nvPr/>
        </p:nvSpPr>
        <p:spPr>
          <a:xfrm rot="16200000" flipH="1">
            <a:off x="4436134" y="4123217"/>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D092A2AE-9EEA-757E-1B1F-BE5482160C20}"/>
              </a:ext>
            </a:extLst>
          </p:cNvPr>
          <p:cNvSpPr/>
          <p:nvPr/>
        </p:nvSpPr>
        <p:spPr>
          <a:xfrm rot="16200000" flipH="1">
            <a:off x="5229974" y="3903586"/>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C497811C-002A-0F06-BF3C-DE88C1BAD200}"/>
              </a:ext>
            </a:extLst>
          </p:cNvPr>
          <p:cNvSpPr/>
          <p:nvPr/>
        </p:nvSpPr>
        <p:spPr>
          <a:xfrm rot="16200000" flipH="1">
            <a:off x="6023814" y="3569201"/>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5307BFE9-BDFC-5B18-B5ED-1C7B3203AD6E}"/>
              </a:ext>
            </a:extLst>
          </p:cNvPr>
          <p:cNvSpPr/>
          <p:nvPr/>
        </p:nvSpPr>
        <p:spPr>
          <a:xfrm rot="16200000" flipH="1">
            <a:off x="1260772" y="4810811"/>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9984B42A-996E-F5EB-6945-417730571D0D}"/>
              </a:ext>
            </a:extLst>
          </p:cNvPr>
          <p:cNvSpPr/>
          <p:nvPr/>
        </p:nvSpPr>
        <p:spPr>
          <a:xfrm rot="16200000" flipH="1">
            <a:off x="6817655" y="3183720"/>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A3FD1FA6-8B4E-AD70-4A60-56B595E41C51}"/>
              </a:ext>
            </a:extLst>
          </p:cNvPr>
          <p:cNvSpPr/>
          <p:nvPr/>
        </p:nvSpPr>
        <p:spPr>
          <a:xfrm rot="16200000" flipH="1">
            <a:off x="7611495" y="2771343"/>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32B2A63B-3E92-7670-93E7-BA8D1FF76D95}"/>
              </a:ext>
            </a:extLst>
          </p:cNvPr>
          <p:cNvSpPr/>
          <p:nvPr/>
        </p:nvSpPr>
        <p:spPr>
          <a:xfrm rot="16200000" flipH="1">
            <a:off x="8405335" y="2305174"/>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2E6EADF9-1DD1-CF32-0D4D-D0EDFB1F4A1B}"/>
              </a:ext>
            </a:extLst>
          </p:cNvPr>
          <p:cNvSpPr/>
          <p:nvPr/>
        </p:nvSpPr>
        <p:spPr>
          <a:xfrm rot="16200000" flipH="1">
            <a:off x="9199176" y="1722473"/>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6666A719-367B-ACE0-29E5-AA23C35E0608}"/>
              </a:ext>
            </a:extLst>
          </p:cNvPr>
          <p:cNvSpPr/>
          <p:nvPr/>
        </p:nvSpPr>
        <p:spPr>
          <a:xfrm rot="16200000" flipH="1">
            <a:off x="9993016" y="1202518"/>
            <a:ext cx="158442" cy="158442"/>
          </a:xfrm>
          <a:prstGeom prst="ellipse">
            <a:avLst/>
          </a:prstGeom>
          <a:solidFill>
            <a:srgbClr val="00A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B43DE181-1D5F-6972-47F1-21460E88516C}"/>
              </a:ext>
            </a:extLst>
          </p:cNvPr>
          <p:cNvSpPr txBox="1"/>
          <p:nvPr/>
        </p:nvSpPr>
        <p:spPr>
          <a:xfrm>
            <a:off x="195298" y="5073531"/>
            <a:ext cx="697627" cy="369332"/>
          </a:xfrm>
          <a:prstGeom prst="rect">
            <a:avLst/>
          </a:prstGeom>
          <a:noFill/>
        </p:spPr>
        <p:txBody>
          <a:bodyPr wrap="none" rtlCol="0">
            <a:spAutoFit/>
          </a:bodyPr>
          <a:lstStyle/>
          <a:p>
            <a:r>
              <a:rPr lang="en-GB" dirty="0"/>
              <a:t>2010</a:t>
            </a:r>
          </a:p>
        </p:txBody>
      </p:sp>
      <p:sp>
        <p:nvSpPr>
          <p:cNvPr id="26" name="TextBox 25">
            <a:extLst>
              <a:ext uri="{FF2B5EF4-FFF2-40B4-BE49-F238E27FC236}">
                <a16:creationId xmlns:a16="http://schemas.microsoft.com/office/drawing/2014/main" id="{B1CACA95-5BA9-00CE-E36E-EC3C5C7727A8}"/>
              </a:ext>
            </a:extLst>
          </p:cNvPr>
          <p:cNvSpPr txBox="1"/>
          <p:nvPr/>
        </p:nvSpPr>
        <p:spPr>
          <a:xfrm>
            <a:off x="990845" y="4992851"/>
            <a:ext cx="680507" cy="369332"/>
          </a:xfrm>
          <a:prstGeom prst="rect">
            <a:avLst/>
          </a:prstGeom>
          <a:noFill/>
        </p:spPr>
        <p:txBody>
          <a:bodyPr wrap="none" rtlCol="0">
            <a:spAutoFit/>
          </a:bodyPr>
          <a:lstStyle/>
          <a:p>
            <a:r>
              <a:rPr lang="en-GB" dirty="0"/>
              <a:t>2011</a:t>
            </a:r>
          </a:p>
        </p:txBody>
      </p:sp>
      <p:sp>
        <p:nvSpPr>
          <p:cNvPr id="27" name="TextBox 26">
            <a:extLst>
              <a:ext uri="{FF2B5EF4-FFF2-40B4-BE49-F238E27FC236}">
                <a16:creationId xmlns:a16="http://schemas.microsoft.com/office/drawing/2014/main" id="{1CE985AF-D561-C563-8706-3D0368376955}"/>
              </a:ext>
            </a:extLst>
          </p:cNvPr>
          <p:cNvSpPr txBox="1"/>
          <p:nvPr/>
        </p:nvSpPr>
        <p:spPr>
          <a:xfrm>
            <a:off x="1769272" y="4894238"/>
            <a:ext cx="697627" cy="369332"/>
          </a:xfrm>
          <a:prstGeom prst="rect">
            <a:avLst/>
          </a:prstGeom>
          <a:noFill/>
        </p:spPr>
        <p:txBody>
          <a:bodyPr wrap="none" rtlCol="0">
            <a:spAutoFit/>
          </a:bodyPr>
          <a:lstStyle/>
          <a:p>
            <a:r>
              <a:rPr lang="en-GB" dirty="0"/>
              <a:t>2012</a:t>
            </a:r>
          </a:p>
        </p:txBody>
      </p:sp>
      <p:sp>
        <p:nvSpPr>
          <p:cNvPr id="28" name="TextBox 27">
            <a:extLst>
              <a:ext uri="{FF2B5EF4-FFF2-40B4-BE49-F238E27FC236}">
                <a16:creationId xmlns:a16="http://schemas.microsoft.com/office/drawing/2014/main" id="{B33FCB5A-D966-E446-B4C3-39155438BC97}"/>
              </a:ext>
            </a:extLst>
          </p:cNvPr>
          <p:cNvSpPr txBox="1"/>
          <p:nvPr/>
        </p:nvSpPr>
        <p:spPr>
          <a:xfrm>
            <a:off x="2564819" y="4768732"/>
            <a:ext cx="697627" cy="369332"/>
          </a:xfrm>
          <a:prstGeom prst="rect">
            <a:avLst/>
          </a:prstGeom>
          <a:noFill/>
        </p:spPr>
        <p:txBody>
          <a:bodyPr wrap="none" rtlCol="0">
            <a:spAutoFit/>
          </a:bodyPr>
          <a:lstStyle/>
          <a:p>
            <a:r>
              <a:rPr lang="en-GB" dirty="0"/>
              <a:t>2013</a:t>
            </a:r>
          </a:p>
        </p:txBody>
      </p:sp>
      <p:sp>
        <p:nvSpPr>
          <p:cNvPr id="29" name="TextBox 28">
            <a:extLst>
              <a:ext uri="{FF2B5EF4-FFF2-40B4-BE49-F238E27FC236}">
                <a16:creationId xmlns:a16="http://schemas.microsoft.com/office/drawing/2014/main" id="{138A3D72-822D-B6D0-BEA3-6B4761753517}"/>
              </a:ext>
            </a:extLst>
          </p:cNvPr>
          <p:cNvSpPr txBox="1"/>
          <p:nvPr/>
        </p:nvSpPr>
        <p:spPr>
          <a:xfrm>
            <a:off x="3360366" y="4571510"/>
            <a:ext cx="697627" cy="369332"/>
          </a:xfrm>
          <a:prstGeom prst="rect">
            <a:avLst/>
          </a:prstGeom>
          <a:noFill/>
        </p:spPr>
        <p:txBody>
          <a:bodyPr wrap="none" rtlCol="0">
            <a:spAutoFit/>
          </a:bodyPr>
          <a:lstStyle/>
          <a:p>
            <a:r>
              <a:rPr lang="en-GB" dirty="0"/>
              <a:t>2014</a:t>
            </a:r>
          </a:p>
        </p:txBody>
      </p:sp>
      <p:sp>
        <p:nvSpPr>
          <p:cNvPr id="30" name="TextBox 29">
            <a:extLst>
              <a:ext uri="{FF2B5EF4-FFF2-40B4-BE49-F238E27FC236}">
                <a16:creationId xmlns:a16="http://schemas.microsoft.com/office/drawing/2014/main" id="{61496A1D-4714-054D-4A53-96696F05F58B}"/>
              </a:ext>
            </a:extLst>
          </p:cNvPr>
          <p:cNvSpPr txBox="1"/>
          <p:nvPr/>
        </p:nvSpPr>
        <p:spPr>
          <a:xfrm>
            <a:off x="4155913" y="4320497"/>
            <a:ext cx="697627" cy="369332"/>
          </a:xfrm>
          <a:prstGeom prst="rect">
            <a:avLst/>
          </a:prstGeom>
          <a:noFill/>
        </p:spPr>
        <p:txBody>
          <a:bodyPr wrap="none" rtlCol="0">
            <a:spAutoFit/>
          </a:bodyPr>
          <a:lstStyle/>
          <a:p>
            <a:r>
              <a:rPr lang="en-GB" dirty="0"/>
              <a:t>2015</a:t>
            </a:r>
          </a:p>
        </p:txBody>
      </p:sp>
      <p:sp>
        <p:nvSpPr>
          <p:cNvPr id="31" name="TextBox 30">
            <a:extLst>
              <a:ext uri="{FF2B5EF4-FFF2-40B4-BE49-F238E27FC236}">
                <a16:creationId xmlns:a16="http://schemas.microsoft.com/office/drawing/2014/main" id="{04A5E9CD-D87D-46C5-C980-199187E4A1BD}"/>
              </a:ext>
            </a:extLst>
          </p:cNvPr>
          <p:cNvSpPr txBox="1"/>
          <p:nvPr/>
        </p:nvSpPr>
        <p:spPr>
          <a:xfrm>
            <a:off x="4951460" y="4060526"/>
            <a:ext cx="697627" cy="369332"/>
          </a:xfrm>
          <a:prstGeom prst="rect">
            <a:avLst/>
          </a:prstGeom>
          <a:noFill/>
        </p:spPr>
        <p:txBody>
          <a:bodyPr wrap="none" rtlCol="0">
            <a:spAutoFit/>
          </a:bodyPr>
          <a:lstStyle/>
          <a:p>
            <a:r>
              <a:rPr lang="en-GB" dirty="0"/>
              <a:t>2016</a:t>
            </a:r>
          </a:p>
        </p:txBody>
      </p:sp>
      <p:sp>
        <p:nvSpPr>
          <p:cNvPr id="32" name="TextBox 31">
            <a:extLst>
              <a:ext uri="{FF2B5EF4-FFF2-40B4-BE49-F238E27FC236}">
                <a16:creationId xmlns:a16="http://schemas.microsoft.com/office/drawing/2014/main" id="{C2498339-D90D-41CD-DE58-30B6249645E3}"/>
              </a:ext>
            </a:extLst>
          </p:cNvPr>
          <p:cNvSpPr txBox="1"/>
          <p:nvPr/>
        </p:nvSpPr>
        <p:spPr>
          <a:xfrm>
            <a:off x="5747007" y="3710901"/>
            <a:ext cx="697627" cy="369332"/>
          </a:xfrm>
          <a:prstGeom prst="rect">
            <a:avLst/>
          </a:prstGeom>
          <a:noFill/>
        </p:spPr>
        <p:txBody>
          <a:bodyPr wrap="none" rtlCol="0">
            <a:spAutoFit/>
          </a:bodyPr>
          <a:lstStyle/>
          <a:p>
            <a:r>
              <a:rPr lang="en-GB" dirty="0"/>
              <a:t>2017</a:t>
            </a:r>
          </a:p>
        </p:txBody>
      </p:sp>
      <p:sp>
        <p:nvSpPr>
          <p:cNvPr id="33" name="TextBox 32">
            <a:extLst>
              <a:ext uri="{FF2B5EF4-FFF2-40B4-BE49-F238E27FC236}">
                <a16:creationId xmlns:a16="http://schemas.microsoft.com/office/drawing/2014/main" id="{D00737F3-E956-D54F-393E-9E9643990BA5}"/>
              </a:ext>
            </a:extLst>
          </p:cNvPr>
          <p:cNvSpPr txBox="1"/>
          <p:nvPr/>
        </p:nvSpPr>
        <p:spPr>
          <a:xfrm>
            <a:off x="6542554" y="3316455"/>
            <a:ext cx="697627" cy="369332"/>
          </a:xfrm>
          <a:prstGeom prst="rect">
            <a:avLst/>
          </a:prstGeom>
          <a:noFill/>
        </p:spPr>
        <p:txBody>
          <a:bodyPr wrap="none" rtlCol="0">
            <a:spAutoFit/>
          </a:bodyPr>
          <a:lstStyle/>
          <a:p>
            <a:r>
              <a:rPr lang="en-GB" dirty="0"/>
              <a:t>2018</a:t>
            </a:r>
          </a:p>
        </p:txBody>
      </p:sp>
      <p:sp>
        <p:nvSpPr>
          <p:cNvPr id="34" name="TextBox 33">
            <a:extLst>
              <a:ext uri="{FF2B5EF4-FFF2-40B4-BE49-F238E27FC236}">
                <a16:creationId xmlns:a16="http://schemas.microsoft.com/office/drawing/2014/main" id="{E01BEC30-1433-9C9D-C811-C5329A31F701}"/>
              </a:ext>
            </a:extLst>
          </p:cNvPr>
          <p:cNvSpPr txBox="1"/>
          <p:nvPr/>
        </p:nvSpPr>
        <p:spPr>
          <a:xfrm>
            <a:off x="7338101" y="2966829"/>
            <a:ext cx="697627" cy="369332"/>
          </a:xfrm>
          <a:prstGeom prst="rect">
            <a:avLst/>
          </a:prstGeom>
          <a:noFill/>
        </p:spPr>
        <p:txBody>
          <a:bodyPr wrap="none" rtlCol="0">
            <a:spAutoFit/>
          </a:bodyPr>
          <a:lstStyle/>
          <a:p>
            <a:r>
              <a:rPr lang="en-GB" dirty="0"/>
              <a:t>2019</a:t>
            </a:r>
          </a:p>
        </p:txBody>
      </p:sp>
      <p:sp>
        <p:nvSpPr>
          <p:cNvPr id="35" name="TextBox 34">
            <a:extLst>
              <a:ext uri="{FF2B5EF4-FFF2-40B4-BE49-F238E27FC236}">
                <a16:creationId xmlns:a16="http://schemas.microsoft.com/office/drawing/2014/main" id="{52117D3F-9BE4-179F-0FFC-3EEA50201D06}"/>
              </a:ext>
            </a:extLst>
          </p:cNvPr>
          <p:cNvSpPr txBox="1"/>
          <p:nvPr/>
        </p:nvSpPr>
        <p:spPr>
          <a:xfrm>
            <a:off x="8133648" y="2446874"/>
            <a:ext cx="697627" cy="369332"/>
          </a:xfrm>
          <a:prstGeom prst="rect">
            <a:avLst/>
          </a:prstGeom>
          <a:noFill/>
        </p:spPr>
        <p:txBody>
          <a:bodyPr wrap="none" rtlCol="0">
            <a:spAutoFit/>
          </a:bodyPr>
          <a:lstStyle/>
          <a:p>
            <a:r>
              <a:rPr lang="en-GB" dirty="0"/>
              <a:t>2020</a:t>
            </a:r>
          </a:p>
        </p:txBody>
      </p:sp>
      <p:sp>
        <p:nvSpPr>
          <p:cNvPr id="36" name="TextBox 35">
            <a:extLst>
              <a:ext uri="{FF2B5EF4-FFF2-40B4-BE49-F238E27FC236}">
                <a16:creationId xmlns:a16="http://schemas.microsoft.com/office/drawing/2014/main" id="{88063D35-3D38-8F3B-FCE8-5F44364F80C2}"/>
              </a:ext>
            </a:extLst>
          </p:cNvPr>
          <p:cNvSpPr txBox="1"/>
          <p:nvPr/>
        </p:nvSpPr>
        <p:spPr>
          <a:xfrm>
            <a:off x="8944435" y="1965473"/>
            <a:ext cx="697627" cy="369332"/>
          </a:xfrm>
          <a:prstGeom prst="rect">
            <a:avLst/>
          </a:prstGeom>
          <a:noFill/>
        </p:spPr>
        <p:txBody>
          <a:bodyPr wrap="none" rtlCol="0">
            <a:spAutoFit/>
          </a:bodyPr>
          <a:lstStyle/>
          <a:p>
            <a:r>
              <a:rPr lang="en-GB" dirty="0"/>
              <a:t>2021</a:t>
            </a:r>
          </a:p>
        </p:txBody>
      </p:sp>
      <p:sp>
        <p:nvSpPr>
          <p:cNvPr id="37" name="TextBox 36">
            <a:extLst>
              <a:ext uri="{FF2B5EF4-FFF2-40B4-BE49-F238E27FC236}">
                <a16:creationId xmlns:a16="http://schemas.microsoft.com/office/drawing/2014/main" id="{17F68C6A-6E92-2511-7138-709D5CC84455}"/>
              </a:ext>
            </a:extLst>
          </p:cNvPr>
          <p:cNvSpPr txBox="1"/>
          <p:nvPr/>
        </p:nvSpPr>
        <p:spPr>
          <a:xfrm>
            <a:off x="9724742" y="1369318"/>
            <a:ext cx="697627" cy="369332"/>
          </a:xfrm>
          <a:prstGeom prst="rect">
            <a:avLst/>
          </a:prstGeom>
          <a:noFill/>
        </p:spPr>
        <p:txBody>
          <a:bodyPr wrap="none" rtlCol="0">
            <a:spAutoFit/>
          </a:bodyPr>
          <a:lstStyle/>
          <a:p>
            <a:r>
              <a:rPr lang="en-GB" dirty="0"/>
              <a:t>2022</a:t>
            </a:r>
          </a:p>
        </p:txBody>
      </p:sp>
      <p:sp>
        <p:nvSpPr>
          <p:cNvPr id="38" name="TextBox 37">
            <a:extLst>
              <a:ext uri="{FF2B5EF4-FFF2-40B4-BE49-F238E27FC236}">
                <a16:creationId xmlns:a16="http://schemas.microsoft.com/office/drawing/2014/main" id="{792A062B-48DC-9E52-2933-9AE60E5ECD2C}"/>
              </a:ext>
            </a:extLst>
          </p:cNvPr>
          <p:cNvSpPr txBox="1"/>
          <p:nvPr/>
        </p:nvSpPr>
        <p:spPr>
          <a:xfrm>
            <a:off x="10520285" y="974869"/>
            <a:ext cx="697627" cy="369332"/>
          </a:xfrm>
          <a:prstGeom prst="rect">
            <a:avLst/>
          </a:prstGeom>
          <a:noFill/>
        </p:spPr>
        <p:txBody>
          <a:bodyPr wrap="none" rtlCol="0">
            <a:spAutoFit/>
          </a:bodyPr>
          <a:lstStyle/>
          <a:p>
            <a:r>
              <a:rPr lang="en-GB" dirty="0"/>
              <a:t>2023</a:t>
            </a:r>
          </a:p>
        </p:txBody>
      </p:sp>
      <p:grpSp>
        <p:nvGrpSpPr>
          <p:cNvPr id="132" name="Group 131">
            <a:extLst>
              <a:ext uri="{FF2B5EF4-FFF2-40B4-BE49-F238E27FC236}">
                <a16:creationId xmlns:a16="http://schemas.microsoft.com/office/drawing/2014/main" id="{D76D1587-1EAD-3418-53EB-7F6CF55A079C}"/>
              </a:ext>
            </a:extLst>
          </p:cNvPr>
          <p:cNvGrpSpPr/>
          <p:nvPr/>
        </p:nvGrpSpPr>
        <p:grpSpPr>
          <a:xfrm>
            <a:off x="195298" y="542066"/>
            <a:ext cx="9399003" cy="4339689"/>
            <a:chOff x="195298" y="542066"/>
            <a:chExt cx="9399003" cy="4339689"/>
          </a:xfrm>
        </p:grpSpPr>
        <p:sp>
          <p:nvSpPr>
            <p:cNvPr id="23" name="TextBox 22">
              <a:extLst>
                <a:ext uri="{FF2B5EF4-FFF2-40B4-BE49-F238E27FC236}">
                  <a16:creationId xmlns:a16="http://schemas.microsoft.com/office/drawing/2014/main" id="{6474AACE-C3CE-5DB9-EEA0-1A95F1C67C07}"/>
                </a:ext>
              </a:extLst>
            </p:cNvPr>
            <p:cNvSpPr txBox="1"/>
            <p:nvPr/>
          </p:nvSpPr>
          <p:spPr>
            <a:xfrm>
              <a:off x="195298" y="2380480"/>
              <a:ext cx="349702" cy="2501275"/>
            </a:xfrm>
            <a:prstGeom prst="rect">
              <a:avLst/>
            </a:prstGeom>
            <a:noFill/>
          </p:spPr>
          <p:txBody>
            <a:bodyPr vert="vert270" wrap="square" lIns="36000" tIns="36000" rIns="36000" bIns="36000" rtlCol="0">
              <a:spAutoFit/>
            </a:bodyPr>
            <a:lstStyle/>
            <a:p>
              <a:r>
                <a:rPr lang="en-GB" dirty="0">
                  <a:solidFill>
                    <a:srgbClr val="7C5CB2"/>
                  </a:solidFill>
                </a:rPr>
                <a:t>Sir Muir Gray</a:t>
              </a:r>
            </a:p>
          </p:txBody>
        </p:sp>
        <p:sp>
          <p:nvSpPr>
            <p:cNvPr id="40" name="TextBox 39">
              <a:extLst>
                <a:ext uri="{FF2B5EF4-FFF2-40B4-BE49-F238E27FC236}">
                  <a16:creationId xmlns:a16="http://schemas.microsoft.com/office/drawing/2014/main" id="{58DDD11F-72FE-E940-DEF1-4C097B017A6F}"/>
                </a:ext>
              </a:extLst>
            </p:cNvPr>
            <p:cNvSpPr txBox="1"/>
            <p:nvPr/>
          </p:nvSpPr>
          <p:spPr>
            <a:xfrm>
              <a:off x="4551819" y="2662036"/>
              <a:ext cx="349702" cy="1351039"/>
            </a:xfrm>
            <a:prstGeom prst="rect">
              <a:avLst/>
            </a:prstGeom>
            <a:noFill/>
          </p:spPr>
          <p:txBody>
            <a:bodyPr vert="vert270" wrap="square" lIns="36000" tIns="36000" rIns="36000" bIns="36000" rtlCol="0">
              <a:spAutoFit/>
            </a:bodyPr>
            <a:lstStyle/>
            <a:p>
              <a:r>
                <a:rPr lang="en-GB" dirty="0">
                  <a:solidFill>
                    <a:srgbClr val="7C5CB2"/>
                  </a:solidFill>
                </a:rPr>
                <a:t>PHE</a:t>
              </a:r>
            </a:p>
          </p:txBody>
        </p:sp>
        <p:sp>
          <p:nvSpPr>
            <p:cNvPr id="41" name="TextBox 40">
              <a:extLst>
                <a:ext uri="{FF2B5EF4-FFF2-40B4-BE49-F238E27FC236}">
                  <a16:creationId xmlns:a16="http://schemas.microsoft.com/office/drawing/2014/main" id="{06A64E02-E02F-D647-F672-FD7D25C3A067}"/>
                </a:ext>
              </a:extLst>
            </p:cNvPr>
            <p:cNvSpPr txBox="1"/>
            <p:nvPr/>
          </p:nvSpPr>
          <p:spPr>
            <a:xfrm>
              <a:off x="9244599" y="542066"/>
              <a:ext cx="349702" cy="1063089"/>
            </a:xfrm>
            <a:prstGeom prst="rect">
              <a:avLst/>
            </a:prstGeom>
            <a:noFill/>
          </p:spPr>
          <p:txBody>
            <a:bodyPr vert="vert270" wrap="square" lIns="36000" tIns="36000" rIns="36000" bIns="36000" rtlCol="0">
              <a:spAutoFit/>
            </a:bodyPr>
            <a:lstStyle/>
            <a:p>
              <a:r>
                <a:rPr lang="en-GB" dirty="0">
                  <a:solidFill>
                    <a:srgbClr val="7C5CB2"/>
                  </a:solidFill>
                </a:rPr>
                <a:t>OHID</a:t>
              </a:r>
            </a:p>
          </p:txBody>
        </p:sp>
      </p:grpSp>
      <p:sp>
        <p:nvSpPr>
          <p:cNvPr id="54" name="TextBox 53">
            <a:extLst>
              <a:ext uri="{FF2B5EF4-FFF2-40B4-BE49-F238E27FC236}">
                <a16:creationId xmlns:a16="http://schemas.microsoft.com/office/drawing/2014/main" id="{C5FA762E-CACD-670E-8EFB-9C5C54B1C4F3}"/>
              </a:ext>
            </a:extLst>
          </p:cNvPr>
          <p:cNvSpPr txBox="1"/>
          <p:nvPr/>
        </p:nvSpPr>
        <p:spPr>
          <a:xfrm>
            <a:off x="1305238" y="5480279"/>
            <a:ext cx="2292842" cy="318924"/>
          </a:xfrm>
          <a:prstGeom prst="rect">
            <a:avLst/>
          </a:prstGeom>
          <a:noFill/>
          <a:ln>
            <a:noFill/>
          </a:ln>
        </p:spPr>
        <p:txBody>
          <a:bodyPr vert="horz" wrap="square" lIns="36000" tIns="36000" rIns="36000" bIns="36000" rtlCol="0">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Compendium</a:t>
            </a:r>
          </a:p>
        </p:txBody>
      </p:sp>
      <p:sp>
        <p:nvSpPr>
          <p:cNvPr id="56" name="TextBox 55">
            <a:extLst>
              <a:ext uri="{FF2B5EF4-FFF2-40B4-BE49-F238E27FC236}">
                <a16:creationId xmlns:a16="http://schemas.microsoft.com/office/drawing/2014/main" id="{C41A94BB-45A8-FFAA-4E20-99A5C7AAF751}"/>
              </a:ext>
            </a:extLst>
          </p:cNvPr>
          <p:cNvSpPr txBox="1"/>
          <p:nvPr/>
        </p:nvSpPr>
        <p:spPr>
          <a:xfrm>
            <a:off x="2069342" y="1238098"/>
            <a:ext cx="3156921" cy="105758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vert="horz" wrap="square" lIns="36000" tIns="36000" rIns="36000" bIns="36000">
            <a:spAutoFit/>
          </a:bodyPr>
          <a:lstStyle/>
          <a:p>
            <a:pPr marL="285750" indent="-285750">
              <a:buFont typeface="Arial" panose="020B0604020202020204" pitchFamily="34" charset="0"/>
              <a:buChar char="•"/>
            </a:pPr>
            <a:r>
              <a:rPr lang="en-GB" sz="1600" dirty="0">
                <a:effectLst/>
                <a:latin typeface="Arial" panose="020B0604020202020204" pitchFamily="34" charset="0"/>
              </a:rPr>
              <a:t>Children and Young People</a:t>
            </a:r>
          </a:p>
          <a:p>
            <a:pPr marL="285750" indent="-285750">
              <a:buFont typeface="Arial" panose="020B0604020202020204" pitchFamily="34" charset="0"/>
              <a:buChar char="•"/>
            </a:pPr>
            <a:r>
              <a:rPr lang="en-GB" sz="1600" dirty="0">
                <a:effectLst/>
                <a:latin typeface="Arial" panose="020B0604020202020204" pitchFamily="34" charset="0"/>
              </a:rPr>
              <a:t>Diabetes</a:t>
            </a:r>
            <a:endParaRPr lang="en-GB" sz="1600" dirty="0">
              <a:latin typeface="Arial" panose="020B0604020202020204" pitchFamily="34" charset="0"/>
            </a:endParaRPr>
          </a:p>
          <a:p>
            <a:pPr marL="285750" indent="-285750">
              <a:buFont typeface="Arial" panose="020B0604020202020204" pitchFamily="34" charset="0"/>
              <a:buChar char="•"/>
            </a:pPr>
            <a:r>
              <a:rPr lang="en-GB" sz="1600" dirty="0">
                <a:latin typeface="Arial" panose="020B0604020202020204" pitchFamily="34" charset="0"/>
              </a:rPr>
              <a:t>Kidney disease</a:t>
            </a:r>
          </a:p>
          <a:p>
            <a:pPr marL="285750" indent="-285750">
              <a:buFont typeface="Arial" panose="020B0604020202020204" pitchFamily="34" charset="0"/>
              <a:buChar char="•"/>
            </a:pPr>
            <a:r>
              <a:rPr lang="en-GB" sz="1600" dirty="0">
                <a:latin typeface="Arial" panose="020B0604020202020204" pitchFamily="34" charset="0"/>
              </a:rPr>
              <a:t>Respiratory disease</a:t>
            </a:r>
            <a:endParaRPr lang="en-GB" sz="1600" dirty="0"/>
          </a:p>
        </p:txBody>
      </p:sp>
      <p:sp>
        <p:nvSpPr>
          <p:cNvPr id="58" name="TextBox 57">
            <a:extLst>
              <a:ext uri="{FF2B5EF4-FFF2-40B4-BE49-F238E27FC236}">
                <a16:creationId xmlns:a16="http://schemas.microsoft.com/office/drawing/2014/main" id="{63BDA624-4ECA-514F-0A90-4749FBA7CEA5}"/>
              </a:ext>
            </a:extLst>
          </p:cNvPr>
          <p:cNvSpPr txBox="1"/>
          <p:nvPr/>
        </p:nvSpPr>
        <p:spPr>
          <a:xfrm>
            <a:off x="2871202" y="2837972"/>
            <a:ext cx="2495957" cy="565146"/>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effectLst/>
                <a:latin typeface="Arial" panose="020B0604020202020204" pitchFamily="34" charset="0"/>
              </a:rPr>
              <a:t>Liver disease</a:t>
            </a:r>
          </a:p>
          <a:p>
            <a:pPr marL="285750" indent="-285750">
              <a:buFont typeface="Arial" panose="020B0604020202020204" pitchFamily="34" charset="0"/>
              <a:buChar char="•"/>
            </a:pPr>
            <a:r>
              <a:rPr lang="en-GB" sz="1600" dirty="0">
                <a:effectLst/>
                <a:latin typeface="Arial" panose="020B0604020202020204" pitchFamily="34" charset="0"/>
              </a:rPr>
              <a:t>Diagnostic services</a:t>
            </a:r>
            <a:endParaRPr lang="en-GB" sz="1600" dirty="0"/>
          </a:p>
        </p:txBody>
      </p:sp>
      <p:sp>
        <p:nvSpPr>
          <p:cNvPr id="62" name="TextBox 61">
            <a:extLst>
              <a:ext uri="{FF2B5EF4-FFF2-40B4-BE49-F238E27FC236}">
                <a16:creationId xmlns:a16="http://schemas.microsoft.com/office/drawing/2014/main" id="{E2B4C970-968D-7BEF-3D5B-7462929C9ACD}"/>
              </a:ext>
            </a:extLst>
          </p:cNvPr>
          <p:cNvSpPr txBox="1"/>
          <p:nvPr/>
        </p:nvSpPr>
        <p:spPr>
          <a:xfrm>
            <a:off x="6044134" y="5234057"/>
            <a:ext cx="2531972" cy="565146"/>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2</a:t>
            </a:r>
            <a:r>
              <a:rPr lang="en-GB" sz="1600" baseline="30000" dirty="0">
                <a:latin typeface="Arial" panose="020B0604020202020204" pitchFamily="34" charset="0"/>
                <a:cs typeface="Arial" panose="020B0604020202020204" pitchFamily="34" charset="0"/>
              </a:rPr>
              <a:t>nd</a:t>
            </a:r>
            <a:r>
              <a:rPr lang="en-GB" sz="1600" dirty="0">
                <a:latin typeface="Arial" panose="020B0604020202020204" pitchFamily="34" charset="0"/>
                <a:cs typeface="Arial" panose="020B0604020202020204" pitchFamily="34" charset="0"/>
              </a:rPr>
              <a:t> Diagnostic services</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2</a:t>
            </a:r>
            <a:r>
              <a:rPr lang="en-GB" sz="1600" baseline="30000" dirty="0">
                <a:latin typeface="Arial" panose="020B0604020202020204" pitchFamily="34" charset="0"/>
                <a:cs typeface="Arial" panose="020B0604020202020204" pitchFamily="34" charset="0"/>
              </a:rPr>
              <a:t>nd</a:t>
            </a:r>
            <a:r>
              <a:rPr lang="en-GB" sz="1600" dirty="0">
                <a:latin typeface="Arial" panose="020B0604020202020204" pitchFamily="34" charset="0"/>
                <a:cs typeface="Arial" panose="020B0604020202020204" pitchFamily="34" charset="0"/>
              </a:rPr>
              <a:t> Liver disease</a:t>
            </a:r>
          </a:p>
        </p:txBody>
      </p:sp>
      <p:sp>
        <p:nvSpPr>
          <p:cNvPr id="64" name="TextBox 63">
            <a:extLst>
              <a:ext uri="{FF2B5EF4-FFF2-40B4-BE49-F238E27FC236}">
                <a16:creationId xmlns:a16="http://schemas.microsoft.com/office/drawing/2014/main" id="{112E36A2-5CD4-49DF-00DA-90E237B5A467}"/>
              </a:ext>
            </a:extLst>
          </p:cNvPr>
          <p:cNvSpPr txBox="1"/>
          <p:nvPr/>
        </p:nvSpPr>
        <p:spPr>
          <a:xfrm>
            <a:off x="6857062" y="4865291"/>
            <a:ext cx="3246555" cy="318924"/>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Palliative and End of life care</a:t>
            </a:r>
          </a:p>
        </p:txBody>
      </p:sp>
      <p:sp>
        <p:nvSpPr>
          <p:cNvPr id="66" name="TextBox 65">
            <a:extLst>
              <a:ext uri="{FF2B5EF4-FFF2-40B4-BE49-F238E27FC236}">
                <a16:creationId xmlns:a16="http://schemas.microsoft.com/office/drawing/2014/main" id="{6FEDB44E-3541-FFEA-1ED7-84F9CD93A0E9}"/>
              </a:ext>
            </a:extLst>
          </p:cNvPr>
          <p:cNvSpPr txBox="1"/>
          <p:nvPr/>
        </p:nvSpPr>
        <p:spPr>
          <a:xfrm>
            <a:off x="7623564" y="4217472"/>
            <a:ext cx="2739016" cy="565146"/>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effectLst/>
                <a:latin typeface="Arial" panose="020B0604020202020204" pitchFamily="34" charset="0"/>
                <a:cs typeface="Arial" panose="020B0604020202020204" pitchFamily="34" charset="0"/>
              </a:rPr>
              <a:t>2</a:t>
            </a:r>
            <a:r>
              <a:rPr lang="en-GB" sz="1600" baseline="30000" dirty="0">
                <a:effectLst/>
                <a:latin typeface="Arial" panose="020B0604020202020204" pitchFamily="34" charset="0"/>
                <a:cs typeface="Arial" panose="020B0604020202020204" pitchFamily="34" charset="0"/>
              </a:rPr>
              <a:t>nd</a:t>
            </a:r>
            <a:r>
              <a:rPr lang="en-GB" sz="1600" dirty="0">
                <a:effectLst/>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Respiratory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disease</a:t>
            </a:r>
          </a:p>
        </p:txBody>
      </p:sp>
      <p:sp>
        <p:nvSpPr>
          <p:cNvPr id="68" name="TextBox 67">
            <a:extLst>
              <a:ext uri="{FF2B5EF4-FFF2-40B4-BE49-F238E27FC236}">
                <a16:creationId xmlns:a16="http://schemas.microsoft.com/office/drawing/2014/main" id="{F3841899-87FC-BFF8-CBFD-8F8B223129EB}"/>
              </a:ext>
            </a:extLst>
          </p:cNvPr>
          <p:cNvSpPr txBox="1"/>
          <p:nvPr/>
        </p:nvSpPr>
        <p:spPr>
          <a:xfrm>
            <a:off x="9225105" y="658998"/>
            <a:ext cx="1424606" cy="318924"/>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Vision</a:t>
            </a:r>
            <a:endParaRPr lang="en-GB" sz="1600" dirty="0"/>
          </a:p>
        </p:txBody>
      </p:sp>
      <p:pic>
        <p:nvPicPr>
          <p:cNvPr id="75" name="Picture 74">
            <a:extLst>
              <a:ext uri="{FF2B5EF4-FFF2-40B4-BE49-F238E27FC236}">
                <a16:creationId xmlns:a16="http://schemas.microsoft.com/office/drawing/2014/main" id="{2978D26F-39C4-7EB6-CD92-F21A9AEC73C4}"/>
              </a:ext>
            </a:extLst>
          </p:cNvPr>
          <p:cNvPicPr>
            <a:picLocks noChangeAspect="1"/>
          </p:cNvPicPr>
          <p:nvPr/>
        </p:nvPicPr>
        <p:blipFill>
          <a:blip r:embed="rId3"/>
          <a:stretch>
            <a:fillRect/>
          </a:stretch>
        </p:blipFill>
        <p:spPr>
          <a:xfrm rot="1057365">
            <a:off x="7965489" y="141906"/>
            <a:ext cx="1036826" cy="1471307"/>
          </a:xfrm>
          <a:prstGeom prst="rect">
            <a:avLst/>
          </a:prstGeom>
          <a:ln>
            <a:noFill/>
          </a:ln>
          <a:effectLst>
            <a:outerShdw blurRad="292100" dist="139700" dir="2700000" algn="tl" rotWithShape="0">
              <a:srgbClr val="333333">
                <a:alpha val="65000"/>
              </a:srgbClr>
            </a:outerShdw>
          </a:effectLst>
        </p:spPr>
      </p:pic>
      <p:pic>
        <p:nvPicPr>
          <p:cNvPr id="77" name="Picture 76">
            <a:extLst>
              <a:ext uri="{FF2B5EF4-FFF2-40B4-BE49-F238E27FC236}">
                <a16:creationId xmlns:a16="http://schemas.microsoft.com/office/drawing/2014/main" id="{82D1C1A4-B2DE-7A93-F8D5-A587115A3DC4}"/>
              </a:ext>
            </a:extLst>
          </p:cNvPr>
          <p:cNvPicPr>
            <a:picLocks noChangeAspect="1"/>
          </p:cNvPicPr>
          <p:nvPr/>
        </p:nvPicPr>
        <p:blipFill>
          <a:blip r:embed="rId4"/>
          <a:stretch>
            <a:fillRect/>
          </a:stretch>
        </p:blipFill>
        <p:spPr>
          <a:xfrm rot="1084818">
            <a:off x="4294088" y="4793689"/>
            <a:ext cx="1634567" cy="1151721"/>
          </a:xfrm>
          <a:prstGeom prst="rect">
            <a:avLst/>
          </a:prstGeom>
          <a:ln>
            <a:noFill/>
          </a:ln>
          <a:effectLst>
            <a:outerShdw blurRad="292100" dist="139700" dir="2700000" algn="tl" rotWithShape="0">
              <a:srgbClr val="333333">
                <a:alpha val="65000"/>
              </a:srgbClr>
            </a:outerShdw>
          </a:effectLst>
        </p:spPr>
      </p:pic>
      <p:pic>
        <p:nvPicPr>
          <p:cNvPr id="78" name="Picture 77">
            <a:extLst>
              <a:ext uri="{FF2B5EF4-FFF2-40B4-BE49-F238E27FC236}">
                <a16:creationId xmlns:a16="http://schemas.microsoft.com/office/drawing/2014/main" id="{603A5A6F-2A84-F4E8-24D5-90558945905E}"/>
              </a:ext>
            </a:extLst>
          </p:cNvPr>
          <p:cNvPicPr>
            <a:picLocks noChangeAspect="1"/>
          </p:cNvPicPr>
          <p:nvPr/>
        </p:nvPicPr>
        <p:blipFill>
          <a:blip r:embed="rId5"/>
          <a:stretch>
            <a:fillRect/>
          </a:stretch>
        </p:blipFill>
        <p:spPr>
          <a:xfrm rot="309930">
            <a:off x="3032009" y="5206796"/>
            <a:ext cx="2315179" cy="1150332"/>
          </a:xfrm>
          <a:prstGeom prst="rect">
            <a:avLst/>
          </a:prstGeom>
          <a:ln>
            <a:noFill/>
          </a:ln>
          <a:effectLst>
            <a:outerShdw blurRad="292100" dist="139700" dir="2700000" algn="tl" rotWithShape="0">
              <a:srgbClr val="333333">
                <a:alpha val="65000"/>
              </a:srgbClr>
            </a:outerShdw>
          </a:effectLst>
        </p:spPr>
      </p:pic>
      <p:pic>
        <p:nvPicPr>
          <p:cNvPr id="80" name="Picture 79">
            <a:extLst>
              <a:ext uri="{FF2B5EF4-FFF2-40B4-BE49-F238E27FC236}">
                <a16:creationId xmlns:a16="http://schemas.microsoft.com/office/drawing/2014/main" id="{77E6C449-25A9-5B17-2C22-261F177AF7CC}"/>
              </a:ext>
            </a:extLst>
          </p:cNvPr>
          <p:cNvPicPr>
            <a:picLocks noChangeAspect="1"/>
          </p:cNvPicPr>
          <p:nvPr/>
        </p:nvPicPr>
        <p:blipFill>
          <a:blip r:embed="rId6"/>
          <a:stretch>
            <a:fillRect/>
          </a:stretch>
        </p:blipFill>
        <p:spPr>
          <a:xfrm rot="1305909">
            <a:off x="1452352" y="2493299"/>
            <a:ext cx="1157082" cy="1641442"/>
          </a:xfrm>
          <a:prstGeom prst="rect">
            <a:avLst/>
          </a:prstGeom>
          <a:ln>
            <a:noFill/>
          </a:ln>
          <a:effectLst>
            <a:outerShdw blurRad="292100" dist="139700" dir="2700000" algn="tl" rotWithShape="0">
              <a:srgbClr val="333333">
                <a:alpha val="65000"/>
              </a:srgbClr>
            </a:outerShdw>
          </a:effectLst>
        </p:spPr>
      </p:pic>
      <p:cxnSp>
        <p:nvCxnSpPr>
          <p:cNvPr id="103" name="Straight Connector 102">
            <a:extLst>
              <a:ext uri="{FF2B5EF4-FFF2-40B4-BE49-F238E27FC236}">
                <a16:creationId xmlns:a16="http://schemas.microsoft.com/office/drawing/2014/main" id="{F5BDC2C5-C931-A4B1-4FDA-E19F3C67F77B}"/>
              </a:ext>
            </a:extLst>
          </p:cNvPr>
          <p:cNvCxnSpPr>
            <a:cxnSpLocks/>
          </p:cNvCxnSpPr>
          <p:nvPr/>
        </p:nvCxnSpPr>
        <p:spPr>
          <a:xfrm flipH="1" flipV="1">
            <a:off x="2923821" y="3336161"/>
            <a:ext cx="0" cy="1008000"/>
          </a:xfrm>
          <a:prstGeom prst="line">
            <a:avLst/>
          </a:prstGeom>
        </p:spPr>
        <p:style>
          <a:lnRef idx="1">
            <a:schemeClr val="accent1"/>
          </a:lnRef>
          <a:fillRef idx="0">
            <a:schemeClr val="accent1"/>
          </a:fillRef>
          <a:effectRef idx="0">
            <a:schemeClr val="accent1"/>
          </a:effectRef>
          <a:fontRef idx="minor">
            <a:schemeClr val="tx1"/>
          </a:fontRef>
        </p:style>
      </p:cxnSp>
      <p:pic>
        <p:nvPicPr>
          <p:cNvPr id="74" name="Picture 73">
            <a:extLst>
              <a:ext uri="{FF2B5EF4-FFF2-40B4-BE49-F238E27FC236}">
                <a16:creationId xmlns:a16="http://schemas.microsoft.com/office/drawing/2014/main" id="{A8023B94-FFBD-57AD-D7AA-4FB410D17DD7}"/>
              </a:ext>
            </a:extLst>
          </p:cNvPr>
          <p:cNvPicPr>
            <a:picLocks noChangeAspect="1"/>
          </p:cNvPicPr>
          <p:nvPr/>
        </p:nvPicPr>
        <p:blipFill>
          <a:blip r:embed="rId7"/>
          <a:stretch>
            <a:fillRect/>
          </a:stretch>
        </p:blipFill>
        <p:spPr>
          <a:xfrm rot="752738">
            <a:off x="9771319" y="3793253"/>
            <a:ext cx="2031389" cy="1054488"/>
          </a:xfrm>
          <a:prstGeom prst="rect">
            <a:avLst/>
          </a:prstGeom>
          <a:ln>
            <a:noFill/>
          </a:ln>
          <a:effectLst>
            <a:outerShdw blurRad="190500" algn="tl" rotWithShape="0">
              <a:srgbClr val="000000">
                <a:alpha val="70000"/>
              </a:srgbClr>
            </a:outerShdw>
          </a:effectLst>
        </p:spPr>
      </p:pic>
      <p:cxnSp>
        <p:nvCxnSpPr>
          <p:cNvPr id="105" name="Straight Connector 104">
            <a:extLst>
              <a:ext uri="{FF2B5EF4-FFF2-40B4-BE49-F238E27FC236}">
                <a16:creationId xmlns:a16="http://schemas.microsoft.com/office/drawing/2014/main" id="{151EE3D5-8A28-E132-5F52-CFB8947F4994}"/>
              </a:ext>
            </a:extLst>
          </p:cNvPr>
          <p:cNvCxnSpPr>
            <a:cxnSpLocks/>
          </p:cNvCxnSpPr>
          <p:nvPr/>
        </p:nvCxnSpPr>
        <p:spPr>
          <a:xfrm flipV="1">
            <a:off x="5298158" y="2521227"/>
            <a:ext cx="0" cy="1206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AD28A17-A28F-45CE-3385-AF5E8EDEDD5A}"/>
              </a:ext>
            </a:extLst>
          </p:cNvPr>
          <p:cNvCxnSpPr>
            <a:cxnSpLocks/>
          </p:cNvCxnSpPr>
          <p:nvPr/>
        </p:nvCxnSpPr>
        <p:spPr>
          <a:xfrm flipV="1">
            <a:off x="6117703" y="4077563"/>
            <a:ext cx="6723" cy="1116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0FB3A6A1-11CC-A0ED-CA52-2A7C9F1C872A}"/>
              </a:ext>
            </a:extLst>
          </p:cNvPr>
          <p:cNvCxnSpPr>
            <a:cxnSpLocks/>
          </p:cNvCxnSpPr>
          <p:nvPr/>
        </p:nvCxnSpPr>
        <p:spPr>
          <a:xfrm flipV="1">
            <a:off x="7694878" y="3348014"/>
            <a:ext cx="0" cy="9336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AD5A6ABC-610F-DE53-54A0-BB2BE51CE690}"/>
              </a:ext>
            </a:extLst>
          </p:cNvPr>
          <p:cNvCxnSpPr>
            <a:cxnSpLocks/>
          </p:cNvCxnSpPr>
          <p:nvPr/>
        </p:nvCxnSpPr>
        <p:spPr>
          <a:xfrm flipV="1">
            <a:off x="6898632" y="3695943"/>
            <a:ext cx="0" cy="1153343"/>
          </a:xfrm>
          <a:prstGeom prst="line">
            <a:avLst/>
          </a:prstGeom>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5B7652F-B902-4D6C-7486-6C3638C7F7A1}"/>
              </a:ext>
            </a:extLst>
          </p:cNvPr>
          <p:cNvSpPr txBox="1"/>
          <p:nvPr/>
        </p:nvSpPr>
        <p:spPr>
          <a:xfrm>
            <a:off x="11157564" y="198878"/>
            <a:ext cx="851515" cy="369332"/>
          </a:xfrm>
          <a:prstGeom prst="rect">
            <a:avLst/>
          </a:prstGeom>
          <a:noFill/>
        </p:spPr>
        <p:txBody>
          <a:bodyPr wrap="none" rtlCol="0">
            <a:spAutoFit/>
          </a:bodyPr>
          <a:lstStyle/>
          <a:p>
            <a:r>
              <a:rPr lang="en-GB" dirty="0"/>
              <a:t>Future</a:t>
            </a:r>
          </a:p>
        </p:txBody>
      </p:sp>
      <p:cxnSp>
        <p:nvCxnSpPr>
          <p:cNvPr id="118" name="Straight Connector 117">
            <a:extLst>
              <a:ext uri="{FF2B5EF4-FFF2-40B4-BE49-F238E27FC236}">
                <a16:creationId xmlns:a16="http://schemas.microsoft.com/office/drawing/2014/main" id="{4DDCB890-2B4E-A8D5-6265-FB0942D8B762}"/>
              </a:ext>
            </a:extLst>
          </p:cNvPr>
          <p:cNvCxnSpPr>
            <a:cxnSpLocks/>
          </p:cNvCxnSpPr>
          <p:nvPr/>
        </p:nvCxnSpPr>
        <p:spPr>
          <a:xfrm flipV="1">
            <a:off x="9277075" y="1012887"/>
            <a:ext cx="0" cy="605430"/>
          </a:xfrm>
          <a:prstGeom prst="line">
            <a:avLst/>
          </a:prstGeom>
        </p:spPr>
        <p:style>
          <a:lnRef idx="1">
            <a:schemeClr val="accent1"/>
          </a:lnRef>
          <a:fillRef idx="0">
            <a:schemeClr val="accent1"/>
          </a:fillRef>
          <a:effectRef idx="0">
            <a:schemeClr val="accent1"/>
          </a:effectRef>
          <a:fontRef idx="minor">
            <a:schemeClr val="tx1"/>
          </a:fontRef>
        </p:style>
      </p:cxnSp>
      <p:grpSp>
        <p:nvGrpSpPr>
          <p:cNvPr id="121" name="Group 120">
            <a:extLst>
              <a:ext uri="{FF2B5EF4-FFF2-40B4-BE49-F238E27FC236}">
                <a16:creationId xmlns:a16="http://schemas.microsoft.com/office/drawing/2014/main" id="{EAAA5100-F5F2-EA0A-D071-C391BCC9CADB}"/>
              </a:ext>
            </a:extLst>
          </p:cNvPr>
          <p:cNvGrpSpPr/>
          <p:nvPr/>
        </p:nvGrpSpPr>
        <p:grpSpPr>
          <a:xfrm>
            <a:off x="9076958" y="2733828"/>
            <a:ext cx="2173080" cy="610450"/>
            <a:chOff x="9471258" y="3114469"/>
            <a:chExt cx="2173080" cy="610450"/>
          </a:xfrm>
        </p:grpSpPr>
        <p:sp>
          <p:nvSpPr>
            <p:cNvPr id="70" name="TextBox 69">
              <a:extLst>
                <a:ext uri="{FF2B5EF4-FFF2-40B4-BE49-F238E27FC236}">
                  <a16:creationId xmlns:a16="http://schemas.microsoft.com/office/drawing/2014/main" id="{A2D8883B-4289-5400-C415-8E60F529ABD7}"/>
                </a:ext>
              </a:extLst>
            </p:cNvPr>
            <p:cNvSpPr txBox="1"/>
            <p:nvPr/>
          </p:nvSpPr>
          <p:spPr>
            <a:xfrm>
              <a:off x="9471258" y="3159773"/>
              <a:ext cx="1577859" cy="565146"/>
            </a:xfrm>
            <a:prstGeom prst="rect">
              <a:avLst/>
            </a:prstGeom>
            <a:noFill/>
            <a:ln>
              <a:noFill/>
            </a:ln>
          </p:spPr>
          <p:txBody>
            <a:bodyPr vert="horz" wrap="square" lIns="36000" tIns="36000" rIns="36000" bIns="36000">
              <a:spAutoFit/>
            </a:bodyPr>
            <a:lstStyle/>
            <a:p>
              <a:pPr algn="r"/>
              <a:r>
                <a:rPr lang="en-GB" sz="1600" dirty="0">
                  <a:latin typeface="Arial" panose="020B0604020202020204" pitchFamily="34" charset="0"/>
                  <a:cs typeface="Arial" panose="020B0604020202020204" pitchFamily="34" charset="0"/>
                </a:rPr>
                <a:t>Vision Power BI dashboard</a:t>
              </a:r>
            </a:p>
          </p:txBody>
        </p:sp>
        <p:sp>
          <p:nvSpPr>
            <p:cNvPr id="120" name="TextBox 119">
              <a:extLst>
                <a:ext uri="{FF2B5EF4-FFF2-40B4-BE49-F238E27FC236}">
                  <a16:creationId xmlns:a16="http://schemas.microsoft.com/office/drawing/2014/main" id="{E0111788-E097-DC07-D9F2-77A07C48BDFB}"/>
                </a:ext>
              </a:extLst>
            </p:cNvPr>
            <p:cNvSpPr txBox="1"/>
            <p:nvPr/>
          </p:nvSpPr>
          <p:spPr>
            <a:xfrm>
              <a:off x="11107011" y="3114469"/>
              <a:ext cx="537327" cy="369332"/>
            </a:xfrm>
            <a:prstGeom prst="rect">
              <a:avLst/>
            </a:prstGeom>
            <a:noFill/>
          </p:spPr>
          <p:txBody>
            <a:bodyPr wrap="none" rtlCol="0">
              <a:spAutoFit/>
            </a:bodyPr>
            <a:lstStyle/>
            <a:p>
              <a:pPr marL="285750" indent="-285750">
                <a:buFont typeface="Arial" panose="020B0604020202020204" pitchFamily="34" charset="0"/>
                <a:buChar char="•"/>
              </a:pPr>
              <a:r>
                <a:rPr lang="en-GB" dirty="0"/>
                <a:t> </a:t>
              </a:r>
            </a:p>
          </p:txBody>
        </p:sp>
      </p:grpSp>
      <p:cxnSp>
        <p:nvCxnSpPr>
          <p:cNvPr id="122" name="Straight Connector 121">
            <a:extLst>
              <a:ext uri="{FF2B5EF4-FFF2-40B4-BE49-F238E27FC236}">
                <a16:creationId xmlns:a16="http://schemas.microsoft.com/office/drawing/2014/main" id="{993048BC-D61E-3F5A-FA94-7DAE4602AA75}"/>
              </a:ext>
            </a:extLst>
          </p:cNvPr>
          <p:cNvCxnSpPr>
            <a:cxnSpLocks/>
          </p:cNvCxnSpPr>
          <p:nvPr/>
        </p:nvCxnSpPr>
        <p:spPr>
          <a:xfrm flipV="1">
            <a:off x="10834276" y="1414092"/>
            <a:ext cx="0" cy="1402114"/>
          </a:xfrm>
          <a:prstGeom prst="line">
            <a:avLst/>
          </a:prstGeom>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07D3B7C1-1AFB-BF40-6370-8123993B995B}"/>
              </a:ext>
            </a:extLst>
          </p:cNvPr>
          <p:cNvSpPr txBox="1"/>
          <p:nvPr/>
        </p:nvSpPr>
        <p:spPr>
          <a:xfrm>
            <a:off x="491774" y="949880"/>
            <a:ext cx="2292842" cy="318924"/>
          </a:xfrm>
          <a:prstGeom prst="rect">
            <a:avLst/>
          </a:prstGeom>
          <a:noFill/>
          <a:ln>
            <a:noFill/>
          </a:ln>
        </p:spPr>
        <p:txBody>
          <a:bodyPr vert="horz" wrap="square" lIns="36000" tIns="36000" rIns="36000" bIns="36000" rtlCol="0">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Compendium</a:t>
            </a:r>
          </a:p>
        </p:txBody>
      </p:sp>
      <p:cxnSp>
        <p:nvCxnSpPr>
          <p:cNvPr id="127" name="Straight Connector 126">
            <a:extLst>
              <a:ext uri="{FF2B5EF4-FFF2-40B4-BE49-F238E27FC236}">
                <a16:creationId xmlns:a16="http://schemas.microsoft.com/office/drawing/2014/main" id="{750FFE57-3658-A1E9-9212-CC1761DFC2CD}"/>
              </a:ext>
            </a:extLst>
          </p:cNvPr>
          <p:cNvCxnSpPr>
            <a:cxnSpLocks/>
          </p:cNvCxnSpPr>
          <p:nvPr/>
        </p:nvCxnSpPr>
        <p:spPr>
          <a:xfrm flipV="1">
            <a:off x="1357991" y="5389512"/>
            <a:ext cx="0" cy="1271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B6F7FED7-DE37-FED5-B418-625710D73302}"/>
              </a:ext>
            </a:extLst>
          </p:cNvPr>
          <p:cNvCxnSpPr>
            <a:cxnSpLocks/>
          </p:cNvCxnSpPr>
          <p:nvPr/>
        </p:nvCxnSpPr>
        <p:spPr>
          <a:xfrm flipV="1">
            <a:off x="554822" y="1268804"/>
            <a:ext cx="0" cy="3525636"/>
          </a:xfrm>
          <a:prstGeom prst="line">
            <a:avLst/>
          </a:prstGeom>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a16="http://schemas.microsoft.com/office/drawing/2014/main" id="{8A13913F-918C-6F6E-4F5C-FD2FFD38775F}"/>
              </a:ext>
            </a:extLst>
          </p:cNvPr>
          <p:cNvGrpSpPr/>
          <p:nvPr/>
        </p:nvGrpSpPr>
        <p:grpSpPr>
          <a:xfrm>
            <a:off x="9387918" y="5242143"/>
            <a:ext cx="2733272" cy="826779"/>
            <a:chOff x="9464118" y="5226903"/>
            <a:chExt cx="2733272" cy="826779"/>
          </a:xfrm>
        </p:grpSpPr>
        <p:sp>
          <p:nvSpPr>
            <p:cNvPr id="72" name="TextBox 71">
              <a:extLst>
                <a:ext uri="{FF2B5EF4-FFF2-40B4-BE49-F238E27FC236}">
                  <a16:creationId xmlns:a16="http://schemas.microsoft.com/office/drawing/2014/main" id="{CFD4183E-A1B7-CF7D-8BDA-15523D6EA3E5}"/>
                </a:ext>
              </a:extLst>
            </p:cNvPr>
            <p:cNvSpPr txBox="1"/>
            <p:nvPr/>
          </p:nvSpPr>
          <p:spPr>
            <a:xfrm>
              <a:off x="9464118" y="5226903"/>
              <a:ext cx="2192457" cy="811367"/>
            </a:xfrm>
            <a:prstGeom prst="rect">
              <a:avLst/>
            </a:prstGeom>
            <a:noFill/>
            <a:ln>
              <a:noFill/>
            </a:ln>
          </p:spPr>
          <p:txBody>
            <a:bodyPr vert="horz" wrap="square" lIns="36000" tIns="36000" rIns="36000" bIns="36000">
              <a:spAutoFit/>
            </a:bodyPr>
            <a:lstStyle/>
            <a:p>
              <a:pPr algn="r"/>
              <a:r>
                <a:rPr lang="en-GB" sz="1600" dirty="0">
                  <a:solidFill>
                    <a:srgbClr val="7C5CB2"/>
                  </a:solidFill>
                  <a:latin typeface="Arial" panose="020B0604020202020204" pitchFamily="34" charset="0"/>
                  <a:cs typeface="Arial" panose="020B0604020202020204" pitchFamily="34" charset="0"/>
                </a:rPr>
                <a:t>Coming soon….</a:t>
              </a:r>
            </a:p>
            <a:p>
              <a:pPr algn="r"/>
              <a:r>
                <a:rPr lang="en-GB" sz="1600" dirty="0">
                  <a:solidFill>
                    <a:srgbClr val="7C5CB2"/>
                  </a:solidFill>
                  <a:latin typeface="Arial" panose="020B0604020202020204" pitchFamily="34" charset="0"/>
                  <a:cs typeface="Arial" panose="020B0604020202020204" pitchFamily="34" charset="0"/>
                </a:rPr>
                <a:t>Head and Neck Cancer</a:t>
              </a:r>
            </a:p>
            <a:p>
              <a:pPr algn="r"/>
              <a:r>
                <a:rPr lang="en-GB" sz="1600" dirty="0">
                  <a:solidFill>
                    <a:srgbClr val="7C5CB2"/>
                  </a:solidFill>
                  <a:latin typeface="Arial" panose="020B0604020202020204" pitchFamily="34" charset="0"/>
                  <a:cs typeface="Arial" panose="020B0604020202020204" pitchFamily="34" charset="0"/>
                </a:rPr>
                <a:t>Lung cancer</a:t>
              </a:r>
            </a:p>
          </p:txBody>
        </p:sp>
        <p:sp>
          <p:nvSpPr>
            <p:cNvPr id="133" name="TextBox 132">
              <a:extLst>
                <a:ext uri="{FF2B5EF4-FFF2-40B4-BE49-F238E27FC236}">
                  <a16:creationId xmlns:a16="http://schemas.microsoft.com/office/drawing/2014/main" id="{15148C3B-131E-5507-BA74-10FF8CA24541}"/>
                </a:ext>
              </a:extLst>
            </p:cNvPr>
            <p:cNvSpPr txBox="1"/>
            <p:nvPr/>
          </p:nvSpPr>
          <p:spPr>
            <a:xfrm>
              <a:off x="11595943" y="5407351"/>
              <a:ext cx="601447" cy="646331"/>
            </a:xfrm>
            <a:prstGeom prst="rect">
              <a:avLst/>
            </a:prstGeom>
            <a:noFill/>
          </p:spPr>
          <p:txBody>
            <a:bodyPr wrap="none" rtlCol="0">
              <a:spAutoFit/>
            </a:bodyPr>
            <a:lstStyle/>
            <a:p>
              <a:pPr marL="285750" indent="-285750">
                <a:buFont typeface="Arial" panose="020B0604020202020204" pitchFamily="34" charset="0"/>
                <a:buChar char="•"/>
              </a:pPr>
              <a:r>
                <a:rPr lang="en-GB" dirty="0">
                  <a:solidFill>
                    <a:srgbClr val="7C5CB2"/>
                  </a:solidFill>
                </a:rPr>
                <a:t> </a:t>
              </a:r>
            </a:p>
            <a:p>
              <a:pPr marL="285750" indent="-285750">
                <a:buFont typeface="Arial" panose="020B0604020202020204" pitchFamily="34" charset="0"/>
                <a:buChar char="•"/>
              </a:pPr>
              <a:r>
                <a:rPr lang="en-GB" dirty="0">
                  <a:solidFill>
                    <a:srgbClr val="7C5CB2"/>
                  </a:solidFill>
                </a:rPr>
                <a:t>  </a:t>
              </a:r>
            </a:p>
          </p:txBody>
        </p:sp>
      </p:grpSp>
      <p:pic>
        <p:nvPicPr>
          <p:cNvPr id="79" name="Picture 78">
            <a:extLst>
              <a:ext uri="{FF2B5EF4-FFF2-40B4-BE49-F238E27FC236}">
                <a16:creationId xmlns:a16="http://schemas.microsoft.com/office/drawing/2014/main" id="{29D2A1E4-9FAF-2608-BB17-EF3393D0D843}"/>
              </a:ext>
            </a:extLst>
          </p:cNvPr>
          <p:cNvPicPr>
            <a:picLocks noChangeAspect="1"/>
          </p:cNvPicPr>
          <p:nvPr/>
        </p:nvPicPr>
        <p:blipFill>
          <a:blip r:embed="rId8"/>
          <a:stretch>
            <a:fillRect/>
          </a:stretch>
        </p:blipFill>
        <p:spPr>
          <a:xfrm rot="20978892">
            <a:off x="197033" y="1425384"/>
            <a:ext cx="1308508" cy="1857170"/>
          </a:xfrm>
          <a:prstGeom prst="rect">
            <a:avLst/>
          </a:prstGeom>
          <a:ln>
            <a:noFill/>
          </a:ln>
          <a:effectLst>
            <a:outerShdw blurRad="292100" dist="139700" dir="2700000" algn="tl" rotWithShape="0">
              <a:srgbClr val="333333">
                <a:alpha val="65000"/>
              </a:srgbClr>
            </a:outerShdw>
          </a:effectLst>
        </p:spPr>
      </p:pic>
      <p:pic>
        <p:nvPicPr>
          <p:cNvPr id="76" name="Picture 75">
            <a:extLst>
              <a:ext uri="{FF2B5EF4-FFF2-40B4-BE49-F238E27FC236}">
                <a16:creationId xmlns:a16="http://schemas.microsoft.com/office/drawing/2014/main" id="{CA06E4BA-2869-AABA-EA52-A14165611C46}"/>
              </a:ext>
            </a:extLst>
          </p:cNvPr>
          <p:cNvPicPr>
            <a:picLocks noChangeAspect="1"/>
          </p:cNvPicPr>
          <p:nvPr/>
        </p:nvPicPr>
        <p:blipFill>
          <a:blip r:embed="rId9"/>
          <a:stretch>
            <a:fillRect/>
          </a:stretch>
        </p:blipFill>
        <p:spPr>
          <a:xfrm rot="20630859">
            <a:off x="10188304" y="1476610"/>
            <a:ext cx="1911106" cy="1057567"/>
          </a:xfrm>
          <a:prstGeom prst="rect">
            <a:avLst/>
          </a:prstGeom>
          <a:ln>
            <a:noFill/>
          </a:ln>
          <a:effectLst>
            <a:outerShdw blurRad="292100" dist="139700" dir="2700000" algn="tl" rotWithShape="0">
              <a:srgbClr val="333333">
                <a:alpha val="65000"/>
              </a:srgbClr>
            </a:outerShdw>
          </a:effectLst>
        </p:spPr>
      </p:pic>
      <p:sp>
        <p:nvSpPr>
          <p:cNvPr id="60" name="TextBox 59">
            <a:extLst>
              <a:ext uri="{FF2B5EF4-FFF2-40B4-BE49-F238E27FC236}">
                <a16:creationId xmlns:a16="http://schemas.microsoft.com/office/drawing/2014/main" id="{98F8A345-9B60-97FC-2A24-265092EFD855}"/>
              </a:ext>
            </a:extLst>
          </p:cNvPr>
          <p:cNvSpPr txBox="1"/>
          <p:nvPr/>
        </p:nvSpPr>
        <p:spPr>
          <a:xfrm>
            <a:off x="5266655" y="1996686"/>
            <a:ext cx="1646664" cy="811367"/>
          </a:xfrm>
          <a:prstGeom prst="rect">
            <a:avLst/>
          </a:prstGeom>
          <a:noFill/>
          <a:ln>
            <a:noFill/>
          </a:ln>
        </p:spPr>
        <p:txBody>
          <a:bodyPr vert="horz" wrap="square" lIns="36000" tIns="36000" rIns="36000" bIns="36000">
            <a:spAutoFit/>
          </a:bodyPr>
          <a:lstStyle/>
          <a:p>
            <a:pPr marL="285750" indent="-285750">
              <a:buFont typeface="Arial" panose="020B0604020202020204" pitchFamily="34" charset="0"/>
              <a:buChar char="•"/>
            </a:pPr>
            <a:r>
              <a:rPr lang="en-GB" sz="1600" dirty="0">
                <a:effectLst/>
                <a:latin typeface="Arial" panose="020B0604020202020204" pitchFamily="34" charset="0"/>
                <a:cs typeface="Arial" panose="020B0604020202020204" pitchFamily="34" charset="0"/>
              </a:rPr>
              <a:t>C</a:t>
            </a:r>
            <a:r>
              <a:rPr lang="en-GB" sz="1600" dirty="0">
                <a:latin typeface="Arial" panose="020B0604020202020204" pitchFamily="34" charset="0"/>
                <a:cs typeface="Arial" panose="020B0604020202020204" pitchFamily="34" charset="0"/>
              </a:rPr>
              <a:t>ompendium</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Interactive atlas</a:t>
            </a:r>
          </a:p>
        </p:txBody>
      </p:sp>
    </p:spTree>
    <p:extLst>
      <p:ext uri="{BB962C8B-B14F-4D97-AF65-F5344CB8AC3E}">
        <p14:creationId xmlns:p14="http://schemas.microsoft.com/office/powerpoint/2010/main" val="1058270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1EBC-E85B-11B9-9CB9-0ADA86FCC177}"/>
              </a:ext>
            </a:extLst>
          </p:cNvPr>
          <p:cNvSpPr>
            <a:spLocks noGrp="1"/>
          </p:cNvSpPr>
          <p:nvPr>
            <p:ph type="ctrTitle"/>
          </p:nvPr>
        </p:nvSpPr>
        <p:spPr/>
        <p:txBody>
          <a:bodyPr/>
          <a:lstStyle/>
          <a:p>
            <a:r>
              <a:rPr lang="en-GB" dirty="0"/>
              <a:t>Is the Atlas model sustainable?</a:t>
            </a:r>
          </a:p>
        </p:txBody>
      </p:sp>
      <p:sp>
        <p:nvSpPr>
          <p:cNvPr id="3" name="Subtitle 2">
            <a:extLst>
              <a:ext uri="{FF2B5EF4-FFF2-40B4-BE49-F238E27FC236}">
                <a16:creationId xmlns:a16="http://schemas.microsoft.com/office/drawing/2014/main" id="{F08F02F2-AE5C-00C0-0E04-34FCF26255DC}"/>
              </a:ext>
            </a:extLst>
          </p:cNvPr>
          <p:cNvSpPr>
            <a:spLocks noGrp="1"/>
          </p:cNvSpPr>
          <p:nvPr>
            <p:ph type="subTitle" idx="1"/>
          </p:nvPr>
        </p:nvSpPr>
        <p:spPr>
          <a:xfrm>
            <a:off x="1524000" y="3429000"/>
            <a:ext cx="9144000" cy="1179810"/>
          </a:xfrm>
        </p:spPr>
        <p:txBody>
          <a:bodyPr/>
          <a:lstStyle/>
          <a:p>
            <a:r>
              <a:rPr lang="en-GB" dirty="0"/>
              <a:t>Depends only on funding, skilled staff, access to data, IT infrastructure</a:t>
            </a:r>
          </a:p>
          <a:p>
            <a:endParaRPr lang="en-GB" dirty="0"/>
          </a:p>
          <a:p>
            <a:r>
              <a:rPr lang="en-GB" dirty="0"/>
              <a:t>The future </a:t>
            </a:r>
            <a:r>
              <a:rPr lang="en-GB" i="1" dirty="0"/>
              <a:t>should</a:t>
            </a:r>
            <a:r>
              <a:rPr lang="en-GB" dirty="0"/>
              <a:t> be bright</a:t>
            </a:r>
          </a:p>
        </p:txBody>
      </p:sp>
      <p:sp>
        <p:nvSpPr>
          <p:cNvPr id="4" name="Text Placeholder 3">
            <a:extLst>
              <a:ext uri="{FF2B5EF4-FFF2-40B4-BE49-F238E27FC236}">
                <a16:creationId xmlns:a16="http://schemas.microsoft.com/office/drawing/2014/main" id="{05976830-73DB-F456-EE0B-93A6F8BE300A}"/>
              </a:ext>
            </a:extLst>
          </p:cNvPr>
          <p:cNvSpPr>
            <a:spLocks noGrp="1"/>
          </p:cNvSpPr>
          <p:nvPr>
            <p:ph type="body" sz="quarter" idx="13"/>
          </p:nvPr>
        </p:nvSpPr>
        <p:spPr/>
        <p:txBody>
          <a:bodyPr/>
          <a:lstStyle/>
          <a:p>
            <a:endParaRPr lang="en-GB"/>
          </a:p>
        </p:txBody>
      </p:sp>
      <p:pic>
        <p:nvPicPr>
          <p:cNvPr id="6" name="Graphic 5" descr="Torch with solid fill">
            <a:extLst>
              <a:ext uri="{FF2B5EF4-FFF2-40B4-BE49-F238E27FC236}">
                <a16:creationId xmlns:a16="http://schemas.microsoft.com/office/drawing/2014/main" id="{D3DFAB91-4F2A-B0B9-E2B8-1B566F1FBF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45174" y="3995079"/>
            <a:ext cx="914400" cy="914400"/>
          </a:xfrm>
          <a:prstGeom prst="rect">
            <a:avLst/>
          </a:prstGeom>
        </p:spPr>
      </p:pic>
    </p:spTree>
    <p:extLst>
      <p:ext uri="{BB962C8B-B14F-4D97-AF65-F5344CB8AC3E}">
        <p14:creationId xmlns:p14="http://schemas.microsoft.com/office/powerpoint/2010/main" val="3913893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D6717-6A5A-D671-5660-2467F511AA21}"/>
              </a:ext>
            </a:extLst>
          </p:cNvPr>
          <p:cNvSpPr>
            <a:spLocks noGrp="1"/>
          </p:cNvSpPr>
          <p:nvPr>
            <p:ph type="ctrTitle"/>
          </p:nvPr>
        </p:nvSpPr>
        <p:spPr>
          <a:xfrm>
            <a:off x="930374" y="2549668"/>
            <a:ext cx="9144000" cy="1560427"/>
          </a:xfrm>
        </p:spPr>
        <p:txBody>
          <a:bodyPr/>
          <a:lstStyle/>
          <a:p>
            <a:r>
              <a:rPr lang="en-US" sz="3600" i="1" dirty="0">
                <a:effectLst/>
                <a:latin typeface="Calibri" panose="020F0502020204030204" pitchFamily="34" charset="0"/>
                <a:ea typeface="Calibri" panose="020F0502020204030204" pitchFamily="34" charset="0"/>
              </a:rPr>
              <a:t>Are there new opportunities to expand data, measures, and inference?  </a:t>
            </a:r>
            <a:br>
              <a:rPr lang="en-GB" sz="3600" dirty="0">
                <a:effectLst/>
                <a:latin typeface="Calibri" panose="020F0502020204030204" pitchFamily="34" charset="0"/>
                <a:ea typeface="Calibri" panose="020F0502020204030204" pitchFamily="34" charset="0"/>
              </a:rPr>
            </a:br>
            <a:endParaRPr lang="en-GB" dirty="0"/>
          </a:p>
        </p:txBody>
      </p:sp>
      <p:sp>
        <p:nvSpPr>
          <p:cNvPr id="3" name="Subtitle 2">
            <a:extLst>
              <a:ext uri="{FF2B5EF4-FFF2-40B4-BE49-F238E27FC236}">
                <a16:creationId xmlns:a16="http://schemas.microsoft.com/office/drawing/2014/main" id="{01FD9F21-0E4C-4817-6A69-D7508ABDEC58}"/>
              </a:ext>
            </a:extLst>
          </p:cNvPr>
          <p:cNvSpPr>
            <a:spLocks noGrp="1"/>
          </p:cNvSpPr>
          <p:nvPr>
            <p:ph type="subTitle" idx="1"/>
          </p:nvPr>
        </p:nvSpPr>
        <p:spPr/>
        <p:txBody>
          <a:bodyPr/>
          <a:lstStyle/>
          <a:p>
            <a:r>
              <a:rPr lang="en-GB" dirty="0"/>
              <a:t>Yes, vast opportunities…… some unexpected</a:t>
            </a:r>
          </a:p>
        </p:txBody>
      </p:sp>
      <p:sp>
        <p:nvSpPr>
          <p:cNvPr id="4" name="Text Placeholder 3">
            <a:extLst>
              <a:ext uri="{FF2B5EF4-FFF2-40B4-BE49-F238E27FC236}">
                <a16:creationId xmlns:a16="http://schemas.microsoft.com/office/drawing/2014/main" id="{A1ADB1C0-FE49-6C57-FADD-51C6DCFB3F8A}"/>
              </a:ext>
            </a:extLst>
          </p:cNvPr>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3929568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C8E467-C17E-4A62-9AE5-F52FA95BC988}"/>
              </a:ext>
            </a:extLst>
          </p:cNvPr>
          <p:cNvSpPr>
            <a:spLocks noGrp="1"/>
          </p:cNvSpPr>
          <p:nvPr>
            <p:ph type="title"/>
          </p:nvPr>
        </p:nvSpPr>
        <p:spPr>
          <a:xfrm>
            <a:off x="372918" y="760054"/>
            <a:ext cx="11446163" cy="844839"/>
          </a:xfrm>
        </p:spPr>
        <p:txBody>
          <a:bodyPr>
            <a:normAutofit fontScale="90000"/>
          </a:bodyPr>
          <a:lstStyle/>
          <a:p>
            <a:r>
              <a:rPr lang="en-GB" dirty="0">
                <a:solidFill>
                  <a:srgbClr val="FF0000"/>
                </a:solidFill>
              </a:rPr>
              <a:t>National End of Life Care Intelligence Network (England) transferred to front line of Public Health </a:t>
            </a:r>
            <a:r>
              <a:rPr lang="en-GB" sz="3100" dirty="0">
                <a:solidFill>
                  <a:srgbClr val="FF0000"/>
                </a:solidFill>
              </a:rPr>
              <a:t>Response </a:t>
            </a:r>
            <a:r>
              <a:rPr lang="en-GB" sz="2000" dirty="0">
                <a:solidFill>
                  <a:srgbClr val="FF0000"/>
                </a:solidFill>
              </a:rPr>
              <a:t>March 2020 – June 21</a:t>
            </a:r>
            <a:br>
              <a:rPr lang="en-GB" sz="2000" dirty="0"/>
            </a:br>
            <a:br>
              <a:rPr lang="en-GB" sz="2200" dirty="0"/>
            </a:br>
            <a:r>
              <a:rPr lang="en-GB" sz="2700" dirty="0"/>
              <a:t>COVID-19 daily monitoring in care homes - Deaths</a:t>
            </a:r>
          </a:p>
        </p:txBody>
      </p:sp>
      <p:sp>
        <p:nvSpPr>
          <p:cNvPr id="8" name="Footer Placeholder 7">
            <a:extLst>
              <a:ext uri="{FF2B5EF4-FFF2-40B4-BE49-F238E27FC236}">
                <a16:creationId xmlns:a16="http://schemas.microsoft.com/office/drawing/2014/main" id="{3CDAA838-DA5F-4216-A93E-E781FF9618DA}"/>
              </a:ext>
            </a:extLst>
          </p:cNvPr>
          <p:cNvSpPr>
            <a:spLocks noGrp="1"/>
          </p:cNvSpPr>
          <p:nvPr>
            <p:ph type="ftr" sz="quarter" idx="11"/>
          </p:nvPr>
        </p:nvSpPr>
        <p:spPr>
          <a:xfrm>
            <a:off x="4473281" y="6356350"/>
            <a:ext cx="6380018" cy="365125"/>
          </a:xfrm>
        </p:spPr>
        <p:txBody>
          <a:bodyPr/>
          <a:lstStyle/>
          <a:p>
            <a:r>
              <a:rPr lang="en-GB" dirty="0">
                <a:solidFill>
                  <a:schemeClr val="tx1"/>
                </a:solidFill>
              </a:rPr>
              <a:t>Footer</a:t>
            </a:r>
          </a:p>
        </p:txBody>
      </p:sp>
      <p:sp>
        <p:nvSpPr>
          <p:cNvPr id="9" name="Slide Number Placeholder 8">
            <a:extLst>
              <a:ext uri="{FF2B5EF4-FFF2-40B4-BE49-F238E27FC236}">
                <a16:creationId xmlns:a16="http://schemas.microsoft.com/office/drawing/2014/main" id="{37166DD0-478C-4C64-8462-32AC94011F3A}"/>
              </a:ext>
            </a:extLst>
          </p:cNvPr>
          <p:cNvSpPr>
            <a:spLocks noGrp="1"/>
          </p:cNvSpPr>
          <p:nvPr>
            <p:ph type="sldNum" sz="quarter" idx="12"/>
          </p:nvPr>
        </p:nvSpPr>
        <p:spPr/>
        <p:txBody>
          <a:bodyPr/>
          <a:lstStyle/>
          <a:p>
            <a:fld id="{06A44ADC-FBC0-4698-B0EC-1AD4A4060383}" type="slidenum">
              <a:rPr lang="en-GB" smtClean="0">
                <a:solidFill>
                  <a:schemeClr val="tx1"/>
                </a:solidFill>
              </a:rPr>
              <a:t>8</a:t>
            </a:fld>
            <a:endParaRPr lang="en-GB" dirty="0">
              <a:solidFill>
                <a:schemeClr val="tx1"/>
              </a:solidFill>
            </a:endParaRPr>
          </a:p>
        </p:txBody>
      </p:sp>
      <p:pic>
        <p:nvPicPr>
          <p:cNvPr id="7" name="Picture 6" descr="Chart, histogram&#10;&#10;Description automatically generated">
            <a:extLst>
              <a:ext uri="{FF2B5EF4-FFF2-40B4-BE49-F238E27FC236}">
                <a16:creationId xmlns:a16="http://schemas.microsoft.com/office/drawing/2014/main" id="{2A40E005-C514-4606-8D4A-A368E203F2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01" y="2340430"/>
            <a:ext cx="5931234" cy="3389686"/>
          </a:xfrm>
          <a:prstGeom prst="rect">
            <a:avLst/>
          </a:prstGeom>
        </p:spPr>
      </p:pic>
      <p:pic>
        <p:nvPicPr>
          <p:cNvPr id="10" name="Picture 9">
            <a:extLst>
              <a:ext uri="{FF2B5EF4-FFF2-40B4-BE49-F238E27FC236}">
                <a16:creationId xmlns:a16="http://schemas.microsoft.com/office/drawing/2014/main" id="{4371B736-4DC7-4FFD-9CEE-380A6EB598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5676" y="2340429"/>
            <a:ext cx="6308396" cy="3605234"/>
          </a:xfrm>
          <a:prstGeom prst="rect">
            <a:avLst/>
          </a:prstGeom>
        </p:spPr>
      </p:pic>
    </p:spTree>
    <p:extLst>
      <p:ext uri="{BB962C8B-B14F-4D97-AF65-F5344CB8AC3E}">
        <p14:creationId xmlns:p14="http://schemas.microsoft.com/office/powerpoint/2010/main" val="3713912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411E9-812A-42E6-BF8A-03129AEA8323}"/>
              </a:ext>
            </a:extLst>
          </p:cNvPr>
          <p:cNvSpPr>
            <a:spLocks noGrp="1"/>
          </p:cNvSpPr>
          <p:nvPr>
            <p:ph type="title"/>
          </p:nvPr>
        </p:nvSpPr>
        <p:spPr>
          <a:xfrm>
            <a:off x="372918" y="234000"/>
            <a:ext cx="11446163" cy="1064011"/>
          </a:xfrm>
        </p:spPr>
        <p:txBody>
          <a:bodyPr>
            <a:noAutofit/>
          </a:bodyPr>
          <a:lstStyle/>
          <a:p>
            <a:r>
              <a:rPr lang="en-GB" sz="2400" b="0" dirty="0"/>
              <a:t>Percentage change in </a:t>
            </a:r>
            <a:r>
              <a:rPr lang="en-GB" sz="2400" dirty="0">
                <a:solidFill>
                  <a:srgbClr val="FF0000"/>
                </a:solidFill>
              </a:rPr>
              <a:t>care home</a:t>
            </a:r>
            <a:r>
              <a:rPr lang="en-GB" sz="2400" b="0" dirty="0"/>
              <a:t> deaths by local health administration from 2019 </a:t>
            </a:r>
            <a:br>
              <a:rPr lang="en-GB" sz="2400" b="0" dirty="0"/>
            </a:br>
            <a:r>
              <a:rPr lang="en-GB" sz="2400" b="0" dirty="0"/>
              <a:t>   		</a:t>
            </a:r>
            <a:r>
              <a:rPr lang="en-GB" sz="2400" b="0" dirty="0">
                <a:highlight>
                  <a:srgbClr val="FFFF00"/>
                </a:highlight>
              </a:rPr>
              <a:t>2020 av. +21%</a:t>
            </a:r>
            <a:r>
              <a:rPr lang="en-GB" sz="2400" b="0" dirty="0"/>
              <a:t>				</a:t>
            </a:r>
            <a:r>
              <a:rPr lang="en-GB" sz="2400" b="0" dirty="0">
                <a:highlight>
                  <a:srgbClr val="FFFF00"/>
                </a:highlight>
              </a:rPr>
              <a:t>2021 av. -1%</a:t>
            </a:r>
            <a:endParaRPr lang="en-GB" sz="2400" dirty="0"/>
          </a:p>
        </p:txBody>
      </p:sp>
      <p:pic>
        <p:nvPicPr>
          <p:cNvPr id="4" name="Picture 3" descr="Map&#10;&#10;Description automatically generated">
            <a:extLst>
              <a:ext uri="{FF2B5EF4-FFF2-40B4-BE49-F238E27FC236}">
                <a16:creationId xmlns:a16="http://schemas.microsoft.com/office/drawing/2014/main" id="{878A7777-CA16-4A24-8F22-8512913DD0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0000" y="864000"/>
            <a:ext cx="4954955" cy="5760000"/>
          </a:xfrm>
          <a:prstGeom prst="rect">
            <a:avLst/>
          </a:prstGeom>
        </p:spPr>
      </p:pic>
      <p:pic>
        <p:nvPicPr>
          <p:cNvPr id="8" name="Picture 7" descr="Map&#10;&#10;Description automatically generated">
            <a:extLst>
              <a:ext uri="{FF2B5EF4-FFF2-40B4-BE49-F238E27FC236}">
                <a16:creationId xmlns:a16="http://schemas.microsoft.com/office/drawing/2014/main" id="{33E51157-5B37-4D11-BE45-A4719B93EF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00" y="864000"/>
            <a:ext cx="4954955" cy="5760000"/>
          </a:xfrm>
          <a:prstGeom prst="rect">
            <a:avLst/>
          </a:prstGeom>
        </p:spPr>
      </p:pic>
    </p:spTree>
    <p:extLst>
      <p:ext uri="{BB962C8B-B14F-4D97-AF65-F5344CB8AC3E}">
        <p14:creationId xmlns:p14="http://schemas.microsoft.com/office/powerpoint/2010/main" val="892275204"/>
      </p:ext>
    </p:extLst>
  </p:cSld>
  <p:clrMapOvr>
    <a:masterClrMapping/>
  </p:clrMapOvr>
</p:sld>
</file>

<file path=ppt/theme/theme1.xml><?xml version="1.0" encoding="utf-8"?>
<a:theme xmlns:a="http://schemas.openxmlformats.org/drawingml/2006/main" name="Office Theme">
  <a:themeElements>
    <a:clrScheme name="DHSC">
      <a:dk1>
        <a:sysClr val="windowText" lastClr="000000"/>
      </a:dk1>
      <a:lt1>
        <a:sysClr val="window" lastClr="FFFFFF"/>
      </a:lt1>
      <a:dk2>
        <a:srgbClr val="616265"/>
      </a:dk2>
      <a:lt2>
        <a:srgbClr val="E0E0E1"/>
      </a:lt2>
      <a:accent1>
        <a:srgbClr val="01A188"/>
      </a:accent1>
      <a:accent2>
        <a:srgbClr val="0063BE"/>
      </a:accent2>
      <a:accent3>
        <a:srgbClr val="E57200"/>
      </a:accent3>
      <a:accent4>
        <a:srgbClr val="512698"/>
      </a:accent4>
      <a:accent5>
        <a:srgbClr val="34B6E4"/>
      </a:accent5>
      <a:accent6>
        <a:srgbClr val="CC092F"/>
      </a:accent6>
      <a:hlink>
        <a:srgbClr val="0063BE"/>
      </a:hlink>
      <a:folHlink>
        <a:srgbClr val="51269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6.4398_DHSC_Ppt_template_DRAFT_v6.potx" id="{FF5623C2-E648-4D18-8D02-A8C6CCA3E916}" vid="{5CEE7835-84B0-457A-AA1D-DEDF797DD0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892A6F8C4C1A941A4B10D436BFDF5C5" ma:contentTypeVersion="9" ma:contentTypeDescription="Create a new document." ma:contentTypeScope="" ma:versionID="645193a9bc67345c3a7fbe9de250ac16">
  <xsd:schema xmlns:xsd="http://www.w3.org/2001/XMLSchema" xmlns:xs="http://www.w3.org/2001/XMLSchema" xmlns:p="http://schemas.microsoft.com/office/2006/metadata/properties" xmlns:ns2="d43e2679-422e-4bdb-a650-6c9a7670141c" targetNamespace="http://schemas.microsoft.com/office/2006/metadata/properties" ma:root="true" ma:fieldsID="e6d49c2093160ec249e0886cc3fbf91f" ns2:_="">
    <xsd:import namespace="d43e2679-422e-4bdb-a650-6c9a7670141c"/>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3e2679-422e-4bdb-a650-6c9a767014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1caf2c84-180d-4652-98d8-3773f236d385"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43e2679-422e-4bdb-a650-6c9a7670141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C5BC976-90AF-4033-B315-ED07791CCEDB}">
  <ds:schemaRefs>
    <ds:schemaRef ds:uri="http://schemas.microsoft.com/sharepoint/v3/contenttype/forms"/>
  </ds:schemaRefs>
</ds:datastoreItem>
</file>

<file path=customXml/itemProps2.xml><?xml version="1.0" encoding="utf-8"?>
<ds:datastoreItem xmlns:ds="http://schemas.openxmlformats.org/officeDocument/2006/customXml" ds:itemID="{05637B4E-497A-4E03-87E1-B0C022EDC7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3e2679-422e-4bdb-a650-6c9a767014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2F4491-3259-4F56-91AE-5870D6BC6C8C}">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d43e2679-422e-4bdb-a650-6c9a7670141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FINAL DHSC PPT</Template>
  <TotalTime>7588</TotalTime>
  <Words>1425</Words>
  <Application>Microsoft Office PowerPoint</Application>
  <PresentationFormat>Widescreen</PresentationFormat>
  <Paragraphs>184</Paragraphs>
  <Slides>27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The Future of (Public) Health Atlases  as a means to evaluate and  inform/drive health change</vt:lpstr>
      <vt:lpstr>Professor John Wennberg’s original observation</vt:lpstr>
      <vt:lpstr>A Public Health Perspective</vt:lpstr>
      <vt:lpstr>Is the Atlas model sustainable?</vt:lpstr>
      <vt:lpstr>Evolution of the atlases of variation</vt:lpstr>
      <vt:lpstr>Is the Atlas model sustainable?</vt:lpstr>
      <vt:lpstr>Are there new opportunities to expand data, measures, and inference?   </vt:lpstr>
      <vt:lpstr>National End of Life Care Intelligence Network (England) transferred to front line of Public Health Response March 2020 – June 21  COVID-19 daily monitoring in care homes - Deaths</vt:lpstr>
      <vt:lpstr>Percentage change in care home deaths by local health administration from 2019       2020 av. +21%    2021 av. -1%</vt:lpstr>
      <vt:lpstr>Example of maps in atlas</vt:lpstr>
      <vt:lpstr>Example from vision atlas showing trend charts</vt:lpstr>
      <vt:lpstr>Where do we expect the field of (public) health care evaluation to be in another decade?   </vt:lpstr>
      <vt:lpstr>How can we enhance the impact of Atlas-like initiatives?  - Make it easy  </vt:lpstr>
      <vt:lpstr>Partnerships in production: clinicians and key organisations</vt:lpstr>
      <vt:lpstr>Explaining and linking with  what to do next</vt:lpstr>
      <vt:lpstr>Atlas Spin Offs –  Interactive data from  or linked to  Atlas products</vt:lpstr>
      <vt:lpstr>Interactive Power BI vision atlas: prevention of sight loss</vt:lpstr>
      <vt:lpstr>PowerPoint Presentation</vt:lpstr>
      <vt:lpstr>  Toolkits and Webinars: e.g. Palliative Care   Needs assessment: Getting started </vt:lpstr>
      <vt:lpstr>Palliative Care Population Based Needs Assessment:  Inequalities between CCG ‘Sub-ICB’ populations</vt:lpstr>
      <vt:lpstr>Percentage of people aged &gt;65years  living alone</vt:lpstr>
      <vt:lpstr>Recruitment and retention of social care staff Skills for Care – Adult social care workforce data, GOV.UK – Monthly statistics for adult social care (England), NHS Digital – Social Care Data Collections </vt:lpstr>
      <vt:lpstr>Example of spin off profiles in fingertips: Liver</vt:lpstr>
      <vt:lpstr>Example of spin off profiles in fingertips</vt:lpstr>
      <vt:lpstr>PowerPoint Presentation</vt:lpstr>
      <vt:lpstr>New updates publicised: Statistical commentary for updated indicators</vt:lpstr>
      <vt:lpstr>Getting tweeted!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[Add Subject]</dc:subject>
  <dc:creator>Eamyodsin, Nicole</dc:creator>
  <cp:keywords>[Add keywords]; DHSC; PowerPoint Presentation;</cp:keywords>
  <cp:lastModifiedBy>Julia</cp:lastModifiedBy>
  <cp:revision>194</cp:revision>
  <dcterms:created xsi:type="dcterms:W3CDTF">2018-09-10T12:23:38Z</dcterms:created>
  <dcterms:modified xsi:type="dcterms:W3CDTF">2023-09-12T21:16:05Z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0x010100D892A6F8C4C1A941A4B10D436BFDF5C5</vt:lpwstr>
  </property>
  <property fmtid="{D5CDD505-2E9C-101B-9397-08002B2CF9AE}" pid="3" name="MediaServiceImageTags">
    <vt:lpwstr/>
  </property>
</Properties>
</file>