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1379" r:id="rId2"/>
    <p:sldId id="1424" r:id="rId3"/>
    <p:sldId id="1332" r:id="rId4"/>
    <p:sldId id="1315" r:id="rId5"/>
    <p:sldId id="261" r:id="rId6"/>
    <p:sldId id="1373" r:id="rId7"/>
    <p:sldId id="344" r:id="rId8"/>
    <p:sldId id="1369" r:id="rId9"/>
    <p:sldId id="1425" r:id="rId10"/>
    <p:sldId id="1427" r:id="rId11"/>
    <p:sldId id="1328" r:id="rId12"/>
    <p:sldId id="1455" r:id="rId13"/>
    <p:sldId id="1453" r:id="rId14"/>
    <p:sldId id="1454" r:id="rId15"/>
    <p:sldId id="1428" r:id="rId16"/>
    <p:sldId id="1429" r:id="rId17"/>
    <p:sldId id="1377" r:id="rId1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5045" autoAdjust="0"/>
  </p:normalViewPr>
  <p:slideViewPr>
    <p:cSldViewPr snapToGrid="0">
      <p:cViewPr varScale="1">
        <p:scale>
          <a:sx n="74" d="100"/>
          <a:sy n="74" d="100"/>
        </p:scale>
        <p:origin x="19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2E3B2-A7EB-41E4-B03C-2204C4990CCC}" type="datetimeFigureOut">
              <a:rPr lang="nb-NO" smtClean="0"/>
              <a:t>14.09.2023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00AB3-3C16-4307-BCE5-8BA6BF02A3B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26242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 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A35EE4-8026-4731-99E8-E7A6979615CB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5438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>
              <a:lnSpc>
                <a:spcPct val="107000"/>
              </a:lnSpc>
              <a:spcAft>
                <a:spcPts val="800"/>
              </a:spcAft>
            </a:pP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00AB3-3C16-4307-BCE5-8BA6BF02A3B3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2625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35EE4-8026-4731-99E8-E7A6979615CB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5967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35EE4-8026-4731-99E8-E7A6979615CB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95602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35EE4-8026-4731-99E8-E7A6979615CB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2028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35EE4-8026-4731-99E8-E7A6979615CB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301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3166D9-6043-4AFA-89C5-3393DF5E413D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21921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00AB3-3C16-4307-BCE5-8BA6BF02A3B3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0464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35EE4-8026-4731-99E8-E7A6979615CB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4331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35EE4-8026-4731-99E8-E7A6979615CB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602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00AB3-3C16-4307-BCE5-8BA6BF02A3B3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78908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35EE4-8026-4731-99E8-E7A6979615CB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8578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>
              <a:lnSpc>
                <a:spcPct val="107000"/>
              </a:lnSpc>
              <a:spcAft>
                <a:spcPts val="800"/>
              </a:spcAft>
            </a:pP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00AB3-3C16-4307-BCE5-8BA6BF02A3B3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49879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>
              <a:lnSpc>
                <a:spcPct val="107000"/>
              </a:lnSpc>
              <a:spcAft>
                <a:spcPts val="800"/>
              </a:spcAft>
            </a:pPr>
            <a:r>
              <a:rPr lang="nb-NO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00AB3-3C16-4307-BCE5-8BA6BF02A3B3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0735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486337" y="2677415"/>
            <a:ext cx="10363200" cy="830997"/>
          </a:xfrm>
        </p:spPr>
        <p:txBody>
          <a:bodyPr anchor="t" anchorCtr="0"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486337" y="3645155"/>
            <a:ext cx="103632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77850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35632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9920407" y="274639"/>
            <a:ext cx="1661993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1357002" y="274639"/>
            <a:ext cx="7278999" cy="58515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15942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C4203-E094-46F0-9DEE-24850CE8E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A9A4E-F257-4DD5-99C2-7BE3214B6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97398-59A4-439B-9D51-8C0EC1BB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81B4-58E6-492C-9FF1-C925FD172660}" type="datetimeFigureOut">
              <a:rPr lang="nb-NO" smtClean="0"/>
              <a:t>14.09.2023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B7B80-894A-4224-A46D-57282936F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45717-9003-480B-92F2-4E46AC3EB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62E8-1CAE-407B-9E32-F4D09FA4E3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62834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lysbildenummer 5"/>
          <p:cNvSpPr txBox="1">
            <a:spLocks/>
          </p:cNvSpPr>
          <p:nvPr userDrawn="1"/>
        </p:nvSpPr>
        <p:spPr>
          <a:xfrm>
            <a:off x="-1" y="6421248"/>
            <a:ext cx="854031" cy="365125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1853A39-49B3-554A-AE82-85611CEBD8E3}" type="slidenum">
              <a:rPr lang="nb-NO" sz="1333" b="1" i="0" smtClean="0">
                <a:latin typeface="Arial"/>
                <a:cs typeface="Arial"/>
              </a:rPr>
              <a:pPr algn="ctr"/>
              <a:t>‹#›</a:t>
            </a:fld>
            <a:endParaRPr lang="nb-NO" sz="1333" b="1" i="0" dirty="0">
              <a:latin typeface="Arial"/>
              <a:cs typeface="Arial"/>
            </a:endParaRPr>
          </a:p>
        </p:txBody>
      </p:sp>
      <p:sp>
        <p:nvSpPr>
          <p:cNvPr id="5" name="Tittel 1">
            <a:extLst>
              <a:ext uri="{FF2B5EF4-FFF2-40B4-BE49-F238E27FC236}">
                <a16:creationId xmlns:a16="http://schemas.microsoft.com/office/drawing/2014/main" id="{DD937378-229C-1949-B054-BBD9C0C8D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9591" y="274639"/>
            <a:ext cx="10242021" cy="861775"/>
          </a:xfrm>
        </p:spPr>
        <p:txBody>
          <a:bodyPr wrap="square" anchor="t" anchorCtr="0">
            <a:spAutoFit/>
          </a:bodyPr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6" name="Plassholder for innhold 2">
            <a:extLst>
              <a:ext uri="{FF2B5EF4-FFF2-40B4-BE49-F238E27FC236}">
                <a16:creationId xmlns:a16="http://schemas.microsoft.com/office/drawing/2014/main" id="{DC91E42C-57DE-0347-977E-6B972EE46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9591" y="1258528"/>
            <a:ext cx="10242021" cy="5162719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44236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81020" y="4406901"/>
            <a:ext cx="9945264" cy="173368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381020" y="2906713"/>
            <a:ext cx="9945264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443797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460735" y="274639"/>
            <a:ext cx="9876539" cy="830997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1486283" y="1600201"/>
            <a:ext cx="489046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7074283" y="1600201"/>
            <a:ext cx="4898591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2356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1">
            <a:extLst>
              <a:ext uri="{FF2B5EF4-FFF2-40B4-BE49-F238E27FC236}">
                <a16:creationId xmlns:a16="http://schemas.microsoft.com/office/drawing/2014/main" id="{FCDCCE35-0F13-7E43-B915-27AECD9F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82" y="324199"/>
            <a:ext cx="10579353" cy="861775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Plassholder for innhold 3">
            <a:extLst>
              <a:ext uri="{FF2B5EF4-FFF2-40B4-BE49-F238E27FC236}">
                <a16:creationId xmlns:a16="http://schemas.microsoft.com/office/drawing/2014/main" id="{6C7D8F5B-4488-624E-9B7E-DA67D48730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5982" y="1975350"/>
            <a:ext cx="5147469" cy="448484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9" name="Plassholder for tekst 4">
            <a:extLst>
              <a:ext uri="{FF2B5EF4-FFF2-40B4-BE49-F238E27FC236}">
                <a16:creationId xmlns:a16="http://schemas.microsoft.com/office/drawing/2014/main" id="{A4593312-CBE8-2646-A9D3-533DF07503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71946" y="1335589"/>
            <a:ext cx="5243389" cy="639763"/>
          </a:xfrm>
        </p:spPr>
        <p:txBody>
          <a:bodyPr anchor="t" anchorCtr="0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0" name="Plassholder for innhold 5">
            <a:extLst>
              <a:ext uri="{FF2B5EF4-FFF2-40B4-BE49-F238E27FC236}">
                <a16:creationId xmlns:a16="http://schemas.microsoft.com/office/drawing/2014/main" id="{3EB26063-6A57-B84C-A306-43905FC065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71946" y="1975350"/>
            <a:ext cx="5243389" cy="4484841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1" name="Plassholder for tekst 4">
            <a:extLst>
              <a:ext uri="{FF2B5EF4-FFF2-40B4-BE49-F238E27FC236}">
                <a16:creationId xmlns:a16="http://schemas.microsoft.com/office/drawing/2014/main" id="{DB91E079-BBA0-8E45-BAA3-55605ED0A2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35981" y="1335588"/>
            <a:ext cx="5149491" cy="639763"/>
          </a:xfrm>
        </p:spPr>
        <p:txBody>
          <a:bodyPr anchor="t" anchorCtr="0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10128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4289582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705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66190" y="521901"/>
            <a:ext cx="4011084" cy="91319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523322" y="273052"/>
            <a:ext cx="6353445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66190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98841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89717" y="4864573"/>
            <a:ext cx="7315200" cy="502766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74082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157730" y="274639"/>
            <a:ext cx="10578308" cy="861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157730" y="1245420"/>
            <a:ext cx="10578308" cy="5337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4" name="Bilde 3" descr="stripe_16_9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608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940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09585" rtl="0" eaLnBrk="1" latinLnBrk="0" hangingPunct="1">
        <a:spcBef>
          <a:spcPct val="0"/>
        </a:spcBef>
        <a:buNone/>
        <a:defRPr sz="48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1867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150465" y="1000576"/>
            <a:ext cx="10831311" cy="913007"/>
          </a:xfrm>
        </p:spPr>
        <p:txBody>
          <a:bodyPr/>
          <a:lstStyle/>
          <a:p>
            <a:r>
              <a:rPr lang="nb-NO" sz="5333" dirty="0" err="1">
                <a:latin typeface="Calibri" panose="020F0502020204030204" pitchFamily="34" charset="0"/>
                <a:cs typeface="Calibri" panose="020F0502020204030204" pitchFamily="34" charset="0"/>
              </a:rPr>
              <a:t>Refer</a:t>
            </a:r>
            <a:r>
              <a:rPr lang="nb-NO" sz="5333" dirty="0">
                <a:latin typeface="Calibri" panose="020F0502020204030204" pitchFamily="34" charset="0"/>
                <a:cs typeface="Calibri" panose="020F0502020204030204" pitchFamily="34" charset="0"/>
              </a:rPr>
              <a:t> or not </a:t>
            </a:r>
            <a:r>
              <a:rPr lang="nb-NO" sz="5333" dirty="0" err="1">
                <a:latin typeface="Calibri" panose="020F0502020204030204" pitchFamily="34" charset="0"/>
                <a:cs typeface="Calibri" panose="020F0502020204030204" pitchFamily="34" charset="0"/>
              </a:rPr>
              <a:t>refer</a:t>
            </a:r>
            <a:r>
              <a:rPr lang="nb-NO" sz="5333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nb-NO" sz="5333" dirty="0" err="1">
                <a:latin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lang="nb-NO" sz="5333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nb-NO" sz="5333" dirty="0" err="1">
                <a:latin typeface="Calibri" panose="020F0502020204030204" pitchFamily="34" charset="0"/>
                <a:cs typeface="Calibri" panose="020F0502020204030204" pitchFamily="34" charset="0"/>
              </a:rPr>
              <a:t>doubt</a:t>
            </a:r>
            <a:r>
              <a:rPr lang="nb-NO" sz="5333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5381CA1A-7C5C-7340-A843-93C9A64E89B5}"/>
              </a:ext>
            </a:extLst>
          </p:cNvPr>
          <p:cNvSpPr txBox="1"/>
          <p:nvPr/>
        </p:nvSpPr>
        <p:spPr>
          <a:xfrm rot="16200000">
            <a:off x="-1213363" y="2904505"/>
            <a:ext cx="3237029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733" dirty="0">
                <a:solidFill>
                  <a:schemeClr val="bg1"/>
                </a:solidFill>
              </a:rPr>
              <a:t>Kunnskap for en bedre verden</a:t>
            </a:r>
          </a:p>
        </p:txBody>
      </p:sp>
      <p:pic>
        <p:nvPicPr>
          <p:cNvPr id="4" name="Picture 2" descr="Illustrasjon av forløp person - pasient - data - forskning">
            <a:extLst>
              <a:ext uri="{FF2B5EF4-FFF2-40B4-BE49-F238E27FC236}">
                <a16:creationId xmlns:a16="http://schemas.microsoft.com/office/drawing/2014/main" id="{EC8712E7-EC56-941F-B601-9C3115B44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264" y="166999"/>
            <a:ext cx="4595471" cy="68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30B15951-01E8-C33C-E803-9422734AD1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482"/>
          <a:stretch/>
        </p:blipFill>
        <p:spPr>
          <a:xfrm>
            <a:off x="1335504" y="1913582"/>
            <a:ext cx="8614611" cy="470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45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4">
            <a:extLst>
              <a:ext uri="{FF2B5EF4-FFF2-40B4-BE49-F238E27FC236}">
                <a16:creationId xmlns:a16="http://schemas.microsoft.com/office/drawing/2014/main" id="{4FC36FB4-FBFA-0186-2D1F-BB108C2C0CC6}"/>
              </a:ext>
            </a:extLst>
          </p:cNvPr>
          <p:cNvCxnSpPr>
            <a:cxnSpLocks/>
          </p:cNvCxnSpPr>
          <p:nvPr/>
        </p:nvCxnSpPr>
        <p:spPr>
          <a:xfrm flipV="1">
            <a:off x="6776979" y="4522460"/>
            <a:ext cx="3194924" cy="260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5">
            <a:extLst>
              <a:ext uri="{FF2B5EF4-FFF2-40B4-BE49-F238E27FC236}">
                <a16:creationId xmlns:a16="http://schemas.microsoft.com/office/drawing/2014/main" id="{5D223E19-2A5D-BEF3-0FD0-BDB3BCC6E099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5589711" y="2021519"/>
            <a:ext cx="2899918" cy="225234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7">
            <a:extLst>
              <a:ext uri="{FF2B5EF4-FFF2-40B4-BE49-F238E27FC236}">
                <a16:creationId xmlns:a16="http://schemas.microsoft.com/office/drawing/2014/main" id="{B721908F-17CE-0E89-C9A0-C9162CD4F418}"/>
              </a:ext>
            </a:extLst>
          </p:cNvPr>
          <p:cNvSpPr txBox="1"/>
          <p:nvPr/>
        </p:nvSpPr>
        <p:spPr>
          <a:xfrm>
            <a:off x="4256168" y="4273865"/>
            <a:ext cx="266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Referral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18FF48F1-EAD3-ABE1-11F6-637C83F73E7D}"/>
              </a:ext>
            </a:extLst>
          </p:cNvPr>
          <p:cNvSpPr txBox="1"/>
          <p:nvPr/>
        </p:nvSpPr>
        <p:spPr>
          <a:xfrm>
            <a:off x="7113117" y="928594"/>
            <a:ext cx="275302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Patient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condition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15" name="Straight Arrow Connector 19">
            <a:extLst>
              <a:ext uri="{FF2B5EF4-FFF2-40B4-BE49-F238E27FC236}">
                <a16:creationId xmlns:a16="http://schemas.microsoft.com/office/drawing/2014/main" id="{DCF95916-5CBB-105F-5063-6C9431B2F41F}"/>
              </a:ext>
            </a:extLst>
          </p:cNvPr>
          <p:cNvCxnSpPr>
            <a:cxnSpLocks/>
          </p:cNvCxnSpPr>
          <p:nvPr/>
        </p:nvCxnSpPr>
        <p:spPr>
          <a:xfrm>
            <a:off x="8489628" y="2006999"/>
            <a:ext cx="2914963" cy="226686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20">
            <a:extLst>
              <a:ext uri="{FF2B5EF4-FFF2-40B4-BE49-F238E27FC236}">
                <a16:creationId xmlns:a16="http://schemas.microsoft.com/office/drawing/2014/main" id="{2979F59B-3D07-CA25-120B-5098659FE4F0}"/>
              </a:ext>
            </a:extLst>
          </p:cNvPr>
          <p:cNvSpPr txBox="1"/>
          <p:nvPr/>
        </p:nvSpPr>
        <p:spPr>
          <a:xfrm>
            <a:off x="10289342" y="4273865"/>
            <a:ext cx="1756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Outcome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" name="TextBox 17">
            <a:extLst>
              <a:ext uri="{FF2B5EF4-FFF2-40B4-BE49-F238E27FC236}">
                <a16:creationId xmlns:a16="http://schemas.microsoft.com/office/drawing/2014/main" id="{97508A72-386D-D002-5721-230E4951A35A}"/>
              </a:ext>
            </a:extLst>
          </p:cNvPr>
          <p:cNvSpPr txBox="1"/>
          <p:nvPr/>
        </p:nvSpPr>
        <p:spPr>
          <a:xfrm>
            <a:off x="769269" y="3832987"/>
            <a:ext cx="28999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Physician`s</a:t>
            </a:r>
            <a:r>
              <a:rPr lang="nb-NO" sz="2800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leniency</a:t>
            </a:r>
            <a:r>
              <a:rPr lang="nb-NO" sz="2800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 for </a:t>
            </a:r>
            <a:r>
              <a:rPr lang="nb-NO" sz="2800" b="1" dirty="0" err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referral</a:t>
            </a:r>
            <a:r>
              <a:rPr lang="nb-NO" sz="2800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 </a:t>
            </a:r>
          </a:p>
          <a:p>
            <a:pPr algn="ctr" defTabSz="457200"/>
            <a:endParaRPr lang="nb-NO" sz="2800" b="1" dirty="0">
              <a:solidFill>
                <a:srgbClr val="000000"/>
              </a:solidFill>
              <a:highlight>
                <a:srgbClr val="FFFF00"/>
              </a:highlight>
              <a:latin typeface="Arial" panose="020B0604020202020204"/>
            </a:endParaRPr>
          </a:p>
        </p:txBody>
      </p:sp>
      <p:cxnSp>
        <p:nvCxnSpPr>
          <p:cNvPr id="3" name="Straight Arrow Connector 14">
            <a:extLst>
              <a:ext uri="{FF2B5EF4-FFF2-40B4-BE49-F238E27FC236}">
                <a16:creationId xmlns:a16="http://schemas.microsoft.com/office/drawing/2014/main" id="{EF27F267-F221-433C-542B-843E0FA11D63}"/>
              </a:ext>
            </a:extLst>
          </p:cNvPr>
          <p:cNvCxnSpPr>
            <a:cxnSpLocks/>
          </p:cNvCxnSpPr>
          <p:nvPr/>
        </p:nvCxnSpPr>
        <p:spPr>
          <a:xfrm>
            <a:off x="3818238" y="4548490"/>
            <a:ext cx="665314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18">
            <a:extLst>
              <a:ext uri="{FF2B5EF4-FFF2-40B4-BE49-F238E27FC236}">
                <a16:creationId xmlns:a16="http://schemas.microsoft.com/office/drawing/2014/main" id="{404AE5FE-2604-1F49-D996-D52CA2425EDA}"/>
              </a:ext>
            </a:extLst>
          </p:cNvPr>
          <p:cNvSpPr txBox="1"/>
          <p:nvPr/>
        </p:nvSpPr>
        <p:spPr>
          <a:xfrm>
            <a:off x="1503145" y="732078"/>
            <a:ext cx="3718560" cy="22467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Instrumental variable: </a:t>
            </a:r>
          </a:p>
          <a:p>
            <a:pPr algn="ctr" defTabSz="457200"/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A random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component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in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the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chance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of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referral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2241EFC-A1E1-1FF4-F13A-1CB7252887CA}"/>
              </a:ext>
            </a:extLst>
          </p:cNvPr>
          <p:cNvSpPr txBox="1"/>
          <p:nvPr/>
        </p:nvSpPr>
        <p:spPr>
          <a:xfrm>
            <a:off x="1293895" y="5937050"/>
            <a:ext cx="104970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nb-NO" sz="2400" b="1" dirty="0">
                <a:solidFill>
                  <a:schemeClr val="tx2"/>
                </a:solidFill>
              </a:rPr>
              <a:t>Random </a:t>
            </a:r>
            <a:r>
              <a:rPr lang="nb-NO" sz="2400" b="1" dirty="0" err="1">
                <a:solidFill>
                  <a:schemeClr val="tx2"/>
                </a:solidFill>
              </a:rPr>
              <a:t>physician</a:t>
            </a:r>
            <a:r>
              <a:rPr lang="nb-NO" sz="2400" b="1" dirty="0">
                <a:solidFill>
                  <a:schemeClr val="tx2"/>
                </a:solidFill>
              </a:rPr>
              <a:t> </a:t>
            </a:r>
            <a:r>
              <a:rPr lang="nb-NO" sz="2400" b="1" dirty="0">
                <a:solidFill>
                  <a:schemeClr val="tx2"/>
                </a:solidFill>
                <a:sym typeface="Wingdings" panose="05000000000000000000" pitchFamily="2" charset="2"/>
              </a:rPr>
              <a:t> Random </a:t>
            </a:r>
            <a:r>
              <a:rPr lang="nb-NO" sz="2400" b="1" dirty="0" err="1">
                <a:solidFill>
                  <a:schemeClr val="tx2"/>
                </a:solidFill>
                <a:sym typeface="Wingdings" panose="05000000000000000000" pitchFamily="2" charset="2"/>
              </a:rPr>
              <a:t>component</a:t>
            </a:r>
            <a:r>
              <a:rPr lang="nb-NO" sz="2400" b="1" dirty="0">
                <a:solidFill>
                  <a:schemeClr val="tx2"/>
                </a:solidFill>
                <a:sym typeface="Wingdings" panose="05000000000000000000" pitchFamily="2" charset="2"/>
              </a:rPr>
              <a:t> in </a:t>
            </a:r>
            <a:r>
              <a:rPr lang="nb-NO" sz="2400" b="1" dirty="0" err="1">
                <a:solidFill>
                  <a:schemeClr val="tx2"/>
                </a:solidFill>
                <a:sym typeface="Wingdings" panose="05000000000000000000" pitchFamily="2" charset="2"/>
              </a:rPr>
              <a:t>the</a:t>
            </a:r>
            <a:r>
              <a:rPr lang="nb-NO" sz="2400" b="1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nb-NO" sz="2400" b="1" dirty="0" err="1">
                <a:solidFill>
                  <a:schemeClr val="tx2"/>
                </a:solidFill>
                <a:sym typeface="Wingdings" panose="05000000000000000000" pitchFamily="2" charset="2"/>
              </a:rPr>
              <a:t>chance</a:t>
            </a:r>
            <a:r>
              <a:rPr lang="nb-NO" sz="2400" b="1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nb-NO" sz="2400" b="1" dirty="0" err="1">
                <a:solidFill>
                  <a:schemeClr val="tx2"/>
                </a:solidFill>
                <a:sym typeface="Wingdings" panose="05000000000000000000" pitchFamily="2" charset="2"/>
              </a:rPr>
              <a:t>of</a:t>
            </a:r>
            <a:r>
              <a:rPr lang="nb-NO" sz="2400" b="1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nb-NO" sz="2400" b="1" dirty="0" err="1">
                <a:solidFill>
                  <a:schemeClr val="tx2"/>
                </a:solidFill>
                <a:sym typeface="Wingdings" panose="05000000000000000000" pitchFamily="2" charset="2"/>
              </a:rPr>
              <a:t>referral</a:t>
            </a:r>
            <a:endParaRPr lang="nb-NO" sz="2400" b="1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17942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53E1907-C3B0-F286-D3B8-D2858E3A6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617" y="1081050"/>
            <a:ext cx="11106188" cy="5832895"/>
          </a:xfrm>
        </p:spPr>
        <p:txBody>
          <a:bodyPr>
            <a:normAutofit fontScale="92500" lnSpcReduction="10000"/>
          </a:bodyPr>
          <a:lstStyle/>
          <a:p>
            <a:endParaRPr lang="nb-NO" dirty="0"/>
          </a:p>
          <a:p>
            <a:r>
              <a:rPr lang="nb-NO" dirty="0"/>
              <a:t>Cases </a:t>
            </a:r>
            <a:r>
              <a:rPr lang="nb-NO" dirty="0" err="1"/>
              <a:t>where</a:t>
            </a:r>
            <a:r>
              <a:rPr lang="nb-NO" dirty="0"/>
              <a:t> </a:t>
            </a:r>
            <a:r>
              <a:rPr lang="nb-NO" dirty="0" err="1"/>
              <a:t>physicians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u="sng" dirty="0"/>
              <a:t>in </a:t>
            </a:r>
            <a:r>
              <a:rPr lang="nb-NO" u="sng" dirty="0" err="1"/>
              <a:t>doubt</a:t>
            </a:r>
            <a:endParaRPr lang="nb-NO" u="sng" dirty="0"/>
          </a:p>
          <a:p>
            <a:pPr>
              <a:buFontTx/>
              <a:buChar char="-"/>
            </a:pPr>
            <a:endParaRPr lang="nb-NO" sz="3867" dirty="0"/>
          </a:p>
          <a:p>
            <a:pPr marL="0" indent="0">
              <a:buNone/>
            </a:pPr>
            <a:r>
              <a:rPr lang="nb-NO" sz="3867" dirty="0"/>
              <a:t> 		</a:t>
            </a:r>
          </a:p>
          <a:p>
            <a:pPr marL="0" indent="0">
              <a:buNone/>
            </a:pPr>
            <a:r>
              <a:rPr lang="nb-NO" sz="5067" b="1" dirty="0">
                <a:solidFill>
                  <a:schemeClr val="tx2"/>
                </a:solidFill>
              </a:rPr>
              <a:t>					= «</a:t>
            </a:r>
            <a:r>
              <a:rPr lang="nb-NO" sz="5067" b="1" dirty="0" err="1">
                <a:solidFill>
                  <a:schemeClr val="tx2"/>
                </a:solidFill>
              </a:rPr>
              <a:t>Doubt</a:t>
            </a:r>
            <a:r>
              <a:rPr lang="nb-NO" sz="5067" b="1" dirty="0">
                <a:solidFill>
                  <a:schemeClr val="tx2"/>
                </a:solidFill>
              </a:rPr>
              <a:t> </a:t>
            </a:r>
            <a:r>
              <a:rPr lang="nb-NO" sz="5067" b="1" dirty="0" err="1">
                <a:solidFill>
                  <a:schemeClr val="tx2"/>
                </a:solidFill>
              </a:rPr>
              <a:t>patients</a:t>
            </a:r>
            <a:r>
              <a:rPr lang="nb-NO" sz="5067" b="1" dirty="0">
                <a:solidFill>
                  <a:schemeClr val="tx2"/>
                </a:solidFill>
              </a:rPr>
              <a:t>»</a:t>
            </a:r>
          </a:p>
          <a:p>
            <a:pPr marL="0" indent="0">
              <a:buNone/>
            </a:pPr>
            <a:endParaRPr lang="nb-NO" sz="3867" dirty="0"/>
          </a:p>
          <a:p>
            <a:pPr marL="0" indent="0" algn="ctr">
              <a:buNone/>
            </a:pPr>
            <a:endParaRPr lang="nb-NO" sz="4000" b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b-NO" sz="2667" dirty="0"/>
              <a:t>					</a:t>
            </a:r>
          </a:p>
          <a:p>
            <a:pPr marL="0" indent="0">
              <a:buNone/>
            </a:pPr>
            <a:r>
              <a:rPr lang="nb-NO" sz="2667" dirty="0"/>
              <a:t>			</a:t>
            </a:r>
            <a:endParaRPr lang="nb-NO" dirty="0"/>
          </a:p>
          <a:p>
            <a:pPr marL="0" indent="0" algn="ctr">
              <a:buNone/>
            </a:pPr>
            <a:r>
              <a:rPr lang="nb-NO" dirty="0"/>
              <a:t> 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B4125A8D-C516-77C3-A053-8C3F5AEEBA7C}"/>
              </a:ext>
            </a:extLst>
          </p:cNvPr>
          <p:cNvSpPr txBox="1"/>
          <p:nvPr/>
        </p:nvSpPr>
        <p:spPr>
          <a:xfrm>
            <a:off x="1190901" y="238792"/>
            <a:ext cx="10026263" cy="748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Which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are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affected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? (LATE)</a:t>
            </a:r>
          </a:p>
        </p:txBody>
      </p:sp>
    </p:spTree>
    <p:extLst>
      <p:ext uri="{BB962C8B-B14F-4D97-AF65-F5344CB8AC3E}">
        <p14:creationId xmlns:p14="http://schemas.microsoft.com/office/powerpoint/2010/main" val="8495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5C7D6-1848-1866-F0DE-0674E7EF1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Identification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BB1DB-8245-644C-C70A-F7AB424D7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IV=</a:t>
            </a:r>
            <a:r>
              <a:rPr lang="nb-NO" dirty="0" err="1"/>
              <a:t>physician</a:t>
            </a:r>
            <a:r>
              <a:rPr lang="nb-NO" dirty="0"/>
              <a:t> </a:t>
            </a:r>
            <a:r>
              <a:rPr lang="nb-NO" dirty="0" err="1"/>
              <a:t>proportion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referrals</a:t>
            </a:r>
            <a:r>
              <a:rPr lang="nb-NO" dirty="0"/>
              <a:t> in </a:t>
            </a:r>
            <a:r>
              <a:rPr lang="nb-NO" dirty="0" err="1"/>
              <a:t>out-of-hours</a:t>
            </a:r>
            <a:endParaRPr lang="nb-NO" dirty="0"/>
          </a:p>
          <a:p>
            <a:pPr lvl="1"/>
            <a:r>
              <a:rPr lang="nb-NO" dirty="0" err="1"/>
              <a:t>Women</a:t>
            </a:r>
            <a:r>
              <a:rPr lang="nb-NO" dirty="0"/>
              <a:t>=</a:t>
            </a:r>
            <a:r>
              <a:rPr lang="nb-NO" dirty="0" err="1"/>
              <a:t>physician’s</a:t>
            </a:r>
            <a:r>
              <a:rPr lang="nb-NO" dirty="0"/>
              <a:t> </a:t>
            </a:r>
            <a:r>
              <a:rPr lang="nb-NO" dirty="0" err="1"/>
              <a:t>proportion</a:t>
            </a:r>
            <a:r>
              <a:rPr lang="nb-NO" dirty="0"/>
              <a:t> av </a:t>
            </a:r>
            <a:r>
              <a:rPr lang="nb-NO" dirty="0" err="1"/>
              <a:t>referrals</a:t>
            </a:r>
            <a:r>
              <a:rPr lang="nb-NO" dirty="0"/>
              <a:t> for men</a:t>
            </a:r>
          </a:p>
          <a:p>
            <a:pPr lvl="1"/>
            <a:r>
              <a:rPr lang="nb-NO" dirty="0"/>
              <a:t>Men=</a:t>
            </a:r>
            <a:r>
              <a:rPr lang="nb-NO" dirty="0" err="1"/>
              <a:t>physician’s</a:t>
            </a:r>
            <a:r>
              <a:rPr lang="nb-NO" dirty="0"/>
              <a:t> </a:t>
            </a:r>
            <a:r>
              <a:rPr lang="nb-NO" dirty="0" err="1"/>
              <a:t>proportion</a:t>
            </a:r>
            <a:r>
              <a:rPr lang="nb-NO" dirty="0"/>
              <a:t> av </a:t>
            </a:r>
            <a:r>
              <a:rPr lang="nb-NO" dirty="0" err="1"/>
              <a:t>referrals</a:t>
            </a:r>
            <a:r>
              <a:rPr lang="nb-NO" dirty="0"/>
              <a:t> for </a:t>
            </a:r>
            <a:r>
              <a:rPr lang="nb-NO" dirty="0" err="1"/>
              <a:t>women</a:t>
            </a:r>
            <a:endParaRPr lang="nb-NO" dirty="0"/>
          </a:p>
          <a:p>
            <a:r>
              <a:rPr lang="nb-NO" dirty="0" err="1"/>
              <a:t>Fixed</a:t>
            </a:r>
            <a:r>
              <a:rPr lang="nb-NO" dirty="0"/>
              <a:t> </a:t>
            </a:r>
            <a:r>
              <a:rPr lang="nb-NO" dirty="0" err="1"/>
              <a:t>effects</a:t>
            </a:r>
            <a:r>
              <a:rPr lang="nb-NO" dirty="0"/>
              <a:t> – service-sex-year-8hours </a:t>
            </a:r>
            <a:r>
              <a:rPr lang="nb-NO" dirty="0" err="1"/>
              <a:t>shift</a:t>
            </a:r>
            <a:r>
              <a:rPr lang="nb-NO" dirty="0"/>
              <a:t> combination</a:t>
            </a:r>
          </a:p>
          <a:p>
            <a:r>
              <a:rPr lang="nb-NO" dirty="0" err="1"/>
              <a:t>Adjustment</a:t>
            </a:r>
            <a:r>
              <a:rPr lang="nb-NO" dirty="0"/>
              <a:t> for </a:t>
            </a:r>
            <a:r>
              <a:rPr lang="nb-NO" dirty="0" err="1"/>
              <a:t>weekday</a:t>
            </a:r>
            <a:r>
              <a:rPr lang="nb-NO" dirty="0"/>
              <a:t>, </a:t>
            </a:r>
            <a:r>
              <a:rPr lang="nb-NO" dirty="0" err="1"/>
              <a:t>month</a:t>
            </a:r>
            <a:r>
              <a:rPr lang="nb-NO" dirty="0"/>
              <a:t> and age</a:t>
            </a:r>
          </a:p>
          <a:p>
            <a:r>
              <a:rPr lang="nb-NO" dirty="0"/>
              <a:t>In cases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several</a:t>
            </a:r>
            <a:r>
              <a:rPr lang="nb-NO" dirty="0"/>
              <a:t> </a:t>
            </a:r>
            <a:r>
              <a:rPr lang="nb-NO" dirty="0" err="1"/>
              <a:t>doctors</a:t>
            </a:r>
            <a:r>
              <a:rPr lang="nb-NO" dirty="0"/>
              <a:t> present in same 8 </a:t>
            </a:r>
            <a:r>
              <a:rPr lang="nb-NO" dirty="0" err="1"/>
              <a:t>hours</a:t>
            </a:r>
            <a:r>
              <a:rPr lang="nb-NO" dirty="0"/>
              <a:t> </a:t>
            </a:r>
            <a:r>
              <a:rPr lang="nb-NO" dirty="0" err="1"/>
              <a:t>shift</a:t>
            </a:r>
            <a:endParaRPr lang="nb-NO" dirty="0"/>
          </a:p>
          <a:p>
            <a:pPr lvl="1"/>
            <a:r>
              <a:rPr lang="nb-NO" dirty="0" err="1"/>
              <a:t>Average</a:t>
            </a:r>
            <a:r>
              <a:rPr lang="nb-NO" dirty="0"/>
              <a:t> IV-</a:t>
            </a:r>
            <a:r>
              <a:rPr lang="nb-NO" dirty="0" err="1"/>
              <a:t>value</a:t>
            </a:r>
            <a:r>
              <a:rPr lang="nb-NO" dirty="0"/>
              <a:t> </a:t>
            </a:r>
            <a:r>
              <a:rPr lang="nb-NO" dirty="0" err="1"/>
              <a:t>among</a:t>
            </a:r>
            <a:r>
              <a:rPr lang="nb-NO" dirty="0"/>
              <a:t> present </a:t>
            </a:r>
            <a:r>
              <a:rPr lang="nb-NO" dirty="0" err="1"/>
              <a:t>doctors</a:t>
            </a:r>
            <a:endParaRPr lang="nb-NO" dirty="0"/>
          </a:p>
          <a:p>
            <a:pPr lvl="1"/>
            <a:r>
              <a:rPr lang="nb-NO" dirty="0" err="1"/>
              <a:t>Avoid</a:t>
            </a:r>
            <a:r>
              <a:rPr lang="nb-NO" dirty="0"/>
              <a:t> </a:t>
            </a:r>
            <a:r>
              <a:rPr lang="nb-NO" dirty="0" err="1"/>
              <a:t>selection</a:t>
            </a:r>
            <a:r>
              <a:rPr lang="nb-NO" dirty="0"/>
              <a:t> </a:t>
            </a:r>
            <a:r>
              <a:rPr lang="nb-NO" dirty="0" err="1"/>
              <a:t>between</a:t>
            </a:r>
            <a:r>
              <a:rPr lang="nb-NO" dirty="0"/>
              <a:t> </a:t>
            </a:r>
            <a:r>
              <a:rPr lang="nb-NO" dirty="0" err="1"/>
              <a:t>available</a:t>
            </a:r>
            <a:r>
              <a:rPr lang="nb-NO" dirty="0"/>
              <a:t> </a:t>
            </a:r>
            <a:r>
              <a:rPr lang="nb-NO" dirty="0" err="1"/>
              <a:t>doctors</a:t>
            </a:r>
            <a:r>
              <a:rPr lang="nb-NO" dirty="0"/>
              <a:t> </a:t>
            </a:r>
          </a:p>
          <a:p>
            <a:endParaRPr lang="nb-NO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88750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EA015-441A-375E-842E-71AA49369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Relevance</a:t>
            </a:r>
            <a:r>
              <a:rPr lang="nb-NO" dirty="0"/>
              <a:t>, F-value≈1200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F83A72-DC46-EA06-9D43-F662CB75A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821836" y="2398423"/>
            <a:ext cx="3762937" cy="49858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98C067-B176-0DB8-538F-0D01B6846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17827" y="-2863879"/>
            <a:ext cx="1527498" cy="1034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43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64964-A1A5-DF90-BAFE-59A4AAE7F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Balance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9CD73F-8580-9EC3-7FC5-A2F2324AE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15857" y="2922877"/>
            <a:ext cx="3486150" cy="2009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EF53EC-6062-F0FE-5CE2-37320C69A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573257" y="2903828"/>
            <a:ext cx="3457575" cy="20764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9BC03F-DD13-E4F6-A18D-728E61115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754482" y="2875253"/>
            <a:ext cx="3305175" cy="2133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054672-43DC-F40A-E96C-2FE2723516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904720" y="2885215"/>
            <a:ext cx="3200400" cy="20383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492015-0E13-B5CF-09C4-E835263EB4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935958" y="2944217"/>
            <a:ext cx="310515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93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Sylinder 14">
            <a:extLst>
              <a:ext uri="{FF2B5EF4-FFF2-40B4-BE49-F238E27FC236}">
                <a16:creationId xmlns:a16="http://schemas.microsoft.com/office/drawing/2014/main" id="{BC987C99-DFB9-7763-CF26-78C00A91ACB3}"/>
              </a:ext>
            </a:extLst>
          </p:cNvPr>
          <p:cNvSpPr txBox="1"/>
          <p:nvPr/>
        </p:nvSpPr>
        <p:spPr>
          <a:xfrm>
            <a:off x="1669774" y="2387440"/>
            <a:ext cx="1696279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83215DE4-B3F3-D0D1-2077-0F66F6AA23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60" t="89014" r="782"/>
          <a:stretch/>
        </p:blipFill>
        <p:spPr>
          <a:xfrm>
            <a:off x="1452928" y="4820542"/>
            <a:ext cx="11234041" cy="19448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91167B-5400-9A16-32F5-F001EE5514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27" t="18749" b="50546"/>
          <a:stretch/>
        </p:blipFill>
        <p:spPr>
          <a:xfrm>
            <a:off x="1452928" y="-577148"/>
            <a:ext cx="11294659" cy="539744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0CF8803-A088-4A87-803A-30D1EFB15E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80" t="1218" r="3653" b="89522"/>
          <a:stretch/>
        </p:blipFill>
        <p:spPr>
          <a:xfrm>
            <a:off x="1415221" y="-140422"/>
            <a:ext cx="10776780" cy="1627835"/>
          </a:xfrm>
          <a:prstGeom prst="rect">
            <a:avLst/>
          </a:prstGeom>
        </p:spPr>
      </p:pic>
      <p:sp>
        <p:nvSpPr>
          <p:cNvPr id="22" name="TekstSylinder 21">
            <a:extLst>
              <a:ext uri="{FF2B5EF4-FFF2-40B4-BE49-F238E27FC236}">
                <a16:creationId xmlns:a16="http://schemas.microsoft.com/office/drawing/2014/main" id="{C4D2E70B-E2A5-05F7-9AB8-BBF67217C1EE}"/>
              </a:ext>
            </a:extLst>
          </p:cNvPr>
          <p:cNvSpPr txBox="1"/>
          <p:nvPr/>
        </p:nvSpPr>
        <p:spPr>
          <a:xfrm>
            <a:off x="9440178" y="839853"/>
            <a:ext cx="3264519" cy="379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1867" dirty="0">
                <a:solidFill>
                  <a:srgbClr val="000000"/>
                </a:solidFill>
                <a:latin typeface="Arial" panose="020B0604020202020204"/>
              </a:rPr>
              <a:t>Forskjell i dager (95%CI) </a:t>
            </a:r>
          </a:p>
        </p:txBody>
      </p:sp>
      <p:sp>
        <p:nvSpPr>
          <p:cNvPr id="32" name="TekstSylinder 11">
            <a:extLst>
              <a:ext uri="{FF2B5EF4-FFF2-40B4-BE49-F238E27FC236}">
                <a16:creationId xmlns:a16="http://schemas.microsoft.com/office/drawing/2014/main" id="{FC81F54B-CFC9-4EB2-B0EE-CDAE4CA90B7E}"/>
              </a:ext>
            </a:extLst>
          </p:cNvPr>
          <p:cNvSpPr txBox="1"/>
          <p:nvPr/>
        </p:nvSpPr>
        <p:spPr>
          <a:xfrm>
            <a:off x="980470" y="2436667"/>
            <a:ext cx="2959663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1867" b="1" dirty="0" err="1">
                <a:solidFill>
                  <a:srgbClr val="000000"/>
                </a:solidFill>
                <a:latin typeface="Arial" panose="020B0604020202020204"/>
              </a:rPr>
              <a:t>Outpatient</a:t>
            </a:r>
            <a:r>
              <a:rPr lang="nb-NO" sz="1867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1867" b="1" dirty="0" err="1">
                <a:solidFill>
                  <a:srgbClr val="000000"/>
                </a:solidFill>
                <a:latin typeface="Arial" panose="020B0604020202020204"/>
              </a:rPr>
              <a:t>clinic</a:t>
            </a:r>
            <a:r>
              <a:rPr lang="nb-NO" sz="1867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rgbClr val="000000"/>
                </a:solidFill>
                <a:latin typeface="Arial" panose="020B0604020202020204"/>
              </a:rPr>
              <a:t>Referred</a:t>
            </a:r>
            <a:r>
              <a:rPr lang="nb-NO" sz="1600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r>
              <a:rPr lang="nb-NO" sz="1867" dirty="0">
                <a:solidFill>
                  <a:srgbClr val="000000"/>
                </a:solidFill>
                <a:latin typeface="Arial" panose="020B0604020202020204"/>
              </a:rPr>
              <a:t>    </a:t>
            </a:r>
            <a:r>
              <a:rPr lang="nb-NO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Referred</a:t>
            </a:r>
            <a:r>
              <a:rPr lang="nb-NO" sz="1600" dirty="0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doubt</a:t>
            </a:r>
            <a:r>
              <a:rPr lang="nb-NO" sz="1600" dirty="0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patients</a:t>
            </a:r>
            <a:endParaRPr lang="nb-NO" sz="1600" dirty="0">
              <a:solidFill>
                <a:schemeClr val="accent1">
                  <a:lumMod val="50000"/>
                </a:schemeClr>
              </a:solidFill>
              <a:latin typeface="Arial" panose="020B0604020202020204"/>
            </a:endParaRPr>
          </a:p>
          <a:p>
            <a:pPr defTabSz="609585"/>
            <a:endParaRPr lang="nb-NO" sz="1867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r>
              <a:rPr lang="nb-NO" sz="1867" dirty="0">
                <a:solidFill>
                  <a:srgbClr val="014693"/>
                </a:solidFill>
                <a:latin typeface="Arial" panose="020B0604020202020204"/>
              </a:rPr>
              <a:t>    </a:t>
            </a:r>
            <a:r>
              <a:rPr lang="nb-NO" sz="2133" dirty="0">
                <a:solidFill>
                  <a:srgbClr val="B6C8E9">
                    <a:lumMod val="50000"/>
                  </a:srgbClr>
                </a:solidFill>
                <a:latin typeface="Arial" panose="020B0604020202020204"/>
              </a:rPr>
              <a:t>    </a:t>
            </a:r>
          </a:p>
          <a:p>
            <a:pPr defTabSz="609585"/>
            <a:endParaRPr lang="nb-NO" sz="2133" b="1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endParaRPr lang="nb-NO" sz="2133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3" name="TekstSylinder 12">
            <a:extLst>
              <a:ext uri="{FF2B5EF4-FFF2-40B4-BE49-F238E27FC236}">
                <a16:creationId xmlns:a16="http://schemas.microsoft.com/office/drawing/2014/main" id="{062C1E11-5EDF-4057-8183-C3E5018E3266}"/>
              </a:ext>
            </a:extLst>
          </p:cNvPr>
          <p:cNvSpPr txBox="1"/>
          <p:nvPr/>
        </p:nvSpPr>
        <p:spPr>
          <a:xfrm>
            <a:off x="1013335" y="3411421"/>
            <a:ext cx="2959663" cy="19802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1867" b="1" dirty="0">
                <a:solidFill>
                  <a:srgbClr val="000000"/>
                </a:solidFill>
                <a:latin typeface="Arial" panose="020B0604020202020204"/>
              </a:rPr>
              <a:t>Hospital </a:t>
            </a:r>
            <a:r>
              <a:rPr lang="nb-NO" sz="1867" b="1" dirty="0" err="1">
                <a:solidFill>
                  <a:srgbClr val="000000"/>
                </a:solidFill>
                <a:latin typeface="Arial" panose="020B0604020202020204"/>
              </a:rPr>
              <a:t>admission</a:t>
            </a:r>
            <a:endParaRPr lang="nb-NO" sz="1867" b="1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r>
              <a:rPr lang="nb-NO" sz="1600" dirty="0" err="1">
                <a:solidFill>
                  <a:srgbClr val="000000"/>
                </a:solidFill>
                <a:latin typeface="Arial" panose="020B0604020202020204"/>
              </a:rPr>
              <a:t>Referred</a:t>
            </a:r>
            <a:r>
              <a:rPr lang="nb-NO" sz="1600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r>
              <a:rPr lang="nb-NO" sz="1600" dirty="0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    </a:t>
            </a:r>
            <a:r>
              <a:rPr lang="nb-NO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Referred</a:t>
            </a:r>
            <a:r>
              <a:rPr lang="nb-NO" sz="1600" dirty="0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doubt</a:t>
            </a:r>
            <a:r>
              <a:rPr lang="nb-NO" sz="1600" dirty="0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patients</a:t>
            </a:r>
            <a:endParaRPr lang="nb-NO" sz="1600" dirty="0">
              <a:solidFill>
                <a:schemeClr val="accent1">
                  <a:lumMod val="50000"/>
                </a:schemeClr>
              </a:solidFill>
              <a:latin typeface="Arial" panose="020B0604020202020204"/>
            </a:endParaRPr>
          </a:p>
          <a:p>
            <a:pPr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endParaRPr lang="nb-NO" sz="1867" b="1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r>
              <a:rPr lang="nb-NO" sz="1867" dirty="0">
                <a:solidFill>
                  <a:srgbClr val="000000"/>
                </a:solidFill>
                <a:latin typeface="Arial" panose="020B0604020202020204"/>
              </a:rPr>
              <a:t>     </a:t>
            </a:r>
          </a:p>
          <a:p>
            <a:pPr defTabSz="609585"/>
            <a:r>
              <a:rPr lang="nb-NO" sz="1867" dirty="0">
                <a:solidFill>
                  <a:srgbClr val="014693"/>
                </a:solidFill>
                <a:latin typeface="Arial" panose="020B0604020202020204"/>
              </a:rPr>
              <a:t>    </a:t>
            </a:r>
            <a:endParaRPr lang="nb-NO" sz="2133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4" name="TekstSylinder 10">
            <a:extLst>
              <a:ext uri="{FF2B5EF4-FFF2-40B4-BE49-F238E27FC236}">
                <a16:creationId xmlns:a16="http://schemas.microsoft.com/office/drawing/2014/main" id="{2284419E-9F10-472D-BE1F-91179AB3329A}"/>
              </a:ext>
            </a:extLst>
          </p:cNvPr>
          <p:cNvSpPr txBox="1"/>
          <p:nvPr/>
        </p:nvSpPr>
        <p:spPr>
          <a:xfrm>
            <a:off x="942461" y="1574921"/>
            <a:ext cx="2817485" cy="8720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1867" b="1" dirty="0" err="1">
                <a:solidFill>
                  <a:srgbClr val="000000"/>
                </a:solidFill>
                <a:latin typeface="Arial" panose="020B0604020202020204"/>
              </a:rPr>
              <a:t>Primary</a:t>
            </a:r>
            <a:r>
              <a:rPr lang="nb-NO" sz="1867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1867" b="1" dirty="0" err="1">
                <a:solidFill>
                  <a:srgbClr val="000000"/>
                </a:solidFill>
                <a:latin typeface="Arial" panose="020B0604020202020204"/>
              </a:rPr>
              <a:t>care</a:t>
            </a:r>
            <a:r>
              <a:rPr lang="nb-NO" sz="1867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1867" b="1" dirty="0" err="1">
                <a:solidFill>
                  <a:srgbClr val="000000"/>
                </a:solidFill>
                <a:latin typeface="Arial" panose="020B0604020202020204"/>
              </a:rPr>
              <a:t>physician</a:t>
            </a:r>
            <a:endParaRPr lang="nb-NO" sz="1867" b="1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r>
              <a:rPr lang="nb-NO" sz="1600" dirty="0" err="1">
                <a:solidFill>
                  <a:srgbClr val="000000"/>
                </a:solidFill>
                <a:latin typeface="Arial" panose="020B0604020202020204"/>
              </a:rPr>
              <a:t>Referred</a:t>
            </a:r>
            <a:r>
              <a:rPr lang="nb-NO" sz="1600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r>
              <a:rPr lang="nb-NO" sz="1600" dirty="0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     </a:t>
            </a:r>
            <a:r>
              <a:rPr lang="nb-NO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Referred</a:t>
            </a:r>
            <a:r>
              <a:rPr lang="nb-NO" sz="1600" dirty="0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doubt</a:t>
            </a:r>
            <a:r>
              <a:rPr lang="nb-NO" sz="1600" dirty="0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/>
              </a:rPr>
              <a:t>patients</a:t>
            </a:r>
            <a:endParaRPr lang="nb-NO" sz="1600" dirty="0">
              <a:solidFill>
                <a:schemeClr val="accent1">
                  <a:lumMod val="50000"/>
                </a:schemeClr>
              </a:solidFill>
              <a:latin typeface="Arial" panose="020B0604020202020204"/>
            </a:endParaRPr>
          </a:p>
        </p:txBody>
      </p:sp>
      <p:grpSp>
        <p:nvGrpSpPr>
          <p:cNvPr id="23" name="Gruppe 22">
            <a:extLst>
              <a:ext uri="{FF2B5EF4-FFF2-40B4-BE49-F238E27FC236}">
                <a16:creationId xmlns:a16="http://schemas.microsoft.com/office/drawing/2014/main" id="{2566CEF0-6D6E-FD6A-E402-908AAB3DFBD0}"/>
              </a:ext>
            </a:extLst>
          </p:cNvPr>
          <p:cNvGrpSpPr/>
          <p:nvPr/>
        </p:nvGrpSpPr>
        <p:grpSpPr>
          <a:xfrm>
            <a:off x="951327" y="622285"/>
            <a:ext cx="11796259" cy="707887"/>
            <a:chOff x="1127151" y="764611"/>
            <a:chExt cx="8847194" cy="530915"/>
          </a:xfrm>
        </p:grpSpPr>
        <p:sp>
          <p:nvSpPr>
            <p:cNvPr id="24" name="TekstSylinder 23">
              <a:extLst>
                <a:ext uri="{FF2B5EF4-FFF2-40B4-BE49-F238E27FC236}">
                  <a16:creationId xmlns:a16="http://schemas.microsoft.com/office/drawing/2014/main" id="{2A2FFC4D-F8AB-3D1B-D17B-C967E963DA02}"/>
                </a:ext>
              </a:extLst>
            </p:cNvPr>
            <p:cNvSpPr txBox="1"/>
            <p:nvPr/>
          </p:nvSpPr>
          <p:spPr>
            <a:xfrm>
              <a:off x="1127151" y="764611"/>
              <a:ext cx="6676940" cy="5309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609585"/>
              <a:r>
                <a:rPr lang="nb-NO" sz="4000" dirty="0">
                  <a:solidFill>
                    <a:srgbClr val="000000"/>
                  </a:solidFill>
                  <a:latin typeface="Arial" panose="020B0604020202020204"/>
                </a:rPr>
                <a:t>Health service </a:t>
              </a:r>
              <a:r>
                <a:rPr lang="nb-NO" sz="4000" dirty="0" err="1">
                  <a:solidFill>
                    <a:srgbClr val="000000"/>
                  </a:solidFill>
                  <a:latin typeface="Arial" panose="020B0604020202020204"/>
                </a:rPr>
                <a:t>use</a:t>
              </a:r>
              <a:r>
                <a:rPr lang="nb-NO" sz="4000" dirty="0">
                  <a:solidFill>
                    <a:srgbClr val="000000"/>
                  </a:solidFill>
                  <a:latin typeface="Arial" panose="020B0604020202020204"/>
                </a:rPr>
                <a:t> </a:t>
              </a:r>
              <a:r>
                <a:rPr lang="nb-NO" sz="4000" dirty="0" err="1">
                  <a:solidFill>
                    <a:srgbClr val="000000"/>
                  </a:solidFill>
                  <a:latin typeface="Arial" panose="020B0604020202020204"/>
                </a:rPr>
                <a:t>next</a:t>
              </a:r>
              <a:r>
                <a:rPr lang="nb-NO" sz="4000" dirty="0">
                  <a:solidFill>
                    <a:srgbClr val="000000"/>
                  </a:solidFill>
                  <a:latin typeface="Arial" panose="020B0604020202020204"/>
                </a:rPr>
                <a:t> 30 </a:t>
              </a:r>
              <a:r>
                <a:rPr lang="nb-NO" sz="4000" dirty="0" err="1">
                  <a:solidFill>
                    <a:srgbClr val="000000"/>
                  </a:solidFill>
                  <a:latin typeface="Arial" panose="020B0604020202020204"/>
                </a:rPr>
                <a:t>days</a:t>
              </a:r>
              <a:r>
                <a:rPr lang="nb-NO" sz="4000" dirty="0">
                  <a:solidFill>
                    <a:srgbClr val="000000"/>
                  </a:solidFill>
                  <a:latin typeface="Arial" panose="020B0604020202020204"/>
                </a:rPr>
                <a:t> </a:t>
              </a:r>
            </a:p>
          </p:txBody>
        </p:sp>
        <p:sp>
          <p:nvSpPr>
            <p:cNvPr id="25" name="TekstSylinder 24">
              <a:extLst>
                <a:ext uri="{FF2B5EF4-FFF2-40B4-BE49-F238E27FC236}">
                  <a16:creationId xmlns:a16="http://schemas.microsoft.com/office/drawing/2014/main" id="{0F9C620A-5999-6D1A-6366-339EE5FE6627}"/>
                </a:ext>
              </a:extLst>
            </p:cNvPr>
            <p:cNvSpPr txBox="1"/>
            <p:nvPr/>
          </p:nvSpPr>
          <p:spPr>
            <a:xfrm>
              <a:off x="7525956" y="921281"/>
              <a:ext cx="2448389" cy="2847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609585"/>
              <a:r>
                <a:rPr lang="nb-NO" sz="1867" dirty="0" err="1">
                  <a:solidFill>
                    <a:srgbClr val="000000"/>
                  </a:solidFill>
                  <a:latin typeface="Arial" panose="020B0604020202020204"/>
                </a:rPr>
                <a:t>Difference</a:t>
              </a:r>
              <a:r>
                <a:rPr lang="nb-NO" sz="1867" dirty="0">
                  <a:solidFill>
                    <a:srgbClr val="000000"/>
                  </a:solidFill>
                  <a:latin typeface="Arial" panose="020B0604020202020204"/>
                </a:rPr>
                <a:t> in </a:t>
              </a:r>
              <a:r>
                <a:rPr lang="nb-NO" sz="1867" dirty="0" err="1">
                  <a:solidFill>
                    <a:srgbClr val="000000"/>
                  </a:solidFill>
                  <a:latin typeface="Arial" panose="020B0604020202020204"/>
                </a:rPr>
                <a:t>days</a:t>
              </a:r>
              <a:r>
                <a:rPr lang="nb-NO" sz="1867" dirty="0">
                  <a:solidFill>
                    <a:srgbClr val="000000"/>
                  </a:solidFill>
                  <a:latin typeface="Arial" panose="020B0604020202020204"/>
                </a:rPr>
                <a:t> (95%CI) </a:t>
              </a:r>
            </a:p>
          </p:txBody>
        </p:sp>
      </p:grpSp>
      <p:sp>
        <p:nvSpPr>
          <p:cNvPr id="26" name="TekstSylinder 25">
            <a:extLst>
              <a:ext uri="{FF2B5EF4-FFF2-40B4-BE49-F238E27FC236}">
                <a16:creationId xmlns:a16="http://schemas.microsoft.com/office/drawing/2014/main" id="{4D299DEB-4F3C-0293-0B54-803A752C9C3C}"/>
              </a:ext>
            </a:extLst>
          </p:cNvPr>
          <p:cNvSpPr txBox="1"/>
          <p:nvPr/>
        </p:nvSpPr>
        <p:spPr>
          <a:xfrm>
            <a:off x="1202792" y="5859288"/>
            <a:ext cx="991253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Difference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between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referred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and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with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no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referral</a:t>
            </a:r>
            <a:endParaRPr lang="nb-NO" sz="2400" b="1" dirty="0">
              <a:solidFill>
                <a:srgbClr val="000000"/>
              </a:solidFill>
              <a:latin typeface="Arial" panose="020B0604020202020204"/>
            </a:endParaRPr>
          </a:p>
          <a:p>
            <a:pPr algn="ctr"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0244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8">
            <a:extLst>
              <a:ext uri="{FF2B5EF4-FFF2-40B4-BE49-F238E27FC236}">
                <a16:creationId xmlns:a16="http://schemas.microsoft.com/office/drawing/2014/main" id="{CAB0F6F8-B43C-409E-9046-5DEE1A7B1B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603" t="5487" r="6245" b="85819"/>
          <a:stretch/>
        </p:blipFill>
        <p:spPr>
          <a:xfrm>
            <a:off x="1242613" y="918504"/>
            <a:ext cx="10949388" cy="1238787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3307F005-8146-5602-B10B-46AF27F795CF}"/>
              </a:ext>
            </a:extLst>
          </p:cNvPr>
          <p:cNvSpPr txBox="1"/>
          <p:nvPr/>
        </p:nvSpPr>
        <p:spPr>
          <a:xfrm>
            <a:off x="9444475" y="4249473"/>
            <a:ext cx="5570789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endParaRPr lang="nb-NO" sz="2133" dirty="0">
              <a:solidFill>
                <a:srgbClr val="014693">
                  <a:lumMod val="75000"/>
                </a:srgbClr>
              </a:solidFill>
              <a:latin typeface="Arial" panose="020B0604020202020204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ED47BB69-10A8-FFCB-2900-0938FDE304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52" t="87718" r="-1" b="-2960"/>
          <a:stretch/>
        </p:blipFill>
        <p:spPr>
          <a:xfrm>
            <a:off x="1202792" y="4226282"/>
            <a:ext cx="11978203" cy="2171929"/>
          </a:xfrm>
          <a:prstGeom prst="rect">
            <a:avLst/>
          </a:prstGeom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25BA7E87-7827-46F4-6850-3C398BDBE1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604" t="32984" r="-1" b="49669"/>
          <a:stretch/>
        </p:blipFill>
        <p:spPr>
          <a:xfrm>
            <a:off x="1242611" y="2142397"/>
            <a:ext cx="11938292" cy="2472065"/>
          </a:xfrm>
          <a:prstGeom prst="rect">
            <a:avLst/>
          </a:prstGeom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11037208-A62A-F020-F42E-26D57762F6FD}"/>
              </a:ext>
            </a:extLst>
          </p:cNvPr>
          <p:cNvSpPr txBox="1"/>
          <p:nvPr/>
        </p:nvSpPr>
        <p:spPr>
          <a:xfrm>
            <a:off x="892413" y="2295101"/>
            <a:ext cx="5321843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endParaRPr lang="nb-NO" sz="2133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C712D156-681F-70D2-83B0-136B6C762D0A}"/>
              </a:ext>
            </a:extLst>
          </p:cNvPr>
          <p:cNvSpPr txBox="1"/>
          <p:nvPr/>
        </p:nvSpPr>
        <p:spPr>
          <a:xfrm>
            <a:off x="1202793" y="2990257"/>
            <a:ext cx="360109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1600" dirty="0" err="1">
                <a:solidFill>
                  <a:srgbClr val="000000"/>
                </a:solidFill>
                <a:latin typeface="Arial" panose="020B0604020202020204"/>
              </a:rPr>
              <a:t>Referred</a:t>
            </a:r>
            <a:r>
              <a:rPr lang="nb-NO" sz="1600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1600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1" name="TekstSylinder 10">
            <a:extLst>
              <a:ext uri="{FF2B5EF4-FFF2-40B4-BE49-F238E27FC236}">
                <a16:creationId xmlns:a16="http://schemas.microsoft.com/office/drawing/2014/main" id="{DCC07FEF-53F0-475D-DC37-0ED400AEDF7E}"/>
              </a:ext>
            </a:extLst>
          </p:cNvPr>
          <p:cNvSpPr txBox="1"/>
          <p:nvPr/>
        </p:nvSpPr>
        <p:spPr>
          <a:xfrm>
            <a:off x="1144655" y="3667908"/>
            <a:ext cx="2947539" cy="7487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2133" dirty="0" err="1">
                <a:solidFill>
                  <a:srgbClr val="014693">
                    <a:lumMod val="75000"/>
                  </a:srgbClr>
                </a:solidFill>
                <a:latin typeface="Arial" panose="020B0604020202020204"/>
              </a:rPr>
              <a:t>Referred</a:t>
            </a:r>
            <a:endParaRPr lang="nb-NO" sz="2133" dirty="0">
              <a:solidFill>
                <a:srgbClr val="014693">
                  <a:lumMod val="75000"/>
                </a:srgbClr>
              </a:solidFill>
              <a:latin typeface="Arial" panose="020B0604020202020204"/>
            </a:endParaRPr>
          </a:p>
          <a:p>
            <a:pPr defTabSz="609585"/>
            <a:r>
              <a:rPr lang="nb-NO" sz="2133" dirty="0" err="1">
                <a:solidFill>
                  <a:srgbClr val="014693">
                    <a:lumMod val="75000"/>
                  </a:srgbClr>
                </a:solidFill>
                <a:latin typeface="Arial" panose="020B0604020202020204"/>
              </a:rPr>
              <a:t>doubt</a:t>
            </a:r>
            <a:r>
              <a:rPr lang="nb-NO" sz="2133" dirty="0">
                <a:solidFill>
                  <a:srgbClr val="014693">
                    <a:lumMod val="75000"/>
                  </a:srgbClr>
                </a:solidFill>
                <a:latin typeface="Arial" panose="020B0604020202020204"/>
              </a:rPr>
              <a:t> </a:t>
            </a:r>
            <a:r>
              <a:rPr lang="nb-NO" sz="2133" dirty="0" err="1">
                <a:solidFill>
                  <a:srgbClr val="014693">
                    <a:lumMod val="75000"/>
                  </a:srgbClr>
                </a:solidFill>
                <a:latin typeface="Arial" panose="020B0604020202020204"/>
              </a:rPr>
              <a:t>patients</a:t>
            </a:r>
            <a:endParaRPr lang="nb-NO" sz="2133" dirty="0">
              <a:solidFill>
                <a:srgbClr val="014693">
                  <a:lumMod val="75000"/>
                </a:srgbClr>
              </a:solidFill>
              <a:latin typeface="Arial" panose="020B0604020202020204"/>
            </a:endParaRP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8B760EE9-EFBF-7E7A-E78F-0E38E270C788}"/>
              </a:ext>
            </a:extLst>
          </p:cNvPr>
          <p:cNvSpPr txBox="1"/>
          <p:nvPr/>
        </p:nvSpPr>
        <p:spPr>
          <a:xfrm>
            <a:off x="1525590" y="680519"/>
            <a:ext cx="9308313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endParaRPr lang="nb-NO" sz="2133" dirty="0">
              <a:solidFill>
                <a:srgbClr val="014693">
                  <a:lumMod val="75000"/>
                </a:srgbClr>
              </a:solidFill>
              <a:latin typeface="Arial" panose="020B0604020202020204"/>
            </a:endParaRP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5CF4BF73-ECBF-7038-2DB5-53CE1303A46D}"/>
              </a:ext>
            </a:extLst>
          </p:cNvPr>
          <p:cNvSpPr txBox="1"/>
          <p:nvPr/>
        </p:nvSpPr>
        <p:spPr>
          <a:xfrm>
            <a:off x="1082870" y="1124695"/>
            <a:ext cx="10026263" cy="748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Risk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of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death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next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 30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days</a:t>
            </a:r>
            <a:endParaRPr lang="nb-NO" sz="4267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21D1D1DB-1045-66A1-1E5E-5CD399F4F284}"/>
              </a:ext>
            </a:extLst>
          </p:cNvPr>
          <p:cNvSpPr txBox="1"/>
          <p:nvPr/>
        </p:nvSpPr>
        <p:spPr>
          <a:xfrm>
            <a:off x="9100321" y="1305256"/>
            <a:ext cx="4814665" cy="5027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2667" dirty="0">
                <a:solidFill>
                  <a:srgbClr val="000000"/>
                </a:solidFill>
                <a:latin typeface="Arial" panose="020B0604020202020204"/>
              </a:rPr>
              <a:t>HR (95%CI)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E0CC865-900A-4B22-A6DD-36D0A1DED432}"/>
              </a:ext>
            </a:extLst>
          </p:cNvPr>
          <p:cNvGrpSpPr/>
          <p:nvPr/>
        </p:nvGrpSpPr>
        <p:grpSpPr>
          <a:xfrm>
            <a:off x="2807566" y="5286253"/>
            <a:ext cx="7860293" cy="404715"/>
            <a:chOff x="3065717" y="4518299"/>
            <a:chExt cx="5895220" cy="303536"/>
          </a:xfrm>
        </p:grpSpPr>
        <p:sp>
          <p:nvSpPr>
            <p:cNvPr id="19" name="TekstSylinder 18">
              <a:extLst>
                <a:ext uri="{FF2B5EF4-FFF2-40B4-BE49-F238E27FC236}">
                  <a16:creationId xmlns:a16="http://schemas.microsoft.com/office/drawing/2014/main" id="{FE6E6667-AC9F-B668-5603-AF3B6804014C}"/>
                </a:ext>
              </a:extLst>
            </p:cNvPr>
            <p:cNvSpPr txBox="1"/>
            <p:nvPr/>
          </p:nvSpPr>
          <p:spPr>
            <a:xfrm>
              <a:off x="6442820" y="4518299"/>
              <a:ext cx="2518117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/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Increased</a:t>
              </a:r>
              <a:r>
                <a:rPr lang="nb-NO" sz="1867" i="1" dirty="0">
                  <a:solidFill>
                    <a:srgbClr val="000000"/>
                  </a:solidFill>
                  <a:latin typeface="Arial" panose="020B0604020202020204"/>
                </a:rPr>
                <a:t> risk </a:t>
              </a:r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of</a:t>
              </a:r>
              <a:r>
                <a:rPr lang="nb-NO" sz="1867" i="1" dirty="0">
                  <a:solidFill>
                    <a:srgbClr val="000000"/>
                  </a:solidFill>
                  <a:latin typeface="Arial" panose="020B0604020202020204"/>
                </a:rPr>
                <a:t> </a:t>
              </a:r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death</a:t>
              </a:r>
              <a:endParaRPr lang="nb-NO" sz="1867" i="1" dirty="0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20" name="TekstSylinder 19">
              <a:extLst>
                <a:ext uri="{FF2B5EF4-FFF2-40B4-BE49-F238E27FC236}">
                  <a16:creationId xmlns:a16="http://schemas.microsoft.com/office/drawing/2014/main" id="{6581D96C-105A-EC58-46A6-CA602090BD49}"/>
                </a:ext>
              </a:extLst>
            </p:cNvPr>
            <p:cNvSpPr txBox="1"/>
            <p:nvPr/>
          </p:nvSpPr>
          <p:spPr>
            <a:xfrm>
              <a:off x="3065717" y="4537093"/>
              <a:ext cx="2518117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/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Reduced</a:t>
              </a:r>
              <a:r>
                <a:rPr lang="nb-NO" sz="1867" i="1" dirty="0">
                  <a:solidFill>
                    <a:srgbClr val="000000"/>
                  </a:solidFill>
                  <a:latin typeface="Arial" panose="020B0604020202020204"/>
                </a:rPr>
                <a:t> risk </a:t>
              </a:r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of</a:t>
              </a:r>
              <a:r>
                <a:rPr lang="nb-NO" sz="1867" i="1" dirty="0">
                  <a:solidFill>
                    <a:srgbClr val="000000"/>
                  </a:solidFill>
                  <a:latin typeface="Arial" panose="020B0604020202020204"/>
                </a:rPr>
                <a:t> </a:t>
              </a:r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death</a:t>
              </a:r>
              <a:endParaRPr lang="nb-NO" sz="1867" i="1" dirty="0">
                <a:solidFill>
                  <a:srgbClr val="000000"/>
                </a:solidFill>
                <a:latin typeface="Arial" panose="020B0604020202020204"/>
              </a:endParaRPr>
            </a:p>
          </p:txBody>
        </p:sp>
      </p:grpSp>
      <p:sp>
        <p:nvSpPr>
          <p:cNvPr id="21" name="TekstSylinder 20">
            <a:extLst>
              <a:ext uri="{FF2B5EF4-FFF2-40B4-BE49-F238E27FC236}">
                <a16:creationId xmlns:a16="http://schemas.microsoft.com/office/drawing/2014/main" id="{15926E14-1570-DA37-C7CF-BFC5681E01B7}"/>
              </a:ext>
            </a:extLst>
          </p:cNvPr>
          <p:cNvSpPr txBox="1"/>
          <p:nvPr/>
        </p:nvSpPr>
        <p:spPr>
          <a:xfrm>
            <a:off x="1202792" y="5859288"/>
            <a:ext cx="991253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Difference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between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referred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and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with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no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referral</a:t>
            </a:r>
            <a:endParaRPr lang="nb-NO" sz="2400" b="1" dirty="0">
              <a:solidFill>
                <a:srgbClr val="000000"/>
              </a:solidFill>
              <a:latin typeface="Arial" panose="020B0604020202020204"/>
            </a:endParaRPr>
          </a:p>
          <a:p>
            <a:pPr algn="ctr"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2533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E5B0242-CB86-0D44-9C5D-59D4F41B6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Summary</a:t>
            </a:r>
            <a:r>
              <a:rPr lang="nb-NO" dirty="0"/>
              <a:t>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F50ADE4-BB7B-BB1D-4C19-5A77C2110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nb-NO" dirty="0" err="1"/>
              <a:t>Referrals</a:t>
            </a:r>
            <a:r>
              <a:rPr lang="nb-NO" dirty="0"/>
              <a:t> </a:t>
            </a:r>
            <a:r>
              <a:rPr lang="nb-NO" dirty="0" err="1"/>
              <a:t>may</a:t>
            </a:r>
            <a:r>
              <a:rPr lang="nb-NO" dirty="0"/>
              <a:t> save lives, </a:t>
            </a:r>
            <a:r>
              <a:rPr lang="nb-NO" dirty="0" err="1"/>
              <a:t>even</a:t>
            </a:r>
            <a:r>
              <a:rPr lang="nb-NO" dirty="0"/>
              <a:t> </a:t>
            </a:r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indication</a:t>
            </a:r>
            <a:r>
              <a:rPr lang="nb-NO" dirty="0"/>
              <a:t> is not </a:t>
            </a:r>
            <a:r>
              <a:rPr lang="nb-NO" dirty="0" err="1"/>
              <a:t>clear</a:t>
            </a:r>
            <a:r>
              <a:rPr lang="nb-NO" dirty="0"/>
              <a:t> </a:t>
            </a:r>
            <a:r>
              <a:rPr lang="nb-NO" dirty="0" err="1"/>
              <a:t>cut</a:t>
            </a:r>
            <a:endParaRPr lang="nb-NO" dirty="0"/>
          </a:p>
          <a:p>
            <a:pPr lvl="1"/>
            <a:r>
              <a:rPr lang="nb-NO" dirty="0" err="1"/>
              <a:t>Improve</a:t>
            </a:r>
            <a:r>
              <a:rPr lang="nb-NO" dirty="0"/>
              <a:t> and support </a:t>
            </a:r>
            <a:r>
              <a:rPr lang="nb-NO" dirty="0" err="1"/>
              <a:t>referral</a:t>
            </a:r>
            <a:r>
              <a:rPr lang="nb-NO" dirty="0"/>
              <a:t> </a:t>
            </a:r>
            <a:r>
              <a:rPr lang="nb-NO" dirty="0" err="1"/>
              <a:t>desicions</a:t>
            </a:r>
            <a:endParaRPr lang="nb-NO" dirty="0"/>
          </a:p>
          <a:p>
            <a:pPr lvl="2"/>
            <a:r>
              <a:rPr lang="nb-NO" dirty="0" err="1"/>
              <a:t>Observation</a:t>
            </a:r>
            <a:r>
              <a:rPr lang="nb-NO" dirty="0"/>
              <a:t> time in </a:t>
            </a:r>
            <a:r>
              <a:rPr lang="nb-NO" dirty="0" err="1"/>
              <a:t>the</a:t>
            </a:r>
            <a:r>
              <a:rPr lang="nb-NO" dirty="0"/>
              <a:t> OOH?</a:t>
            </a:r>
          </a:p>
          <a:p>
            <a:pPr lvl="2"/>
            <a:r>
              <a:rPr lang="nb-NO" dirty="0" err="1"/>
              <a:t>Implement</a:t>
            </a:r>
            <a:r>
              <a:rPr lang="nb-NO" dirty="0"/>
              <a:t> </a:t>
            </a:r>
            <a:r>
              <a:rPr lang="nb-NO" dirty="0" err="1"/>
              <a:t>desicion</a:t>
            </a:r>
            <a:r>
              <a:rPr lang="nb-NO" dirty="0"/>
              <a:t> </a:t>
            </a:r>
            <a:r>
              <a:rPr lang="nb-NO" dirty="0" err="1"/>
              <a:t>outcome</a:t>
            </a:r>
            <a:r>
              <a:rPr lang="nb-NO" dirty="0"/>
              <a:t> feedback for </a:t>
            </a:r>
            <a:r>
              <a:rPr lang="nb-NO" dirty="0" err="1"/>
              <a:t>learning</a:t>
            </a:r>
            <a:r>
              <a:rPr lang="nb-NO" dirty="0"/>
              <a:t>?</a:t>
            </a:r>
          </a:p>
          <a:p>
            <a:pPr lvl="1"/>
            <a:r>
              <a:rPr lang="nb-NO" dirty="0" err="1"/>
              <a:t>Recognize</a:t>
            </a:r>
            <a:r>
              <a:rPr lang="nb-NO" dirty="0"/>
              <a:t> and </a:t>
            </a:r>
            <a:r>
              <a:rPr lang="nb-NO" dirty="0" err="1"/>
              <a:t>invistigate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impact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organizational</a:t>
            </a:r>
            <a:r>
              <a:rPr lang="nb-NO" dirty="0"/>
              <a:t> </a:t>
            </a:r>
            <a:r>
              <a:rPr lang="nb-NO" dirty="0" err="1"/>
              <a:t>changes</a:t>
            </a:r>
            <a:r>
              <a:rPr lang="nb-NO" dirty="0"/>
              <a:t> (and </a:t>
            </a:r>
            <a:r>
              <a:rPr lang="nb-NO" dirty="0" err="1"/>
              <a:t>crowded</a:t>
            </a:r>
            <a:r>
              <a:rPr lang="nb-NO" dirty="0"/>
              <a:t> hospitals..!)</a:t>
            </a:r>
          </a:p>
          <a:p>
            <a:pPr lvl="1"/>
            <a:endParaRPr lang="nb-NO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BCF5380-DFB4-8A8C-24EE-BB86CDB58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430" y="5388155"/>
            <a:ext cx="10690341" cy="160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2461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8F54D-6788-4623-9368-DA0C7CC6B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Primary</a:t>
            </a:r>
            <a:r>
              <a:rPr lang="nb-NO" dirty="0"/>
              <a:t> </a:t>
            </a:r>
            <a:r>
              <a:rPr lang="nb-NO" dirty="0" err="1"/>
              <a:t>care</a:t>
            </a:r>
            <a:r>
              <a:rPr lang="nb-NO" dirty="0"/>
              <a:t> </a:t>
            </a:r>
            <a:r>
              <a:rPr lang="nb-NO" dirty="0" err="1"/>
              <a:t>gatekeeping</a:t>
            </a:r>
            <a:endParaRPr lang="nb-NO" dirty="0"/>
          </a:p>
        </p:txBody>
      </p:sp>
      <p:grpSp>
        <p:nvGrpSpPr>
          <p:cNvPr id="5" name="Gruppe 23">
            <a:extLst>
              <a:ext uri="{FF2B5EF4-FFF2-40B4-BE49-F238E27FC236}">
                <a16:creationId xmlns:a16="http://schemas.microsoft.com/office/drawing/2014/main" id="{26AB3DC3-664F-48AB-A7E9-11E50A1C3691}"/>
              </a:ext>
            </a:extLst>
          </p:cNvPr>
          <p:cNvGrpSpPr/>
          <p:nvPr/>
        </p:nvGrpSpPr>
        <p:grpSpPr>
          <a:xfrm>
            <a:off x="1914060" y="3227299"/>
            <a:ext cx="4137006" cy="1963077"/>
            <a:chOff x="1647568" y="4399004"/>
            <a:chExt cx="4753232" cy="2453506"/>
          </a:xfrm>
        </p:grpSpPr>
        <p:pic>
          <p:nvPicPr>
            <p:cNvPr id="7" name="Plassholder for innhold 4">
              <a:extLst>
                <a:ext uri="{FF2B5EF4-FFF2-40B4-BE49-F238E27FC236}">
                  <a16:creationId xmlns:a16="http://schemas.microsoft.com/office/drawing/2014/main" id="{48D95990-6F6D-49EE-957F-4876166FE1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708" t="80858" r="47726" b="3444"/>
            <a:stretch/>
          </p:blipFill>
          <p:spPr>
            <a:xfrm>
              <a:off x="1647568" y="4399004"/>
              <a:ext cx="4679091" cy="2199504"/>
            </a:xfrm>
            <a:prstGeom prst="rect">
              <a:avLst/>
            </a:prstGeom>
          </p:spPr>
        </p:pic>
        <p:sp>
          <p:nvSpPr>
            <p:cNvPr id="8" name="TekstSylinder 26">
              <a:extLst>
                <a:ext uri="{FF2B5EF4-FFF2-40B4-BE49-F238E27FC236}">
                  <a16:creationId xmlns:a16="http://schemas.microsoft.com/office/drawing/2014/main" id="{7D0A3509-5616-4BA5-9799-D1713BD98CF4}"/>
                </a:ext>
              </a:extLst>
            </p:cNvPr>
            <p:cNvSpPr txBox="1"/>
            <p:nvPr/>
          </p:nvSpPr>
          <p:spPr>
            <a:xfrm>
              <a:off x="3863546" y="6483178"/>
              <a:ext cx="253725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nb-NO" dirty="0"/>
            </a:p>
          </p:txBody>
        </p:sp>
      </p:grpSp>
      <p:pic>
        <p:nvPicPr>
          <p:cNvPr id="6" name="Plassholder for innhold 4">
            <a:extLst>
              <a:ext uri="{FF2B5EF4-FFF2-40B4-BE49-F238E27FC236}">
                <a16:creationId xmlns:a16="http://schemas.microsoft.com/office/drawing/2014/main" id="{30FA0619-A84F-4DA7-AD67-1C212A4B35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701" t="15254" r="1336" b="61362"/>
          <a:stretch/>
        </p:blipFill>
        <p:spPr>
          <a:xfrm>
            <a:off x="6601184" y="3138615"/>
            <a:ext cx="2233897" cy="1496135"/>
          </a:xfrm>
          <a:prstGeom prst="rect">
            <a:avLst/>
          </a:prstGeom>
        </p:spPr>
      </p:pic>
      <p:pic>
        <p:nvPicPr>
          <p:cNvPr id="9" name="Bilde 10">
            <a:extLst>
              <a:ext uri="{FF2B5EF4-FFF2-40B4-BE49-F238E27FC236}">
                <a16:creationId xmlns:a16="http://schemas.microsoft.com/office/drawing/2014/main" id="{8E13444B-EB70-48C3-95CD-2E883BF5D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72" y="5887362"/>
            <a:ext cx="1722375" cy="602527"/>
          </a:xfrm>
          <a:prstGeom prst="rect">
            <a:avLst/>
          </a:prstGeom>
        </p:spPr>
      </p:pic>
      <p:pic>
        <p:nvPicPr>
          <p:cNvPr id="1026" name="Picture 2" descr="Kart Norge Kantlinjer - Gratis bilde på Pixabay - Pixabay">
            <a:extLst>
              <a:ext uri="{FF2B5EF4-FFF2-40B4-BE49-F238E27FC236}">
                <a16:creationId xmlns:a16="http://schemas.microsoft.com/office/drawing/2014/main" id="{4994C620-E2A1-52C9-AF27-C27D4B422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633" y="66322"/>
            <a:ext cx="2607276" cy="260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9657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50BB014-5B0B-9AA1-2573-5EBD8E197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Crowded</a:t>
            </a:r>
            <a:r>
              <a:rPr lang="nb-NO" dirty="0"/>
              <a:t> ED and hospitals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95A0338-39CE-082E-725C-44622E7FF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9591" y="1630502"/>
            <a:ext cx="5548409" cy="5162719"/>
          </a:xfrm>
        </p:spPr>
        <p:txBody>
          <a:bodyPr/>
          <a:lstStyle/>
          <a:p>
            <a:r>
              <a:rPr lang="nb-NO" dirty="0" err="1"/>
              <a:t>Should</a:t>
            </a:r>
            <a:r>
              <a:rPr lang="nb-NO" dirty="0"/>
              <a:t> </a:t>
            </a:r>
            <a:r>
              <a:rPr lang="nb-NO" dirty="0" err="1"/>
              <a:t>unplanned</a:t>
            </a:r>
            <a:r>
              <a:rPr lang="nb-NO" dirty="0"/>
              <a:t> </a:t>
            </a:r>
            <a:r>
              <a:rPr lang="nb-NO" dirty="0" err="1"/>
              <a:t>referrals</a:t>
            </a:r>
            <a:r>
              <a:rPr lang="nb-NO" dirty="0"/>
              <a:t> be </a:t>
            </a:r>
            <a:r>
              <a:rPr lang="nb-NO" dirty="0" err="1"/>
              <a:t>limited</a:t>
            </a:r>
            <a:r>
              <a:rPr lang="nb-NO" dirty="0"/>
              <a:t>? </a:t>
            </a:r>
          </a:p>
          <a:p>
            <a:pPr marL="0" indent="0">
              <a:buNone/>
            </a:pPr>
            <a:endParaRPr lang="nb-NO" dirty="0"/>
          </a:p>
          <a:p>
            <a:r>
              <a:rPr lang="nb-NO" dirty="0"/>
              <a:t>How </a:t>
            </a:r>
            <a:r>
              <a:rPr lang="nb-NO" dirty="0" err="1"/>
              <a:t>will</a:t>
            </a:r>
            <a:r>
              <a:rPr lang="nb-NO" dirty="0"/>
              <a:t> </a:t>
            </a:r>
            <a:r>
              <a:rPr lang="nb-NO" dirty="0" err="1"/>
              <a:t>crowded</a:t>
            </a:r>
            <a:r>
              <a:rPr lang="nb-NO" dirty="0"/>
              <a:t> EDs </a:t>
            </a:r>
            <a:r>
              <a:rPr lang="nb-NO" dirty="0" err="1"/>
              <a:t>affect</a:t>
            </a:r>
            <a:r>
              <a:rPr lang="nb-NO" dirty="0"/>
              <a:t> </a:t>
            </a:r>
            <a:r>
              <a:rPr lang="nb-NO" dirty="0" err="1"/>
              <a:t>doctors`s</a:t>
            </a:r>
            <a:r>
              <a:rPr lang="nb-NO" dirty="0"/>
              <a:t> </a:t>
            </a:r>
            <a:r>
              <a:rPr lang="nb-NO" dirty="0" err="1"/>
              <a:t>decisions</a:t>
            </a:r>
            <a:r>
              <a:rPr lang="nb-NO" dirty="0"/>
              <a:t>? </a:t>
            </a:r>
          </a:p>
          <a:p>
            <a:endParaRPr lang="nb-NO" dirty="0"/>
          </a:p>
          <a:p>
            <a:pPr marL="0" indent="0">
              <a:buNone/>
            </a:pPr>
            <a:endParaRPr lang="nb-NO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nb-NO" dirty="0"/>
              <a:t>Is it safe to send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patients</a:t>
            </a:r>
            <a:r>
              <a:rPr lang="nb-NO" dirty="0"/>
              <a:t> </a:t>
            </a:r>
            <a:r>
              <a:rPr lang="nb-NO" dirty="0" err="1"/>
              <a:t>home</a:t>
            </a:r>
            <a:r>
              <a:rPr lang="nb-NO" dirty="0"/>
              <a:t> – </a:t>
            </a:r>
            <a:r>
              <a:rPr lang="nb-NO" dirty="0" err="1"/>
              <a:t>when</a:t>
            </a:r>
            <a:r>
              <a:rPr lang="nb-NO" dirty="0"/>
              <a:t> in </a:t>
            </a:r>
            <a:r>
              <a:rPr lang="nb-NO" dirty="0" err="1"/>
              <a:t>doubt</a:t>
            </a:r>
            <a:r>
              <a:rPr lang="nb-NO" dirty="0"/>
              <a:t>? </a:t>
            </a:r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C4E93BF9-8BAD-7E4F-4FA4-639C9F1378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84"/>
          <a:stretch/>
        </p:blipFill>
        <p:spPr>
          <a:xfrm>
            <a:off x="7698407" y="1630502"/>
            <a:ext cx="4238220" cy="330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905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lose-up portrait of happy senior woman portrait  old woman stock pictures, royalty-free photos &amp; images">
            <a:extLst>
              <a:ext uri="{FF2B5EF4-FFF2-40B4-BE49-F238E27FC236}">
                <a16:creationId xmlns:a16="http://schemas.microsoft.com/office/drawing/2014/main" id="{55D8A3F1-FCF8-4933-A970-E98D60B309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2" r="10061" b="-1"/>
          <a:stretch/>
        </p:blipFill>
        <p:spPr bwMode="auto">
          <a:xfrm>
            <a:off x="1523354" y="1166018"/>
            <a:ext cx="4890460" cy="452596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C3E51B6-FF6F-C74A-E5B0-A656F3008D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9569" y="1414850"/>
            <a:ext cx="4898591" cy="4525963"/>
          </a:xfrm>
        </p:spPr>
        <p:txBody>
          <a:bodyPr/>
          <a:lstStyle/>
          <a:p>
            <a:pPr marL="0" indent="0">
              <a:buNone/>
            </a:pPr>
            <a:endParaRPr lang="nb-NO" b="0" dirty="0"/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r>
              <a:rPr lang="nb-NO" dirty="0"/>
              <a:t>  </a:t>
            </a:r>
            <a:r>
              <a:rPr lang="nb-NO" b="0" dirty="0" err="1"/>
              <a:t>Refer</a:t>
            </a:r>
            <a:r>
              <a:rPr lang="nb-NO" b="0" dirty="0"/>
              <a:t> or not?</a:t>
            </a:r>
          </a:p>
          <a:p>
            <a:pPr marL="0" indent="0">
              <a:buNone/>
            </a:pPr>
            <a:r>
              <a:rPr lang="nb-NO" b="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5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82A1CE1-281A-D825-E6D0-B07D3D5E4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Included</a:t>
            </a:r>
            <a:r>
              <a:rPr lang="nb-NO" dirty="0"/>
              <a:t> </a:t>
            </a:r>
            <a:r>
              <a:rPr lang="nb-NO" dirty="0" err="1"/>
              <a:t>patients</a:t>
            </a:r>
            <a:r>
              <a:rPr lang="nb-NO" dirty="0"/>
              <a:t> 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9DC22FF-2DFB-3E23-8D70-4248099FB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601" y="3847711"/>
            <a:ext cx="10242021" cy="5162719"/>
          </a:xfrm>
        </p:spPr>
        <p:txBody>
          <a:bodyPr/>
          <a:lstStyle/>
          <a:p>
            <a:r>
              <a:rPr lang="nb-NO" dirty="0"/>
              <a:t>65 </a:t>
            </a:r>
            <a:r>
              <a:rPr lang="nb-NO" dirty="0" err="1"/>
              <a:t>years</a:t>
            </a:r>
            <a:r>
              <a:rPr lang="nb-NO" dirty="0"/>
              <a:t> and older </a:t>
            </a:r>
            <a:r>
              <a:rPr lang="nb-NO" dirty="0" err="1"/>
              <a:t>patients</a:t>
            </a:r>
            <a:r>
              <a:rPr lang="nb-NO" dirty="0"/>
              <a:t> in </a:t>
            </a:r>
            <a:r>
              <a:rPr lang="nb-NO" dirty="0" err="1"/>
              <a:t>out-of-hours</a:t>
            </a:r>
            <a:r>
              <a:rPr lang="nb-NO" dirty="0"/>
              <a:t> </a:t>
            </a:r>
            <a:r>
              <a:rPr lang="nb-NO" dirty="0" err="1"/>
              <a:t>primary</a:t>
            </a:r>
            <a:r>
              <a:rPr lang="nb-NO" dirty="0"/>
              <a:t> services</a:t>
            </a:r>
          </a:p>
          <a:p>
            <a:r>
              <a:rPr lang="nb-NO" dirty="0" err="1"/>
              <a:t>Unknown</a:t>
            </a:r>
            <a:r>
              <a:rPr lang="nb-NO" dirty="0"/>
              <a:t> to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physician</a:t>
            </a:r>
            <a:endParaRPr lang="nb-NO" dirty="0"/>
          </a:p>
          <a:p>
            <a:r>
              <a:rPr lang="nb-NO" dirty="0"/>
              <a:t>&lt; 4 OOH </a:t>
            </a:r>
            <a:r>
              <a:rPr lang="nb-NO" dirty="0" err="1"/>
              <a:t>contacts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same </a:t>
            </a:r>
            <a:r>
              <a:rPr lang="nb-NO" dirty="0" err="1"/>
              <a:t>year</a:t>
            </a:r>
            <a:endParaRPr lang="nb-NO" dirty="0"/>
          </a:p>
        </p:txBody>
      </p:sp>
      <p:pic>
        <p:nvPicPr>
          <p:cNvPr id="4" name="Bilde 4">
            <a:extLst>
              <a:ext uri="{FF2B5EF4-FFF2-40B4-BE49-F238E27FC236}">
                <a16:creationId xmlns:a16="http://schemas.microsoft.com/office/drawing/2014/main" id="{DC3829EB-77FE-CA75-346C-E7AA41DC12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351050" y="784391"/>
            <a:ext cx="2771349" cy="202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03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4">
            <a:extLst>
              <a:ext uri="{FF2B5EF4-FFF2-40B4-BE49-F238E27FC236}">
                <a16:creationId xmlns:a16="http://schemas.microsoft.com/office/drawing/2014/main" id="{4FC36FB4-FBFA-0186-2D1F-BB108C2C0CC6}"/>
              </a:ext>
            </a:extLst>
          </p:cNvPr>
          <p:cNvCxnSpPr>
            <a:cxnSpLocks/>
          </p:cNvCxnSpPr>
          <p:nvPr/>
        </p:nvCxnSpPr>
        <p:spPr>
          <a:xfrm flipV="1">
            <a:off x="4274400" y="4522460"/>
            <a:ext cx="3749590" cy="260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5">
            <a:extLst>
              <a:ext uri="{FF2B5EF4-FFF2-40B4-BE49-F238E27FC236}">
                <a16:creationId xmlns:a16="http://schemas.microsoft.com/office/drawing/2014/main" id="{5D223E19-2A5D-BEF3-0FD0-BDB3BCC6E099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3087132" y="2021519"/>
            <a:ext cx="2899918" cy="225234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7">
            <a:extLst>
              <a:ext uri="{FF2B5EF4-FFF2-40B4-BE49-F238E27FC236}">
                <a16:creationId xmlns:a16="http://schemas.microsoft.com/office/drawing/2014/main" id="{B721908F-17CE-0E89-C9A0-C9162CD4F418}"/>
              </a:ext>
            </a:extLst>
          </p:cNvPr>
          <p:cNvSpPr txBox="1"/>
          <p:nvPr/>
        </p:nvSpPr>
        <p:spPr>
          <a:xfrm>
            <a:off x="1753589" y="4273865"/>
            <a:ext cx="266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Referral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18FF48F1-EAD3-ABE1-11F6-637C83F73E7D}"/>
              </a:ext>
            </a:extLst>
          </p:cNvPr>
          <p:cNvSpPr txBox="1"/>
          <p:nvPr/>
        </p:nvSpPr>
        <p:spPr>
          <a:xfrm>
            <a:off x="4719488" y="1067412"/>
            <a:ext cx="2753023" cy="954107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Patient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condition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15" name="Straight Arrow Connector 19">
            <a:extLst>
              <a:ext uri="{FF2B5EF4-FFF2-40B4-BE49-F238E27FC236}">
                <a16:creationId xmlns:a16="http://schemas.microsoft.com/office/drawing/2014/main" id="{DCF95916-5CBB-105F-5063-6C9431B2F41F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5987050" y="2006999"/>
            <a:ext cx="2973826" cy="226686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20">
            <a:extLst>
              <a:ext uri="{FF2B5EF4-FFF2-40B4-BE49-F238E27FC236}">
                <a16:creationId xmlns:a16="http://schemas.microsoft.com/office/drawing/2014/main" id="{2979F59B-3D07-CA25-120B-5098659FE4F0}"/>
              </a:ext>
            </a:extLst>
          </p:cNvPr>
          <p:cNvSpPr txBox="1"/>
          <p:nvPr/>
        </p:nvSpPr>
        <p:spPr>
          <a:xfrm>
            <a:off x="8023990" y="4273865"/>
            <a:ext cx="1873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Outcome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76582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8">
            <a:extLst>
              <a:ext uri="{FF2B5EF4-FFF2-40B4-BE49-F238E27FC236}">
                <a16:creationId xmlns:a16="http://schemas.microsoft.com/office/drawing/2014/main" id="{CAB0F6F8-B43C-409E-9046-5DEE1A7B1B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603" t="5487" r="6245" b="85819"/>
          <a:stretch/>
        </p:blipFill>
        <p:spPr>
          <a:xfrm>
            <a:off x="1242613" y="918504"/>
            <a:ext cx="10949388" cy="1238787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3307F005-8146-5602-B10B-46AF27F795CF}"/>
              </a:ext>
            </a:extLst>
          </p:cNvPr>
          <p:cNvSpPr txBox="1"/>
          <p:nvPr/>
        </p:nvSpPr>
        <p:spPr>
          <a:xfrm>
            <a:off x="9444475" y="4249473"/>
            <a:ext cx="5570789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endParaRPr lang="nb-NO" sz="2133" dirty="0">
              <a:solidFill>
                <a:srgbClr val="014693">
                  <a:lumMod val="75000"/>
                </a:srgbClr>
              </a:solidFill>
              <a:latin typeface="Arial" panose="020B0604020202020204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ED47BB69-10A8-FFCB-2900-0938FDE304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52" t="87718" r="-1" b="-2960"/>
          <a:stretch/>
        </p:blipFill>
        <p:spPr>
          <a:xfrm>
            <a:off x="1202792" y="4226282"/>
            <a:ext cx="11978203" cy="2171929"/>
          </a:xfrm>
          <a:prstGeom prst="rect">
            <a:avLst/>
          </a:prstGeom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25BA7E87-7827-46F4-6850-3C398BDBE1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604" t="32984" r="-1" b="49669"/>
          <a:stretch/>
        </p:blipFill>
        <p:spPr>
          <a:xfrm>
            <a:off x="1242611" y="2142397"/>
            <a:ext cx="11938292" cy="2472065"/>
          </a:xfrm>
          <a:prstGeom prst="rect">
            <a:avLst/>
          </a:prstGeom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11037208-A62A-F020-F42E-26D57762F6FD}"/>
              </a:ext>
            </a:extLst>
          </p:cNvPr>
          <p:cNvSpPr txBox="1"/>
          <p:nvPr/>
        </p:nvSpPr>
        <p:spPr>
          <a:xfrm>
            <a:off x="892413" y="2295101"/>
            <a:ext cx="5321843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endParaRPr lang="nb-NO" sz="2133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C712D156-681F-70D2-83B0-136B6C762D0A}"/>
              </a:ext>
            </a:extLst>
          </p:cNvPr>
          <p:cNvSpPr txBox="1"/>
          <p:nvPr/>
        </p:nvSpPr>
        <p:spPr>
          <a:xfrm>
            <a:off x="1202793" y="2990257"/>
            <a:ext cx="360109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2000" dirty="0" err="1">
                <a:solidFill>
                  <a:srgbClr val="000000"/>
                </a:solidFill>
                <a:latin typeface="Arial" panose="020B0604020202020204"/>
              </a:rPr>
              <a:t>Referred</a:t>
            </a:r>
            <a:r>
              <a:rPr lang="nb-NO" sz="2000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000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endParaRPr lang="nb-NO" sz="2000" dirty="0">
              <a:solidFill>
                <a:srgbClr val="000000"/>
              </a:solidFill>
              <a:latin typeface="Arial" panose="020B0604020202020204"/>
            </a:endParaRPr>
          </a:p>
          <a:p>
            <a:pPr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1" name="TekstSylinder 10">
            <a:extLst>
              <a:ext uri="{FF2B5EF4-FFF2-40B4-BE49-F238E27FC236}">
                <a16:creationId xmlns:a16="http://schemas.microsoft.com/office/drawing/2014/main" id="{DCC07FEF-53F0-475D-DC37-0ED400AEDF7E}"/>
              </a:ext>
            </a:extLst>
          </p:cNvPr>
          <p:cNvSpPr txBox="1"/>
          <p:nvPr/>
        </p:nvSpPr>
        <p:spPr>
          <a:xfrm>
            <a:off x="1068407" y="3579708"/>
            <a:ext cx="5096648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endParaRPr lang="nb-NO" sz="2133" dirty="0">
              <a:solidFill>
                <a:srgbClr val="014693">
                  <a:lumMod val="75000"/>
                </a:srgbClr>
              </a:solidFill>
              <a:latin typeface="Arial" panose="020B0604020202020204"/>
            </a:endParaRP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8B760EE9-EFBF-7E7A-E78F-0E38E270C788}"/>
              </a:ext>
            </a:extLst>
          </p:cNvPr>
          <p:cNvSpPr txBox="1"/>
          <p:nvPr/>
        </p:nvSpPr>
        <p:spPr>
          <a:xfrm>
            <a:off x="1525590" y="680519"/>
            <a:ext cx="9308313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endParaRPr lang="nb-NO" sz="2133" dirty="0">
              <a:solidFill>
                <a:srgbClr val="014693">
                  <a:lumMod val="75000"/>
                </a:srgbClr>
              </a:solidFill>
              <a:latin typeface="Arial" panose="020B0604020202020204"/>
            </a:endParaRP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5CF4BF73-ECBF-7038-2DB5-53CE1303A46D}"/>
              </a:ext>
            </a:extLst>
          </p:cNvPr>
          <p:cNvSpPr txBox="1"/>
          <p:nvPr/>
        </p:nvSpPr>
        <p:spPr>
          <a:xfrm>
            <a:off x="1082870" y="1124695"/>
            <a:ext cx="10026263" cy="748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Risk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of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death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next</a:t>
            </a:r>
            <a:r>
              <a:rPr lang="nb-NO" sz="4267" dirty="0">
                <a:solidFill>
                  <a:srgbClr val="000000"/>
                </a:solidFill>
                <a:latin typeface="Arial" panose="020B0604020202020204"/>
              </a:rPr>
              <a:t> 30 </a:t>
            </a:r>
            <a:r>
              <a:rPr lang="nb-NO" sz="4267" dirty="0" err="1">
                <a:solidFill>
                  <a:srgbClr val="000000"/>
                </a:solidFill>
                <a:latin typeface="Arial" panose="020B0604020202020204"/>
              </a:rPr>
              <a:t>days</a:t>
            </a:r>
            <a:endParaRPr lang="nb-NO" sz="4267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4" name="TekstSylinder 10">
            <a:extLst>
              <a:ext uri="{FF2B5EF4-FFF2-40B4-BE49-F238E27FC236}">
                <a16:creationId xmlns:a16="http://schemas.microsoft.com/office/drawing/2014/main" id="{2BFDFEA7-6751-4612-9A43-EFE694535356}"/>
              </a:ext>
            </a:extLst>
          </p:cNvPr>
          <p:cNvSpPr txBox="1"/>
          <p:nvPr/>
        </p:nvSpPr>
        <p:spPr>
          <a:xfrm>
            <a:off x="8157805" y="3622485"/>
            <a:ext cx="6241961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endParaRPr lang="nb-NO" sz="2133" dirty="0">
              <a:solidFill>
                <a:srgbClr val="014693">
                  <a:lumMod val="75000"/>
                </a:srgbClr>
              </a:solidFill>
              <a:latin typeface="Arial" panose="020B0604020202020204"/>
            </a:endParaRPr>
          </a:p>
        </p:txBody>
      </p:sp>
      <p:sp>
        <p:nvSpPr>
          <p:cNvPr id="18" name="TekstSylinder 17">
            <a:extLst>
              <a:ext uri="{FF2B5EF4-FFF2-40B4-BE49-F238E27FC236}">
                <a16:creationId xmlns:a16="http://schemas.microsoft.com/office/drawing/2014/main" id="{21D1D1DB-1045-66A1-1E5E-5CD399F4F284}"/>
              </a:ext>
            </a:extLst>
          </p:cNvPr>
          <p:cNvSpPr txBox="1"/>
          <p:nvPr/>
        </p:nvSpPr>
        <p:spPr>
          <a:xfrm>
            <a:off x="9100321" y="1305256"/>
            <a:ext cx="4814665" cy="5027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09585"/>
            <a:r>
              <a:rPr lang="nb-NO" sz="2667" dirty="0">
                <a:solidFill>
                  <a:srgbClr val="000000"/>
                </a:solidFill>
                <a:latin typeface="Arial" panose="020B0604020202020204"/>
              </a:rPr>
              <a:t>HR (95%CI)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E0CC865-900A-4B22-A6DD-36D0A1DED432}"/>
              </a:ext>
            </a:extLst>
          </p:cNvPr>
          <p:cNvGrpSpPr/>
          <p:nvPr/>
        </p:nvGrpSpPr>
        <p:grpSpPr>
          <a:xfrm>
            <a:off x="2807566" y="5286253"/>
            <a:ext cx="7860293" cy="404715"/>
            <a:chOff x="3065717" y="4518299"/>
            <a:chExt cx="5895220" cy="303536"/>
          </a:xfrm>
        </p:grpSpPr>
        <p:sp>
          <p:nvSpPr>
            <p:cNvPr id="19" name="TekstSylinder 18">
              <a:extLst>
                <a:ext uri="{FF2B5EF4-FFF2-40B4-BE49-F238E27FC236}">
                  <a16:creationId xmlns:a16="http://schemas.microsoft.com/office/drawing/2014/main" id="{FE6E6667-AC9F-B668-5603-AF3B6804014C}"/>
                </a:ext>
              </a:extLst>
            </p:cNvPr>
            <p:cNvSpPr txBox="1"/>
            <p:nvPr/>
          </p:nvSpPr>
          <p:spPr>
            <a:xfrm>
              <a:off x="6442820" y="4518299"/>
              <a:ext cx="2518117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/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Increased</a:t>
              </a:r>
              <a:r>
                <a:rPr lang="nb-NO" sz="1867" i="1" dirty="0">
                  <a:solidFill>
                    <a:srgbClr val="000000"/>
                  </a:solidFill>
                  <a:latin typeface="Arial" panose="020B0604020202020204"/>
                </a:rPr>
                <a:t> risk </a:t>
              </a:r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of</a:t>
              </a:r>
              <a:r>
                <a:rPr lang="nb-NO" sz="1867" i="1" dirty="0">
                  <a:solidFill>
                    <a:srgbClr val="000000"/>
                  </a:solidFill>
                  <a:latin typeface="Arial" panose="020B0604020202020204"/>
                </a:rPr>
                <a:t> </a:t>
              </a:r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death</a:t>
              </a:r>
              <a:endParaRPr lang="nb-NO" sz="1867" i="1" dirty="0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20" name="TekstSylinder 19">
              <a:extLst>
                <a:ext uri="{FF2B5EF4-FFF2-40B4-BE49-F238E27FC236}">
                  <a16:creationId xmlns:a16="http://schemas.microsoft.com/office/drawing/2014/main" id="{6581D96C-105A-EC58-46A6-CA602090BD49}"/>
                </a:ext>
              </a:extLst>
            </p:cNvPr>
            <p:cNvSpPr txBox="1"/>
            <p:nvPr/>
          </p:nvSpPr>
          <p:spPr>
            <a:xfrm>
              <a:off x="3065717" y="4537093"/>
              <a:ext cx="2518117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/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Reduced</a:t>
              </a:r>
              <a:r>
                <a:rPr lang="nb-NO" sz="1867" i="1" dirty="0">
                  <a:solidFill>
                    <a:srgbClr val="000000"/>
                  </a:solidFill>
                  <a:latin typeface="Arial" panose="020B0604020202020204"/>
                </a:rPr>
                <a:t> risk </a:t>
              </a:r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of</a:t>
              </a:r>
              <a:r>
                <a:rPr lang="nb-NO" sz="1867" i="1" dirty="0">
                  <a:solidFill>
                    <a:srgbClr val="000000"/>
                  </a:solidFill>
                  <a:latin typeface="Arial" panose="020B0604020202020204"/>
                </a:rPr>
                <a:t> </a:t>
              </a:r>
              <a:r>
                <a:rPr lang="nb-NO" sz="1867" i="1" dirty="0" err="1">
                  <a:solidFill>
                    <a:srgbClr val="000000"/>
                  </a:solidFill>
                  <a:latin typeface="Arial" panose="020B0604020202020204"/>
                </a:rPr>
                <a:t>death</a:t>
              </a:r>
              <a:endParaRPr lang="nb-NO" sz="1867" i="1" dirty="0">
                <a:solidFill>
                  <a:srgbClr val="000000"/>
                </a:solidFill>
                <a:latin typeface="Arial" panose="020B0604020202020204"/>
              </a:endParaRPr>
            </a:p>
          </p:txBody>
        </p:sp>
      </p:grpSp>
      <p:sp>
        <p:nvSpPr>
          <p:cNvPr id="21" name="TekstSylinder 20">
            <a:extLst>
              <a:ext uri="{FF2B5EF4-FFF2-40B4-BE49-F238E27FC236}">
                <a16:creationId xmlns:a16="http://schemas.microsoft.com/office/drawing/2014/main" id="{15926E14-1570-DA37-C7CF-BFC5681E01B7}"/>
              </a:ext>
            </a:extLst>
          </p:cNvPr>
          <p:cNvSpPr txBox="1"/>
          <p:nvPr/>
        </p:nvSpPr>
        <p:spPr>
          <a:xfrm>
            <a:off x="1202792" y="5859288"/>
            <a:ext cx="991253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Difference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between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referred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and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patients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with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no</a:t>
            </a:r>
            <a:r>
              <a:rPr lang="nb-NO" sz="24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400" b="1" dirty="0" err="1">
                <a:solidFill>
                  <a:srgbClr val="000000"/>
                </a:solidFill>
                <a:latin typeface="Arial" panose="020B0604020202020204"/>
              </a:rPr>
              <a:t>referral</a:t>
            </a:r>
            <a:endParaRPr lang="nb-NO" sz="2400" b="1" dirty="0">
              <a:solidFill>
                <a:srgbClr val="000000"/>
              </a:solidFill>
              <a:latin typeface="Arial" panose="020B0604020202020204"/>
            </a:endParaRPr>
          </a:p>
          <a:p>
            <a:pPr algn="ctr" defTabSz="609585"/>
            <a:endParaRPr lang="nb-NO" sz="1600" dirty="0">
              <a:solidFill>
                <a:srgbClr val="000000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437279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4">
            <a:extLst>
              <a:ext uri="{FF2B5EF4-FFF2-40B4-BE49-F238E27FC236}">
                <a16:creationId xmlns:a16="http://schemas.microsoft.com/office/drawing/2014/main" id="{4FC36FB4-FBFA-0186-2D1F-BB108C2C0CC6}"/>
              </a:ext>
            </a:extLst>
          </p:cNvPr>
          <p:cNvCxnSpPr>
            <a:cxnSpLocks/>
          </p:cNvCxnSpPr>
          <p:nvPr/>
        </p:nvCxnSpPr>
        <p:spPr>
          <a:xfrm flipV="1">
            <a:off x="6776979" y="4522460"/>
            <a:ext cx="3194924" cy="260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5">
            <a:extLst>
              <a:ext uri="{FF2B5EF4-FFF2-40B4-BE49-F238E27FC236}">
                <a16:creationId xmlns:a16="http://schemas.microsoft.com/office/drawing/2014/main" id="{5D223E19-2A5D-BEF3-0FD0-BDB3BCC6E099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5589711" y="2021519"/>
            <a:ext cx="2899918" cy="225234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7">
            <a:extLst>
              <a:ext uri="{FF2B5EF4-FFF2-40B4-BE49-F238E27FC236}">
                <a16:creationId xmlns:a16="http://schemas.microsoft.com/office/drawing/2014/main" id="{B721908F-17CE-0E89-C9A0-C9162CD4F418}"/>
              </a:ext>
            </a:extLst>
          </p:cNvPr>
          <p:cNvSpPr txBox="1"/>
          <p:nvPr/>
        </p:nvSpPr>
        <p:spPr>
          <a:xfrm>
            <a:off x="4256168" y="4273865"/>
            <a:ext cx="266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Referral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18FF48F1-EAD3-ABE1-11F6-637C83F73E7D}"/>
              </a:ext>
            </a:extLst>
          </p:cNvPr>
          <p:cNvSpPr txBox="1"/>
          <p:nvPr/>
        </p:nvSpPr>
        <p:spPr>
          <a:xfrm>
            <a:off x="7113117" y="928594"/>
            <a:ext cx="275302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Patient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condition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15" name="Straight Arrow Connector 19">
            <a:extLst>
              <a:ext uri="{FF2B5EF4-FFF2-40B4-BE49-F238E27FC236}">
                <a16:creationId xmlns:a16="http://schemas.microsoft.com/office/drawing/2014/main" id="{DCF95916-5CBB-105F-5063-6C9431B2F41F}"/>
              </a:ext>
            </a:extLst>
          </p:cNvPr>
          <p:cNvCxnSpPr>
            <a:cxnSpLocks/>
          </p:cNvCxnSpPr>
          <p:nvPr/>
        </p:nvCxnSpPr>
        <p:spPr>
          <a:xfrm>
            <a:off x="8489628" y="2006999"/>
            <a:ext cx="2914963" cy="226686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20">
            <a:extLst>
              <a:ext uri="{FF2B5EF4-FFF2-40B4-BE49-F238E27FC236}">
                <a16:creationId xmlns:a16="http://schemas.microsoft.com/office/drawing/2014/main" id="{2979F59B-3D07-CA25-120B-5098659FE4F0}"/>
              </a:ext>
            </a:extLst>
          </p:cNvPr>
          <p:cNvSpPr txBox="1"/>
          <p:nvPr/>
        </p:nvSpPr>
        <p:spPr>
          <a:xfrm>
            <a:off x="10289342" y="4273865"/>
            <a:ext cx="1756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Outcome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" name="TextBox 17">
            <a:extLst>
              <a:ext uri="{FF2B5EF4-FFF2-40B4-BE49-F238E27FC236}">
                <a16:creationId xmlns:a16="http://schemas.microsoft.com/office/drawing/2014/main" id="{97508A72-386D-D002-5721-230E4951A35A}"/>
              </a:ext>
            </a:extLst>
          </p:cNvPr>
          <p:cNvSpPr txBox="1"/>
          <p:nvPr/>
        </p:nvSpPr>
        <p:spPr>
          <a:xfrm>
            <a:off x="689479" y="4120369"/>
            <a:ext cx="2899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Randomising</a:t>
            </a:r>
          </a:p>
        </p:txBody>
      </p:sp>
      <p:cxnSp>
        <p:nvCxnSpPr>
          <p:cNvPr id="3" name="Straight Arrow Connector 14">
            <a:extLst>
              <a:ext uri="{FF2B5EF4-FFF2-40B4-BE49-F238E27FC236}">
                <a16:creationId xmlns:a16="http://schemas.microsoft.com/office/drawing/2014/main" id="{EF27F267-F221-433C-542B-843E0FA11D63}"/>
              </a:ext>
            </a:extLst>
          </p:cNvPr>
          <p:cNvCxnSpPr>
            <a:cxnSpLocks/>
          </p:cNvCxnSpPr>
          <p:nvPr/>
        </p:nvCxnSpPr>
        <p:spPr>
          <a:xfrm>
            <a:off x="3413957" y="4548490"/>
            <a:ext cx="106959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18">
            <a:extLst>
              <a:ext uri="{FF2B5EF4-FFF2-40B4-BE49-F238E27FC236}">
                <a16:creationId xmlns:a16="http://schemas.microsoft.com/office/drawing/2014/main" id="{404AE5FE-2604-1F49-D996-D52CA2425EDA}"/>
              </a:ext>
            </a:extLst>
          </p:cNvPr>
          <p:cNvSpPr txBox="1"/>
          <p:nvPr/>
        </p:nvSpPr>
        <p:spPr>
          <a:xfrm>
            <a:off x="1503145" y="732078"/>
            <a:ext cx="3718560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RCT: </a:t>
            </a:r>
          </a:p>
          <a:p>
            <a:pPr algn="ctr" defTabSz="457200"/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Random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allocation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to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treatment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74697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4">
            <a:extLst>
              <a:ext uri="{FF2B5EF4-FFF2-40B4-BE49-F238E27FC236}">
                <a16:creationId xmlns:a16="http://schemas.microsoft.com/office/drawing/2014/main" id="{4FC36FB4-FBFA-0186-2D1F-BB108C2C0CC6}"/>
              </a:ext>
            </a:extLst>
          </p:cNvPr>
          <p:cNvCxnSpPr>
            <a:cxnSpLocks/>
          </p:cNvCxnSpPr>
          <p:nvPr/>
        </p:nvCxnSpPr>
        <p:spPr>
          <a:xfrm flipV="1">
            <a:off x="6776979" y="4522460"/>
            <a:ext cx="3194924" cy="260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5">
            <a:extLst>
              <a:ext uri="{FF2B5EF4-FFF2-40B4-BE49-F238E27FC236}">
                <a16:creationId xmlns:a16="http://schemas.microsoft.com/office/drawing/2014/main" id="{5D223E19-2A5D-BEF3-0FD0-BDB3BCC6E099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5589711" y="2021519"/>
            <a:ext cx="2899918" cy="225234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7">
            <a:extLst>
              <a:ext uri="{FF2B5EF4-FFF2-40B4-BE49-F238E27FC236}">
                <a16:creationId xmlns:a16="http://schemas.microsoft.com/office/drawing/2014/main" id="{B721908F-17CE-0E89-C9A0-C9162CD4F418}"/>
              </a:ext>
            </a:extLst>
          </p:cNvPr>
          <p:cNvSpPr txBox="1"/>
          <p:nvPr/>
        </p:nvSpPr>
        <p:spPr>
          <a:xfrm>
            <a:off x="4256168" y="4273865"/>
            <a:ext cx="266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Referral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18FF48F1-EAD3-ABE1-11F6-637C83F73E7D}"/>
              </a:ext>
            </a:extLst>
          </p:cNvPr>
          <p:cNvSpPr txBox="1"/>
          <p:nvPr/>
        </p:nvSpPr>
        <p:spPr>
          <a:xfrm>
            <a:off x="7113117" y="928594"/>
            <a:ext cx="275302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Patient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condition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15" name="Straight Arrow Connector 19">
            <a:extLst>
              <a:ext uri="{FF2B5EF4-FFF2-40B4-BE49-F238E27FC236}">
                <a16:creationId xmlns:a16="http://schemas.microsoft.com/office/drawing/2014/main" id="{DCF95916-5CBB-105F-5063-6C9431B2F41F}"/>
              </a:ext>
            </a:extLst>
          </p:cNvPr>
          <p:cNvCxnSpPr>
            <a:cxnSpLocks/>
          </p:cNvCxnSpPr>
          <p:nvPr/>
        </p:nvCxnSpPr>
        <p:spPr>
          <a:xfrm>
            <a:off x="8489628" y="2006999"/>
            <a:ext cx="2914963" cy="226686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20">
            <a:extLst>
              <a:ext uri="{FF2B5EF4-FFF2-40B4-BE49-F238E27FC236}">
                <a16:creationId xmlns:a16="http://schemas.microsoft.com/office/drawing/2014/main" id="{2979F59B-3D07-CA25-120B-5098659FE4F0}"/>
              </a:ext>
            </a:extLst>
          </p:cNvPr>
          <p:cNvSpPr txBox="1"/>
          <p:nvPr/>
        </p:nvSpPr>
        <p:spPr>
          <a:xfrm>
            <a:off x="10289342" y="4273865"/>
            <a:ext cx="1756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Outcome</a:t>
            </a:r>
            <a:endParaRPr lang="nb-NO" sz="2800" b="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" name="TextBox 17">
            <a:extLst>
              <a:ext uri="{FF2B5EF4-FFF2-40B4-BE49-F238E27FC236}">
                <a16:creationId xmlns:a16="http://schemas.microsoft.com/office/drawing/2014/main" id="{97508A72-386D-D002-5721-230E4951A35A}"/>
              </a:ext>
            </a:extLst>
          </p:cNvPr>
          <p:cNvSpPr txBox="1"/>
          <p:nvPr/>
        </p:nvSpPr>
        <p:spPr>
          <a:xfrm>
            <a:off x="769269" y="3832987"/>
            <a:ext cx="28999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 err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Physician`s</a:t>
            </a:r>
            <a:r>
              <a:rPr lang="nb-NO" sz="2800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leniency</a:t>
            </a:r>
            <a:r>
              <a:rPr lang="nb-NO" sz="2800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 for </a:t>
            </a:r>
            <a:r>
              <a:rPr lang="nb-NO" sz="2800" b="1" dirty="0" err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referral</a:t>
            </a:r>
            <a:r>
              <a:rPr lang="nb-NO" sz="2800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/>
              </a:rPr>
              <a:t> </a:t>
            </a:r>
          </a:p>
          <a:p>
            <a:pPr algn="ctr" defTabSz="457200"/>
            <a:endParaRPr lang="nb-NO" sz="2800" b="1" dirty="0">
              <a:solidFill>
                <a:srgbClr val="000000"/>
              </a:solidFill>
              <a:highlight>
                <a:srgbClr val="FFFF00"/>
              </a:highlight>
              <a:latin typeface="Arial" panose="020B0604020202020204"/>
            </a:endParaRPr>
          </a:p>
        </p:txBody>
      </p:sp>
      <p:cxnSp>
        <p:nvCxnSpPr>
          <p:cNvPr id="3" name="Straight Arrow Connector 14">
            <a:extLst>
              <a:ext uri="{FF2B5EF4-FFF2-40B4-BE49-F238E27FC236}">
                <a16:creationId xmlns:a16="http://schemas.microsoft.com/office/drawing/2014/main" id="{EF27F267-F221-433C-542B-843E0FA11D63}"/>
              </a:ext>
            </a:extLst>
          </p:cNvPr>
          <p:cNvCxnSpPr>
            <a:cxnSpLocks/>
          </p:cNvCxnSpPr>
          <p:nvPr/>
        </p:nvCxnSpPr>
        <p:spPr>
          <a:xfrm>
            <a:off x="3818238" y="4548490"/>
            <a:ext cx="665314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18">
            <a:extLst>
              <a:ext uri="{FF2B5EF4-FFF2-40B4-BE49-F238E27FC236}">
                <a16:creationId xmlns:a16="http://schemas.microsoft.com/office/drawing/2014/main" id="{404AE5FE-2604-1F49-D996-D52CA2425EDA}"/>
              </a:ext>
            </a:extLst>
          </p:cNvPr>
          <p:cNvSpPr txBox="1"/>
          <p:nvPr/>
        </p:nvSpPr>
        <p:spPr>
          <a:xfrm>
            <a:off x="1503145" y="732078"/>
            <a:ext cx="3718560" cy="22467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Instrumental variable: </a:t>
            </a:r>
          </a:p>
          <a:p>
            <a:pPr algn="ctr" defTabSz="457200"/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A random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component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in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the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chance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of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nb-NO" sz="2800" b="1" dirty="0" err="1">
                <a:solidFill>
                  <a:srgbClr val="000000"/>
                </a:solidFill>
                <a:latin typeface="Arial" panose="020B0604020202020204"/>
              </a:rPr>
              <a:t>referral</a:t>
            </a:r>
            <a:r>
              <a:rPr lang="nb-NO" sz="2800" b="1" dirty="0">
                <a:solidFill>
                  <a:srgbClr val="000000"/>
                </a:solidFill>
                <a:latin typeface="Arial" panose="020B060402020202020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893543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tema">
  <a:themeElements>
    <a:clrScheme name="NTNU FARGER UU">
      <a:dk1>
        <a:srgbClr val="000000"/>
      </a:dk1>
      <a:lt1>
        <a:srgbClr val="FFFFFF"/>
      </a:lt1>
      <a:dk2>
        <a:srgbClr val="014693"/>
      </a:dk2>
      <a:lt2>
        <a:srgbClr val="D6D7D6"/>
      </a:lt2>
      <a:accent1>
        <a:srgbClr val="B6C8E9"/>
      </a:accent1>
      <a:accent2>
        <a:srgbClr val="014693"/>
      </a:accent2>
      <a:accent3>
        <a:srgbClr val="BCD024"/>
      </a:accent3>
      <a:accent4>
        <a:srgbClr val="B01B81"/>
      </a:accent4>
      <a:accent5>
        <a:srgbClr val="F7D019"/>
      </a:accent5>
      <a:accent6>
        <a:srgbClr val="ED8013"/>
      </a:accent6>
      <a:hlink>
        <a:srgbClr val="3D2A68"/>
      </a:hlink>
      <a:folHlink>
        <a:srgbClr val="338C8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3B7B0"/>
        </a:solidFill>
        <a:ln>
          <a:noFill/>
        </a:ln>
        <a:effectLst>
          <a:outerShdw blurRad="114300" dist="12700" dir="5400000" rotWithShape="0">
            <a:srgbClr val="000000">
              <a:alpha val="35000"/>
            </a:srgb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tnu_blaa_stripe_16_9" id="{58D9072F-38B0-854F-882E-ED63E43BD4B6}" vid="{386DF201-3323-4D4C-9B74-D5F0DDCE906D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434</Words>
  <Application>Microsoft Office PowerPoint</Application>
  <PresentationFormat>Widescreen</PresentationFormat>
  <Paragraphs>128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1_Office-tema</vt:lpstr>
      <vt:lpstr>Refer or not refer – when in doubt?</vt:lpstr>
      <vt:lpstr>Primary care gatekeeping</vt:lpstr>
      <vt:lpstr>Crowded ED and hospitals</vt:lpstr>
      <vt:lpstr>PowerPoint Presentation</vt:lpstr>
      <vt:lpstr>Included patients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Identification</vt:lpstr>
      <vt:lpstr>Relevance, F-value≈1200</vt:lpstr>
      <vt:lpstr>Balance</vt:lpstr>
      <vt:lpstr>PowerPoint Presentation</vt:lpstr>
      <vt:lpstr>PowerPoint Presentation</vt:lpstr>
      <vt:lpstr>Summary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Henvise eller ikke?</dc:title>
  <dc:creator>Ellen Rabben Svedahl</dc:creator>
  <cp:lastModifiedBy>Johan Håkon Bjørngaard</cp:lastModifiedBy>
  <cp:revision>20</cp:revision>
  <dcterms:created xsi:type="dcterms:W3CDTF">2022-10-12T07:22:20Z</dcterms:created>
  <dcterms:modified xsi:type="dcterms:W3CDTF">2023-09-14T14:28:52Z</dcterms:modified>
</cp:coreProperties>
</file>