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679" r:id="rId5"/>
  </p:sldMasterIdLst>
  <p:notesMasterIdLst>
    <p:notesMasterId r:id="rId20"/>
  </p:notesMasterIdLst>
  <p:sldIdLst>
    <p:sldId id="256" r:id="rId6"/>
    <p:sldId id="325" r:id="rId7"/>
    <p:sldId id="361" r:id="rId8"/>
    <p:sldId id="370" r:id="rId9"/>
    <p:sldId id="373" r:id="rId10"/>
    <p:sldId id="369" r:id="rId11"/>
    <p:sldId id="376" r:id="rId12"/>
    <p:sldId id="379" r:id="rId13"/>
    <p:sldId id="374" r:id="rId14"/>
    <p:sldId id="378" r:id="rId15"/>
    <p:sldId id="365" r:id="rId16"/>
    <p:sldId id="362" r:id="rId17"/>
    <p:sldId id="363" r:id="rId18"/>
    <p:sldId id="377" r:id="rId19"/>
  </p:sldIdLst>
  <p:sldSz cx="12192000" cy="6858000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00FFCC"/>
    <a:srgbClr val="66FF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7068" autoAdjust="0"/>
    <p:restoredTop sz="86391" autoAdjust="0"/>
  </p:normalViewPr>
  <p:slideViewPr>
    <p:cSldViewPr snapToGrid="0" snapToObjects="1">
      <p:cViewPr varScale="1">
        <p:scale>
          <a:sx n="97" d="100"/>
          <a:sy n="97" d="100"/>
        </p:scale>
        <p:origin x="34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625CF-AE42-4566-B6CE-3FDB3C101FB4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43B32-F763-426F-8F79-20473CD37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6085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E43B32-F763-426F-8F79-20473CD37DD0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7859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E43B32-F763-426F-8F79-20473CD37DD0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3720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E43B32-F763-426F-8F79-20473CD37DD0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90840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E43B32-F763-426F-8F79-20473CD37DD0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07335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E43B32-F763-426F-8F79-20473CD37DD0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4573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E43B32-F763-426F-8F79-20473CD37DD0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95984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e 8">
            <a:extLst>
              <a:ext uri="{FF2B5EF4-FFF2-40B4-BE49-F238E27FC236}">
                <a16:creationId xmlns:a16="http://schemas.microsoft.com/office/drawing/2014/main" id="{82EE02C8-94DC-504A-9290-29BBC47635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70" b="50000"/>
          <a:stretch/>
        </p:blipFill>
        <p:spPr>
          <a:xfrm>
            <a:off x="7342909" y="2031103"/>
            <a:ext cx="4849092" cy="4826898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1B92C26F-7F53-C14B-B289-0792A6608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8970" y="1122363"/>
            <a:ext cx="9134622" cy="1803717"/>
          </a:xfrm>
        </p:spPr>
        <p:txBody>
          <a:bodyPr anchor="b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6AE6A5A5-BED6-5143-86AB-460B6B373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8970" y="3602038"/>
            <a:ext cx="9134622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73CE523-8A75-3248-9DA6-4FBCB7D88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11DF22D-D0D4-0E48-B228-D7E1C05C9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CACCF5C-1F08-8446-B3CB-BE8A4E8E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F56D0C79-1EC0-FB40-8E61-771EB23F71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41" y="522006"/>
            <a:ext cx="2595838" cy="315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156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-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45DF14B-C2FE-F544-8369-696968811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A7FA39DB-E08D-BD49-A771-A15E0D754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848A3EFA-93BE-2942-A9DE-510C191AC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29771E15-F4D1-8E4C-909A-45D6322C0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cxnSp>
        <p:nvCxnSpPr>
          <p:cNvPr id="6" name="Rett linje 5">
            <a:extLst>
              <a:ext uri="{FF2B5EF4-FFF2-40B4-BE49-F238E27FC236}">
                <a16:creationId xmlns:a16="http://schemas.microsoft.com/office/drawing/2014/main" id="{15EB17B9-0771-0D4B-A7C0-DAB882EB11B1}"/>
              </a:ext>
            </a:extLst>
          </p:cNvPr>
          <p:cNvCxnSpPr/>
          <p:nvPr userDrawn="1"/>
        </p:nvCxnSpPr>
        <p:spPr>
          <a:xfrm>
            <a:off x="0" y="6289507"/>
            <a:ext cx="11353800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>
            <a:extLst>
              <a:ext uri="{FF2B5EF4-FFF2-40B4-BE49-F238E27FC236}">
                <a16:creationId xmlns:a16="http://schemas.microsoft.com/office/drawing/2014/main" id="{FE13AB6A-FB76-5C40-8779-8CD9DBF70535}"/>
              </a:ext>
            </a:extLst>
          </p:cNvPr>
          <p:cNvSpPr/>
          <p:nvPr userDrawn="1"/>
        </p:nvSpPr>
        <p:spPr>
          <a:xfrm>
            <a:off x="11403127" y="6236250"/>
            <a:ext cx="106514" cy="1065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BDF5294E-6029-4141-9D5B-AC715F020C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04" y="6471869"/>
            <a:ext cx="1736190" cy="21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794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EC030D76-EBBC-6045-A8E0-1BF544F82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117CC59B-D2C4-724B-A9D4-6039BB627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843198B2-5AF0-4B41-84D5-E841732B4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62688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t -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EC030D76-EBBC-6045-A8E0-1BF544F82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117CC59B-D2C4-724B-A9D4-6039BB627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843198B2-5AF0-4B41-84D5-E841732B4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cxnSp>
        <p:nvCxnSpPr>
          <p:cNvPr id="5" name="Rett linje 4">
            <a:extLst>
              <a:ext uri="{FF2B5EF4-FFF2-40B4-BE49-F238E27FC236}">
                <a16:creationId xmlns:a16="http://schemas.microsoft.com/office/drawing/2014/main" id="{05DC0F9C-C7F6-864A-B825-03A0E4386B96}"/>
              </a:ext>
            </a:extLst>
          </p:cNvPr>
          <p:cNvCxnSpPr/>
          <p:nvPr userDrawn="1"/>
        </p:nvCxnSpPr>
        <p:spPr>
          <a:xfrm>
            <a:off x="0" y="6289507"/>
            <a:ext cx="11353800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D3855909-4CB5-7C4A-BBD1-322F3AAC3158}"/>
              </a:ext>
            </a:extLst>
          </p:cNvPr>
          <p:cNvSpPr/>
          <p:nvPr userDrawn="1"/>
        </p:nvSpPr>
        <p:spPr>
          <a:xfrm>
            <a:off x="11403127" y="6236250"/>
            <a:ext cx="106514" cy="1065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21E8A0A-FCC1-1F47-BE1B-219619B6D4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04" y="6471869"/>
            <a:ext cx="1736190" cy="21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45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11E09AA-F784-7843-AF76-F1F5C10CA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2941B3E-7B61-9942-971E-6A4275BB1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46C6C3EE-1C5E-2B43-AD4B-48A5DC018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066279E4-A95D-494F-B5C0-48C6AAEC0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D8BEA9F2-7015-1F45-85F0-950A233AF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934AD8B-F318-F843-94DD-61BEBF355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76372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4609725-4C45-974D-824E-69A856778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FA63FF9E-5285-314A-8CF5-EEB89FFE02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40CE39C3-2AA4-5244-9A2D-DB3B64A152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1D2AF465-F61C-4E4D-858F-514DDF4A7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D5394162-ECD8-7945-865B-7F1F64159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86562E3F-A4CE-2041-A55F-08EFD70FF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733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tel og 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AD42566-4768-9B46-AFF6-FF46A8313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DAC1D3E1-B9C2-784F-88E4-AEF167E246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9A5C4AD-40E5-9149-ADE1-C81DB1FDC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80B98C6-809E-6948-BAF6-43E891F2C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03A929C-DC22-F942-AD31-7CDFF0FFF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58210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1E658D50-C9C4-0E4E-BBDA-89F36C2E33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72CFF7A4-7E83-2E45-82EE-BFA61A279D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D208DC0-E74B-F748-AA00-FDB066BD1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4CAFE319-53F5-3147-8E69-370A523D2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769782D-285F-2444-A54B-B7BB5BD59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1788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e 8">
            <a:extLst>
              <a:ext uri="{FF2B5EF4-FFF2-40B4-BE49-F238E27FC236}">
                <a16:creationId xmlns:a16="http://schemas.microsoft.com/office/drawing/2014/main" id="{82EE02C8-94DC-504A-9290-29BBC47635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70" b="50000"/>
          <a:stretch/>
        </p:blipFill>
        <p:spPr>
          <a:xfrm>
            <a:off x="7342909" y="2031103"/>
            <a:ext cx="4849092" cy="4826898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1B92C26F-7F53-C14B-B289-0792A6608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8970" y="1122363"/>
            <a:ext cx="9134622" cy="1803717"/>
          </a:xfrm>
        </p:spPr>
        <p:txBody>
          <a:bodyPr anchor="b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6AE6A5A5-BED6-5143-86AB-460B6B373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8970" y="3602038"/>
            <a:ext cx="9134622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73CE523-8A75-3248-9DA6-4FBCB7D88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8888" y="6398554"/>
            <a:ext cx="1084118" cy="365125"/>
          </a:xfrm>
        </p:spPr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11DF22D-D0D4-0E48-B228-D7E1C05C9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14491" y="6398554"/>
            <a:ext cx="5126636" cy="365125"/>
          </a:xfr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CACCF5C-1F08-8446-B3CB-BE8A4E8E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05165" y="6398554"/>
            <a:ext cx="578427" cy="365125"/>
          </a:xfrm>
        </p:spPr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pic>
        <p:nvPicPr>
          <p:cNvPr id="8" name="Bilde 7">
            <a:extLst>
              <a:ext uri="{FF2B5EF4-FFF2-40B4-BE49-F238E27FC236}">
                <a16:creationId xmlns:a16="http://schemas.microsoft.com/office/drawing/2014/main" id="{DD7FB7C7-2FFE-9946-8119-67E5C995F20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47" y="510083"/>
            <a:ext cx="1175952" cy="386134"/>
          </a:xfrm>
          <a:prstGeom prst="rect">
            <a:avLst/>
          </a:prstGeom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EC2C792C-6B02-A34F-B441-BB4F4322816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41" y="522006"/>
            <a:ext cx="2595838" cy="315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452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EC9FBA7-41E6-C943-9BCD-44F5EB468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452C6F6-7C7E-0545-8053-554FFB3DB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F19BF38-7C0E-D742-A608-838B84032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4D46AAD2-377D-CE4A-A78F-CC05DDAF1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D7291D6-3B57-4443-854E-B16C15C9D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1072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 - Hvi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e 9">
            <a:extLst>
              <a:ext uri="{FF2B5EF4-FFF2-40B4-BE49-F238E27FC236}">
                <a16:creationId xmlns:a16="http://schemas.microsoft.com/office/drawing/2014/main" id="{E153C832-2D45-9242-963F-DAE9C7CFED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29"/>
          <a:stretch/>
        </p:blipFill>
        <p:spPr>
          <a:xfrm>
            <a:off x="7355400" y="2024221"/>
            <a:ext cx="4836600" cy="4833779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1B92C26F-7F53-C14B-B289-0792A6608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8970" y="1122363"/>
            <a:ext cx="9134622" cy="1803717"/>
          </a:xfrm>
        </p:spPr>
        <p:txBody>
          <a:bodyPr anchor="b" anchorCtr="0"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6AE6A5A5-BED6-5143-86AB-460B6B373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8970" y="3602038"/>
            <a:ext cx="9134622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73CE523-8A75-3248-9DA6-4FBCB7D88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8888" y="6398554"/>
            <a:ext cx="1084118" cy="365125"/>
          </a:xfrm>
        </p:spPr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11DF22D-D0D4-0E48-B228-D7E1C05C9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14491" y="6398554"/>
            <a:ext cx="5126636" cy="365125"/>
          </a:xfr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CACCF5C-1F08-8446-B3CB-BE8A4E8E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05165" y="6398554"/>
            <a:ext cx="578427" cy="365125"/>
          </a:xfrm>
        </p:spPr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E8658582-4916-A549-985C-DB2D479DA1E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01" y="521986"/>
            <a:ext cx="2591648" cy="314593"/>
          </a:xfrm>
          <a:prstGeom prst="rect">
            <a:avLst/>
          </a:prstGeom>
        </p:spPr>
      </p:pic>
      <p:pic>
        <p:nvPicPr>
          <p:cNvPr id="14" name="Bilde 13">
            <a:extLst>
              <a:ext uri="{FF2B5EF4-FFF2-40B4-BE49-F238E27FC236}">
                <a16:creationId xmlns:a16="http://schemas.microsoft.com/office/drawing/2014/main" id="{1A70716F-ACC0-4845-B20A-A0E2BA229B3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052" y="501814"/>
            <a:ext cx="1163247" cy="38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800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EC9FBA7-41E6-C943-9BCD-44F5EB468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452C6F6-7C7E-0545-8053-554FFB3DB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F19BF38-7C0E-D742-A608-838B84032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4D46AAD2-377D-CE4A-A78F-CC05DDAF1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D7291D6-3B57-4443-854E-B16C15C9D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384628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 - Lite kor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B92C26F-7F53-C14B-B289-0792A6608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8970" y="1122363"/>
            <a:ext cx="9134622" cy="1803717"/>
          </a:xfrm>
        </p:spPr>
        <p:txBody>
          <a:bodyPr anchor="b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6AE6A5A5-BED6-5143-86AB-460B6B373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8970" y="3602038"/>
            <a:ext cx="9134622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73CE523-8A75-3248-9DA6-4FBCB7D88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8888" y="6398554"/>
            <a:ext cx="1084118" cy="365125"/>
          </a:xfrm>
        </p:spPr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11DF22D-D0D4-0E48-B228-D7E1C05C9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14491" y="6398554"/>
            <a:ext cx="5126636" cy="365125"/>
          </a:xfr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CACCF5C-1F08-8446-B3CB-BE8A4E8E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05165" y="6398554"/>
            <a:ext cx="578427" cy="365125"/>
          </a:xfrm>
        </p:spPr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5229176C-BD17-7B45-B105-44D0ACE318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41" y="522006"/>
            <a:ext cx="2595838" cy="315101"/>
          </a:xfrm>
          <a:prstGeom prst="rect">
            <a:avLst/>
          </a:prstGeom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F2D22BF8-AD14-BB4C-B1C8-F5155151269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47" y="510083"/>
            <a:ext cx="1175952" cy="3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0460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eloverskrift - Outl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e 9">
            <a:extLst>
              <a:ext uri="{FF2B5EF4-FFF2-40B4-BE49-F238E27FC236}">
                <a16:creationId xmlns:a16="http://schemas.microsoft.com/office/drawing/2014/main" id="{0D9DF52E-117B-E043-A85D-02F51CF70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07" y="2031102"/>
            <a:ext cx="6068293" cy="6062219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1B92C26F-7F53-C14B-B289-0792A6608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8970" y="1122363"/>
            <a:ext cx="9134622" cy="1803717"/>
          </a:xfrm>
        </p:spPr>
        <p:txBody>
          <a:bodyPr anchor="b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6AE6A5A5-BED6-5143-86AB-460B6B373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8970" y="3602038"/>
            <a:ext cx="9134622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73CE523-8A75-3248-9DA6-4FBCB7D88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8888" y="6398554"/>
            <a:ext cx="1084118" cy="365125"/>
          </a:xfrm>
        </p:spPr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11DF22D-D0D4-0E48-B228-D7E1C05C9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14491" y="6398554"/>
            <a:ext cx="5126636" cy="365125"/>
          </a:xfr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CACCF5C-1F08-8446-B3CB-BE8A4E8E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05165" y="6398554"/>
            <a:ext cx="578427" cy="365125"/>
          </a:xfrm>
        </p:spPr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7ECEEEFF-8932-884B-B947-60673496B9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41" y="522006"/>
            <a:ext cx="2595838" cy="315101"/>
          </a:xfrm>
          <a:prstGeom prst="rect">
            <a:avLst/>
          </a:prstGeom>
        </p:spPr>
      </p:pic>
      <p:pic>
        <p:nvPicPr>
          <p:cNvPr id="13" name="Bilde 12">
            <a:extLst>
              <a:ext uri="{FF2B5EF4-FFF2-40B4-BE49-F238E27FC236}">
                <a16:creationId xmlns:a16="http://schemas.microsoft.com/office/drawing/2014/main" id="{557415EA-7601-4B40-9BF6-5049224D3D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347" y="510083"/>
            <a:ext cx="1175952" cy="3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2645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Deloverskrift - Kor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e 8">
            <a:extLst>
              <a:ext uri="{FF2B5EF4-FFF2-40B4-BE49-F238E27FC236}">
                <a16:creationId xmlns:a16="http://schemas.microsoft.com/office/drawing/2014/main" id="{C9D6672D-8C6A-0C4F-88CF-81912731AD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70" b="50000"/>
          <a:stretch/>
        </p:blipFill>
        <p:spPr>
          <a:xfrm>
            <a:off x="7342909" y="2031103"/>
            <a:ext cx="4849092" cy="4826898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60E85F30-75B4-FF42-AF80-20CFD766F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7604DED-0A22-4640-8B1A-EA0B4E547B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8858EF4-CDD5-1440-86E1-4B7C7AA449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2746" y="6398554"/>
            <a:ext cx="1084118" cy="365125"/>
          </a:xfrm>
        </p:spPr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F194CB1-9586-EF4B-BBB6-8D9442BF7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78349" y="6398554"/>
            <a:ext cx="5126636" cy="365125"/>
          </a:xfr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44BB978-85C2-0D4E-9FC4-20CC0C33C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9023" y="6398554"/>
            <a:ext cx="578427" cy="365125"/>
          </a:xfrm>
        </p:spPr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C4BA4D8A-84BB-D747-9DDE-4C9AAF876F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04" y="6471869"/>
            <a:ext cx="1736190" cy="210751"/>
          </a:xfrm>
          <a:prstGeom prst="rect">
            <a:avLst/>
          </a:prstGeom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6F89167D-50C0-0C43-AF47-A7C9C36023F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920" y="6441898"/>
            <a:ext cx="837238" cy="27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8343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891CDD4-CA52-7C4D-8F8A-3FE04929F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C131A3E-7895-8346-BF2B-D4D3FD170E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84ACC645-0435-484D-A09D-82C747BFB7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2136B6A6-D833-794B-8729-5D07699C5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59FAF9AB-8DF9-CB4C-A8B4-1B435AA1E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4A93593C-2DE9-7D4C-91D3-9E1788F37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582443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28AB9C3-8B30-D644-AE02-1F73A6694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5E9DE39-9DCC-2A48-B512-D62634DCB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4D508B2E-D5F0-424B-84A7-34DAF21426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B1FD1AAA-F6C1-3E43-AFD6-2901438179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D2A292EE-25A9-2B47-98B0-F650206E4C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CA44997F-0D0E-5845-B7B6-09C32376E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DB919485-2E05-C648-83E6-5BCB37E5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B2400F27-A523-4D49-B3FC-A0D1B4D49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843105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45DF14B-C2FE-F544-8369-696968811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A7FA39DB-E08D-BD49-A771-A15E0D754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848A3EFA-93BE-2942-A9DE-510C191AC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29771E15-F4D1-8E4C-909A-45D6322C0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70376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 -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45DF14B-C2FE-F544-8369-696968811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BB96096A-EF6E-374B-AE1B-32AB40A68D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562" y="6441898"/>
            <a:ext cx="837238" cy="274913"/>
          </a:xfrm>
          <a:prstGeom prst="rect">
            <a:avLst/>
          </a:prstGeom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D23819EE-CB93-6A48-95C1-F5EEBD009B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25" y="6471869"/>
            <a:ext cx="1736190" cy="210751"/>
          </a:xfrm>
          <a:prstGeom prst="rect">
            <a:avLst/>
          </a:prstGeom>
        </p:spPr>
      </p:pic>
      <p:sp>
        <p:nvSpPr>
          <p:cNvPr id="10" name="Plassholder for dato 3">
            <a:extLst>
              <a:ext uri="{FF2B5EF4-FFF2-40B4-BE49-F238E27FC236}">
                <a16:creationId xmlns:a16="http://schemas.microsoft.com/office/drawing/2014/main" id="{301992A0-8B27-4646-AC07-7979BAFA36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41584" y="6398554"/>
            <a:ext cx="10841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12" name="Plassholder for bunntekst 4">
            <a:extLst>
              <a:ext uri="{FF2B5EF4-FFF2-40B4-BE49-F238E27FC236}">
                <a16:creationId xmlns:a16="http://schemas.microsoft.com/office/drawing/2014/main" id="{7B57FB77-755A-7047-BD41-15AA6EC5C7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87187" y="6398554"/>
            <a:ext cx="51266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13" name="Plassholder for lysbildenummer 5">
            <a:extLst>
              <a:ext uri="{FF2B5EF4-FFF2-40B4-BE49-F238E27FC236}">
                <a16:creationId xmlns:a16="http://schemas.microsoft.com/office/drawing/2014/main" id="{A1F4CDAC-E66E-514E-80E7-C2502B6D5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577861" y="6398554"/>
            <a:ext cx="578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cxnSp>
        <p:nvCxnSpPr>
          <p:cNvPr id="14" name="Rett linje 13">
            <a:extLst>
              <a:ext uri="{FF2B5EF4-FFF2-40B4-BE49-F238E27FC236}">
                <a16:creationId xmlns:a16="http://schemas.microsoft.com/office/drawing/2014/main" id="{207A61D9-B256-D44F-8678-1CED6F9228EC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89507"/>
            <a:ext cx="10515600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1469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EC030D76-EBBC-6045-A8E0-1BF544F82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117CC59B-D2C4-724B-A9D4-6039BB627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843198B2-5AF0-4B41-84D5-E841732B4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148288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t - Blå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e 10">
            <a:extLst>
              <a:ext uri="{FF2B5EF4-FFF2-40B4-BE49-F238E27FC236}">
                <a16:creationId xmlns:a16="http://schemas.microsoft.com/office/drawing/2014/main" id="{A2F1195B-9DE8-3A4A-A96B-23CC25A6D8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562" y="6441898"/>
            <a:ext cx="837238" cy="274913"/>
          </a:xfrm>
          <a:prstGeom prst="rect">
            <a:avLst/>
          </a:prstGeom>
        </p:spPr>
      </p:pic>
      <p:pic>
        <p:nvPicPr>
          <p:cNvPr id="12" name="Bilde 11">
            <a:extLst>
              <a:ext uri="{FF2B5EF4-FFF2-40B4-BE49-F238E27FC236}">
                <a16:creationId xmlns:a16="http://schemas.microsoft.com/office/drawing/2014/main" id="{86336B32-8A8A-8344-BB44-A44D77A1BD6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25" y="6471869"/>
            <a:ext cx="1736190" cy="210751"/>
          </a:xfrm>
          <a:prstGeom prst="rect">
            <a:avLst/>
          </a:prstGeom>
        </p:spPr>
      </p:pic>
      <p:sp>
        <p:nvSpPr>
          <p:cNvPr id="13" name="Plassholder for dato 3">
            <a:extLst>
              <a:ext uri="{FF2B5EF4-FFF2-40B4-BE49-F238E27FC236}">
                <a16:creationId xmlns:a16="http://schemas.microsoft.com/office/drawing/2014/main" id="{9D235371-0F20-AB4A-B90E-4D1FAF88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41584" y="6398554"/>
            <a:ext cx="10841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14" name="Plassholder for bunntekst 4">
            <a:extLst>
              <a:ext uri="{FF2B5EF4-FFF2-40B4-BE49-F238E27FC236}">
                <a16:creationId xmlns:a16="http://schemas.microsoft.com/office/drawing/2014/main" id="{F3C12EE6-458A-8244-A648-8E1C123493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87187" y="6398554"/>
            <a:ext cx="51266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15" name="Plassholder for lysbildenummer 5">
            <a:extLst>
              <a:ext uri="{FF2B5EF4-FFF2-40B4-BE49-F238E27FC236}">
                <a16:creationId xmlns:a16="http://schemas.microsoft.com/office/drawing/2014/main" id="{98618B25-8E2B-DE40-B0EA-8104B12018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577861" y="6398554"/>
            <a:ext cx="578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8B115FB1-D597-5B4F-A897-DC13B767DBCA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89507"/>
            <a:ext cx="10515600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808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11E09AA-F784-7843-AF76-F1F5C10CA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2941B3E-7B61-9942-971E-6A4275BB1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46C6C3EE-1C5E-2B43-AD4B-48A5DC018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066279E4-A95D-494F-B5C0-48C6AAEC0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D8BEA9F2-7015-1F45-85F0-950A233AF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934AD8B-F318-F843-94DD-61BEBF355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7963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 - Hvi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e 9">
            <a:extLst>
              <a:ext uri="{FF2B5EF4-FFF2-40B4-BE49-F238E27FC236}">
                <a16:creationId xmlns:a16="http://schemas.microsoft.com/office/drawing/2014/main" id="{E153C832-2D45-9242-963F-DAE9C7CFED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29"/>
          <a:stretch/>
        </p:blipFill>
        <p:spPr>
          <a:xfrm>
            <a:off x="7355400" y="2024221"/>
            <a:ext cx="4836600" cy="4833779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1B92C26F-7F53-C14B-B289-0792A6608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8970" y="1122363"/>
            <a:ext cx="9134622" cy="1803717"/>
          </a:xfrm>
        </p:spPr>
        <p:txBody>
          <a:bodyPr anchor="b" anchorCtr="0"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6AE6A5A5-BED6-5143-86AB-460B6B373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8970" y="3602038"/>
            <a:ext cx="9134622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73CE523-8A75-3248-9DA6-4FBCB7D88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11DF22D-D0D4-0E48-B228-D7E1C05C9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CACCF5C-1F08-8446-B3CB-BE8A4E8E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33206A0A-712F-B740-9B11-FD9061087E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01" y="521986"/>
            <a:ext cx="2591648" cy="31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5068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4609725-4C45-974D-824E-69A856778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FA63FF9E-5285-314A-8CF5-EEB89FFE02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40CE39C3-2AA4-5244-9A2D-DB3B64A152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1D2AF465-F61C-4E4D-858F-514DDF4A7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D5394162-ECD8-7945-865B-7F1F64159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86562E3F-A4CE-2041-A55F-08EFD70FF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12247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tel og 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AD42566-4768-9B46-AFF6-FF46A8313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DAC1D3E1-B9C2-784F-88E4-AEF167E246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9A5C4AD-40E5-9149-ADE1-C81DB1FDC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80B98C6-809E-6948-BAF6-43E891F2C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03A929C-DC22-F942-AD31-7CDFF0FFF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540423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1E658D50-C9C4-0E4E-BBDA-89F36C2E33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72CFF7A4-7E83-2E45-82EE-BFA61A279D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D208DC0-E74B-F748-AA00-FDB066BD1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4CAFE319-53F5-3147-8E69-370A523D2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769782D-285F-2444-A54B-B7BB5BD59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4765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 - Lite kor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B92C26F-7F53-C14B-B289-0792A6608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8970" y="1122363"/>
            <a:ext cx="9134622" cy="1803717"/>
          </a:xfrm>
        </p:spPr>
        <p:txBody>
          <a:bodyPr anchor="b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6AE6A5A5-BED6-5143-86AB-460B6B373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8970" y="3602038"/>
            <a:ext cx="9134622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73CE523-8A75-3248-9DA6-4FBCB7D88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11DF22D-D0D4-0E48-B228-D7E1C05C9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CACCF5C-1F08-8446-B3CB-BE8A4E8E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pic>
        <p:nvPicPr>
          <p:cNvPr id="8" name="Bilde 7">
            <a:extLst>
              <a:ext uri="{FF2B5EF4-FFF2-40B4-BE49-F238E27FC236}">
                <a16:creationId xmlns:a16="http://schemas.microsoft.com/office/drawing/2014/main" id="{9D6F1982-7605-B441-BA40-FC44626003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41" y="522006"/>
            <a:ext cx="2595838" cy="315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87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eloverskrift - Outl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e 9">
            <a:extLst>
              <a:ext uri="{FF2B5EF4-FFF2-40B4-BE49-F238E27FC236}">
                <a16:creationId xmlns:a16="http://schemas.microsoft.com/office/drawing/2014/main" id="{0D9DF52E-117B-E043-A85D-02F51CF70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07" y="2031102"/>
            <a:ext cx="6068293" cy="6062219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1B92C26F-7F53-C14B-B289-0792A6608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8970" y="1122363"/>
            <a:ext cx="9134622" cy="1803717"/>
          </a:xfrm>
        </p:spPr>
        <p:txBody>
          <a:bodyPr anchor="b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6AE6A5A5-BED6-5143-86AB-460B6B373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8970" y="3602038"/>
            <a:ext cx="9134622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73CE523-8A75-3248-9DA6-4FBCB7D88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11DF22D-D0D4-0E48-B228-D7E1C05C9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CACCF5C-1F08-8446-B3CB-BE8A4E8E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4CE883D9-32AB-1645-A10D-6A1C68C84B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41" y="522006"/>
            <a:ext cx="2595838" cy="315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375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Deloverskrift - Kor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e 8">
            <a:extLst>
              <a:ext uri="{FF2B5EF4-FFF2-40B4-BE49-F238E27FC236}">
                <a16:creationId xmlns:a16="http://schemas.microsoft.com/office/drawing/2014/main" id="{C9D6672D-8C6A-0C4F-88CF-81912731AD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70" b="50000"/>
          <a:stretch/>
        </p:blipFill>
        <p:spPr>
          <a:xfrm>
            <a:off x="7342909" y="2031103"/>
            <a:ext cx="4849092" cy="4826898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60E85F30-75B4-FF42-AF80-20CFD766F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7604DED-0A22-4640-8B1A-EA0B4E547B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8858EF4-CDD5-1440-86E1-4B7C7AA44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F194CB1-9586-EF4B-BBB6-8D9442BF7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44BB978-85C2-0D4E-9FC4-20CC0C33C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C4BA4D8A-84BB-D747-9DDE-4C9AAF876F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04" y="6471869"/>
            <a:ext cx="1736190" cy="21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651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891CDD4-CA52-7C4D-8F8A-3FE04929F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C131A3E-7895-8346-BF2B-D4D3FD170E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84ACC645-0435-484D-A09D-82C747BFB7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2136B6A6-D833-794B-8729-5D07699C5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59FAF9AB-8DF9-CB4C-A8B4-1B435AA1E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4A93593C-2DE9-7D4C-91D3-9E1788F37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70243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28AB9C3-8B30-D644-AE02-1F73A6694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5E9DE39-9DCC-2A48-B512-D62634DCB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4D508B2E-D5F0-424B-84A7-34DAF21426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B1FD1AAA-F6C1-3E43-AFD6-2901438179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D2A292EE-25A9-2B47-98B0-F650206E4C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CA44997F-0D0E-5845-B7B6-09C32376E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DB919485-2E05-C648-83E6-5BCB37E5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B2400F27-A523-4D49-B3FC-A0D1B4D49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64871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45DF14B-C2FE-F544-8369-696968811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A7FA39DB-E08D-BD49-A771-A15E0D754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848A3EFA-93BE-2942-A9DE-510C191AC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29771E15-F4D1-8E4C-909A-45D6322C0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46061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9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78647BA5-F06A-5B43-8698-E775507EE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EBEB8629-6545-D646-B891-0A3E1F73A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Rediger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65B4DF2-A0F8-884E-8DBE-7712307E70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89519" y="6398554"/>
            <a:ext cx="10841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3B7D5AD-47C6-DB46-AAD0-77F1DAC4FF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42908" y="6398554"/>
            <a:ext cx="3318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B3EAFA3-513F-8C48-BD2F-0A1A89FB5A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54589" y="6398554"/>
            <a:ext cx="578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cxnSp>
        <p:nvCxnSpPr>
          <p:cNvPr id="8" name="Rett linje 7">
            <a:extLst>
              <a:ext uri="{FF2B5EF4-FFF2-40B4-BE49-F238E27FC236}">
                <a16:creationId xmlns:a16="http://schemas.microsoft.com/office/drawing/2014/main" id="{34695DCA-5B5F-BF40-B86F-07FE2608D712}"/>
              </a:ext>
            </a:extLst>
          </p:cNvPr>
          <p:cNvCxnSpPr/>
          <p:nvPr userDrawn="1"/>
        </p:nvCxnSpPr>
        <p:spPr>
          <a:xfrm>
            <a:off x="0" y="6289507"/>
            <a:ext cx="11353800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>
            <a:extLst>
              <a:ext uri="{FF2B5EF4-FFF2-40B4-BE49-F238E27FC236}">
                <a16:creationId xmlns:a16="http://schemas.microsoft.com/office/drawing/2014/main" id="{B372F43A-4749-7645-AEEC-2D18E5808714}"/>
              </a:ext>
            </a:extLst>
          </p:cNvPr>
          <p:cNvSpPr/>
          <p:nvPr userDrawn="1"/>
        </p:nvSpPr>
        <p:spPr>
          <a:xfrm>
            <a:off x="11403127" y="6236250"/>
            <a:ext cx="106514" cy="10651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D4FC5C43-2EBB-8246-999A-FE1E50A6ED0C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95" y="6469672"/>
            <a:ext cx="1772407" cy="21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4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76" r:id="rId3"/>
    <p:sldLayoutId id="2147483677" r:id="rId4"/>
    <p:sldLayoutId id="2147483678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78647BA5-F06A-5B43-8698-E775507EE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EBEB8629-6545-D646-B891-0A3E1F73A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65B4DF2-A0F8-884E-8DBE-7712307E70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41584" y="6398554"/>
            <a:ext cx="10841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9F13E-7433-AD44-943B-226CAB9E3968}" type="datetimeFigureOut">
              <a:rPr lang="nb-NO" smtClean="0"/>
              <a:t>13.09.2023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3B7D5AD-47C6-DB46-AAD0-77F1DAC4FF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87187" y="6398554"/>
            <a:ext cx="51266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B3EAFA3-513F-8C48-BD2F-0A1A89FB5A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577861" y="6398554"/>
            <a:ext cx="578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5909A-6E04-0740-90F1-7980387B509A}" type="slidenum">
              <a:rPr lang="nb-NO" smtClean="0"/>
              <a:t>‹#›</a:t>
            </a:fld>
            <a:endParaRPr lang="nb-NO"/>
          </a:p>
        </p:txBody>
      </p:sp>
      <p:cxnSp>
        <p:nvCxnSpPr>
          <p:cNvPr id="8" name="Rett linje 7">
            <a:extLst>
              <a:ext uri="{FF2B5EF4-FFF2-40B4-BE49-F238E27FC236}">
                <a16:creationId xmlns:a16="http://schemas.microsoft.com/office/drawing/2014/main" id="{34695DCA-5B5F-BF40-B86F-07FE2608D712}"/>
              </a:ext>
            </a:extLst>
          </p:cNvPr>
          <p:cNvCxnSpPr>
            <a:cxnSpLocks/>
          </p:cNvCxnSpPr>
          <p:nvPr userDrawn="1"/>
        </p:nvCxnSpPr>
        <p:spPr>
          <a:xfrm>
            <a:off x="838200" y="6289507"/>
            <a:ext cx="10515600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Bilde 11">
            <a:extLst>
              <a:ext uri="{FF2B5EF4-FFF2-40B4-BE49-F238E27FC236}">
                <a16:creationId xmlns:a16="http://schemas.microsoft.com/office/drawing/2014/main" id="{D4FC5C43-2EBB-8246-999A-FE1E50A6ED0C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87" y="6469672"/>
            <a:ext cx="1772407" cy="215147"/>
          </a:xfrm>
          <a:prstGeom prst="rect">
            <a:avLst/>
          </a:prstGeom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B5297BF5-D698-8A4E-899D-63E1AAD9FBC1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562" y="6441457"/>
            <a:ext cx="837238" cy="27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291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tel 11"/>
          <p:cNvSpPr>
            <a:spLocks noGrp="1"/>
          </p:cNvSpPr>
          <p:nvPr>
            <p:ph type="ctrTitle"/>
          </p:nvPr>
        </p:nvSpPr>
        <p:spPr>
          <a:xfrm>
            <a:off x="1448970" y="1122363"/>
            <a:ext cx="9134622" cy="2203933"/>
          </a:xfrm>
        </p:spPr>
        <p:txBody>
          <a:bodyPr>
            <a:noAutofit/>
          </a:bodyPr>
          <a:lstStyle/>
          <a:p>
            <a:r>
              <a:rPr lang="nb-NO" sz="2800" dirty="0"/>
              <a:t>How </a:t>
            </a:r>
            <a:r>
              <a:rPr lang="nb-NO" sz="2800" dirty="0" err="1"/>
              <a:t>does</a:t>
            </a:r>
            <a:r>
              <a:rPr lang="nb-NO" sz="2800" dirty="0"/>
              <a:t> ending </a:t>
            </a:r>
            <a:r>
              <a:rPr lang="nb-NO" sz="2800" dirty="0" err="1"/>
              <a:t>of</a:t>
            </a:r>
            <a:r>
              <a:rPr lang="nb-NO" sz="2800" dirty="0"/>
              <a:t> a general </a:t>
            </a:r>
            <a:r>
              <a:rPr lang="nb-NO" sz="2800" dirty="0" err="1"/>
              <a:t>practitioner</a:t>
            </a:r>
            <a:r>
              <a:rPr lang="nb-NO" sz="2800" dirty="0"/>
              <a:t> </a:t>
            </a:r>
            <a:r>
              <a:rPr lang="nb-NO" sz="2800" dirty="0" err="1"/>
              <a:t>relation</a:t>
            </a:r>
            <a:r>
              <a:rPr lang="nb-NO" sz="2800" dirty="0"/>
              <a:t> </a:t>
            </a:r>
            <a:r>
              <a:rPr lang="nb-NO" sz="2800" dirty="0" err="1"/>
              <a:t>impact</a:t>
            </a:r>
            <a:r>
              <a:rPr lang="nb-NO" sz="2800" dirty="0"/>
              <a:t> </a:t>
            </a:r>
            <a:r>
              <a:rPr lang="nb-NO" sz="2800" dirty="0" err="1"/>
              <a:t>patients</a:t>
            </a:r>
            <a:r>
              <a:rPr lang="nb-NO" sz="2800" dirty="0"/>
              <a:t>’ </a:t>
            </a:r>
            <a:r>
              <a:rPr lang="nb-NO" sz="2800" dirty="0" err="1"/>
              <a:t>health</a:t>
            </a:r>
            <a:r>
              <a:rPr lang="nb-NO" sz="2800" dirty="0"/>
              <a:t> </a:t>
            </a:r>
            <a:r>
              <a:rPr lang="nb-NO" sz="2800" dirty="0" err="1"/>
              <a:t>care</a:t>
            </a:r>
            <a:r>
              <a:rPr lang="nb-NO" sz="2800" dirty="0"/>
              <a:t> </a:t>
            </a:r>
            <a:r>
              <a:rPr lang="nb-NO" sz="2800" dirty="0" err="1"/>
              <a:t>use</a:t>
            </a:r>
            <a:r>
              <a:rPr lang="nb-NO" sz="2800" dirty="0"/>
              <a:t> and </a:t>
            </a:r>
            <a:r>
              <a:rPr lang="nb-NO" sz="2800" dirty="0" err="1"/>
              <a:t>mortality</a:t>
            </a:r>
            <a:r>
              <a:rPr lang="nb-NO" sz="2800" dirty="0"/>
              <a:t>? </a:t>
            </a:r>
            <a:br>
              <a:rPr lang="nb-NO" sz="2800" dirty="0"/>
            </a:br>
            <a:r>
              <a:rPr lang="nb-NO" sz="2800" dirty="0"/>
              <a:t>A </a:t>
            </a:r>
            <a:r>
              <a:rPr lang="nb-NO" sz="2800" dirty="0" err="1"/>
              <a:t>national</a:t>
            </a:r>
            <a:r>
              <a:rPr lang="nb-NO" sz="2800" dirty="0"/>
              <a:t> </a:t>
            </a:r>
            <a:r>
              <a:rPr lang="nb-NO" sz="2800" dirty="0" err="1"/>
              <a:t>registry</a:t>
            </a:r>
            <a:r>
              <a:rPr lang="nb-NO" sz="2800" dirty="0"/>
              <a:t> </a:t>
            </a:r>
            <a:r>
              <a:rPr lang="nb-NO" sz="2800" dirty="0" err="1"/>
              <a:t>cohort</a:t>
            </a:r>
            <a:r>
              <a:rPr lang="nb-NO" sz="2800" dirty="0"/>
              <a:t> </a:t>
            </a:r>
            <a:r>
              <a:rPr lang="nb-NO" sz="2800" dirty="0" err="1"/>
              <a:t>study</a:t>
            </a:r>
            <a:r>
              <a:rPr lang="nb-NO" sz="2800" dirty="0"/>
              <a:t> in Norway, 2008 to 2021.</a:t>
            </a:r>
            <a:br>
              <a:rPr lang="nb-NO" sz="2800" dirty="0"/>
            </a:br>
            <a:endParaRPr lang="nb-NO" sz="1800" dirty="0"/>
          </a:p>
        </p:txBody>
      </p:sp>
      <p:sp>
        <p:nvSpPr>
          <p:cNvPr id="13" name="Undertittel 12"/>
          <p:cNvSpPr>
            <a:spLocks noGrp="1"/>
          </p:cNvSpPr>
          <p:nvPr>
            <p:ph type="subTitle" idx="1"/>
          </p:nvPr>
        </p:nvSpPr>
        <p:spPr>
          <a:xfrm>
            <a:off x="1528689" y="4227443"/>
            <a:ext cx="9134622" cy="246145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GB" dirty="0"/>
              <a:t>Kristin H. </a:t>
            </a:r>
            <a:r>
              <a:rPr lang="en-GB" dirty="0" err="1"/>
              <a:t>Vinjerui</a:t>
            </a:r>
            <a:r>
              <a:rPr lang="en-GB" dirty="0"/>
              <a:t>, Sara M. Nilsen, Andreas </a:t>
            </a:r>
            <a:r>
              <a:rPr lang="en-GB" dirty="0" err="1"/>
              <a:t>Asheim</a:t>
            </a:r>
            <a:r>
              <a:rPr lang="en-GB" dirty="0"/>
              <a:t>, </a:t>
            </a:r>
            <a:r>
              <a:rPr lang="en-GB" dirty="0" err="1"/>
              <a:t>Kjartan</a:t>
            </a:r>
            <a:r>
              <a:rPr lang="en-GB" dirty="0"/>
              <a:t> S. </a:t>
            </a:r>
            <a:r>
              <a:rPr lang="en-GB" dirty="0" err="1"/>
              <a:t>Anthun</a:t>
            </a:r>
            <a:r>
              <a:rPr lang="en-GB" dirty="0"/>
              <a:t>, Kristine Pape, Fredrik Carlsen, Linn O. Getz, </a:t>
            </a:r>
            <a:r>
              <a:rPr lang="en-GB" dirty="0" err="1"/>
              <a:t>Bente</a:t>
            </a:r>
            <a:r>
              <a:rPr lang="en-GB" dirty="0"/>
              <a:t> P. </a:t>
            </a:r>
            <a:r>
              <a:rPr lang="en-GB" dirty="0" err="1"/>
              <a:t>Mjølstad</a:t>
            </a:r>
            <a:r>
              <a:rPr lang="en-GB" dirty="0"/>
              <a:t>, Johan H. </a:t>
            </a:r>
            <a:r>
              <a:rPr lang="en-GB" dirty="0" err="1"/>
              <a:t>Bjørngaard</a:t>
            </a:r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Andreas </a:t>
            </a:r>
            <a:r>
              <a:rPr lang="en-GB" dirty="0" err="1"/>
              <a:t>Asheim</a:t>
            </a:r>
            <a:endParaRPr lang="en-GB" dirty="0"/>
          </a:p>
          <a:p>
            <a:pPr algn="ctr"/>
            <a:r>
              <a:rPr lang="en-GB" sz="2000" dirty="0"/>
              <a:t>St. Olav´s University Hospital, Trondheim Norway</a:t>
            </a:r>
          </a:p>
          <a:p>
            <a:pPr algn="ctr"/>
            <a:r>
              <a:rPr lang="en-GB" sz="2000" dirty="0"/>
              <a:t>NTNU, Department of Mathematical Sciences</a:t>
            </a:r>
          </a:p>
          <a:p>
            <a:pPr algn="ctr"/>
            <a:endParaRPr lang="en-GB" sz="2000" dirty="0"/>
          </a:p>
          <a:p>
            <a:r>
              <a:rPr lang="en-GB" sz="1900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0198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C7D30F8-48A6-060A-9453-30D58ED96D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704" y="964050"/>
            <a:ext cx="8358626" cy="5109579"/>
          </a:xfr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717A6BD-950A-A7C1-D68A-412778FCD24C}"/>
              </a:ext>
            </a:extLst>
          </p:cNvPr>
          <p:cNvSpPr txBox="1">
            <a:spLocks/>
          </p:cNvSpPr>
          <p:nvPr/>
        </p:nvSpPr>
        <p:spPr>
          <a:xfrm>
            <a:off x="838200" y="-12986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2400"/>
              <a:t>How do patient-GP relationships change around the time of an ending practice?</a:t>
            </a:r>
          </a:p>
        </p:txBody>
      </p:sp>
    </p:spTree>
    <p:extLst>
      <p:ext uri="{BB962C8B-B14F-4D97-AF65-F5344CB8AC3E}">
        <p14:creationId xmlns:p14="http://schemas.microsoft.com/office/powerpoint/2010/main" val="1122311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E7670-74E3-6297-DF69-97016AC27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of death</a:t>
            </a:r>
          </a:p>
        </p:txBody>
      </p:sp>
      <p:pic>
        <p:nvPicPr>
          <p:cNvPr id="9" name="Content Placeholder 4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3D231F2B-E053-5EAE-BB5A-D3B6EF03F8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" t="96701" r="-1397" b="439"/>
          <a:stretch/>
        </p:blipFill>
        <p:spPr bwMode="auto">
          <a:xfrm>
            <a:off x="2416629" y="5814853"/>
            <a:ext cx="7063624" cy="233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graph of a number of years&#10;&#10;Description automatically generated with medium confidence">
            <a:extLst>
              <a:ext uri="{FF2B5EF4-FFF2-40B4-BE49-F238E27FC236}">
                <a16:creationId xmlns:a16="http://schemas.microsoft.com/office/drawing/2014/main" id="{378027D5-A7BC-CF19-F0BA-0689F3458A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629" y="1295236"/>
            <a:ext cx="6643481" cy="47528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7253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E7670-74E3-6297-DF69-97016AC27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Days with general practitioner contact</a:t>
            </a:r>
          </a:p>
        </p:txBody>
      </p:sp>
      <p:pic>
        <p:nvPicPr>
          <p:cNvPr id="4" name="Content Placeholder 4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8A85A4A4-5DE6-1319-8231-4CB25E63D1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8" t="-140" r="256" b="50472"/>
          <a:stretch/>
        </p:blipFill>
        <p:spPr bwMode="auto">
          <a:xfrm>
            <a:off x="2416629" y="1763482"/>
            <a:ext cx="7063624" cy="4051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ontent Placeholder 4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7804FDDD-EA8B-034A-BD85-B48D2BA502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73" t="37691" r="96621" b="31207"/>
          <a:stretch/>
        </p:blipFill>
        <p:spPr bwMode="auto">
          <a:xfrm>
            <a:off x="1614196" y="2713176"/>
            <a:ext cx="525976" cy="2507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ontent Placeholder 4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3D231F2B-E053-5EAE-BB5A-D3B6EF03F8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" t="96701" r="-1397" b="439"/>
          <a:stretch/>
        </p:blipFill>
        <p:spPr bwMode="auto">
          <a:xfrm>
            <a:off x="2416629" y="5814853"/>
            <a:ext cx="7063624" cy="2332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4613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E7670-74E3-6297-DF69-97016AC27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Days with hospital contact (</a:t>
            </a:r>
            <a:r>
              <a:rPr lang="en-GB" dirty="0" err="1"/>
              <a:t>som+psych</a:t>
            </a:r>
            <a:r>
              <a:rPr lang="en-GB" dirty="0"/>
              <a:t>)</a:t>
            </a:r>
          </a:p>
        </p:txBody>
      </p:sp>
      <p:pic>
        <p:nvPicPr>
          <p:cNvPr id="4" name="Content Placeholder 4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8A85A4A4-5DE6-1319-8231-4CB25E63D1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" t="47601" r="914" b="2731"/>
          <a:stretch/>
        </p:blipFill>
        <p:spPr bwMode="auto">
          <a:xfrm>
            <a:off x="2416629" y="1763482"/>
            <a:ext cx="7063624" cy="4051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ontent Placeholder 4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7804FDDD-EA8B-034A-BD85-B48D2BA502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73" t="37691" r="96621" b="31207"/>
          <a:stretch/>
        </p:blipFill>
        <p:spPr bwMode="auto">
          <a:xfrm>
            <a:off x="1614196" y="2713176"/>
            <a:ext cx="525976" cy="2507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ontent Placeholder 4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3D231F2B-E053-5EAE-BB5A-D3B6EF03F8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" t="96701" r="-1397" b="439"/>
          <a:stretch/>
        </p:blipFill>
        <p:spPr bwMode="auto">
          <a:xfrm>
            <a:off x="2416629" y="5814853"/>
            <a:ext cx="7063624" cy="2332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5697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0250AF-0270-BEF9-9952-9F9D49BE3381}"/>
              </a:ext>
            </a:extLst>
          </p:cNvPr>
          <p:cNvSpPr txBox="1">
            <a:spLocks/>
          </p:cNvSpPr>
          <p:nvPr/>
        </p:nvSpPr>
        <p:spPr>
          <a:xfrm>
            <a:off x="967027" y="1572242"/>
            <a:ext cx="5328518" cy="47571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b-NO" sz="180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6BA982-B497-0C87-EB05-69F41207909C}"/>
              </a:ext>
            </a:extLst>
          </p:cNvPr>
          <p:cNvSpPr txBox="1">
            <a:spLocks/>
          </p:cNvSpPr>
          <p:nvPr/>
        </p:nvSpPr>
        <p:spPr>
          <a:xfrm>
            <a:off x="1119427" y="1887523"/>
            <a:ext cx="10848168" cy="42783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No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indication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increased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mortality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following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an ending GP-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patient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relationship</a:t>
            </a: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sustained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increase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in GP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visits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five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years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following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GP ending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practice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may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reflect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a different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practice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style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among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new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GPs</a:t>
            </a:r>
          </a:p>
          <a:p>
            <a:pPr marL="0" indent="0">
              <a:buNone/>
            </a:pP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…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work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in progress</a:t>
            </a:r>
          </a:p>
          <a:p>
            <a:pPr marL="0" indent="0">
              <a:buNone/>
            </a:pP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5ED68B-A6C1-E014-2214-CCB711A75A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90" b="41953"/>
          <a:stretch/>
        </p:blipFill>
        <p:spPr>
          <a:xfrm>
            <a:off x="101391" y="4219662"/>
            <a:ext cx="12090609" cy="204475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AF27FCE-1ADD-2FC0-676F-A1051FEE162B}"/>
              </a:ext>
            </a:extLst>
          </p:cNvPr>
          <p:cNvSpPr txBox="1">
            <a:spLocks/>
          </p:cNvSpPr>
          <p:nvPr/>
        </p:nvSpPr>
        <p:spPr>
          <a:xfrm>
            <a:off x="545984" y="21341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3600" err="1"/>
              <a:t>Interpretation</a:t>
            </a:r>
            <a:endParaRPr lang="nb-NO" sz="3600"/>
          </a:p>
        </p:txBody>
      </p:sp>
    </p:spTree>
    <p:extLst>
      <p:ext uri="{BB962C8B-B14F-4D97-AF65-F5344CB8AC3E}">
        <p14:creationId xmlns:p14="http://schemas.microsoft.com/office/powerpoint/2010/main" val="1021474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39318-EB6C-5C73-1657-A6B50F551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4091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Continuity of care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0250AF-0270-BEF9-9952-9F9D49BE3381}"/>
              </a:ext>
            </a:extLst>
          </p:cNvPr>
          <p:cNvSpPr txBox="1">
            <a:spLocks/>
          </p:cNvSpPr>
          <p:nvPr/>
        </p:nvSpPr>
        <p:spPr>
          <a:xfrm>
            <a:off x="967027" y="1572242"/>
            <a:ext cx="5693832" cy="47571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ea typeface="Open Sans" panose="020B0606030504020204" pitchFamily="34" charset="0"/>
                <a:cs typeface="Open Sans" panose="020B0606030504020204" pitchFamily="34" charset="0"/>
              </a:rPr>
              <a:t>In Norway the regular GP-scheme (</a:t>
            </a:r>
            <a:r>
              <a:rPr lang="en-GB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Fastlegeordningen</a:t>
            </a:r>
            <a:r>
              <a:rPr lang="en-GB" sz="1800" dirty="0">
                <a:ea typeface="Open Sans" panose="020B0606030504020204" pitchFamily="34" charset="0"/>
                <a:cs typeface="Open Sans" panose="020B0606030504020204" pitchFamily="34" charset="0"/>
              </a:rPr>
              <a:t>) ensures continuity of care</a:t>
            </a:r>
          </a:p>
          <a:p>
            <a:pPr marL="457200" lvl="1" indent="0">
              <a:buNone/>
            </a:pPr>
            <a:r>
              <a:rPr lang="en-GB" sz="1400" dirty="0">
                <a:ea typeface="Open Sans" panose="020B0606030504020204" pitchFamily="34" charset="0"/>
                <a:cs typeface="Open Sans" panose="020B0606030504020204" pitchFamily="34" charset="0"/>
              </a:rPr>
              <a:t>Everyone should have a regular GP </a:t>
            </a:r>
          </a:p>
          <a:p>
            <a:pPr marL="457200" lvl="1" indent="0">
              <a:buNone/>
            </a:pPr>
            <a:r>
              <a:rPr lang="en-GB" sz="1400" dirty="0">
                <a:ea typeface="Open Sans" panose="020B0606030504020204" pitchFamily="34" charset="0"/>
                <a:cs typeface="Open Sans" panose="020B0606030504020204" pitchFamily="34" charset="0"/>
              </a:rPr>
              <a:t>GPs are gatekeepers for specialised health services</a:t>
            </a:r>
          </a:p>
          <a:p>
            <a:pPr marL="0" indent="0">
              <a:buNone/>
            </a:pPr>
            <a:endParaRPr lang="en-GB" sz="18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GB" sz="18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GB" sz="18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GB" sz="1800" dirty="0">
                <a:ea typeface="Open Sans" panose="020B0606030504020204" pitchFamily="34" charset="0"/>
                <a:cs typeface="Open Sans" panose="020B0606030504020204" pitchFamily="34" charset="0"/>
              </a:rPr>
              <a:t>Continuity is challenging to study</a:t>
            </a:r>
          </a:p>
          <a:p>
            <a:pPr marL="457200" lvl="1" indent="0">
              <a:buNone/>
            </a:pPr>
            <a:r>
              <a:rPr lang="en-GB" sz="1400" dirty="0">
                <a:ea typeface="Open Sans" panose="020B0606030504020204" pitchFamily="34" charset="0"/>
                <a:cs typeface="Open Sans" panose="020B0606030504020204" pitchFamily="34" charset="0"/>
              </a:rPr>
              <a:t>Many potential common causes of a continuous GP-patient relationship and patient outcomes?</a:t>
            </a:r>
          </a:p>
          <a:p>
            <a:pPr marL="457200" lvl="1" indent="0">
              <a:buNone/>
            </a:pPr>
            <a:r>
              <a:rPr lang="en-GB" sz="1400" dirty="0">
                <a:ea typeface="Open Sans" panose="020B0606030504020204" pitchFamily="34" charset="0"/>
                <a:cs typeface="Open Sans" panose="020B0606030504020204" pitchFamily="34" charset="0"/>
              </a:rPr>
              <a:t>E.g., patients may choose their GP</a:t>
            </a:r>
          </a:p>
          <a:p>
            <a:pPr marL="457200" lvl="1" indent="0">
              <a:buNone/>
            </a:pPr>
            <a:r>
              <a:rPr lang="en-GB" sz="1400" dirty="0">
                <a:ea typeface="Open Sans" panose="020B0606030504020204" pitchFamily="34" charset="0"/>
                <a:cs typeface="Open Sans" panose="020B0606030504020204" pitchFamily="34" charset="0"/>
              </a:rPr>
              <a:t>Immortal-time bias</a:t>
            </a:r>
          </a:p>
          <a:p>
            <a:pPr marL="0" indent="0">
              <a:buNone/>
            </a:pPr>
            <a:endParaRPr lang="en-GB" sz="18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GB" sz="18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95082F-CA56-2A28-4106-453473D93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7899" y="1207219"/>
            <a:ext cx="4305901" cy="27435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4326FC-9FE1-B14D-A58E-25B675FCB7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7899" y="4036992"/>
            <a:ext cx="2543970" cy="9335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74F194C-FCE8-01C6-ED5F-24C16DD17F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9096" y="5134464"/>
            <a:ext cx="4925546" cy="67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333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39318-EB6C-5C73-1657-A6B50F551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4091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GPs ending their practice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0250AF-0270-BEF9-9952-9F9D49BE3381}"/>
              </a:ext>
            </a:extLst>
          </p:cNvPr>
          <p:cNvSpPr txBox="1">
            <a:spLocks/>
          </p:cNvSpPr>
          <p:nvPr/>
        </p:nvSpPr>
        <p:spPr>
          <a:xfrm>
            <a:off x="967027" y="1572242"/>
            <a:ext cx="5328518" cy="47571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b-NO" sz="180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6BA982-B497-0C87-EB05-69F41207909C}"/>
              </a:ext>
            </a:extLst>
          </p:cNvPr>
          <p:cNvSpPr txBox="1">
            <a:spLocks/>
          </p:cNvSpPr>
          <p:nvPr/>
        </p:nvSpPr>
        <p:spPr>
          <a:xfrm>
            <a:off x="1119427" y="1724643"/>
            <a:ext cx="9995986" cy="4441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We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study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situations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where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GP-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patient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relationship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ends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definitively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, not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initiated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by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patient</a:t>
            </a:r>
            <a:endParaRPr lang="nb-NO" sz="18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lvl="1" indent="0">
              <a:buNone/>
            </a:pPr>
            <a:r>
              <a:rPr lang="nb-NO" sz="1400" dirty="0">
                <a:ea typeface="Open Sans" panose="020B0606030504020204" pitchFamily="34" charset="0"/>
                <a:cs typeface="Open Sans" panose="020B0606030504020204" pitchFamily="34" charset="0"/>
              </a:rPr>
              <a:t>Retirement, </a:t>
            </a:r>
            <a:r>
              <a:rPr lang="nb-NO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relocation</a:t>
            </a:r>
            <a:r>
              <a:rPr lang="nb-NO" sz="1400" dirty="0"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nb-NO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other</a:t>
            </a:r>
            <a:r>
              <a:rPr lang="nb-NO" sz="14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400" dirty="0" err="1">
                <a:ea typeface="Open Sans" panose="020B0606030504020204" pitchFamily="34" charset="0"/>
                <a:cs typeface="Open Sans" panose="020B0606030504020204" pitchFamily="34" charset="0"/>
              </a:rPr>
              <a:t>reasons</a:t>
            </a:r>
            <a:endParaRPr lang="nb-NO" sz="14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nb-NO" sz="18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Aim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to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investigate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use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primary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specialised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health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care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, and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mortality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around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time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an ending GP-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patient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relationship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  <a:p>
            <a:pPr marL="0" indent="0">
              <a:buNone/>
            </a:pP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0" indent="0">
              <a:buNone/>
            </a:pP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Study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800" dirty="0" err="1">
                <a:ea typeface="Open Sans" panose="020B0606030504020204" pitchFamily="34" charset="0"/>
                <a:cs typeface="Open Sans" panose="020B0606030504020204" pitchFamily="34" charset="0"/>
              </a:rPr>
              <a:t>protocol</a:t>
            </a:r>
            <a:r>
              <a:rPr lang="nb-NO" sz="1800" dirty="0"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</a:p>
          <a:p>
            <a:pPr marL="0" indent="0">
              <a:buNone/>
            </a:pP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Vinjerui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KH,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Sarheim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Anthun K, Asheim A, et al. General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practitioners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ending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their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practice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impact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on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patients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’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health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healthcare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use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mortality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: a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protocol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for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national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registry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cohort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 studies in Norway, 2008 to 2021BMJ Open 2023;13:e072220. </a:t>
            </a:r>
          </a:p>
          <a:p>
            <a:pPr marL="0" indent="0">
              <a:buNone/>
            </a:pPr>
            <a:r>
              <a:rPr lang="nb-NO" sz="1200" dirty="0" err="1">
                <a:ea typeface="Open Sans" panose="020B0606030504020204" pitchFamily="34" charset="0"/>
                <a:cs typeface="Open Sans" panose="020B0606030504020204" pitchFamily="34" charset="0"/>
              </a:rPr>
              <a:t>doi</a:t>
            </a:r>
            <a:r>
              <a:rPr lang="nb-NO" sz="1200" dirty="0">
                <a:ea typeface="Open Sans" panose="020B0606030504020204" pitchFamily="34" charset="0"/>
                <a:cs typeface="Open Sans" panose="020B0606030504020204" pitchFamily="34" charset="0"/>
              </a:rPr>
              <a:t>: 10.1136/bmjopen-2023-072220</a:t>
            </a:r>
          </a:p>
          <a:p>
            <a:pPr marL="0" indent="0">
              <a:buNone/>
            </a:pPr>
            <a:endParaRPr lang="nb-NO" sz="18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67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basketball&#10;&#10;Description automatically generated">
            <a:extLst>
              <a:ext uri="{FF2B5EF4-FFF2-40B4-BE49-F238E27FC236}">
                <a16:creationId xmlns:a16="http://schemas.microsoft.com/office/drawing/2014/main" id="{4A263DC7-7C00-58CB-0F63-403FB58466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53820"/>
          <a:stretch/>
        </p:blipFill>
        <p:spPr>
          <a:xfrm>
            <a:off x="4963569" y="1285742"/>
            <a:ext cx="2006981" cy="1110461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/>
        </p:spPr>
      </p:pic>
      <p:pic>
        <p:nvPicPr>
          <p:cNvPr id="4" name="Picture 3" descr="A picture containing text, basketball&#10;&#10;Description automatically generated">
            <a:extLst>
              <a:ext uri="{FF2B5EF4-FFF2-40B4-BE49-F238E27FC236}">
                <a16:creationId xmlns:a16="http://schemas.microsoft.com/office/drawing/2014/main" id="{901D40C7-8143-469E-E14B-228FE53726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53820"/>
          <a:stretch/>
        </p:blipFill>
        <p:spPr>
          <a:xfrm>
            <a:off x="5092509" y="4519246"/>
            <a:ext cx="2006981" cy="1110461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DEF642-6ECB-D22A-E0CB-2C10BF515B3D}"/>
              </a:ext>
            </a:extLst>
          </p:cNvPr>
          <p:cNvSpPr txBox="1"/>
          <p:nvPr/>
        </p:nvSpPr>
        <p:spPr>
          <a:xfrm>
            <a:off x="6799338" y="2922513"/>
            <a:ext cx="2229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u="sng" err="1"/>
              <a:t>Patient</a:t>
            </a:r>
            <a:endParaRPr lang="nb-NO" sz="1200"/>
          </a:p>
          <a:p>
            <a:r>
              <a:rPr lang="nb-NO" sz="1200"/>
              <a:t>Same age</a:t>
            </a:r>
          </a:p>
          <a:p>
            <a:r>
              <a:rPr lang="nb-NO" sz="1200"/>
              <a:t>Same sex</a:t>
            </a:r>
          </a:p>
          <a:p>
            <a:r>
              <a:rPr lang="nb-NO" sz="1200"/>
              <a:t>Same </a:t>
            </a:r>
            <a:r>
              <a:rPr lang="nb-NO" sz="1200" err="1"/>
              <a:t>education</a:t>
            </a:r>
            <a:r>
              <a:rPr lang="nb-NO" sz="1200"/>
              <a:t> </a:t>
            </a:r>
            <a:r>
              <a:rPr lang="nb-NO" sz="1200" err="1"/>
              <a:t>level</a:t>
            </a:r>
            <a:r>
              <a:rPr lang="nb-NO" sz="1200"/>
              <a:t> </a:t>
            </a:r>
          </a:p>
          <a:p>
            <a:r>
              <a:rPr lang="nb-NO" sz="1200"/>
              <a:t>Same </a:t>
            </a:r>
            <a:r>
              <a:rPr lang="nb-NO" sz="1200" err="1"/>
              <a:t>immigration</a:t>
            </a:r>
            <a:r>
              <a:rPr lang="nb-NO" sz="1200"/>
              <a:t> </a:t>
            </a:r>
            <a:r>
              <a:rPr lang="nb-NO" sz="1200" err="1"/>
              <a:t>background</a:t>
            </a:r>
            <a:endParaRPr lang="nb-NO" sz="1200"/>
          </a:p>
          <a:p>
            <a:endParaRPr lang="nb-NO" sz="1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5270AE-904A-0D36-8149-13977A6773A9}"/>
              </a:ext>
            </a:extLst>
          </p:cNvPr>
          <p:cNvSpPr txBox="1"/>
          <p:nvPr/>
        </p:nvSpPr>
        <p:spPr>
          <a:xfrm>
            <a:off x="3646171" y="2974278"/>
            <a:ext cx="1740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u="sng"/>
              <a:t>GP</a:t>
            </a:r>
          </a:p>
          <a:p>
            <a:pPr algn="r"/>
            <a:r>
              <a:rPr lang="nb-NO" sz="1200" err="1"/>
              <a:t>Similar</a:t>
            </a:r>
            <a:r>
              <a:rPr lang="nb-NO" sz="1200"/>
              <a:t> age</a:t>
            </a:r>
          </a:p>
          <a:p>
            <a:pPr algn="r"/>
            <a:r>
              <a:rPr lang="nb-NO" sz="1200"/>
              <a:t>Same sex</a:t>
            </a:r>
          </a:p>
          <a:p>
            <a:pPr algn="r"/>
            <a:r>
              <a:rPr lang="nb-NO" sz="1200" err="1"/>
              <a:t>Similar</a:t>
            </a:r>
            <a:r>
              <a:rPr lang="nb-NO" sz="1200"/>
              <a:t> </a:t>
            </a:r>
            <a:r>
              <a:rPr lang="nb-NO" sz="1200" err="1"/>
              <a:t>patient</a:t>
            </a:r>
            <a:r>
              <a:rPr lang="nb-NO" sz="1200"/>
              <a:t> list </a:t>
            </a:r>
            <a:r>
              <a:rPr lang="nb-NO" sz="1200" err="1"/>
              <a:t>length</a:t>
            </a:r>
            <a:endParaRPr lang="nb-NO" sz="1200"/>
          </a:p>
          <a:p>
            <a:pPr algn="r"/>
            <a:endParaRPr lang="nb-NO" sz="1200"/>
          </a:p>
          <a:p>
            <a:pPr algn="r"/>
            <a:endParaRPr lang="nb-NO" sz="120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08DEF0B-80A7-3D1C-255B-56E24E7763B2}"/>
              </a:ext>
            </a:extLst>
          </p:cNvPr>
          <p:cNvCxnSpPr>
            <a:cxnSpLocks/>
          </p:cNvCxnSpPr>
          <p:nvPr/>
        </p:nvCxnSpPr>
        <p:spPr>
          <a:xfrm flipV="1">
            <a:off x="5545306" y="2396203"/>
            <a:ext cx="0" cy="724251"/>
          </a:xfrm>
          <a:prstGeom prst="straightConnector1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F7DF882-BD1B-07C8-DD3D-DB753E352748}"/>
              </a:ext>
            </a:extLst>
          </p:cNvPr>
          <p:cNvCxnSpPr>
            <a:cxnSpLocks/>
          </p:cNvCxnSpPr>
          <p:nvPr/>
        </p:nvCxnSpPr>
        <p:spPr>
          <a:xfrm flipH="1">
            <a:off x="5539138" y="3775046"/>
            <a:ext cx="6168" cy="799122"/>
          </a:xfrm>
          <a:prstGeom prst="straightConnector1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B08CDD37-AFE7-4A82-299A-87493A4F5396}"/>
              </a:ext>
            </a:extLst>
          </p:cNvPr>
          <p:cNvSpPr txBox="1"/>
          <p:nvPr/>
        </p:nvSpPr>
        <p:spPr>
          <a:xfrm>
            <a:off x="4746072" y="898067"/>
            <a:ext cx="2687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u="sng"/>
              <a:t>GP-</a:t>
            </a:r>
            <a:r>
              <a:rPr lang="nb-NO" sz="1400" u="sng" err="1"/>
              <a:t>patient</a:t>
            </a:r>
            <a:r>
              <a:rPr lang="nb-NO" sz="1400" u="sng"/>
              <a:t> </a:t>
            </a:r>
            <a:r>
              <a:rPr lang="nb-NO" sz="1400" u="sng" err="1"/>
              <a:t>relationship</a:t>
            </a:r>
            <a:r>
              <a:rPr lang="nb-NO" sz="1400" u="sng"/>
              <a:t> </a:t>
            </a:r>
            <a:r>
              <a:rPr lang="nb-NO" sz="1400" u="sng" err="1"/>
              <a:t>that</a:t>
            </a:r>
            <a:r>
              <a:rPr lang="nb-NO" sz="1400" u="sng"/>
              <a:t> </a:t>
            </a:r>
            <a:r>
              <a:rPr lang="nb-NO" sz="1400" u="sng" err="1"/>
              <a:t>ends</a:t>
            </a:r>
            <a:endParaRPr lang="nb-NO" sz="1400" u="sng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C52B165-A90F-1DFC-A50E-EF443EFC1ADA}"/>
              </a:ext>
            </a:extLst>
          </p:cNvPr>
          <p:cNvSpPr txBox="1"/>
          <p:nvPr/>
        </p:nvSpPr>
        <p:spPr>
          <a:xfrm>
            <a:off x="4746072" y="5582836"/>
            <a:ext cx="2976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u="sng"/>
              <a:t>GP-</a:t>
            </a:r>
            <a:r>
              <a:rPr lang="nb-NO" sz="1400" u="sng" err="1"/>
              <a:t>patient</a:t>
            </a:r>
            <a:r>
              <a:rPr lang="nb-NO" sz="1400" u="sng"/>
              <a:t> </a:t>
            </a:r>
            <a:r>
              <a:rPr lang="nb-NO" sz="1400" u="sng" err="1"/>
              <a:t>relationship</a:t>
            </a:r>
            <a:r>
              <a:rPr lang="nb-NO" sz="1400" u="sng"/>
              <a:t> </a:t>
            </a:r>
            <a:r>
              <a:rPr lang="nb-NO" sz="1400" u="sng" err="1"/>
              <a:t>that</a:t>
            </a:r>
            <a:r>
              <a:rPr lang="nb-NO" sz="1400" u="sng"/>
              <a:t> </a:t>
            </a:r>
            <a:r>
              <a:rPr lang="nb-NO" sz="1400" u="sng" err="1"/>
              <a:t>continues</a:t>
            </a:r>
            <a:endParaRPr lang="nb-NO" sz="1400" u="sng"/>
          </a:p>
        </p:txBody>
      </p:sp>
      <p:sp>
        <p:nvSpPr>
          <p:cNvPr id="79" name="Title 1">
            <a:extLst>
              <a:ext uri="{FF2B5EF4-FFF2-40B4-BE49-F238E27FC236}">
                <a16:creationId xmlns:a16="http://schemas.microsoft.com/office/drawing/2014/main" id="{9C74EB42-AF48-AF63-2C9E-BA4AB8836A9A}"/>
              </a:ext>
            </a:extLst>
          </p:cNvPr>
          <p:cNvSpPr txBox="1">
            <a:spLocks/>
          </p:cNvSpPr>
          <p:nvPr/>
        </p:nvSpPr>
        <p:spPr>
          <a:xfrm>
            <a:off x="447870" y="386752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2800" dirty="0" err="1"/>
              <a:t>Study</a:t>
            </a:r>
            <a:r>
              <a:rPr lang="nb-NO" sz="2800" dirty="0"/>
              <a:t> design</a:t>
            </a:r>
          </a:p>
          <a:p>
            <a:r>
              <a:rPr lang="nb-NO" sz="2000" dirty="0" err="1"/>
              <a:t>Difference</a:t>
            </a:r>
            <a:r>
              <a:rPr lang="nb-NO" sz="2000" dirty="0"/>
              <a:t> in </a:t>
            </a:r>
            <a:r>
              <a:rPr lang="nb-NO" sz="2000" dirty="0" err="1"/>
              <a:t>differences</a:t>
            </a:r>
            <a:endParaRPr lang="nb-NO" sz="2000" dirty="0"/>
          </a:p>
        </p:txBody>
      </p: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9A35D163-C5AF-FB1A-02B5-839917F71126}"/>
              </a:ext>
            </a:extLst>
          </p:cNvPr>
          <p:cNvSpPr txBox="1">
            <a:spLocks/>
          </p:cNvSpPr>
          <p:nvPr/>
        </p:nvSpPr>
        <p:spPr>
          <a:xfrm>
            <a:off x="1046656" y="2884115"/>
            <a:ext cx="2228290" cy="1488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1800" err="1">
                <a:ea typeface="Open Sans" panose="020B0606030504020204" pitchFamily="34" charset="0"/>
                <a:cs typeface="Open Sans" panose="020B0606030504020204" pitchFamily="34" charset="0"/>
              </a:rPr>
              <a:t>Two</a:t>
            </a:r>
            <a:r>
              <a:rPr lang="nb-NO" sz="1800">
                <a:ea typeface="Open Sans" panose="020B0606030504020204" pitchFamily="34" charset="0"/>
                <a:cs typeface="Open Sans" panose="020B0606030504020204" pitchFamily="34" charset="0"/>
              </a:rPr>
              <a:t> GP-</a:t>
            </a:r>
            <a:r>
              <a:rPr lang="nb-NO" sz="1800" err="1">
                <a:ea typeface="Open Sans" panose="020B0606030504020204" pitchFamily="34" charset="0"/>
                <a:cs typeface="Open Sans" panose="020B0606030504020204" pitchFamily="34" charset="0"/>
              </a:rPr>
              <a:t>patient</a:t>
            </a:r>
            <a:r>
              <a:rPr lang="nb-NO" sz="1800">
                <a:ea typeface="Open Sans" panose="020B0606030504020204" pitchFamily="34" charset="0"/>
                <a:cs typeface="Open Sans" panose="020B0606030504020204" pitchFamily="34" charset="0"/>
              </a:rPr>
              <a:t> relationships in different </a:t>
            </a:r>
            <a:r>
              <a:rPr lang="nb-NO" sz="1800" err="1">
                <a:ea typeface="Open Sans" panose="020B0606030504020204" pitchFamily="34" charset="0"/>
                <a:cs typeface="Open Sans" panose="020B0606030504020204" pitchFamily="34" charset="0"/>
              </a:rPr>
              <a:t>municipalities</a:t>
            </a:r>
            <a:endParaRPr lang="nb-NO" sz="180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E4479C3-4E70-CC0F-8CF1-336005A8162E}"/>
              </a:ext>
            </a:extLst>
          </p:cNvPr>
          <p:cNvCxnSpPr>
            <a:cxnSpLocks/>
          </p:cNvCxnSpPr>
          <p:nvPr/>
        </p:nvCxnSpPr>
        <p:spPr>
          <a:xfrm flipH="1" flipV="1">
            <a:off x="6640528" y="2055303"/>
            <a:ext cx="6168" cy="1027716"/>
          </a:xfrm>
          <a:prstGeom prst="straightConnector1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90164C7F-2663-C117-391B-C70BE21065EE}"/>
              </a:ext>
            </a:extLst>
          </p:cNvPr>
          <p:cNvCxnSpPr>
            <a:cxnSpLocks/>
          </p:cNvCxnSpPr>
          <p:nvPr/>
        </p:nvCxnSpPr>
        <p:spPr>
          <a:xfrm flipH="1">
            <a:off x="6640528" y="3737611"/>
            <a:ext cx="6168" cy="799122"/>
          </a:xfrm>
          <a:prstGeom prst="straightConnector1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024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basketball&#10;&#10;Description automatically generated">
            <a:extLst>
              <a:ext uri="{FF2B5EF4-FFF2-40B4-BE49-F238E27FC236}">
                <a16:creationId xmlns:a16="http://schemas.microsoft.com/office/drawing/2014/main" id="{4A263DC7-7C00-58CB-0F63-403FB58466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53820"/>
          <a:stretch/>
        </p:blipFill>
        <p:spPr>
          <a:xfrm>
            <a:off x="1189224" y="1620933"/>
            <a:ext cx="2006981" cy="1110461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/>
        </p:spPr>
      </p:pic>
      <p:pic>
        <p:nvPicPr>
          <p:cNvPr id="4" name="Picture 3" descr="A picture containing text, basketball&#10;&#10;Description automatically generated">
            <a:extLst>
              <a:ext uri="{FF2B5EF4-FFF2-40B4-BE49-F238E27FC236}">
                <a16:creationId xmlns:a16="http://schemas.microsoft.com/office/drawing/2014/main" id="{901D40C7-8143-469E-E14B-228FE53726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53820"/>
          <a:stretch/>
        </p:blipFill>
        <p:spPr>
          <a:xfrm>
            <a:off x="1159593" y="3429000"/>
            <a:ext cx="2006981" cy="1110461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/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CA3EBB8-C785-0D97-AAFB-640657CAA92E}"/>
              </a:ext>
            </a:extLst>
          </p:cNvPr>
          <p:cNvCxnSpPr/>
          <p:nvPr/>
        </p:nvCxnSpPr>
        <p:spPr>
          <a:xfrm>
            <a:off x="5139643" y="4737214"/>
            <a:ext cx="6140741" cy="0"/>
          </a:xfrm>
          <a:prstGeom prst="straightConnector1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E1D57F5-AD00-8A73-1C2D-41380F9664BA}"/>
              </a:ext>
            </a:extLst>
          </p:cNvPr>
          <p:cNvCxnSpPr>
            <a:cxnSpLocks/>
          </p:cNvCxnSpPr>
          <p:nvPr/>
        </p:nvCxnSpPr>
        <p:spPr>
          <a:xfrm flipV="1">
            <a:off x="5139643" y="576274"/>
            <a:ext cx="0" cy="4160940"/>
          </a:xfrm>
          <a:prstGeom prst="straightConnector1">
            <a:avLst/>
          </a:prstGeom>
          <a:ln w="5715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8707F4F6-CF82-5243-13DF-04EA80CA170A}"/>
              </a:ext>
            </a:extLst>
          </p:cNvPr>
          <p:cNvSpPr/>
          <p:nvPr/>
        </p:nvSpPr>
        <p:spPr>
          <a:xfrm>
            <a:off x="5139644" y="920225"/>
            <a:ext cx="956356" cy="381698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169606A-F67C-42D7-A9EE-1F9F52437E89}"/>
              </a:ext>
            </a:extLst>
          </p:cNvPr>
          <p:cNvSpPr/>
          <p:nvPr/>
        </p:nvSpPr>
        <p:spPr>
          <a:xfrm>
            <a:off x="6096000" y="920225"/>
            <a:ext cx="956356" cy="381698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252EB2-F3B8-6375-818F-0E34ED2BADCF}"/>
              </a:ext>
            </a:extLst>
          </p:cNvPr>
          <p:cNvSpPr/>
          <p:nvPr/>
        </p:nvSpPr>
        <p:spPr>
          <a:xfrm>
            <a:off x="7052356" y="920227"/>
            <a:ext cx="956356" cy="381698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D7B2F26-2FFF-4188-75D5-C4A641B85794}"/>
              </a:ext>
            </a:extLst>
          </p:cNvPr>
          <p:cNvSpPr/>
          <p:nvPr/>
        </p:nvSpPr>
        <p:spPr>
          <a:xfrm>
            <a:off x="8008712" y="920227"/>
            <a:ext cx="956356" cy="381698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6BD0D7-9ABE-F511-1419-F83F8C4116A7}"/>
              </a:ext>
            </a:extLst>
          </p:cNvPr>
          <p:cNvSpPr/>
          <p:nvPr/>
        </p:nvSpPr>
        <p:spPr>
          <a:xfrm>
            <a:off x="8965068" y="920227"/>
            <a:ext cx="956356" cy="381698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684DF5C-11FA-33B6-FA01-A0F0CB59F407}"/>
              </a:ext>
            </a:extLst>
          </p:cNvPr>
          <p:cNvSpPr/>
          <p:nvPr/>
        </p:nvSpPr>
        <p:spPr>
          <a:xfrm>
            <a:off x="9921424" y="920227"/>
            <a:ext cx="956356" cy="381698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59E43BF-2692-3E3E-0EF3-6C2A47C048D5}"/>
              </a:ext>
            </a:extLst>
          </p:cNvPr>
          <p:cNvCxnSpPr/>
          <p:nvPr/>
        </p:nvCxnSpPr>
        <p:spPr>
          <a:xfrm flipV="1">
            <a:off x="8008712" y="668553"/>
            <a:ext cx="0" cy="4127384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6579CCA-56B3-45A2-6C8E-837EC6C48A3E}"/>
              </a:ext>
            </a:extLst>
          </p:cNvPr>
          <p:cNvSpPr txBox="1"/>
          <p:nvPr/>
        </p:nvSpPr>
        <p:spPr>
          <a:xfrm>
            <a:off x="5238071" y="4795937"/>
            <a:ext cx="744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- 3 </a:t>
            </a:r>
            <a:r>
              <a:rPr lang="nb-NO" sz="1200" err="1"/>
              <a:t>years</a:t>
            </a:r>
            <a:r>
              <a:rPr lang="nb-NO" sz="1200"/>
              <a:t>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2DBDC55-FF13-A18A-36D7-08839E6B6BD7}"/>
              </a:ext>
            </a:extLst>
          </p:cNvPr>
          <p:cNvSpPr txBox="1"/>
          <p:nvPr/>
        </p:nvSpPr>
        <p:spPr>
          <a:xfrm>
            <a:off x="6194427" y="4795937"/>
            <a:ext cx="744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- 2 </a:t>
            </a:r>
            <a:r>
              <a:rPr lang="nb-NO" sz="1200" err="1"/>
              <a:t>years</a:t>
            </a:r>
            <a:r>
              <a:rPr lang="nb-NO" sz="1200"/>
              <a:t>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8CC002-99A0-9CE4-47C7-B6D6F80AB232}"/>
              </a:ext>
            </a:extLst>
          </p:cNvPr>
          <p:cNvSpPr txBox="1"/>
          <p:nvPr/>
        </p:nvSpPr>
        <p:spPr>
          <a:xfrm>
            <a:off x="7175950" y="4795937"/>
            <a:ext cx="771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1200"/>
              <a:t>1 </a:t>
            </a:r>
            <a:r>
              <a:rPr lang="nb-NO" sz="1200" err="1"/>
              <a:t>year</a:t>
            </a:r>
            <a:r>
              <a:rPr lang="nb-NO" sz="1200"/>
              <a:t> </a:t>
            </a:r>
          </a:p>
          <a:p>
            <a:pPr algn="ctr"/>
            <a:r>
              <a:rPr lang="nb-NO" sz="1200" err="1"/>
              <a:t>before</a:t>
            </a:r>
            <a:endParaRPr lang="nb-NO" sz="1200"/>
          </a:p>
          <a:p>
            <a:pPr algn="ctr"/>
            <a:r>
              <a:rPr lang="nb-NO" sz="1200"/>
              <a:t>end date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7959991-5CDA-7C2A-0A34-73D73F6F9D21}"/>
              </a:ext>
            </a:extLst>
          </p:cNvPr>
          <p:cNvSpPr txBox="1"/>
          <p:nvPr/>
        </p:nvSpPr>
        <p:spPr>
          <a:xfrm>
            <a:off x="8131429" y="4809837"/>
            <a:ext cx="771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1200"/>
              <a:t>1 </a:t>
            </a:r>
            <a:r>
              <a:rPr lang="nb-NO" sz="1200" err="1"/>
              <a:t>year</a:t>
            </a:r>
            <a:r>
              <a:rPr lang="nb-NO" sz="1200"/>
              <a:t> </a:t>
            </a:r>
          </a:p>
          <a:p>
            <a:pPr algn="ctr"/>
            <a:r>
              <a:rPr lang="nb-NO" sz="1200" err="1"/>
              <a:t>after</a:t>
            </a:r>
            <a:endParaRPr lang="nb-NO" sz="1200"/>
          </a:p>
          <a:p>
            <a:pPr algn="ctr"/>
            <a:r>
              <a:rPr lang="nb-NO" sz="1200"/>
              <a:t>end date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3E63296-CAFD-87AE-FABF-A90C9B60970F}"/>
              </a:ext>
            </a:extLst>
          </p:cNvPr>
          <p:cNvSpPr txBox="1"/>
          <p:nvPr/>
        </p:nvSpPr>
        <p:spPr>
          <a:xfrm>
            <a:off x="9065759" y="4809837"/>
            <a:ext cx="77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+ 2 </a:t>
            </a:r>
            <a:r>
              <a:rPr lang="nb-NO" sz="1200" err="1"/>
              <a:t>years</a:t>
            </a:r>
            <a:r>
              <a:rPr lang="nb-NO" sz="1200"/>
              <a:t>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8DF449-585C-C847-66A4-29719B30FBC9}"/>
              </a:ext>
            </a:extLst>
          </p:cNvPr>
          <p:cNvSpPr txBox="1"/>
          <p:nvPr/>
        </p:nvSpPr>
        <p:spPr>
          <a:xfrm>
            <a:off x="10022115" y="4809837"/>
            <a:ext cx="77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+ 3 </a:t>
            </a:r>
            <a:r>
              <a:rPr lang="nb-NO" sz="1200" err="1"/>
              <a:t>years</a:t>
            </a:r>
            <a:r>
              <a:rPr lang="nb-NO" sz="1200"/>
              <a:t> 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687D0FD-43F2-C9F2-CC2E-6556859F5CF7}"/>
              </a:ext>
            </a:extLst>
          </p:cNvPr>
          <p:cNvCxnSpPr/>
          <p:nvPr/>
        </p:nvCxnSpPr>
        <p:spPr>
          <a:xfrm>
            <a:off x="5139644" y="2497353"/>
            <a:ext cx="9563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D720390-DB27-7E0F-4379-2157BD55ECC4}"/>
              </a:ext>
            </a:extLst>
          </p:cNvPr>
          <p:cNvCxnSpPr/>
          <p:nvPr/>
        </p:nvCxnSpPr>
        <p:spPr>
          <a:xfrm>
            <a:off x="6096000" y="2356139"/>
            <a:ext cx="9563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0AF5E8A-6C32-F9AE-EFF2-A9F4CE542FC9}"/>
              </a:ext>
            </a:extLst>
          </p:cNvPr>
          <p:cNvCxnSpPr/>
          <p:nvPr/>
        </p:nvCxnSpPr>
        <p:spPr>
          <a:xfrm>
            <a:off x="7052356" y="2230304"/>
            <a:ext cx="9563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8229C83-E888-729C-B021-429784A7FFFA}"/>
              </a:ext>
            </a:extLst>
          </p:cNvPr>
          <p:cNvCxnSpPr/>
          <p:nvPr/>
        </p:nvCxnSpPr>
        <p:spPr>
          <a:xfrm>
            <a:off x="8022220" y="1754618"/>
            <a:ext cx="9563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8669995-2635-B440-4E7D-094D6D1C0CD9}"/>
              </a:ext>
            </a:extLst>
          </p:cNvPr>
          <p:cNvCxnSpPr/>
          <p:nvPr/>
        </p:nvCxnSpPr>
        <p:spPr>
          <a:xfrm>
            <a:off x="5132110" y="2969932"/>
            <a:ext cx="956356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E007A11-A4B9-5EA7-BC11-DB8E80391D01}"/>
              </a:ext>
            </a:extLst>
          </p:cNvPr>
          <p:cNvCxnSpPr/>
          <p:nvPr/>
        </p:nvCxnSpPr>
        <p:spPr>
          <a:xfrm>
            <a:off x="6088466" y="2828718"/>
            <a:ext cx="956356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D1E1DE6-0933-CA79-BC03-0A4C11330127}"/>
              </a:ext>
            </a:extLst>
          </p:cNvPr>
          <p:cNvCxnSpPr/>
          <p:nvPr/>
        </p:nvCxnSpPr>
        <p:spPr>
          <a:xfrm>
            <a:off x="7044822" y="2702883"/>
            <a:ext cx="956356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844CA28-D7B7-19FF-3C4A-4885391269C2}"/>
              </a:ext>
            </a:extLst>
          </p:cNvPr>
          <p:cNvCxnSpPr/>
          <p:nvPr/>
        </p:nvCxnSpPr>
        <p:spPr>
          <a:xfrm>
            <a:off x="8014686" y="2529201"/>
            <a:ext cx="956356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891EA52-1DE6-663D-5042-821264212166}"/>
              </a:ext>
            </a:extLst>
          </p:cNvPr>
          <p:cNvCxnSpPr/>
          <p:nvPr/>
        </p:nvCxnSpPr>
        <p:spPr>
          <a:xfrm>
            <a:off x="8954264" y="2487256"/>
            <a:ext cx="956356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98DC624-54D7-1446-C0F3-8FAD5E0B8DB6}"/>
              </a:ext>
            </a:extLst>
          </p:cNvPr>
          <p:cNvCxnSpPr/>
          <p:nvPr/>
        </p:nvCxnSpPr>
        <p:spPr>
          <a:xfrm>
            <a:off x="9910620" y="2418746"/>
            <a:ext cx="956356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C8D3DF0-5C96-AD4C-4F0C-2C3BC90F215F}"/>
              </a:ext>
            </a:extLst>
          </p:cNvPr>
          <p:cNvCxnSpPr/>
          <p:nvPr/>
        </p:nvCxnSpPr>
        <p:spPr>
          <a:xfrm>
            <a:off x="7997908" y="2018871"/>
            <a:ext cx="956356" cy="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B110BBB-F9F7-001A-2813-3D8B4F2F4732}"/>
              </a:ext>
            </a:extLst>
          </p:cNvPr>
          <p:cNvCxnSpPr/>
          <p:nvPr/>
        </p:nvCxnSpPr>
        <p:spPr>
          <a:xfrm>
            <a:off x="8937486" y="1976926"/>
            <a:ext cx="956356" cy="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BA51832-B1D9-7EE0-3F26-9420DD5E2F64}"/>
              </a:ext>
            </a:extLst>
          </p:cNvPr>
          <p:cNvCxnSpPr/>
          <p:nvPr/>
        </p:nvCxnSpPr>
        <p:spPr>
          <a:xfrm>
            <a:off x="9893842" y="1908416"/>
            <a:ext cx="9563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5EBEE8D-E1D6-F6AB-B7AE-690D85BC6339}"/>
              </a:ext>
            </a:extLst>
          </p:cNvPr>
          <p:cNvSpPr txBox="1"/>
          <p:nvPr/>
        </p:nvSpPr>
        <p:spPr>
          <a:xfrm>
            <a:off x="4327476" y="5578007"/>
            <a:ext cx="16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100"/>
              <a:t>GP-</a:t>
            </a:r>
            <a:r>
              <a:rPr lang="nb-NO" sz="1100" err="1"/>
              <a:t>patient</a:t>
            </a:r>
            <a:r>
              <a:rPr lang="nb-NO" sz="1100"/>
              <a:t> relationships </a:t>
            </a:r>
            <a:r>
              <a:rPr lang="nb-NO" sz="1100" err="1"/>
              <a:t>are</a:t>
            </a:r>
            <a:r>
              <a:rPr lang="nb-NO" sz="1100"/>
              <a:t> </a:t>
            </a:r>
            <a:r>
              <a:rPr lang="nb-NO" sz="1100" err="1"/>
              <a:t>active</a:t>
            </a:r>
            <a:endParaRPr lang="nb-NO" sz="1100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370C53B5-0B81-1822-CB57-561383EE649D}"/>
              </a:ext>
            </a:extLst>
          </p:cNvPr>
          <p:cNvCxnSpPr>
            <a:cxnSpLocks/>
            <a:stCxn id="62" idx="0"/>
          </p:cNvCxnSpPr>
          <p:nvPr/>
        </p:nvCxnSpPr>
        <p:spPr>
          <a:xfrm flipV="1">
            <a:off x="5139644" y="4883104"/>
            <a:ext cx="0" cy="694903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CC6FDC9E-A0D3-72B1-0479-8D740D21BA46}"/>
              </a:ext>
            </a:extLst>
          </p:cNvPr>
          <p:cNvCxnSpPr>
            <a:cxnSpLocks/>
          </p:cNvCxnSpPr>
          <p:nvPr/>
        </p:nvCxnSpPr>
        <p:spPr>
          <a:xfrm>
            <a:off x="3296873" y="1979802"/>
            <a:ext cx="1736044" cy="526980"/>
          </a:xfrm>
          <a:prstGeom prst="bentConnector3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DD6D20CA-2FD6-EE01-C754-5A389948DFED}"/>
              </a:ext>
            </a:extLst>
          </p:cNvPr>
          <p:cNvCxnSpPr>
            <a:cxnSpLocks/>
          </p:cNvCxnSpPr>
          <p:nvPr/>
        </p:nvCxnSpPr>
        <p:spPr>
          <a:xfrm flipV="1">
            <a:off x="3296873" y="2986710"/>
            <a:ext cx="1777481" cy="1007065"/>
          </a:xfrm>
          <a:prstGeom prst="bentConnector3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F35E759C-9A6E-7B76-A476-B05E2E8B940E}"/>
              </a:ext>
            </a:extLst>
          </p:cNvPr>
          <p:cNvSpPr txBox="1"/>
          <p:nvPr/>
        </p:nvSpPr>
        <p:spPr>
          <a:xfrm>
            <a:off x="7253929" y="5566089"/>
            <a:ext cx="14683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100"/>
              <a:t>GP-</a:t>
            </a:r>
            <a:r>
              <a:rPr lang="nb-NO" sz="1100" err="1"/>
              <a:t>patient</a:t>
            </a:r>
            <a:r>
              <a:rPr lang="nb-NO" sz="1100"/>
              <a:t> </a:t>
            </a:r>
            <a:r>
              <a:rPr lang="nb-NO" sz="1100" err="1"/>
              <a:t>relationship</a:t>
            </a:r>
            <a:r>
              <a:rPr lang="nb-NO" sz="1100"/>
              <a:t> </a:t>
            </a:r>
            <a:r>
              <a:rPr lang="nb-NO" sz="1100" err="1"/>
              <a:t>ends</a:t>
            </a:r>
            <a:endParaRPr lang="nb-NO" sz="1100"/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A13FC2A7-6143-6DD3-9C99-0B122D378FBE}"/>
              </a:ext>
            </a:extLst>
          </p:cNvPr>
          <p:cNvCxnSpPr>
            <a:cxnSpLocks/>
            <a:stCxn id="75" idx="0"/>
          </p:cNvCxnSpPr>
          <p:nvPr/>
        </p:nvCxnSpPr>
        <p:spPr>
          <a:xfrm flipV="1">
            <a:off x="7988117" y="4883104"/>
            <a:ext cx="9000" cy="674371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EE8522D9-1F4A-B3D8-6637-17D2B31E9906}"/>
              </a:ext>
            </a:extLst>
          </p:cNvPr>
          <p:cNvSpPr txBox="1"/>
          <p:nvPr/>
        </p:nvSpPr>
        <p:spPr>
          <a:xfrm rot="16200000">
            <a:off x="4002378" y="1229694"/>
            <a:ext cx="17840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Health </a:t>
            </a:r>
            <a:r>
              <a:rPr lang="nb-NO" sz="1200" err="1"/>
              <a:t>care</a:t>
            </a:r>
            <a:r>
              <a:rPr lang="nb-NO" sz="1200"/>
              <a:t> </a:t>
            </a:r>
            <a:r>
              <a:rPr lang="nb-NO" sz="1200" err="1"/>
              <a:t>use</a:t>
            </a:r>
            <a:r>
              <a:rPr lang="nb-NO" sz="1200"/>
              <a:t>/</a:t>
            </a:r>
            <a:r>
              <a:rPr lang="nb-NO" sz="1200" err="1"/>
              <a:t>mortality</a:t>
            </a:r>
            <a:endParaRPr lang="nb-NO" sz="12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863FD1-40CA-B904-CBDE-C02809FCC26B}"/>
              </a:ext>
            </a:extLst>
          </p:cNvPr>
          <p:cNvSpPr txBox="1"/>
          <p:nvPr/>
        </p:nvSpPr>
        <p:spPr>
          <a:xfrm>
            <a:off x="1221892" y="1277357"/>
            <a:ext cx="1913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/>
              <a:t>GP </a:t>
            </a:r>
            <a:r>
              <a:rPr lang="nb-NO" sz="1400" err="1"/>
              <a:t>that</a:t>
            </a:r>
            <a:r>
              <a:rPr lang="nb-NO" sz="1400"/>
              <a:t> </a:t>
            </a:r>
            <a:r>
              <a:rPr lang="nb-NO" sz="1400" err="1"/>
              <a:t>stops</a:t>
            </a:r>
            <a:r>
              <a:rPr lang="nb-NO" sz="1400"/>
              <a:t> </a:t>
            </a:r>
            <a:r>
              <a:rPr lang="nb-NO" sz="1400" err="1"/>
              <a:t>practicing</a:t>
            </a:r>
            <a:endParaRPr lang="nb-NO" sz="1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ADA3F2-272A-0CB6-E46F-AD87E94FFB88}"/>
              </a:ext>
            </a:extLst>
          </p:cNvPr>
          <p:cNvSpPr txBox="1"/>
          <p:nvPr/>
        </p:nvSpPr>
        <p:spPr>
          <a:xfrm>
            <a:off x="1181690" y="4506715"/>
            <a:ext cx="1947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/>
              <a:t>GP </a:t>
            </a:r>
            <a:r>
              <a:rPr lang="nb-NO" sz="1400" err="1"/>
              <a:t>that</a:t>
            </a:r>
            <a:r>
              <a:rPr lang="nb-NO" sz="1400"/>
              <a:t> </a:t>
            </a:r>
            <a:r>
              <a:rPr lang="nb-NO" sz="1400" err="1"/>
              <a:t>keeps</a:t>
            </a:r>
            <a:r>
              <a:rPr lang="nb-NO" sz="1400"/>
              <a:t> </a:t>
            </a:r>
            <a:r>
              <a:rPr lang="nb-NO" sz="1400" err="1"/>
              <a:t>practicing</a:t>
            </a:r>
            <a:endParaRPr lang="nb-NO" sz="140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73B87D0-4C01-4723-87EF-02DDE8CC5ED9}"/>
              </a:ext>
            </a:extLst>
          </p:cNvPr>
          <p:cNvCxnSpPr/>
          <p:nvPr/>
        </p:nvCxnSpPr>
        <p:spPr>
          <a:xfrm>
            <a:off x="8022220" y="1754618"/>
            <a:ext cx="9563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CDF4726-6222-1493-2BF2-A81912B76CD9}"/>
              </a:ext>
            </a:extLst>
          </p:cNvPr>
          <p:cNvCxnSpPr/>
          <p:nvPr/>
        </p:nvCxnSpPr>
        <p:spPr>
          <a:xfrm>
            <a:off x="8961798" y="1796563"/>
            <a:ext cx="956356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7F36ED-979E-5F05-BD34-76F01547344A}"/>
              </a:ext>
            </a:extLst>
          </p:cNvPr>
          <p:cNvCxnSpPr/>
          <p:nvPr/>
        </p:nvCxnSpPr>
        <p:spPr>
          <a:xfrm>
            <a:off x="9918154" y="1862277"/>
            <a:ext cx="9563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5" name="Title 1">
            <a:extLst>
              <a:ext uri="{FF2B5EF4-FFF2-40B4-BE49-F238E27FC236}">
                <a16:creationId xmlns:a16="http://schemas.microsoft.com/office/drawing/2014/main" id="{3DB6C933-C851-0349-8F7A-5F1C5E596289}"/>
              </a:ext>
            </a:extLst>
          </p:cNvPr>
          <p:cNvSpPr txBox="1">
            <a:spLocks/>
          </p:cNvSpPr>
          <p:nvPr/>
        </p:nvSpPr>
        <p:spPr>
          <a:xfrm>
            <a:off x="447870" y="386752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2800" dirty="0" err="1"/>
              <a:t>Study</a:t>
            </a:r>
            <a:r>
              <a:rPr lang="nb-NO" sz="2800" dirty="0"/>
              <a:t> design</a:t>
            </a:r>
          </a:p>
          <a:p>
            <a:r>
              <a:rPr lang="nb-NO" sz="2000" dirty="0" err="1"/>
              <a:t>Difference</a:t>
            </a:r>
            <a:r>
              <a:rPr lang="nb-NO" sz="2000" dirty="0"/>
              <a:t> in </a:t>
            </a:r>
            <a:r>
              <a:rPr lang="nb-NO" sz="2000" dirty="0" err="1"/>
              <a:t>differences</a:t>
            </a:r>
            <a:endParaRPr lang="nb-NO" sz="2000" dirty="0"/>
          </a:p>
        </p:txBody>
      </p:sp>
    </p:spTree>
    <p:extLst>
      <p:ext uri="{BB962C8B-B14F-4D97-AF65-F5344CB8AC3E}">
        <p14:creationId xmlns:p14="http://schemas.microsoft.com/office/powerpoint/2010/main" val="1711503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39318-EB6C-5C73-1657-A6B50F551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4091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Data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0250AF-0270-BEF9-9952-9F9D49BE3381}"/>
              </a:ext>
            </a:extLst>
          </p:cNvPr>
          <p:cNvSpPr txBox="1">
            <a:spLocks/>
          </p:cNvSpPr>
          <p:nvPr/>
        </p:nvSpPr>
        <p:spPr>
          <a:xfrm>
            <a:off x="967027" y="1572242"/>
            <a:ext cx="5328518" cy="47571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b-NO" sz="180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6BA982-B497-0C87-EB05-69F41207909C}"/>
              </a:ext>
            </a:extLst>
          </p:cNvPr>
          <p:cNvSpPr txBox="1">
            <a:spLocks/>
          </p:cNvSpPr>
          <p:nvPr/>
        </p:nvSpPr>
        <p:spPr>
          <a:xfrm>
            <a:off x="1043227" y="1485558"/>
            <a:ext cx="10105546" cy="33698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Data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on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GPs and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monthly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updates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their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lists from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Norwegian GP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Registry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(Fastlegeregisteret)</a:t>
            </a:r>
          </a:p>
          <a:p>
            <a:pPr marL="0" indent="0">
              <a:buNone/>
            </a:pP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National data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on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use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primary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secondary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services</a:t>
            </a:r>
          </a:p>
          <a:p>
            <a:pPr marL="0" indent="0">
              <a:buNone/>
            </a:pP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Demographic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data from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Statistics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Norway (SSB)</a:t>
            </a:r>
          </a:p>
          <a:p>
            <a:pPr marL="0" indent="0">
              <a:buNone/>
            </a:pP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nb-NO" sz="1600" i="1" dirty="0">
                <a:ea typeface="Open Sans" panose="020B0606030504020204" pitchFamily="34" charset="0"/>
                <a:cs typeface="Open Sans" panose="020B0606030504020204" pitchFamily="34" charset="0"/>
              </a:rPr>
              <a:t>1948 GPs ending </a:t>
            </a:r>
            <a:r>
              <a:rPr lang="nb-NO" sz="1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practice</a:t>
            </a:r>
            <a:r>
              <a:rPr lang="nb-NO" sz="1600" i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between</a:t>
            </a:r>
            <a:r>
              <a:rPr lang="nb-NO" sz="1600" i="1" dirty="0">
                <a:ea typeface="Open Sans" panose="020B0606030504020204" pitchFamily="34" charset="0"/>
                <a:cs typeface="Open Sans" panose="020B0606030504020204" pitchFamily="34" charset="0"/>
              </a:rPr>
              <a:t> 2011 and 2021</a:t>
            </a:r>
          </a:p>
          <a:p>
            <a:pPr marL="0" indent="0">
              <a:buNone/>
            </a:pPr>
            <a:r>
              <a:rPr lang="nb-NO" sz="1600" i="1" dirty="0">
                <a:ea typeface="Open Sans" panose="020B0606030504020204" pitchFamily="34" charset="0"/>
                <a:cs typeface="Open Sans" panose="020B0606030504020204" pitchFamily="34" charset="0"/>
              </a:rPr>
              <a:t>2 million </a:t>
            </a:r>
            <a:r>
              <a:rPr lang="nb-NO" sz="1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nb-NO" sz="1600" i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on</a:t>
            </a:r>
            <a:r>
              <a:rPr lang="nb-NO" sz="1600" i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i="1" dirty="0" err="1">
                <a:ea typeface="Open Sans" panose="020B0606030504020204" pitchFamily="34" charset="0"/>
                <a:cs typeface="Open Sans" panose="020B0606030504020204" pitchFamily="34" charset="0"/>
              </a:rPr>
              <a:t>these</a:t>
            </a:r>
            <a:r>
              <a:rPr lang="nb-NO" sz="1600" i="1" dirty="0">
                <a:ea typeface="Open Sans" panose="020B0606030504020204" pitchFamily="34" charset="0"/>
                <a:cs typeface="Open Sans" panose="020B0606030504020204" pitchFamily="34" charset="0"/>
              </a:rPr>
              <a:t> GPs’ lists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0161EA-BB10-4990-7637-694E3C3DAC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90" b="41953"/>
          <a:stretch/>
        </p:blipFill>
        <p:spPr>
          <a:xfrm>
            <a:off x="2276099" y="4911978"/>
            <a:ext cx="8581053" cy="145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57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0250AF-0270-BEF9-9952-9F9D49BE3381}"/>
              </a:ext>
            </a:extLst>
          </p:cNvPr>
          <p:cNvSpPr txBox="1">
            <a:spLocks/>
          </p:cNvSpPr>
          <p:nvPr/>
        </p:nvSpPr>
        <p:spPr>
          <a:xfrm>
            <a:off x="967027" y="1572242"/>
            <a:ext cx="5328518" cy="47571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b-NO" sz="180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6BA982-B497-0C87-EB05-69F41207909C}"/>
              </a:ext>
            </a:extLst>
          </p:cNvPr>
          <p:cNvSpPr txBox="1">
            <a:spLocks/>
          </p:cNvSpPr>
          <p:nvPr/>
        </p:nvSpPr>
        <p:spPr>
          <a:xfrm>
            <a:off x="1119427" y="1724643"/>
            <a:ext cx="10515600" cy="4441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Fixed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effects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Poisson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regression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cencoring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at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death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or end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follow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-up,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adjusted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for GP age,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clustered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standard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errors</a:t>
            </a: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Effect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estimates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adjusted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incidence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rate ratios (relative risks), per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year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relative to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three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years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before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GP ending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practice</a:t>
            </a: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Results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 by age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groups</a:t>
            </a:r>
            <a:r>
              <a:rPr lang="nb-NO" sz="1600" dirty="0">
                <a:ea typeface="Open Sans" panose="020B0606030504020204" pitchFamily="34" charset="0"/>
                <a:cs typeface="Open Sans" panose="020B0606030504020204" pitchFamily="34" charset="0"/>
              </a:rPr>
              <a:t>, 0-18, 19-64, 65+ </a:t>
            </a:r>
            <a:r>
              <a:rPr lang="nb-NO" sz="1600" dirty="0" err="1">
                <a:ea typeface="Open Sans" panose="020B0606030504020204" pitchFamily="34" charset="0"/>
                <a:cs typeface="Open Sans" panose="020B0606030504020204" pitchFamily="34" charset="0"/>
              </a:rPr>
              <a:t>years</a:t>
            </a: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nb-NO" sz="16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5ED68B-A6C1-E014-2214-CCB711A75A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729" t="3890" b="41953"/>
          <a:stretch/>
        </p:blipFill>
        <p:spPr>
          <a:xfrm>
            <a:off x="9741159" y="4202884"/>
            <a:ext cx="2450841" cy="204475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AF27FCE-1ADD-2FC0-676F-A1051FEE162B}"/>
              </a:ext>
            </a:extLst>
          </p:cNvPr>
          <p:cNvSpPr txBox="1">
            <a:spLocks/>
          </p:cNvSpPr>
          <p:nvPr/>
        </p:nvSpPr>
        <p:spPr>
          <a:xfrm>
            <a:off x="545984" y="21341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3600" err="1"/>
              <a:t>Statistics</a:t>
            </a:r>
            <a:endParaRPr lang="nb-NO" sz="36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1B79A5-E38E-DE64-085C-FE04661542A9}"/>
              </a:ext>
            </a:extLst>
          </p:cNvPr>
          <p:cNvSpPr txBox="1"/>
          <p:nvPr/>
        </p:nvSpPr>
        <p:spPr>
          <a:xfrm>
            <a:off x="11061584" y="3879718"/>
            <a:ext cx="906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60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03227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84C88-0260-FB4E-B6A3-4A1749D09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Results</a:t>
            </a:r>
            <a:endParaRPr lang="nb-NO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02FB4C-80BA-E047-9E4E-6E1BCE0813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21023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A0331-8D10-EE24-9A68-9E810BE00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29861"/>
            <a:ext cx="10515600" cy="1325563"/>
          </a:xfrm>
        </p:spPr>
        <p:txBody>
          <a:bodyPr>
            <a:normAutofit/>
          </a:bodyPr>
          <a:lstStyle/>
          <a:p>
            <a:r>
              <a:rPr lang="en-GB" sz="2400" dirty="0"/>
              <a:t>How do patient-GP relationships change around the time of an ending practice?</a:t>
            </a:r>
          </a:p>
        </p:txBody>
      </p:sp>
      <p:pic>
        <p:nvPicPr>
          <p:cNvPr id="9" name="Picture 8" descr="A graph of different numbers&#10;&#10;Description automatically generated with medium confidence">
            <a:extLst>
              <a:ext uri="{FF2B5EF4-FFF2-40B4-BE49-F238E27FC236}">
                <a16:creationId xmlns:a16="http://schemas.microsoft.com/office/drawing/2014/main" id="{282477F1-2E8E-8F58-39BC-D06050722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808" y="728600"/>
            <a:ext cx="6677636" cy="556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60220"/>
      </p:ext>
    </p:extLst>
  </p:cSld>
  <p:clrMapOvr>
    <a:masterClrMapping/>
  </p:clrMapOvr>
</p:sld>
</file>

<file path=ppt/theme/theme1.xml><?xml version="1.0" encoding="utf-8"?>
<a:theme xmlns:a="http://schemas.openxmlformats.org/drawingml/2006/main" name="UTEN NTNU">
  <a:themeElements>
    <a:clrScheme name="HMN">
      <a:dk1>
        <a:srgbClr val="000000"/>
      </a:dk1>
      <a:lt1>
        <a:srgbClr val="FFFFFF"/>
      </a:lt1>
      <a:dk2>
        <a:srgbClr val="003283"/>
      </a:dk2>
      <a:lt2>
        <a:srgbClr val="E8F0FA"/>
      </a:lt2>
      <a:accent1>
        <a:srgbClr val="81A9E1"/>
      </a:accent1>
      <a:accent2>
        <a:srgbClr val="BD0C2E"/>
      </a:accent2>
      <a:accent3>
        <a:srgbClr val="E3A610"/>
      </a:accent3>
      <a:accent4>
        <a:srgbClr val="5C3228"/>
      </a:accent4>
      <a:accent5>
        <a:srgbClr val="6B9B3A"/>
      </a:accent5>
      <a:accent6>
        <a:srgbClr val="8D6959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 OLAVS HOSPITAL.potx [Skrivebeskyttet]" id="{34AE06BE-2BCF-46C4-8FD5-5305E1EE873A}" vid="{98A8CE1A-B84D-4EBD-977E-F02B00948613}"/>
    </a:ext>
  </a:extLst>
</a:theme>
</file>

<file path=ppt/theme/theme2.xml><?xml version="1.0" encoding="utf-8"?>
<a:theme xmlns:a="http://schemas.openxmlformats.org/drawingml/2006/main" name="MED NTNU">
  <a:themeElements>
    <a:clrScheme name="HMN">
      <a:dk1>
        <a:srgbClr val="000000"/>
      </a:dk1>
      <a:lt1>
        <a:srgbClr val="FFFFFF"/>
      </a:lt1>
      <a:dk2>
        <a:srgbClr val="003283"/>
      </a:dk2>
      <a:lt2>
        <a:srgbClr val="E8F0FA"/>
      </a:lt2>
      <a:accent1>
        <a:srgbClr val="81A9E1"/>
      </a:accent1>
      <a:accent2>
        <a:srgbClr val="BD0C2E"/>
      </a:accent2>
      <a:accent3>
        <a:srgbClr val="E3A610"/>
      </a:accent3>
      <a:accent4>
        <a:srgbClr val="5C3228"/>
      </a:accent4>
      <a:accent5>
        <a:srgbClr val="6B9B3A"/>
      </a:accent5>
      <a:accent6>
        <a:srgbClr val="8D6959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 OLAVS HOSPITAL.potx [Skrivebeskyttet]" id="{34AE06BE-2BCF-46C4-8FD5-5305E1EE873A}" vid="{B113DB78-0F46-4709-B9B9-92833FBEE08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F14F1ACC34C1A4A80B2D5DA606C0082" ma:contentTypeVersion="14" ma:contentTypeDescription="Opprett et nytt dokument." ma:contentTypeScope="" ma:versionID="715d51c54248b23aa5bc1807bf029360">
  <xsd:schema xmlns:xsd="http://www.w3.org/2001/XMLSchema" xmlns:xs="http://www.w3.org/2001/XMLSchema" xmlns:p="http://schemas.microsoft.com/office/2006/metadata/properties" xmlns:ns1="http://schemas.microsoft.com/sharepoint/v3" xmlns:ns2="b7257994-7ee4-4c1f-ada2-2cc10739928f" targetNamespace="http://schemas.microsoft.com/office/2006/metadata/properties" ma:root="true" ma:fieldsID="7a0ecc4c6e221f94c23f52900e4f51b5" ns1:_="" ns2:_="">
    <xsd:import namespace="http://schemas.microsoft.com/sharepoint/v3"/>
    <xsd:import namespace="b7257994-7ee4-4c1f-ada2-2cc10739928f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2:TaxCatchAllLabel" minOccurs="0"/>
                <xsd:element ref="ns2:FNSPRollUpIngress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3" nillable="true" ma:displayName="Planlagt startdato" ma:description="Planlagt startdato er en områdekolonne som opprettes av publiseringsfunksjonen. Den brukes til å angi dato og klokkeslett for når denne siden vises for første gang for besøkende på området." ma:hidden="true" ma:internalName="PublishingStartDate">
      <xsd:simpleType>
        <xsd:restriction base="dms:Unknown"/>
      </xsd:simpleType>
    </xsd:element>
    <xsd:element name="PublishingExpirationDate" ma:index="14" nillable="true" ma:displayName="Planlagt utløpsdato" ma:description="Planlagt sluttdato er en områdekolonne som opprettes av publiseringsfunksjonen. Den brukes til å angi dato og klokkeslett for når denne siden ikke lenger vises for besøkende på området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257994-7ee4-4c1f-ada2-2cc10739928f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8" nillable="true" ma:taxonomy="true" ma:internalName="TaxKeywordTaxHTField" ma:taxonomyFieldName="TaxKeyword" ma:displayName="Nøkkelord" ma:default="" ma:fieldId="{23f27201-bee3-471e-b2e7-b64fd8b7ca38}" ma:taxonomyMulti="true" ma:sspId="d0f0af97-1df2-4d6b-9e49-08feee2b95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description="" ma:hidden="true" ma:list="{c8742576-0209-4aa1-bc47-899270f80774}" ma:internalName="TaxCatchAll" ma:showField="CatchAllData" ma:web="b7257994-7ee4-4c1f-ada2-2cc1073992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c8742576-0209-4aa1-bc47-899270f80774}" ma:internalName="TaxCatchAllLabel" ma:readOnly="true" ma:showField="CatchAllDataLabel" ma:web="b7257994-7ee4-4c1f-ada2-2cc1073992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FNSPRollUpIngress" ma:index="12" nillable="true" ma:displayName="Utlistingsingress" ma:default="" ma:description="Teksten vises i oversikter og utlistinger" ma:internalName="FNSPRollUpIngres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NSPRollUpIngress xmlns="b7257994-7ee4-4c1f-ada2-2cc10739928f" xsi:nil="true"/>
    <TaxKeywordTaxHTField xmlns="b7257994-7ee4-4c1f-ada2-2cc10739928f">
      <Terms xmlns="http://schemas.microsoft.com/office/infopath/2007/PartnerControls">
        <TermInfo xmlns="http://schemas.microsoft.com/office/infopath/2007/PartnerControls">
          <TermName xmlns="http://schemas.microsoft.com/office/infopath/2007/PartnerControls">_£Bilde</TermName>
          <TermId xmlns="http://schemas.microsoft.com/office/infopath/2007/PartnerControls">11111111-1111-1111-1111-111111111111</TermId>
        </TermInfo>
      </Terms>
    </TaxKeywordTaxHTField>
    <TaxCatchAll xmlns="b7257994-7ee4-4c1f-ada2-2cc10739928f"/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D88675-72CB-47C8-B606-7B0276241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7257994-7ee4-4c1f-ada2-2cc1073992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EA5E390-FE1E-471D-B847-3A2B5D489780}">
  <ds:schemaRefs>
    <ds:schemaRef ds:uri="http://purl.org/dc/elements/1.1/"/>
    <ds:schemaRef ds:uri="http://schemas.microsoft.com/office/2006/metadata/properties"/>
    <ds:schemaRef ds:uri="http://schemas.microsoft.com/sharepoint/v3"/>
    <ds:schemaRef ds:uri="b7257994-7ee4-4c1f-ada2-2cc10739928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8F264E3-3D48-42C0-A7D0-6071F02A612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Powerpoint-mal-16-9-St-Olavs-hospital-m-u-NTNU</Template>
  <TotalTime>1356</TotalTime>
  <Words>530</Words>
  <Application>Microsoft Macintosh PowerPoint</Application>
  <PresentationFormat>Widescreen</PresentationFormat>
  <Paragraphs>92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Open Sans</vt:lpstr>
      <vt:lpstr>UTEN NTNU</vt:lpstr>
      <vt:lpstr>MED NTNU</vt:lpstr>
      <vt:lpstr>How does ending of a general practitioner relation impact patients’ health care use and mortality?  A national registry cohort study in Norway, 2008 to 2021. </vt:lpstr>
      <vt:lpstr>Continuity of care</vt:lpstr>
      <vt:lpstr>GPs ending their practice</vt:lpstr>
      <vt:lpstr>PowerPoint Presentation</vt:lpstr>
      <vt:lpstr>PowerPoint Presentation</vt:lpstr>
      <vt:lpstr>Data</vt:lpstr>
      <vt:lpstr>PowerPoint Presentation</vt:lpstr>
      <vt:lpstr>Results</vt:lpstr>
      <vt:lpstr>How do patient-GP relationships change around the time of an ending practice?</vt:lpstr>
      <vt:lpstr>PowerPoint Presentation</vt:lpstr>
      <vt:lpstr>Risk of death</vt:lpstr>
      <vt:lpstr>Days with general practitioner contact</vt:lpstr>
      <vt:lpstr>Days with hospital contact (som+psych)</vt:lpstr>
      <vt:lpstr>PowerPoint Presentation</vt:lpstr>
    </vt:vector>
  </TitlesOfParts>
  <Company>Helse Midt-Norge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Hiller, Aud</dc:creator>
  <cp:keywords>_£Bilde</cp:keywords>
  <cp:lastModifiedBy>Andreas Asheim</cp:lastModifiedBy>
  <cp:revision>305</cp:revision>
  <cp:lastPrinted>2023-01-05T12:42:59Z</cp:lastPrinted>
  <dcterms:created xsi:type="dcterms:W3CDTF">2019-08-28T09:28:45Z</dcterms:created>
  <dcterms:modified xsi:type="dcterms:W3CDTF">2023-09-14T07:07:47Z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0x010100FF14F1ACC34C1A4A80B2D5DA606C0082</vt:lpwstr>
  </property>
</Properties>
</file>