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9" r:id="rId5"/>
    <p:sldId id="268" r:id="rId6"/>
    <p:sldId id="262" r:id="rId7"/>
    <p:sldId id="261" r:id="rId8"/>
    <p:sldId id="263" r:id="rId9"/>
    <p:sldId id="264" r:id="rId10"/>
    <p:sldId id="265" r:id="rId11"/>
    <p:sldId id="270" r:id="rId12"/>
    <p:sldId id="267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1924"/>
    <a:srgbClr val="E2A160"/>
    <a:srgbClr val="BCBCBC"/>
    <a:srgbClr val="E6BABD"/>
    <a:srgbClr val="E8B480"/>
    <a:srgbClr val="693E13"/>
    <a:srgbClr val="C30B0B"/>
    <a:srgbClr val="FFFFFF"/>
    <a:srgbClr val="E51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2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30B407-C05A-5F42-B082-FDF0E7E15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6639" y="1539062"/>
            <a:ext cx="10051145" cy="2387600"/>
          </a:xfrm>
        </p:spPr>
        <p:txBody>
          <a:bodyPr anchor="b"/>
          <a:lstStyle>
            <a:lvl1pPr algn="l">
              <a:defRPr sz="6000" b="1" i="0" baseline="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9E09D29-A829-FA4E-85E6-EE01C9647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6639" y="4145279"/>
            <a:ext cx="10051145" cy="1529219"/>
          </a:xfrm>
        </p:spPr>
        <p:txBody>
          <a:bodyPr>
            <a:normAutofit/>
          </a:bodyPr>
          <a:lstStyle>
            <a:lvl1pPr marL="0" indent="0" algn="l">
              <a:buNone/>
              <a:defRPr sz="3000" b="0" i="1" baseline="0">
                <a:latin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060470D-0DA9-084F-BC0E-A63C3643AB74}"/>
              </a:ext>
            </a:extLst>
          </p:cNvPr>
          <p:cNvSpPr/>
          <p:nvPr/>
        </p:nvSpPr>
        <p:spPr>
          <a:xfrm>
            <a:off x="0" y="-18256"/>
            <a:ext cx="12192000" cy="7767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7E64F2B-DDEF-43D9-8B0F-3C7394D412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11107785" y="111942"/>
            <a:ext cx="937938" cy="468969"/>
          </a:xfrm>
          <a:prstGeom prst="rect">
            <a:avLst/>
          </a:prstGeom>
        </p:spPr>
      </p:pic>
      <p:pic>
        <p:nvPicPr>
          <p:cNvPr id="19" name="Immagine 18" descr="Immagine che contiene testo&#10;&#10;Descrizione generata automaticamente">
            <a:extLst>
              <a:ext uri="{FF2B5EF4-FFF2-40B4-BE49-F238E27FC236}">
                <a16:creationId xmlns:a16="http://schemas.microsoft.com/office/drawing/2014/main" id="{D33A0EAA-2C1B-4296-9CC8-A502C0C0B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23" y="111943"/>
            <a:ext cx="1169374" cy="46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22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6A31B4A-6C8F-3447-90AB-FEEA63984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90765"/>
            <a:ext cx="2414155" cy="53861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1823525-E334-A840-BE41-BF75404E4E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2944" y="790766"/>
            <a:ext cx="7519555" cy="53861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0DDBD7-C74B-0341-AF9A-53C0DF71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33840" y="6343014"/>
            <a:ext cx="1324320" cy="365125"/>
          </a:xfrm>
          <a:prstGeom prst="rect">
            <a:avLst/>
          </a:prstGeom>
        </p:spPr>
        <p:txBody>
          <a:bodyPr/>
          <a:lstStyle/>
          <a:p>
            <a:fld id="{1158FDE1-4883-485E-8A33-29FB2400F2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900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5C9C04-8157-6245-B9A9-0FBBC6396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BDF95D-9ED3-854B-A525-D968F3417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3"/>
              </a:buClr>
              <a:defRPr/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209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stazione sezion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141EDA-6B28-3945-9385-DE499FF9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33840" y="6343014"/>
            <a:ext cx="1324320" cy="365125"/>
          </a:xfrm>
          <a:prstGeom prst="rect">
            <a:avLst/>
          </a:prstGeom>
        </p:spPr>
        <p:txBody>
          <a:bodyPr/>
          <a:lstStyle/>
          <a:p>
            <a:fld id="{1158FDE1-4883-485E-8A33-29FB2400F20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0121DFAB-F558-4A95-BAA1-3B922ECE5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6639" y="1539062"/>
            <a:ext cx="10051145" cy="2387600"/>
          </a:xfrm>
        </p:spPr>
        <p:txBody>
          <a:bodyPr anchor="b"/>
          <a:lstStyle>
            <a:lvl1pPr algn="l">
              <a:defRPr sz="6000" b="1" i="0" baseline="0">
                <a:solidFill>
                  <a:srgbClr val="204B5C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ottotitolo 2">
            <a:extLst>
              <a:ext uri="{FF2B5EF4-FFF2-40B4-BE49-F238E27FC236}">
                <a16:creationId xmlns:a16="http://schemas.microsoft.com/office/drawing/2014/main" id="{D3DEF852-61D6-4266-9B32-BD278C5D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6639" y="4145279"/>
            <a:ext cx="10051145" cy="1529219"/>
          </a:xfrm>
        </p:spPr>
        <p:txBody>
          <a:bodyPr>
            <a:normAutofit/>
          </a:bodyPr>
          <a:lstStyle>
            <a:lvl1pPr marL="0" indent="0" algn="l">
              <a:buNone/>
              <a:defRPr sz="3000" b="0" i="1" baseline="0">
                <a:solidFill>
                  <a:srgbClr val="204B5C"/>
                </a:solidFill>
                <a:latin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B563849-0C3C-41BE-A982-7F7769759412}"/>
              </a:ext>
            </a:extLst>
          </p:cNvPr>
          <p:cNvSpPr/>
          <p:nvPr/>
        </p:nvSpPr>
        <p:spPr>
          <a:xfrm>
            <a:off x="0" y="-18256"/>
            <a:ext cx="12192000" cy="77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1BA69B0-7F9B-4807-B70C-AC8B9C90B24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11107785" y="111942"/>
            <a:ext cx="937938" cy="468969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E5FBA8A2-32A3-4904-91A5-63D36F98A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23" y="111943"/>
            <a:ext cx="1169374" cy="468968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03B9A992-AB31-4261-B8B2-C6F9FCFC4E84}"/>
              </a:ext>
            </a:extLst>
          </p:cNvPr>
          <p:cNvSpPr/>
          <p:nvPr/>
        </p:nvSpPr>
        <p:spPr>
          <a:xfrm>
            <a:off x="-13789" y="6081208"/>
            <a:ext cx="12192000" cy="77679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644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6E7C4D-F574-CB46-8D68-3A39FE421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4F4945-7965-C84E-9FDE-CAEB6C4165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6640" y="2265679"/>
            <a:ext cx="4963160" cy="3801553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3"/>
              </a:buClr>
              <a:defRPr/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9D48A8-3886-9C49-8F7A-F8FD105395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65680"/>
            <a:ext cx="4963160" cy="380155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3"/>
              </a:buClr>
              <a:defRPr/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89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6BB6BF-3DE5-3348-904D-4C78A6573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480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04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CF789E-1F0D-2A46-9577-1863AA46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792480"/>
            <a:ext cx="3715385" cy="126492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C541E5-3A36-104F-8BE4-B62BBB44D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92481"/>
            <a:ext cx="5952172" cy="50765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E8247C-8BA7-894B-A3F9-D3BAA87EB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6640" y="2150918"/>
            <a:ext cx="3715385" cy="371807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70825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496A44-A88A-7A4B-BEB3-D39B6392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90767"/>
            <a:ext cx="3932237" cy="126663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92FFA8-5476-894B-8D35-AB2A7C1564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90767"/>
            <a:ext cx="6172200" cy="50782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D730D1B-8852-8641-85E5-9E6F2112C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61308"/>
            <a:ext cx="3932237" cy="37076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1007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34D526-C482-D044-810A-6AF9FFC0E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CED9D7-A50D-2640-9143-84F9CE332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08187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74F6A0C-82A6-C346-B6BC-555864501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790767"/>
            <a:ext cx="100511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18CF05-76CD-AD4E-90F1-C6BA5B18C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6640" y="2251267"/>
            <a:ext cx="10051145" cy="3906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AF0A69D8-F72E-3A49-82DC-7243CC4ADC0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5638" t="16940" r="15935" b="17560"/>
          <a:stretch/>
        </p:blipFill>
        <p:spPr>
          <a:xfrm>
            <a:off x="126723" y="6248400"/>
            <a:ext cx="579120" cy="554355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3E62A88D-0691-2249-8453-B4AD2F93540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2394" t="32246" r="12653" b="32641"/>
          <a:stretch/>
        </p:blipFill>
        <p:spPr>
          <a:xfrm>
            <a:off x="11411358" y="6377941"/>
            <a:ext cx="634365" cy="297180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38972413-1AF4-9444-A55C-CEF06CF661B3}"/>
              </a:ext>
            </a:extLst>
          </p:cNvPr>
          <p:cNvPicPr>
            <a:picLocks noChangeAspect="1"/>
          </p:cNvPicPr>
          <p:nvPr/>
        </p:nvPicPr>
        <p:blipFill>
          <a:blip r:embed="rId14">
            <a:alphaModFix amt="51000"/>
          </a:blip>
          <a:stretch>
            <a:fillRect/>
          </a:stretch>
        </p:blipFill>
        <p:spPr>
          <a:xfrm>
            <a:off x="11107785" y="111942"/>
            <a:ext cx="937938" cy="468969"/>
          </a:xfrm>
          <a:prstGeom prst="rect">
            <a:avLst/>
          </a:prstGeom>
        </p:spPr>
      </p:pic>
      <p:pic>
        <p:nvPicPr>
          <p:cNvPr id="8" name="Immagine 7" descr="Immagine che contiene testo&#10;&#10;Descrizione generata automaticamente">
            <a:extLst>
              <a:ext uri="{FF2B5EF4-FFF2-40B4-BE49-F238E27FC236}">
                <a16:creationId xmlns:a16="http://schemas.microsoft.com/office/drawing/2014/main" id="{E890E33D-658E-4995-B0FD-DE20FEC73EA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6723" y="111943"/>
            <a:ext cx="1169374" cy="46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86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6.jpeg"/><Relationship Id="rId7" Type="http://schemas.openxmlformats.org/officeDocument/2006/relationships/image" Target="../media/image2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hyperlink" Target="mailto:amerigo.ferrari@santannapisa.it" TargetMode="External"/><Relationship Id="rId4" Type="http://schemas.openxmlformats.org/officeDocument/2006/relationships/hyperlink" Target="https://www.linkedin.com/in/af9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CD2787B3-68A5-6BD2-360C-7C8553366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785" y="857845"/>
            <a:ext cx="10026203" cy="237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Variation and predictive factors of vaginal birth after caesarean in Tuscany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it-IT" sz="4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retrospective study from regional administrative health data 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C87FFE-B555-2279-B4DA-7E0F82FA9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636" y="3508507"/>
            <a:ext cx="6552728" cy="409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it-I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Ferrari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 </a:t>
            </a:r>
            <a:r>
              <a:rPr lang="it-IT" sz="20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Pancetti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T. Simoncini </a:t>
            </a:r>
            <a:r>
              <a:rPr lang="it-IT" sz="20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Vainieri</a:t>
            </a:r>
            <a:r>
              <a:rPr lang="it-IT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it-IT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1EB379AD-A45F-81D7-52FA-06A385883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5097095"/>
            <a:ext cx="56880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Amerigo Ferrari, MD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7ECFD2EB-3B7B-1BF3-DE50-C3C9D06B6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5774775"/>
            <a:ext cx="618990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PhD candidate – Scuola Superiore Sant’Anna, Pisa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BEF771B1-9E46-35B8-FADF-78A5F2FB7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6176595"/>
            <a:ext cx="6732588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it-IT" alt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it-IT" alt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alt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lang="it-IT" alt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it-IT" alt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disclose</a:t>
            </a:r>
            <a:endParaRPr lang="it-IT" alt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 descr="Immagine che contiene persona, muro, uomo, interno&#10;&#10;Descrizione generata automaticamente">
            <a:extLst>
              <a:ext uri="{FF2B5EF4-FFF2-40B4-BE49-F238E27FC236}">
                <a16:creationId xmlns:a16="http://schemas.microsoft.com/office/drawing/2014/main" id="{0F19AE38-544E-98BE-A2E1-FE3B8E0834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7" r="11023"/>
          <a:stretch/>
        </p:blipFill>
        <p:spPr>
          <a:xfrm>
            <a:off x="2482214" y="5168533"/>
            <a:ext cx="1583755" cy="12954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8DB33F38-73EF-B654-FB43-39968932B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636" y="3907687"/>
            <a:ext cx="6552728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6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it-IT" altLang="it-IT" sz="1600" dirty="0" err="1">
                <a:cs typeface="Arial" panose="020B0604020202020204" pitchFamily="34" charset="0"/>
              </a:rPr>
              <a:t>MeS</a:t>
            </a:r>
            <a:r>
              <a:rPr lang="it-IT" altLang="it-IT" sz="1600" dirty="0">
                <a:cs typeface="Arial" panose="020B0604020202020204" pitchFamily="34" charset="0"/>
              </a:rPr>
              <a:t> </a:t>
            </a:r>
            <a:r>
              <a:rPr lang="it-IT" altLang="it-IT" sz="1600" dirty="0" err="1">
                <a:cs typeface="Arial" panose="020B0604020202020204" pitchFamily="34" charset="0"/>
              </a:rPr>
              <a:t>Laboratory</a:t>
            </a:r>
            <a:r>
              <a:rPr lang="it-IT" altLang="it-IT" sz="1600" dirty="0">
                <a:cs typeface="Arial" panose="020B0604020202020204" pitchFamily="34" charset="0"/>
              </a:rPr>
              <a:t>, Scuola Superiore Sant’Anna, Pisa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600" kern="1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  </a:t>
            </a:r>
            <a:r>
              <a:rPr lang="it-IT" altLang="it-IT" sz="1600" dirty="0">
                <a:cs typeface="Arial" panose="020B0604020202020204" pitchFamily="34" charset="0"/>
              </a:rPr>
              <a:t>ObGyn </a:t>
            </a:r>
            <a:r>
              <a:rPr lang="it-IT" altLang="it-IT" sz="1600" dirty="0" err="1">
                <a:cs typeface="Arial" panose="020B0604020202020204" pitchFamily="34" charset="0"/>
              </a:rPr>
              <a:t>Division</a:t>
            </a:r>
            <a:r>
              <a:rPr lang="it-IT" altLang="it-IT" sz="1600" dirty="0">
                <a:cs typeface="Arial" panose="020B0604020202020204" pitchFamily="34" charset="0"/>
              </a:rPr>
              <a:t>, University of Pisa, Pisa</a:t>
            </a:r>
            <a:endParaRPr lang="de-DE" altLang="it-IT" sz="1600" dirty="0">
              <a:cs typeface="Arial" panose="020B0604020202020204" pitchFamily="34" charset="0"/>
            </a:endParaRP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83F850CB-CB56-9C06-32A2-DC100691F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988" y="5587544"/>
            <a:ext cx="773673" cy="457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863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E47CD999-607A-6252-76E5-EDED8686B072}"/>
              </a:ext>
            </a:extLst>
          </p:cNvPr>
          <p:cNvSpPr/>
          <p:nvPr/>
        </p:nvSpPr>
        <p:spPr>
          <a:xfrm>
            <a:off x="9799820" y="3701818"/>
            <a:ext cx="2360376" cy="922300"/>
          </a:xfrm>
          <a:prstGeom prst="rect">
            <a:avLst/>
          </a:prstGeom>
          <a:solidFill>
            <a:srgbClr val="BCBCBC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01BED235-BA73-335A-CC7E-0504ACF43F35}"/>
              </a:ext>
            </a:extLst>
          </p:cNvPr>
          <p:cNvSpPr/>
          <p:nvPr/>
        </p:nvSpPr>
        <p:spPr>
          <a:xfrm>
            <a:off x="9807771" y="2455594"/>
            <a:ext cx="2360376" cy="9223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54C2EA4F-83F0-6DE6-B678-E11535E7E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8492" y="1057268"/>
            <a:ext cx="3344435" cy="340735"/>
          </a:xfrm>
          <a:prstGeom prst="rect">
            <a:avLst/>
          </a:prstGeom>
          <a:solidFill>
            <a:srgbClr val="AB1924">
              <a:alpha val="90000"/>
            </a:srgbClr>
          </a:solidFill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OUTCOMES</a:t>
            </a:r>
            <a:endParaRPr lang="it-IT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A7E147A7-159C-FC94-FC65-CEEA44768B2D}"/>
              </a:ext>
            </a:extLst>
          </p:cNvPr>
          <p:cNvGrpSpPr/>
          <p:nvPr/>
        </p:nvGrpSpPr>
        <p:grpSpPr>
          <a:xfrm>
            <a:off x="353983" y="1632643"/>
            <a:ext cx="8253454" cy="4065825"/>
            <a:chOff x="795130" y="1396087"/>
            <a:chExt cx="8253454" cy="4065825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A5A39317-7C39-4F79-BAD3-4B1191355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7544" y="1396087"/>
              <a:ext cx="7992014" cy="4065825"/>
            </a:xfrm>
            <a:prstGeom prst="rect">
              <a:avLst/>
            </a:prstGeom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F79BE5EF-8309-1D19-44B7-CFC4F9B3B377}"/>
                </a:ext>
              </a:extLst>
            </p:cNvPr>
            <p:cNvSpPr/>
            <p:nvPr/>
          </p:nvSpPr>
          <p:spPr>
            <a:xfrm>
              <a:off x="795130" y="2250219"/>
              <a:ext cx="8253454" cy="811033"/>
            </a:xfrm>
            <a:prstGeom prst="rect">
              <a:avLst/>
            </a:prstGeom>
            <a:noFill/>
            <a:ln w="38100">
              <a:solidFill>
                <a:srgbClr val="AB192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026965D-5324-728C-5890-9105554ECEB5}"/>
                </a:ext>
              </a:extLst>
            </p:cNvPr>
            <p:cNvSpPr/>
            <p:nvPr/>
          </p:nvSpPr>
          <p:spPr>
            <a:xfrm>
              <a:off x="795130" y="3189798"/>
              <a:ext cx="8253454" cy="1660498"/>
            </a:xfrm>
            <a:prstGeom prst="rect">
              <a:avLst/>
            </a:prstGeom>
            <a:noFill/>
            <a:ln w="38100">
              <a:solidFill>
                <a:srgbClr val="BCBCB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tangle 2">
            <a:extLst>
              <a:ext uri="{FF2B5EF4-FFF2-40B4-BE49-F238E27FC236}">
                <a16:creationId xmlns:a16="http://schemas.microsoft.com/office/drawing/2014/main" id="{54DB1150-F3FF-F0BA-7F22-CA5A4ABEE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8745" y="2717358"/>
            <a:ext cx="216181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difference</a:t>
            </a:r>
            <a:endParaRPr lang="en-US" sz="1800" dirty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F663C7A5-761C-42B9-C0C9-3FC6BD1C6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1614" y="3982721"/>
            <a:ext cx="216181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Better outcomes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14837BC6-AF6E-A9BC-AC6E-9B5A6DD59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9820" y="1732898"/>
            <a:ext cx="216181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800" b="1" u="sng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VBAC vs. CS</a:t>
            </a:r>
            <a:endParaRPr lang="en-US" sz="1800" b="1" u="sng" dirty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79B22A97-112F-31C4-6970-DE453E99201D}"/>
              </a:ext>
            </a:extLst>
          </p:cNvPr>
          <p:cNvSpPr>
            <a:spLocks noChangeAspect="1"/>
          </p:cNvSpPr>
          <p:nvPr/>
        </p:nvSpPr>
        <p:spPr>
          <a:xfrm>
            <a:off x="8964744" y="2545212"/>
            <a:ext cx="684000" cy="6840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F178C370-C4EC-3B45-31D2-474505866560}"/>
              </a:ext>
            </a:extLst>
          </p:cNvPr>
          <p:cNvSpPr>
            <a:spLocks noChangeAspect="1"/>
          </p:cNvSpPr>
          <p:nvPr/>
        </p:nvSpPr>
        <p:spPr>
          <a:xfrm>
            <a:off x="8948415" y="3842379"/>
            <a:ext cx="684000" cy="684000"/>
          </a:xfrm>
          <a:prstGeom prst="roundRect">
            <a:avLst/>
          </a:prstGeom>
          <a:solidFill>
            <a:srgbClr val="BCBC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723044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74F6588-65F1-7B82-2CAA-894F5C712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86" y="927503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1">
            <a:extLst>
              <a:ext uri="{FF2B5EF4-FFF2-40B4-BE49-F238E27FC236}">
                <a16:creationId xmlns:a16="http://schemas.microsoft.com/office/drawing/2014/main" id="{67EA49C6-EEB4-8CEB-B920-F7E0F1702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2520" y="3073966"/>
            <a:ext cx="3004380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A8174ABA-F867-0FA3-C895-D82A93203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3120" y="927503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entagon 3">
            <a:extLst>
              <a:ext uri="{FF2B5EF4-FFF2-40B4-BE49-F238E27FC236}">
                <a16:creationId xmlns:a16="http://schemas.microsoft.com/office/drawing/2014/main" id="{54D8BA08-E610-18FE-65FE-2AED75274004}"/>
              </a:ext>
            </a:extLst>
          </p:cNvPr>
          <p:cNvSpPr/>
          <p:nvPr/>
        </p:nvSpPr>
        <p:spPr>
          <a:xfrm rot="5400000">
            <a:off x="3470907" y="-2247303"/>
            <a:ext cx="1186186" cy="8128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8B480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00D3874-8222-996B-5EBF-8F8F0830C93E}"/>
              </a:ext>
            </a:extLst>
          </p:cNvPr>
          <p:cNvSpPr>
            <a:spLocks noChangeAspect="1"/>
          </p:cNvSpPr>
          <p:nvPr/>
        </p:nvSpPr>
        <p:spPr>
          <a:xfrm rot="18900000">
            <a:off x="6998148" y="1348697"/>
            <a:ext cx="936000" cy="936000"/>
          </a:xfrm>
          <a:prstGeom prst="ellipse">
            <a:avLst/>
          </a:prstGeom>
          <a:solidFill>
            <a:srgbClr val="E2A160"/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9" name="Rounded Rectangle 24">
            <a:extLst>
              <a:ext uri="{FF2B5EF4-FFF2-40B4-BE49-F238E27FC236}">
                <a16:creationId xmlns:a16="http://schemas.microsoft.com/office/drawing/2014/main" id="{5E4C345C-2A37-ACF3-ADD5-2897E09454F3}"/>
              </a:ext>
            </a:extLst>
          </p:cNvPr>
          <p:cNvSpPr>
            <a:spLocks noChangeAspect="1"/>
          </p:cNvSpPr>
          <p:nvPr/>
        </p:nvSpPr>
        <p:spPr>
          <a:xfrm>
            <a:off x="7088148" y="1438697"/>
            <a:ext cx="756000" cy="756000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ko-KR" sz="2400" b="1" dirty="0">
                <a:solidFill>
                  <a:srgbClr val="AB19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ko-KR" altLang="en-US" sz="2400" b="1" dirty="0">
              <a:solidFill>
                <a:srgbClr val="AB19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45E495A6-E59A-FC66-9D8C-C10723B7C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86" y="2705891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D606ED91-E4BE-B0AC-49B2-F84111F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3120" y="2705891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entagon 3">
            <a:extLst>
              <a:ext uri="{FF2B5EF4-FFF2-40B4-BE49-F238E27FC236}">
                <a16:creationId xmlns:a16="http://schemas.microsoft.com/office/drawing/2014/main" id="{CD93FFBE-BCFD-3D72-6639-008FC02ED0BA}"/>
              </a:ext>
            </a:extLst>
          </p:cNvPr>
          <p:cNvSpPr/>
          <p:nvPr/>
        </p:nvSpPr>
        <p:spPr>
          <a:xfrm rot="5400000">
            <a:off x="3470907" y="-468915"/>
            <a:ext cx="1186186" cy="8128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8B480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153B5181-5C45-E83E-D3E4-E59D4B393145}"/>
              </a:ext>
            </a:extLst>
          </p:cNvPr>
          <p:cNvSpPr>
            <a:spLocks noChangeAspect="1"/>
          </p:cNvSpPr>
          <p:nvPr/>
        </p:nvSpPr>
        <p:spPr>
          <a:xfrm rot="18900000">
            <a:off x="6998148" y="3127085"/>
            <a:ext cx="936000" cy="936000"/>
          </a:xfrm>
          <a:prstGeom prst="ellipse">
            <a:avLst/>
          </a:prstGeom>
          <a:solidFill>
            <a:srgbClr val="E2A160"/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31106A6F-4C8F-714E-D8F6-51B180B17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86" y="4482909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>
            <a:extLst>
              <a:ext uri="{FF2B5EF4-FFF2-40B4-BE49-F238E27FC236}">
                <a16:creationId xmlns:a16="http://schemas.microsoft.com/office/drawing/2014/main" id="{299CDAC4-BFDE-5EF5-178D-89061E88E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3120" y="4482909"/>
            <a:ext cx="343420" cy="183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Pentagon 3">
            <a:extLst>
              <a:ext uri="{FF2B5EF4-FFF2-40B4-BE49-F238E27FC236}">
                <a16:creationId xmlns:a16="http://schemas.microsoft.com/office/drawing/2014/main" id="{16E7CA8F-995B-15D9-3BFC-CB8D476B20A2}"/>
              </a:ext>
            </a:extLst>
          </p:cNvPr>
          <p:cNvSpPr/>
          <p:nvPr/>
        </p:nvSpPr>
        <p:spPr>
          <a:xfrm rot="5400000">
            <a:off x="3470907" y="1308103"/>
            <a:ext cx="1186186" cy="8128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8B480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6F743E73-03E8-ACFA-40CF-12761DC230A7}"/>
              </a:ext>
            </a:extLst>
          </p:cNvPr>
          <p:cNvSpPr>
            <a:spLocks noChangeAspect="1"/>
          </p:cNvSpPr>
          <p:nvPr/>
        </p:nvSpPr>
        <p:spPr>
          <a:xfrm rot="18900000">
            <a:off x="6998148" y="4904103"/>
            <a:ext cx="936000" cy="936000"/>
          </a:xfrm>
          <a:prstGeom prst="ellipse">
            <a:avLst/>
          </a:prstGeom>
          <a:solidFill>
            <a:srgbClr val="E2A160"/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1349FD5E-E37B-7F61-988A-5C32E0874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0" y="1319745"/>
            <a:ext cx="6603996" cy="105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Regional VBAC rate 2021-2022 = 19% </a:t>
            </a:r>
          </a:p>
          <a:p>
            <a:pPr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line with VBAC rates in Italy as shown by the AJOG global report (BL </a:t>
            </a:r>
            <a:r>
              <a:rPr lang="en-US" sz="1800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Pineles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al. AJOG Global Reports, 2023)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7D237D74-1A2F-7933-783F-6D62C4B44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1" y="3227022"/>
            <a:ext cx="6603996" cy="77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VBAC rate &lt;&lt;&lt; other European Countries </a:t>
            </a:r>
          </a:p>
          <a:p>
            <a:pPr>
              <a:lnSpc>
                <a:spcPct val="100000"/>
              </a:lnSpc>
              <a:buNone/>
            </a:pPr>
            <a:r>
              <a:rPr lang="da-DK" sz="1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Finland: 52% (Vaajala M et al. Arch Gynecol Obstet, 2023)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18AB1A59-3B60-19A0-9FBA-72A7ABCA1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0" y="4845227"/>
            <a:ext cx="6902985" cy="105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AB19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 regional variation in VBAC utilization </a:t>
            </a:r>
          </a:p>
          <a:p>
            <a:pPr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Variation depending not on socioeconomic differences or the type of pregnancy care, 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but rather on divergent clinical practices</a:t>
            </a:r>
          </a:p>
        </p:txBody>
      </p:sp>
      <p:sp>
        <p:nvSpPr>
          <p:cNvPr id="23" name="Rounded Rectangle 24">
            <a:extLst>
              <a:ext uri="{FF2B5EF4-FFF2-40B4-BE49-F238E27FC236}">
                <a16:creationId xmlns:a16="http://schemas.microsoft.com/office/drawing/2014/main" id="{56CF6D61-B437-59BD-71D9-F4799AD57CFA}"/>
              </a:ext>
            </a:extLst>
          </p:cNvPr>
          <p:cNvSpPr>
            <a:spLocks noChangeAspect="1"/>
          </p:cNvSpPr>
          <p:nvPr/>
        </p:nvSpPr>
        <p:spPr>
          <a:xfrm>
            <a:off x="7088148" y="3217085"/>
            <a:ext cx="756000" cy="756000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ko-KR" sz="2400" b="1" dirty="0">
                <a:solidFill>
                  <a:srgbClr val="AB19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ko-KR" altLang="en-US" sz="2400" b="1" dirty="0">
              <a:solidFill>
                <a:srgbClr val="AB19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4">
            <a:extLst>
              <a:ext uri="{FF2B5EF4-FFF2-40B4-BE49-F238E27FC236}">
                <a16:creationId xmlns:a16="http://schemas.microsoft.com/office/drawing/2014/main" id="{B06F2272-0FE9-7721-7EF3-42B99119B85B}"/>
              </a:ext>
            </a:extLst>
          </p:cNvPr>
          <p:cNvSpPr>
            <a:spLocks noChangeAspect="1"/>
          </p:cNvSpPr>
          <p:nvPr/>
        </p:nvSpPr>
        <p:spPr>
          <a:xfrm>
            <a:off x="7088148" y="4994102"/>
            <a:ext cx="756000" cy="756000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altLang="ko-KR" sz="2400" b="1" dirty="0">
                <a:solidFill>
                  <a:srgbClr val="AB19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ko-KR" altLang="en-US" sz="2400" b="1" dirty="0">
              <a:solidFill>
                <a:srgbClr val="AB19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203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CD2787B3-68A5-6BD2-360C-7C8553366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" y="2169984"/>
            <a:ext cx="4611758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3200" i="1" dirty="0">
                <a:solidFill>
                  <a:srgbClr val="000000"/>
                </a:solidFill>
                <a:cs typeface="Arial" panose="020B0604020202020204" pitchFamily="34" charset="0"/>
              </a:rPr>
              <a:t>Variation and predictive factors of vaginal birth after caesarean in Tuscany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1EB379AD-A45F-81D7-52FA-06A385883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5097095"/>
            <a:ext cx="56880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3600" b="1" dirty="0">
                <a:cs typeface="Arial" panose="020B0604020202020204" pitchFamily="34" charset="0"/>
              </a:rPr>
              <a:t>Amerigo Ferrari, MD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7ECFD2EB-3B7B-1BF3-DE50-C3C9D06B6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5774775"/>
            <a:ext cx="568801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cs typeface="Arial" panose="020B0604020202020204" pitchFamily="34" charset="0"/>
              </a:rPr>
              <a:t>PhD candidate – Scuola Superiore Sant’Anna, Pisa</a:t>
            </a:r>
          </a:p>
        </p:txBody>
      </p:sp>
      <p:pic>
        <p:nvPicPr>
          <p:cNvPr id="11" name="Immagine 10" descr="Immagine che contiene persona, muro, uomo, interno&#10;&#10;Descrizione generata automaticamente">
            <a:extLst>
              <a:ext uri="{FF2B5EF4-FFF2-40B4-BE49-F238E27FC236}">
                <a16:creationId xmlns:a16="http://schemas.microsoft.com/office/drawing/2014/main" id="{0F19AE38-544E-98BE-A2E1-FE3B8E0834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7" r="11023"/>
          <a:stretch/>
        </p:blipFill>
        <p:spPr>
          <a:xfrm>
            <a:off x="2482214" y="5168533"/>
            <a:ext cx="1583755" cy="1295400"/>
          </a:xfrm>
          <a:prstGeom prst="rect">
            <a:avLst/>
          </a:prstGeom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83F850CB-CB56-9C06-32A2-DC100691F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8988" y="5587544"/>
            <a:ext cx="773673" cy="4573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4">
            <a:extLst>
              <a:ext uri="{FF2B5EF4-FFF2-40B4-BE49-F238E27FC236}">
                <a16:creationId xmlns:a16="http://schemas.microsoft.com/office/drawing/2014/main" id="{11FCA3F7-D6EB-468B-7CF8-3E729E8CA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406" y="6123198"/>
            <a:ext cx="6732588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dirty="0">
                <a:cs typeface="Arial" panose="020B0604020202020204" pitchFamily="34" charset="0"/>
                <a:hlinkClick r:id="rId4"/>
              </a:rPr>
              <a:t>https://www.linkedin.com/in/af96/</a:t>
            </a:r>
            <a:r>
              <a:rPr lang="it-IT" altLang="it-IT" sz="1600" dirty="0">
                <a:cs typeface="Arial" panose="020B0604020202020204" pitchFamily="34" charset="0"/>
              </a:rPr>
              <a:t> || </a:t>
            </a:r>
            <a:r>
              <a:rPr lang="it-IT" altLang="it-IT" sz="1600" dirty="0">
                <a:cs typeface="Arial" panose="020B0604020202020204" pitchFamily="34" charset="0"/>
                <a:hlinkClick r:id="rId5"/>
              </a:rPr>
              <a:t>amerigo.ferrari@santannapisa.it</a:t>
            </a:r>
            <a:r>
              <a:rPr lang="it-IT" altLang="it-IT" sz="1600" dirty="0"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70DA129-5FBF-186A-AC9E-BCE6C0D1CA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776519"/>
            <a:ext cx="1062441" cy="106244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B1BC344F-0C15-9112-DFD7-E52FB563D6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7638" y="0"/>
            <a:ext cx="1447800" cy="695325"/>
          </a:xfrm>
          <a:prstGeom prst="rect">
            <a:avLst/>
          </a:prstGeom>
        </p:spPr>
      </p:pic>
      <p:pic>
        <p:nvPicPr>
          <p:cNvPr id="20" name="Immagine 19" descr="Immagine che contiene edificio, sala giochi, colonna, arco&#10;&#10;Descrizione generata automaticamente">
            <a:extLst>
              <a:ext uri="{FF2B5EF4-FFF2-40B4-BE49-F238E27FC236}">
                <a16:creationId xmlns:a16="http://schemas.microsoft.com/office/drawing/2014/main" id="{BFBC53FA-4151-D342-23FC-BA9B969656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47" y="0"/>
            <a:ext cx="7333753" cy="488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4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CFFB9D24-C272-6528-CED0-CB19D2476860}"/>
              </a:ext>
            </a:extLst>
          </p:cNvPr>
          <p:cNvSpPr/>
          <p:nvPr/>
        </p:nvSpPr>
        <p:spPr>
          <a:xfrm>
            <a:off x="1451421" y="2350323"/>
            <a:ext cx="10740578" cy="922300"/>
          </a:xfrm>
          <a:prstGeom prst="rect">
            <a:avLst/>
          </a:prstGeom>
          <a:solidFill>
            <a:srgbClr val="BCBCBC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D3B76FE-7F23-AAA1-0E72-3F38AA1D67B7}"/>
              </a:ext>
            </a:extLst>
          </p:cNvPr>
          <p:cNvSpPr/>
          <p:nvPr/>
        </p:nvSpPr>
        <p:spPr>
          <a:xfrm>
            <a:off x="1451419" y="3360191"/>
            <a:ext cx="10740579" cy="922300"/>
          </a:xfrm>
          <a:prstGeom prst="rect">
            <a:avLst/>
          </a:prstGeom>
          <a:solidFill>
            <a:srgbClr val="AB1924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C3F78CE-F88B-C4A6-BD8E-0BB065A8A42A}"/>
              </a:ext>
            </a:extLst>
          </p:cNvPr>
          <p:cNvSpPr/>
          <p:nvPr/>
        </p:nvSpPr>
        <p:spPr>
          <a:xfrm>
            <a:off x="1451419" y="4348512"/>
            <a:ext cx="10740580" cy="922300"/>
          </a:xfrm>
          <a:prstGeom prst="rect">
            <a:avLst/>
          </a:prstGeom>
          <a:solidFill>
            <a:srgbClr val="BCBCBC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B48B322-C018-15E6-15AC-505202BDEAE1}"/>
              </a:ext>
            </a:extLst>
          </p:cNvPr>
          <p:cNvSpPr/>
          <p:nvPr/>
        </p:nvSpPr>
        <p:spPr>
          <a:xfrm>
            <a:off x="1451418" y="5336537"/>
            <a:ext cx="10740581" cy="922300"/>
          </a:xfrm>
          <a:prstGeom prst="rect">
            <a:avLst/>
          </a:prstGeom>
          <a:solidFill>
            <a:srgbClr val="AB1924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37FEE37-83A7-4509-7977-F49F8CDC1B9F}"/>
              </a:ext>
            </a:extLst>
          </p:cNvPr>
          <p:cNvSpPr/>
          <p:nvPr/>
        </p:nvSpPr>
        <p:spPr>
          <a:xfrm>
            <a:off x="1451420" y="1344650"/>
            <a:ext cx="10740579" cy="922300"/>
          </a:xfrm>
          <a:prstGeom prst="rect">
            <a:avLst/>
          </a:prstGeom>
          <a:solidFill>
            <a:srgbClr val="AB1924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1">
            <a:extLst>
              <a:ext uri="{FF2B5EF4-FFF2-40B4-BE49-F238E27FC236}">
                <a16:creationId xmlns:a16="http://schemas.microsoft.com/office/drawing/2014/main" id="{B6663802-8106-C7E7-8DF4-4D4D7C9CF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422" y="207813"/>
            <a:ext cx="9289156" cy="71006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A5740E-2317-A672-71E9-2575419CA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372" y="1488123"/>
            <a:ext cx="7639050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1800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rate above which further increases in CS rates might be clinically unnecessary is </a:t>
            </a: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10-15%</a:t>
            </a:r>
            <a:r>
              <a:rPr lang="en-US" sz="1800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B2F97A4-71EF-63FE-508B-F6D46CDB4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225" y="811687"/>
            <a:ext cx="2676411" cy="378096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3C2C5AA-177F-4879-A363-51BB40410D7F}"/>
              </a:ext>
            </a:extLst>
          </p:cNvPr>
          <p:cNvSpPr txBox="1"/>
          <p:nvPr/>
        </p:nvSpPr>
        <p:spPr>
          <a:xfrm>
            <a:off x="1607371" y="2517030"/>
            <a:ext cx="763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CS rates have been increasing during the last decades 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Italy, CS rates were the highest in Europe in 2009 (38%)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B042C44-72DA-CC40-46B3-4D0D0750CA2D}"/>
              </a:ext>
            </a:extLst>
          </p:cNvPr>
          <p:cNvSpPr txBox="1"/>
          <p:nvPr/>
        </p:nvSpPr>
        <p:spPr>
          <a:xfrm>
            <a:off x="1607371" y="3502778"/>
            <a:ext cx="763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Vaginal birth after cesarean (</a:t>
            </a:r>
            <a:r>
              <a:rPr lang="en-US" sz="1800" b="1" dirty="0">
                <a:solidFill>
                  <a:srgbClr val="C30B0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VBAC</a:t>
            </a:r>
            <a:r>
              <a:rPr lang="en-US" sz="1800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has been shown to be a </a:t>
            </a:r>
            <a:r>
              <a:rPr lang="en-US" sz="1800" b="1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safe, useful </a:t>
            </a:r>
            <a:r>
              <a:rPr lang="en-US" sz="1800" dirty="0">
                <a:solidFill>
                  <a:schemeClr val="tx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recommended practice to reduce CS usage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D4EF176-19A4-5D90-006A-1AC8A0B07E2E}"/>
              </a:ext>
            </a:extLst>
          </p:cNvPr>
          <p:cNvSpPr txBox="1"/>
          <p:nvPr/>
        </p:nvSpPr>
        <p:spPr>
          <a:xfrm>
            <a:off x="1607371" y="4486349"/>
            <a:ext cx="763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C7C7B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Despite this, from 2015 to 2020 in Italy there was an increase of only two percentage points (from 8.4% to 10.5%)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963153D-7E04-2934-5FF4-6DCDA2AC364A}"/>
              </a:ext>
            </a:extLst>
          </p:cNvPr>
          <p:cNvSpPr txBox="1"/>
          <p:nvPr/>
        </p:nvSpPr>
        <p:spPr>
          <a:xfrm>
            <a:off x="1607371" y="5580365"/>
            <a:ext cx="8984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30B0B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geographic areas where CS use is highest, VBAC adoption is lowest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6F0CC71A-7C0D-8C0F-EB49-D8ACA53816EF}"/>
              </a:ext>
            </a:extLst>
          </p:cNvPr>
          <p:cNvSpPr>
            <a:spLocks noChangeAspect="1"/>
          </p:cNvSpPr>
          <p:nvPr/>
        </p:nvSpPr>
        <p:spPr>
          <a:xfrm>
            <a:off x="347444" y="1452635"/>
            <a:ext cx="684000" cy="684000"/>
          </a:xfrm>
          <a:prstGeom prst="roundRect">
            <a:avLst/>
          </a:prstGeom>
          <a:solidFill>
            <a:srgbClr val="AB19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9B230CCA-81E5-E1AB-1E60-C31CD4F401FF}"/>
              </a:ext>
            </a:extLst>
          </p:cNvPr>
          <p:cNvSpPr>
            <a:spLocks noChangeAspect="1"/>
          </p:cNvSpPr>
          <p:nvPr/>
        </p:nvSpPr>
        <p:spPr>
          <a:xfrm>
            <a:off x="351526" y="2469473"/>
            <a:ext cx="684000" cy="684000"/>
          </a:xfrm>
          <a:prstGeom prst="roundRect">
            <a:avLst/>
          </a:prstGeom>
          <a:solidFill>
            <a:srgbClr val="BCBC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27B74FA8-7C71-F1DC-3CBE-8A3ACB67F0F2}"/>
              </a:ext>
            </a:extLst>
          </p:cNvPr>
          <p:cNvSpPr>
            <a:spLocks noChangeAspect="1"/>
          </p:cNvSpPr>
          <p:nvPr/>
        </p:nvSpPr>
        <p:spPr>
          <a:xfrm>
            <a:off x="347443" y="3474329"/>
            <a:ext cx="684000" cy="684000"/>
          </a:xfrm>
          <a:prstGeom prst="roundRect">
            <a:avLst/>
          </a:prstGeom>
          <a:solidFill>
            <a:srgbClr val="AB19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CAC75C63-DA3F-D3B4-2B20-96101A0B43DB}"/>
              </a:ext>
            </a:extLst>
          </p:cNvPr>
          <p:cNvSpPr>
            <a:spLocks noChangeAspect="1"/>
          </p:cNvSpPr>
          <p:nvPr/>
        </p:nvSpPr>
        <p:spPr>
          <a:xfrm>
            <a:off x="347444" y="4448680"/>
            <a:ext cx="684000" cy="684000"/>
          </a:xfrm>
          <a:prstGeom prst="roundRect">
            <a:avLst/>
          </a:prstGeom>
          <a:solidFill>
            <a:srgbClr val="BCBC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52170852-C31F-D82E-C69F-BAC572524662}"/>
              </a:ext>
            </a:extLst>
          </p:cNvPr>
          <p:cNvSpPr>
            <a:spLocks noChangeAspect="1"/>
          </p:cNvSpPr>
          <p:nvPr/>
        </p:nvSpPr>
        <p:spPr>
          <a:xfrm>
            <a:off x="347444" y="5423031"/>
            <a:ext cx="684000" cy="684000"/>
          </a:xfrm>
          <a:prstGeom prst="roundRect">
            <a:avLst/>
          </a:prstGeom>
          <a:solidFill>
            <a:srgbClr val="AB19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98441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B6663802-8106-C7E7-8DF4-4D4D7C9CF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422" y="30686"/>
            <a:ext cx="928915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A5740E-2317-A672-71E9-2575419CA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078" y="759196"/>
            <a:ext cx="6295072" cy="402291"/>
          </a:xfrm>
          <a:prstGeom prst="rect">
            <a:avLst/>
          </a:prstGeom>
          <a:noFill/>
          <a:ln w="381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Tuscany Region: Performance Evaluation System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4E62ABF-CE1B-8DED-0181-C7F0932CA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4285" y="1420221"/>
            <a:ext cx="352065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 of NTSV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C-Sections</a:t>
            </a:r>
            <a:endParaRPr lang="en-US" sz="1800" b="1" dirty="0">
              <a:solidFill>
                <a:schemeClr val="bg2">
                  <a:lumMod val="1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253F63F-DFA9-6705-6F7B-BB50838F1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927" y="4177572"/>
            <a:ext cx="9120146" cy="2159556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7C906949-FED3-2990-3C6A-D55865897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6073" y="1580480"/>
            <a:ext cx="1451422" cy="741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sz="3200" b="1" dirty="0">
                <a:solidFill>
                  <a:srgbClr val="C30B0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</a:t>
            </a:r>
            <a:endParaRPr lang="en-US" sz="3200" b="1" dirty="0">
              <a:solidFill>
                <a:srgbClr val="C30B0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6" descr="Immagine che contiene testo, schermata, Carattere, diagramma&#10;&#10;Descrizione generata automaticamente">
            <a:extLst>
              <a:ext uri="{FF2B5EF4-FFF2-40B4-BE49-F238E27FC236}">
                <a16:creationId xmlns:a16="http://schemas.microsoft.com/office/drawing/2014/main" id="{B45F4840-0AAA-A1A0-1DA3-12F7B966F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22" y="1813806"/>
            <a:ext cx="5652984" cy="2035074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58C8FB9F-07D0-9BD4-0760-E87F1C673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6726" y="6462214"/>
            <a:ext cx="393854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https://www.performance.santannapisa.it/</a:t>
            </a:r>
          </a:p>
        </p:txBody>
      </p:sp>
    </p:spTree>
    <p:extLst>
      <p:ext uri="{BB962C8B-B14F-4D97-AF65-F5344CB8AC3E}">
        <p14:creationId xmlns:p14="http://schemas.microsoft.com/office/powerpoint/2010/main" val="1337343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69F68F31-294E-A4CE-4330-A2BA8F44B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422" y="30686"/>
            <a:ext cx="928915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C5C8D833-EBA1-8862-1A41-3294FFB4B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422" y="30686"/>
            <a:ext cx="928915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E778C8C-D34A-C438-78D2-64CF0AB2D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861" y="2004838"/>
            <a:ext cx="6295072" cy="340735"/>
          </a:xfrm>
          <a:prstGeom prst="rect">
            <a:avLst/>
          </a:prstGeom>
          <a:noFill/>
          <a:ln w="381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Tuscany Region: Performance Evaluation System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610FF4B-0BDC-8395-01BC-47C1099F8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100" y="1045988"/>
            <a:ext cx="1873799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 of VBAC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84FBF26-F785-1CC0-7B4B-4BEA7DAFD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5733" y="1478676"/>
            <a:ext cx="1656790" cy="58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sz="2400" b="1" dirty="0">
                <a:solidFill>
                  <a:srgbClr val="C30B0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</a:t>
            </a:r>
            <a:endParaRPr lang="en-US" sz="2400" b="1" dirty="0">
              <a:solidFill>
                <a:srgbClr val="C30B0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6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5E8C193D-461F-2B6F-0A1C-6379DDE15C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8" y="2515941"/>
            <a:ext cx="5652000" cy="2034720"/>
          </a:xfrm>
          <a:prstGeom prst="rect">
            <a:avLst/>
          </a:prstGeom>
        </p:spPr>
      </p:pic>
      <p:pic>
        <p:nvPicPr>
          <p:cNvPr id="10" name="Immagine 9" descr="Immagine che contiene testo, schermata, Carattere, diagramma&#10;&#10;Descrizione generata automaticamente">
            <a:extLst>
              <a:ext uri="{FF2B5EF4-FFF2-40B4-BE49-F238E27FC236}">
                <a16:creationId xmlns:a16="http://schemas.microsoft.com/office/drawing/2014/main" id="{CC9F0015-AB97-2323-6B93-E0F775AFD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2"/>
          <a:stretch/>
        </p:blipFill>
        <p:spPr>
          <a:xfrm>
            <a:off x="7043737" y="2441050"/>
            <a:ext cx="4733925" cy="2729225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6654EEEE-6142-967E-A988-DDA647606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163" y="2004838"/>
            <a:ext cx="6295072" cy="340735"/>
          </a:xfrm>
          <a:prstGeom prst="rect">
            <a:avLst/>
          </a:prstGeom>
          <a:noFill/>
          <a:ln w="381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National Outcomes Plan (PNE)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6D22BFD-3147-75C7-6A8F-F0957F75C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189" y="1478676"/>
            <a:ext cx="1656790" cy="580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sz="2400" b="1" dirty="0">
                <a:solidFill>
                  <a:srgbClr val="C30B0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2021</a:t>
            </a:r>
            <a:endParaRPr lang="en-US" sz="2400" b="1" dirty="0">
              <a:solidFill>
                <a:srgbClr val="C30B0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E26EEED-0D77-9497-3F09-AB1BF193D1FA}"/>
              </a:ext>
            </a:extLst>
          </p:cNvPr>
          <p:cNvSpPr/>
          <p:nvPr/>
        </p:nvSpPr>
        <p:spPr>
          <a:xfrm>
            <a:off x="9279172" y="2838614"/>
            <a:ext cx="326004" cy="228997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A018E56-2791-545E-7C45-2F58ED89C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7011" y="5265752"/>
            <a:ext cx="109032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17.0%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7C17B66E-5B42-4D2A-0CF9-C80516749332}"/>
              </a:ext>
            </a:extLst>
          </p:cNvPr>
          <p:cNvSpPr/>
          <p:nvPr/>
        </p:nvSpPr>
        <p:spPr>
          <a:xfrm>
            <a:off x="4457784" y="3164619"/>
            <a:ext cx="381663" cy="37663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2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>
            <a:extLst>
              <a:ext uri="{FF2B5EF4-FFF2-40B4-BE49-F238E27FC236}">
                <a16:creationId xmlns:a16="http://schemas.microsoft.com/office/drawing/2014/main" id="{F49AE40E-4CA1-5A7F-D275-42F2B7FF8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444" y="1044395"/>
            <a:ext cx="3054417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2">
            <a:extLst>
              <a:ext uri="{FF2B5EF4-FFF2-40B4-BE49-F238E27FC236}">
                <a16:creationId xmlns:a16="http://schemas.microsoft.com/office/drawing/2014/main" id="{23E04F25-D077-A7F6-3E55-8C3E0CBD504F}"/>
              </a:ext>
            </a:extLst>
          </p:cNvPr>
          <p:cNvGrpSpPr/>
          <p:nvPr/>
        </p:nvGrpSpPr>
        <p:grpSpPr>
          <a:xfrm>
            <a:off x="6096000" y="748348"/>
            <a:ext cx="5338140" cy="902054"/>
            <a:chOff x="2645783" y="1829298"/>
            <a:chExt cx="5338140" cy="902054"/>
          </a:xfrm>
        </p:grpSpPr>
        <p:sp>
          <p:nvSpPr>
            <p:cNvPr id="6" name="Rectangle 18">
              <a:extLst>
                <a:ext uri="{FF2B5EF4-FFF2-40B4-BE49-F238E27FC236}">
                  <a16:creationId xmlns:a16="http://schemas.microsoft.com/office/drawing/2014/main" id="{2A67ED73-4BA5-0DB1-DC0E-A79DFF267890}"/>
                </a:ext>
              </a:extLst>
            </p:cNvPr>
            <p:cNvSpPr/>
            <p:nvPr/>
          </p:nvSpPr>
          <p:spPr>
            <a:xfrm>
              <a:off x="2645783" y="1829298"/>
              <a:ext cx="5338140" cy="9020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AB19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19">
              <a:extLst>
                <a:ext uri="{FF2B5EF4-FFF2-40B4-BE49-F238E27FC236}">
                  <a16:creationId xmlns:a16="http://schemas.microsoft.com/office/drawing/2014/main" id="{603249EE-7F29-4BDB-4F04-259CF6FA6BBE}"/>
                </a:ext>
              </a:extLst>
            </p:cNvPr>
            <p:cNvSpPr/>
            <p:nvPr/>
          </p:nvSpPr>
          <p:spPr>
            <a:xfrm>
              <a:off x="2751904" y="1938324"/>
              <a:ext cx="684000" cy="684000"/>
            </a:xfrm>
            <a:prstGeom prst="rect">
              <a:avLst/>
            </a:prstGeom>
            <a:solidFill>
              <a:srgbClr val="AB1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20">
              <a:extLst>
                <a:ext uri="{FF2B5EF4-FFF2-40B4-BE49-F238E27FC236}">
                  <a16:creationId xmlns:a16="http://schemas.microsoft.com/office/drawing/2014/main" id="{867B1583-F6F2-64E3-73CE-B959DE835365}"/>
                </a:ext>
              </a:extLst>
            </p:cNvPr>
            <p:cNvGrpSpPr/>
            <p:nvPr/>
          </p:nvGrpSpPr>
          <p:grpSpPr>
            <a:xfrm>
              <a:off x="3553179" y="1864781"/>
              <a:ext cx="4331217" cy="863358"/>
              <a:chOff x="803640" y="3286635"/>
              <a:chExt cx="2059657" cy="863358"/>
            </a:xfrm>
          </p:grpSpPr>
          <p:sp>
            <p:nvSpPr>
              <p:cNvPr id="10" name="TextBox 7">
                <a:extLst>
                  <a:ext uri="{FF2B5EF4-FFF2-40B4-BE49-F238E27FC236}">
                    <a16:creationId xmlns:a16="http://schemas.microsoft.com/office/drawing/2014/main" id="{D5A3D239-F03E-0E0D-BE36-5C82BB662C97}"/>
                  </a:ext>
                </a:extLst>
              </p:cNvPr>
              <p:cNvSpPr txBox="1"/>
              <p:nvPr/>
            </p:nvSpPr>
            <p:spPr>
              <a:xfrm>
                <a:off x="803640" y="3503662"/>
                <a:ext cx="20596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Birth Assistance Certificate (</a:t>
                </a:r>
                <a:r>
                  <a:rPr lang="en-US" altLang="ko-KR" sz="1200" i="1" dirty="0" err="1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Certificato</a:t>
                </a:r>
                <a:r>
                  <a:rPr lang="en-US" altLang="ko-KR" sz="1200" i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 </a:t>
                </a:r>
                <a:r>
                  <a:rPr lang="en-US" altLang="ko-KR" sz="1200" i="1" dirty="0" err="1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Assistenza</a:t>
                </a:r>
                <a:r>
                  <a:rPr lang="en-US" altLang="ko-KR" sz="1200" i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al </a:t>
                </a:r>
                <a:r>
                  <a:rPr lang="en-US" altLang="ko-KR" sz="1200" i="1" dirty="0" err="1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Parto</a:t>
                </a:r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a regional administrative database including all women who give birth every year in Tuscany (≈22-23,000)</a:t>
                </a:r>
              </a:p>
            </p:txBody>
          </p:sp>
          <p:sp>
            <p:nvSpPr>
              <p:cNvPr id="11" name="TextBox 8">
                <a:extLst>
                  <a:ext uri="{FF2B5EF4-FFF2-40B4-BE49-F238E27FC236}">
                    <a16:creationId xmlns:a16="http://schemas.microsoft.com/office/drawing/2014/main" id="{337149DF-E513-BF61-4F1E-FDEC2DB488A4}"/>
                  </a:ext>
                </a:extLst>
              </p:cNvPr>
              <p:cNvSpPr txBox="1"/>
              <p:nvPr/>
            </p:nvSpPr>
            <p:spPr>
              <a:xfrm>
                <a:off x="803640" y="32866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b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Retrospective study on administrative data</a:t>
                </a:r>
                <a:endParaRPr lang="ko-KR" altLang="en-US" sz="1200" b="1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TextBox 6">
              <a:extLst>
                <a:ext uri="{FF2B5EF4-FFF2-40B4-BE49-F238E27FC236}">
                  <a16:creationId xmlns:a16="http://schemas.microsoft.com/office/drawing/2014/main" id="{D43388FF-4D91-43F8-3488-DC8FE97A0033}"/>
                </a:ext>
              </a:extLst>
            </p:cNvPr>
            <p:cNvSpPr txBox="1"/>
            <p:nvPr/>
          </p:nvSpPr>
          <p:spPr>
            <a:xfrm>
              <a:off x="2858905" y="2080269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그룹 2">
            <a:extLst>
              <a:ext uri="{FF2B5EF4-FFF2-40B4-BE49-F238E27FC236}">
                <a16:creationId xmlns:a16="http://schemas.microsoft.com/office/drawing/2014/main" id="{23E04F25-D077-A7F6-3E55-8C3E0CBD504F}"/>
              </a:ext>
            </a:extLst>
          </p:cNvPr>
          <p:cNvGrpSpPr/>
          <p:nvPr/>
        </p:nvGrpSpPr>
        <p:grpSpPr>
          <a:xfrm>
            <a:off x="6096000" y="1882411"/>
            <a:ext cx="5338140" cy="902054"/>
            <a:chOff x="2645783" y="1808639"/>
            <a:chExt cx="5338140" cy="902054"/>
          </a:xfrm>
        </p:grpSpPr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2A67ED73-4BA5-0DB1-DC0E-A79DFF267890}"/>
                </a:ext>
              </a:extLst>
            </p:cNvPr>
            <p:cNvSpPr/>
            <p:nvPr/>
          </p:nvSpPr>
          <p:spPr>
            <a:xfrm>
              <a:off x="2645783" y="1808639"/>
              <a:ext cx="5338140" cy="9020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BCBC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9">
              <a:extLst>
                <a:ext uri="{FF2B5EF4-FFF2-40B4-BE49-F238E27FC236}">
                  <a16:creationId xmlns:a16="http://schemas.microsoft.com/office/drawing/2014/main" id="{603249EE-7F29-4BDB-4F04-259CF6FA6BBE}"/>
                </a:ext>
              </a:extLst>
            </p:cNvPr>
            <p:cNvSpPr/>
            <p:nvPr/>
          </p:nvSpPr>
          <p:spPr>
            <a:xfrm>
              <a:off x="2751904" y="1938324"/>
              <a:ext cx="684000" cy="684000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20">
              <a:extLst>
                <a:ext uri="{FF2B5EF4-FFF2-40B4-BE49-F238E27FC236}">
                  <a16:creationId xmlns:a16="http://schemas.microsoft.com/office/drawing/2014/main" id="{867B1583-F6F2-64E3-73CE-B959DE835365}"/>
                </a:ext>
              </a:extLst>
            </p:cNvPr>
            <p:cNvGrpSpPr/>
            <p:nvPr/>
          </p:nvGrpSpPr>
          <p:grpSpPr>
            <a:xfrm>
              <a:off x="3553179" y="1902881"/>
              <a:ext cx="4331217" cy="678692"/>
              <a:chOff x="803640" y="3324735"/>
              <a:chExt cx="2059657" cy="678692"/>
            </a:xfrm>
          </p:grpSpPr>
          <p:sp>
            <p:nvSpPr>
              <p:cNvPr id="17" name="TextBox 7">
                <a:extLst>
                  <a:ext uri="{FF2B5EF4-FFF2-40B4-BE49-F238E27FC236}">
                    <a16:creationId xmlns:a16="http://schemas.microsoft.com/office/drawing/2014/main" id="{D5A3D239-F03E-0E0D-BE36-5C82BB662C97}"/>
                  </a:ext>
                </a:extLst>
              </p:cNvPr>
              <p:cNvSpPr txBox="1"/>
              <p:nvPr/>
            </p:nvSpPr>
            <p:spPr>
              <a:xfrm>
                <a:off x="803640" y="35417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All pregnant women in 2021-2022 who had received ≥ 1 previous CS</a:t>
                </a:r>
                <a:endParaRPr lang="ko-KR" altLang="en-US" sz="1200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8">
                <a:extLst>
                  <a:ext uri="{FF2B5EF4-FFF2-40B4-BE49-F238E27FC236}">
                    <a16:creationId xmlns:a16="http://schemas.microsoft.com/office/drawing/2014/main" id="{337149DF-E513-BF61-4F1E-FDEC2DB488A4}"/>
                  </a:ext>
                </a:extLst>
              </p:cNvPr>
              <p:cNvSpPr txBox="1"/>
              <p:nvPr/>
            </p:nvSpPr>
            <p:spPr>
              <a:xfrm>
                <a:off x="803640" y="33247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b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Inclusion criteria</a:t>
                </a:r>
                <a:endParaRPr lang="ko-KR" altLang="en-US" sz="1200" b="1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D43388FF-4D91-43F8-3488-DC8FE97A0033}"/>
                </a:ext>
              </a:extLst>
            </p:cNvPr>
            <p:cNvSpPr txBox="1"/>
            <p:nvPr/>
          </p:nvSpPr>
          <p:spPr>
            <a:xfrm>
              <a:off x="2858905" y="2080269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그룹 2">
            <a:extLst>
              <a:ext uri="{FF2B5EF4-FFF2-40B4-BE49-F238E27FC236}">
                <a16:creationId xmlns:a16="http://schemas.microsoft.com/office/drawing/2014/main" id="{23E04F25-D077-A7F6-3E55-8C3E0CBD504F}"/>
              </a:ext>
            </a:extLst>
          </p:cNvPr>
          <p:cNvGrpSpPr/>
          <p:nvPr/>
        </p:nvGrpSpPr>
        <p:grpSpPr>
          <a:xfrm>
            <a:off x="6096000" y="3019734"/>
            <a:ext cx="5338140" cy="902054"/>
            <a:chOff x="2645783" y="1829298"/>
            <a:chExt cx="5338140" cy="902054"/>
          </a:xfrm>
        </p:grpSpPr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id="{2A67ED73-4BA5-0DB1-DC0E-A79DFF267890}"/>
                </a:ext>
              </a:extLst>
            </p:cNvPr>
            <p:cNvSpPr/>
            <p:nvPr/>
          </p:nvSpPr>
          <p:spPr>
            <a:xfrm>
              <a:off x="2645783" y="1829298"/>
              <a:ext cx="5338140" cy="9020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AB19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603249EE-7F29-4BDB-4F04-259CF6FA6BBE}"/>
                </a:ext>
              </a:extLst>
            </p:cNvPr>
            <p:cNvSpPr/>
            <p:nvPr/>
          </p:nvSpPr>
          <p:spPr>
            <a:xfrm>
              <a:off x="2751904" y="1938324"/>
              <a:ext cx="684000" cy="684000"/>
            </a:xfrm>
            <a:prstGeom prst="rect">
              <a:avLst/>
            </a:prstGeom>
            <a:solidFill>
              <a:srgbClr val="AB1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0">
              <a:extLst>
                <a:ext uri="{FF2B5EF4-FFF2-40B4-BE49-F238E27FC236}">
                  <a16:creationId xmlns:a16="http://schemas.microsoft.com/office/drawing/2014/main" id="{867B1583-F6F2-64E3-73CE-B959DE835365}"/>
                </a:ext>
              </a:extLst>
            </p:cNvPr>
            <p:cNvGrpSpPr/>
            <p:nvPr/>
          </p:nvGrpSpPr>
          <p:grpSpPr>
            <a:xfrm>
              <a:off x="3553179" y="2004481"/>
              <a:ext cx="4331217" cy="494026"/>
              <a:chOff x="803640" y="3426335"/>
              <a:chExt cx="2059657" cy="494026"/>
            </a:xfrm>
          </p:grpSpPr>
          <p:sp>
            <p:nvSpPr>
              <p:cNvPr id="24" name="TextBox 7">
                <a:extLst>
                  <a:ext uri="{FF2B5EF4-FFF2-40B4-BE49-F238E27FC236}">
                    <a16:creationId xmlns:a16="http://schemas.microsoft.com/office/drawing/2014/main" id="{D5A3D239-F03E-0E0D-BE36-5C82BB662C97}"/>
                  </a:ext>
                </a:extLst>
              </p:cNvPr>
              <p:cNvSpPr txBox="1"/>
              <p:nvPr/>
            </p:nvSpPr>
            <p:spPr>
              <a:xfrm>
                <a:off x="803640" y="3643362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VBAC (vs. secondary CS)</a:t>
                </a:r>
              </a:p>
            </p:txBody>
          </p:sp>
          <p:sp>
            <p:nvSpPr>
              <p:cNvPr id="25" name="TextBox 8">
                <a:extLst>
                  <a:ext uri="{FF2B5EF4-FFF2-40B4-BE49-F238E27FC236}">
                    <a16:creationId xmlns:a16="http://schemas.microsoft.com/office/drawing/2014/main" id="{337149DF-E513-BF61-4F1E-FDEC2DB488A4}"/>
                  </a:ext>
                </a:extLst>
              </p:cNvPr>
              <p:cNvSpPr txBox="1"/>
              <p:nvPr/>
            </p:nvSpPr>
            <p:spPr>
              <a:xfrm>
                <a:off x="803640" y="34263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b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First outcome</a:t>
                </a:r>
                <a:endParaRPr lang="ko-KR" altLang="en-US" sz="1200" b="1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" name="TextBox 6">
              <a:extLst>
                <a:ext uri="{FF2B5EF4-FFF2-40B4-BE49-F238E27FC236}">
                  <a16:creationId xmlns:a16="http://schemas.microsoft.com/office/drawing/2014/main" id="{D43388FF-4D91-43F8-3488-DC8FE97A0033}"/>
                </a:ext>
              </a:extLst>
            </p:cNvPr>
            <p:cNvSpPr txBox="1"/>
            <p:nvPr/>
          </p:nvSpPr>
          <p:spPr>
            <a:xfrm>
              <a:off x="2858905" y="2080269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그룹 2">
            <a:extLst>
              <a:ext uri="{FF2B5EF4-FFF2-40B4-BE49-F238E27FC236}">
                <a16:creationId xmlns:a16="http://schemas.microsoft.com/office/drawing/2014/main" id="{23E04F25-D077-A7F6-3E55-8C3E0CBD504F}"/>
              </a:ext>
            </a:extLst>
          </p:cNvPr>
          <p:cNvGrpSpPr/>
          <p:nvPr/>
        </p:nvGrpSpPr>
        <p:grpSpPr>
          <a:xfrm>
            <a:off x="6096000" y="4153354"/>
            <a:ext cx="5338140" cy="1185751"/>
            <a:chOff x="2645783" y="1829298"/>
            <a:chExt cx="5338140" cy="1039697"/>
          </a:xfrm>
        </p:grpSpPr>
        <p:sp>
          <p:nvSpPr>
            <p:cNvPr id="27" name="Rectangle 18">
              <a:extLst>
                <a:ext uri="{FF2B5EF4-FFF2-40B4-BE49-F238E27FC236}">
                  <a16:creationId xmlns:a16="http://schemas.microsoft.com/office/drawing/2014/main" id="{2A67ED73-4BA5-0DB1-DC0E-A79DFF267890}"/>
                </a:ext>
              </a:extLst>
            </p:cNvPr>
            <p:cNvSpPr/>
            <p:nvPr/>
          </p:nvSpPr>
          <p:spPr>
            <a:xfrm>
              <a:off x="2645783" y="1829298"/>
              <a:ext cx="5338140" cy="9020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BCBC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19">
              <a:extLst>
                <a:ext uri="{FF2B5EF4-FFF2-40B4-BE49-F238E27FC236}">
                  <a16:creationId xmlns:a16="http://schemas.microsoft.com/office/drawing/2014/main" id="{603249EE-7F29-4BDB-4F04-259CF6FA6BBE}"/>
                </a:ext>
              </a:extLst>
            </p:cNvPr>
            <p:cNvSpPr/>
            <p:nvPr/>
          </p:nvSpPr>
          <p:spPr>
            <a:xfrm>
              <a:off x="2751904" y="1982866"/>
              <a:ext cx="684000" cy="599749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Group 20">
              <a:extLst>
                <a:ext uri="{FF2B5EF4-FFF2-40B4-BE49-F238E27FC236}">
                  <a16:creationId xmlns:a16="http://schemas.microsoft.com/office/drawing/2014/main" id="{867B1583-F6F2-64E3-73CE-B959DE835365}"/>
                </a:ext>
              </a:extLst>
            </p:cNvPr>
            <p:cNvGrpSpPr/>
            <p:nvPr/>
          </p:nvGrpSpPr>
          <p:grpSpPr>
            <a:xfrm>
              <a:off x="3553179" y="1852157"/>
              <a:ext cx="4430744" cy="1016838"/>
              <a:chOff x="803640" y="3274011"/>
              <a:chExt cx="2106986" cy="1016838"/>
            </a:xfrm>
          </p:grpSpPr>
          <p:sp>
            <p:nvSpPr>
              <p:cNvPr id="31" name="TextBox 7">
                <a:extLst>
                  <a:ext uri="{FF2B5EF4-FFF2-40B4-BE49-F238E27FC236}">
                    <a16:creationId xmlns:a16="http://schemas.microsoft.com/office/drawing/2014/main" id="{D5A3D239-F03E-0E0D-BE36-5C82BB662C97}"/>
                  </a:ext>
                </a:extLst>
              </p:cNvPr>
              <p:cNvSpPr txBox="1"/>
              <p:nvPr/>
            </p:nvSpPr>
            <p:spPr>
              <a:xfrm>
                <a:off x="803640" y="3459852"/>
                <a:ext cx="210698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5-min Apgar score under 7; neonatal resuscitation/ventilation; Skin-to-skin contact; breastfeeding during hospitalization; Length of hospital stay &gt; 75th perc. (4 days); inpatient costs &gt; 75th perc. (2155€)</a:t>
                </a:r>
              </a:p>
            </p:txBody>
          </p:sp>
          <p:sp>
            <p:nvSpPr>
              <p:cNvPr id="32" name="TextBox 8">
                <a:extLst>
                  <a:ext uri="{FF2B5EF4-FFF2-40B4-BE49-F238E27FC236}">
                    <a16:creationId xmlns:a16="http://schemas.microsoft.com/office/drawing/2014/main" id="{337149DF-E513-BF61-4F1E-FDEC2DB488A4}"/>
                  </a:ext>
                </a:extLst>
              </p:cNvPr>
              <p:cNvSpPr txBox="1"/>
              <p:nvPr/>
            </p:nvSpPr>
            <p:spPr>
              <a:xfrm>
                <a:off x="803640" y="3274011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b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Secondary outcomes</a:t>
                </a:r>
                <a:endParaRPr lang="ko-KR" altLang="en-US" sz="1200" b="1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TextBox 6">
              <a:extLst>
                <a:ext uri="{FF2B5EF4-FFF2-40B4-BE49-F238E27FC236}">
                  <a16:creationId xmlns:a16="http://schemas.microsoft.com/office/drawing/2014/main" id="{D43388FF-4D91-43F8-3488-DC8FE97A0033}"/>
                </a:ext>
              </a:extLst>
            </p:cNvPr>
            <p:cNvSpPr txBox="1"/>
            <p:nvPr/>
          </p:nvSpPr>
          <p:spPr>
            <a:xfrm>
              <a:off x="2858905" y="2124811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그룹 2">
            <a:extLst>
              <a:ext uri="{FF2B5EF4-FFF2-40B4-BE49-F238E27FC236}">
                <a16:creationId xmlns:a16="http://schemas.microsoft.com/office/drawing/2014/main" id="{AA209D88-C4FB-9692-17E1-843718260417}"/>
              </a:ext>
            </a:extLst>
          </p:cNvPr>
          <p:cNvGrpSpPr/>
          <p:nvPr/>
        </p:nvGrpSpPr>
        <p:grpSpPr>
          <a:xfrm>
            <a:off x="6096000" y="5362960"/>
            <a:ext cx="5338140" cy="902054"/>
            <a:chOff x="2645783" y="1829298"/>
            <a:chExt cx="5338140" cy="902054"/>
          </a:xfrm>
        </p:grpSpPr>
        <p:sp>
          <p:nvSpPr>
            <p:cNvPr id="34" name="Rectangle 18">
              <a:extLst>
                <a:ext uri="{FF2B5EF4-FFF2-40B4-BE49-F238E27FC236}">
                  <a16:creationId xmlns:a16="http://schemas.microsoft.com/office/drawing/2014/main" id="{DC377437-3C23-A2EA-62C5-A772898ABA79}"/>
                </a:ext>
              </a:extLst>
            </p:cNvPr>
            <p:cNvSpPr/>
            <p:nvPr/>
          </p:nvSpPr>
          <p:spPr>
            <a:xfrm>
              <a:off x="2645783" y="1829298"/>
              <a:ext cx="5338140" cy="90205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AB19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19">
              <a:extLst>
                <a:ext uri="{FF2B5EF4-FFF2-40B4-BE49-F238E27FC236}">
                  <a16:creationId xmlns:a16="http://schemas.microsoft.com/office/drawing/2014/main" id="{9D688675-3FE1-E59E-2BDF-9AC9F05BDFB4}"/>
                </a:ext>
              </a:extLst>
            </p:cNvPr>
            <p:cNvSpPr/>
            <p:nvPr/>
          </p:nvSpPr>
          <p:spPr>
            <a:xfrm>
              <a:off x="2751904" y="1938324"/>
              <a:ext cx="684000" cy="684000"/>
            </a:xfrm>
            <a:prstGeom prst="rect">
              <a:avLst/>
            </a:prstGeom>
            <a:solidFill>
              <a:srgbClr val="AB1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7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Group 20">
              <a:extLst>
                <a:ext uri="{FF2B5EF4-FFF2-40B4-BE49-F238E27FC236}">
                  <a16:creationId xmlns:a16="http://schemas.microsoft.com/office/drawing/2014/main" id="{AF58ECA1-45B5-53EE-277E-69CB4CF85534}"/>
                </a:ext>
              </a:extLst>
            </p:cNvPr>
            <p:cNvGrpSpPr/>
            <p:nvPr/>
          </p:nvGrpSpPr>
          <p:grpSpPr>
            <a:xfrm>
              <a:off x="3553179" y="1940981"/>
              <a:ext cx="4331217" cy="678692"/>
              <a:chOff x="803640" y="3362835"/>
              <a:chExt cx="2059657" cy="678692"/>
            </a:xfrm>
          </p:grpSpPr>
          <p:sp>
            <p:nvSpPr>
              <p:cNvPr id="38" name="TextBox 7">
                <a:extLst>
                  <a:ext uri="{FF2B5EF4-FFF2-40B4-BE49-F238E27FC236}">
                    <a16:creationId xmlns:a16="http://schemas.microsoft.com/office/drawing/2014/main" id="{513798A2-8CB2-2528-BB32-3F78CE865FE1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1] reveal determinants of higher odds of undergoing VBAC 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2] explore the risk of secondary outcomes for VBAC vs. CS</a:t>
                </a:r>
                <a:endParaRPr lang="ko-KR" altLang="en-US" sz="1200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8">
                <a:extLst>
                  <a:ext uri="{FF2B5EF4-FFF2-40B4-BE49-F238E27FC236}">
                    <a16:creationId xmlns:a16="http://schemas.microsoft.com/office/drawing/2014/main" id="{47F4053F-41FF-FBEB-BDD3-8362D95652F5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1200" b="1" dirty="0">
                    <a:solidFill>
                      <a:schemeClr val="tx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Logistic regression models</a:t>
                </a:r>
                <a:endParaRPr lang="ko-KR" altLang="en-US" sz="1200" b="1" dirty="0">
                  <a:solidFill>
                    <a:schemeClr val="tx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TextBox 6">
              <a:extLst>
                <a:ext uri="{FF2B5EF4-FFF2-40B4-BE49-F238E27FC236}">
                  <a16:creationId xmlns:a16="http://schemas.microsoft.com/office/drawing/2014/main" id="{B0B29197-6D43-42E2-E838-6474D2AFB789}"/>
                </a:ext>
              </a:extLst>
            </p:cNvPr>
            <p:cNvSpPr txBox="1"/>
            <p:nvPr/>
          </p:nvSpPr>
          <p:spPr>
            <a:xfrm>
              <a:off x="2858905" y="2080269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tangle 5">
            <a:extLst>
              <a:ext uri="{FF2B5EF4-FFF2-40B4-BE49-F238E27FC236}">
                <a16:creationId xmlns:a16="http://schemas.microsoft.com/office/drawing/2014/main" id="{D03E9271-96EF-BE54-60AF-01FEE7BA885F}"/>
              </a:ext>
            </a:extLst>
          </p:cNvPr>
          <p:cNvSpPr/>
          <p:nvPr/>
        </p:nvSpPr>
        <p:spPr>
          <a:xfrm>
            <a:off x="316444" y="2587905"/>
            <a:ext cx="4872161" cy="2219974"/>
          </a:xfrm>
          <a:prstGeom prst="rect">
            <a:avLst/>
          </a:prstGeom>
          <a:solidFill>
            <a:srgbClr val="E8B48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904F20D0-A40B-52D8-DAA5-7DCCACEFF856}"/>
              </a:ext>
            </a:extLst>
          </p:cNvPr>
          <p:cNvSpPr txBox="1"/>
          <p:nvPr/>
        </p:nvSpPr>
        <p:spPr>
          <a:xfrm>
            <a:off x="952658" y="2913836"/>
            <a:ext cx="35997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variation patterns in VBAC use among Tuscan hospitals and explore the main determinants of such variation. </a:t>
            </a:r>
          </a:p>
        </p:txBody>
      </p:sp>
      <p:sp>
        <p:nvSpPr>
          <p:cNvPr id="42" name="Rectangle 5">
            <a:extLst>
              <a:ext uri="{FF2B5EF4-FFF2-40B4-BE49-F238E27FC236}">
                <a16:creationId xmlns:a16="http://schemas.microsoft.com/office/drawing/2014/main" id="{43E348AB-DBCD-97E8-953C-63F3323DADD0}"/>
              </a:ext>
            </a:extLst>
          </p:cNvPr>
          <p:cNvSpPr/>
          <p:nvPr/>
        </p:nvSpPr>
        <p:spPr>
          <a:xfrm>
            <a:off x="0" y="2213913"/>
            <a:ext cx="2507437" cy="594533"/>
          </a:xfrm>
          <a:prstGeom prst="rect">
            <a:avLst/>
          </a:prstGeom>
          <a:solidFill>
            <a:srgbClr val="E8B48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165114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schermata, Carattere, diagramma&#10;&#10;Descrizione generata automaticamente">
            <a:extLst>
              <a:ext uri="{FF2B5EF4-FFF2-40B4-BE49-F238E27FC236}">
                <a16:creationId xmlns:a16="http://schemas.microsoft.com/office/drawing/2014/main" id="{E01FC940-D146-B9BA-6699-A502DEF47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4" y="2721572"/>
            <a:ext cx="9328466" cy="4145986"/>
          </a:xfrm>
          <a:prstGeom prst="rect">
            <a:avLst/>
          </a:prstGeom>
        </p:spPr>
      </p:pic>
      <p:sp>
        <p:nvSpPr>
          <p:cNvPr id="6" name="Text Box 1">
            <a:extLst>
              <a:ext uri="{FF2B5EF4-FFF2-40B4-BE49-F238E27FC236}">
                <a16:creationId xmlns:a16="http://schemas.microsoft.com/office/drawing/2014/main" id="{DE1051E7-A924-A7B5-51AA-9F5B8390A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422" y="144986"/>
            <a:ext cx="928915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altLang="it-IT" sz="4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61A2FA71-4254-80DB-84A9-5DB18F226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17720" y="1127529"/>
            <a:ext cx="2857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8A3C4BB2-B80A-7A1B-36C0-9D62DCB39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329" y="1127529"/>
            <a:ext cx="2857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entagon 3">
            <a:extLst>
              <a:ext uri="{FF2B5EF4-FFF2-40B4-BE49-F238E27FC236}">
                <a16:creationId xmlns:a16="http://schemas.microsoft.com/office/drawing/2014/main" id="{1CC86A3F-D167-06CE-D2CE-C7183E195542}"/>
              </a:ext>
            </a:extLst>
          </p:cNvPr>
          <p:cNvSpPr/>
          <p:nvPr/>
        </p:nvSpPr>
        <p:spPr>
          <a:xfrm rot="5400000">
            <a:off x="1915219" y="-529690"/>
            <a:ext cx="1008000" cy="483843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8B480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065B34B6-D530-E213-2642-3A1D89800802}"/>
              </a:ext>
            </a:extLst>
          </p:cNvPr>
          <p:cNvSpPr/>
          <p:nvPr/>
        </p:nvSpPr>
        <p:spPr>
          <a:xfrm rot="18900000">
            <a:off x="3827979" y="1470149"/>
            <a:ext cx="838760" cy="838760"/>
          </a:xfrm>
          <a:prstGeom prst="ellipse">
            <a:avLst/>
          </a:prstGeom>
          <a:solidFill>
            <a:srgbClr val="E2A160"/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8" name="Rounded Rectangle 24">
            <a:extLst>
              <a:ext uri="{FF2B5EF4-FFF2-40B4-BE49-F238E27FC236}">
                <a16:creationId xmlns:a16="http://schemas.microsoft.com/office/drawing/2014/main" id="{4747825F-AFC2-C11F-D3F4-FB5164D7B54A}"/>
              </a:ext>
            </a:extLst>
          </p:cNvPr>
          <p:cNvSpPr/>
          <p:nvPr/>
        </p:nvSpPr>
        <p:spPr>
          <a:xfrm rot="18900000">
            <a:off x="3906776" y="1548946"/>
            <a:ext cx="681166" cy="681166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80D3F0FB-0CC4-CA07-0002-DCA3BF010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5" y="1656003"/>
            <a:ext cx="4229154" cy="46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 variation among providers</a:t>
            </a:r>
          </a:p>
        </p:txBody>
      </p:sp>
      <p:pic>
        <p:nvPicPr>
          <p:cNvPr id="13" name="Elemento grafico 12" descr="Grafico a barre con riempimento a tinta unita">
            <a:extLst>
              <a:ext uri="{FF2B5EF4-FFF2-40B4-BE49-F238E27FC236}">
                <a16:creationId xmlns:a16="http://schemas.microsoft.com/office/drawing/2014/main" id="{235C5FA0-C3B4-8AA9-B986-E01914FA6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71734" y="1604895"/>
            <a:ext cx="567164" cy="567164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1F50DE14-6745-6D58-7E01-878949B9E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6506" y="3354091"/>
            <a:ext cx="1102250" cy="340735"/>
          </a:xfrm>
          <a:prstGeom prst="rect">
            <a:avLst/>
          </a:prstGeom>
          <a:solidFill>
            <a:srgbClr val="E2A160"/>
          </a:solidFill>
          <a:ln w="2857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N= 4,731</a:t>
            </a:r>
            <a:endParaRPr lang="it-IT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A34CD536-BAA5-54DF-E880-64DDA0E66B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021"/>
          <a:stretch/>
        </p:blipFill>
        <p:spPr>
          <a:xfrm>
            <a:off x="7537826" y="63607"/>
            <a:ext cx="4532248" cy="3188473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2666EBDA-27FF-3B32-0343-C9A06FA13167}"/>
              </a:ext>
            </a:extLst>
          </p:cNvPr>
          <p:cNvSpPr/>
          <p:nvPr/>
        </p:nvSpPr>
        <p:spPr>
          <a:xfrm>
            <a:off x="5229947" y="3442904"/>
            <a:ext cx="320063" cy="20593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36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>
            <a:extLst>
              <a:ext uri="{FF2B5EF4-FFF2-40B4-BE49-F238E27FC236}">
                <a16:creationId xmlns:a16="http://schemas.microsoft.com/office/drawing/2014/main" id="{D0A30E64-70FC-A98A-EAB5-4EAF24C94818}"/>
              </a:ext>
            </a:extLst>
          </p:cNvPr>
          <p:cNvGrpSpPr/>
          <p:nvPr/>
        </p:nvGrpSpPr>
        <p:grpSpPr>
          <a:xfrm>
            <a:off x="2480806" y="168964"/>
            <a:ext cx="4720425" cy="6520071"/>
            <a:chOff x="1375575" y="119269"/>
            <a:chExt cx="4877589" cy="673506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2C5E2D66-CDE1-831B-F8A8-D7ABFEB65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5575" y="119269"/>
              <a:ext cx="4877589" cy="5259788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E812B54A-45E5-24DB-AD0A-A8AA5DF227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217"/>
            <a:stretch/>
          </p:blipFill>
          <p:spPr>
            <a:xfrm>
              <a:off x="1375575" y="5376019"/>
              <a:ext cx="4877589" cy="1478317"/>
            </a:xfrm>
            <a:prstGeom prst="rect">
              <a:avLst/>
            </a:prstGeom>
          </p:spPr>
        </p:pic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6A5E701D-36BA-B6E9-B51B-F69DE28082BF}"/>
              </a:ext>
            </a:extLst>
          </p:cNvPr>
          <p:cNvGrpSpPr/>
          <p:nvPr/>
        </p:nvGrpSpPr>
        <p:grpSpPr>
          <a:xfrm>
            <a:off x="7471576" y="119269"/>
            <a:ext cx="4720424" cy="6738731"/>
            <a:chOff x="6337188" y="119269"/>
            <a:chExt cx="4696572" cy="6911233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3972F1E1-5A62-7893-2C31-9E2AA4F0F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7188" y="119269"/>
              <a:ext cx="4696572" cy="5572710"/>
            </a:xfrm>
            <a:prstGeom prst="rect">
              <a:avLst/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175EDB45-05E6-8FE9-E1A8-038C304E5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7188" y="5691979"/>
              <a:ext cx="4696571" cy="1338523"/>
            </a:xfrm>
            <a:prstGeom prst="rect">
              <a:avLst/>
            </a:prstGeom>
          </p:spPr>
        </p:pic>
      </p:grp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7656730E-7011-764E-CAF2-4438DE5E6FE2}"/>
              </a:ext>
            </a:extLst>
          </p:cNvPr>
          <p:cNvCxnSpPr/>
          <p:nvPr/>
        </p:nvCxnSpPr>
        <p:spPr>
          <a:xfrm>
            <a:off x="7323151" y="119269"/>
            <a:ext cx="0" cy="6679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>
            <a:extLst>
              <a:ext uri="{FF2B5EF4-FFF2-40B4-BE49-F238E27FC236}">
                <a16:creationId xmlns:a16="http://schemas.microsoft.com/office/drawing/2014/main" id="{A393149E-B5E9-522E-B55B-5D357291F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713" y="2485665"/>
            <a:ext cx="1913059" cy="1946303"/>
          </a:xfrm>
          <a:prstGeom prst="rect">
            <a:avLst/>
          </a:prstGeom>
          <a:solidFill>
            <a:srgbClr val="E2A160">
              <a:alpha val="30000"/>
            </a:srgbClr>
          </a:solidFill>
          <a:ln w="2857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Missing data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handled by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chained equation multiple imputation </a:t>
            </a:r>
          </a:p>
          <a:p>
            <a:pPr>
              <a:lnSpc>
                <a:spcPct val="100000"/>
              </a:lnSpc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10 imputed data sets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generated)</a:t>
            </a:r>
            <a:endParaRPr lang="it-IT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1">
            <a:extLst>
              <a:ext uri="{FF2B5EF4-FFF2-40B4-BE49-F238E27FC236}">
                <a16:creationId xmlns:a16="http://schemas.microsoft.com/office/drawing/2014/main" id="{31FBE062-E505-9607-1D0E-BAD47C59A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87" y="818989"/>
            <a:ext cx="1913060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altLang="it-IT" sz="3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2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numero, schermata, Carattere&#10;&#10;Descrizione generata automaticamente">
            <a:extLst>
              <a:ext uri="{FF2B5EF4-FFF2-40B4-BE49-F238E27FC236}">
                <a16:creationId xmlns:a16="http://schemas.microsoft.com/office/drawing/2014/main" id="{9FE8FFEF-43E1-A6A0-5F9E-3A957BBCF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943"/>
            <a:ext cx="8576701" cy="624105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8E09DA7F-0BEC-1442-6758-624B3809C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883" y="276208"/>
            <a:ext cx="590671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One-level model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(Pseudo-R-sq. = 11.4%)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0C23D3A-17A4-4B38-DBBE-693007D51BA4}"/>
              </a:ext>
            </a:extLst>
          </p:cNvPr>
          <p:cNvSpPr/>
          <p:nvPr/>
        </p:nvSpPr>
        <p:spPr>
          <a:xfrm>
            <a:off x="8379442" y="585139"/>
            <a:ext cx="2507437" cy="594533"/>
          </a:xfrm>
          <a:prstGeom prst="rect">
            <a:avLst/>
          </a:prstGeom>
          <a:solidFill>
            <a:srgbClr val="E8B48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Predictors for VBAC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6DC19F3C-8A58-A39F-94D7-500D20B8C258}"/>
              </a:ext>
            </a:extLst>
          </p:cNvPr>
          <p:cNvGrpSpPr/>
          <p:nvPr/>
        </p:nvGrpSpPr>
        <p:grpSpPr>
          <a:xfrm>
            <a:off x="8929315" y="1167368"/>
            <a:ext cx="3140765" cy="4915377"/>
            <a:chOff x="9165014" y="1230982"/>
            <a:chExt cx="2729036" cy="5350810"/>
          </a:xfrm>
        </p:grpSpPr>
        <p:sp>
          <p:nvSpPr>
            <p:cNvPr id="2" name="Rectangle 5">
              <a:extLst>
                <a:ext uri="{FF2B5EF4-FFF2-40B4-BE49-F238E27FC236}">
                  <a16:creationId xmlns:a16="http://schemas.microsoft.com/office/drawing/2014/main" id="{8F15624B-253B-44A1-C4A6-4E49A06873B0}"/>
                </a:ext>
              </a:extLst>
            </p:cNvPr>
            <p:cNvSpPr/>
            <p:nvPr/>
          </p:nvSpPr>
          <p:spPr>
            <a:xfrm>
              <a:off x="9165014" y="1230982"/>
              <a:ext cx="2729036" cy="5334794"/>
            </a:xfrm>
            <a:prstGeom prst="rect">
              <a:avLst/>
            </a:prstGeom>
            <a:solidFill>
              <a:srgbClr val="E8B480">
                <a:alpha val="3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6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29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1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5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57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0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44" algn="l" defTabSz="914286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40AB8B53-CA4E-534F-0407-39882ACE6F3B}"/>
                </a:ext>
              </a:extLst>
            </p:cNvPr>
            <p:cNvSpPr txBox="1"/>
            <p:nvPr/>
          </p:nvSpPr>
          <p:spPr>
            <a:xfrm>
              <a:off x="9386613" y="1246998"/>
              <a:ext cx="2507437" cy="5334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Employment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Italian nationality</a:t>
              </a:r>
            </a:p>
            <a:p>
              <a:pPr>
                <a:spcAft>
                  <a:spcPts val="400"/>
                </a:spcAft>
              </a:pP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Just one previous CS or induced abortion, 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No assisted reproduction</a:t>
              </a:r>
            </a:p>
            <a:p>
              <a:pPr>
                <a:spcAft>
                  <a:spcPts val="400"/>
                </a:spcAft>
              </a:pP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Visiting public counselling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centres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during pregnancy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Not visiting private hospitals during pregnancy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Attending antenatal classes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Not performing invasive prenatal testing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Foetus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with intrauterine growth restriction</a:t>
              </a:r>
            </a:p>
            <a:p>
              <a:pPr marL="177800" indent="-1778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Term childbirth </a:t>
              </a:r>
            </a:p>
          </p:txBody>
        </p:sp>
      </p:grp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35397CF-E46D-DA61-7328-EABED6AAF6EE}"/>
              </a:ext>
            </a:extLst>
          </p:cNvPr>
          <p:cNvCxnSpPr/>
          <p:nvPr/>
        </p:nvCxnSpPr>
        <p:spPr>
          <a:xfrm>
            <a:off x="469127" y="2329732"/>
            <a:ext cx="23058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AB7744F4-3994-8425-8A8A-85805D19E8B1}"/>
              </a:ext>
            </a:extLst>
          </p:cNvPr>
          <p:cNvCxnSpPr/>
          <p:nvPr/>
        </p:nvCxnSpPr>
        <p:spPr>
          <a:xfrm>
            <a:off x="469127" y="4096248"/>
            <a:ext cx="23058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13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A28F26AB-B5DB-1217-B456-B8B62FAC36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653"/>
            <a:ext cx="8754386" cy="620834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B8F865-9FE9-A34E-55CE-BD56F08F5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883" y="276208"/>
            <a:ext cx="590671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buNone/>
            </a:pP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Two-level model 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(Intraclass Correlation Coeff. = 30.1%)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18C03C-EB36-B144-3054-C19FB935969E}"/>
              </a:ext>
            </a:extLst>
          </p:cNvPr>
          <p:cNvSpPr/>
          <p:nvPr/>
        </p:nvSpPr>
        <p:spPr>
          <a:xfrm>
            <a:off x="9190414" y="938882"/>
            <a:ext cx="2729036" cy="5182518"/>
          </a:xfrm>
          <a:prstGeom prst="rect">
            <a:avLst/>
          </a:prstGeom>
          <a:solidFill>
            <a:srgbClr val="E2A16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86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29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71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15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57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00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44" algn="l" defTabSz="91428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0A02D34-B9DC-900B-20D0-4B29C0CE24AA}"/>
              </a:ext>
            </a:extLst>
          </p:cNvPr>
          <p:cNvSpPr txBox="1"/>
          <p:nvPr/>
        </p:nvSpPr>
        <p:spPr>
          <a:xfrm>
            <a:off x="9301213" y="1069564"/>
            <a:ext cx="2507437" cy="490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multi-level regression model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with Local Health Authorities and Teaching Hospitals as the highest-level variable provided practically the same results </a:t>
            </a:r>
          </a:p>
          <a:p>
            <a:pPr marL="177800" indent="-1778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Intraclass Correlation Coefficient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revealed that 30.1% of the variance was explained by the differences between LHAs and THs. </a:t>
            </a: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EF03BC39-F8A0-DE64-FFF2-95337FE21CA8}"/>
              </a:ext>
            </a:extLst>
          </p:cNvPr>
          <p:cNvCxnSpPr/>
          <p:nvPr/>
        </p:nvCxnSpPr>
        <p:spPr>
          <a:xfrm>
            <a:off x="469127" y="2345634"/>
            <a:ext cx="23058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DB74F9E3-FAA9-64A6-0EBA-D816F3D958A5}"/>
              </a:ext>
            </a:extLst>
          </p:cNvPr>
          <p:cNvCxnSpPr/>
          <p:nvPr/>
        </p:nvCxnSpPr>
        <p:spPr>
          <a:xfrm>
            <a:off x="469127" y="4104199"/>
            <a:ext cx="23058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5874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3">
  <a:themeElements>
    <a:clrScheme name="MeS">
      <a:dk1>
        <a:srgbClr val="7C7C7B"/>
      </a:dk1>
      <a:lt1>
        <a:srgbClr val="FFFFFF"/>
      </a:lt1>
      <a:dk2>
        <a:srgbClr val="204B5C"/>
      </a:dk2>
      <a:lt2>
        <a:srgbClr val="EBEBEB"/>
      </a:lt2>
      <a:accent1>
        <a:srgbClr val="7C7C7B"/>
      </a:accent1>
      <a:accent2>
        <a:srgbClr val="CD1719"/>
      </a:accent2>
      <a:accent3>
        <a:srgbClr val="FBBA00"/>
      </a:accent3>
      <a:accent4>
        <a:srgbClr val="FFE000"/>
      </a:accent4>
      <a:accent5>
        <a:srgbClr val="3AAA34"/>
      </a:accent5>
      <a:accent6>
        <a:srgbClr val="05591C"/>
      </a:accent6>
      <a:hlink>
        <a:srgbClr val="B35102"/>
      </a:hlink>
      <a:folHlink>
        <a:srgbClr val="B3510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3" id="{8367F8BA-CBBC-4D7F-9CD6-C5FE1060B94C}" vid="{A1E7D020-E348-48CE-8804-05199484D6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373</TotalTime>
  <Words>647</Words>
  <Application>Microsoft Office PowerPoint</Application>
  <PresentationFormat>Widescreen</PresentationFormat>
  <Paragraphs>97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Calibri</vt:lpstr>
      <vt:lpstr>Franklin Gothic Book</vt:lpstr>
      <vt:lpstr>Franklin Gothic Medium</vt:lpstr>
      <vt:lpstr>Times New Roman</vt:lpstr>
      <vt:lpstr>Tema3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Amerigo Ferrari</dc:creator>
  <cp:lastModifiedBy>Amerigo Ferrari</cp:lastModifiedBy>
  <cp:revision>51</cp:revision>
  <dcterms:created xsi:type="dcterms:W3CDTF">2023-09-08T14:00:15Z</dcterms:created>
  <dcterms:modified xsi:type="dcterms:W3CDTF">2023-09-13T17:14:29Z</dcterms:modified>
</cp:coreProperties>
</file>