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3"/>
  </p:notesMasterIdLst>
  <p:sldIdLst>
    <p:sldId id="628" r:id="rId2"/>
    <p:sldId id="620" r:id="rId3"/>
    <p:sldId id="633" r:id="rId4"/>
    <p:sldId id="640" r:id="rId5"/>
    <p:sldId id="641" r:id="rId6"/>
    <p:sldId id="638" r:id="rId7"/>
    <p:sldId id="639" r:id="rId8"/>
    <p:sldId id="637" r:id="rId9"/>
    <p:sldId id="642" r:id="rId10"/>
    <p:sldId id="636" r:id="rId11"/>
    <p:sldId id="632" r:id="rId12"/>
  </p:sldIdLst>
  <p:sldSz cx="9144000" cy="6858000" type="screen4x3"/>
  <p:notesSz cx="6797675" cy="9929813"/>
  <p:defaultTextStyle>
    <a:defPPr>
      <a:defRPr lang="it-IT"/>
    </a:defPPr>
    <a:lvl1pPr algn="l" rtl="0" eaLnBrk="0" fontAlgn="base" hangingPunct="0">
      <a:spcBef>
        <a:spcPct val="0"/>
      </a:spcBef>
      <a:spcAft>
        <a:spcPct val="0"/>
      </a:spcAft>
      <a:defRPr sz="2400" b="1" i="1"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i="1"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i="1"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i="1"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i="1"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400" b="1" i="1"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400" b="1" i="1"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400" b="1" i="1"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400" b="1" i="1"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4247">
          <p15:clr>
            <a:srgbClr val="A4A3A4"/>
          </p15:clr>
        </p15:guide>
        <p15:guide id="4" pos="11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 zit" initials="mz" lastIdx="1" clrIdx="0"/>
  <p:cmAuthor id="2" name="camposeragna" initials="c" lastIdx="1" clrIdx="1">
    <p:extLst>
      <p:ext uri="{19B8F6BF-5375-455C-9EA6-DF929625EA0E}">
        <p15:presenceInfo xmlns:p15="http://schemas.microsoft.com/office/powerpoint/2012/main" userId="camposerag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931D"/>
    <a:srgbClr val="CC3310"/>
    <a:srgbClr val="E4D354"/>
    <a:srgbClr val="6F4193"/>
    <a:srgbClr val="037274"/>
    <a:srgbClr val="C5CA45"/>
    <a:srgbClr val="5DBEC1"/>
    <a:srgbClr val="EEEFC9"/>
    <a:srgbClr val="5070A4"/>
    <a:srgbClr val="3760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Stile chiaro 1 - Color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9CF1AB2-1976-4502-BF36-3FF5EA218861}" styleName="Stile medio 4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DCAF9ED-07DC-4A11-8D7F-57B35C25682E}" styleName="Stile medio 1 - Color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Stile medio 2 - Color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Stile con tema 1 - Colore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71" autoAdjust="0"/>
    <p:restoredTop sz="95726" autoAdjust="0"/>
  </p:normalViewPr>
  <p:slideViewPr>
    <p:cSldViewPr showGuides="1">
      <p:cViewPr varScale="1">
        <p:scale>
          <a:sx n="96" d="100"/>
          <a:sy n="96" d="100"/>
        </p:scale>
        <p:origin x="912" y="62"/>
      </p:cViewPr>
      <p:guideLst>
        <p:guide orient="horz" pos="2160"/>
        <p:guide pos="2880"/>
        <p:guide orient="horz" pos="4247"/>
        <p:guide pos="113"/>
      </p:guideLst>
    </p:cSldViewPr>
  </p:slideViewPr>
  <p:outlineViewPr>
    <p:cViewPr>
      <p:scale>
        <a:sx n="33" d="100"/>
        <a:sy n="33" d="100"/>
      </p:scale>
      <p:origin x="0" y="-9205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-1056"/>
    </p:cViewPr>
  </p:sorterViewPr>
  <p:notesViewPr>
    <p:cSldViewPr>
      <p:cViewPr varScale="1">
        <p:scale>
          <a:sx n="70" d="100"/>
          <a:sy n="70" d="100"/>
        </p:scale>
        <p:origin x="2717" y="5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50A92AB1-7F13-4881-8A80-1D40CFDA7D56}" type="datetimeFigureOut">
              <a:rPr lang="it-IT"/>
              <a:pPr>
                <a:defRPr/>
              </a:pPr>
              <a:t>12/09/2023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t-IT" noProof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16662"/>
            <a:ext cx="5438140" cy="44684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noProof="0"/>
              <a:t>Fare clic per modificare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1" y="9431599"/>
            <a:ext cx="2945659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4" y="9431599"/>
            <a:ext cx="2945659" cy="49649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B7A4E5CD-E02C-4C08-86E6-37F0EB821280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454352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noFill/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7A4E5CD-E02C-4C08-86E6-37F0EB821280}" type="slidenum">
              <a:rPr lang="it-IT" altLang="it-IT" smtClean="0"/>
              <a:pPr>
                <a:defRPr/>
              </a:pPr>
              <a:t>1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8823847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7A4E5CD-E02C-4C08-86E6-37F0EB821280}" type="slidenum">
              <a:rPr lang="it-IT" altLang="it-IT" smtClean="0"/>
              <a:pPr>
                <a:defRPr/>
              </a:pPr>
              <a:t>10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504070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7A4E5CD-E02C-4C08-86E6-37F0EB821280}" type="slidenum">
              <a:rPr lang="it-IT" altLang="it-IT" smtClean="0"/>
              <a:pPr>
                <a:defRPr/>
              </a:pPr>
              <a:t>11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0501225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7A4E5CD-E02C-4C08-86E6-37F0EB821280}" type="slidenum">
              <a:rPr lang="it-IT" altLang="it-IT" smtClean="0"/>
              <a:pPr>
                <a:defRPr/>
              </a:pPr>
              <a:t>2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258929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7A4E5CD-E02C-4C08-86E6-37F0EB821280}" type="slidenum">
              <a:rPr lang="it-IT" altLang="it-IT" smtClean="0"/>
              <a:pPr>
                <a:defRPr/>
              </a:pPr>
              <a:t>3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7683222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7A4E5CD-E02C-4C08-86E6-37F0EB821280}" type="slidenum">
              <a:rPr lang="it-IT" altLang="it-IT" smtClean="0"/>
              <a:pPr>
                <a:defRPr/>
              </a:pPr>
              <a:t>4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9618489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7A4E5CD-E02C-4C08-86E6-37F0EB821280}" type="slidenum">
              <a:rPr lang="it-IT" altLang="it-IT" smtClean="0"/>
              <a:pPr>
                <a:defRPr/>
              </a:pPr>
              <a:t>5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5900616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7A4E5CD-E02C-4C08-86E6-37F0EB821280}" type="slidenum">
              <a:rPr lang="it-IT" altLang="it-IT" smtClean="0"/>
              <a:pPr>
                <a:defRPr/>
              </a:pPr>
              <a:t>6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6589129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7A4E5CD-E02C-4C08-86E6-37F0EB821280}" type="slidenum">
              <a:rPr lang="it-IT" altLang="it-IT" smtClean="0"/>
              <a:pPr>
                <a:defRPr/>
              </a:pPr>
              <a:t>7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6448020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7A4E5CD-E02C-4C08-86E6-37F0EB821280}" type="slidenum">
              <a:rPr lang="it-IT" altLang="it-IT" smtClean="0"/>
              <a:pPr>
                <a:defRPr/>
              </a:pPr>
              <a:t>8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964293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7A4E5CD-E02C-4C08-86E6-37F0EB821280}" type="slidenum">
              <a:rPr lang="it-IT" altLang="it-IT" smtClean="0"/>
              <a:pPr>
                <a:defRPr/>
              </a:pPr>
              <a:t>9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8765110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5CC320-79D7-467D-BF2B-E0714D051658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270803444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6794663-9CCE-4BB1-AC43-E6D28F48E1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764705"/>
          </a:xfrm>
          <a:solidFill>
            <a:schemeClr val="accent2">
              <a:lumMod val="40000"/>
              <a:lumOff val="60000"/>
              <a:alpha val="30000"/>
            </a:schemeClr>
          </a:solidFill>
        </p:spPr>
        <p:txBody>
          <a:bodyPr>
            <a:normAutofit/>
          </a:bodyPr>
          <a:lstStyle>
            <a:lvl1pPr algn="l">
              <a:defRPr sz="3200" b="1">
                <a:solidFill>
                  <a:srgbClr val="F7931D"/>
                </a:solidFill>
                <a:latin typeface="Verdana Pro" panose="020B0604030504040204" pitchFamily="34" charset="0"/>
              </a:defRPr>
            </a:lvl1pPr>
          </a:lstStyle>
          <a:p>
            <a:endParaRPr lang="it-IT" dirty="0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DA538A0D-167E-4EA5-9A61-8BFAFA6949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DC1AC55-A7E8-458E-A0DA-0DC8B2FB5F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8D7C5B6-709E-42DB-A4FC-0D1E3F2D5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49B25C-86C6-4029-BFEA-2AAEA1F38E98}" type="slidenum">
              <a:rPr lang="it-IT" altLang="it-IT" smtClean="0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232383868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6794663-9CCE-4BB1-AC43-E6D28F48E1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764705"/>
          </a:xfrm>
          <a:solidFill>
            <a:schemeClr val="bg2">
              <a:lumMod val="90000"/>
              <a:alpha val="30000"/>
            </a:schemeClr>
          </a:solidFill>
        </p:spPr>
        <p:txBody>
          <a:bodyPr>
            <a:normAutofit/>
          </a:bodyPr>
          <a:lstStyle>
            <a:lvl1pPr algn="l">
              <a:defRPr sz="3200" b="1">
                <a:solidFill>
                  <a:srgbClr val="F7931D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endParaRPr lang="it-IT" dirty="0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DA538A0D-167E-4EA5-9A61-8BFAFA6949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DC1AC55-A7E8-458E-A0DA-0DC8B2FB5F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8D7C5B6-709E-42DB-A4FC-0D1E3F2D5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49B25C-86C6-4029-BFEA-2AAEA1F38E98}" type="slidenum">
              <a:rPr lang="it-IT" altLang="it-IT" smtClean="0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066128262"/>
      </p:ext>
    </p:extLst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84D367-5EF8-435D-B1F7-1E9BBA09D134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574223677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07D355-FF4E-441D-87B9-706E792FC6C0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66125326"/>
      </p:ext>
    </p:extLst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2B47B8-75D6-43AE-AFE2-F008FC671E4E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386710822"/>
      </p:ext>
    </p:extLst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A2338A-E3BC-4BAF-9003-DA32DD90D280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90929766"/>
      </p:ext>
    </p:extLst>
  </p:cSld>
  <p:clrMapOvr>
    <a:masterClrMapping/>
  </p:clrMapOvr>
  <p:transition spd="med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315D06-069D-4B8F-AB32-7A5D4BB78EC2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624071436"/>
      </p:ext>
    </p:extLst>
  </p:cSld>
  <p:clrMapOvr>
    <a:masterClrMapping/>
  </p:clrMapOvr>
  <p:transition spd="med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olo, contenuto e 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5A2CD-1A8F-4F1E-9F60-3D8228701CF9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552514622"/>
      </p:ext>
    </p:extLst>
  </p:cSld>
  <p:clrMapOvr>
    <a:masterClrMapping/>
  </p:clrMapOvr>
  <p:transition spd="med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olo, test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B3FE4D-E289-42A1-BDBA-11306EAAA13A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610444474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B7E88-85B9-4B54-905D-350F7549526C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420378595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A88943-26BF-4F1B-AEF5-5CC4B5BC3382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210335313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46233C-3CC4-4AC2-9F28-695027E28C0F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55224383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E6E637-65D1-4C18-8E41-11E605D8BB32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234389673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D0EE98-5E37-4F30-8FFE-52B7DF8C620A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33537146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400DEE-4A90-4926-8772-90CF8B3CA290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563265060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>
            <a:extLst>
              <a:ext uri="{FF2B5EF4-FFF2-40B4-BE49-F238E27FC236}">
                <a16:creationId xmlns:a16="http://schemas.microsoft.com/office/drawing/2014/main" id="{21231004-14DF-4D66-B957-7C3D21875C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  <a:solidFill>
            <a:schemeClr val="accent1"/>
          </a:solidFill>
        </p:spPr>
        <p:txBody>
          <a:bodyPr/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6E3C00D-D82F-435F-82E0-B603D07A77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6E1E572-9164-45FE-88D4-9C8414977C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03B331E-FA55-4AA2-B54E-61FD0FFEE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49B25C-86C6-4029-BFEA-2AAEA1F38E98}" type="slidenum">
              <a:rPr lang="it-IT" altLang="it-IT" smtClean="0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761533793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D25AACA-60B3-40A5-9CF7-1772E75F39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</p:spPr>
        <p:txBody>
          <a:bodyPr/>
          <a:lstStyle>
            <a:lvl1pPr algn="l">
              <a:defRPr sz="3200">
                <a:solidFill>
                  <a:schemeClr val="accent1"/>
                </a:solidFill>
                <a:latin typeface="Verdana Pro Black" panose="020B0A04030504040204" pitchFamily="34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0918015B-7773-4B5F-B199-7EA5652BC1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C0FC0DB3-3933-408B-9946-F6CC1CE31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525D869-D9F6-45E4-B894-535998A26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49B25C-86C6-4029-BFEA-2AAEA1F38E98}" type="slidenum">
              <a:rPr lang="it-IT" altLang="it-IT" smtClean="0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967659742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 dello schema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gli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400" b="0" i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 b="0" i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i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C449B25C-86C6-4029-BFEA-2AAEA1F38E98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64" r:id="rId8"/>
    <p:sldLayoutId id="2147483665" r:id="rId9"/>
    <p:sldLayoutId id="2147483667" r:id="rId10"/>
    <p:sldLayoutId id="2147483668" r:id="rId11"/>
    <p:sldLayoutId id="2147483657" r:id="rId12"/>
    <p:sldLayoutId id="2147483658" r:id="rId13"/>
    <p:sldLayoutId id="2147483659" r:id="rId14"/>
    <p:sldLayoutId id="2147483660" r:id="rId15"/>
    <p:sldLayoutId id="2147483661" r:id="rId16"/>
    <p:sldLayoutId id="2147483662" r:id="rId17"/>
    <p:sldLayoutId id="2147483663" r:id="rId18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CasellaDiTesto 1"/>
          <p:cNvSpPr txBox="1">
            <a:spLocks noChangeArrowheads="1"/>
          </p:cNvSpPr>
          <p:nvPr/>
        </p:nvSpPr>
        <p:spPr bwMode="auto">
          <a:xfrm>
            <a:off x="35496" y="2708920"/>
            <a:ext cx="9036496" cy="1885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it-IT" sz="2700" i="0" dirty="0">
                <a:solidFill>
                  <a:srgbClr val="971B1E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Impact of the COVID-19 pandemic on the preoperative and surgical pathway of women with malignant breast cancer in the Lazio Region (central Italy).</a:t>
            </a:r>
            <a:endParaRPr lang="it-IT" altLang="it-IT" sz="2700" i="0" dirty="0">
              <a:solidFill>
                <a:srgbClr val="971B1E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5004612-7072-445A-B296-863382EFAC1D}"/>
              </a:ext>
            </a:extLst>
          </p:cNvPr>
          <p:cNvSpPr txBox="1"/>
          <p:nvPr/>
        </p:nvSpPr>
        <p:spPr>
          <a:xfrm>
            <a:off x="827584" y="5373216"/>
            <a:ext cx="7704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>
                <a:solidFill>
                  <a:schemeClr val="accent1">
                    <a:lumMod val="75000"/>
                  </a:schemeClr>
                </a:solidFill>
              </a:rPr>
              <a:t>Ferranti M, Pinnarelli L, </a:t>
            </a:r>
            <a:r>
              <a:rPr lang="it-IT" sz="2000" dirty="0" err="1">
                <a:solidFill>
                  <a:schemeClr val="accent1">
                    <a:lumMod val="75000"/>
                  </a:schemeClr>
                </a:solidFill>
              </a:rPr>
              <a:t>Mataloni</a:t>
            </a:r>
            <a:r>
              <a:rPr lang="it-IT" sz="2000" dirty="0">
                <a:solidFill>
                  <a:schemeClr val="accent1">
                    <a:lumMod val="75000"/>
                  </a:schemeClr>
                </a:solidFill>
              </a:rPr>
              <a:t> F., Davoli M.</a:t>
            </a:r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asellaDiTesto 4"/>
          <p:cNvSpPr txBox="1">
            <a:spLocks noChangeArrowheads="1"/>
          </p:cNvSpPr>
          <p:nvPr/>
        </p:nvSpPr>
        <p:spPr bwMode="auto">
          <a:xfrm>
            <a:off x="0" y="0"/>
            <a:ext cx="9144000" cy="732848"/>
          </a:xfrm>
          <a:prstGeom prst="rect">
            <a:avLst/>
          </a:prstGeom>
          <a:solidFill>
            <a:srgbClr val="F7931D"/>
          </a:solidFill>
          <a:ln>
            <a:noFill/>
          </a:ln>
        </p:spPr>
        <p:txBody>
          <a:bodyPr lIns="180000" tIns="180000" rIns="180000" bIns="180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t-IT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DISCUSSION</a:t>
            </a:r>
            <a:endParaRPr lang="it-IT" altLang="it-IT" sz="2400" i="0" dirty="0">
              <a:solidFill>
                <a:schemeClr val="bg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11DBDA92-4155-9760-F5A5-69A0D80483DA}"/>
              </a:ext>
            </a:extLst>
          </p:cNvPr>
          <p:cNvSpPr txBox="1"/>
          <p:nvPr/>
        </p:nvSpPr>
        <p:spPr>
          <a:xfrm>
            <a:off x="30802" y="3560662"/>
            <a:ext cx="9082396" cy="30219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en-US" sz="1750" i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Limitation: </a:t>
            </a:r>
            <a:r>
              <a:rPr lang="en-US" sz="1750" b="0" i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US" sz="1750" b="0" i="0" u="sng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lack of available data </a:t>
            </a:r>
            <a:r>
              <a:rPr lang="en-US" sz="1750" b="0" i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from the cancer screening, routine </a:t>
            </a:r>
            <a:r>
              <a:rPr lang="en-US" sz="1750" b="0" i="0" dirty="0" err="1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gynaecologic</a:t>
            </a:r>
            <a:r>
              <a:rPr lang="en-US" sz="1750" b="0" i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examination and pathological anatomy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kumimoji="0" lang="it-IT" altLang="it-IT" sz="1750" i="0" u="none" strike="noStrike" cap="none" normalizeH="0" baseline="0" dirty="0" err="1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Strengths</a:t>
            </a:r>
            <a:r>
              <a:rPr lang="it-IT" altLang="it-IT" sz="1750" i="0" dirty="0">
                <a:solidFill>
                  <a:srgbClr val="202124"/>
                </a:solidFill>
                <a:latin typeface="inherit"/>
              </a:rPr>
              <a:t>:</a:t>
            </a:r>
            <a:r>
              <a:rPr kumimoji="0" lang="it-IT" altLang="it-IT" sz="175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 </a:t>
            </a:r>
            <a:r>
              <a:rPr lang="en-US" sz="1750" b="0" i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useful information for the </a:t>
            </a:r>
            <a:r>
              <a:rPr lang="en-US" sz="1750" b="0" i="0" u="sng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timely understanding of the clinical severity </a:t>
            </a:r>
            <a:r>
              <a:rPr lang="en-US" sz="1750" b="0" i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the women at the time of hospitalization for MBC. These analyses could be reproduced and adapted to other local contexts, as they are a </a:t>
            </a:r>
            <a:r>
              <a:rPr lang="en-US" sz="1750" b="0" i="0" u="sng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valuable tool for decision-makers</a:t>
            </a:r>
            <a:r>
              <a:rPr lang="en-US" sz="1750" b="0" i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in order to adopt the best strategy of action to promote the improvement of care and equity in territorial assistance.</a:t>
            </a:r>
            <a:endParaRPr lang="it-IT" sz="1000" b="0" i="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it-IT" sz="2000" i="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CONCLUSION</a:t>
            </a:r>
            <a:endParaRPr lang="it-IT" sz="1750" i="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750" b="0" i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COVID-19 emergency had an important indirect effect on the care of patients with MBC</a:t>
            </a:r>
            <a:endParaRPr lang="it-IT" sz="1750" b="0" i="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6706929F-44B1-FC53-3479-7737F68D5C64}"/>
              </a:ext>
            </a:extLst>
          </p:cNvPr>
          <p:cNvSpPr/>
          <p:nvPr/>
        </p:nvSpPr>
        <p:spPr>
          <a:xfrm>
            <a:off x="6300192" y="2156837"/>
            <a:ext cx="2664296" cy="982607"/>
          </a:xfrm>
          <a:prstGeom prst="rect">
            <a:avLst/>
          </a:prstGeom>
          <a:solidFill>
            <a:srgbClr val="5B0422"/>
          </a:solidFill>
          <a:ln>
            <a:solidFill>
              <a:srgbClr val="7B2C5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Surgical procedure for the treatment of locally-advanced MBC</a:t>
            </a:r>
            <a:endParaRPr lang="it-IT" sz="1400" dirty="0"/>
          </a:p>
        </p:txBody>
      </p:sp>
      <p:sp>
        <p:nvSpPr>
          <p:cNvPr id="4" name="Freccia a destra 3">
            <a:extLst>
              <a:ext uri="{FF2B5EF4-FFF2-40B4-BE49-F238E27FC236}">
                <a16:creationId xmlns:a16="http://schemas.microsoft.com/office/drawing/2014/main" id="{F19D6FFE-AF5C-B750-2B3C-468BBDAC8EEB}"/>
              </a:ext>
            </a:extLst>
          </p:cNvPr>
          <p:cNvSpPr/>
          <p:nvPr/>
        </p:nvSpPr>
        <p:spPr>
          <a:xfrm>
            <a:off x="2195736" y="1911187"/>
            <a:ext cx="1129547" cy="1473909"/>
          </a:xfrm>
          <a:prstGeom prst="rightArrow">
            <a:avLst/>
          </a:prstGeom>
          <a:solidFill>
            <a:srgbClr val="41759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/>
          </a:p>
        </p:txBody>
      </p:sp>
      <p:sp>
        <p:nvSpPr>
          <p:cNvPr id="5" name="Freccia a destra 4">
            <a:extLst>
              <a:ext uri="{FF2B5EF4-FFF2-40B4-BE49-F238E27FC236}">
                <a16:creationId xmlns:a16="http://schemas.microsoft.com/office/drawing/2014/main" id="{AD439B25-30FF-5466-239E-B077470EFD49}"/>
              </a:ext>
            </a:extLst>
          </p:cNvPr>
          <p:cNvSpPr/>
          <p:nvPr/>
        </p:nvSpPr>
        <p:spPr>
          <a:xfrm>
            <a:off x="5159523" y="1955091"/>
            <a:ext cx="1129547" cy="1473909"/>
          </a:xfrm>
          <a:prstGeom prst="rightArrow">
            <a:avLst/>
          </a:prstGeom>
          <a:solidFill>
            <a:srgbClr val="41759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/>
          </a:p>
        </p:txBody>
      </p:sp>
      <p:sp>
        <p:nvSpPr>
          <p:cNvPr id="6" name="Freccia a pentagono 5">
            <a:extLst>
              <a:ext uri="{FF2B5EF4-FFF2-40B4-BE49-F238E27FC236}">
                <a16:creationId xmlns:a16="http://schemas.microsoft.com/office/drawing/2014/main" id="{0E1A9E0D-C127-AE20-7CC4-ED320F472AD1}"/>
              </a:ext>
            </a:extLst>
          </p:cNvPr>
          <p:cNvSpPr/>
          <p:nvPr/>
        </p:nvSpPr>
        <p:spPr>
          <a:xfrm>
            <a:off x="119512" y="2122681"/>
            <a:ext cx="3024336" cy="982607"/>
          </a:xfrm>
          <a:prstGeom prst="homePlate">
            <a:avLst/>
          </a:prstGeom>
          <a:solidFill>
            <a:srgbClr val="5B0422"/>
          </a:solidFill>
          <a:ln>
            <a:solidFill>
              <a:srgbClr val="7B2C5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Poor secondary prevention</a:t>
            </a:r>
          </a:p>
          <a:p>
            <a:pPr lvl="0" algn="ctr"/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(In particular regional cancer screening)</a:t>
            </a:r>
            <a:endParaRPr lang="it-IT" sz="1400" dirty="0"/>
          </a:p>
        </p:txBody>
      </p:sp>
      <p:sp>
        <p:nvSpPr>
          <p:cNvPr id="7" name="Freccia a pentagono 6">
            <a:extLst>
              <a:ext uri="{FF2B5EF4-FFF2-40B4-BE49-F238E27FC236}">
                <a16:creationId xmlns:a16="http://schemas.microsoft.com/office/drawing/2014/main" id="{4815B3B5-70F5-5697-BBFB-C08FD829F2CA}"/>
              </a:ext>
            </a:extLst>
          </p:cNvPr>
          <p:cNvSpPr/>
          <p:nvPr/>
        </p:nvSpPr>
        <p:spPr>
          <a:xfrm>
            <a:off x="3347864" y="2156837"/>
            <a:ext cx="2747763" cy="982607"/>
          </a:xfrm>
          <a:prstGeom prst="homePlate">
            <a:avLst/>
          </a:prstGeom>
          <a:solidFill>
            <a:srgbClr val="5B0422"/>
          </a:solidFill>
          <a:ln>
            <a:solidFill>
              <a:srgbClr val="7B2C5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Delay in formulation of preoperative diagnosis</a:t>
            </a:r>
            <a:endParaRPr lang="it-IT" sz="1400" dirty="0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8AE2F266-3C00-5BB4-47D7-8E87BCBF8978}"/>
              </a:ext>
            </a:extLst>
          </p:cNvPr>
          <p:cNvSpPr txBox="1"/>
          <p:nvPr/>
        </p:nvSpPr>
        <p:spPr>
          <a:xfrm>
            <a:off x="61604" y="1070521"/>
            <a:ext cx="9082396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50" b="0" i="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2020, for patients aged 50 to 69, there was a significant increase in the proportion of hospitalizations for MBC surgery with </a:t>
            </a:r>
            <a:r>
              <a:rPr lang="en-US" sz="1750" i="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lymph node involvement</a:t>
            </a:r>
            <a:r>
              <a:rPr lang="en-US" sz="1750" b="0" i="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compared with the previous year.</a:t>
            </a:r>
          </a:p>
        </p:txBody>
      </p:sp>
    </p:spTree>
    <p:extLst>
      <p:ext uri="{BB962C8B-B14F-4D97-AF65-F5344CB8AC3E}">
        <p14:creationId xmlns:p14="http://schemas.microsoft.com/office/powerpoint/2010/main" val="2186234300"/>
      </p:ext>
    </p:extLst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2"/>
          <p:cNvSpPr txBox="1">
            <a:spLocks noChangeArrowheads="1"/>
          </p:cNvSpPr>
          <p:nvPr/>
        </p:nvSpPr>
        <p:spPr bwMode="auto">
          <a:xfrm>
            <a:off x="1792288" y="6093296"/>
            <a:ext cx="554513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1800" i="0" dirty="0">
                <a:solidFill>
                  <a:srgbClr val="DE763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www.deplazio.net</a:t>
            </a:r>
          </a:p>
        </p:txBody>
      </p:sp>
      <p:sp>
        <p:nvSpPr>
          <p:cNvPr id="5" name="CasellaDiTesto 1"/>
          <p:cNvSpPr txBox="1">
            <a:spLocks noChangeArrowheads="1"/>
          </p:cNvSpPr>
          <p:nvPr/>
        </p:nvSpPr>
        <p:spPr bwMode="auto">
          <a:xfrm>
            <a:off x="899592" y="2204864"/>
            <a:ext cx="7416824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it-IT" sz="2800" b="0" dirty="0">
                <a:solidFill>
                  <a:srgbClr val="971B1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Thank you for your attention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n-US" altLang="it-IT" sz="2800" b="0" dirty="0">
              <a:solidFill>
                <a:srgbClr val="971B1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en-US" altLang="it-IT" sz="2800" b="0" dirty="0">
              <a:solidFill>
                <a:srgbClr val="971B1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it-IT" sz="2800" i="0" dirty="0">
                <a:solidFill>
                  <a:srgbClr val="971B1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Margherita Ferranti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it-IT" altLang="it-IT" sz="2800" b="0" dirty="0">
              <a:solidFill>
                <a:srgbClr val="971B1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2800" b="0" dirty="0">
                <a:solidFill>
                  <a:srgbClr val="971B1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m.ferranti@deplazio.it</a:t>
            </a:r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asellaDiTesto 4"/>
          <p:cNvSpPr txBox="1">
            <a:spLocks noChangeArrowheads="1"/>
          </p:cNvSpPr>
          <p:nvPr/>
        </p:nvSpPr>
        <p:spPr bwMode="auto">
          <a:xfrm>
            <a:off x="0" y="0"/>
            <a:ext cx="9144000" cy="794403"/>
          </a:xfrm>
          <a:prstGeom prst="rect">
            <a:avLst/>
          </a:prstGeom>
          <a:solidFill>
            <a:srgbClr val="F7931D"/>
          </a:solidFill>
          <a:ln>
            <a:noFill/>
          </a:ln>
        </p:spPr>
        <p:txBody>
          <a:bodyPr lIns="180000" tIns="180000" rIns="180000" bIns="180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t-IT" sz="28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INTRODUZIONE</a:t>
            </a:r>
            <a:endParaRPr lang="it-IT" altLang="it-IT" sz="2500" i="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6D182185-C421-2D09-5FEE-21DE4AB90357}"/>
              </a:ext>
            </a:extLst>
          </p:cNvPr>
          <p:cNvSpPr txBox="1"/>
          <p:nvPr/>
        </p:nvSpPr>
        <p:spPr>
          <a:xfrm>
            <a:off x="-32927" y="1708304"/>
            <a:ext cx="9144000" cy="3046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During the </a:t>
            </a:r>
            <a:r>
              <a:rPr lang="en-GB" i="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COVID-19 emergency</a:t>
            </a:r>
            <a:r>
              <a:rPr lang="en-GB" b="0" i="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the re-organization of the Lazio (central Italy) Regional Health Services was necessary </a:t>
            </a: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it-IT" b="0" i="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indications relating to the breast cancer clinical pathway of women with a diagnosis of </a:t>
            </a:r>
            <a:r>
              <a:rPr lang="en-GB" i="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Malignant Breast Cancer (MBC) </a:t>
            </a:r>
            <a:r>
              <a:rPr lang="en-GB" b="0" i="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have been integrated with regional guidelines, with the aim of reducing the spread of the SARS-CoV-2 virus. </a:t>
            </a:r>
            <a:endParaRPr lang="it-IT" b="0" i="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asellaDiTesto 4"/>
          <p:cNvSpPr txBox="1">
            <a:spLocks noChangeArrowheads="1"/>
          </p:cNvSpPr>
          <p:nvPr/>
        </p:nvSpPr>
        <p:spPr bwMode="auto">
          <a:xfrm>
            <a:off x="0" y="0"/>
            <a:ext cx="9144000" cy="748236"/>
          </a:xfrm>
          <a:prstGeom prst="rect">
            <a:avLst/>
          </a:prstGeom>
          <a:solidFill>
            <a:srgbClr val="F7931D"/>
          </a:solidFill>
          <a:ln>
            <a:noFill/>
          </a:ln>
        </p:spPr>
        <p:txBody>
          <a:bodyPr lIns="180000" tIns="180000" rIns="180000" bIns="180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it-IT" altLang="it-IT" sz="2500" i="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C2152E7B-51F7-2E25-B6BB-CE5DDD5B85FA}"/>
              </a:ext>
            </a:extLst>
          </p:cNvPr>
          <p:cNvSpPr txBox="1"/>
          <p:nvPr/>
        </p:nvSpPr>
        <p:spPr>
          <a:xfrm>
            <a:off x="107504" y="143285"/>
            <a:ext cx="457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>
                <a:solidFill>
                  <a:schemeClr val="tx1"/>
                </a:solidFill>
              </a:rPr>
              <a:t>OBJECTIVE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F676D1FB-CDCF-1F9B-B014-39064D6185C7}"/>
              </a:ext>
            </a:extLst>
          </p:cNvPr>
          <p:cNvSpPr txBox="1"/>
          <p:nvPr/>
        </p:nvSpPr>
        <p:spPr>
          <a:xfrm>
            <a:off x="107504" y="1856101"/>
            <a:ext cx="8712968" cy="2684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800" b="0" i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 part of the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800" b="0" i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Regional Outcome Evaluation Programme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800" b="0" i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set of indicators has been developed with the aim of </a:t>
            </a:r>
            <a:r>
              <a:rPr lang="en-GB" sz="2800" i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evaluating the potential impact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800" i="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the COVID-19 pandemic on the MBC care network</a:t>
            </a:r>
            <a:r>
              <a:rPr lang="en-GB" sz="2800" b="0" i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it-IT" sz="2800" b="0" i="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2850930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asellaDiTesto 4"/>
          <p:cNvSpPr txBox="1">
            <a:spLocks noChangeArrowheads="1"/>
          </p:cNvSpPr>
          <p:nvPr/>
        </p:nvSpPr>
        <p:spPr bwMode="auto">
          <a:xfrm>
            <a:off x="0" y="0"/>
            <a:ext cx="9144000" cy="732848"/>
          </a:xfrm>
          <a:prstGeom prst="rect">
            <a:avLst/>
          </a:prstGeom>
          <a:solidFill>
            <a:srgbClr val="F7931D"/>
          </a:solidFill>
          <a:ln>
            <a:noFill/>
          </a:ln>
        </p:spPr>
        <p:txBody>
          <a:bodyPr lIns="180000" tIns="180000" rIns="180000" bIns="180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t-IT" sz="24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METODI</a:t>
            </a:r>
            <a:endParaRPr lang="it-IT" altLang="it-IT" sz="2400" i="0" dirty="0">
              <a:solidFill>
                <a:schemeClr val="bg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75610A23-EA4B-6D6A-9DB7-D42311D4ACBF}"/>
              </a:ext>
            </a:extLst>
          </p:cNvPr>
          <p:cNvSpPr txBox="1"/>
          <p:nvPr/>
        </p:nvSpPr>
        <p:spPr>
          <a:xfrm>
            <a:off x="176287" y="858998"/>
            <a:ext cx="8791426" cy="57566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sz="2000" i="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Inclusion criteria</a:t>
            </a:r>
            <a:r>
              <a:rPr lang="en-GB" sz="2000" b="0" i="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900" b="0" i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Women resident in Lazio, aged between 18 and 100</a:t>
            </a: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900" i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Diagnosis of MBC </a:t>
            </a:r>
            <a:r>
              <a:rPr lang="en-GB" sz="1900" b="0" i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(ICD-9-CM 174) and demolitive or conservative </a:t>
            </a:r>
            <a:r>
              <a:rPr lang="en-GB" sz="1900" i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surgery</a:t>
            </a:r>
            <a:r>
              <a:rPr lang="en-GB" sz="1900" b="0" i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(ICD-9-CM 85.2x, 85.33, 85.34, 85.35, 85.36, 85.4.x)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sz="2000" i="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Exclusion criteria: </a:t>
            </a: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900" b="0" i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Diagnosis or surgery for MBC </a:t>
            </a:r>
            <a:r>
              <a:rPr lang="en-GB" sz="1900" i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the previous 5 years</a:t>
            </a: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900" i="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Secondary MBC</a:t>
            </a:r>
            <a:r>
              <a:rPr lang="en-GB" sz="1900" b="0" i="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diagnosis (ICD-9-CM 198.81)</a:t>
            </a:r>
            <a:endParaRPr lang="en-GB" sz="1900" b="0" i="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it-IT" sz="700" b="0" i="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sz="2000" i="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Periods: </a:t>
            </a:r>
            <a:r>
              <a:rPr lang="en-GB" sz="1900" b="0" i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compare the incidence rate of MBC surgery during the different phases of the pandemic, </a:t>
            </a:r>
            <a:r>
              <a:rPr lang="en-GB" sz="1900" i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12 periods were defined in 2020-2022</a:t>
            </a:r>
            <a:r>
              <a:rPr lang="en-GB" sz="1900" b="0" i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The surgeries observed during the pre-pandemic years were defined as the average of surgeries for 2018-2019 in each period.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sz="2000" i="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Incidence Rate and Ratios</a:t>
            </a:r>
            <a:r>
              <a:rPr lang="en-GB" sz="1900" b="0" i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The </a:t>
            </a:r>
            <a:r>
              <a:rPr lang="en-GB" sz="1900" i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incidence rates of MBC surgeries</a:t>
            </a:r>
            <a:r>
              <a:rPr lang="en-GB" sz="1900" b="0" i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adjusted by age, were calculated considering the hospital discharge and the person-days of the Lazio region residents at risk for each period. The </a:t>
            </a:r>
            <a:r>
              <a:rPr lang="en-GB" sz="1900" i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Rate Ratio </a:t>
            </a:r>
            <a:r>
              <a:rPr lang="en-GB" sz="1900" b="0" i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with a Poisson regression model was used to express the comparison.</a:t>
            </a:r>
            <a:endParaRPr lang="it-IT" sz="1900" b="0" i="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1797394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asellaDiTesto 4"/>
          <p:cNvSpPr txBox="1">
            <a:spLocks noChangeArrowheads="1"/>
          </p:cNvSpPr>
          <p:nvPr/>
        </p:nvSpPr>
        <p:spPr bwMode="auto">
          <a:xfrm>
            <a:off x="0" y="0"/>
            <a:ext cx="9144000" cy="732848"/>
          </a:xfrm>
          <a:prstGeom prst="rect">
            <a:avLst/>
          </a:prstGeom>
          <a:solidFill>
            <a:srgbClr val="F7931D"/>
          </a:solidFill>
          <a:ln>
            <a:noFill/>
          </a:ln>
        </p:spPr>
        <p:txBody>
          <a:bodyPr lIns="180000" tIns="180000" rIns="180000" bIns="180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t-IT" sz="24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METODI</a:t>
            </a:r>
            <a:endParaRPr lang="it-IT" altLang="it-IT" sz="2400" i="0" dirty="0">
              <a:solidFill>
                <a:schemeClr val="bg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75610A23-EA4B-6D6A-9DB7-D42311D4ACBF}"/>
              </a:ext>
            </a:extLst>
          </p:cNvPr>
          <p:cNvSpPr txBox="1"/>
          <p:nvPr/>
        </p:nvSpPr>
        <p:spPr>
          <a:xfrm>
            <a:off x="555340" y="1042224"/>
            <a:ext cx="8033320" cy="370652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300" i="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Proportion of patients with lymph node involvement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000" b="0" i="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(ICD-9-CM 196.xx)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2000" b="0" i="0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000" b="0" i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Measures the presence of </a:t>
            </a:r>
            <a:r>
              <a:rPr lang="en-GB" sz="2000" i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metastasis</a:t>
            </a:r>
            <a:r>
              <a:rPr lang="en-GB" sz="2000" b="0" i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lymph nodes. </a:t>
            </a: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000" i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Proxy of the clinical severity</a:t>
            </a:r>
            <a:r>
              <a:rPr lang="en-GB" sz="2000" b="0" i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patients upon admission and is an important predictor of long term prognosis. </a:t>
            </a: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000" i="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Same eligibility criteria </a:t>
            </a:r>
            <a:r>
              <a:rPr lang="en-GB" sz="2000" b="0" i="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the MBC surgeries cohort</a:t>
            </a:r>
            <a:r>
              <a:rPr lang="en-GB" sz="2000" i="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sz="2000" b="0" i="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000" b="0" i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analysis was performed on annual basis and the association measure used was </a:t>
            </a:r>
            <a:r>
              <a:rPr lang="en-GB" sz="2000" i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Risk Ratio</a:t>
            </a:r>
            <a:r>
              <a:rPr lang="en-GB" sz="2000" b="0" i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A997AA0E-6AD0-1A2B-33DD-0459EDB3F9B4}"/>
              </a:ext>
            </a:extLst>
          </p:cNvPr>
          <p:cNvSpPr txBox="1"/>
          <p:nvPr/>
        </p:nvSpPr>
        <p:spPr>
          <a:xfrm>
            <a:off x="251520" y="5447598"/>
            <a:ext cx="8640960" cy="7363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sz="2000" b="0" i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both the analyses we also calculated the results restricting the cohort to </a:t>
            </a:r>
            <a:r>
              <a:rPr lang="en-GB" sz="2000" b="0" i="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patients aged 50 to 69</a:t>
            </a:r>
            <a:r>
              <a:rPr lang="en-GB" sz="2000" b="0" i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to whom regional MBC screening programmes are aimed.</a:t>
            </a:r>
            <a:endParaRPr lang="it-IT" sz="2000" b="0" i="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8041060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asellaDiTesto 4"/>
          <p:cNvSpPr txBox="1">
            <a:spLocks noChangeArrowheads="1"/>
          </p:cNvSpPr>
          <p:nvPr/>
        </p:nvSpPr>
        <p:spPr bwMode="auto">
          <a:xfrm>
            <a:off x="0" y="0"/>
            <a:ext cx="9144000" cy="732848"/>
          </a:xfrm>
          <a:prstGeom prst="rect">
            <a:avLst/>
          </a:prstGeom>
          <a:solidFill>
            <a:srgbClr val="F7931D"/>
          </a:solidFill>
          <a:ln>
            <a:noFill/>
          </a:ln>
        </p:spPr>
        <p:txBody>
          <a:bodyPr lIns="180000" tIns="180000" rIns="180000" bIns="180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t-IT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RESULTS</a:t>
            </a:r>
            <a:endParaRPr lang="it-IT" altLang="it-IT" sz="2400" i="0" dirty="0">
              <a:solidFill>
                <a:schemeClr val="bg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92C44E0-5C97-1F63-1C21-F4219F6C1B1D}"/>
              </a:ext>
            </a:extLst>
          </p:cNvPr>
          <p:cNvSpPr txBox="1"/>
          <p:nvPr/>
        </p:nvSpPr>
        <p:spPr>
          <a:xfrm>
            <a:off x="107506" y="764499"/>
            <a:ext cx="903649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i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Incidence rate of MBC surgeries during COVID-19 pandemic compared with historical time periods, adjusted surgery rates per 1000 person-days, and Rate Ratios (RRs). Lazio Region</a:t>
            </a:r>
            <a:endParaRPr lang="it-IT" sz="1800" i="0" dirty="0">
              <a:solidFill>
                <a:schemeClr val="tx1"/>
              </a:solidFill>
            </a:endParaRPr>
          </a:p>
        </p:txBody>
      </p:sp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id="{03F4FDAA-8F75-FEE9-7BBB-70780266C1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341279"/>
              </p:ext>
            </p:extLst>
          </p:nvPr>
        </p:nvGraphicFramePr>
        <p:xfrm>
          <a:off x="107504" y="1484784"/>
          <a:ext cx="8928991" cy="5243513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2448272">
                  <a:extLst>
                    <a:ext uri="{9D8B030D-6E8A-4147-A177-3AD203B41FA5}">
                      <a16:colId xmlns:a16="http://schemas.microsoft.com/office/drawing/2014/main" val="1399214927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1844674266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1784867662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16650761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1803515890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4205241393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1208675779"/>
                    </a:ext>
                  </a:extLst>
                </a:gridCol>
                <a:gridCol w="792087">
                  <a:extLst>
                    <a:ext uri="{9D8B030D-6E8A-4147-A177-3AD203B41FA5}">
                      <a16:colId xmlns:a16="http://schemas.microsoft.com/office/drawing/2014/main" val="1707841969"/>
                    </a:ext>
                  </a:extLst>
                </a:gridCol>
              </a:tblGrid>
              <a:tr h="541709"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 b="1" dirty="0" err="1">
                          <a:effectLst/>
                        </a:rPr>
                        <a:t>Period</a:t>
                      </a:r>
                      <a:endParaRPr lang="it-IT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rowSpan="2"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 b="1" dirty="0">
                          <a:effectLst/>
                        </a:rPr>
                        <a:t>MBC surgeries</a:t>
                      </a:r>
                      <a:endParaRPr lang="it-IT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</a:rPr>
                        <a:t>Adjusted Incidence Rate for 1000 person-days</a:t>
                      </a:r>
                      <a:endParaRPr lang="it-IT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 b="1" dirty="0" err="1">
                          <a:effectLst/>
                        </a:rPr>
                        <a:t>RRs</a:t>
                      </a:r>
                      <a:endParaRPr lang="it-IT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 b="1" dirty="0">
                          <a:effectLst/>
                        </a:rPr>
                        <a:t>95% CI</a:t>
                      </a:r>
                      <a:endParaRPr lang="it-IT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48147701"/>
                  </a:ext>
                </a:extLst>
              </a:tr>
              <a:tr h="358060">
                <a:tc gridSpan="2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b="1" dirty="0">
                          <a:effectLst/>
                        </a:rPr>
                        <a:t>2020-2021-2022</a:t>
                      </a:r>
                      <a:endParaRPr lang="it-I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b="1" dirty="0">
                          <a:effectLst/>
                        </a:rPr>
                        <a:t>2018-2019</a:t>
                      </a:r>
                      <a:endParaRPr lang="it-I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b="1" dirty="0">
                          <a:effectLst/>
                        </a:rPr>
                        <a:t>2020-2021-2022</a:t>
                      </a:r>
                      <a:endParaRPr lang="it-I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b="1" dirty="0">
                          <a:effectLst/>
                        </a:rPr>
                        <a:t>2018-2019</a:t>
                      </a:r>
                      <a:endParaRPr lang="it-I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it-IT" sz="1200" b="1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it-IT" sz="1200" b="1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407871236"/>
                  </a:ext>
                </a:extLst>
              </a:tr>
              <a:tr h="3580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 dirty="0">
                          <a:effectLst/>
                        </a:rPr>
                        <a:t>Pre-COVID-19 surge (2020)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dirty="0">
                          <a:effectLst/>
                        </a:rPr>
                        <a:t>1 </a:t>
                      </a:r>
                      <a:r>
                        <a:rPr lang="it-IT" sz="1100" dirty="0" err="1">
                          <a:effectLst/>
                        </a:rPr>
                        <a:t>Jan</a:t>
                      </a:r>
                      <a:r>
                        <a:rPr lang="it-IT" sz="1100" dirty="0">
                          <a:effectLst/>
                        </a:rPr>
                        <a:t> – 8 Mar</a:t>
                      </a:r>
                      <a:endParaRPr lang="it-I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844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778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1.33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1.24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1.07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 dirty="0">
                          <a:effectLst/>
                        </a:rPr>
                        <a:t>1.00-1.15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367969714"/>
                  </a:ext>
                </a:extLst>
              </a:tr>
              <a:tr h="3580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</a:rPr>
                        <a:t>Italian lockdown and first surge (2020)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dirty="0">
                          <a:effectLst/>
                        </a:rPr>
                        <a:t>9 Mar –  31 </a:t>
                      </a:r>
                      <a:r>
                        <a:rPr lang="it-IT" sz="1100" dirty="0" err="1">
                          <a:effectLst/>
                        </a:rPr>
                        <a:t>May</a:t>
                      </a:r>
                      <a:endParaRPr lang="it-I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967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1098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1.23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1.41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 b="1" dirty="0">
                          <a:effectLst/>
                        </a:rPr>
                        <a:t>0.87</a:t>
                      </a:r>
                      <a:endParaRPr lang="it-IT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 b="1">
                          <a:effectLst/>
                        </a:rPr>
                        <a:t>0.82-0.93</a:t>
                      </a:r>
                      <a:endParaRPr lang="it-IT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766050335"/>
                  </a:ext>
                </a:extLst>
              </a:tr>
              <a:tr h="3580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 dirty="0" err="1">
                          <a:effectLst/>
                        </a:rPr>
                        <a:t>Summer</a:t>
                      </a:r>
                      <a:r>
                        <a:rPr lang="it-IT" sz="1200" dirty="0">
                          <a:effectLst/>
                        </a:rPr>
                        <a:t>, post-lockdown (2020)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dirty="0">
                          <a:effectLst/>
                        </a:rPr>
                        <a:t>1 </a:t>
                      </a:r>
                      <a:r>
                        <a:rPr lang="it-IT" sz="1100" dirty="0" err="1">
                          <a:effectLst/>
                        </a:rPr>
                        <a:t>Jun</a:t>
                      </a:r>
                      <a:r>
                        <a:rPr lang="it-IT" sz="1100" dirty="0">
                          <a:effectLst/>
                        </a:rPr>
                        <a:t> – 31 </a:t>
                      </a:r>
                      <a:r>
                        <a:rPr lang="it-IT" sz="1100" dirty="0" err="1">
                          <a:effectLst/>
                        </a:rPr>
                        <a:t>Aug</a:t>
                      </a:r>
                      <a:endParaRPr lang="it-I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908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1136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1.05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1.33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 b="1" dirty="0">
                          <a:effectLst/>
                        </a:rPr>
                        <a:t>0.79</a:t>
                      </a:r>
                      <a:endParaRPr lang="it-IT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 b="1" dirty="0">
                          <a:effectLst/>
                        </a:rPr>
                        <a:t>0.74-0.85</a:t>
                      </a:r>
                      <a:endParaRPr lang="it-IT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594491426"/>
                  </a:ext>
                </a:extLst>
              </a:tr>
              <a:tr h="3580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 dirty="0">
                          <a:effectLst/>
                        </a:rPr>
                        <a:t>Fall, second surge (2020)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dirty="0">
                          <a:effectLst/>
                        </a:rPr>
                        <a:t>1 Sep –31 </a:t>
                      </a:r>
                      <a:r>
                        <a:rPr lang="it-IT" sz="1100" dirty="0" err="1">
                          <a:effectLst/>
                        </a:rPr>
                        <a:t>Dec</a:t>
                      </a:r>
                      <a:endParaRPr lang="it-I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1461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1609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1.28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1.42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 b="1" dirty="0">
                          <a:effectLst/>
                        </a:rPr>
                        <a:t>0.90</a:t>
                      </a:r>
                      <a:endParaRPr lang="it-IT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 b="1" dirty="0">
                          <a:effectLst/>
                        </a:rPr>
                        <a:t>0.85-0.95</a:t>
                      </a:r>
                      <a:endParaRPr lang="it-IT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4228415986"/>
                  </a:ext>
                </a:extLst>
              </a:tr>
              <a:tr h="3580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Early vaccination phase (2021)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dirty="0">
                          <a:effectLst/>
                        </a:rPr>
                        <a:t>1 </a:t>
                      </a:r>
                      <a:r>
                        <a:rPr lang="it-IT" sz="1100" dirty="0" err="1">
                          <a:effectLst/>
                        </a:rPr>
                        <a:t>Jan</a:t>
                      </a:r>
                      <a:r>
                        <a:rPr lang="it-IT" sz="1100" dirty="0">
                          <a:effectLst/>
                        </a:rPr>
                        <a:t> – 30 </a:t>
                      </a:r>
                      <a:r>
                        <a:rPr lang="it-IT" sz="1100" dirty="0" err="1">
                          <a:effectLst/>
                        </a:rPr>
                        <a:t>Apr</a:t>
                      </a:r>
                      <a:endParaRPr lang="it-I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1500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1451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1.33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1.30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1.02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0.97-1.08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867274958"/>
                  </a:ext>
                </a:extLst>
              </a:tr>
              <a:tr h="3580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 dirty="0">
                          <a:effectLst/>
                        </a:rPr>
                        <a:t>Late </a:t>
                      </a:r>
                      <a:r>
                        <a:rPr lang="it-IT" sz="1200" dirty="0" err="1">
                          <a:effectLst/>
                        </a:rPr>
                        <a:t>vaccination</a:t>
                      </a:r>
                      <a:r>
                        <a:rPr lang="it-IT" sz="1200" dirty="0">
                          <a:effectLst/>
                        </a:rPr>
                        <a:t> </a:t>
                      </a:r>
                      <a:r>
                        <a:rPr lang="it-IT" sz="1200" dirty="0" err="1">
                          <a:effectLst/>
                        </a:rPr>
                        <a:t>phase</a:t>
                      </a:r>
                      <a:r>
                        <a:rPr lang="it-IT" sz="1200" dirty="0">
                          <a:effectLst/>
                        </a:rPr>
                        <a:t> (2021)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dirty="0">
                          <a:effectLst/>
                        </a:rPr>
                        <a:t>1 </a:t>
                      </a:r>
                      <a:r>
                        <a:rPr lang="it-IT" sz="1100" dirty="0" err="1">
                          <a:effectLst/>
                        </a:rPr>
                        <a:t>May</a:t>
                      </a:r>
                      <a:r>
                        <a:rPr lang="it-IT" sz="1100" dirty="0">
                          <a:effectLst/>
                        </a:rPr>
                        <a:t> –  31 </a:t>
                      </a:r>
                      <a:r>
                        <a:rPr lang="it-IT" sz="1100" dirty="0" err="1">
                          <a:effectLst/>
                        </a:rPr>
                        <a:t>Aug</a:t>
                      </a:r>
                      <a:endParaRPr lang="it-I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1550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1561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1.34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1.37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0.98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0.93-1.03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4067870695"/>
                  </a:ext>
                </a:extLst>
              </a:tr>
              <a:tr h="3580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Delta wave (2021)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dirty="0">
                          <a:effectLst/>
                        </a:rPr>
                        <a:t>1 Sep –31 </a:t>
                      </a:r>
                      <a:r>
                        <a:rPr lang="it-IT" sz="1100" dirty="0" err="1">
                          <a:effectLst/>
                        </a:rPr>
                        <a:t>Oct</a:t>
                      </a:r>
                      <a:endParaRPr lang="it-I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 dirty="0">
                          <a:effectLst/>
                        </a:rPr>
                        <a:t>847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793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1.48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1.40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1.05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0.98-1.13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382233168"/>
                  </a:ext>
                </a:extLst>
              </a:tr>
              <a:tr h="3580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</a:rPr>
                        <a:t>Pre-omicron surge (2021)                                                    Beginning of booster campaign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dirty="0">
                          <a:effectLst/>
                        </a:rPr>
                        <a:t>1 </a:t>
                      </a:r>
                      <a:r>
                        <a:rPr lang="it-IT" sz="1100" dirty="0" err="1">
                          <a:effectLst/>
                        </a:rPr>
                        <a:t>Nov</a:t>
                      </a:r>
                      <a:r>
                        <a:rPr lang="it-IT" sz="1100" dirty="0">
                          <a:effectLst/>
                        </a:rPr>
                        <a:t> – 31 </a:t>
                      </a:r>
                      <a:r>
                        <a:rPr lang="it-IT" sz="1100" dirty="0" err="1">
                          <a:effectLst/>
                        </a:rPr>
                        <a:t>Dec</a:t>
                      </a:r>
                      <a:endParaRPr lang="it-I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857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816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1.50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1.44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1.04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0.97-1.11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904787793"/>
                  </a:ext>
                </a:extLst>
              </a:tr>
              <a:tr h="3580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First omicron wave (2022)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dirty="0">
                          <a:effectLst/>
                        </a:rPr>
                        <a:t>1 </a:t>
                      </a:r>
                      <a:r>
                        <a:rPr lang="it-IT" sz="1100" dirty="0" err="1">
                          <a:effectLst/>
                        </a:rPr>
                        <a:t>Jan</a:t>
                      </a:r>
                      <a:r>
                        <a:rPr lang="it-IT" sz="1100" dirty="0">
                          <a:effectLst/>
                        </a:rPr>
                        <a:t> –  6 Mar</a:t>
                      </a:r>
                      <a:endParaRPr lang="it-I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794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742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1.30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1.23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1.05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0.98-1.13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404881880"/>
                  </a:ext>
                </a:extLst>
              </a:tr>
              <a:tr h="3580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Second omicron wave (2022)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dirty="0">
                          <a:effectLst/>
                        </a:rPr>
                        <a:t>7 Mar – 5 </a:t>
                      </a:r>
                      <a:r>
                        <a:rPr lang="it-IT" sz="1100" dirty="0" err="1">
                          <a:effectLst/>
                        </a:rPr>
                        <a:t>Jun</a:t>
                      </a:r>
                      <a:endParaRPr lang="it-I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1277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1186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1.49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1.41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1.06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1.00-1.12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713471833"/>
                  </a:ext>
                </a:extLst>
              </a:tr>
              <a:tr h="3580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Third omicron wave (2022)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dirty="0">
                          <a:effectLst/>
                        </a:rPr>
                        <a:t>6 </a:t>
                      </a:r>
                      <a:r>
                        <a:rPr lang="it-IT" sz="1100" dirty="0" err="1">
                          <a:effectLst/>
                        </a:rPr>
                        <a:t>Jun</a:t>
                      </a:r>
                      <a:r>
                        <a:rPr lang="it-IT" sz="1100" dirty="0">
                          <a:effectLst/>
                        </a:rPr>
                        <a:t> -  14 </a:t>
                      </a:r>
                      <a:r>
                        <a:rPr lang="it-IT" sz="1100" dirty="0" err="1">
                          <a:effectLst/>
                        </a:rPr>
                        <a:t>Aug</a:t>
                      </a:r>
                      <a:endParaRPr lang="it-I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1025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954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1.55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1.47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1.06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0.99-1.13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702384122"/>
                  </a:ext>
                </a:extLst>
              </a:tr>
              <a:tr h="3580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Post-omicron surges (2022)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dirty="0">
                          <a:effectLst/>
                        </a:rPr>
                        <a:t>15 </a:t>
                      </a:r>
                      <a:r>
                        <a:rPr lang="it-IT" sz="1100" dirty="0" err="1">
                          <a:effectLst/>
                        </a:rPr>
                        <a:t>Aug</a:t>
                      </a:r>
                      <a:r>
                        <a:rPr lang="it-IT" sz="1100" dirty="0">
                          <a:effectLst/>
                        </a:rPr>
                        <a:t> - 31 </a:t>
                      </a:r>
                      <a:r>
                        <a:rPr lang="it-IT" sz="1100" dirty="0" err="1">
                          <a:effectLst/>
                        </a:rPr>
                        <a:t>Dec</a:t>
                      </a:r>
                      <a:endParaRPr lang="it-I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1867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 dirty="0">
                          <a:effectLst/>
                        </a:rPr>
                        <a:t>1739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1.43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1.35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1.06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 dirty="0">
                          <a:effectLst/>
                        </a:rPr>
                        <a:t>1.01-1.11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934359678"/>
                  </a:ext>
                </a:extLst>
              </a:tr>
            </a:tbl>
          </a:graphicData>
        </a:graphic>
      </p:graphicFrame>
      <p:sp>
        <p:nvSpPr>
          <p:cNvPr id="5" name="Rettangolo 4">
            <a:extLst>
              <a:ext uri="{FF2B5EF4-FFF2-40B4-BE49-F238E27FC236}">
                <a16:creationId xmlns:a16="http://schemas.microsoft.com/office/drawing/2014/main" id="{59BBD472-549E-C6B0-9FD4-443B485D8F49}"/>
              </a:ext>
            </a:extLst>
          </p:cNvPr>
          <p:cNvSpPr/>
          <p:nvPr/>
        </p:nvSpPr>
        <p:spPr bwMode="auto">
          <a:xfrm>
            <a:off x="107504" y="2420888"/>
            <a:ext cx="2448272" cy="1440160"/>
          </a:xfrm>
          <a:prstGeom prst="rect">
            <a:avLst/>
          </a:prstGeom>
          <a:noFill/>
          <a:ln w="5715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1" i="1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89C26A27-B606-0821-A1F5-DA28768EB76C}"/>
              </a:ext>
            </a:extLst>
          </p:cNvPr>
          <p:cNvSpPr/>
          <p:nvPr/>
        </p:nvSpPr>
        <p:spPr bwMode="auto">
          <a:xfrm>
            <a:off x="107504" y="3861048"/>
            <a:ext cx="2448272" cy="728720"/>
          </a:xfrm>
          <a:prstGeom prst="rect">
            <a:avLst/>
          </a:prstGeom>
          <a:noFill/>
          <a:ln w="5715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1" i="1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7611C3F0-65EE-F430-AED2-C8C77628F93C}"/>
              </a:ext>
            </a:extLst>
          </p:cNvPr>
          <p:cNvSpPr/>
          <p:nvPr/>
        </p:nvSpPr>
        <p:spPr bwMode="auto">
          <a:xfrm>
            <a:off x="107504" y="4589768"/>
            <a:ext cx="2448272" cy="2162041"/>
          </a:xfrm>
          <a:prstGeom prst="rect">
            <a:avLst/>
          </a:prstGeom>
          <a:noFill/>
          <a:ln w="5715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1" i="1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DCA64491-E1D6-0514-7B16-EF08A63B9084}"/>
              </a:ext>
            </a:extLst>
          </p:cNvPr>
          <p:cNvSpPr/>
          <p:nvPr/>
        </p:nvSpPr>
        <p:spPr bwMode="auto">
          <a:xfrm>
            <a:off x="7812360" y="4581128"/>
            <a:ext cx="432048" cy="2160240"/>
          </a:xfrm>
          <a:prstGeom prst="rect">
            <a:avLst/>
          </a:prstGeom>
          <a:noFill/>
          <a:ln w="38100" cap="flat" cmpd="sng" algn="ctr">
            <a:solidFill>
              <a:srgbClr val="F7931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1" i="1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A9C046D6-D381-FC0E-126F-E62C5E1CDCDD}"/>
              </a:ext>
            </a:extLst>
          </p:cNvPr>
          <p:cNvSpPr/>
          <p:nvPr/>
        </p:nvSpPr>
        <p:spPr bwMode="auto">
          <a:xfrm>
            <a:off x="7812360" y="2780928"/>
            <a:ext cx="1223356" cy="1056905"/>
          </a:xfrm>
          <a:prstGeom prst="rect">
            <a:avLst/>
          </a:prstGeom>
          <a:noFill/>
          <a:ln w="38100" cap="flat" cmpd="sng" algn="ctr">
            <a:solidFill>
              <a:srgbClr val="F7931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1" i="1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D8A95B2B-4174-AD9B-032B-13443E92C2AA}"/>
              </a:ext>
            </a:extLst>
          </p:cNvPr>
          <p:cNvSpPr/>
          <p:nvPr/>
        </p:nvSpPr>
        <p:spPr bwMode="auto">
          <a:xfrm>
            <a:off x="7812360" y="3837833"/>
            <a:ext cx="432048" cy="728721"/>
          </a:xfrm>
          <a:prstGeom prst="rect">
            <a:avLst/>
          </a:prstGeom>
          <a:noFill/>
          <a:ln w="38100" cap="flat" cmpd="sng" algn="ctr">
            <a:solidFill>
              <a:srgbClr val="F7931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1" i="1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9111567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asellaDiTesto 4"/>
          <p:cNvSpPr txBox="1">
            <a:spLocks noChangeArrowheads="1"/>
          </p:cNvSpPr>
          <p:nvPr/>
        </p:nvSpPr>
        <p:spPr bwMode="auto">
          <a:xfrm>
            <a:off x="0" y="0"/>
            <a:ext cx="9144000" cy="732848"/>
          </a:xfrm>
          <a:prstGeom prst="rect">
            <a:avLst/>
          </a:prstGeom>
          <a:solidFill>
            <a:srgbClr val="F7931D"/>
          </a:solidFill>
          <a:ln>
            <a:noFill/>
          </a:ln>
        </p:spPr>
        <p:txBody>
          <a:bodyPr lIns="180000" tIns="180000" rIns="180000" bIns="180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t-IT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RESULTS</a:t>
            </a:r>
            <a:endParaRPr lang="it-IT" altLang="it-IT" sz="2400" i="0" dirty="0">
              <a:solidFill>
                <a:schemeClr val="bg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92C44E0-5C97-1F63-1C21-F4219F6C1B1D}"/>
              </a:ext>
            </a:extLst>
          </p:cNvPr>
          <p:cNvSpPr txBox="1"/>
          <p:nvPr/>
        </p:nvSpPr>
        <p:spPr>
          <a:xfrm>
            <a:off x="395537" y="977592"/>
            <a:ext cx="835292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i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Incidence rate of MBC surgeries during COVID-19 pandemic compared with historical time periods, adjusted surgery rates per 1000 person-days, and Rate Ratios (RRs). </a:t>
            </a:r>
          </a:p>
          <a:p>
            <a:r>
              <a:rPr lang="en-GB" sz="1800" i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Lazio Region. </a:t>
            </a:r>
            <a:r>
              <a:rPr lang="en-GB" sz="1800" i="0" dirty="0">
                <a:solidFill>
                  <a:srgbClr val="CC331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Analysis restricted to patients aged 50 to 69.</a:t>
            </a:r>
            <a:endParaRPr lang="it-IT" sz="1800" i="0" dirty="0">
              <a:solidFill>
                <a:srgbClr val="CC3310"/>
              </a:solidFill>
            </a:endParaRPr>
          </a:p>
        </p:txBody>
      </p:sp>
      <p:graphicFrame>
        <p:nvGraphicFramePr>
          <p:cNvPr id="2" name="Tabella 1">
            <a:extLst>
              <a:ext uri="{FF2B5EF4-FFF2-40B4-BE49-F238E27FC236}">
                <a16:creationId xmlns:a16="http://schemas.microsoft.com/office/drawing/2014/main" id="{777BFD45-0578-6226-CDD5-EE1E36FB48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6096956"/>
              </p:ext>
            </p:extLst>
          </p:nvPr>
        </p:nvGraphicFramePr>
        <p:xfrm>
          <a:off x="143507" y="2075140"/>
          <a:ext cx="8856985" cy="41292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20281">
                  <a:extLst>
                    <a:ext uri="{9D8B030D-6E8A-4147-A177-3AD203B41FA5}">
                      <a16:colId xmlns:a16="http://schemas.microsoft.com/office/drawing/2014/main" val="1699721607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1536022678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621661335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91077619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3392393872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3271929155"/>
                    </a:ext>
                  </a:extLst>
                </a:gridCol>
                <a:gridCol w="420093">
                  <a:extLst>
                    <a:ext uri="{9D8B030D-6E8A-4147-A177-3AD203B41FA5}">
                      <a16:colId xmlns:a16="http://schemas.microsoft.com/office/drawing/2014/main" val="4138871790"/>
                    </a:ext>
                  </a:extLst>
                </a:gridCol>
                <a:gridCol w="804043">
                  <a:extLst>
                    <a:ext uri="{9D8B030D-6E8A-4147-A177-3AD203B41FA5}">
                      <a16:colId xmlns:a16="http://schemas.microsoft.com/office/drawing/2014/main" val="2353412751"/>
                    </a:ext>
                  </a:extLst>
                </a:gridCol>
              </a:tblGrid>
              <a:tr h="465051"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 dirty="0" err="1">
                          <a:effectLst/>
                        </a:rPr>
                        <a:t>Period</a:t>
                      </a:r>
                      <a:endParaRPr lang="it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t-IT" sz="1200" dirty="0">
                          <a:effectLst/>
                        </a:rPr>
                        <a:t>MBC surgeries</a:t>
                      </a:r>
                      <a:endParaRPr lang="it-IT" sz="2000" dirty="0"/>
                    </a:p>
                  </a:txBody>
                  <a:tcPr marL="44450" marR="4445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</a:rPr>
                        <a:t>Adjusted Incidence Rate for 1000 person-days</a:t>
                      </a:r>
                      <a:endParaRPr lang="it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</a:rPr>
                        <a:t>Adjusted incidence rate for 1000 person-days</a:t>
                      </a:r>
                      <a:endParaRPr lang="it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 dirty="0" err="1">
                          <a:effectLst/>
                        </a:rPr>
                        <a:t>RRs</a:t>
                      </a:r>
                      <a:endParaRPr lang="it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 dirty="0">
                          <a:effectLst/>
                        </a:rPr>
                        <a:t>95% CI</a:t>
                      </a:r>
                      <a:endParaRPr lang="it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5807999"/>
                  </a:ext>
                </a:extLst>
              </a:tr>
              <a:tr h="243787">
                <a:tc gridSpan="2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100" b="1" dirty="0">
                          <a:effectLst/>
                        </a:rPr>
                        <a:t>2020-2021-2022</a:t>
                      </a:r>
                      <a:endParaRPr lang="it-IT" sz="1800" b="1" dirty="0"/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b="1" dirty="0">
                          <a:effectLst/>
                        </a:rPr>
                        <a:t>2018-2019</a:t>
                      </a:r>
                      <a:endParaRPr lang="it-IT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b="1" dirty="0">
                          <a:effectLst/>
                        </a:rPr>
                        <a:t>2020-2021-2022</a:t>
                      </a:r>
                      <a:endParaRPr lang="it-IT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r>
                        <a:rPr lang="it-IT" sz="1100" b="1" dirty="0">
                          <a:effectLst/>
                        </a:rPr>
                        <a:t>2018-2019</a:t>
                      </a:r>
                      <a:endParaRPr lang="it-IT" sz="1800" b="1" dirty="0"/>
                    </a:p>
                  </a:txBody>
                  <a:tcPr marL="44450" marR="44450" marT="0" marB="0" anchor="ctr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0410262"/>
                  </a:ext>
                </a:extLst>
              </a:tr>
              <a:tr h="24378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 dirty="0">
                          <a:effectLst/>
                        </a:rPr>
                        <a:t>Pre-COVID-19 surge (2020)</a:t>
                      </a:r>
                      <a:endParaRPr lang="it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dirty="0">
                          <a:effectLst/>
                        </a:rPr>
                        <a:t>1 </a:t>
                      </a:r>
                      <a:r>
                        <a:rPr lang="it-IT" sz="1100" dirty="0" err="1">
                          <a:effectLst/>
                        </a:rPr>
                        <a:t>Jan</a:t>
                      </a:r>
                      <a:r>
                        <a:rPr lang="it-IT" sz="1100" dirty="0">
                          <a:effectLst/>
                        </a:rPr>
                        <a:t> – 8 Mar</a:t>
                      </a:r>
                      <a:endParaRPr lang="it-I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380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364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2.47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r>
                        <a:rPr lang="it-IT" sz="1200">
                          <a:effectLst/>
                        </a:rPr>
                        <a:t>2.41</a:t>
                      </a:r>
                      <a:endParaRPr lang="it-IT" sz="2000"/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1.02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0.92-1.13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266128981"/>
                  </a:ext>
                </a:extLst>
              </a:tr>
              <a:tr h="46505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</a:rPr>
                        <a:t>Italian lockdown                           and first surge (2020)</a:t>
                      </a:r>
                      <a:endParaRPr lang="it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dirty="0">
                          <a:effectLst/>
                        </a:rPr>
                        <a:t>9 Mar –  31 </a:t>
                      </a:r>
                      <a:r>
                        <a:rPr lang="it-IT" sz="1100" dirty="0" err="1">
                          <a:effectLst/>
                        </a:rPr>
                        <a:t>May</a:t>
                      </a:r>
                      <a:endParaRPr lang="it-I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 dirty="0">
                          <a:effectLst/>
                        </a:rPr>
                        <a:t>464</a:t>
                      </a:r>
                      <a:endParaRPr lang="it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 dirty="0">
                          <a:effectLst/>
                        </a:rPr>
                        <a:t>527</a:t>
                      </a:r>
                      <a:endParaRPr lang="it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 dirty="0">
                          <a:effectLst/>
                        </a:rPr>
                        <a:t>2.44</a:t>
                      </a:r>
                      <a:endParaRPr lang="it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r>
                        <a:rPr lang="it-IT" sz="1200" dirty="0">
                          <a:effectLst/>
                        </a:rPr>
                        <a:t>2.82</a:t>
                      </a:r>
                      <a:endParaRPr lang="it-IT" sz="2000" dirty="0"/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 b="1" dirty="0">
                          <a:effectLst/>
                        </a:rPr>
                        <a:t>0.86</a:t>
                      </a:r>
                      <a:endParaRPr lang="it-IT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 b="1" dirty="0">
                          <a:effectLst/>
                        </a:rPr>
                        <a:t>0.79-0.95</a:t>
                      </a:r>
                      <a:endParaRPr lang="it-IT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499938270"/>
                  </a:ext>
                </a:extLst>
              </a:tr>
              <a:tr h="29622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 dirty="0" err="1">
                          <a:effectLst/>
                        </a:rPr>
                        <a:t>Summer</a:t>
                      </a:r>
                      <a:r>
                        <a:rPr lang="it-IT" sz="1200" dirty="0">
                          <a:effectLst/>
                        </a:rPr>
                        <a:t>, post-lockdown (2020)</a:t>
                      </a:r>
                      <a:endParaRPr lang="it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dirty="0">
                          <a:effectLst/>
                        </a:rPr>
                        <a:t>1 </a:t>
                      </a:r>
                      <a:r>
                        <a:rPr lang="it-IT" sz="1100" dirty="0" err="1">
                          <a:effectLst/>
                        </a:rPr>
                        <a:t>Jun</a:t>
                      </a:r>
                      <a:r>
                        <a:rPr lang="it-IT" sz="1100" dirty="0">
                          <a:effectLst/>
                        </a:rPr>
                        <a:t> – 31 </a:t>
                      </a:r>
                      <a:r>
                        <a:rPr lang="it-IT" sz="1100" dirty="0" err="1">
                          <a:effectLst/>
                        </a:rPr>
                        <a:t>Aug</a:t>
                      </a:r>
                      <a:endParaRPr lang="it-I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423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547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2.03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r>
                        <a:rPr lang="it-IT" sz="1200">
                          <a:effectLst/>
                        </a:rPr>
                        <a:t>2.68</a:t>
                      </a:r>
                      <a:endParaRPr lang="it-IT" sz="2000"/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 b="1" dirty="0">
                          <a:effectLst/>
                        </a:rPr>
                        <a:t>0.76</a:t>
                      </a:r>
                      <a:endParaRPr lang="it-IT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 b="1" dirty="0">
                          <a:effectLst/>
                        </a:rPr>
                        <a:t>0.69-0.83</a:t>
                      </a:r>
                      <a:endParaRPr lang="it-IT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203884567"/>
                  </a:ext>
                </a:extLst>
              </a:tr>
              <a:tr h="24378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 dirty="0">
                          <a:effectLst/>
                        </a:rPr>
                        <a:t>Fall, second surge (2020)</a:t>
                      </a:r>
                      <a:endParaRPr lang="it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dirty="0">
                          <a:effectLst/>
                        </a:rPr>
                        <a:t>1 Sep –31 </a:t>
                      </a:r>
                      <a:r>
                        <a:rPr lang="it-IT" sz="1100" dirty="0" err="1">
                          <a:effectLst/>
                        </a:rPr>
                        <a:t>Dec</a:t>
                      </a:r>
                      <a:endParaRPr lang="it-I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636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748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2.30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r>
                        <a:rPr lang="it-IT" sz="1200">
                          <a:effectLst/>
                        </a:rPr>
                        <a:t>2.76</a:t>
                      </a:r>
                      <a:endParaRPr lang="it-IT" sz="2000"/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 b="1">
                          <a:effectLst/>
                        </a:rPr>
                        <a:t>0.83</a:t>
                      </a:r>
                      <a:endParaRPr lang="it-IT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 b="1" dirty="0">
                          <a:effectLst/>
                        </a:rPr>
                        <a:t>0.77-0.90</a:t>
                      </a:r>
                      <a:endParaRPr lang="it-IT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938794931"/>
                  </a:ext>
                </a:extLst>
              </a:tr>
              <a:tr h="24378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 dirty="0" err="1">
                          <a:effectLst/>
                        </a:rPr>
                        <a:t>Early</a:t>
                      </a:r>
                      <a:r>
                        <a:rPr lang="it-IT" sz="1200" dirty="0">
                          <a:effectLst/>
                        </a:rPr>
                        <a:t> </a:t>
                      </a:r>
                      <a:r>
                        <a:rPr lang="it-IT" sz="1200" dirty="0" err="1">
                          <a:effectLst/>
                        </a:rPr>
                        <a:t>vaccination</a:t>
                      </a:r>
                      <a:r>
                        <a:rPr lang="it-IT" sz="1200" dirty="0">
                          <a:effectLst/>
                        </a:rPr>
                        <a:t> </a:t>
                      </a:r>
                      <a:r>
                        <a:rPr lang="it-IT" sz="1200" dirty="0" err="1">
                          <a:effectLst/>
                        </a:rPr>
                        <a:t>phase</a:t>
                      </a:r>
                      <a:r>
                        <a:rPr lang="it-IT" sz="1200" dirty="0">
                          <a:effectLst/>
                        </a:rPr>
                        <a:t> (2021)</a:t>
                      </a:r>
                      <a:endParaRPr lang="it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dirty="0">
                          <a:effectLst/>
                        </a:rPr>
                        <a:t>1 </a:t>
                      </a:r>
                      <a:r>
                        <a:rPr lang="it-IT" sz="1100" dirty="0" err="1">
                          <a:effectLst/>
                        </a:rPr>
                        <a:t>Jan</a:t>
                      </a:r>
                      <a:r>
                        <a:rPr lang="it-IT" sz="1100" dirty="0">
                          <a:effectLst/>
                        </a:rPr>
                        <a:t> – 30 Ap</a:t>
                      </a:r>
                      <a:endParaRPr lang="it-I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695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679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2.53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r>
                        <a:rPr lang="it-IT" sz="1200">
                          <a:effectLst/>
                        </a:rPr>
                        <a:t>2.55</a:t>
                      </a:r>
                      <a:endParaRPr lang="it-IT" sz="2000"/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0.99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0.92-1.07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918072774"/>
                  </a:ext>
                </a:extLst>
              </a:tr>
              <a:tr h="24378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Late vaccination phase (2021)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dirty="0">
                          <a:effectLst/>
                        </a:rPr>
                        <a:t>1 </a:t>
                      </a:r>
                      <a:r>
                        <a:rPr lang="it-IT" sz="1100" dirty="0" err="1">
                          <a:effectLst/>
                        </a:rPr>
                        <a:t>May</a:t>
                      </a:r>
                      <a:r>
                        <a:rPr lang="it-IT" sz="1100" dirty="0">
                          <a:effectLst/>
                        </a:rPr>
                        <a:t> –  31 </a:t>
                      </a:r>
                      <a:r>
                        <a:rPr lang="it-IT" sz="1100" dirty="0" err="1">
                          <a:effectLst/>
                        </a:rPr>
                        <a:t>Aug</a:t>
                      </a:r>
                      <a:endParaRPr lang="it-I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748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758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2.66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r>
                        <a:rPr lang="it-IT" sz="1200">
                          <a:effectLst/>
                        </a:rPr>
                        <a:t>2.78</a:t>
                      </a:r>
                      <a:endParaRPr lang="it-IT" sz="2000"/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0.96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0.89-1.03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66294333"/>
                  </a:ext>
                </a:extLst>
              </a:tr>
              <a:tr h="24378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Delta wave (2021)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dirty="0">
                          <a:effectLst/>
                        </a:rPr>
                        <a:t>1 Sep –31 </a:t>
                      </a:r>
                      <a:r>
                        <a:rPr lang="it-IT" sz="1100" dirty="0" err="1">
                          <a:effectLst/>
                        </a:rPr>
                        <a:t>Oct</a:t>
                      </a:r>
                      <a:endParaRPr lang="it-I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386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365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2.77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r>
                        <a:rPr lang="it-IT" sz="1200">
                          <a:effectLst/>
                        </a:rPr>
                        <a:t>2.69</a:t>
                      </a:r>
                      <a:endParaRPr lang="it-IT" sz="2000"/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1.03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0.93-1.14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223741450"/>
                  </a:ext>
                </a:extLst>
              </a:tr>
              <a:tr h="46505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</a:rPr>
                        <a:t>Pre-omicron surge (2021)                                                    Beginning of booster campaign</a:t>
                      </a:r>
                      <a:endParaRPr lang="it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dirty="0">
                          <a:effectLst/>
                        </a:rPr>
                        <a:t>1 </a:t>
                      </a:r>
                      <a:r>
                        <a:rPr lang="it-IT" sz="1100" dirty="0" err="1">
                          <a:effectLst/>
                        </a:rPr>
                        <a:t>Nov</a:t>
                      </a:r>
                      <a:r>
                        <a:rPr lang="it-IT" sz="1100" dirty="0">
                          <a:effectLst/>
                        </a:rPr>
                        <a:t> – 31 </a:t>
                      </a:r>
                      <a:r>
                        <a:rPr lang="it-IT" sz="1100" dirty="0" err="1">
                          <a:effectLst/>
                        </a:rPr>
                        <a:t>Dec</a:t>
                      </a:r>
                      <a:endParaRPr lang="it-I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393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383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 dirty="0">
                          <a:effectLst/>
                        </a:rPr>
                        <a:t>2.82</a:t>
                      </a:r>
                      <a:endParaRPr lang="it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r>
                        <a:rPr lang="it-IT" sz="1200">
                          <a:effectLst/>
                        </a:rPr>
                        <a:t>2.83</a:t>
                      </a:r>
                      <a:endParaRPr lang="it-IT" sz="2000"/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1.00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0.90-1.10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731737998"/>
                  </a:ext>
                </a:extLst>
              </a:tr>
              <a:tr h="24378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First omicron wave (2022)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dirty="0">
                          <a:effectLst/>
                        </a:rPr>
                        <a:t>1 </a:t>
                      </a:r>
                      <a:r>
                        <a:rPr lang="it-IT" sz="1100" dirty="0" err="1">
                          <a:effectLst/>
                        </a:rPr>
                        <a:t>Jan</a:t>
                      </a:r>
                      <a:r>
                        <a:rPr lang="it-IT" sz="1100" dirty="0">
                          <a:effectLst/>
                        </a:rPr>
                        <a:t> –  6 Mar</a:t>
                      </a:r>
                      <a:endParaRPr lang="it-I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 dirty="0">
                          <a:effectLst/>
                        </a:rPr>
                        <a:t>381</a:t>
                      </a:r>
                      <a:endParaRPr lang="it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349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2.52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r>
                        <a:rPr lang="it-IT" sz="1200">
                          <a:effectLst/>
                        </a:rPr>
                        <a:t>2.42</a:t>
                      </a:r>
                      <a:endParaRPr lang="it-IT" sz="2000"/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1.04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0.95-1.16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129763756"/>
                  </a:ext>
                </a:extLst>
              </a:tr>
              <a:tr h="24378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Second omicron wave (2022)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dirty="0">
                          <a:effectLst/>
                        </a:rPr>
                        <a:t>7 Mar – 5 </a:t>
                      </a:r>
                      <a:r>
                        <a:rPr lang="it-IT" sz="1100" dirty="0" err="1">
                          <a:effectLst/>
                        </a:rPr>
                        <a:t>Jun</a:t>
                      </a:r>
                      <a:endParaRPr lang="it-I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640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566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3.03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r>
                        <a:rPr lang="it-IT" sz="1200">
                          <a:effectLst/>
                        </a:rPr>
                        <a:t>2.80</a:t>
                      </a:r>
                      <a:endParaRPr lang="it-IT" sz="2000"/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1.08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1.00-1.17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151306863"/>
                  </a:ext>
                </a:extLst>
              </a:tr>
              <a:tr h="24378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 dirty="0">
                          <a:effectLst/>
                        </a:rPr>
                        <a:t>Third omicron </a:t>
                      </a:r>
                      <a:r>
                        <a:rPr lang="it-IT" sz="1200" dirty="0" err="1">
                          <a:effectLst/>
                        </a:rPr>
                        <a:t>wave</a:t>
                      </a:r>
                      <a:r>
                        <a:rPr lang="it-IT" sz="1200" dirty="0">
                          <a:effectLst/>
                        </a:rPr>
                        <a:t> (2022)</a:t>
                      </a:r>
                      <a:endParaRPr lang="it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dirty="0">
                          <a:effectLst/>
                        </a:rPr>
                        <a:t>6 </a:t>
                      </a:r>
                      <a:r>
                        <a:rPr lang="it-IT" sz="1100" dirty="0" err="1">
                          <a:effectLst/>
                        </a:rPr>
                        <a:t>Jun</a:t>
                      </a:r>
                      <a:r>
                        <a:rPr lang="it-IT" sz="1100" dirty="0">
                          <a:effectLst/>
                        </a:rPr>
                        <a:t> -  14 </a:t>
                      </a:r>
                      <a:r>
                        <a:rPr lang="it-IT" sz="1100" dirty="0" err="1">
                          <a:effectLst/>
                        </a:rPr>
                        <a:t>Aug</a:t>
                      </a:r>
                      <a:endParaRPr lang="it-I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 dirty="0">
                          <a:effectLst/>
                        </a:rPr>
                        <a:t>477</a:t>
                      </a:r>
                      <a:endParaRPr lang="it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464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2.94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r>
                        <a:rPr lang="it-IT" sz="1200">
                          <a:effectLst/>
                        </a:rPr>
                        <a:t>2.99</a:t>
                      </a:r>
                      <a:endParaRPr lang="it-IT" sz="2000"/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0.98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0.90-1.07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915192514"/>
                  </a:ext>
                </a:extLst>
              </a:tr>
              <a:tr h="24378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 dirty="0">
                          <a:effectLst/>
                        </a:rPr>
                        <a:t>Post-omicron </a:t>
                      </a:r>
                      <a:r>
                        <a:rPr lang="it-IT" sz="1200" dirty="0" err="1">
                          <a:effectLst/>
                        </a:rPr>
                        <a:t>surges</a:t>
                      </a:r>
                      <a:r>
                        <a:rPr lang="it-IT" sz="1200" dirty="0">
                          <a:effectLst/>
                        </a:rPr>
                        <a:t> (2022)</a:t>
                      </a:r>
                      <a:endParaRPr lang="it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 dirty="0">
                          <a:effectLst/>
                        </a:rPr>
                        <a:t>15 </a:t>
                      </a:r>
                      <a:r>
                        <a:rPr lang="it-IT" sz="1100" dirty="0" err="1">
                          <a:effectLst/>
                        </a:rPr>
                        <a:t>Aug</a:t>
                      </a:r>
                      <a:r>
                        <a:rPr lang="it-IT" sz="1100" dirty="0">
                          <a:effectLst/>
                        </a:rPr>
                        <a:t> - 31 </a:t>
                      </a:r>
                      <a:r>
                        <a:rPr lang="it-IT" sz="1100" dirty="0" err="1">
                          <a:effectLst/>
                        </a:rPr>
                        <a:t>Dec</a:t>
                      </a:r>
                      <a:endParaRPr lang="it-I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906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807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2.81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r>
                        <a:rPr lang="it-IT" sz="1200" dirty="0">
                          <a:effectLst/>
                        </a:rPr>
                        <a:t>2.61</a:t>
                      </a:r>
                      <a:endParaRPr lang="it-IT" sz="2000" dirty="0"/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>
                          <a:effectLst/>
                        </a:rPr>
                        <a:t>1.07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200" dirty="0">
                          <a:effectLst/>
                        </a:rPr>
                        <a:t>1.01-1.15</a:t>
                      </a:r>
                      <a:endParaRPr lang="it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241618228"/>
                  </a:ext>
                </a:extLst>
              </a:tr>
            </a:tbl>
          </a:graphicData>
        </a:graphic>
      </p:graphicFrame>
      <p:sp>
        <p:nvSpPr>
          <p:cNvPr id="7" name="Rettangolo 6">
            <a:extLst>
              <a:ext uri="{FF2B5EF4-FFF2-40B4-BE49-F238E27FC236}">
                <a16:creationId xmlns:a16="http://schemas.microsoft.com/office/drawing/2014/main" id="{63C86C38-B295-1B78-516C-975077C85500}"/>
              </a:ext>
            </a:extLst>
          </p:cNvPr>
          <p:cNvSpPr/>
          <p:nvPr/>
        </p:nvSpPr>
        <p:spPr bwMode="auto">
          <a:xfrm>
            <a:off x="143506" y="2792894"/>
            <a:ext cx="2484277" cy="1224136"/>
          </a:xfrm>
          <a:prstGeom prst="rect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1" i="1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225560D6-7FA7-2729-CF0D-C99138FF12CC}"/>
              </a:ext>
            </a:extLst>
          </p:cNvPr>
          <p:cNvSpPr/>
          <p:nvPr/>
        </p:nvSpPr>
        <p:spPr bwMode="auto">
          <a:xfrm>
            <a:off x="7724355" y="5458880"/>
            <a:ext cx="504056" cy="286369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1" i="1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5F3B4896-8273-2B13-5FE6-FCE80DF7B001}"/>
              </a:ext>
            </a:extLst>
          </p:cNvPr>
          <p:cNvSpPr/>
          <p:nvPr/>
        </p:nvSpPr>
        <p:spPr bwMode="auto">
          <a:xfrm>
            <a:off x="7740352" y="5950943"/>
            <a:ext cx="504056" cy="286369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1" i="1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0CC4F964-FB6B-C7DA-0EB1-D059091516E0}"/>
              </a:ext>
            </a:extLst>
          </p:cNvPr>
          <p:cNvSpPr/>
          <p:nvPr/>
        </p:nvSpPr>
        <p:spPr bwMode="auto">
          <a:xfrm>
            <a:off x="7740352" y="3068960"/>
            <a:ext cx="1260140" cy="948070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1" i="1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CB753039-8D7F-9876-6190-C97B9653CDDB}"/>
              </a:ext>
            </a:extLst>
          </p:cNvPr>
          <p:cNvSpPr/>
          <p:nvPr/>
        </p:nvSpPr>
        <p:spPr bwMode="auto">
          <a:xfrm>
            <a:off x="143505" y="4005064"/>
            <a:ext cx="2484277" cy="1224136"/>
          </a:xfrm>
          <a:prstGeom prst="rect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1" i="1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BB569BDA-97A9-8F92-701B-013C3E9FA510}"/>
              </a:ext>
            </a:extLst>
          </p:cNvPr>
          <p:cNvSpPr/>
          <p:nvPr/>
        </p:nvSpPr>
        <p:spPr bwMode="auto">
          <a:xfrm>
            <a:off x="143505" y="5229200"/>
            <a:ext cx="2484277" cy="985706"/>
          </a:xfrm>
          <a:prstGeom prst="rect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1" i="1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5086124"/>
      </p:ext>
    </p:extLst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asellaDiTesto 4"/>
          <p:cNvSpPr txBox="1">
            <a:spLocks noChangeArrowheads="1"/>
          </p:cNvSpPr>
          <p:nvPr/>
        </p:nvSpPr>
        <p:spPr bwMode="auto">
          <a:xfrm>
            <a:off x="0" y="0"/>
            <a:ext cx="9144000" cy="732848"/>
          </a:xfrm>
          <a:prstGeom prst="rect">
            <a:avLst/>
          </a:prstGeom>
          <a:solidFill>
            <a:srgbClr val="F7931D"/>
          </a:solidFill>
          <a:ln>
            <a:noFill/>
          </a:ln>
        </p:spPr>
        <p:txBody>
          <a:bodyPr lIns="180000" tIns="180000" rIns="180000" bIns="180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t-IT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RESULTS</a:t>
            </a:r>
            <a:endParaRPr lang="it-IT" altLang="it-IT" sz="2400" i="0" dirty="0">
              <a:solidFill>
                <a:schemeClr val="bg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DAA8C6A5-FC9E-FD6A-FE18-ACD19FD7977A}"/>
              </a:ext>
            </a:extLst>
          </p:cNvPr>
          <p:cNvSpPr txBox="1"/>
          <p:nvPr/>
        </p:nvSpPr>
        <p:spPr>
          <a:xfrm>
            <a:off x="539552" y="869811"/>
            <a:ext cx="835292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Proportion of MBC patients with nodal involvement during a hospitalization for MBC surgery. Lazio region (Italy).</a:t>
            </a:r>
            <a:endParaRPr lang="it-IT" i="0" dirty="0">
              <a:solidFill>
                <a:schemeClr val="tx1"/>
              </a:solidFill>
            </a:endParaRPr>
          </a:p>
        </p:txBody>
      </p:sp>
      <p:graphicFrame>
        <p:nvGraphicFramePr>
          <p:cNvPr id="7" name="Tabella 6">
            <a:extLst>
              <a:ext uri="{FF2B5EF4-FFF2-40B4-BE49-F238E27FC236}">
                <a16:creationId xmlns:a16="http://schemas.microsoft.com/office/drawing/2014/main" id="{CB2467F5-8935-31B8-5EC0-B5F14AB900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6225290"/>
              </p:ext>
            </p:extLst>
          </p:nvPr>
        </p:nvGraphicFramePr>
        <p:xfrm>
          <a:off x="863885" y="1700808"/>
          <a:ext cx="7488832" cy="1658004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405904">
                  <a:extLst>
                    <a:ext uri="{9D8B030D-6E8A-4147-A177-3AD203B41FA5}">
                      <a16:colId xmlns:a16="http://schemas.microsoft.com/office/drawing/2014/main" val="3726656168"/>
                    </a:ext>
                  </a:extLst>
                </a:gridCol>
                <a:gridCol w="1556678">
                  <a:extLst>
                    <a:ext uri="{9D8B030D-6E8A-4147-A177-3AD203B41FA5}">
                      <a16:colId xmlns:a16="http://schemas.microsoft.com/office/drawing/2014/main" val="2135633221"/>
                    </a:ext>
                  </a:extLst>
                </a:gridCol>
                <a:gridCol w="1692477">
                  <a:extLst>
                    <a:ext uri="{9D8B030D-6E8A-4147-A177-3AD203B41FA5}">
                      <a16:colId xmlns:a16="http://schemas.microsoft.com/office/drawing/2014/main" val="1814767939"/>
                    </a:ext>
                  </a:extLst>
                </a:gridCol>
                <a:gridCol w="1415888">
                  <a:extLst>
                    <a:ext uri="{9D8B030D-6E8A-4147-A177-3AD203B41FA5}">
                      <a16:colId xmlns:a16="http://schemas.microsoft.com/office/drawing/2014/main" val="72408932"/>
                    </a:ext>
                  </a:extLst>
                </a:gridCol>
                <a:gridCol w="1417885">
                  <a:extLst>
                    <a:ext uri="{9D8B030D-6E8A-4147-A177-3AD203B41FA5}">
                      <a16:colId xmlns:a16="http://schemas.microsoft.com/office/drawing/2014/main" val="2573415143"/>
                    </a:ext>
                  </a:extLst>
                </a:gridCol>
              </a:tblGrid>
              <a:tr h="2763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Period</a:t>
                      </a:r>
                      <a:endParaRPr lang="it-I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Numerator (n)</a:t>
                      </a:r>
                      <a:endParaRPr lang="it-I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 dirty="0">
                          <a:effectLst/>
                        </a:rPr>
                        <a:t>Denominator (N)</a:t>
                      </a:r>
                      <a:endParaRPr lang="it-I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Proportion %</a:t>
                      </a:r>
                      <a:endParaRPr lang="it-I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95% CI</a:t>
                      </a:r>
                      <a:endParaRPr lang="it-I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4129470434"/>
                  </a:ext>
                </a:extLst>
              </a:tr>
              <a:tr h="2763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2018</a:t>
                      </a:r>
                      <a:endParaRPr lang="it-I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 dirty="0">
                          <a:effectLst/>
                        </a:rPr>
                        <a:t>852</a:t>
                      </a:r>
                      <a:endParaRPr lang="it-I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 dirty="0">
                          <a:effectLst/>
                        </a:rPr>
                        <a:t>4627</a:t>
                      </a:r>
                      <a:endParaRPr lang="it-I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18.41</a:t>
                      </a:r>
                      <a:endParaRPr lang="it-I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17.3-19.53</a:t>
                      </a:r>
                      <a:endParaRPr lang="it-I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385388230"/>
                  </a:ext>
                </a:extLst>
              </a:tr>
              <a:tr h="2763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2019</a:t>
                      </a:r>
                      <a:endParaRPr lang="it-I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827</a:t>
                      </a:r>
                      <a:endParaRPr lang="it-I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4613</a:t>
                      </a:r>
                      <a:endParaRPr lang="it-I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17.93</a:t>
                      </a:r>
                      <a:endParaRPr lang="it-I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16.82-19.03</a:t>
                      </a:r>
                      <a:endParaRPr lang="it-I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709922297"/>
                  </a:ext>
                </a:extLst>
              </a:tr>
              <a:tr h="2763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2020</a:t>
                      </a:r>
                      <a:endParaRPr lang="it-I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 dirty="0">
                          <a:effectLst/>
                        </a:rPr>
                        <a:t>820</a:t>
                      </a:r>
                      <a:endParaRPr lang="it-I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4180</a:t>
                      </a:r>
                      <a:endParaRPr lang="it-I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 dirty="0">
                          <a:effectLst/>
                        </a:rPr>
                        <a:t>19.62</a:t>
                      </a:r>
                      <a:endParaRPr lang="it-I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 dirty="0">
                          <a:effectLst/>
                        </a:rPr>
                        <a:t>18.41-20.82</a:t>
                      </a:r>
                      <a:endParaRPr lang="it-I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836145936"/>
                  </a:ext>
                </a:extLst>
              </a:tr>
              <a:tr h="2763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2021</a:t>
                      </a:r>
                      <a:endParaRPr lang="it-I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862</a:t>
                      </a:r>
                      <a:endParaRPr lang="it-I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4754</a:t>
                      </a:r>
                      <a:endParaRPr lang="it-I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 dirty="0">
                          <a:effectLst/>
                        </a:rPr>
                        <a:t>18.13</a:t>
                      </a:r>
                      <a:endParaRPr lang="it-I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17.04-19.23</a:t>
                      </a:r>
                      <a:endParaRPr lang="it-I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111988244"/>
                  </a:ext>
                </a:extLst>
              </a:tr>
              <a:tr h="2763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2022</a:t>
                      </a:r>
                      <a:endParaRPr lang="it-I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821</a:t>
                      </a:r>
                      <a:endParaRPr lang="it-I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4963</a:t>
                      </a:r>
                      <a:endParaRPr lang="it-I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16.54</a:t>
                      </a:r>
                      <a:endParaRPr lang="it-I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 dirty="0">
                          <a:effectLst/>
                        </a:rPr>
                        <a:t>15.51-17.58</a:t>
                      </a:r>
                      <a:endParaRPr lang="it-I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576031418"/>
                  </a:ext>
                </a:extLst>
              </a:tr>
            </a:tbl>
          </a:graphicData>
        </a:graphic>
      </p:graphicFrame>
      <p:sp>
        <p:nvSpPr>
          <p:cNvPr id="9" name="CasellaDiTesto 8">
            <a:extLst>
              <a:ext uri="{FF2B5EF4-FFF2-40B4-BE49-F238E27FC236}">
                <a16:creationId xmlns:a16="http://schemas.microsoft.com/office/drawing/2014/main" id="{3ECEF8D4-04A2-37DC-D294-3AEE036FA1B9}"/>
              </a:ext>
            </a:extLst>
          </p:cNvPr>
          <p:cNvSpPr txBox="1"/>
          <p:nvPr/>
        </p:nvSpPr>
        <p:spPr>
          <a:xfrm>
            <a:off x="1373951" y="3526930"/>
            <a:ext cx="6684130" cy="4070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000" i="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Analysis restricted to patients aged 50 to 69.</a:t>
            </a:r>
            <a:endParaRPr lang="it-IT" sz="2000" i="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Tabella 9">
            <a:extLst>
              <a:ext uri="{FF2B5EF4-FFF2-40B4-BE49-F238E27FC236}">
                <a16:creationId xmlns:a16="http://schemas.microsoft.com/office/drawing/2014/main" id="{C31BEB93-0193-BDD5-6B3C-8D9F55D971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6466400"/>
              </p:ext>
            </p:extLst>
          </p:nvPr>
        </p:nvGraphicFramePr>
        <p:xfrm>
          <a:off x="863885" y="3955306"/>
          <a:ext cx="7488830" cy="16289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05903">
                  <a:extLst>
                    <a:ext uri="{9D8B030D-6E8A-4147-A177-3AD203B41FA5}">
                      <a16:colId xmlns:a16="http://schemas.microsoft.com/office/drawing/2014/main" val="2170398630"/>
                    </a:ext>
                  </a:extLst>
                </a:gridCol>
                <a:gridCol w="1556678">
                  <a:extLst>
                    <a:ext uri="{9D8B030D-6E8A-4147-A177-3AD203B41FA5}">
                      <a16:colId xmlns:a16="http://schemas.microsoft.com/office/drawing/2014/main" val="172235708"/>
                    </a:ext>
                  </a:extLst>
                </a:gridCol>
                <a:gridCol w="1692476">
                  <a:extLst>
                    <a:ext uri="{9D8B030D-6E8A-4147-A177-3AD203B41FA5}">
                      <a16:colId xmlns:a16="http://schemas.microsoft.com/office/drawing/2014/main" val="3956077075"/>
                    </a:ext>
                  </a:extLst>
                </a:gridCol>
                <a:gridCol w="1415888">
                  <a:extLst>
                    <a:ext uri="{9D8B030D-6E8A-4147-A177-3AD203B41FA5}">
                      <a16:colId xmlns:a16="http://schemas.microsoft.com/office/drawing/2014/main" val="1424427506"/>
                    </a:ext>
                  </a:extLst>
                </a:gridCol>
                <a:gridCol w="1417885">
                  <a:extLst>
                    <a:ext uri="{9D8B030D-6E8A-4147-A177-3AD203B41FA5}">
                      <a16:colId xmlns:a16="http://schemas.microsoft.com/office/drawing/2014/main" val="3323667895"/>
                    </a:ext>
                  </a:extLst>
                </a:gridCol>
              </a:tblGrid>
              <a:tr h="2714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Period</a:t>
                      </a:r>
                      <a:endParaRPr lang="it-I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 dirty="0">
                          <a:effectLst/>
                        </a:rPr>
                        <a:t>Numerator (n)</a:t>
                      </a:r>
                      <a:endParaRPr lang="it-I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 dirty="0">
                          <a:effectLst/>
                        </a:rPr>
                        <a:t>Denominator (N)</a:t>
                      </a:r>
                      <a:endParaRPr lang="it-I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Proportion %</a:t>
                      </a:r>
                      <a:endParaRPr lang="it-I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95% CI</a:t>
                      </a:r>
                      <a:endParaRPr lang="it-I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3664019749"/>
                  </a:ext>
                </a:extLst>
              </a:tr>
              <a:tr h="2714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2018</a:t>
                      </a:r>
                      <a:endParaRPr lang="it-I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376</a:t>
                      </a:r>
                      <a:endParaRPr lang="it-I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2181</a:t>
                      </a:r>
                      <a:endParaRPr lang="it-I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 dirty="0">
                          <a:effectLst/>
                        </a:rPr>
                        <a:t>17.24</a:t>
                      </a:r>
                      <a:endParaRPr lang="it-I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15.65-18.83</a:t>
                      </a:r>
                      <a:endParaRPr lang="it-I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988443049"/>
                  </a:ext>
                </a:extLst>
              </a:tr>
              <a:tr h="2714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2019</a:t>
                      </a:r>
                      <a:endParaRPr lang="it-I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 dirty="0">
                          <a:effectLst/>
                        </a:rPr>
                        <a:t>367</a:t>
                      </a:r>
                      <a:endParaRPr lang="it-I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2188</a:t>
                      </a:r>
                      <a:endParaRPr lang="it-I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16.77</a:t>
                      </a:r>
                      <a:endParaRPr lang="it-I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15.21-18.34</a:t>
                      </a:r>
                      <a:endParaRPr lang="it-I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846333050"/>
                  </a:ext>
                </a:extLst>
              </a:tr>
              <a:tr h="2714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2020</a:t>
                      </a:r>
                      <a:endParaRPr lang="it-I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384</a:t>
                      </a:r>
                      <a:endParaRPr lang="it-I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1903</a:t>
                      </a:r>
                      <a:endParaRPr lang="it-I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 dirty="0">
                          <a:effectLst/>
                        </a:rPr>
                        <a:t>20.18</a:t>
                      </a:r>
                      <a:endParaRPr lang="it-I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 dirty="0">
                          <a:effectLst/>
                        </a:rPr>
                        <a:t>18.38-21.98</a:t>
                      </a:r>
                      <a:endParaRPr lang="it-I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416998925"/>
                  </a:ext>
                </a:extLst>
              </a:tr>
              <a:tr h="2714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2021</a:t>
                      </a:r>
                      <a:endParaRPr lang="it-I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375</a:t>
                      </a:r>
                      <a:endParaRPr lang="it-I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2222</a:t>
                      </a:r>
                      <a:endParaRPr lang="it-I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 dirty="0">
                          <a:effectLst/>
                        </a:rPr>
                        <a:t>16.88</a:t>
                      </a:r>
                      <a:endParaRPr lang="it-I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15.32-18.43</a:t>
                      </a:r>
                      <a:endParaRPr lang="it-I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007376946"/>
                  </a:ext>
                </a:extLst>
              </a:tr>
              <a:tr h="2714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2022</a:t>
                      </a:r>
                      <a:endParaRPr lang="it-I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395</a:t>
                      </a:r>
                      <a:endParaRPr lang="it-I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2404</a:t>
                      </a:r>
                      <a:endParaRPr lang="it-I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16.43</a:t>
                      </a:r>
                      <a:endParaRPr lang="it-I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 dirty="0">
                          <a:effectLst/>
                        </a:rPr>
                        <a:t>14.95-17.91</a:t>
                      </a:r>
                      <a:endParaRPr lang="it-I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171779780"/>
                  </a:ext>
                </a:extLst>
              </a:tr>
            </a:tbl>
          </a:graphicData>
        </a:graphic>
      </p:graphicFrame>
      <p:graphicFrame>
        <p:nvGraphicFramePr>
          <p:cNvPr id="11" name="Tabella 10">
            <a:extLst>
              <a:ext uri="{FF2B5EF4-FFF2-40B4-BE49-F238E27FC236}">
                <a16:creationId xmlns:a16="http://schemas.microsoft.com/office/drawing/2014/main" id="{504F0E7F-762A-25E6-C7D5-924B2E1D52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3010951"/>
              </p:ext>
            </p:extLst>
          </p:nvPr>
        </p:nvGraphicFramePr>
        <p:xfrm>
          <a:off x="3204144" y="5800656"/>
          <a:ext cx="2808312" cy="760095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888211">
                  <a:extLst>
                    <a:ext uri="{9D8B030D-6E8A-4147-A177-3AD203B41FA5}">
                      <a16:colId xmlns:a16="http://schemas.microsoft.com/office/drawing/2014/main" val="3266089761"/>
                    </a:ext>
                  </a:extLst>
                </a:gridCol>
                <a:gridCol w="1920101">
                  <a:extLst>
                    <a:ext uri="{9D8B030D-6E8A-4147-A177-3AD203B41FA5}">
                      <a16:colId xmlns:a16="http://schemas.microsoft.com/office/drawing/2014/main" val="3558877455"/>
                    </a:ext>
                  </a:extLst>
                </a:gridCol>
              </a:tblGrid>
              <a:tr h="1905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600" b="1" u="none" strike="noStrike" dirty="0">
                          <a:effectLst/>
                        </a:rPr>
                        <a:t>2020 vs 2019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474588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>
                          <a:effectLst/>
                        </a:rPr>
                        <a:t>RR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>
                          <a:effectLst/>
                        </a:rPr>
                        <a:t>IC 95%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5155595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1" u="none" strike="noStrike" dirty="0">
                          <a:effectLst/>
                        </a:rPr>
                        <a:t>1.20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1" u="none" strike="noStrike" dirty="0">
                          <a:effectLst/>
                        </a:rPr>
                        <a:t>1.06-1.37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26689709"/>
                  </a:ext>
                </a:extLst>
              </a:tr>
            </a:tbl>
          </a:graphicData>
        </a:graphic>
      </p:graphicFrame>
      <p:sp>
        <p:nvSpPr>
          <p:cNvPr id="2" name="Rettangolo 1">
            <a:extLst>
              <a:ext uri="{FF2B5EF4-FFF2-40B4-BE49-F238E27FC236}">
                <a16:creationId xmlns:a16="http://schemas.microsoft.com/office/drawing/2014/main" id="{D4B5B671-9D32-21B4-F331-97198DBB4B8D}"/>
              </a:ext>
            </a:extLst>
          </p:cNvPr>
          <p:cNvSpPr/>
          <p:nvPr/>
        </p:nvSpPr>
        <p:spPr bwMode="auto">
          <a:xfrm>
            <a:off x="863885" y="2531805"/>
            <a:ext cx="7488830" cy="287595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1" i="1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94DB01B7-ACE0-271A-14D6-B785BD314742}"/>
              </a:ext>
            </a:extLst>
          </p:cNvPr>
          <p:cNvSpPr/>
          <p:nvPr/>
        </p:nvSpPr>
        <p:spPr bwMode="auto">
          <a:xfrm>
            <a:off x="863885" y="4769758"/>
            <a:ext cx="7488830" cy="259442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1" i="1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4BBC97E4-27CC-BE91-A1A3-6A5E75B326DD}"/>
              </a:ext>
            </a:extLst>
          </p:cNvPr>
          <p:cNvSpPr/>
          <p:nvPr/>
        </p:nvSpPr>
        <p:spPr bwMode="auto">
          <a:xfrm>
            <a:off x="3182488" y="6309320"/>
            <a:ext cx="2808312" cy="251431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1" i="1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5792008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asellaDiTesto 4"/>
          <p:cNvSpPr txBox="1">
            <a:spLocks noChangeArrowheads="1"/>
          </p:cNvSpPr>
          <p:nvPr/>
        </p:nvSpPr>
        <p:spPr bwMode="auto">
          <a:xfrm>
            <a:off x="0" y="0"/>
            <a:ext cx="9144000" cy="732848"/>
          </a:xfrm>
          <a:prstGeom prst="rect">
            <a:avLst/>
          </a:prstGeom>
          <a:solidFill>
            <a:srgbClr val="F7931D"/>
          </a:solidFill>
          <a:ln>
            <a:noFill/>
          </a:ln>
        </p:spPr>
        <p:txBody>
          <a:bodyPr lIns="180000" tIns="180000" rIns="180000" bIns="180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t-IT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DISCUSSION</a:t>
            </a:r>
            <a:endParaRPr lang="it-IT" altLang="it-IT" sz="2400" i="0" dirty="0">
              <a:solidFill>
                <a:schemeClr val="bg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8512C85C-10C7-736D-5BE8-40906810B0A3}"/>
              </a:ext>
            </a:extLst>
          </p:cNvPr>
          <p:cNvSpPr/>
          <p:nvPr/>
        </p:nvSpPr>
        <p:spPr>
          <a:xfrm>
            <a:off x="4571999" y="1508765"/>
            <a:ext cx="4176463" cy="982607"/>
          </a:xfrm>
          <a:prstGeom prst="rect">
            <a:avLst/>
          </a:prstGeom>
          <a:solidFill>
            <a:srgbClr val="5B0422"/>
          </a:solidFill>
          <a:ln>
            <a:solidFill>
              <a:srgbClr val="7B2C5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GB" sz="18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pandemic phases influenced the n. of admissions and the incidence of MBC</a:t>
            </a:r>
            <a:endParaRPr lang="it-IT" sz="1400" i="0" dirty="0"/>
          </a:p>
        </p:txBody>
      </p:sp>
      <p:sp>
        <p:nvSpPr>
          <p:cNvPr id="7" name="Freccia a destra 6">
            <a:extLst>
              <a:ext uri="{FF2B5EF4-FFF2-40B4-BE49-F238E27FC236}">
                <a16:creationId xmlns:a16="http://schemas.microsoft.com/office/drawing/2014/main" id="{15AEB1B6-6A60-7F9C-1DC8-6CC396B7940E}"/>
              </a:ext>
            </a:extLst>
          </p:cNvPr>
          <p:cNvSpPr/>
          <p:nvPr/>
        </p:nvSpPr>
        <p:spPr>
          <a:xfrm>
            <a:off x="3347873" y="1307019"/>
            <a:ext cx="1129547" cy="1473909"/>
          </a:xfrm>
          <a:prstGeom prst="rightArrow">
            <a:avLst/>
          </a:prstGeom>
          <a:solidFill>
            <a:srgbClr val="41759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/>
          </a:p>
        </p:txBody>
      </p:sp>
      <p:sp>
        <p:nvSpPr>
          <p:cNvPr id="8" name="Freccia a pentagono 7">
            <a:extLst>
              <a:ext uri="{FF2B5EF4-FFF2-40B4-BE49-F238E27FC236}">
                <a16:creationId xmlns:a16="http://schemas.microsoft.com/office/drawing/2014/main" id="{56D90A57-855D-B674-8B96-1E21CF90B26D}"/>
              </a:ext>
            </a:extLst>
          </p:cNvPr>
          <p:cNvSpPr/>
          <p:nvPr/>
        </p:nvSpPr>
        <p:spPr>
          <a:xfrm>
            <a:off x="395537" y="1508765"/>
            <a:ext cx="3825654" cy="982607"/>
          </a:xfrm>
          <a:prstGeom prst="homePlate">
            <a:avLst/>
          </a:prstGeom>
          <a:solidFill>
            <a:srgbClr val="5B0422"/>
          </a:solidFill>
          <a:ln>
            <a:solidFill>
              <a:srgbClr val="7B2C5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GB" sz="180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Differences in hospitalization for MBC surgeries were not equally distributed in time</a:t>
            </a:r>
            <a:endParaRPr lang="it-IT" sz="1400" i="0" dirty="0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D98E633F-BB0B-C8BD-07A0-0DB7121E3550}"/>
              </a:ext>
            </a:extLst>
          </p:cNvPr>
          <p:cNvSpPr txBox="1"/>
          <p:nvPr/>
        </p:nvSpPr>
        <p:spPr>
          <a:xfrm>
            <a:off x="444972" y="3102725"/>
            <a:ext cx="8064895" cy="25278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just" defTabSz="914400" rtl="0" eaLnBrk="0" fontAlgn="base" latinLnBrk="0" hangingPunct="0">
              <a:lnSpc>
                <a:spcPct val="107000"/>
              </a:lnSpc>
              <a:spcBef>
                <a:spcPct val="30000"/>
              </a:spcBef>
              <a:spcAft>
                <a:spcPts val="800"/>
              </a:spcAft>
              <a:buClrTx/>
              <a:buSzTx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analysis restricted to patients aged 50 to 69 showed similar results.</a:t>
            </a:r>
          </a:p>
          <a:p>
            <a:pPr marR="0" lvl="0" algn="just" defTabSz="914400" rtl="0" eaLnBrk="0" fontAlgn="base" latinLnBrk="0" hangingPunct="0">
              <a:lnSpc>
                <a:spcPct val="107000"/>
              </a:lnSpc>
              <a:spcBef>
                <a:spcPct val="30000"/>
              </a:spcBef>
              <a:spcAft>
                <a:spcPts val="800"/>
              </a:spcAft>
              <a:buClrTx/>
              <a:buSzTx/>
              <a:tabLst/>
              <a:defRPr/>
            </a:pPr>
            <a:r>
              <a:rPr lang="en-GB" i="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Our hypothesis</a:t>
            </a:r>
            <a:r>
              <a:rPr lang="en-GB" sz="2000" b="0" i="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</a:p>
          <a:p>
            <a:pPr marR="0" lvl="0" algn="just" defTabSz="914400" rtl="0" eaLnBrk="0" fontAlgn="base" latinLnBrk="0" hangingPunct="0">
              <a:lnSpc>
                <a:spcPct val="107000"/>
              </a:lnSpc>
              <a:spcBef>
                <a:spcPct val="30000"/>
              </a:spcBef>
              <a:spcAft>
                <a:spcPts val="800"/>
              </a:spcAft>
              <a:buClrTx/>
              <a:buSzTx/>
              <a:tabLst/>
              <a:defRPr/>
            </a:pPr>
            <a:r>
              <a:rPr lang="en-GB" sz="2000" b="0" i="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 major problem during the COVID-19 emergency may have been the </a:t>
            </a: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reduction of secondary preventive interventions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such as regional screening programmes, routine gynaecologic examination and diagnostic tests carried out in private practices.</a:t>
            </a:r>
            <a:endParaRPr kumimoji="0" lang="it-IT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7965154"/>
      </p:ext>
    </p:extLst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1_Struttura predefinita">
  <a:themeElements>
    <a:clrScheme name="Giallo arancion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1" i="1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noFill/>
        <a:ln w="9525" cap="flat" cmpd="sng" algn="ctr">
          <a:solidFill>
            <a:schemeClr val="accent2"/>
          </a:solidFill>
          <a:prstDash val="solid"/>
          <a:round/>
          <a:headEnd type="none" w="med" len="med"/>
          <a:tailEnd type="triangle"/>
        </a:ln>
        <a:effectLst/>
      </a:spPr>
      <a:bodyPr/>
      <a:lstStyle/>
    </a:lnDef>
    <a:txDef>
      <a:spPr>
        <a:noFill/>
      </a:spPr>
      <a:bodyPr wrap="square" rtlCol="0">
        <a:spAutoFit/>
      </a:bodyPr>
      <a:lstStyle>
        <a:defPPr algn="ctr">
          <a:defRPr sz="1600" b="0" i="0" dirty="0" smtClean="0">
            <a:solidFill>
              <a:schemeClr val="accent2"/>
            </a:solidFill>
          </a:defRPr>
        </a:defPPr>
      </a:lstStyle>
    </a:txDef>
  </a:objectDefaults>
  <a:extraClrSchemeLst>
    <a:extraClrScheme>
      <a:clrScheme name="1_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uttura predefinit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uttura predefinit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uttura predefinit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uttura predefinit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uttura predefinit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uttura predefinit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-Times New Roman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presentazione_ottobre_rev_cap_b</Template>
  <TotalTime>0</TotalTime>
  <Words>1282</Words>
  <Application>Microsoft Office PowerPoint</Application>
  <PresentationFormat>Presentazione su schermo (4:3)</PresentationFormat>
  <Paragraphs>347</Paragraphs>
  <Slides>11</Slides>
  <Notes>11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20" baseType="lpstr">
      <vt:lpstr>Arial</vt:lpstr>
      <vt:lpstr>Calibri</vt:lpstr>
      <vt:lpstr>inherit</vt:lpstr>
      <vt:lpstr>Times New Roman</vt:lpstr>
      <vt:lpstr>Verdana</vt:lpstr>
      <vt:lpstr>Verdana Pro</vt:lpstr>
      <vt:lpstr>Verdana Pro Black</vt:lpstr>
      <vt:lpstr>Wingdings</vt:lpstr>
      <vt:lpstr>1_Struttura predefinita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ASL-RME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colais</dc:creator>
  <cp:lastModifiedBy>Margherita Ferranti</cp:lastModifiedBy>
  <cp:revision>966</cp:revision>
  <cp:lastPrinted>2023-09-07T09:53:36Z</cp:lastPrinted>
  <dcterms:created xsi:type="dcterms:W3CDTF">2008-03-05T15:50:27Z</dcterms:created>
  <dcterms:modified xsi:type="dcterms:W3CDTF">2023-09-12T21:16:20Z</dcterms:modified>
</cp:coreProperties>
</file>