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8" r:id="rId3"/>
    <p:sldId id="264" r:id="rId4"/>
    <p:sldId id="267" r:id="rId5"/>
    <p:sldId id="269" r:id="rId6"/>
    <p:sldId id="273" r:id="rId7"/>
    <p:sldId id="274" r:id="rId8"/>
    <p:sldId id="272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70" r:id="rId20"/>
    <p:sldId id="271" r:id="rId21"/>
    <p:sldId id="265" r:id="rId22"/>
    <p:sldId id="286" r:id="rId2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Stile scuro 2 - Colore 5/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43" autoAdjust="0"/>
  </p:normalViewPr>
  <p:slideViewPr>
    <p:cSldViewPr snapToGrid="0">
      <p:cViewPr varScale="1">
        <p:scale>
          <a:sx n="55" d="100"/>
          <a:sy n="55" d="100"/>
        </p:scale>
        <p:origin x="107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A7A51-BFCF-4ED1-A07A-B392955B8C4F}" type="datetimeFigureOut">
              <a:rPr lang="it-IT" smtClean="0"/>
              <a:t>13/09/2023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383AE-C280-42CE-8CB7-D11D0199D3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6967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914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7302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010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Correlation between user-rate and their reduction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682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9506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3087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383AE-C280-42CE-8CB7-D11D0199D3EA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264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030B407-C05A-5F42-B082-FDF0E7E15B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6639" y="1539062"/>
            <a:ext cx="10051145" cy="2387600"/>
          </a:xfr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9E09D29-A829-FA4E-85E6-EE01C9647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6639" y="4145279"/>
            <a:ext cx="10051145" cy="1529219"/>
          </a:xfrm>
        </p:spPr>
        <p:txBody>
          <a:bodyPr>
            <a:normAutofit/>
          </a:bodyPr>
          <a:lstStyle>
            <a:lvl1pPr marL="0" indent="0" algn="l">
              <a:buNone/>
              <a:defRPr sz="3000" b="0" i="1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D060470D-0DA9-084F-BC0E-A63C3643AB74}"/>
              </a:ext>
            </a:extLst>
          </p:cNvPr>
          <p:cNvSpPr/>
          <p:nvPr/>
        </p:nvSpPr>
        <p:spPr>
          <a:xfrm>
            <a:off x="0" y="-18256"/>
            <a:ext cx="12192000" cy="77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A7E64F2B-DDEF-43D9-8B0F-3C7394D4127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1000"/>
          </a:blip>
          <a:stretch>
            <a:fillRect/>
          </a:stretch>
        </p:blipFill>
        <p:spPr>
          <a:xfrm>
            <a:off x="11107785" y="111942"/>
            <a:ext cx="937938" cy="468969"/>
          </a:xfrm>
          <a:prstGeom prst="rect">
            <a:avLst/>
          </a:prstGeom>
        </p:spPr>
      </p:pic>
      <p:pic>
        <p:nvPicPr>
          <p:cNvPr id="19" name="Immagine 18" descr="Immagine che contiene testo&#10;&#10;Descrizione generata automaticamente">
            <a:extLst>
              <a:ext uri="{FF2B5EF4-FFF2-40B4-BE49-F238E27FC236}">
                <a16:creationId xmlns:a16="http://schemas.microsoft.com/office/drawing/2014/main" id="{D33A0EAA-2C1B-4296-9CC8-A502C0C0B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23" y="111943"/>
            <a:ext cx="1169374" cy="46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50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5C9C04-8157-6245-B9A9-0FBBC6396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CBDF95D-9ED3-854B-A525-D968F3417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2"/>
              </a:buClr>
              <a:defRPr>
                <a:solidFill>
                  <a:schemeClr val="tx1">
                    <a:lumMod val="75000"/>
                  </a:schemeClr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C167C3-C8F9-3244-B022-D09A4BEC3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2457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stazione sezion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6141EDA-6B28-3945-9385-DE499FF96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0121DFAB-F558-4A95-BAA1-3B922ECE5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6639" y="1539062"/>
            <a:ext cx="10051145" cy="2387600"/>
          </a:xfrm>
        </p:spPr>
        <p:txBody>
          <a:bodyPr anchor="b"/>
          <a:lstStyle>
            <a:lvl1pPr algn="l">
              <a:defRPr sz="6000" b="1" i="0" baseline="0">
                <a:solidFill>
                  <a:srgbClr val="204B5C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D3DEF852-61D6-4266-9B32-BD278C5D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6639" y="4145279"/>
            <a:ext cx="10051145" cy="1529219"/>
          </a:xfrm>
        </p:spPr>
        <p:txBody>
          <a:bodyPr>
            <a:normAutofit/>
          </a:bodyPr>
          <a:lstStyle>
            <a:lvl1pPr marL="0" indent="0" algn="l">
              <a:buNone/>
              <a:defRPr sz="3000" b="0" i="1" baseline="0">
                <a:solidFill>
                  <a:srgbClr val="204B5C"/>
                </a:solidFill>
                <a:latin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2B563849-0C3C-41BE-A982-7F7769759412}"/>
              </a:ext>
            </a:extLst>
          </p:cNvPr>
          <p:cNvSpPr/>
          <p:nvPr/>
        </p:nvSpPr>
        <p:spPr>
          <a:xfrm>
            <a:off x="0" y="-18256"/>
            <a:ext cx="12192000" cy="77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1BA69B0-7F9B-4807-B70C-AC8B9C90B24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1000"/>
          </a:blip>
          <a:stretch>
            <a:fillRect/>
          </a:stretch>
        </p:blipFill>
        <p:spPr>
          <a:xfrm>
            <a:off x="11107785" y="111942"/>
            <a:ext cx="937938" cy="468969"/>
          </a:xfrm>
          <a:prstGeom prst="rect">
            <a:avLst/>
          </a:prstGeom>
        </p:spPr>
      </p:pic>
      <p:pic>
        <p:nvPicPr>
          <p:cNvPr id="11" name="Immagine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E5FBA8A2-32A3-4904-91A5-63D36F98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23" y="111943"/>
            <a:ext cx="1169374" cy="468968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03B9A992-AB31-4261-B8B2-C6F9FCFC4E84}"/>
              </a:ext>
            </a:extLst>
          </p:cNvPr>
          <p:cNvSpPr/>
          <p:nvPr/>
        </p:nvSpPr>
        <p:spPr>
          <a:xfrm>
            <a:off x="-13789" y="6081208"/>
            <a:ext cx="12192000" cy="77679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666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6E7C4D-F574-CB46-8D68-3A39FE421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A4F4945-7965-C84E-9FDE-CAEB6C4165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6640" y="2265679"/>
            <a:ext cx="4963160" cy="3801553"/>
          </a:xfr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1">
                    <a:lumMod val="75000"/>
                  </a:schemeClr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E9D48A8-3886-9C49-8F7A-F8FD10539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65680"/>
            <a:ext cx="4963160" cy="3801552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3"/>
              </a:buClr>
              <a:defRPr/>
            </a:lvl3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990174-2FFA-744F-BB7B-24E67F640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9981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26BB6BF-3DE5-3348-904D-4C78A6573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7E5C3F1-284E-3B49-80BD-1E7931E1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6635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6724490-379A-5E42-8CA3-6A23E1E2B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418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CF789E-1F0D-2A46-9577-1863AA467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640" y="792480"/>
            <a:ext cx="3715385" cy="126492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6C541E5-3A36-104F-8BE4-B62BBB44D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92481"/>
            <a:ext cx="5952172" cy="50765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AE8247C-8BA7-894B-A3F9-D3BAA87EB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56640" y="2150918"/>
            <a:ext cx="3715385" cy="37180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B84059C-258E-B84D-B03A-445AFC6A9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731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9496A44-A88A-7A4B-BEB3-D39B6392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90767"/>
            <a:ext cx="3932237" cy="126663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F92FFA8-5476-894B-8D35-AB2A7C1564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90767"/>
            <a:ext cx="6172200" cy="507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D730D1B-8852-8641-85E5-9E6F2112C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61308"/>
            <a:ext cx="3932237" cy="370767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A691B96-26AF-0A42-A073-85E0BA057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167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74F6A0C-82A6-C346-B6BC-555864501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640" y="79076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18CF05-76CD-AD4E-90F1-C6BA5B18C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6640" y="2251267"/>
            <a:ext cx="10051145" cy="39063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D86DA25-CEC5-E541-82B8-A0EFB00D7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33840" y="6343014"/>
            <a:ext cx="1324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1" baseline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C41EE637-6E6E-4FA8-A5B5-6C041FD84D96}" type="slidenum">
              <a:rPr lang="it-IT" smtClean="0"/>
              <a:t>‹N›</a:t>
            </a:fld>
            <a:endParaRPr lang="it-IT"/>
          </a:p>
        </p:txBody>
      </p:sp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AF0A69D8-F72E-3A49-82DC-7243CC4ADC0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5638" t="16940" r="15935" b="17560"/>
          <a:stretch/>
        </p:blipFill>
        <p:spPr>
          <a:xfrm>
            <a:off x="126723" y="6248400"/>
            <a:ext cx="579120" cy="554355"/>
          </a:xfrm>
          <a:prstGeom prst="rect">
            <a:avLst/>
          </a:prstGeom>
        </p:spPr>
      </p:pic>
      <p:pic>
        <p:nvPicPr>
          <p:cNvPr id="11" name="Immagine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3E62A88D-0691-2249-8453-B4AD2F93540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2394" t="32246" r="12653" b="32641"/>
          <a:stretch/>
        </p:blipFill>
        <p:spPr>
          <a:xfrm>
            <a:off x="11411358" y="6377941"/>
            <a:ext cx="634365" cy="29718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38972413-1AF4-9444-A55C-CEF06CF661B3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51000"/>
          </a:blip>
          <a:stretch>
            <a:fillRect/>
          </a:stretch>
        </p:blipFill>
        <p:spPr>
          <a:xfrm>
            <a:off x="11107785" y="111942"/>
            <a:ext cx="937938" cy="468969"/>
          </a:xfrm>
          <a:prstGeom prst="rect">
            <a:avLst/>
          </a:prstGeom>
        </p:spPr>
      </p:pic>
      <p:pic>
        <p:nvPicPr>
          <p:cNvPr id="8" name="Immagine 7" descr="Immagine che contiene testo&#10;&#10;Descrizione generata automaticamente">
            <a:extLst>
              <a:ext uri="{FF2B5EF4-FFF2-40B4-BE49-F238E27FC236}">
                <a16:creationId xmlns:a16="http://schemas.microsoft.com/office/drawing/2014/main" id="{E890E33D-658E-4995-B0FD-DE20FEC73E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6723" y="111943"/>
            <a:ext cx="1169374" cy="46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3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emf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rovanorme.salute.gov.it/norme/renderNormsanPdf?anno=2020&amp;codLeg=73530&amp;parte=1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francesca.ferre@santannapisa.it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318D9EAA-D04D-7C35-BAF1-B5C7A8BBF6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524" y="2951927"/>
            <a:ext cx="1026726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 the rate of elective surgeries has changed due the Covid-19´s impact: a district level analysis in three regional health systems in Italy</a:t>
            </a:r>
            <a:br>
              <a:rPr lang="it-IT" sz="5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C93ADFD-D258-A455-8F4E-0553990732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it-IT" sz="6000" dirty="0">
              <a:latin typeface="+mj-lt"/>
              <a:ea typeface="+mj-ea"/>
              <a:cs typeface="+mj-cs"/>
            </a:endParaRPr>
          </a:p>
          <a:p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0C8FFBE-DD2C-9A34-3E65-4860D33EE947}"/>
              </a:ext>
            </a:extLst>
          </p:cNvPr>
          <p:cNvSpPr txBox="1"/>
          <p:nvPr/>
        </p:nvSpPr>
        <p:spPr>
          <a:xfrm>
            <a:off x="752354" y="4845771"/>
            <a:ext cx="10355430" cy="1800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Mirko Bonetti</a:t>
            </a:r>
            <a:r>
              <a:rPr lang="en-US" sz="2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Giuseppe D’Orio</a:t>
            </a:r>
            <a:r>
              <a:rPr lang="it-IT" sz="2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 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Francesca Ferrè</a:t>
            </a:r>
            <a:r>
              <a:rPr lang="it-IT" sz="2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 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Michele Gobbato</a:t>
            </a:r>
            <a:r>
              <a:rPr lang="it-IT" sz="2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Carla Melani</a:t>
            </a:r>
            <a:r>
              <a:rPr lang="it-IT" sz="2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Laura Regattin</a:t>
            </a:r>
            <a:r>
              <a:rPr lang="en-US" sz="2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Observatory for Health – Health Department Province of Bolzano, Bolzano, Italy</a:t>
            </a:r>
            <a:endParaRPr lang="it-IT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Management and Health Lab (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MeS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 – Scuola Superiore Sant’Anna, Pisa, Italy</a:t>
            </a:r>
            <a:endParaRPr lang="it-IT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4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</a:t>
            </a:r>
            <a:r>
              <a:rPr lang="it-IT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ARCS – Azienda Regionale di Coordinamento per la Salute, Udine, </a:t>
            </a:r>
            <a:r>
              <a:rPr lang="it-IT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Italy</a:t>
            </a:r>
            <a:endParaRPr lang="it-IT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5979B0E-5A6D-B43F-B17E-25B6D8480F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20" t="15293" r="26614" b="24810"/>
          <a:stretch/>
        </p:blipFill>
        <p:spPr>
          <a:xfrm>
            <a:off x="4236334" y="151294"/>
            <a:ext cx="3020991" cy="1875097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D2A7A1D-666D-79B1-2225-9F3291177181}"/>
              </a:ext>
            </a:extLst>
          </p:cNvPr>
          <p:cNvSpPr txBox="1"/>
          <p:nvPr/>
        </p:nvSpPr>
        <p:spPr>
          <a:xfrm>
            <a:off x="1866592" y="2021846"/>
            <a:ext cx="8562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AAAAEX+TimesNewRomanPS-BoldMT"/>
              </a:rPr>
              <a:t>Research Session 2 - Warranted and unwarranted variation in the COVID-19 pandemic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0732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FA4966AF-684C-F6CB-E86C-08A1DC3F2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5207" y="1614431"/>
            <a:ext cx="3744163" cy="2159181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D0D1AC4-2449-8ACB-B412-CF39E151B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5" y="1537364"/>
            <a:ext cx="4007715" cy="2313314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F0F9224-3D9E-D2FC-BE9C-A251F6CE0AE0}"/>
              </a:ext>
            </a:extLst>
          </p:cNvPr>
          <p:cNvSpPr txBox="1"/>
          <p:nvPr/>
        </p:nvSpPr>
        <p:spPr>
          <a:xfrm>
            <a:off x="589808" y="4928318"/>
            <a:ext cx="2414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Pearson correlation </a:t>
            </a:r>
            <a:r>
              <a:rPr lang="en-GB" dirty="0">
                <a:solidFill>
                  <a:srgbClr val="000000"/>
                </a:solidFill>
              </a:rPr>
              <a:t>between pre COVID user-rates and their change considering pre and post 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2B8E866-2792-2F1B-4E76-60B423F10E07}"/>
              </a:ext>
            </a:extLst>
          </p:cNvPr>
          <p:cNvSpPr txBox="1"/>
          <p:nvPr/>
        </p:nvSpPr>
        <p:spPr>
          <a:xfrm>
            <a:off x="961779" y="726506"/>
            <a:ext cx="3803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Mean surgical rate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BBADDED-D0FB-9C24-B0A7-43785E97A631}"/>
              </a:ext>
            </a:extLst>
          </p:cNvPr>
          <p:cNvSpPr txBox="1"/>
          <p:nvPr/>
        </p:nvSpPr>
        <p:spPr>
          <a:xfrm>
            <a:off x="6771303" y="726505"/>
            <a:ext cx="37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CV</a:t>
            </a:r>
            <a:r>
              <a:rPr lang="en-GB" dirty="0">
                <a:solidFill>
                  <a:srgbClr val="000000"/>
                </a:solidFill>
              </a:rPr>
              <a:t> across 3 regions in the different time periods 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BC24E25E-3E13-7F01-7519-5251ACCD9A8F}"/>
              </a:ext>
            </a:extLst>
          </p:cNvPr>
          <p:cNvCxnSpPr>
            <a:cxnSpLocks/>
          </p:cNvCxnSpPr>
          <p:nvPr/>
        </p:nvCxnSpPr>
        <p:spPr>
          <a:xfrm>
            <a:off x="2580322" y="1621279"/>
            <a:ext cx="0" cy="208212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A3B387A-C56D-DD2F-C3CB-80FBB13BDDBB}"/>
              </a:ext>
            </a:extLst>
          </p:cNvPr>
          <p:cNvCxnSpPr>
            <a:cxnSpLocks/>
          </p:cNvCxnSpPr>
          <p:nvPr/>
        </p:nvCxnSpPr>
        <p:spPr>
          <a:xfrm>
            <a:off x="3726148" y="1649156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3E19FAB-F487-E628-DF8D-70D89B69B069}"/>
              </a:ext>
            </a:extLst>
          </p:cNvPr>
          <p:cNvCxnSpPr>
            <a:cxnSpLocks/>
          </p:cNvCxnSpPr>
          <p:nvPr/>
        </p:nvCxnSpPr>
        <p:spPr>
          <a:xfrm>
            <a:off x="8300872" y="1614431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E2068740-F094-D617-548A-C24699DDF16D}"/>
              </a:ext>
            </a:extLst>
          </p:cNvPr>
          <p:cNvCxnSpPr>
            <a:cxnSpLocks/>
          </p:cNvCxnSpPr>
          <p:nvPr/>
        </p:nvCxnSpPr>
        <p:spPr>
          <a:xfrm>
            <a:off x="9388221" y="1621279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magine 19">
            <a:extLst>
              <a:ext uri="{FF2B5EF4-FFF2-40B4-BE49-F238E27FC236}">
                <a16:creationId xmlns:a16="http://schemas.microsoft.com/office/drawing/2014/main" id="{C228D90F-D18D-5FC7-5157-351A8E943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3928" y="4183038"/>
            <a:ext cx="4422025" cy="266963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8468679-5FB9-61C3-6317-197F0E89A0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3049" y="4924626"/>
            <a:ext cx="2654300" cy="965200"/>
          </a:xfrm>
          <a:prstGeom prst="rect">
            <a:avLst/>
          </a:prstGeom>
        </p:spPr>
      </p:pic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C82C357F-01A0-566C-0AEB-13F07A0DFA5B}"/>
              </a:ext>
            </a:extLst>
          </p:cNvPr>
          <p:cNvCxnSpPr>
            <a:cxnSpLocks/>
          </p:cNvCxnSpPr>
          <p:nvPr/>
        </p:nvCxnSpPr>
        <p:spPr>
          <a:xfrm>
            <a:off x="4079455" y="5139163"/>
            <a:ext cx="401765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221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83D9CE-BB05-BFD8-B370-2BD63B281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en-GB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5EDB36-49FA-75E6-5D7D-6C9B89D073F0}"/>
              </a:ext>
            </a:extLst>
          </p:cNvPr>
          <p:cNvSpPr txBox="1">
            <a:spLocks/>
          </p:cNvSpPr>
          <p:nvPr/>
        </p:nvSpPr>
        <p:spPr>
          <a:xfrm>
            <a:off x="967026" y="29679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Vein stripping</a:t>
            </a:r>
          </a:p>
          <a:p>
            <a:r>
              <a:rPr lang="en-GB" sz="3200" dirty="0"/>
              <a:t>Std hospital rate every 100,000 resident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571363C-9CEE-9430-2993-9C5AA5774CF6}"/>
              </a:ext>
            </a:extLst>
          </p:cNvPr>
          <p:cNvSpPr txBox="1"/>
          <p:nvPr/>
        </p:nvSpPr>
        <p:spPr>
          <a:xfrm>
            <a:off x="1400339" y="1576748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Pre-COVID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A2C7A9-41CD-9695-CFC6-B0A29E40EFE9}"/>
              </a:ext>
            </a:extLst>
          </p:cNvPr>
          <p:cNvSpPr txBox="1"/>
          <p:nvPr/>
        </p:nvSpPr>
        <p:spPr>
          <a:xfrm>
            <a:off x="5521044" y="1552126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COVID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36854B3-FEBC-08F5-35CF-6A25AC5B970B}"/>
              </a:ext>
            </a:extLst>
          </p:cNvPr>
          <p:cNvSpPr txBox="1"/>
          <p:nvPr/>
        </p:nvSpPr>
        <p:spPr>
          <a:xfrm>
            <a:off x="9836578" y="1499844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Post-COVID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10309CB-AEDA-12BC-47D8-ECF80EA73E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64" t="10939" r="31925" b="3568"/>
          <a:stretch/>
        </p:blipFill>
        <p:spPr>
          <a:xfrm>
            <a:off x="55408" y="2157271"/>
            <a:ext cx="3865669" cy="339516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51DE74E-47AB-9C1D-2758-EA728BBD68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55" t="10810" r="31818" b="3751"/>
          <a:stretch/>
        </p:blipFill>
        <p:spPr>
          <a:xfrm>
            <a:off x="4042122" y="2098110"/>
            <a:ext cx="4041508" cy="356019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C060F665-E4D0-3F6E-01EE-4ABB5524DF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461" t="11176" r="31623" b="3751"/>
          <a:stretch/>
        </p:blipFill>
        <p:spPr>
          <a:xfrm>
            <a:off x="8102379" y="2004451"/>
            <a:ext cx="4089621" cy="356019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B08E8695-4152-D805-2B54-F999666DC703}"/>
              </a:ext>
            </a:extLst>
          </p:cNvPr>
          <p:cNvSpPr txBox="1"/>
          <p:nvPr/>
        </p:nvSpPr>
        <p:spPr>
          <a:xfrm>
            <a:off x="1393733" y="2025126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2018-2019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7DD667C-7A3F-29FD-1410-3D7C6E634323}"/>
              </a:ext>
            </a:extLst>
          </p:cNvPr>
          <p:cNvSpPr txBox="1"/>
          <p:nvPr/>
        </p:nvSpPr>
        <p:spPr>
          <a:xfrm>
            <a:off x="5442483" y="2013722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2020-2021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5592115-37E5-26CC-F6DA-01BEA861E294}"/>
              </a:ext>
            </a:extLst>
          </p:cNvPr>
          <p:cNvSpPr txBox="1"/>
          <p:nvPr/>
        </p:nvSpPr>
        <p:spPr>
          <a:xfrm>
            <a:off x="9790279" y="2001976"/>
            <a:ext cx="236626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2022 value</a:t>
            </a:r>
          </a:p>
        </p:txBody>
      </p:sp>
    </p:spTree>
    <p:extLst>
      <p:ext uri="{BB962C8B-B14F-4D97-AF65-F5344CB8AC3E}">
        <p14:creationId xmlns:p14="http://schemas.microsoft.com/office/powerpoint/2010/main" val="1635373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0B05D2A7-1630-7A03-79CC-40285BB73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302" y="1604610"/>
            <a:ext cx="3712368" cy="214555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15A645F-A453-FAA7-6BEC-6D927D8FF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184" y="1625029"/>
            <a:ext cx="3737623" cy="2160147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F0F9224-3D9E-D2FC-BE9C-A251F6CE0AE0}"/>
              </a:ext>
            </a:extLst>
          </p:cNvPr>
          <p:cNvSpPr txBox="1"/>
          <p:nvPr/>
        </p:nvSpPr>
        <p:spPr>
          <a:xfrm>
            <a:off x="589808" y="4928318"/>
            <a:ext cx="2414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Pearson correlation </a:t>
            </a:r>
            <a:r>
              <a:rPr lang="en-GB" dirty="0">
                <a:solidFill>
                  <a:srgbClr val="000000"/>
                </a:solidFill>
              </a:rPr>
              <a:t>between pre COVID user-rates and their change considering pre and post 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2B8E866-2792-2F1B-4E76-60B423F10E07}"/>
              </a:ext>
            </a:extLst>
          </p:cNvPr>
          <p:cNvSpPr txBox="1"/>
          <p:nvPr/>
        </p:nvSpPr>
        <p:spPr>
          <a:xfrm>
            <a:off x="967025" y="722505"/>
            <a:ext cx="3803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Mean surgical rate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BBADDED-D0FB-9C24-B0A7-43785E97A631}"/>
              </a:ext>
            </a:extLst>
          </p:cNvPr>
          <p:cNvSpPr txBox="1"/>
          <p:nvPr/>
        </p:nvSpPr>
        <p:spPr>
          <a:xfrm>
            <a:off x="6771302" y="729353"/>
            <a:ext cx="37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CV</a:t>
            </a:r>
            <a:r>
              <a:rPr lang="en-GB" dirty="0">
                <a:solidFill>
                  <a:srgbClr val="000000"/>
                </a:solidFill>
              </a:rPr>
              <a:t> across 3 regions in the different time periods 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BC24E25E-3E13-7F01-7519-5251ACCD9A8F}"/>
              </a:ext>
            </a:extLst>
          </p:cNvPr>
          <p:cNvCxnSpPr>
            <a:cxnSpLocks/>
          </p:cNvCxnSpPr>
          <p:nvPr/>
        </p:nvCxnSpPr>
        <p:spPr>
          <a:xfrm>
            <a:off x="2484512" y="1611458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A3B387A-C56D-DD2F-C3CB-80FBB13BDDBB}"/>
              </a:ext>
            </a:extLst>
          </p:cNvPr>
          <p:cNvCxnSpPr>
            <a:cxnSpLocks/>
          </p:cNvCxnSpPr>
          <p:nvPr/>
        </p:nvCxnSpPr>
        <p:spPr>
          <a:xfrm>
            <a:off x="3560887" y="1604610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3E19FAB-F487-E628-DF8D-70D89B69B069}"/>
              </a:ext>
            </a:extLst>
          </p:cNvPr>
          <p:cNvCxnSpPr>
            <a:cxnSpLocks/>
          </p:cNvCxnSpPr>
          <p:nvPr/>
        </p:nvCxnSpPr>
        <p:spPr>
          <a:xfrm>
            <a:off x="8228211" y="1604610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E2068740-F094-D617-548A-C24699DDF16D}"/>
              </a:ext>
            </a:extLst>
          </p:cNvPr>
          <p:cNvCxnSpPr>
            <a:cxnSpLocks/>
          </p:cNvCxnSpPr>
          <p:nvPr/>
        </p:nvCxnSpPr>
        <p:spPr>
          <a:xfrm>
            <a:off x="9295011" y="1611458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>
            <a:extLst>
              <a:ext uri="{FF2B5EF4-FFF2-40B4-BE49-F238E27FC236}">
                <a16:creationId xmlns:a16="http://schemas.microsoft.com/office/drawing/2014/main" id="{E4E6DCF5-9551-FC16-752A-2E7772140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7485" y="4770790"/>
            <a:ext cx="2819400" cy="9652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9B24FA2-A490-A08E-9816-DF3F804995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7995" y="3798747"/>
            <a:ext cx="5633604" cy="2956171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54596045-E156-7717-E706-0C83CC214EEB}"/>
              </a:ext>
            </a:extLst>
          </p:cNvPr>
          <p:cNvCxnSpPr>
            <a:cxnSpLocks/>
          </p:cNvCxnSpPr>
          <p:nvPr/>
        </p:nvCxnSpPr>
        <p:spPr>
          <a:xfrm>
            <a:off x="3086325" y="5416955"/>
            <a:ext cx="514188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291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83D9CE-BB05-BFD8-B370-2BD63B281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en-GB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5EDB36-49FA-75E6-5D7D-6C9B89D073F0}"/>
              </a:ext>
            </a:extLst>
          </p:cNvPr>
          <p:cNvSpPr txBox="1">
            <a:spLocks/>
          </p:cNvSpPr>
          <p:nvPr/>
        </p:nvSpPr>
        <p:spPr>
          <a:xfrm>
            <a:off x="967026" y="29679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Hip replacement</a:t>
            </a:r>
          </a:p>
          <a:p>
            <a:r>
              <a:rPr lang="en-GB" sz="3200" dirty="0"/>
              <a:t>Std hospital rate every 100,000 resident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571363C-9CEE-9430-2993-9C5AA5774CF6}"/>
              </a:ext>
            </a:extLst>
          </p:cNvPr>
          <p:cNvSpPr txBox="1"/>
          <p:nvPr/>
        </p:nvSpPr>
        <p:spPr>
          <a:xfrm>
            <a:off x="1400339" y="1576748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Pre-COVID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A2C7A9-41CD-9695-CFC6-B0A29E40EFE9}"/>
              </a:ext>
            </a:extLst>
          </p:cNvPr>
          <p:cNvSpPr txBox="1"/>
          <p:nvPr/>
        </p:nvSpPr>
        <p:spPr>
          <a:xfrm>
            <a:off x="5521044" y="1552126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COVID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36854B3-FEBC-08F5-35CF-6A25AC5B970B}"/>
              </a:ext>
            </a:extLst>
          </p:cNvPr>
          <p:cNvSpPr txBox="1"/>
          <p:nvPr/>
        </p:nvSpPr>
        <p:spPr>
          <a:xfrm>
            <a:off x="9836578" y="1499844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Post-COVID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05F8CC1-5A75-D42F-F2B2-E8FEEA2AF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78" t="11360" r="32013" b="3935"/>
          <a:stretch/>
        </p:blipFill>
        <p:spPr>
          <a:xfrm>
            <a:off x="34677" y="1946080"/>
            <a:ext cx="3906269" cy="33928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4A936B1-A81E-502C-81F1-8BEABABF33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63" t="11176" r="31722" b="3017"/>
          <a:stretch/>
        </p:blipFill>
        <p:spPr>
          <a:xfrm>
            <a:off x="4282347" y="1946080"/>
            <a:ext cx="3850064" cy="338054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F5AAA302-F4A2-9751-BF3D-32E8B428B6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169" t="10810" r="31818" b="3751"/>
          <a:stretch/>
        </p:blipFill>
        <p:spPr>
          <a:xfrm>
            <a:off x="8314014" y="1946080"/>
            <a:ext cx="3850064" cy="3359794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0D26FF-F0C7-744A-A706-F2710FB34D6F}"/>
              </a:ext>
            </a:extLst>
          </p:cNvPr>
          <p:cNvSpPr txBox="1"/>
          <p:nvPr/>
        </p:nvSpPr>
        <p:spPr>
          <a:xfrm>
            <a:off x="1393733" y="1909376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2018-2019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9E4ED5C-20E8-CBE6-7EE8-699ACFCF3CF4}"/>
              </a:ext>
            </a:extLst>
          </p:cNvPr>
          <p:cNvSpPr txBox="1"/>
          <p:nvPr/>
        </p:nvSpPr>
        <p:spPr>
          <a:xfrm>
            <a:off x="5477208" y="1897972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2020-2021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DB21A9B-8A3A-0A08-29DE-2A449EEB4A23}"/>
              </a:ext>
            </a:extLst>
          </p:cNvPr>
          <p:cNvSpPr txBox="1"/>
          <p:nvPr/>
        </p:nvSpPr>
        <p:spPr>
          <a:xfrm>
            <a:off x="9836579" y="1909376"/>
            <a:ext cx="236626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2022 value</a:t>
            </a:r>
          </a:p>
        </p:txBody>
      </p:sp>
    </p:spTree>
    <p:extLst>
      <p:ext uri="{BB962C8B-B14F-4D97-AF65-F5344CB8AC3E}">
        <p14:creationId xmlns:p14="http://schemas.microsoft.com/office/powerpoint/2010/main" val="3695754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EDFC96E-A452-2A01-D803-6AF59DFBD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680" y="1664312"/>
            <a:ext cx="3810436" cy="215584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EB73AF8-4CF9-4BF9-9938-CE43EA0E0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346" y="1647826"/>
            <a:ext cx="3803014" cy="213798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F0F9224-3D9E-D2FC-BE9C-A251F6CE0AE0}"/>
              </a:ext>
            </a:extLst>
          </p:cNvPr>
          <p:cNvSpPr txBox="1"/>
          <p:nvPr/>
        </p:nvSpPr>
        <p:spPr>
          <a:xfrm>
            <a:off x="589808" y="4928318"/>
            <a:ext cx="2414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Pearson correlation </a:t>
            </a:r>
            <a:r>
              <a:rPr lang="en-GB" dirty="0">
                <a:solidFill>
                  <a:srgbClr val="000000"/>
                </a:solidFill>
              </a:rPr>
              <a:t>between pre COVID user-rates and their change considering pre and post 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2B8E866-2792-2F1B-4E76-60B423F10E07}"/>
              </a:ext>
            </a:extLst>
          </p:cNvPr>
          <p:cNvSpPr txBox="1"/>
          <p:nvPr/>
        </p:nvSpPr>
        <p:spPr>
          <a:xfrm>
            <a:off x="909153" y="715776"/>
            <a:ext cx="3803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Mean surgical rate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BBADDED-D0FB-9C24-B0A7-43785E97A631}"/>
              </a:ext>
            </a:extLst>
          </p:cNvPr>
          <p:cNvSpPr txBox="1"/>
          <p:nvPr/>
        </p:nvSpPr>
        <p:spPr>
          <a:xfrm>
            <a:off x="6713430" y="722624"/>
            <a:ext cx="37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CV</a:t>
            </a:r>
            <a:r>
              <a:rPr lang="en-GB" dirty="0">
                <a:solidFill>
                  <a:srgbClr val="000000"/>
                </a:solidFill>
              </a:rPr>
              <a:t> across 3 regions in the different time periods 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BC24E25E-3E13-7F01-7519-5251ACCD9A8F}"/>
              </a:ext>
            </a:extLst>
          </p:cNvPr>
          <p:cNvCxnSpPr>
            <a:cxnSpLocks/>
          </p:cNvCxnSpPr>
          <p:nvPr/>
        </p:nvCxnSpPr>
        <p:spPr>
          <a:xfrm>
            <a:off x="2536246" y="1669181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A3B387A-C56D-DD2F-C3CB-80FBB13BDDBB}"/>
              </a:ext>
            </a:extLst>
          </p:cNvPr>
          <p:cNvCxnSpPr>
            <a:cxnSpLocks/>
          </p:cNvCxnSpPr>
          <p:nvPr/>
        </p:nvCxnSpPr>
        <p:spPr>
          <a:xfrm>
            <a:off x="3612623" y="1662333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3E19FAB-F487-E628-DF8D-70D89B69B069}"/>
              </a:ext>
            </a:extLst>
          </p:cNvPr>
          <p:cNvCxnSpPr>
            <a:cxnSpLocks/>
          </p:cNvCxnSpPr>
          <p:nvPr/>
        </p:nvCxnSpPr>
        <p:spPr>
          <a:xfrm>
            <a:off x="8251593" y="1690685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E2068740-F094-D617-548A-C24699DDF16D}"/>
              </a:ext>
            </a:extLst>
          </p:cNvPr>
          <p:cNvCxnSpPr>
            <a:cxnSpLocks/>
          </p:cNvCxnSpPr>
          <p:nvPr/>
        </p:nvCxnSpPr>
        <p:spPr>
          <a:xfrm>
            <a:off x="9368014" y="1690685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>
            <a:extLst>
              <a:ext uri="{FF2B5EF4-FFF2-40B4-BE49-F238E27FC236}">
                <a16:creationId xmlns:a16="http://schemas.microsoft.com/office/drawing/2014/main" id="{712A6418-1713-8447-3F72-14A96C73D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6942" y="4949642"/>
            <a:ext cx="2635250" cy="9652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E0D1F83-CA83-2D1A-978B-E9CB3AE0C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0603" y="4044164"/>
            <a:ext cx="6197770" cy="2702848"/>
          </a:xfrm>
          <a:prstGeom prst="rect">
            <a:avLst/>
          </a:prstGeom>
        </p:spPr>
      </p:pic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96C7E06E-4870-9AB7-9977-8BB6295B04F5}"/>
              </a:ext>
            </a:extLst>
          </p:cNvPr>
          <p:cNvCxnSpPr>
            <a:cxnSpLocks/>
          </p:cNvCxnSpPr>
          <p:nvPr/>
        </p:nvCxnSpPr>
        <p:spPr>
          <a:xfrm>
            <a:off x="2877981" y="5833644"/>
            <a:ext cx="574515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764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83D9CE-BB05-BFD8-B370-2BD63B281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en-GB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5EDB36-49FA-75E6-5D7D-6C9B89D073F0}"/>
              </a:ext>
            </a:extLst>
          </p:cNvPr>
          <p:cNvSpPr txBox="1">
            <a:spLocks/>
          </p:cNvSpPr>
          <p:nvPr/>
        </p:nvSpPr>
        <p:spPr>
          <a:xfrm>
            <a:off x="967026" y="29679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Knee replacement</a:t>
            </a:r>
          </a:p>
          <a:p>
            <a:r>
              <a:rPr lang="en-GB" sz="3200" dirty="0"/>
              <a:t>Std hospital rate every 100,000 resident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571363C-9CEE-9430-2993-9C5AA5774CF6}"/>
              </a:ext>
            </a:extLst>
          </p:cNvPr>
          <p:cNvSpPr txBox="1"/>
          <p:nvPr/>
        </p:nvSpPr>
        <p:spPr>
          <a:xfrm>
            <a:off x="1400339" y="1576748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Pre-COVID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A2C7A9-41CD-9695-CFC6-B0A29E40EFE9}"/>
              </a:ext>
            </a:extLst>
          </p:cNvPr>
          <p:cNvSpPr txBox="1"/>
          <p:nvPr/>
        </p:nvSpPr>
        <p:spPr>
          <a:xfrm>
            <a:off x="5521044" y="1552126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COVID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36854B3-FEBC-08F5-35CF-6A25AC5B970B}"/>
              </a:ext>
            </a:extLst>
          </p:cNvPr>
          <p:cNvSpPr txBox="1"/>
          <p:nvPr/>
        </p:nvSpPr>
        <p:spPr>
          <a:xfrm>
            <a:off x="9836578" y="1499844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Post-COVID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3130E93-2DD3-A9D4-A9C0-CC112F58F9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61" t="10810" r="31808" b="3201"/>
          <a:stretch/>
        </p:blipFill>
        <p:spPr>
          <a:xfrm>
            <a:off x="139296" y="1998361"/>
            <a:ext cx="4019104" cy="3549107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177B84D-80C6-9B15-74C1-B35ECEF0E1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59" t="10810" r="31721" b="3568"/>
          <a:stretch/>
        </p:blipFill>
        <p:spPr>
          <a:xfrm>
            <a:off x="4232357" y="2075266"/>
            <a:ext cx="3858985" cy="339387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0F89E0E-1A9A-29AE-42B3-DCC7BCB267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71" t="10993" r="31721" b="4301"/>
          <a:stretch/>
        </p:blipFill>
        <p:spPr>
          <a:xfrm>
            <a:off x="8165300" y="1998362"/>
            <a:ext cx="4026700" cy="347077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FB3E573-D4B0-FB76-866F-63B5CF43ED2F}"/>
              </a:ext>
            </a:extLst>
          </p:cNvPr>
          <p:cNvSpPr txBox="1"/>
          <p:nvPr/>
        </p:nvSpPr>
        <p:spPr>
          <a:xfrm>
            <a:off x="1393733" y="1920951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2018-2019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B996938-E478-1C02-8206-D445A3E2FA7E}"/>
              </a:ext>
            </a:extLst>
          </p:cNvPr>
          <p:cNvSpPr txBox="1"/>
          <p:nvPr/>
        </p:nvSpPr>
        <p:spPr>
          <a:xfrm>
            <a:off x="5477208" y="1909547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2020-2021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A500049-C0B4-3E8B-5AA2-B8526335C311}"/>
              </a:ext>
            </a:extLst>
          </p:cNvPr>
          <p:cNvSpPr txBox="1"/>
          <p:nvPr/>
        </p:nvSpPr>
        <p:spPr>
          <a:xfrm>
            <a:off x="9836579" y="1920951"/>
            <a:ext cx="236626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2022 value</a:t>
            </a:r>
          </a:p>
        </p:txBody>
      </p:sp>
    </p:spTree>
    <p:extLst>
      <p:ext uri="{BB962C8B-B14F-4D97-AF65-F5344CB8AC3E}">
        <p14:creationId xmlns:p14="http://schemas.microsoft.com/office/powerpoint/2010/main" val="2135330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1C43B17-F2ED-ABF4-D8CD-6911127AC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012" y="1526909"/>
            <a:ext cx="3798145" cy="221761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00E48FA-D819-0CE0-9BF7-E2E1330F0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440" y="1469438"/>
            <a:ext cx="3807871" cy="2217611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F0F9224-3D9E-D2FC-BE9C-A251F6CE0AE0}"/>
              </a:ext>
            </a:extLst>
          </p:cNvPr>
          <p:cNvSpPr txBox="1"/>
          <p:nvPr/>
        </p:nvSpPr>
        <p:spPr>
          <a:xfrm>
            <a:off x="589808" y="4928318"/>
            <a:ext cx="2414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Pearson correlation </a:t>
            </a:r>
            <a:r>
              <a:rPr lang="en-GB" dirty="0">
                <a:solidFill>
                  <a:srgbClr val="000000"/>
                </a:solidFill>
              </a:rPr>
              <a:t>between pre COVID user-rates and their change considering pre and post 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2B8E866-2792-2F1B-4E76-60B423F10E07}"/>
              </a:ext>
            </a:extLst>
          </p:cNvPr>
          <p:cNvSpPr txBox="1"/>
          <p:nvPr/>
        </p:nvSpPr>
        <p:spPr>
          <a:xfrm>
            <a:off x="967026" y="731415"/>
            <a:ext cx="3803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Mean surgical rate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BBADDED-D0FB-9C24-B0A7-43785E97A631}"/>
              </a:ext>
            </a:extLst>
          </p:cNvPr>
          <p:cNvSpPr txBox="1"/>
          <p:nvPr/>
        </p:nvSpPr>
        <p:spPr>
          <a:xfrm>
            <a:off x="6771303" y="738263"/>
            <a:ext cx="37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CV</a:t>
            </a:r>
            <a:r>
              <a:rPr lang="en-GB" dirty="0">
                <a:solidFill>
                  <a:srgbClr val="000000"/>
                </a:solidFill>
              </a:rPr>
              <a:t> across 3 regions in the different time periods 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BC24E25E-3E13-7F01-7519-5251ACCD9A8F}"/>
              </a:ext>
            </a:extLst>
          </p:cNvPr>
          <p:cNvCxnSpPr>
            <a:cxnSpLocks/>
          </p:cNvCxnSpPr>
          <p:nvPr/>
        </p:nvCxnSpPr>
        <p:spPr>
          <a:xfrm>
            <a:off x="2515229" y="1598078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A3B387A-C56D-DD2F-C3CB-80FBB13BDDBB}"/>
              </a:ext>
            </a:extLst>
          </p:cNvPr>
          <p:cNvCxnSpPr>
            <a:cxnSpLocks/>
          </p:cNvCxnSpPr>
          <p:nvPr/>
        </p:nvCxnSpPr>
        <p:spPr>
          <a:xfrm>
            <a:off x="3605780" y="1591230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3E19FAB-F487-E628-DF8D-70D89B69B069}"/>
              </a:ext>
            </a:extLst>
          </p:cNvPr>
          <p:cNvCxnSpPr>
            <a:cxnSpLocks/>
          </p:cNvCxnSpPr>
          <p:nvPr/>
        </p:nvCxnSpPr>
        <p:spPr>
          <a:xfrm>
            <a:off x="8301457" y="1591230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E2068740-F094-D617-548A-C24699DDF16D}"/>
              </a:ext>
            </a:extLst>
          </p:cNvPr>
          <p:cNvCxnSpPr>
            <a:cxnSpLocks/>
          </p:cNvCxnSpPr>
          <p:nvPr/>
        </p:nvCxnSpPr>
        <p:spPr>
          <a:xfrm>
            <a:off x="9403699" y="1598078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>
            <a:extLst>
              <a:ext uri="{FF2B5EF4-FFF2-40B4-BE49-F238E27FC236}">
                <a16:creationId xmlns:a16="http://schemas.microsoft.com/office/drawing/2014/main" id="{C2581566-6DAF-7071-D61E-C087C194E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6668" y="4218326"/>
            <a:ext cx="4384210" cy="257581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C8EB285-AFA5-964F-D7E4-EEB5FD6BAB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3301" y="4928318"/>
            <a:ext cx="2654300" cy="965200"/>
          </a:xfrm>
          <a:prstGeom prst="rect">
            <a:avLst/>
          </a:prstGeom>
        </p:spPr>
      </p:pic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4937F666-CE3D-2106-7938-C8EDDD1D3E97}"/>
              </a:ext>
            </a:extLst>
          </p:cNvPr>
          <p:cNvCxnSpPr>
            <a:cxnSpLocks/>
          </p:cNvCxnSpPr>
          <p:nvPr/>
        </p:nvCxnSpPr>
        <p:spPr>
          <a:xfrm>
            <a:off x="3769232" y="5951396"/>
            <a:ext cx="402053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42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83D9CE-BB05-BFD8-B370-2BD63B281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en-GB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5EDB36-49FA-75E6-5D7D-6C9B89D073F0}"/>
              </a:ext>
            </a:extLst>
          </p:cNvPr>
          <p:cNvSpPr txBox="1">
            <a:spLocks/>
          </p:cNvSpPr>
          <p:nvPr/>
        </p:nvSpPr>
        <p:spPr>
          <a:xfrm>
            <a:off x="967026" y="29679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Knee arthroscopy</a:t>
            </a:r>
          </a:p>
          <a:p>
            <a:r>
              <a:rPr lang="en-GB" sz="3200" dirty="0"/>
              <a:t>Std hospital rate every 100,000 resident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571363C-9CEE-9430-2993-9C5AA5774CF6}"/>
              </a:ext>
            </a:extLst>
          </p:cNvPr>
          <p:cNvSpPr txBox="1"/>
          <p:nvPr/>
        </p:nvSpPr>
        <p:spPr>
          <a:xfrm>
            <a:off x="1400339" y="1576748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Pre-COVID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A2C7A9-41CD-9695-CFC6-B0A29E40EFE9}"/>
              </a:ext>
            </a:extLst>
          </p:cNvPr>
          <p:cNvSpPr txBox="1"/>
          <p:nvPr/>
        </p:nvSpPr>
        <p:spPr>
          <a:xfrm>
            <a:off x="5521044" y="1552126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COVID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36854B3-FEBC-08F5-35CF-6A25AC5B970B}"/>
              </a:ext>
            </a:extLst>
          </p:cNvPr>
          <p:cNvSpPr txBox="1"/>
          <p:nvPr/>
        </p:nvSpPr>
        <p:spPr>
          <a:xfrm>
            <a:off x="9836578" y="1499844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Post-COVID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1D6DC04-C3A4-D374-8E57-CE3F664E0F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34" t="11713" r="31645" b="3403"/>
          <a:stretch/>
        </p:blipFill>
        <p:spPr>
          <a:xfrm>
            <a:off x="0" y="2100661"/>
            <a:ext cx="3991046" cy="345309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1E70CCA-984A-52B5-472B-EDB90E3BE5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44" t="10639" r="31741" b="3581"/>
          <a:stretch/>
        </p:blipFill>
        <p:spPr>
          <a:xfrm>
            <a:off x="4183502" y="2100659"/>
            <a:ext cx="4069332" cy="355141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A2C89143-F1B6-340B-A1C1-1E6AACE66E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233" t="10819" r="32027" b="3760"/>
          <a:stretch/>
        </p:blipFill>
        <p:spPr>
          <a:xfrm>
            <a:off x="8367005" y="2117960"/>
            <a:ext cx="3824995" cy="3354767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F2D93A4-FF9D-155C-1169-9F59A046F982}"/>
              </a:ext>
            </a:extLst>
          </p:cNvPr>
          <p:cNvSpPr txBox="1"/>
          <p:nvPr/>
        </p:nvSpPr>
        <p:spPr>
          <a:xfrm>
            <a:off x="1393733" y="1978826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2018-2019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5FF6E59-0362-4C1E-FEC5-49B744D791A7}"/>
              </a:ext>
            </a:extLst>
          </p:cNvPr>
          <p:cNvSpPr txBox="1"/>
          <p:nvPr/>
        </p:nvSpPr>
        <p:spPr>
          <a:xfrm>
            <a:off x="5477208" y="1967422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2020-2021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D5D3384-9A43-87BF-60E2-9685699BF8EC}"/>
              </a:ext>
            </a:extLst>
          </p:cNvPr>
          <p:cNvSpPr txBox="1"/>
          <p:nvPr/>
        </p:nvSpPr>
        <p:spPr>
          <a:xfrm>
            <a:off x="9836579" y="1978826"/>
            <a:ext cx="236626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2022 value</a:t>
            </a:r>
          </a:p>
        </p:txBody>
      </p:sp>
    </p:spTree>
    <p:extLst>
      <p:ext uri="{BB962C8B-B14F-4D97-AF65-F5344CB8AC3E}">
        <p14:creationId xmlns:p14="http://schemas.microsoft.com/office/powerpoint/2010/main" val="296051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F1C2459A-1DAE-EFE7-574F-D83692762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6577" y="1521887"/>
            <a:ext cx="3831671" cy="216785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9360E31-7400-00B2-49DB-4FE818435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79" y="1448942"/>
            <a:ext cx="3967249" cy="2235354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F0F9224-3D9E-D2FC-BE9C-A251F6CE0AE0}"/>
              </a:ext>
            </a:extLst>
          </p:cNvPr>
          <p:cNvSpPr txBox="1"/>
          <p:nvPr/>
        </p:nvSpPr>
        <p:spPr>
          <a:xfrm>
            <a:off x="740279" y="4613599"/>
            <a:ext cx="2414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Pearson correlation </a:t>
            </a:r>
            <a:r>
              <a:rPr lang="en-GB" dirty="0">
                <a:solidFill>
                  <a:srgbClr val="000000"/>
                </a:solidFill>
              </a:rPr>
              <a:t>between pre COVID user-rates and their change considering pre and post 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2B8E866-2792-2F1B-4E76-60B423F10E07}"/>
              </a:ext>
            </a:extLst>
          </p:cNvPr>
          <p:cNvSpPr txBox="1"/>
          <p:nvPr/>
        </p:nvSpPr>
        <p:spPr>
          <a:xfrm>
            <a:off x="932300" y="692309"/>
            <a:ext cx="3803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Mean surgical rate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BBADDED-D0FB-9C24-B0A7-43785E97A631}"/>
              </a:ext>
            </a:extLst>
          </p:cNvPr>
          <p:cNvSpPr txBox="1"/>
          <p:nvPr/>
        </p:nvSpPr>
        <p:spPr>
          <a:xfrm>
            <a:off x="6736577" y="699157"/>
            <a:ext cx="37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CV</a:t>
            </a:r>
            <a:r>
              <a:rPr lang="en-GB" dirty="0">
                <a:solidFill>
                  <a:srgbClr val="000000"/>
                </a:solidFill>
              </a:rPr>
              <a:t> across 3 regions in the different time periods 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BC24E25E-3E13-7F01-7519-5251ACCD9A8F}"/>
              </a:ext>
            </a:extLst>
          </p:cNvPr>
          <p:cNvCxnSpPr>
            <a:cxnSpLocks/>
          </p:cNvCxnSpPr>
          <p:nvPr/>
        </p:nvCxnSpPr>
        <p:spPr>
          <a:xfrm>
            <a:off x="2479642" y="1505737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A3B387A-C56D-DD2F-C3CB-80FBB13BDDBB}"/>
              </a:ext>
            </a:extLst>
          </p:cNvPr>
          <p:cNvCxnSpPr>
            <a:cxnSpLocks/>
          </p:cNvCxnSpPr>
          <p:nvPr/>
        </p:nvCxnSpPr>
        <p:spPr>
          <a:xfrm>
            <a:off x="3612722" y="1505737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3E19FAB-F487-E628-DF8D-70D89B69B069}"/>
              </a:ext>
            </a:extLst>
          </p:cNvPr>
          <p:cNvCxnSpPr>
            <a:cxnSpLocks/>
          </p:cNvCxnSpPr>
          <p:nvPr/>
        </p:nvCxnSpPr>
        <p:spPr>
          <a:xfrm>
            <a:off x="8216254" y="1520153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E2068740-F094-D617-548A-C24699DDF16D}"/>
              </a:ext>
            </a:extLst>
          </p:cNvPr>
          <p:cNvCxnSpPr>
            <a:cxnSpLocks/>
          </p:cNvCxnSpPr>
          <p:nvPr/>
        </p:nvCxnSpPr>
        <p:spPr>
          <a:xfrm>
            <a:off x="9325581" y="1519913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>
            <a:extLst>
              <a:ext uri="{FF2B5EF4-FFF2-40B4-BE49-F238E27FC236}">
                <a16:creationId xmlns:a16="http://schemas.microsoft.com/office/drawing/2014/main" id="{EB3A4347-142D-287B-AFE2-36A19EAE1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5627" y="4252186"/>
            <a:ext cx="4687303" cy="254503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9BD58CE0-FA9E-C5AC-F01F-FBFEEDC65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7421" y="4853513"/>
            <a:ext cx="2654300" cy="965200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CD5C70F9-41A2-41C4-D568-D212355752F4}"/>
              </a:ext>
            </a:extLst>
          </p:cNvPr>
          <p:cNvCxnSpPr>
            <a:cxnSpLocks/>
          </p:cNvCxnSpPr>
          <p:nvPr/>
        </p:nvCxnSpPr>
        <p:spPr>
          <a:xfrm>
            <a:off x="3526163" y="5349512"/>
            <a:ext cx="433304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0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B6E1F2E-FC47-EF35-AFE5-D6ED2FA3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results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02F920D-983B-BEAF-9C09-3F542F087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Hospitalization data show a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decrease </a:t>
            </a:r>
            <a:r>
              <a:rPr lang="en-US" sz="2400" b="1" dirty="0">
                <a:solidFill>
                  <a:srgbClr val="242424"/>
                </a:solidFill>
                <a:latin typeface="Calibri" panose="020F0502020204030204" pitchFamily="34" charset="0"/>
              </a:rPr>
              <a:t>during the COVID time (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2020/21)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 and an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increase in 2022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,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with some 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values reaching a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higher rate than the years prior to COVID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, such as hip replacements in all three regions and knee replacement in Bolzano and Friuli Venezia Giulia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or returned to the pre-COVID level 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such as cholecystectomy in Tuscany. </a:t>
            </a:r>
          </a:p>
          <a:p>
            <a:pPr marL="0" indent="0">
              <a:buNone/>
            </a:pP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Tuscany 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displays consistent values related to the CV throughout all procedures and over all periods, while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Bolzano and Friuli Venezia Giulia </a:t>
            </a: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results are more variable. </a:t>
            </a:r>
          </a:p>
          <a:p>
            <a:pPr marL="0" indent="0">
              <a:buNone/>
            </a:pPr>
            <a:r>
              <a:rPr lang="en-US" sz="2400" b="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Tonsillectomy (-0.31, p = 0.0296), hip replacement (-0.44, p = 0.0012), and vein stripping (-0.37, p = 0.0088) each showed significant </a:t>
            </a:r>
            <a:r>
              <a:rPr lang="en-US" sz="2400" b="1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correlation values </a:t>
            </a:r>
            <a:r>
              <a:rPr lang="en-US" sz="2400" i="0" u="none" strike="noStrike" baseline="0" dirty="0">
                <a:solidFill>
                  <a:srgbClr val="242424"/>
                </a:solidFill>
                <a:latin typeface="Calibri" panose="020F0502020204030204" pitchFamily="34" charset="0"/>
              </a:rPr>
              <a:t>thus suggesting larger reduction in volumes.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07975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33DC3A-8348-2E96-98E2-76A4DACBD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4B82361-351C-A898-BB0E-53A61F7A2A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The Italian National Health System had to manage the surge in patients requiring </a:t>
            </a:r>
            <a:r>
              <a:rPr lang="en-US" b="1" dirty="0">
                <a:solidFill>
                  <a:srgbClr val="000000"/>
                </a:solidFill>
                <a:latin typeface="BlinkMacSystemFont"/>
              </a:rPr>
              <a:t>acute hospital services </a:t>
            </a:r>
            <a:r>
              <a:rPr lang="en-US" dirty="0">
                <a:solidFill>
                  <a:srgbClr val="000000"/>
                </a:solidFill>
                <a:latin typeface="BlinkMacSystemFont"/>
              </a:rPr>
              <a:t>and intensive treatments because of the </a:t>
            </a:r>
            <a:r>
              <a:rPr lang="en-US" b="1" dirty="0">
                <a:solidFill>
                  <a:srgbClr val="000000"/>
                </a:solidFill>
                <a:latin typeface="BlinkMacSystemFont"/>
              </a:rPr>
              <a:t>COVID-19 pandemic</a:t>
            </a:r>
            <a:r>
              <a:rPr lang="en-US" dirty="0">
                <a:solidFill>
                  <a:srgbClr val="000000"/>
                </a:solidFill>
                <a:latin typeface="BlinkMacSystemFont"/>
              </a:rPr>
              <a:t>. 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At hospital level, rapid adjustments have been made and fewer </a:t>
            </a:r>
            <a:r>
              <a:rPr lang="en-US" b="1" dirty="0">
                <a:solidFill>
                  <a:srgbClr val="000000"/>
                </a:solidFill>
                <a:latin typeface="BlinkMacSystemFont"/>
              </a:rPr>
              <a:t>admissions to non-essential medical </a:t>
            </a:r>
            <a:r>
              <a:rPr lang="en-US" dirty="0">
                <a:solidFill>
                  <a:srgbClr val="000000"/>
                </a:solidFill>
                <a:latin typeface="BlinkMacSystemFont"/>
              </a:rPr>
              <a:t>care including most of the elective surgery have been registered during the pandemic (</a:t>
            </a:r>
            <a:r>
              <a:rPr lang="en-US" dirty="0" err="1">
                <a:solidFill>
                  <a:srgbClr val="000000"/>
                </a:solidFill>
                <a:latin typeface="BlinkMacSystemFont"/>
              </a:rPr>
              <a:t>Ministero</a:t>
            </a:r>
            <a:r>
              <a:rPr lang="en-US" dirty="0">
                <a:solidFill>
                  <a:srgbClr val="000000"/>
                </a:solidFill>
                <a:latin typeface="BlinkMacSystemFont"/>
              </a:rPr>
              <a:t> della Salute, 2020).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  <a:latin typeface="BlinkMacSystemFont"/>
              </a:rPr>
              <a:t>Elective surgeries </a:t>
            </a:r>
            <a:r>
              <a:rPr lang="en-US" dirty="0">
                <a:solidFill>
                  <a:srgbClr val="000000"/>
                </a:solidFill>
                <a:latin typeface="BlinkMacSystemFont"/>
              </a:rPr>
              <a:t>were cancelled or postponed during the peak of the pandemic with differences across regions, also in the recovery of surgical rates. </a:t>
            </a:r>
            <a:endParaRPr lang="en-GB" dirty="0">
              <a:solidFill>
                <a:srgbClr val="000000"/>
              </a:solidFill>
              <a:latin typeface="BlinkMacSystemFont"/>
            </a:endParaRPr>
          </a:p>
        </p:txBody>
      </p:sp>
    </p:spTree>
    <p:extLst>
      <p:ext uri="{BB962C8B-B14F-4D97-AF65-F5344CB8AC3E}">
        <p14:creationId xmlns:p14="http://schemas.microsoft.com/office/powerpoint/2010/main" val="6010473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4A339B-DAA0-B34F-412F-B9B79C1F8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B3C732-6D07-68FC-A2DC-657AB5CAB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analysis revealed that the impact of COVID-19 has determined a </a:t>
            </a: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decrease in hospitalization rates for elective treatments during the pandemic years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(on average -31%) </a:t>
            </a: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and recovery in the following year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(on average 15%), albeit at varying degrees amongst procedures and the three observed regions. </a:t>
            </a:r>
          </a:p>
          <a:p>
            <a:pPr marL="0" indent="0">
              <a:buNone/>
            </a:pP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Larger reductions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were registered </a:t>
            </a: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among potentially inappropriate elective surgeries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i.e. vain stripping and tonsillectomy.</a:t>
            </a:r>
          </a:p>
          <a:p>
            <a:pPr marL="0" indent="0">
              <a:buNone/>
            </a:pP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differences could be attributed to different factors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including bed and operating room availability, clinical approaches, prioritizing strategies, and healthcare settings (shift to outpatient care, private providers or 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patient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outflow). </a:t>
            </a:r>
          </a:p>
          <a:p>
            <a:pPr marL="0" indent="0">
              <a:buNone/>
            </a:pP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While the statistics indicate that there is some kind of </a:t>
            </a: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linear reduction at district level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for </a:t>
            </a:r>
            <a:r>
              <a:rPr lang="en-US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vein stripping, hip replacement, and tonsillectomy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there appears to be random variation for cholecystectomy and knee replacement. 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771247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15DE-9380-11DE-0CC9-A59DF664D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references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6C869F-8D09-1A06-6F6B-6D91B320D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Bonetti, M., &amp; Melani, C. (2023). Effects of Covid-19 on the elective surgery: an approach based on the case of the Italian Province of Bolzano. </a:t>
            </a:r>
            <a:r>
              <a:rPr lang="en-US" sz="1800" i="1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 in Health Services &amp; Regions</a:t>
            </a:r>
            <a:r>
              <a:rPr lang="en-U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1800" i="1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(1), 6.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Ministero della Salute. Linee di indirizzo assistenziali del paziente critico affetto da COVID-19. Circolare prot. GAB 2619 del 29 febbraio 2020. Roma: Ministero della Salute; 2020. </a:t>
            </a:r>
            <a:r>
              <a:rPr lang="it-IT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https://www.trovanorme.salute.gov.it/norme/renderNormsanPdf?anno=2020&amp;codLeg=73530&amp;parte=1</a:t>
            </a:r>
            <a:r>
              <a:rPr lang="it-IT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%20&amp;serie=</a:t>
            </a:r>
            <a:r>
              <a:rPr lang="it-IT" sz="18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null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Vainieri, M., Nuti, S., &amp; Mantoan, D. (2022). </a:t>
            </a:r>
            <a:r>
              <a:rPr lang="en-U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the healthcare system know what to cut under the pandemic emergency pressure? An observational study on geographic variation of surgical procedures in Italy. </a:t>
            </a:r>
            <a:r>
              <a:rPr lang="en-US" sz="1800" i="1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BMJ open</a:t>
            </a:r>
            <a:r>
              <a:rPr lang="en-U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1800" i="1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en-U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(11), e061415.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Vola, F., Benedetto, V., Vainieri, M., &amp; Nuti, S. (2022). 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Italian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interregional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performance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system. </a:t>
            </a:r>
            <a:r>
              <a:rPr lang="it-IT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it-IT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Health Services &amp; </a:t>
            </a:r>
            <a:r>
              <a:rPr lang="it-IT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Regions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it-IT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(1), 10.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5506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1B82951D-9FCE-947D-4C59-85CAD5898A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20" t="15293" r="26614" b="24810"/>
          <a:stretch/>
        </p:blipFill>
        <p:spPr>
          <a:xfrm>
            <a:off x="4585504" y="245953"/>
            <a:ext cx="3020991" cy="1875097"/>
          </a:xfrm>
          <a:prstGeom prst="rect">
            <a:avLst/>
          </a:prstGeom>
        </p:spPr>
      </p:pic>
      <p:sp>
        <p:nvSpPr>
          <p:cNvPr id="26" name="Titolo 25">
            <a:extLst>
              <a:ext uri="{FF2B5EF4-FFF2-40B4-BE49-F238E27FC236}">
                <a16:creationId xmlns:a16="http://schemas.microsoft.com/office/drawing/2014/main" id="{D4EFCF20-C370-3696-F7B6-600874F22D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/>
              <a:t>Thank you!</a:t>
            </a:r>
          </a:p>
        </p:txBody>
      </p:sp>
      <p:sp>
        <p:nvSpPr>
          <p:cNvPr id="27" name="Sottotitolo 26">
            <a:extLst>
              <a:ext uri="{FF2B5EF4-FFF2-40B4-BE49-F238E27FC236}">
                <a16:creationId xmlns:a16="http://schemas.microsoft.com/office/drawing/2014/main" id="{F9EBC1B4-B44D-C95F-0A6D-47E6BF041A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000" dirty="0"/>
              <a:t>Francesca Ferrè, PhD</a:t>
            </a:r>
          </a:p>
          <a:p>
            <a:pPr algn="ctr"/>
            <a:r>
              <a:rPr lang="en-GB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francesca.ferre@santannapisa.it</a:t>
            </a:r>
            <a:r>
              <a:rPr lang="en-GB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022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5DA11819-F8E2-BF4F-999C-4CB59567F8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68" t="30150" r="13189" b="5634"/>
          <a:stretch/>
        </p:blipFill>
        <p:spPr>
          <a:xfrm>
            <a:off x="439840" y="1287974"/>
            <a:ext cx="10764454" cy="4616753"/>
          </a:xfr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FA332E6-6DBC-F189-4196-80F487C812F8}"/>
              </a:ext>
            </a:extLst>
          </p:cNvPr>
          <p:cNvSpPr txBox="1"/>
          <p:nvPr/>
        </p:nvSpPr>
        <p:spPr>
          <a:xfrm>
            <a:off x="2835798" y="953273"/>
            <a:ext cx="8099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% changes in elective hospital surgeries Jan 2020 – Dec 2021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3E20E9C-DB26-0FC7-24A2-B9040C91DE6F}"/>
              </a:ext>
            </a:extLst>
          </p:cNvPr>
          <p:cNvSpPr txBox="1"/>
          <p:nvPr/>
        </p:nvSpPr>
        <p:spPr>
          <a:xfrm>
            <a:off x="900414" y="6326490"/>
            <a:ext cx="10391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https://performance.santannapisa.it/pes/network/resilienza.php?codice=S.M2</a:t>
            </a:r>
          </a:p>
        </p:txBody>
      </p:sp>
    </p:spTree>
    <p:extLst>
      <p:ext uri="{BB962C8B-B14F-4D97-AF65-F5344CB8AC3E}">
        <p14:creationId xmlns:p14="http://schemas.microsoft.com/office/powerpoint/2010/main" val="9928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2861C3-51F7-828A-D0BF-BB599D382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 &amp; setting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A53C72C-A2CD-FFFA-C83B-63306C8275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641" y="2251267"/>
            <a:ext cx="8568074" cy="39063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H</a:t>
            </a:r>
            <a:r>
              <a:rPr lang="en-US" b="0" i="0" dirty="0">
                <a:solidFill>
                  <a:srgbClr val="000000"/>
                </a:solidFill>
                <a:effectLst/>
                <a:latin typeface="BlinkMacSystemFont"/>
              </a:rPr>
              <a:t>ow has the coronavirus disease 2019 (COVID-19) pandemic affected elective hospital surgical care</a:t>
            </a:r>
            <a:r>
              <a:rPr lang="en-US" dirty="0">
                <a:solidFill>
                  <a:srgbClr val="000000"/>
                </a:solidFill>
                <a:latin typeface="BlinkMacSystemFont"/>
              </a:rPr>
              <a:t>?</a:t>
            </a:r>
            <a:r>
              <a:rPr lang="en-US" b="0" i="0" dirty="0">
                <a:solidFill>
                  <a:srgbClr val="000000"/>
                </a:solidFill>
                <a:effectLst/>
                <a:latin typeface="BlinkMacSystemFont"/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What (and if) prioritization policies for elective intervention have been introduced during the different pandemic periods?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Describe geographical variation of selected surgical procedures across and within three regions in Italy.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Procedures are tonsillectomy, cholecystectomy, vein stripping, hip replacement, knee replacement and arthroscopy.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Regions included are Tuscany, Friuli Venezia Giulia, PA Bolzano.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BlinkMacSystemFont"/>
              </a:rPr>
              <a:t>Data were analyzed at health district (HD) level.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BlinkMacSystemFont"/>
            </a:endParaRPr>
          </a:p>
          <a:p>
            <a:endParaRPr lang="en-GB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CB6F459-CF57-7BAE-1F6F-1B318E8F91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01" t="7871" r="30600" b="10908"/>
          <a:stretch/>
        </p:blipFill>
        <p:spPr>
          <a:xfrm>
            <a:off x="9624715" y="2630347"/>
            <a:ext cx="2567285" cy="281159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BF84B65-2852-9AF1-715B-E06885F740CF}"/>
              </a:ext>
            </a:extLst>
          </p:cNvPr>
          <p:cNvSpPr txBox="1"/>
          <p:nvPr/>
        </p:nvSpPr>
        <p:spPr>
          <a:xfrm>
            <a:off x="10251131" y="2168682"/>
            <a:ext cx="752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000000"/>
                </a:solidFill>
                <a:latin typeface="BlinkMacSystemFont"/>
              </a:rPr>
              <a:t>PA Bolzano</a:t>
            </a:r>
            <a:endParaRPr lang="it-IT" sz="1200" dirty="0">
              <a:solidFill>
                <a:srgbClr val="000000"/>
              </a:solidFill>
              <a:latin typeface="BlinkMacSystemFont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CBBA8F9-018B-C128-DD4E-15623918D85A}"/>
              </a:ext>
            </a:extLst>
          </p:cNvPr>
          <p:cNvSpPr txBox="1"/>
          <p:nvPr/>
        </p:nvSpPr>
        <p:spPr>
          <a:xfrm>
            <a:off x="11003607" y="2630347"/>
            <a:ext cx="752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000000"/>
                </a:solidFill>
                <a:latin typeface="BlinkMacSystemFont"/>
              </a:rPr>
              <a:t>Friuli</a:t>
            </a:r>
          </a:p>
          <a:p>
            <a:pPr algn="ctr"/>
            <a:r>
              <a:rPr lang="de-DE" sz="1200" dirty="0">
                <a:solidFill>
                  <a:srgbClr val="000000"/>
                </a:solidFill>
                <a:latin typeface="BlinkMacSystemFont"/>
              </a:rPr>
              <a:t>Venezia Giulia</a:t>
            </a:r>
            <a:endParaRPr lang="it-IT" sz="1200" dirty="0">
              <a:solidFill>
                <a:srgbClr val="000000"/>
              </a:solidFill>
              <a:latin typeface="BlinkMacSystemFont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6A5AFE3-F9F4-0BCF-E664-0894DC148091}"/>
              </a:ext>
            </a:extLst>
          </p:cNvPr>
          <p:cNvSpPr txBox="1"/>
          <p:nvPr/>
        </p:nvSpPr>
        <p:spPr>
          <a:xfrm>
            <a:off x="9779643" y="3516172"/>
            <a:ext cx="752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solidFill>
                  <a:srgbClr val="000000"/>
                </a:solidFill>
                <a:latin typeface="BlinkMacSystemFont"/>
              </a:rPr>
              <a:t>Tuscany</a:t>
            </a:r>
            <a:endParaRPr lang="it-IT" sz="1200" dirty="0">
              <a:solidFill>
                <a:srgbClr val="000000"/>
              </a:solidFill>
              <a:latin typeface="BlinkMacSystemFont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CB8506-4F08-6CEB-4457-418CA4B6D7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165" t="88206" r="12848" b="3403"/>
          <a:stretch/>
        </p:blipFill>
        <p:spPr>
          <a:xfrm>
            <a:off x="7236109" y="6243743"/>
            <a:ext cx="4143736" cy="54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25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8F2CC7-E2D0-CB11-FE1C-4794D22F2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512C62-15E5-D0F2-D89B-DA7DA13FF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640" y="2251267"/>
            <a:ext cx="10287635" cy="39063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BlinkMacSystemFont"/>
              </a:rPr>
              <a:t>For the chosen elective surgeries, a standard hospitalization rate (direct method based on age and sex) has been estimated using hospital discharge records.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BlinkMacSystemFont"/>
              </a:rPr>
              <a:t>We categorized COVID-19 exposure as time periods: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rgbClr val="000000"/>
                </a:solidFill>
                <a:latin typeface="BlinkMacSystemFont"/>
              </a:rPr>
              <a:t>2018–19 as the pre-Covid period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rgbClr val="000000"/>
                </a:solidFill>
                <a:latin typeface="BlinkMacSystemFont"/>
              </a:rPr>
              <a:t>2020–21 as the Covid period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rgbClr val="000000"/>
                </a:solidFill>
                <a:latin typeface="BlinkMacSystemFont"/>
              </a:rPr>
              <a:t>2022 as the post-Covid period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BlinkMacSystemFont"/>
              </a:rPr>
              <a:t>The box plot and the Coefficient of Variation (CV) have been employed to analyze the variation at district level considering 50 HDs in the three Italian regions.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BlinkMacSystemFont"/>
              </a:rPr>
              <a:t>Pearson correlation (p = 0.05) between the hospitalization rate in the pre-Covid period and the percentage variation of volumes (2022 vs 2018/19) have been calculated to understand any potential impact of COVID-19 on the possible unwarranted variation inside the three regions.</a:t>
            </a:r>
            <a:endParaRPr lang="en-GB" sz="2400" dirty="0">
              <a:solidFill>
                <a:srgbClr val="000000"/>
              </a:solidFill>
              <a:latin typeface="BlinkMacSystemFont"/>
            </a:endParaRPr>
          </a:p>
        </p:txBody>
      </p:sp>
    </p:spTree>
    <p:extLst>
      <p:ext uri="{BB962C8B-B14F-4D97-AF65-F5344CB8AC3E}">
        <p14:creationId xmlns:p14="http://schemas.microsoft.com/office/powerpoint/2010/main" val="1814479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0FDCA6F-B1A5-11F0-FCBE-7AA810169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Mean hospitalization rate change considering the 3 regions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F2F43961-8C18-3D1E-1787-CA1AA09A6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755236"/>
              </p:ext>
            </p:extLst>
          </p:nvPr>
        </p:nvGraphicFramePr>
        <p:xfrm>
          <a:off x="1689904" y="2289951"/>
          <a:ext cx="7384648" cy="279344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604305">
                  <a:extLst>
                    <a:ext uri="{9D8B030D-6E8A-4147-A177-3AD203B41FA5}">
                      <a16:colId xmlns:a16="http://schemas.microsoft.com/office/drawing/2014/main" val="540369600"/>
                    </a:ext>
                  </a:extLst>
                </a:gridCol>
                <a:gridCol w="1612349">
                  <a:extLst>
                    <a:ext uri="{9D8B030D-6E8A-4147-A177-3AD203B41FA5}">
                      <a16:colId xmlns:a16="http://schemas.microsoft.com/office/drawing/2014/main" val="1227303897"/>
                    </a:ext>
                  </a:extLst>
                </a:gridCol>
                <a:gridCol w="1535964">
                  <a:extLst>
                    <a:ext uri="{9D8B030D-6E8A-4147-A177-3AD203B41FA5}">
                      <a16:colId xmlns:a16="http://schemas.microsoft.com/office/drawing/2014/main" val="3619400259"/>
                    </a:ext>
                  </a:extLst>
                </a:gridCol>
                <a:gridCol w="1632030">
                  <a:extLst>
                    <a:ext uri="{9D8B030D-6E8A-4147-A177-3AD203B41FA5}">
                      <a16:colId xmlns:a16="http://schemas.microsoft.com/office/drawing/2014/main" val="1835233256"/>
                    </a:ext>
                  </a:extLst>
                </a:gridCol>
              </a:tblGrid>
              <a:tr h="939386">
                <a:tc>
                  <a:txBody>
                    <a:bodyPr/>
                    <a:lstStyle/>
                    <a:p>
                      <a:pPr algn="l" fontAlgn="b"/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Mean change </a:t>
                      </a:r>
                      <a:r>
                        <a:rPr lang="en-US" sz="2000" b="1" u="none" strike="noStrike" dirty="0" err="1">
                          <a:effectLst/>
                        </a:rPr>
                        <a:t>preCOVID</a:t>
                      </a:r>
                      <a:r>
                        <a:rPr lang="en-US" sz="2000" b="1" u="none" strike="noStrike" dirty="0">
                          <a:effectLst/>
                        </a:rPr>
                        <a:t> and COVID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Mean change COVID and </a:t>
                      </a:r>
                      <a:r>
                        <a:rPr lang="en-US" sz="2000" b="1" u="none" strike="noStrike" dirty="0" err="1">
                          <a:effectLst/>
                        </a:rPr>
                        <a:t>postCOVID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Mean change </a:t>
                      </a:r>
                      <a:r>
                        <a:rPr lang="en-US" sz="2000" b="1" u="none" strike="noStrike" dirty="0" err="1">
                          <a:effectLst/>
                        </a:rPr>
                        <a:t>preCOVID</a:t>
                      </a:r>
                      <a:r>
                        <a:rPr lang="en-US" sz="2000" b="1" u="none" strike="noStrike" dirty="0">
                          <a:effectLst/>
                        </a:rPr>
                        <a:t> and </a:t>
                      </a:r>
                      <a:r>
                        <a:rPr lang="en-US" sz="2000" b="1" u="none" strike="noStrike" dirty="0" err="1">
                          <a:effectLst/>
                        </a:rPr>
                        <a:t>postCOVID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83653945"/>
                  </a:ext>
                </a:extLst>
              </a:tr>
              <a:tr h="309009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TONSILLECTOMY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-52%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>
                          <a:effectLst/>
                        </a:rPr>
                        <a:t>24%</a:t>
                      </a:r>
                      <a:endParaRPr lang="it-IT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-40%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9633995"/>
                  </a:ext>
                </a:extLst>
              </a:tr>
              <a:tr h="309009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CHOLECYSTECTOMY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>
                          <a:effectLst/>
                        </a:rPr>
                        <a:t>-28%</a:t>
                      </a:r>
                      <a:endParaRPr lang="it-IT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22%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>
                          <a:effectLst/>
                        </a:rPr>
                        <a:t>-12%</a:t>
                      </a:r>
                      <a:endParaRPr lang="it-IT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59741540"/>
                  </a:ext>
                </a:extLst>
              </a:tr>
              <a:tr h="309009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VAIN STRIPPING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-55%</a:t>
                      </a:r>
                      <a:endParaRPr lang="it-IT" sz="2000" b="0" i="0" u="none" strike="noStrike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-1%</a:t>
                      </a:r>
                      <a:endParaRPr lang="it-IT" sz="2000" b="0" i="0" u="none" strike="noStrike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-56%</a:t>
                      </a:r>
                      <a:endParaRPr lang="it-IT" sz="2000" b="0" i="0" u="none" strike="noStrike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2488067"/>
                  </a:ext>
                </a:extLst>
              </a:tr>
              <a:tr h="309009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KNEE REPLACEMENT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-13%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19%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solidFill>
                            <a:schemeClr val="accent5"/>
                          </a:solidFill>
                          <a:effectLst/>
                        </a:rPr>
                        <a:t>4%</a:t>
                      </a:r>
                      <a:endParaRPr lang="it-IT" sz="2000" b="0" i="0" u="none" strike="noStrike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0815128"/>
                  </a:ext>
                </a:extLst>
              </a:tr>
              <a:tr h="309009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HIP REPLACEMENT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-12%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18%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solidFill>
                            <a:schemeClr val="accent5"/>
                          </a:solidFill>
                          <a:effectLst/>
                        </a:rPr>
                        <a:t>4%</a:t>
                      </a:r>
                      <a:endParaRPr lang="it-IT" sz="2000" b="0" i="0" u="none" strike="noStrike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1145496"/>
                  </a:ext>
                </a:extLst>
              </a:tr>
              <a:tr h="309009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ARTHROSCOPY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>
                          <a:effectLst/>
                        </a:rPr>
                        <a:t>-24%</a:t>
                      </a:r>
                      <a:endParaRPr lang="it-IT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11%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2000" u="none" strike="noStrike" dirty="0">
                          <a:effectLst/>
                        </a:rPr>
                        <a:t>-16%</a:t>
                      </a:r>
                      <a:endParaRPr lang="it-IT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80337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339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CB8DD5D-64BB-7B4A-0EB1-6FE988BDC7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90" t="11219" r="31859" b="1184"/>
          <a:stretch/>
        </p:blipFill>
        <p:spPr>
          <a:xfrm>
            <a:off x="983" y="2172083"/>
            <a:ext cx="4134374" cy="3450066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745EDB36-49FA-75E6-5D7D-6C9B89D073F0}"/>
              </a:ext>
            </a:extLst>
          </p:cNvPr>
          <p:cNvSpPr txBox="1">
            <a:spLocks/>
          </p:cNvSpPr>
          <p:nvPr/>
        </p:nvSpPr>
        <p:spPr>
          <a:xfrm>
            <a:off x="967026" y="29679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Tonsillectomy</a:t>
            </a:r>
          </a:p>
          <a:p>
            <a:r>
              <a:rPr lang="en-GB" sz="3200" dirty="0"/>
              <a:t>Std hospital rate every 100,000 resident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9E85243-A332-E3D2-5CE0-102832FBAA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41" t="11543" r="31525" b="1641"/>
          <a:stretch/>
        </p:blipFill>
        <p:spPr>
          <a:xfrm>
            <a:off x="4251369" y="2153247"/>
            <a:ext cx="3883231" cy="342879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0E1B6D0-B28D-BC49-D247-FA0B157231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77" t="11543" r="31623" b="1641"/>
          <a:stretch/>
        </p:blipFill>
        <p:spPr>
          <a:xfrm>
            <a:off x="8299803" y="2141372"/>
            <a:ext cx="3903043" cy="342879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571363C-9CEE-9430-2993-9C5AA5774CF6}"/>
              </a:ext>
            </a:extLst>
          </p:cNvPr>
          <p:cNvSpPr txBox="1"/>
          <p:nvPr/>
        </p:nvSpPr>
        <p:spPr>
          <a:xfrm>
            <a:off x="1400339" y="1796662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Pre-COVID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A2C7A9-41CD-9695-CFC6-B0A29E40EFE9}"/>
              </a:ext>
            </a:extLst>
          </p:cNvPr>
          <p:cNvSpPr txBox="1"/>
          <p:nvPr/>
        </p:nvSpPr>
        <p:spPr>
          <a:xfrm>
            <a:off x="5521044" y="1772040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COVID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36854B3-FEBC-08F5-35CF-6A25AC5B970B}"/>
              </a:ext>
            </a:extLst>
          </p:cNvPr>
          <p:cNvSpPr txBox="1"/>
          <p:nvPr/>
        </p:nvSpPr>
        <p:spPr>
          <a:xfrm>
            <a:off x="9836578" y="1719758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Post-COVID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431BEFA-3C95-58B5-5C0B-00C8005C9E37}"/>
              </a:ext>
            </a:extLst>
          </p:cNvPr>
          <p:cNvSpPr txBox="1"/>
          <p:nvPr/>
        </p:nvSpPr>
        <p:spPr>
          <a:xfrm>
            <a:off x="1393733" y="2071426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2018-2019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4B2136-28ED-944C-B1C9-DE07FFE6E808}"/>
              </a:ext>
            </a:extLst>
          </p:cNvPr>
          <p:cNvSpPr txBox="1"/>
          <p:nvPr/>
        </p:nvSpPr>
        <p:spPr>
          <a:xfrm>
            <a:off x="5477208" y="2060022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2020-2021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6841860-5AC2-F011-A949-9D0C75F4423F}"/>
              </a:ext>
            </a:extLst>
          </p:cNvPr>
          <p:cNvSpPr txBox="1"/>
          <p:nvPr/>
        </p:nvSpPr>
        <p:spPr>
          <a:xfrm>
            <a:off x="9836579" y="2071426"/>
            <a:ext cx="236626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2022 value</a:t>
            </a:r>
          </a:p>
        </p:txBody>
      </p:sp>
    </p:spTree>
    <p:extLst>
      <p:ext uri="{BB962C8B-B14F-4D97-AF65-F5344CB8AC3E}">
        <p14:creationId xmlns:p14="http://schemas.microsoft.com/office/powerpoint/2010/main" val="3439685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331251DA-4DF3-881E-2D22-3E739A360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916" y="1577402"/>
            <a:ext cx="3713401" cy="214614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C96597F-5719-3B6A-50FE-4B9D7E150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572" y="1557521"/>
            <a:ext cx="3712367" cy="215923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F0F9224-3D9E-D2FC-BE9C-A251F6CE0AE0}"/>
              </a:ext>
            </a:extLst>
          </p:cNvPr>
          <p:cNvSpPr txBox="1"/>
          <p:nvPr/>
        </p:nvSpPr>
        <p:spPr>
          <a:xfrm>
            <a:off x="821309" y="4786038"/>
            <a:ext cx="2414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Pearson correlation </a:t>
            </a:r>
            <a:r>
              <a:rPr lang="en-GB" dirty="0">
                <a:solidFill>
                  <a:srgbClr val="000000"/>
                </a:solidFill>
              </a:rPr>
              <a:t>between pre COVID user-rates and their change considering pre and post 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2B8E866-2792-2F1B-4E76-60B423F10E07}"/>
              </a:ext>
            </a:extLst>
          </p:cNvPr>
          <p:cNvSpPr txBox="1"/>
          <p:nvPr/>
        </p:nvSpPr>
        <p:spPr>
          <a:xfrm>
            <a:off x="967026" y="768076"/>
            <a:ext cx="3803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Mean surgical rate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BBADDED-D0FB-9C24-B0A7-43785E97A631}"/>
              </a:ext>
            </a:extLst>
          </p:cNvPr>
          <p:cNvSpPr txBox="1"/>
          <p:nvPr/>
        </p:nvSpPr>
        <p:spPr>
          <a:xfrm>
            <a:off x="6797296" y="790850"/>
            <a:ext cx="37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CV </a:t>
            </a:r>
            <a:r>
              <a:rPr lang="en-GB" dirty="0">
                <a:solidFill>
                  <a:srgbClr val="000000"/>
                </a:solidFill>
              </a:rPr>
              <a:t>across 3 regions in the different time periods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BC24E25E-3E13-7F01-7519-5251ACCD9A8F}"/>
              </a:ext>
            </a:extLst>
          </p:cNvPr>
          <p:cNvCxnSpPr>
            <a:cxnSpLocks/>
          </p:cNvCxnSpPr>
          <p:nvPr/>
        </p:nvCxnSpPr>
        <p:spPr>
          <a:xfrm>
            <a:off x="2505244" y="1634579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A3B387A-C56D-DD2F-C3CB-80FBB13BDDBB}"/>
              </a:ext>
            </a:extLst>
          </p:cNvPr>
          <p:cNvCxnSpPr>
            <a:cxnSpLocks/>
          </p:cNvCxnSpPr>
          <p:nvPr/>
        </p:nvCxnSpPr>
        <p:spPr>
          <a:xfrm>
            <a:off x="3572645" y="1627731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3E19FAB-F487-E628-DF8D-70D89B69B069}"/>
              </a:ext>
            </a:extLst>
          </p:cNvPr>
          <p:cNvCxnSpPr>
            <a:cxnSpLocks/>
          </p:cNvCxnSpPr>
          <p:nvPr/>
        </p:nvCxnSpPr>
        <p:spPr>
          <a:xfrm>
            <a:off x="8225793" y="1627731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E2068740-F094-D617-548A-C24699DDF16D}"/>
              </a:ext>
            </a:extLst>
          </p:cNvPr>
          <p:cNvCxnSpPr>
            <a:cxnSpLocks/>
          </p:cNvCxnSpPr>
          <p:nvPr/>
        </p:nvCxnSpPr>
        <p:spPr>
          <a:xfrm>
            <a:off x="9292593" y="1634579"/>
            <a:ext cx="0" cy="208897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>
            <a:extLst>
              <a:ext uri="{FF2B5EF4-FFF2-40B4-BE49-F238E27FC236}">
                <a16:creationId xmlns:a16="http://schemas.microsoft.com/office/drawing/2014/main" id="{34E2BCAC-E416-9625-F26E-F5BBB9ECF7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5688" y="4670986"/>
            <a:ext cx="2853209" cy="85371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A062C245-A3B7-BA9F-DDA2-D08D3CA2D8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9815" y="3992641"/>
            <a:ext cx="5876493" cy="2615676"/>
          </a:xfrm>
          <a:prstGeom prst="rect">
            <a:avLst/>
          </a:prstGeom>
        </p:spPr>
      </p:pic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157ED6E6-15AF-C611-7768-49CDA1B25D79}"/>
              </a:ext>
            </a:extLst>
          </p:cNvPr>
          <p:cNvCxnSpPr>
            <a:cxnSpLocks/>
          </p:cNvCxnSpPr>
          <p:nvPr/>
        </p:nvCxnSpPr>
        <p:spPr>
          <a:xfrm>
            <a:off x="3379808" y="4965539"/>
            <a:ext cx="53475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732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83D9CE-BB05-BFD8-B370-2BD63B281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en-GB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5EDB36-49FA-75E6-5D7D-6C9B89D073F0}"/>
              </a:ext>
            </a:extLst>
          </p:cNvPr>
          <p:cNvSpPr txBox="1">
            <a:spLocks/>
          </p:cNvSpPr>
          <p:nvPr/>
        </p:nvSpPr>
        <p:spPr>
          <a:xfrm>
            <a:off x="967026" y="296797"/>
            <a:ext cx="100511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Cholecystectomy</a:t>
            </a:r>
          </a:p>
          <a:p>
            <a:r>
              <a:rPr lang="en-GB" sz="3200" dirty="0"/>
              <a:t>Std hospital rate every 100,000 resident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571363C-9CEE-9430-2993-9C5AA5774CF6}"/>
              </a:ext>
            </a:extLst>
          </p:cNvPr>
          <p:cNvSpPr txBox="1"/>
          <p:nvPr/>
        </p:nvSpPr>
        <p:spPr>
          <a:xfrm>
            <a:off x="1400339" y="1576748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Pre-COVID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A2C7A9-41CD-9695-CFC6-B0A29E40EFE9}"/>
              </a:ext>
            </a:extLst>
          </p:cNvPr>
          <p:cNvSpPr txBox="1"/>
          <p:nvPr/>
        </p:nvSpPr>
        <p:spPr>
          <a:xfrm>
            <a:off x="5521044" y="1552126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COVID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36854B3-FEBC-08F5-35CF-6A25AC5B970B}"/>
              </a:ext>
            </a:extLst>
          </p:cNvPr>
          <p:cNvSpPr txBox="1"/>
          <p:nvPr/>
        </p:nvSpPr>
        <p:spPr>
          <a:xfrm>
            <a:off x="9836578" y="1499844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3"/>
                </a:solidFill>
              </a:rPr>
              <a:t>Post-COVID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FD0B6D5-7227-3F79-36DA-1C57E09DE3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73" t="11176" r="31721" b="3568"/>
          <a:stretch/>
        </p:blipFill>
        <p:spPr>
          <a:xfrm>
            <a:off x="126464" y="1952169"/>
            <a:ext cx="3959702" cy="342879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79B620E-BDE2-6455-F5E5-DC37470CC5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77" t="10810" r="31623" b="4301"/>
          <a:stretch/>
        </p:blipFill>
        <p:spPr>
          <a:xfrm>
            <a:off x="4201849" y="1933333"/>
            <a:ext cx="4016929" cy="345053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BC19079-DC16-3D4A-7B09-B6DE17D80E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266" t="10442" r="31721" b="1642"/>
          <a:stretch/>
        </p:blipFill>
        <p:spPr>
          <a:xfrm>
            <a:off x="8254479" y="1952169"/>
            <a:ext cx="3922648" cy="352235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4E82D12-F3FB-0CCC-797E-753E75C1F044}"/>
              </a:ext>
            </a:extLst>
          </p:cNvPr>
          <p:cNvSpPr txBox="1"/>
          <p:nvPr/>
        </p:nvSpPr>
        <p:spPr>
          <a:xfrm>
            <a:off x="1393733" y="1920951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2018-2019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5769652-720E-A5C6-05C2-0DD69B7FB9F0}"/>
              </a:ext>
            </a:extLst>
          </p:cNvPr>
          <p:cNvSpPr txBox="1"/>
          <p:nvPr/>
        </p:nvSpPr>
        <p:spPr>
          <a:xfrm>
            <a:off x="5477208" y="1909547"/>
            <a:ext cx="366917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Mean value 2020-2021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E7D0B5C-C13A-CB4B-70F6-0636CBF50834}"/>
              </a:ext>
            </a:extLst>
          </p:cNvPr>
          <p:cNvSpPr txBox="1"/>
          <p:nvPr/>
        </p:nvSpPr>
        <p:spPr>
          <a:xfrm>
            <a:off x="9836579" y="1920951"/>
            <a:ext cx="236626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b="1" dirty="0"/>
              <a:t>HD data – 2022 value</a:t>
            </a:r>
          </a:p>
        </p:txBody>
      </p:sp>
    </p:spTree>
    <p:extLst>
      <p:ext uri="{BB962C8B-B14F-4D97-AF65-F5344CB8AC3E}">
        <p14:creationId xmlns:p14="http://schemas.microsoft.com/office/powerpoint/2010/main" val="1205320682"/>
      </p:ext>
    </p:extLst>
  </p:cSld>
  <p:clrMapOvr>
    <a:masterClrMapping/>
  </p:clrMapOvr>
</p:sld>
</file>

<file path=ppt/theme/theme1.xml><?xml version="1.0" encoding="utf-8"?>
<a:theme xmlns:a="http://schemas.openxmlformats.org/drawingml/2006/main" name="MeS2022">
  <a:themeElements>
    <a:clrScheme name="MeS">
      <a:dk1>
        <a:srgbClr val="7C7C7B"/>
      </a:dk1>
      <a:lt1>
        <a:srgbClr val="FFFFFF"/>
      </a:lt1>
      <a:dk2>
        <a:srgbClr val="204B5C"/>
      </a:dk2>
      <a:lt2>
        <a:srgbClr val="EBEBEB"/>
      </a:lt2>
      <a:accent1>
        <a:srgbClr val="7C7C7B"/>
      </a:accent1>
      <a:accent2>
        <a:srgbClr val="CD1719"/>
      </a:accent2>
      <a:accent3>
        <a:srgbClr val="FBBA00"/>
      </a:accent3>
      <a:accent4>
        <a:srgbClr val="FFE000"/>
      </a:accent4>
      <a:accent5>
        <a:srgbClr val="3AAA34"/>
      </a:accent5>
      <a:accent6>
        <a:srgbClr val="05591C"/>
      </a:accent6>
      <a:hlink>
        <a:srgbClr val="B35102"/>
      </a:hlink>
      <a:folHlink>
        <a:srgbClr val="B3510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2022" id="{D71FBAA8-200A-4D2E-ADDF-D2DE162023A5}" vid="{D1F96149-DB3F-471B-BA72-3D94A3B3899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MeS2022</Template>
  <TotalTime>166</TotalTime>
  <Words>1389</Words>
  <Application>Microsoft Office PowerPoint</Application>
  <PresentationFormat>Widescreen</PresentationFormat>
  <Paragraphs>150</Paragraphs>
  <Slides>22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AAAAEX+TimesNewRomanPS-BoldMT</vt:lpstr>
      <vt:lpstr>Arial</vt:lpstr>
      <vt:lpstr>BlinkMacSystemFont</vt:lpstr>
      <vt:lpstr>Calibri</vt:lpstr>
      <vt:lpstr>Franklin Gothic Book</vt:lpstr>
      <vt:lpstr>Franklin Gothic Medium</vt:lpstr>
      <vt:lpstr>Times New Roman</vt:lpstr>
      <vt:lpstr>MeS2022</vt:lpstr>
      <vt:lpstr>How the rate of elective surgeries has changed due the Covid-19´s impact: a district level analysis in three regional health systems in Italy </vt:lpstr>
      <vt:lpstr>Background</vt:lpstr>
      <vt:lpstr>Presentazione standard di PowerPoint</vt:lpstr>
      <vt:lpstr>Aim &amp; setting</vt:lpstr>
      <vt:lpstr>Method</vt:lpstr>
      <vt:lpstr>Mean hospitalization rate change considering the 3 regions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Summary of results</vt:lpstr>
      <vt:lpstr>Conclusion</vt:lpstr>
      <vt:lpstr>Main references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PROPOSTA DI RICERCA</dc:title>
  <dc:creator>Marzia Cettina Severino</dc:creator>
  <cp:lastModifiedBy>Francesca Ferre</cp:lastModifiedBy>
  <cp:revision>49</cp:revision>
  <dcterms:created xsi:type="dcterms:W3CDTF">2023-05-10T15:27:15Z</dcterms:created>
  <dcterms:modified xsi:type="dcterms:W3CDTF">2023-09-13T11:54:56Z</dcterms:modified>
</cp:coreProperties>
</file>