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1086" r:id="rId2"/>
    <p:sldId id="777" r:id="rId3"/>
    <p:sldId id="996" r:id="rId4"/>
    <p:sldId id="967" r:id="rId5"/>
    <p:sldId id="1023" r:id="rId6"/>
    <p:sldId id="467" r:id="rId7"/>
    <p:sldId id="395" r:id="rId8"/>
    <p:sldId id="1094" r:id="rId9"/>
    <p:sldId id="1077" r:id="rId10"/>
    <p:sldId id="1100" r:id="rId11"/>
    <p:sldId id="490" r:id="rId12"/>
    <p:sldId id="1035" r:id="rId13"/>
    <p:sldId id="420" r:id="rId14"/>
    <p:sldId id="1080" r:id="rId15"/>
    <p:sldId id="1010" r:id="rId16"/>
    <p:sldId id="1011" r:id="rId17"/>
    <p:sldId id="1081" r:id="rId18"/>
    <p:sldId id="1063" r:id="rId19"/>
    <p:sldId id="1064" r:id="rId20"/>
    <p:sldId id="1106" r:id="rId21"/>
    <p:sldId id="991" r:id="rId22"/>
    <p:sldId id="993" r:id="rId23"/>
    <p:sldId id="994"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85" autoAdjust="0"/>
    <p:restoredTop sz="94668" autoAdjust="0"/>
  </p:normalViewPr>
  <p:slideViewPr>
    <p:cSldViewPr>
      <p:cViewPr varScale="1">
        <p:scale>
          <a:sx n="63" d="100"/>
          <a:sy n="63" d="100"/>
        </p:scale>
        <p:origin x="1563" y="51"/>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253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64DB847-A7C6-423F-B771-46A6092732E3}" type="datetimeFigureOut">
              <a:rPr lang="en-US"/>
              <a:pPr>
                <a:defRPr/>
              </a:pPr>
              <a:t>9/13/2023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7FC56A9-71FA-49A8-A49B-73E0C4B6E024}" type="slidenum">
              <a:rPr lang="en-US"/>
              <a:pPr>
                <a:defRPr/>
              </a:pPr>
              <a:t>‹#›</a:t>
            </a:fld>
            <a:endParaRPr lang="en-US"/>
          </a:p>
        </p:txBody>
      </p:sp>
    </p:spTree>
    <p:extLst>
      <p:ext uri="{BB962C8B-B14F-4D97-AF65-F5344CB8AC3E}">
        <p14:creationId xmlns:p14="http://schemas.microsoft.com/office/powerpoint/2010/main" val="15054590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7FC56A9-71FA-49A8-A49B-73E0C4B6E024}" type="slidenum">
              <a:rPr lang="en-US" smtClean="0"/>
              <a:pPr>
                <a:defRPr/>
              </a:pPr>
              <a:t>1</a:t>
            </a:fld>
            <a:endParaRPr lang="en-US"/>
          </a:p>
        </p:txBody>
      </p:sp>
    </p:spTree>
    <p:extLst>
      <p:ext uri="{BB962C8B-B14F-4D97-AF65-F5344CB8AC3E}">
        <p14:creationId xmlns:p14="http://schemas.microsoft.com/office/powerpoint/2010/main" val="1817159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9EBA60-0E12-C44B-9C38-444CE3D41AE1}" type="slidenum">
              <a:rPr lang="en-US" smtClean="0"/>
              <a:t>2</a:t>
            </a:fld>
            <a:endParaRPr lang="en-US"/>
          </a:p>
        </p:txBody>
      </p:sp>
    </p:spTree>
    <p:extLst>
      <p:ext uri="{BB962C8B-B14F-4D97-AF65-F5344CB8AC3E}">
        <p14:creationId xmlns:p14="http://schemas.microsoft.com/office/powerpoint/2010/main" val="3532388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that more is better.  If anything, the “more is better” studies sometimes use nicer instruments (e.g., ambulances that are loyal to one hospital relative to another happen to be the first ones at the door to pick you up).</a:t>
            </a:r>
            <a:endParaRPr lang="en-US" dirty="0"/>
          </a:p>
        </p:txBody>
      </p:sp>
      <p:sp>
        <p:nvSpPr>
          <p:cNvPr id="4" name="Slide Number Placeholder 3"/>
          <p:cNvSpPr>
            <a:spLocks noGrp="1"/>
          </p:cNvSpPr>
          <p:nvPr>
            <p:ph type="sldNum" sz="quarter" idx="10"/>
          </p:nvPr>
        </p:nvSpPr>
        <p:spPr/>
        <p:txBody>
          <a:bodyPr/>
          <a:lstStyle/>
          <a:p>
            <a:fld id="{489EBA60-0E12-C44B-9C38-444CE3D41AE1}" type="slidenum">
              <a:rPr lang="en-US" smtClean="0"/>
              <a:t>5</a:t>
            </a:fld>
            <a:endParaRPr lang="en-US"/>
          </a:p>
        </p:txBody>
      </p:sp>
    </p:spTree>
    <p:extLst>
      <p:ext uri="{BB962C8B-B14F-4D97-AF65-F5344CB8AC3E}">
        <p14:creationId xmlns:p14="http://schemas.microsoft.com/office/powerpoint/2010/main" val="624454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 name="Rectangle 4"/>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ounded Rectangle 5"/>
          <p:cNvSpPr/>
          <p:nvPr/>
        </p:nvSpPr>
        <p:spPr>
          <a:xfrm>
            <a:off x="381000" y="1295400"/>
            <a:ext cx="8229600" cy="2057400"/>
          </a:xfrm>
          <a:prstGeom prst="roundRect">
            <a:avLst/>
          </a:prstGeom>
          <a:solidFill>
            <a:srgbClr val="3333B2"/>
          </a:solidFill>
          <a:ln>
            <a:solidFill>
              <a:srgbClr val="3333B2"/>
            </a:solidFill>
          </a:ln>
          <a:effectLst>
            <a:outerShdw blurRad="1143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p:nvSpPr>
        <p:spPr>
          <a:xfrm>
            <a:off x="3352800" y="6477000"/>
            <a:ext cx="4191000" cy="394456"/>
          </a:xfrm>
          <a:prstGeom prst="rect">
            <a:avLst/>
          </a:prstGeom>
          <a:noFill/>
        </p:spPr>
        <p:txBody>
          <a:bodyPr anchor="ctr"/>
          <a:lstStyle/>
          <a:p>
            <a:pPr algn="r" fontAlgn="auto">
              <a:spcBef>
                <a:spcPts val="0"/>
              </a:spcBef>
              <a:spcAft>
                <a:spcPts val="0"/>
              </a:spcAft>
              <a:defRPr/>
            </a:pPr>
            <a:endParaRPr lang="en-US" sz="1200" dirty="0">
              <a:solidFill>
                <a:schemeClr val="bg1"/>
              </a:solidFill>
              <a:latin typeface="+mn-lt"/>
              <a:cs typeface="+mn-cs"/>
            </a:endParaRPr>
          </a:p>
        </p:txBody>
      </p:sp>
      <p:sp>
        <p:nvSpPr>
          <p:cNvPr id="2" name="Title 1"/>
          <p:cNvSpPr>
            <a:spLocks noGrp="1"/>
          </p:cNvSpPr>
          <p:nvPr>
            <p:ph type="ctrTitle"/>
          </p:nvPr>
        </p:nvSpPr>
        <p:spPr>
          <a:xfrm>
            <a:off x="609600" y="1447800"/>
            <a:ext cx="7772400" cy="838200"/>
          </a:xfrm>
        </p:spPr>
        <p:txBody>
          <a:bodyPr/>
          <a:lstStyle>
            <a:lvl1pPr>
              <a:defRPr baseline="0">
                <a:solidFill>
                  <a:schemeClr val="bg1"/>
                </a:solidFill>
              </a:defRPr>
            </a:lvl1pPr>
          </a:lstStyle>
          <a:p>
            <a:r>
              <a:rPr lang="en-US"/>
              <a:t>Click to edit Master title style</a:t>
            </a:r>
          </a:p>
        </p:txBody>
      </p:sp>
      <p:sp>
        <p:nvSpPr>
          <p:cNvPr id="3" name="Subtitle 2"/>
          <p:cNvSpPr>
            <a:spLocks noGrp="1"/>
          </p:cNvSpPr>
          <p:nvPr>
            <p:ph type="subTitle" idx="1"/>
          </p:nvPr>
        </p:nvSpPr>
        <p:spPr>
          <a:xfrm>
            <a:off x="1219200" y="2667000"/>
            <a:ext cx="6400800" cy="533400"/>
          </a:xfrm>
        </p:spPr>
        <p:txBody>
          <a:bodyP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5EA575-3527-424C-A005-428A5216F8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39EB02-20BD-4C4F-B59A-1CA3F89D91B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74122E81-28E2-46CB-8A8C-E08E02C5ACDF}" type="slidenum">
              <a:rPr lang="en-US"/>
              <a:pPr>
                <a:defRPr/>
              </a:pPr>
              <a:t>‹#›</a:t>
            </a:fld>
            <a:endParaRPr lang="en-US"/>
          </a:p>
        </p:txBody>
      </p:sp>
    </p:spTree>
    <p:extLst>
      <p:ext uri="{BB962C8B-B14F-4D97-AF65-F5344CB8AC3E}">
        <p14:creationId xmlns:p14="http://schemas.microsoft.com/office/powerpoint/2010/main" val="416712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5" name="Rectangle 4"/>
          <p:cNvSpPr/>
          <p:nvPr/>
        </p:nvSpPr>
        <p:spPr>
          <a:xfrm>
            <a:off x="12274" y="6484937"/>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5"/>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p:nvSpPr>
        <p:spPr>
          <a:xfrm>
            <a:off x="4495800" y="6492875"/>
            <a:ext cx="3500437" cy="369887"/>
          </a:xfrm>
          <a:prstGeom prst="rect">
            <a:avLst/>
          </a:prstGeom>
          <a:noFill/>
        </p:spPr>
        <p:txBody>
          <a:bodyPr anchor="ctr"/>
          <a:lstStyle/>
          <a:p>
            <a:pPr algn="r" fontAlgn="auto">
              <a:spcBef>
                <a:spcPts val="0"/>
              </a:spcBef>
              <a:spcAft>
                <a:spcPts val="0"/>
              </a:spcAft>
              <a:defRPr/>
            </a:pPr>
            <a:r>
              <a:rPr lang="en-US" sz="1200" kern="1200" dirty="0">
                <a:solidFill>
                  <a:schemeClr val="bg1"/>
                </a:solidFill>
                <a:latin typeface="Arial" charset="0"/>
                <a:ea typeface="+mn-ea"/>
                <a:cs typeface="Arial" charset="0"/>
              </a:rPr>
              <a:t>Misallocation in Health Care</a:t>
            </a:r>
          </a:p>
        </p:txBody>
      </p:sp>
      <p:sp>
        <p:nvSpPr>
          <p:cNvPr id="3" name="Content Placeholder 2"/>
          <p:cNvSpPr>
            <a:spLocks noGrp="1"/>
          </p:cNvSpPr>
          <p:nvPr>
            <p:ph idx="1"/>
          </p:nvPr>
        </p:nvSpPr>
        <p:spPr>
          <a:xfrm>
            <a:off x="304800" y="1066800"/>
            <a:ext cx="8382000" cy="5059363"/>
          </a:xfrm>
        </p:spPr>
        <p:txBody>
          <a:bodyPr/>
          <a:lstStyle>
            <a:lvl1pPr>
              <a:buSzPct val="60000"/>
              <a:buFontTx/>
              <a:buBlip>
                <a:blip r:embed="rId2"/>
              </a:buBlip>
              <a:defRPr/>
            </a:lvl1pPr>
            <a:lvl2pPr>
              <a:buSzPct val="60000"/>
              <a:buFontTx/>
              <a:buBlip>
                <a:blip r:embed="rId3"/>
              </a:buBlip>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0" y="0"/>
            <a:ext cx="8915400" cy="762000"/>
          </a:xfrm>
        </p:spPr>
        <p:txBody>
          <a:bodyPr/>
          <a:lstStyle>
            <a:lvl1pPr marL="182880" algn="l">
              <a:defRPr baseline="0">
                <a:solidFill>
                  <a:schemeClr val="bg1"/>
                </a:solidFill>
              </a:defRPr>
            </a:lvl1pPr>
          </a:lstStyle>
          <a:p>
            <a:r>
              <a:rPr lang="en-US"/>
              <a:t>Click to edit Master title style</a:t>
            </a:r>
            <a:endParaRPr lang="en-US" dirty="0"/>
          </a:p>
        </p:txBody>
      </p:sp>
      <p:sp>
        <p:nvSpPr>
          <p:cNvPr id="8" name="Date Placeholder 3"/>
          <p:cNvSpPr>
            <a:spLocks noGrp="1"/>
          </p:cNvSpPr>
          <p:nvPr>
            <p:ph type="dt" sz="half" idx="10"/>
          </p:nvPr>
        </p:nvSpPr>
        <p:spPr>
          <a:xfrm>
            <a:off x="0" y="6492875"/>
            <a:ext cx="1071563" cy="365125"/>
          </a:xfrm>
        </p:spPr>
        <p:txBody>
          <a:bodyPr/>
          <a:lstStyle>
            <a:lvl1pPr>
              <a:defRPr baseline="0" smtClean="0">
                <a:solidFill>
                  <a:schemeClr val="bg1"/>
                </a:solidFill>
              </a:defRPr>
            </a:lvl1pPr>
          </a:lstStyle>
          <a:p>
            <a:pPr>
              <a:defRPr/>
            </a:pPr>
            <a:endParaRPr lang="en-US"/>
          </a:p>
        </p:txBody>
      </p:sp>
      <p:sp>
        <p:nvSpPr>
          <p:cNvPr id="9" name="Footer Placeholder 4"/>
          <p:cNvSpPr>
            <a:spLocks noGrp="1"/>
          </p:cNvSpPr>
          <p:nvPr>
            <p:ph type="ftr" sz="quarter" idx="11"/>
          </p:nvPr>
        </p:nvSpPr>
        <p:spPr>
          <a:xfrm>
            <a:off x="1066800" y="6475646"/>
            <a:ext cx="3505200" cy="365125"/>
          </a:xfrm>
        </p:spPr>
        <p:txBody>
          <a:bodyPr/>
          <a:lstStyle>
            <a:lvl1pPr algn="l">
              <a:defRPr baseline="0" smtClean="0">
                <a:solidFill>
                  <a:schemeClr val="bg1"/>
                </a:solidFill>
              </a:defRPr>
            </a:lvl1pPr>
          </a:lstStyle>
          <a:p>
            <a:pPr>
              <a:defRPr/>
            </a:pPr>
            <a:endParaRPr lang="en-US" dirty="0"/>
          </a:p>
        </p:txBody>
      </p:sp>
      <p:sp>
        <p:nvSpPr>
          <p:cNvPr id="10" name="Slide Number Placeholder 5"/>
          <p:cNvSpPr>
            <a:spLocks noGrp="1"/>
          </p:cNvSpPr>
          <p:nvPr>
            <p:ph type="sldNum" sz="quarter" idx="12"/>
          </p:nvPr>
        </p:nvSpPr>
        <p:spPr>
          <a:xfrm>
            <a:off x="8077200" y="6492875"/>
            <a:ext cx="1066800" cy="365125"/>
          </a:xfrm>
        </p:spPr>
        <p:txBody>
          <a:bodyPr/>
          <a:lstStyle>
            <a:lvl1pPr>
              <a:defRPr baseline="0" smtClean="0">
                <a:solidFill>
                  <a:schemeClr val="bg1"/>
                </a:solidFill>
              </a:defRPr>
            </a:lvl1pPr>
          </a:lstStyle>
          <a:p>
            <a:pPr>
              <a:defRPr/>
            </a:pPr>
            <a:fld id="{5BC7FEBF-A170-470C-A369-F0D066FB58E5}"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F2F621-4695-46C1-8607-7F4A48817B1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4"/>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5"/>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7" name="Rectangle 6"/>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extBox 7"/>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Content Placeholder 2"/>
          <p:cNvSpPr>
            <a:spLocks noGrp="1"/>
          </p:cNvSpPr>
          <p:nvPr>
            <p:ph sz="half" idx="1"/>
          </p:nvPr>
        </p:nvSpPr>
        <p:spPr>
          <a:xfrm>
            <a:off x="228600" y="1066800"/>
            <a:ext cx="4267200" cy="5059363"/>
          </a:xfrm>
        </p:spPr>
        <p:txBody>
          <a:bodyPr/>
          <a:lstStyle>
            <a:lvl1pPr>
              <a:buSzPct val="60000"/>
              <a:buFontTx/>
              <a:buBlip>
                <a:blip r:embed="rId2"/>
              </a:buBlip>
              <a:defRPr sz="2800"/>
            </a:lvl1pPr>
            <a:lvl2pPr>
              <a:buSzPct val="60000"/>
              <a:buFontTx/>
              <a:buBlip>
                <a:blip r:embed="rId2"/>
              </a:buBlip>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066800"/>
            <a:ext cx="4267200" cy="5059363"/>
          </a:xfrm>
        </p:spPr>
        <p:txBody>
          <a:bodyPr/>
          <a:lstStyle>
            <a:lvl1pPr>
              <a:buSzPct val="60000"/>
              <a:buFontTx/>
              <a:buBlip>
                <a:blip r:embed="rId2"/>
              </a:buBlip>
              <a:defRPr sz="2800"/>
            </a:lvl1pPr>
            <a:lvl2pPr>
              <a:buSzPct val="60000"/>
              <a:buFontTx/>
              <a:buBlip>
                <a:blip r:embed="rId2"/>
              </a:buBlip>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0" y="0"/>
            <a:ext cx="8839200" cy="762000"/>
          </a:xfrm>
        </p:spPr>
        <p:txBody>
          <a:bodyPr/>
          <a:lstStyle>
            <a:lvl1pPr marL="182880" algn="l">
              <a:defRPr baseline="0">
                <a:solidFill>
                  <a:schemeClr val="bg1"/>
                </a:solidFill>
              </a:defRPr>
            </a:lvl1pPr>
          </a:lstStyle>
          <a:p>
            <a:r>
              <a:rPr lang="en-US"/>
              <a:t>Click to edit Master title style</a:t>
            </a:r>
          </a:p>
        </p:txBody>
      </p:sp>
      <p:sp>
        <p:nvSpPr>
          <p:cNvPr id="9" name="Date Placeholder 4"/>
          <p:cNvSpPr>
            <a:spLocks noGrp="1"/>
          </p:cNvSpPr>
          <p:nvPr>
            <p:ph type="dt" sz="half" idx="10"/>
          </p:nvPr>
        </p:nvSpPr>
        <p:spPr>
          <a:xfrm>
            <a:off x="0" y="6492875"/>
            <a:ext cx="1066800" cy="365125"/>
          </a:xfrm>
        </p:spPr>
        <p:txBody>
          <a:bodyPr/>
          <a:lstStyle>
            <a:lvl1pPr>
              <a:defRPr baseline="0" smtClean="0">
                <a:solidFill>
                  <a:schemeClr val="bg1"/>
                </a:solidFill>
              </a:defRPr>
            </a:lvl1pPr>
          </a:lstStyle>
          <a:p>
            <a:pPr>
              <a:defRPr/>
            </a:pPr>
            <a:endParaRPr lang="en-US"/>
          </a:p>
        </p:txBody>
      </p:sp>
      <p:sp>
        <p:nvSpPr>
          <p:cNvPr id="10" name="Footer Placeholder 5"/>
          <p:cNvSpPr>
            <a:spLocks noGrp="1"/>
          </p:cNvSpPr>
          <p:nvPr>
            <p:ph type="ftr" sz="quarter" idx="11"/>
          </p:nvPr>
        </p:nvSpPr>
        <p:spPr>
          <a:xfrm>
            <a:off x="4572000" y="6492875"/>
            <a:ext cx="3505200" cy="365125"/>
          </a:xfrm>
        </p:spPr>
        <p:txBody>
          <a:bodyPr/>
          <a:lstStyle>
            <a:lvl1pPr algn="l">
              <a:defRPr baseline="0" smtClean="0">
                <a:solidFill>
                  <a:schemeClr val="bg1"/>
                </a:solidFill>
              </a:defRPr>
            </a:lvl1pPr>
          </a:lstStyle>
          <a:p>
            <a:pPr>
              <a:defRPr/>
            </a:pPr>
            <a:endParaRPr lang="en-US"/>
          </a:p>
        </p:txBody>
      </p:sp>
      <p:sp>
        <p:nvSpPr>
          <p:cNvPr id="11" name="Slide Number Placeholder 6"/>
          <p:cNvSpPr>
            <a:spLocks noGrp="1"/>
          </p:cNvSpPr>
          <p:nvPr>
            <p:ph type="sldNum" sz="quarter" idx="12"/>
          </p:nvPr>
        </p:nvSpPr>
        <p:spPr>
          <a:xfrm>
            <a:off x="8077200" y="6492875"/>
            <a:ext cx="1066800" cy="365125"/>
          </a:xfrm>
        </p:spPr>
        <p:txBody>
          <a:bodyPr/>
          <a:lstStyle>
            <a:lvl1pPr>
              <a:defRPr baseline="0" smtClean="0">
                <a:solidFill>
                  <a:schemeClr val="bg1"/>
                </a:solidFill>
              </a:defRPr>
            </a:lvl1pPr>
          </a:lstStyle>
          <a:p>
            <a:pPr>
              <a:defRPr/>
            </a:pPr>
            <a:fld id="{CA58546F-1E4E-426D-9940-5EB4B4A7467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8" name="Rectangle 7"/>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9" name="Rectangle 8"/>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TextBox 9"/>
          <p:cNvSpPr txBox="1"/>
          <p:nvPr/>
        </p:nvSpPr>
        <p:spPr>
          <a:xfrm>
            <a:off x="1071563" y="6488113"/>
            <a:ext cx="3500437" cy="369887"/>
          </a:xfrm>
          <a:prstGeom prst="rect">
            <a:avLst/>
          </a:prstGeom>
          <a:noFill/>
        </p:spPr>
        <p:txBody>
          <a:bodyPr anchor="ctr"/>
          <a:lstStyle/>
          <a:p>
            <a:pPr algn="r" fontAlgn="auto">
              <a:spcBef>
                <a:spcPts val="0"/>
              </a:spcBef>
              <a:spcAft>
                <a:spcPts val="0"/>
              </a:spcAft>
              <a:defRPr/>
            </a:pPr>
            <a:r>
              <a:rPr lang="en-US" sz="1200">
                <a:solidFill>
                  <a:schemeClr val="bg1"/>
                </a:solidFill>
                <a:latin typeface="+mn-lt"/>
                <a:cs typeface="+mn-cs"/>
              </a:rPr>
              <a:t>Vu Pham</a:t>
            </a:r>
          </a:p>
        </p:txBody>
      </p:sp>
      <p:sp>
        <p:nvSpPr>
          <p:cNvPr id="3" name="Text Placeholder 2"/>
          <p:cNvSpPr>
            <a:spLocks noGrp="1"/>
          </p:cNvSpPr>
          <p:nvPr>
            <p:ph type="body" idx="1"/>
          </p:nvPr>
        </p:nvSpPr>
        <p:spPr>
          <a:xfrm>
            <a:off x="457200" y="9906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76400"/>
            <a:ext cx="4040188" cy="4449763"/>
          </a:xfrm>
        </p:spPr>
        <p:txBody>
          <a:bodyPr/>
          <a:lstStyle>
            <a:lvl1pPr>
              <a:buSzPct val="60000"/>
              <a:buFontTx/>
              <a:buBlip>
                <a:blip r:embed="rId2"/>
              </a:buBlip>
              <a:defRPr sz="2400"/>
            </a:lvl1pPr>
            <a:lvl2pPr>
              <a:buSzPct val="60000"/>
              <a:buFontTx/>
              <a:buBlip>
                <a:blip r:embed="rId2"/>
              </a:buBlip>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9906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76400"/>
            <a:ext cx="4041775" cy="4449763"/>
          </a:xfrm>
        </p:spPr>
        <p:txBody>
          <a:bodyPr/>
          <a:lstStyle>
            <a:lvl1pPr>
              <a:buSzPct val="60000"/>
              <a:buFontTx/>
              <a:buBlip>
                <a:blip r:embed="rId2"/>
              </a:buBlip>
              <a:defRPr sz="2400"/>
            </a:lvl1pPr>
            <a:lvl2pPr>
              <a:buSzPct val="60000"/>
              <a:buFontTx/>
              <a:buBlip>
                <a:blip r:embed="rId2"/>
              </a:buBlip>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0" y="0"/>
            <a:ext cx="8839200" cy="762000"/>
          </a:xfrm>
        </p:spPr>
        <p:txBody>
          <a:bodyPr/>
          <a:lstStyle>
            <a:lvl1pPr marL="182880" algn="l">
              <a:defRPr baseline="0">
                <a:solidFill>
                  <a:schemeClr val="bg1"/>
                </a:solidFill>
              </a:defRPr>
            </a:lvl1pPr>
          </a:lstStyle>
          <a:p>
            <a:r>
              <a:rPr lang="en-US"/>
              <a:t>Click to edit Master title style</a:t>
            </a:r>
          </a:p>
        </p:txBody>
      </p:sp>
      <p:sp>
        <p:nvSpPr>
          <p:cNvPr id="11" name="Date Placeholder 6"/>
          <p:cNvSpPr>
            <a:spLocks noGrp="1"/>
          </p:cNvSpPr>
          <p:nvPr>
            <p:ph type="dt" sz="half" idx="10"/>
          </p:nvPr>
        </p:nvSpPr>
        <p:spPr>
          <a:xfrm>
            <a:off x="0" y="6492875"/>
            <a:ext cx="1066800" cy="365125"/>
          </a:xfrm>
        </p:spPr>
        <p:txBody>
          <a:bodyPr/>
          <a:lstStyle>
            <a:lvl1pPr>
              <a:defRPr baseline="0" smtClean="0">
                <a:solidFill>
                  <a:schemeClr val="bg1"/>
                </a:solidFill>
              </a:defRPr>
            </a:lvl1pPr>
          </a:lstStyle>
          <a:p>
            <a:pPr>
              <a:defRPr/>
            </a:pPr>
            <a:endParaRPr lang="en-US"/>
          </a:p>
        </p:txBody>
      </p:sp>
      <p:sp>
        <p:nvSpPr>
          <p:cNvPr id="12" name="Footer Placeholder 7"/>
          <p:cNvSpPr>
            <a:spLocks noGrp="1"/>
          </p:cNvSpPr>
          <p:nvPr>
            <p:ph type="ftr" sz="quarter" idx="11"/>
          </p:nvPr>
        </p:nvSpPr>
        <p:spPr>
          <a:xfrm>
            <a:off x="4572000" y="6492875"/>
            <a:ext cx="3505200" cy="365125"/>
          </a:xfrm>
        </p:spPr>
        <p:txBody>
          <a:bodyPr/>
          <a:lstStyle>
            <a:lvl1pPr algn="l">
              <a:defRPr baseline="0" smtClean="0">
                <a:solidFill>
                  <a:schemeClr val="bg1"/>
                </a:solidFill>
              </a:defRPr>
            </a:lvl1pPr>
          </a:lstStyle>
          <a:p>
            <a:pPr>
              <a:defRPr/>
            </a:pPr>
            <a:endParaRPr lang="en-US"/>
          </a:p>
        </p:txBody>
      </p:sp>
      <p:sp>
        <p:nvSpPr>
          <p:cNvPr id="13" name="Slide Number Placeholder 8"/>
          <p:cNvSpPr>
            <a:spLocks noGrp="1"/>
          </p:cNvSpPr>
          <p:nvPr>
            <p:ph type="sldNum" sz="quarter" idx="12"/>
          </p:nvPr>
        </p:nvSpPr>
        <p:spPr>
          <a:xfrm>
            <a:off x="8077200" y="6492875"/>
            <a:ext cx="1066800" cy="365125"/>
          </a:xfrm>
        </p:spPr>
        <p:txBody>
          <a:bodyPr/>
          <a:lstStyle>
            <a:lvl1pPr>
              <a:defRPr baseline="0" smtClean="0">
                <a:solidFill>
                  <a:schemeClr val="bg1"/>
                </a:solidFill>
              </a:defRPr>
            </a:lvl1pPr>
          </a:lstStyle>
          <a:p>
            <a:pPr>
              <a:defRPr/>
            </a:pPr>
            <a:fld id="{4F25B14B-C98E-4C14-96E7-18DD3A29C17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3"/>
          <p:cNvSpPr/>
          <p:nvPr/>
        </p:nvSpPr>
        <p:spPr>
          <a:xfrm>
            <a:off x="0" y="0"/>
            <a:ext cx="9144000" cy="762000"/>
          </a:xfrm>
          <a:prstGeom prst="rect">
            <a:avLst/>
          </a:prstGeom>
          <a:gradFill flip="none" rotWithShape="1">
            <a:gsLst>
              <a:gs pos="0">
                <a:schemeClr val="tx1"/>
              </a:gs>
              <a:gs pos="100000">
                <a:srgbClr val="3333B2"/>
              </a:gs>
            </a:gsLst>
            <a:lin ang="10800000" scaled="1"/>
            <a:tileRect/>
          </a:gradFill>
          <a:ln>
            <a:noFill/>
          </a:ln>
          <a:effectLst>
            <a:outerShdw blurRad="50800" dist="88900" dir="5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6" name="Rectangle 5"/>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2" name="Title 1"/>
          <p:cNvSpPr>
            <a:spLocks noGrp="1"/>
          </p:cNvSpPr>
          <p:nvPr>
            <p:ph type="title"/>
          </p:nvPr>
        </p:nvSpPr>
        <p:spPr>
          <a:xfrm>
            <a:off x="0" y="0"/>
            <a:ext cx="8915400" cy="762000"/>
          </a:xfrm>
        </p:spPr>
        <p:txBody>
          <a:bodyPr/>
          <a:lstStyle>
            <a:lvl1pPr marL="182880" algn="l">
              <a:defRPr baseline="0">
                <a:solidFill>
                  <a:schemeClr val="bg1"/>
                </a:solidFill>
              </a:defRPr>
            </a:lvl1pPr>
          </a:lstStyle>
          <a:p>
            <a:r>
              <a:rPr lang="en-US"/>
              <a:t>Click to edit Master title style</a:t>
            </a:r>
          </a:p>
        </p:txBody>
      </p:sp>
      <p:sp>
        <p:nvSpPr>
          <p:cNvPr id="12" name="Text Placeholder 10"/>
          <p:cNvSpPr>
            <a:spLocks noGrp="1"/>
          </p:cNvSpPr>
          <p:nvPr>
            <p:ph type="body" sz="quarter" idx="13"/>
          </p:nvPr>
        </p:nvSpPr>
        <p:spPr>
          <a:xfrm>
            <a:off x="1066800" y="6477000"/>
            <a:ext cx="3505200" cy="381000"/>
          </a:xfrm>
        </p:spPr>
        <p:txBody>
          <a:bodyPr anchor="ctr">
            <a:normAutofit/>
          </a:bodyPr>
          <a:lstStyle>
            <a:lvl1pPr algn="r">
              <a:buNone/>
              <a:defRPr lang="en-US" sz="1200" kern="1200" baseline="0" dirty="0">
                <a:solidFill>
                  <a:schemeClr val="bg1"/>
                </a:solidFill>
                <a:latin typeface="+mn-lt"/>
                <a:ea typeface="+mn-ea"/>
                <a:cs typeface="+mn-cs"/>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p:txBody>
      </p:sp>
      <p:sp>
        <p:nvSpPr>
          <p:cNvPr id="7" name="Date Placeholder 6"/>
          <p:cNvSpPr>
            <a:spLocks noGrp="1"/>
          </p:cNvSpPr>
          <p:nvPr>
            <p:ph type="dt" sz="half" idx="14"/>
          </p:nvPr>
        </p:nvSpPr>
        <p:spPr>
          <a:xfrm>
            <a:off x="0" y="6492875"/>
            <a:ext cx="1066800" cy="365125"/>
          </a:xfrm>
        </p:spPr>
        <p:txBody>
          <a:bodyPr/>
          <a:lstStyle>
            <a:lvl1pPr>
              <a:defRPr baseline="0" smtClean="0">
                <a:solidFill>
                  <a:schemeClr val="bg1"/>
                </a:solidFill>
              </a:defRPr>
            </a:lvl1pPr>
          </a:lstStyle>
          <a:p>
            <a:pPr>
              <a:defRPr/>
            </a:pPr>
            <a:endParaRPr lang="en-US"/>
          </a:p>
        </p:txBody>
      </p:sp>
      <p:sp>
        <p:nvSpPr>
          <p:cNvPr id="8" name="Footer Placeholder 7"/>
          <p:cNvSpPr>
            <a:spLocks noGrp="1"/>
          </p:cNvSpPr>
          <p:nvPr>
            <p:ph type="ftr" sz="quarter" idx="15"/>
          </p:nvPr>
        </p:nvSpPr>
        <p:spPr>
          <a:xfrm>
            <a:off x="4572000" y="6492875"/>
            <a:ext cx="3505200" cy="365125"/>
          </a:xfrm>
        </p:spPr>
        <p:txBody>
          <a:bodyPr/>
          <a:lstStyle>
            <a:lvl1pPr algn="l">
              <a:defRPr baseline="0" smtClean="0">
                <a:solidFill>
                  <a:schemeClr val="bg1"/>
                </a:solidFill>
              </a:defRPr>
            </a:lvl1pPr>
          </a:lstStyle>
          <a:p>
            <a:pPr>
              <a:defRPr/>
            </a:pPr>
            <a:endParaRPr lang="en-US"/>
          </a:p>
        </p:txBody>
      </p:sp>
      <p:sp>
        <p:nvSpPr>
          <p:cNvPr id="9" name="Slide Number Placeholder 8"/>
          <p:cNvSpPr>
            <a:spLocks noGrp="1"/>
          </p:cNvSpPr>
          <p:nvPr>
            <p:ph type="sldNum" sz="quarter" idx="16"/>
          </p:nvPr>
        </p:nvSpPr>
        <p:spPr>
          <a:xfrm>
            <a:off x="8077200" y="6492875"/>
            <a:ext cx="1066800" cy="365125"/>
          </a:xfrm>
        </p:spPr>
        <p:txBody>
          <a:bodyPr/>
          <a:lstStyle>
            <a:lvl1pPr>
              <a:defRPr baseline="0" smtClean="0">
                <a:solidFill>
                  <a:schemeClr val="bg1"/>
                </a:solidFill>
              </a:defRPr>
            </a:lvl1pPr>
          </a:lstStyle>
          <a:p>
            <a:pPr>
              <a:defRPr/>
            </a:pPr>
            <a:fld id="{0F8ABFDA-DAF0-4496-8136-3108F5781C5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p:cNvSpPr/>
          <p:nvPr/>
        </p:nvSpPr>
        <p:spPr>
          <a:xfrm>
            <a:off x="4572000" y="6477000"/>
            <a:ext cx="4572000" cy="381000"/>
          </a:xfrm>
          <a:prstGeom prst="rect">
            <a:avLst/>
          </a:prstGeom>
          <a:solidFill>
            <a:srgbClr val="3333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4" name="Rectangle 3"/>
          <p:cNvSpPr/>
          <p:nvPr/>
        </p:nvSpPr>
        <p:spPr>
          <a:xfrm>
            <a:off x="0" y="6477000"/>
            <a:ext cx="4572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solidFill>
            </a:endParaRPr>
          </a:p>
        </p:txBody>
      </p:sp>
      <p:sp>
        <p:nvSpPr>
          <p:cNvPr id="10" name="Text Placeholder 10"/>
          <p:cNvSpPr>
            <a:spLocks noGrp="1"/>
          </p:cNvSpPr>
          <p:nvPr>
            <p:ph type="body" sz="quarter" idx="13"/>
          </p:nvPr>
        </p:nvSpPr>
        <p:spPr>
          <a:xfrm>
            <a:off x="1066800" y="6477000"/>
            <a:ext cx="3505200" cy="381000"/>
          </a:xfrm>
        </p:spPr>
        <p:txBody>
          <a:bodyPr anchor="ctr">
            <a:normAutofit/>
          </a:bodyPr>
          <a:lstStyle>
            <a:lvl1pPr algn="r">
              <a:buNone/>
              <a:defRPr lang="en-US" sz="1200" kern="1200" baseline="0" dirty="0">
                <a:solidFill>
                  <a:schemeClr val="bg1"/>
                </a:solidFill>
                <a:latin typeface="+mn-lt"/>
                <a:ea typeface="+mn-ea"/>
                <a:cs typeface="+mn-cs"/>
              </a:defRPr>
            </a:lvl1pPr>
            <a:lvl2pPr>
              <a:defRPr baseline="0">
                <a:solidFill>
                  <a:schemeClr val="bg1"/>
                </a:solidFill>
              </a:defRPr>
            </a:lvl2pPr>
            <a:lvl3pPr>
              <a:defRPr baseline="0">
                <a:solidFill>
                  <a:schemeClr val="bg1"/>
                </a:solidFill>
              </a:defRPr>
            </a:lvl3pPr>
            <a:lvl4pPr>
              <a:defRPr baseline="0">
                <a:solidFill>
                  <a:schemeClr val="bg1"/>
                </a:solidFill>
              </a:defRPr>
            </a:lvl4pPr>
            <a:lvl5pPr>
              <a:defRPr baseline="0">
                <a:solidFill>
                  <a:schemeClr val="bg1"/>
                </a:solidFill>
              </a:defRPr>
            </a:lvl5pPr>
          </a:lstStyle>
          <a:p>
            <a:pPr lvl="0"/>
            <a:r>
              <a:rPr lang="en-US"/>
              <a:t>Click to edit Master text styles</a:t>
            </a:r>
          </a:p>
        </p:txBody>
      </p:sp>
      <p:sp>
        <p:nvSpPr>
          <p:cNvPr id="5" name="Date Placeholder 6"/>
          <p:cNvSpPr>
            <a:spLocks noGrp="1"/>
          </p:cNvSpPr>
          <p:nvPr>
            <p:ph type="dt" sz="half" idx="14"/>
          </p:nvPr>
        </p:nvSpPr>
        <p:spPr>
          <a:xfrm>
            <a:off x="0" y="6492875"/>
            <a:ext cx="1066800" cy="365125"/>
          </a:xfrm>
        </p:spPr>
        <p:txBody>
          <a:bodyPr/>
          <a:lstStyle>
            <a:lvl1pPr>
              <a:defRPr baseline="0" smtClean="0">
                <a:solidFill>
                  <a:schemeClr val="bg1"/>
                </a:solidFill>
              </a:defRPr>
            </a:lvl1pPr>
          </a:lstStyle>
          <a:p>
            <a:pPr>
              <a:defRPr/>
            </a:pPr>
            <a:endParaRPr lang="en-US"/>
          </a:p>
        </p:txBody>
      </p:sp>
      <p:sp>
        <p:nvSpPr>
          <p:cNvPr id="6" name="Footer Placeholder 7"/>
          <p:cNvSpPr>
            <a:spLocks noGrp="1"/>
          </p:cNvSpPr>
          <p:nvPr>
            <p:ph type="ftr" sz="quarter" idx="15"/>
          </p:nvPr>
        </p:nvSpPr>
        <p:spPr>
          <a:xfrm>
            <a:off x="4572000" y="6492875"/>
            <a:ext cx="3505200" cy="365125"/>
          </a:xfrm>
        </p:spPr>
        <p:txBody>
          <a:bodyPr/>
          <a:lstStyle>
            <a:lvl1pPr algn="l">
              <a:defRPr baseline="0" smtClean="0">
                <a:solidFill>
                  <a:schemeClr val="bg1"/>
                </a:solidFill>
              </a:defRPr>
            </a:lvl1pPr>
          </a:lstStyle>
          <a:p>
            <a:pPr>
              <a:defRPr/>
            </a:pPr>
            <a:endParaRPr lang="en-US"/>
          </a:p>
        </p:txBody>
      </p:sp>
      <p:sp>
        <p:nvSpPr>
          <p:cNvPr id="7" name="Slide Number Placeholder 8"/>
          <p:cNvSpPr>
            <a:spLocks noGrp="1"/>
          </p:cNvSpPr>
          <p:nvPr>
            <p:ph type="sldNum" sz="quarter" idx="16"/>
          </p:nvPr>
        </p:nvSpPr>
        <p:spPr>
          <a:xfrm>
            <a:off x="8077200" y="6492875"/>
            <a:ext cx="1066800" cy="365125"/>
          </a:xfrm>
        </p:spPr>
        <p:txBody>
          <a:bodyPr/>
          <a:lstStyle>
            <a:lvl1pPr>
              <a:defRPr baseline="0" smtClean="0">
                <a:solidFill>
                  <a:schemeClr val="bg1"/>
                </a:solidFill>
              </a:defRPr>
            </a:lvl1pPr>
          </a:lstStyle>
          <a:p>
            <a:pPr>
              <a:defRPr/>
            </a:pPr>
            <a:fld id="{E7C05FB1-C35B-4870-BC50-C1BF2D042A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02A947-F0B9-4AC8-B617-2CA04D39997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DC05516-340B-459A-81CA-6701DA508FD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DFF909A-2D41-443E-9A0E-FDCAACEC68D4}"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66" r:id="rId3"/>
    <p:sldLayoutId id="2147483673" r:id="rId4"/>
    <p:sldLayoutId id="2147483674" r:id="rId5"/>
    <p:sldLayoutId id="2147483675" r:id="rId6"/>
    <p:sldLayoutId id="2147483676" r:id="rId7"/>
    <p:sldLayoutId id="2147483667" r:id="rId8"/>
    <p:sldLayoutId id="2147483668" r:id="rId9"/>
    <p:sldLayoutId id="2147483669" r:id="rId10"/>
    <p:sldLayoutId id="2147483670" r:id="rId11"/>
    <p:sldLayoutId id="2147483678" r:id="rId12"/>
  </p:sldLayoutIdLst>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oleObject" Target="../embeddings/oleObject4.bin"/><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oleObject" Target="../embeddings/oleObject5.bin"/><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6.bin"/><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6.bin"/><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oleObject" Target="../embeddings/oleObject7.bin"/><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oleObject" Target="../embeddings/oleObject8.bin"/><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oleObject" Target="../embeddings/oleObject9.bin"/><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762000" y="1828800"/>
            <a:ext cx="7772400" cy="1143000"/>
          </a:xfrm>
        </p:spPr>
        <p:txBody>
          <a:bodyPr/>
          <a:lstStyle/>
          <a:p>
            <a:pPr marL="0" marR="0" algn="ctr">
              <a:spcBef>
                <a:spcPts val="0"/>
              </a:spcBef>
              <a:spcAft>
                <a:spcPts val="0"/>
              </a:spcAft>
            </a:pPr>
            <a:r>
              <a:rPr lang="en-US" sz="3400" dirty="0">
                <a:effectLst/>
                <a:latin typeface="+mn-lt"/>
                <a:ea typeface="Times New Roman" panose="02020603050405020304" pitchFamily="18" charset="0"/>
              </a:rPr>
              <a:t> </a:t>
            </a:r>
            <a:r>
              <a:rPr lang="en-US" sz="3400" b="1" dirty="0">
                <a:effectLst/>
                <a:latin typeface="+mn-lt"/>
                <a:ea typeface="Times New Roman" panose="02020603050405020304" pitchFamily="18" charset="0"/>
              </a:rPr>
              <a:t>Productivity Variation and Input Misallocation: Evidence from Hospitals</a:t>
            </a:r>
            <a:br>
              <a:rPr lang="en-US" sz="3200" dirty="0"/>
            </a:br>
            <a:endParaRPr lang="en-US" altLang="en-US" sz="3200" dirty="0"/>
          </a:p>
        </p:txBody>
      </p:sp>
      <p:sp>
        <p:nvSpPr>
          <p:cNvPr id="16387" name="Rectangle 3"/>
          <p:cNvSpPr>
            <a:spLocks noGrp="1" noChangeArrowheads="1"/>
          </p:cNvSpPr>
          <p:nvPr>
            <p:ph type="subTitle" idx="1"/>
          </p:nvPr>
        </p:nvSpPr>
        <p:spPr>
          <a:xfrm>
            <a:off x="304800" y="3505200"/>
            <a:ext cx="7772400" cy="1828800"/>
          </a:xfrm>
        </p:spPr>
        <p:txBody>
          <a:bodyPr/>
          <a:lstStyle/>
          <a:p>
            <a:pPr>
              <a:spcBef>
                <a:spcPct val="0"/>
              </a:spcBef>
            </a:pPr>
            <a:r>
              <a:rPr lang="en-US" altLang="en-US" sz="2400" dirty="0">
                <a:solidFill>
                  <a:schemeClr val="tx1"/>
                </a:solidFill>
              </a:rPr>
              <a:t>Amitabh Chandra, Harvard &amp; NBER</a:t>
            </a:r>
          </a:p>
          <a:p>
            <a:pPr>
              <a:spcBef>
                <a:spcPct val="0"/>
              </a:spcBef>
            </a:pPr>
            <a:r>
              <a:rPr lang="en-US" altLang="en-US" sz="2400" dirty="0">
                <a:solidFill>
                  <a:schemeClr val="tx1"/>
                </a:solidFill>
              </a:rPr>
              <a:t>Carrie Colla, Dartmouth</a:t>
            </a:r>
          </a:p>
          <a:p>
            <a:pPr>
              <a:spcBef>
                <a:spcPct val="0"/>
              </a:spcBef>
            </a:pPr>
            <a:r>
              <a:rPr lang="en-US" altLang="en-US" sz="2400" dirty="0">
                <a:solidFill>
                  <a:schemeClr val="tx1"/>
                </a:solidFill>
              </a:rPr>
              <a:t>Jonathan Skinner, Dartmouth &amp; NBER </a:t>
            </a:r>
            <a:endParaRPr lang="en-US" sz="2400" dirty="0">
              <a:solidFill>
                <a:srgbClr val="3333B2"/>
              </a:solidFill>
            </a:endParaRPr>
          </a:p>
          <a:p>
            <a:pPr>
              <a:spcBef>
                <a:spcPct val="0"/>
              </a:spcBef>
            </a:pPr>
            <a:endParaRPr lang="en-US" sz="2000" dirty="0">
              <a:solidFill>
                <a:srgbClr val="3333B2"/>
              </a:solidFill>
            </a:endParaRPr>
          </a:p>
          <a:p>
            <a:pPr>
              <a:spcBef>
                <a:spcPct val="0"/>
              </a:spcBef>
            </a:pPr>
            <a:r>
              <a:rPr lang="en-US" sz="2000" dirty="0">
                <a:solidFill>
                  <a:srgbClr val="3333B2"/>
                </a:solidFill>
              </a:rPr>
              <a:t>WIC, September 13, 2023</a:t>
            </a:r>
          </a:p>
          <a:p>
            <a:pPr>
              <a:spcBef>
                <a:spcPct val="0"/>
              </a:spcBef>
            </a:pPr>
            <a:endParaRPr lang="en-US" altLang="en-US" sz="2800" dirty="0">
              <a:solidFill>
                <a:schemeClr val="tx1"/>
              </a:solidFill>
            </a:endParaRPr>
          </a:p>
        </p:txBody>
      </p:sp>
    </p:spTree>
    <p:extLst>
      <p:ext uri="{BB962C8B-B14F-4D97-AF65-F5344CB8AC3E}">
        <p14:creationId xmlns:p14="http://schemas.microsoft.com/office/powerpoint/2010/main" val="2674266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0D7FC-0210-CAC3-EB76-42D37958EADE}"/>
              </a:ext>
            </a:extLst>
          </p:cNvPr>
          <p:cNvSpPr>
            <a:spLocks noGrp="1"/>
          </p:cNvSpPr>
          <p:nvPr>
            <p:ph type="title"/>
          </p:nvPr>
        </p:nvSpPr>
        <p:spPr/>
        <p:txBody>
          <a:bodyPr/>
          <a:lstStyle/>
          <a:p>
            <a:r>
              <a:rPr lang="en-US" sz="3200" dirty="0"/>
              <a:t>Macroeconomists have a name for it: Misallocation</a:t>
            </a:r>
          </a:p>
        </p:txBody>
      </p:sp>
      <p:sp>
        <p:nvSpPr>
          <p:cNvPr id="3" name="Text Placeholder 2">
            <a:extLst>
              <a:ext uri="{FF2B5EF4-FFF2-40B4-BE49-F238E27FC236}">
                <a16:creationId xmlns:a16="http://schemas.microsoft.com/office/drawing/2014/main" id="{270259FE-41B6-1B57-D94A-9E449C9BF65E}"/>
              </a:ext>
            </a:extLst>
          </p:cNvPr>
          <p:cNvSpPr>
            <a:spLocks noGrp="1"/>
          </p:cNvSpPr>
          <p:nvPr>
            <p:ph type="body" sz="quarter" idx="13"/>
          </p:nvPr>
        </p:nvSpPr>
        <p:spPr/>
        <p:txBody>
          <a:bodyPr/>
          <a:lstStyle/>
          <a:p>
            <a:endParaRPr lang="en-US"/>
          </a:p>
        </p:txBody>
      </p:sp>
      <p:sp>
        <p:nvSpPr>
          <p:cNvPr id="4" name="Slide Number Placeholder 3">
            <a:extLst>
              <a:ext uri="{FF2B5EF4-FFF2-40B4-BE49-F238E27FC236}">
                <a16:creationId xmlns:a16="http://schemas.microsoft.com/office/drawing/2014/main" id="{845FBD72-701F-83F5-6A14-8884AD5DB561}"/>
              </a:ext>
            </a:extLst>
          </p:cNvPr>
          <p:cNvSpPr>
            <a:spLocks noGrp="1"/>
          </p:cNvSpPr>
          <p:nvPr>
            <p:ph type="sldNum" sz="quarter" idx="16"/>
          </p:nvPr>
        </p:nvSpPr>
        <p:spPr/>
        <p:txBody>
          <a:bodyPr/>
          <a:lstStyle/>
          <a:p>
            <a:pPr>
              <a:defRPr/>
            </a:pPr>
            <a:fld id="{0F8ABFDA-DAF0-4496-8136-3108F5781C52}" type="slidenum">
              <a:rPr lang="en-US" smtClean="0"/>
              <a:pPr>
                <a:defRPr/>
              </a:pPr>
              <a:t>10</a:t>
            </a:fld>
            <a:endParaRPr lang="en-US"/>
          </a:p>
        </p:txBody>
      </p:sp>
      <p:pic>
        <p:nvPicPr>
          <p:cNvPr id="5" name="Picture 4">
            <a:extLst>
              <a:ext uri="{FF2B5EF4-FFF2-40B4-BE49-F238E27FC236}">
                <a16:creationId xmlns:a16="http://schemas.microsoft.com/office/drawing/2014/main" id="{1048780D-477E-87BE-BD2A-A553F800F7B8}"/>
              </a:ext>
            </a:extLst>
          </p:cNvPr>
          <p:cNvPicPr>
            <a:picLocks noChangeAspect="1"/>
          </p:cNvPicPr>
          <p:nvPr/>
        </p:nvPicPr>
        <p:blipFill rotWithShape="1">
          <a:blip r:embed="rId2"/>
          <a:srcRect t="37879" b="-2543"/>
          <a:stretch/>
        </p:blipFill>
        <p:spPr>
          <a:xfrm>
            <a:off x="152400" y="880435"/>
            <a:ext cx="6022644" cy="1982791"/>
          </a:xfrm>
          <a:prstGeom prst="rect">
            <a:avLst/>
          </a:prstGeom>
          <a:ln>
            <a:solidFill>
              <a:srgbClr val="00B050"/>
            </a:solidFill>
          </a:ln>
        </p:spPr>
      </p:pic>
      <p:pic>
        <p:nvPicPr>
          <p:cNvPr id="6" name="Picture 5">
            <a:extLst>
              <a:ext uri="{FF2B5EF4-FFF2-40B4-BE49-F238E27FC236}">
                <a16:creationId xmlns:a16="http://schemas.microsoft.com/office/drawing/2014/main" id="{C3CA7AA3-B203-DEAA-693A-79374D28A591}"/>
              </a:ext>
            </a:extLst>
          </p:cNvPr>
          <p:cNvPicPr>
            <a:picLocks noChangeAspect="1"/>
          </p:cNvPicPr>
          <p:nvPr/>
        </p:nvPicPr>
        <p:blipFill>
          <a:blip r:embed="rId3"/>
          <a:stretch>
            <a:fillRect/>
          </a:stretch>
        </p:blipFill>
        <p:spPr>
          <a:xfrm>
            <a:off x="3660444" y="4474265"/>
            <a:ext cx="5029200" cy="1782592"/>
          </a:xfrm>
          <a:prstGeom prst="rect">
            <a:avLst/>
          </a:prstGeom>
          <a:ln>
            <a:solidFill>
              <a:srgbClr val="FF0000"/>
            </a:solidFill>
          </a:ln>
        </p:spPr>
      </p:pic>
      <p:pic>
        <p:nvPicPr>
          <p:cNvPr id="7" name="Picture 6">
            <a:extLst>
              <a:ext uri="{FF2B5EF4-FFF2-40B4-BE49-F238E27FC236}">
                <a16:creationId xmlns:a16="http://schemas.microsoft.com/office/drawing/2014/main" id="{FC5E5476-A133-D112-360A-507B616AB32D}"/>
              </a:ext>
            </a:extLst>
          </p:cNvPr>
          <p:cNvPicPr>
            <a:picLocks noChangeAspect="1"/>
          </p:cNvPicPr>
          <p:nvPr/>
        </p:nvPicPr>
        <p:blipFill>
          <a:blip r:embed="rId4"/>
          <a:stretch>
            <a:fillRect/>
          </a:stretch>
        </p:blipFill>
        <p:spPr>
          <a:xfrm>
            <a:off x="1093470" y="2984878"/>
            <a:ext cx="6728460" cy="1390896"/>
          </a:xfrm>
          <a:prstGeom prst="rect">
            <a:avLst/>
          </a:prstGeom>
          <a:ln>
            <a:solidFill>
              <a:srgbClr val="0070C0"/>
            </a:solidFill>
          </a:ln>
        </p:spPr>
      </p:pic>
    </p:spTree>
    <p:extLst>
      <p:ext uri="{BB962C8B-B14F-4D97-AF65-F5344CB8AC3E}">
        <p14:creationId xmlns:p14="http://schemas.microsoft.com/office/powerpoint/2010/main" val="4246793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p:cNvSpPr>
            <a:spLocks noGrp="1" noChangeArrowheads="1"/>
          </p:cNvSpPr>
          <p:nvPr>
            <p:ph type="title"/>
          </p:nvPr>
        </p:nvSpPr>
        <p:spPr/>
        <p:txBody>
          <a:bodyPr/>
          <a:lstStyle/>
          <a:p>
            <a:r>
              <a:rPr lang="en-US" altLang="en-US" sz="3200" dirty="0"/>
              <a:t>Misallocation: Underuse of Category I treatments</a:t>
            </a:r>
          </a:p>
        </p:txBody>
      </p:sp>
      <p:sp>
        <p:nvSpPr>
          <p:cNvPr id="2" name="Content Placeholder 1"/>
          <p:cNvSpPr>
            <a:spLocks noGrp="1"/>
          </p:cNvSpPr>
          <p:nvPr>
            <p:ph idx="1"/>
          </p:nvPr>
        </p:nvSpPr>
        <p:spPr>
          <a:xfrm>
            <a:off x="304800" y="1066800"/>
            <a:ext cx="3429000" cy="5059363"/>
          </a:xfrm>
        </p:spPr>
        <p:txBody>
          <a:bodyPr/>
          <a:lstStyle/>
          <a:p>
            <a:pPr marL="514350" indent="-514350">
              <a:buSzPct val="100000"/>
              <a:buFont typeface="+mj-lt"/>
              <a:buAutoNum type="arabicPeriod"/>
            </a:pPr>
            <a:endParaRPr lang="en-US" sz="2800" dirty="0"/>
          </a:p>
          <a:p>
            <a:pPr marL="514350" indent="-514350">
              <a:buSzPct val="100000"/>
              <a:buFont typeface="+mj-lt"/>
              <a:buAutoNum type="arabicPeriod"/>
            </a:pPr>
            <a:endParaRPr lang="en-US" sz="2800" dirty="0"/>
          </a:p>
          <a:p>
            <a:pPr marL="514350" indent="-514350">
              <a:buSzPct val="100000"/>
              <a:buFont typeface="+mj-lt"/>
              <a:buAutoNum type="arabicPeriod"/>
            </a:pPr>
            <a:r>
              <a:rPr lang="en-US" sz="2800" dirty="0"/>
              <a:t>Beta Blockers</a:t>
            </a:r>
          </a:p>
          <a:p>
            <a:pPr marL="514350" indent="-514350">
              <a:buSzPct val="100000"/>
              <a:buFont typeface="+mj-lt"/>
              <a:buAutoNum type="arabicPeriod"/>
            </a:pPr>
            <a:r>
              <a:rPr lang="en-US" sz="2800" dirty="0"/>
              <a:t>Statins</a:t>
            </a:r>
          </a:p>
          <a:p>
            <a:pPr marL="514350" indent="-514350">
              <a:buSzPct val="100000"/>
              <a:buFont typeface="+mj-lt"/>
              <a:buAutoNum type="arabicPeriod"/>
            </a:pPr>
            <a:r>
              <a:rPr lang="en-US" sz="2800" dirty="0"/>
              <a:t>ACE/ARBs</a:t>
            </a:r>
          </a:p>
          <a:p>
            <a:pPr marL="514350" indent="-514350">
              <a:buSzPct val="100000"/>
              <a:buFont typeface="+mj-lt"/>
              <a:buAutoNum type="arabicPeriod"/>
            </a:pPr>
            <a:r>
              <a:rPr lang="en-US" sz="2800" dirty="0"/>
              <a:t>Primary (same day) stents (PCI)</a:t>
            </a:r>
          </a:p>
          <a:p>
            <a:pPr marL="0" indent="0">
              <a:buSzPct val="100000"/>
              <a:buNone/>
            </a:pPr>
            <a:endParaRPr lang="en-US" sz="2800" dirty="0"/>
          </a:p>
        </p:txBody>
      </p:sp>
      <p:pic>
        <p:nvPicPr>
          <p:cNvPr id="5" name="Picture 4" descr="Dilatrend%206"/>
          <p:cNvPicPr>
            <a:picLocks noChangeAspect="1" noChangeArrowheads="1"/>
          </p:cNvPicPr>
          <p:nvPr/>
        </p:nvPicPr>
        <p:blipFill>
          <a:blip r:embed="rId2" cstate="print">
            <a:extLst>
              <a:ext uri="{28A0092B-C50C-407E-A947-70E740481C1C}">
                <a14:useLocalDpi xmlns:a14="http://schemas.microsoft.com/office/drawing/2010/main" val="0"/>
              </a:ext>
            </a:extLst>
          </a:blip>
          <a:srcRect r="9000"/>
          <a:stretch>
            <a:fillRect/>
          </a:stretch>
        </p:blipFill>
        <p:spPr bwMode="auto">
          <a:xfrm>
            <a:off x="1371600" y="4700176"/>
            <a:ext cx="2235200" cy="1676400"/>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pPr>
              <a:defRPr/>
            </a:pPr>
            <a:fld id="{5BC7FEBF-A170-470C-A369-F0D066FB58E5}" type="slidenum">
              <a:rPr lang="en-US" smtClean="0"/>
              <a:pPr>
                <a:defRPr/>
              </a:pPr>
              <a:t>11</a:t>
            </a:fld>
            <a:endParaRPr lang="en-US" dirty="0"/>
          </a:p>
        </p:txBody>
      </p:sp>
      <p:pic>
        <p:nvPicPr>
          <p:cNvPr id="6" name="Picture 5"/>
          <p:cNvPicPr>
            <a:picLocks noChangeAspect="1"/>
          </p:cNvPicPr>
          <p:nvPr/>
        </p:nvPicPr>
        <p:blipFill>
          <a:blip r:embed="rId3"/>
          <a:stretch>
            <a:fillRect/>
          </a:stretch>
        </p:blipFill>
        <p:spPr>
          <a:xfrm>
            <a:off x="3924842" y="1547484"/>
            <a:ext cx="5159373" cy="2381249"/>
          </a:xfrm>
          <a:prstGeom prst="rect">
            <a:avLst/>
          </a:prstGeom>
        </p:spPr>
      </p:pic>
      <p:pic>
        <p:nvPicPr>
          <p:cNvPr id="1026" name="Picture 2" descr="Angioplasty and Stent Placement for the Heart | Johns Hopkins Medicine">
            <a:extLst>
              <a:ext uri="{FF2B5EF4-FFF2-40B4-BE49-F238E27FC236}">
                <a16:creationId xmlns:a16="http://schemas.microsoft.com/office/drawing/2014/main" id="{85E5BE86-4EAC-371E-5B01-617A6A6621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12141" y="4267200"/>
            <a:ext cx="4927059" cy="1899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707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p:cNvSpPr>
            <a:spLocks noGrp="1" noChangeArrowheads="1"/>
          </p:cNvSpPr>
          <p:nvPr>
            <p:ph type="title"/>
          </p:nvPr>
        </p:nvSpPr>
        <p:spPr>
          <a:xfrm>
            <a:off x="0" y="0"/>
            <a:ext cx="9144000" cy="762000"/>
          </a:xfrm>
        </p:spPr>
        <p:txBody>
          <a:bodyPr/>
          <a:lstStyle/>
          <a:p>
            <a:r>
              <a:rPr lang="en-US" altLang="en-US" sz="3200" dirty="0"/>
              <a:t>Misallocation? Category II Treatments </a:t>
            </a:r>
          </a:p>
        </p:txBody>
      </p:sp>
      <p:sp>
        <p:nvSpPr>
          <p:cNvPr id="2" name="Content Placeholder 1"/>
          <p:cNvSpPr>
            <a:spLocks noGrp="1"/>
          </p:cNvSpPr>
          <p:nvPr>
            <p:ph idx="1"/>
          </p:nvPr>
        </p:nvSpPr>
        <p:spPr>
          <a:xfrm>
            <a:off x="304800" y="1066800"/>
            <a:ext cx="8077200" cy="5059363"/>
          </a:xfrm>
        </p:spPr>
        <p:txBody>
          <a:bodyPr/>
          <a:lstStyle/>
          <a:p>
            <a:pPr marL="0" indent="0">
              <a:buSzPct val="100000"/>
              <a:buNone/>
            </a:pPr>
            <a:r>
              <a:rPr lang="en-US" sz="2800" i="1" dirty="0"/>
              <a:t>Heterogeneous benefits across patients</a:t>
            </a:r>
            <a:endParaRPr lang="en-US" sz="2800" dirty="0"/>
          </a:p>
          <a:p>
            <a:pPr marL="514350" indent="-514350">
              <a:buSzPct val="100000"/>
              <a:buFont typeface="+mj-lt"/>
              <a:buAutoNum type="arabicPeriod"/>
            </a:pPr>
            <a:r>
              <a:rPr lang="en-US" sz="2800" dirty="0"/>
              <a:t>Late PCI (after one day)</a:t>
            </a:r>
          </a:p>
          <a:p>
            <a:pPr marL="514350" indent="-514350">
              <a:buSzPct val="100000"/>
              <a:buFont typeface="+mj-lt"/>
              <a:buAutoNum type="arabicPeriod"/>
            </a:pPr>
            <a:r>
              <a:rPr lang="en-US" sz="2800" dirty="0"/>
              <a:t>Number of different MDs seen (as in Becker and Murphy, 1992)</a:t>
            </a:r>
          </a:p>
          <a:p>
            <a:pPr marL="514350" indent="-514350">
              <a:buSzPct val="100000"/>
              <a:buFont typeface="+mj-lt"/>
              <a:buAutoNum type="arabicPeriod"/>
            </a:pPr>
            <a:r>
              <a:rPr lang="en-US" sz="2800" dirty="0"/>
              <a:t>Number of MRI/CT scans</a:t>
            </a:r>
          </a:p>
          <a:p>
            <a:pPr marL="514350" indent="-514350">
              <a:buSzPct val="100000"/>
              <a:buFont typeface="+mj-lt"/>
              <a:buAutoNum type="arabicPeriod"/>
            </a:pPr>
            <a:r>
              <a:rPr lang="en-US" sz="2800" dirty="0"/>
              <a:t>ICU/CCU days</a:t>
            </a:r>
          </a:p>
          <a:p>
            <a:pPr marL="0" indent="0">
              <a:buSzPct val="100000"/>
              <a:buNone/>
            </a:pPr>
            <a:endParaRPr lang="en-US" sz="2800" i="1" dirty="0"/>
          </a:p>
          <a:p>
            <a:pPr marL="0" indent="0">
              <a:buSzPct val="100000"/>
              <a:buNone/>
            </a:pPr>
            <a:r>
              <a:rPr lang="en-US" sz="2000" i="1" dirty="0"/>
              <a:t>Chandra A, Skinner S., Technology Growth and Expenditures Growth in Health Care, JEL 2012</a:t>
            </a:r>
          </a:p>
          <a:p>
            <a:pPr marL="0" indent="0">
              <a:buSzPct val="100000"/>
              <a:buNone/>
            </a:pPr>
            <a:endParaRPr lang="en-US" sz="2800" i="1" dirty="0"/>
          </a:p>
          <a:p>
            <a:pPr marL="0" indent="0">
              <a:buSzPct val="100000"/>
              <a:buNone/>
            </a:pPr>
            <a:endParaRPr lang="en-US" sz="2800" i="1" dirty="0"/>
          </a:p>
          <a:p>
            <a:pPr marL="0" indent="0">
              <a:buSzPct val="100000"/>
              <a:buNone/>
            </a:pPr>
            <a:endParaRPr lang="en-US" sz="2800" i="1" dirty="0"/>
          </a:p>
          <a:p>
            <a:pPr marL="0" indent="0">
              <a:buSzPct val="100000"/>
              <a:buNone/>
            </a:pPr>
            <a:r>
              <a:rPr lang="en-US" sz="2000" dirty="0"/>
              <a:t>					Chandra/Skinner, JEL, 2012</a:t>
            </a:r>
          </a:p>
          <a:p>
            <a:pPr marL="0" indent="0">
              <a:buSzPct val="100000"/>
              <a:buNone/>
            </a:pPr>
            <a:endParaRPr lang="en-US" sz="2800" dirty="0"/>
          </a:p>
        </p:txBody>
      </p:sp>
      <p:sp>
        <p:nvSpPr>
          <p:cNvPr id="3" name="Slide Number Placeholder 2"/>
          <p:cNvSpPr>
            <a:spLocks noGrp="1"/>
          </p:cNvSpPr>
          <p:nvPr>
            <p:ph type="sldNum" sz="quarter" idx="12"/>
          </p:nvPr>
        </p:nvSpPr>
        <p:spPr/>
        <p:txBody>
          <a:bodyPr/>
          <a:lstStyle/>
          <a:p>
            <a:pPr>
              <a:defRPr/>
            </a:pPr>
            <a:fld id="{5BC7FEBF-A170-470C-A369-F0D066FB58E5}" type="slidenum">
              <a:rPr lang="en-US" smtClean="0"/>
              <a:pPr>
                <a:defRPr/>
              </a:pPr>
              <a:t>12</a:t>
            </a:fld>
            <a:endParaRPr lang="en-US" dirty="0"/>
          </a:p>
        </p:txBody>
      </p:sp>
    </p:spTree>
    <p:extLst>
      <p:ext uri="{BB962C8B-B14F-4D97-AF65-F5344CB8AC3E}">
        <p14:creationId xmlns:p14="http://schemas.microsoft.com/office/powerpoint/2010/main" val="23883123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838200"/>
            <a:ext cx="5105400" cy="1676400"/>
          </a:xfrm>
        </p:spPr>
        <p:txBody>
          <a:bodyPr/>
          <a:lstStyle/>
          <a:p>
            <a:r>
              <a:rPr lang="en-US" sz="2800" dirty="0"/>
              <a:t>Home-health care spending</a:t>
            </a:r>
          </a:p>
          <a:p>
            <a:r>
              <a:rPr lang="en-US" sz="2800" dirty="0"/>
              <a:t>Long-Term Care Hospital or Inpatient Rehab Hospital </a:t>
            </a:r>
            <a:r>
              <a:rPr lang="en-US" sz="2000" dirty="0"/>
              <a:t>(Einav et al., 2018)</a:t>
            </a:r>
          </a:p>
          <a:p>
            <a:r>
              <a:rPr lang="en-US" sz="2800" dirty="0"/>
              <a:t>Nursing home expenditures </a:t>
            </a:r>
            <a:r>
              <a:rPr lang="en-US" sz="2000" dirty="0"/>
              <a:t>(Doyle et al, 2017)</a:t>
            </a:r>
          </a:p>
          <a:p>
            <a:r>
              <a:rPr lang="en-US" sz="2800" dirty="0"/>
              <a:t>Double CT-scans (abdomen, chest)</a:t>
            </a:r>
          </a:p>
        </p:txBody>
      </p:sp>
      <p:sp>
        <p:nvSpPr>
          <p:cNvPr id="2" name="Title 1"/>
          <p:cNvSpPr>
            <a:spLocks noGrp="1"/>
          </p:cNvSpPr>
          <p:nvPr>
            <p:ph type="title"/>
          </p:nvPr>
        </p:nvSpPr>
        <p:spPr/>
        <p:txBody>
          <a:bodyPr>
            <a:noAutofit/>
          </a:bodyPr>
          <a:lstStyle/>
          <a:p>
            <a:pPr algn="l"/>
            <a:r>
              <a:rPr lang="en-US" sz="3200" dirty="0"/>
              <a:t>Misallocation: Overuse of Category III treatments</a:t>
            </a:r>
          </a:p>
        </p:txBody>
      </p:sp>
      <p:sp>
        <p:nvSpPr>
          <p:cNvPr id="3" name="Slide Number Placeholder 2"/>
          <p:cNvSpPr>
            <a:spLocks noGrp="1"/>
          </p:cNvSpPr>
          <p:nvPr>
            <p:ph type="sldNum" sz="quarter" idx="12"/>
          </p:nvPr>
        </p:nvSpPr>
        <p:spPr/>
        <p:txBody>
          <a:bodyPr/>
          <a:lstStyle/>
          <a:p>
            <a:pPr>
              <a:defRPr/>
            </a:pPr>
            <a:fld id="{5BC7FEBF-A170-470C-A369-F0D066FB58E5}" type="slidenum">
              <a:rPr lang="en-US" smtClean="0"/>
              <a:pPr>
                <a:defRPr/>
              </a:pPr>
              <a:t>13</a:t>
            </a:fld>
            <a:endParaRPr lang="en-US" dirty="0"/>
          </a:p>
        </p:txBody>
      </p:sp>
      <p:pic>
        <p:nvPicPr>
          <p:cNvPr id="7" name="Picture 6"/>
          <p:cNvPicPr>
            <a:picLocks noChangeAspect="1"/>
          </p:cNvPicPr>
          <p:nvPr/>
        </p:nvPicPr>
        <p:blipFill>
          <a:blip r:embed="rId2"/>
          <a:stretch>
            <a:fillRect/>
          </a:stretch>
        </p:blipFill>
        <p:spPr>
          <a:xfrm>
            <a:off x="5791200" y="1541462"/>
            <a:ext cx="3375498" cy="2760512"/>
          </a:xfrm>
          <a:prstGeom prst="rect">
            <a:avLst/>
          </a:prstGeom>
        </p:spPr>
      </p:pic>
      <p:pic>
        <p:nvPicPr>
          <p:cNvPr id="8" name="Picture 7"/>
          <p:cNvPicPr>
            <a:picLocks noChangeAspect="1"/>
          </p:cNvPicPr>
          <p:nvPr/>
        </p:nvPicPr>
        <p:blipFill>
          <a:blip r:embed="rId3"/>
          <a:stretch>
            <a:fillRect/>
          </a:stretch>
        </p:blipFill>
        <p:spPr>
          <a:xfrm>
            <a:off x="5768502" y="4427855"/>
            <a:ext cx="3375498" cy="1356393"/>
          </a:xfrm>
          <a:prstGeom prst="rect">
            <a:avLst/>
          </a:prstGeom>
        </p:spPr>
      </p:pic>
    </p:spTree>
    <p:extLst>
      <p:ext uri="{BB962C8B-B14F-4D97-AF65-F5344CB8AC3E}">
        <p14:creationId xmlns:p14="http://schemas.microsoft.com/office/powerpoint/2010/main" val="2009574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424F8-6327-4938-8E3B-53F89D4F66B8}"/>
              </a:ext>
            </a:extLst>
          </p:cNvPr>
          <p:cNvSpPr>
            <a:spLocks noGrp="1"/>
          </p:cNvSpPr>
          <p:nvPr>
            <p:ph type="title"/>
          </p:nvPr>
        </p:nvSpPr>
        <p:spPr/>
        <p:txBody>
          <a:bodyPr/>
          <a:lstStyle/>
          <a:p>
            <a:r>
              <a:rPr lang="en-US" sz="3200" dirty="0"/>
              <a:t>Suppose hospitals differ because of misallocation</a:t>
            </a:r>
          </a:p>
        </p:txBody>
      </p:sp>
      <p:sp>
        <p:nvSpPr>
          <p:cNvPr id="4" name="Text Placeholder 3">
            <a:extLst>
              <a:ext uri="{FF2B5EF4-FFF2-40B4-BE49-F238E27FC236}">
                <a16:creationId xmlns:a16="http://schemas.microsoft.com/office/drawing/2014/main" id="{54820D43-15A3-4D4C-83C0-6145DB1092EA}"/>
              </a:ext>
            </a:extLst>
          </p:cNvPr>
          <p:cNvSpPr>
            <a:spLocks noGrp="1"/>
          </p:cNvSpPr>
          <p:nvPr>
            <p:ph type="body" sz="quarter" idx="13"/>
          </p:nvPr>
        </p:nvSpPr>
        <p:spPr/>
        <p:txBody>
          <a:bodyPr/>
          <a:lstStyle/>
          <a:p>
            <a:endParaRPr lang="en-US"/>
          </a:p>
        </p:txBody>
      </p:sp>
      <p:graphicFrame>
        <p:nvGraphicFramePr>
          <p:cNvPr id="188419" name="Object 3"/>
          <p:cNvGraphicFramePr>
            <a:graphicFrameLocks noGrp="1" noChangeAspect="1"/>
          </p:cNvGraphicFramePr>
          <p:nvPr>
            <p:ph idx="4294967295"/>
          </p:nvPr>
        </p:nvGraphicFramePr>
        <p:xfrm>
          <a:off x="609600" y="909638"/>
          <a:ext cx="7223125" cy="5419725"/>
        </p:xfrm>
        <a:graphic>
          <a:graphicData uri="http://schemas.openxmlformats.org/presentationml/2006/ole">
            <mc:AlternateContent xmlns:mc="http://schemas.openxmlformats.org/markup-compatibility/2006">
              <mc:Choice xmlns:v="urn:schemas-microsoft-com:vml" Requires="v">
                <p:oleObj name="Slide" r:id="rId2" imgW="1399003" imgH="1048782" progId="PowerPoint.Slide.8">
                  <p:embed/>
                </p:oleObj>
              </mc:Choice>
              <mc:Fallback>
                <p:oleObj name="Slide" r:id="rId2" imgW="1399003" imgH="1048782" progId="PowerPoint.Slide.8">
                  <p:embed/>
                  <p:pic>
                    <p:nvPicPr>
                      <p:cNvPr id="188419" name="Object 3"/>
                      <p:cNvPicPr>
                        <a:picLocks noChangeAspect="1" noChangeArrowheads="1"/>
                      </p:cNvPicPr>
                      <p:nvPr/>
                    </p:nvPicPr>
                    <p:blipFill>
                      <a:blip r:embed="rId3"/>
                      <a:srcRect/>
                      <a:stretch>
                        <a:fillRect/>
                      </a:stretch>
                    </p:blipFill>
                    <p:spPr bwMode="auto">
                      <a:xfrm>
                        <a:off x="609600" y="909638"/>
                        <a:ext cx="7223125" cy="541972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682369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78EEC-B212-4610-A666-536A5388907C}"/>
              </a:ext>
            </a:extLst>
          </p:cNvPr>
          <p:cNvSpPr>
            <a:spLocks noGrp="1"/>
          </p:cNvSpPr>
          <p:nvPr>
            <p:ph type="title"/>
          </p:nvPr>
        </p:nvSpPr>
        <p:spPr/>
        <p:txBody>
          <a:bodyPr/>
          <a:lstStyle/>
          <a:p>
            <a:r>
              <a:rPr lang="en-US" sz="3200" dirty="0"/>
              <a:t>Green line: Highly effective “Category I” treatment</a:t>
            </a:r>
          </a:p>
        </p:txBody>
      </p:sp>
      <p:sp>
        <p:nvSpPr>
          <p:cNvPr id="3" name="Text Placeholder 2">
            <a:extLst>
              <a:ext uri="{FF2B5EF4-FFF2-40B4-BE49-F238E27FC236}">
                <a16:creationId xmlns:a16="http://schemas.microsoft.com/office/drawing/2014/main" id="{CC5AF09E-C55F-4AC7-9E50-B63929600A42}"/>
              </a:ext>
            </a:extLst>
          </p:cNvPr>
          <p:cNvSpPr>
            <a:spLocks noGrp="1"/>
          </p:cNvSpPr>
          <p:nvPr>
            <p:ph type="body" sz="quarter" idx="13"/>
          </p:nvPr>
        </p:nvSpPr>
        <p:spPr/>
        <p:txBody>
          <a:bodyPr/>
          <a:lstStyle/>
          <a:p>
            <a:endParaRPr lang="en-US"/>
          </a:p>
        </p:txBody>
      </p:sp>
      <p:graphicFrame>
        <p:nvGraphicFramePr>
          <p:cNvPr id="188419" name="Object 3"/>
          <p:cNvGraphicFramePr>
            <a:graphicFrameLocks noGrp="1" noChangeAspect="1"/>
          </p:cNvGraphicFramePr>
          <p:nvPr>
            <p:ph idx="4294967295"/>
          </p:nvPr>
        </p:nvGraphicFramePr>
        <p:xfrm>
          <a:off x="692150" y="1020763"/>
          <a:ext cx="7224713" cy="5410200"/>
        </p:xfrm>
        <a:graphic>
          <a:graphicData uri="http://schemas.openxmlformats.org/presentationml/2006/ole">
            <mc:AlternateContent xmlns:mc="http://schemas.openxmlformats.org/markup-compatibility/2006">
              <mc:Choice xmlns:v="urn:schemas-microsoft-com:vml" Requires="v">
                <p:oleObj name="Slide" r:id="rId2" imgW="1813869" imgH="1359386" progId="PowerPoint.Slide.8">
                  <p:embed/>
                </p:oleObj>
              </mc:Choice>
              <mc:Fallback>
                <p:oleObj name="Slide" r:id="rId2" imgW="1813869" imgH="1359386" progId="PowerPoint.Slide.8">
                  <p:embed/>
                  <p:pic>
                    <p:nvPicPr>
                      <p:cNvPr id="188419" name="Object 3"/>
                      <p:cNvPicPr>
                        <a:picLocks noChangeAspect="1" noChangeArrowheads="1"/>
                      </p:cNvPicPr>
                      <p:nvPr/>
                    </p:nvPicPr>
                    <p:blipFill>
                      <a:blip r:embed="rId3"/>
                      <a:srcRect/>
                      <a:stretch>
                        <a:fillRect/>
                      </a:stretch>
                    </p:blipFill>
                    <p:spPr bwMode="auto">
                      <a:xfrm>
                        <a:off x="692150" y="1020763"/>
                        <a:ext cx="7224713" cy="54102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919242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78EEC-B212-4610-A666-536A5388907C}"/>
              </a:ext>
            </a:extLst>
          </p:cNvPr>
          <p:cNvSpPr>
            <a:spLocks noGrp="1"/>
          </p:cNvSpPr>
          <p:nvPr>
            <p:ph type="title"/>
          </p:nvPr>
        </p:nvSpPr>
        <p:spPr/>
        <p:txBody>
          <a:bodyPr/>
          <a:lstStyle/>
          <a:p>
            <a:r>
              <a:rPr lang="en-US" sz="3200" dirty="0"/>
              <a:t>Red line: Ineffective “Category III” treatment</a:t>
            </a:r>
          </a:p>
        </p:txBody>
      </p:sp>
      <p:graphicFrame>
        <p:nvGraphicFramePr>
          <p:cNvPr id="188419" name="Object 3"/>
          <p:cNvGraphicFramePr>
            <a:graphicFrameLocks noGrp="1" noChangeAspect="1"/>
          </p:cNvGraphicFramePr>
          <p:nvPr>
            <p:ph idx="4294967295"/>
          </p:nvPr>
        </p:nvGraphicFramePr>
        <p:xfrm>
          <a:off x="692150" y="1014413"/>
          <a:ext cx="7224713" cy="5424487"/>
        </p:xfrm>
        <a:graphic>
          <a:graphicData uri="http://schemas.openxmlformats.org/presentationml/2006/ole">
            <mc:AlternateContent xmlns:mc="http://schemas.openxmlformats.org/markup-compatibility/2006">
              <mc:Choice xmlns:v="urn:schemas-microsoft-com:vml" Requires="v">
                <p:oleObj name="Slide" r:id="rId2" imgW="1829393" imgH="1372485" progId="PowerPoint.Slide.8">
                  <p:embed/>
                </p:oleObj>
              </mc:Choice>
              <mc:Fallback>
                <p:oleObj name="Slide" r:id="rId2" imgW="1829393" imgH="1372485" progId="PowerPoint.Slide.8">
                  <p:embed/>
                  <p:pic>
                    <p:nvPicPr>
                      <p:cNvPr id="188419" name="Object 3"/>
                      <p:cNvPicPr>
                        <a:picLocks noChangeAspect="1" noChangeArrowheads="1"/>
                      </p:cNvPicPr>
                      <p:nvPr/>
                    </p:nvPicPr>
                    <p:blipFill>
                      <a:blip r:embed="rId3"/>
                      <a:srcRect/>
                      <a:stretch>
                        <a:fillRect/>
                      </a:stretch>
                    </p:blipFill>
                    <p:spPr bwMode="auto">
                      <a:xfrm>
                        <a:off x="692150" y="1014413"/>
                        <a:ext cx="7224713" cy="542448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62425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78EEC-B212-4610-A666-536A5388907C}"/>
              </a:ext>
            </a:extLst>
          </p:cNvPr>
          <p:cNvSpPr>
            <a:spLocks noGrp="1"/>
          </p:cNvSpPr>
          <p:nvPr>
            <p:ph type="title"/>
          </p:nvPr>
        </p:nvSpPr>
        <p:spPr>
          <a:xfrm>
            <a:off x="0" y="0"/>
            <a:ext cx="9144000" cy="762000"/>
          </a:xfrm>
        </p:spPr>
        <p:txBody>
          <a:bodyPr/>
          <a:lstStyle/>
          <a:p>
            <a:r>
              <a:rPr lang="en-US" sz="3200" dirty="0"/>
              <a:t>Misallocation explains the difference between A &amp; B</a:t>
            </a:r>
          </a:p>
        </p:txBody>
      </p:sp>
      <p:graphicFrame>
        <p:nvGraphicFramePr>
          <p:cNvPr id="188419" name="Object 3"/>
          <p:cNvGraphicFramePr>
            <a:graphicFrameLocks noGrp="1" noChangeAspect="1"/>
          </p:cNvGraphicFramePr>
          <p:nvPr>
            <p:ph idx="4294967295"/>
          </p:nvPr>
        </p:nvGraphicFramePr>
        <p:xfrm>
          <a:off x="692150" y="1014413"/>
          <a:ext cx="7224713" cy="5424487"/>
        </p:xfrm>
        <a:graphic>
          <a:graphicData uri="http://schemas.openxmlformats.org/presentationml/2006/ole">
            <mc:AlternateContent xmlns:mc="http://schemas.openxmlformats.org/markup-compatibility/2006">
              <mc:Choice xmlns:v="urn:schemas-microsoft-com:vml" Requires="v">
                <p:oleObj name="Slide" r:id="rId2" imgW="1829393" imgH="1372485" progId="PowerPoint.Slide.8">
                  <p:embed/>
                </p:oleObj>
              </mc:Choice>
              <mc:Fallback>
                <p:oleObj name="Slide" r:id="rId2" imgW="1829393" imgH="1372485" progId="PowerPoint.Slide.8">
                  <p:embed/>
                  <p:pic>
                    <p:nvPicPr>
                      <p:cNvPr id="188419" name="Object 3"/>
                      <p:cNvPicPr>
                        <a:picLocks noChangeAspect="1" noChangeArrowheads="1"/>
                      </p:cNvPicPr>
                      <p:nvPr/>
                    </p:nvPicPr>
                    <p:blipFill>
                      <a:blip r:embed="rId3"/>
                      <a:srcRect/>
                      <a:stretch>
                        <a:fillRect/>
                      </a:stretch>
                    </p:blipFill>
                    <p:spPr bwMode="auto">
                      <a:xfrm>
                        <a:off x="692150" y="1014413"/>
                        <a:ext cx="7224713" cy="542448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380196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37FFF43-2756-41E6-9C29-40F9D6EAC893}"/>
              </a:ext>
            </a:extLst>
          </p:cNvPr>
          <p:cNvSpPr>
            <a:spLocks noGrp="1"/>
          </p:cNvSpPr>
          <p:nvPr>
            <p:ph type="title"/>
          </p:nvPr>
        </p:nvSpPr>
        <p:spPr/>
        <p:txBody>
          <a:bodyPr/>
          <a:lstStyle/>
          <a:p>
            <a:r>
              <a:rPr lang="en-US" sz="3200" dirty="0"/>
              <a:t>Regressions with Principal Components by Category</a:t>
            </a:r>
          </a:p>
        </p:txBody>
      </p:sp>
      <p:sp>
        <p:nvSpPr>
          <p:cNvPr id="4" name="Slide Number Placeholder 3">
            <a:extLst>
              <a:ext uri="{FF2B5EF4-FFF2-40B4-BE49-F238E27FC236}">
                <a16:creationId xmlns:a16="http://schemas.microsoft.com/office/drawing/2014/main" id="{EBADE604-0625-4EDA-B9E5-6962899B11B0}"/>
              </a:ext>
            </a:extLst>
          </p:cNvPr>
          <p:cNvSpPr>
            <a:spLocks noGrp="1"/>
          </p:cNvSpPr>
          <p:nvPr>
            <p:ph type="sldNum" sz="quarter" idx="12"/>
          </p:nvPr>
        </p:nvSpPr>
        <p:spPr/>
        <p:txBody>
          <a:bodyPr/>
          <a:lstStyle/>
          <a:p>
            <a:pPr>
              <a:defRPr/>
            </a:pPr>
            <a:fld id="{5BC7FEBF-A170-470C-A369-F0D066FB58E5}" type="slidenum">
              <a:rPr lang="en-US" sz="1800" smtClean="0"/>
              <a:pPr>
                <a:defRPr/>
              </a:pPr>
              <a:t>18</a:t>
            </a:fld>
            <a:endParaRPr lang="en-US" sz="1800" dirty="0"/>
          </a:p>
        </p:txBody>
      </p:sp>
      <p:graphicFrame>
        <p:nvGraphicFramePr>
          <p:cNvPr id="14" name="Table 13">
            <a:extLst>
              <a:ext uri="{FF2B5EF4-FFF2-40B4-BE49-F238E27FC236}">
                <a16:creationId xmlns:a16="http://schemas.microsoft.com/office/drawing/2014/main" id="{DBA103F8-FDAE-4D6D-9AD0-2B6E96FFE4C1}"/>
              </a:ext>
            </a:extLst>
          </p:cNvPr>
          <p:cNvGraphicFramePr>
            <a:graphicFrameLocks noGrp="1"/>
          </p:cNvGraphicFramePr>
          <p:nvPr>
            <p:extLst>
              <p:ext uri="{D42A27DB-BD31-4B8C-83A1-F6EECF244321}">
                <p14:modId xmlns:p14="http://schemas.microsoft.com/office/powerpoint/2010/main" val="641712291"/>
              </p:ext>
            </p:extLst>
          </p:nvPr>
        </p:nvGraphicFramePr>
        <p:xfrm>
          <a:off x="228600" y="914400"/>
          <a:ext cx="8686801" cy="5079140"/>
        </p:xfrm>
        <a:graphic>
          <a:graphicData uri="http://schemas.openxmlformats.org/drawingml/2006/table">
            <a:tbl>
              <a:tblPr>
                <a:tableStyleId>{5C22544A-7EE6-4342-B048-85BDC9FD1C3A}</a:tableStyleId>
              </a:tblPr>
              <a:tblGrid>
                <a:gridCol w="1905000">
                  <a:extLst>
                    <a:ext uri="{9D8B030D-6E8A-4147-A177-3AD203B41FA5}">
                      <a16:colId xmlns:a16="http://schemas.microsoft.com/office/drawing/2014/main" val="2020766453"/>
                    </a:ext>
                  </a:extLst>
                </a:gridCol>
                <a:gridCol w="1295400">
                  <a:extLst>
                    <a:ext uri="{9D8B030D-6E8A-4147-A177-3AD203B41FA5}">
                      <a16:colId xmlns:a16="http://schemas.microsoft.com/office/drawing/2014/main" val="2929196983"/>
                    </a:ext>
                  </a:extLst>
                </a:gridCol>
                <a:gridCol w="1219200">
                  <a:extLst>
                    <a:ext uri="{9D8B030D-6E8A-4147-A177-3AD203B41FA5}">
                      <a16:colId xmlns:a16="http://schemas.microsoft.com/office/drawing/2014/main" val="2308732777"/>
                    </a:ext>
                  </a:extLst>
                </a:gridCol>
                <a:gridCol w="914400">
                  <a:extLst>
                    <a:ext uri="{9D8B030D-6E8A-4147-A177-3AD203B41FA5}">
                      <a16:colId xmlns:a16="http://schemas.microsoft.com/office/drawing/2014/main" val="1297610952"/>
                    </a:ext>
                  </a:extLst>
                </a:gridCol>
                <a:gridCol w="1066800">
                  <a:extLst>
                    <a:ext uri="{9D8B030D-6E8A-4147-A177-3AD203B41FA5}">
                      <a16:colId xmlns:a16="http://schemas.microsoft.com/office/drawing/2014/main" val="3596870375"/>
                    </a:ext>
                  </a:extLst>
                </a:gridCol>
                <a:gridCol w="1066800">
                  <a:extLst>
                    <a:ext uri="{9D8B030D-6E8A-4147-A177-3AD203B41FA5}">
                      <a16:colId xmlns:a16="http://schemas.microsoft.com/office/drawing/2014/main" val="2393656101"/>
                    </a:ext>
                  </a:extLst>
                </a:gridCol>
                <a:gridCol w="1219201">
                  <a:extLst>
                    <a:ext uri="{9D8B030D-6E8A-4147-A177-3AD203B41FA5}">
                      <a16:colId xmlns:a16="http://schemas.microsoft.com/office/drawing/2014/main" val="1514518717"/>
                    </a:ext>
                  </a:extLst>
                </a:gridCol>
              </a:tblGrid>
              <a:tr h="327485">
                <a:tc>
                  <a:txBody>
                    <a:bodyPr/>
                    <a:lstStyle/>
                    <a:p>
                      <a:pPr algn="l" fontAlgn="b"/>
                      <a:endParaRPr lang="en-US" sz="1800" b="0" i="0" u="none" strike="noStrike" dirty="0">
                        <a:solidFill>
                          <a:srgbClr val="000000"/>
                        </a:solidFill>
                        <a:effectLst/>
                        <a:latin typeface="+mn-lt"/>
                      </a:endParaRPr>
                    </a:p>
                  </a:txBody>
                  <a:tcPr marL="4225" marR="4225" marT="4225" marB="0" anchor="b">
                    <a:solidFill>
                      <a:schemeClr val="accent3">
                        <a:lumMod val="20000"/>
                        <a:lumOff val="80000"/>
                      </a:schemeClr>
                    </a:solidFill>
                  </a:tcPr>
                </a:tc>
                <a:tc>
                  <a:txBody>
                    <a:bodyPr/>
                    <a:lstStyle/>
                    <a:p>
                      <a:pPr algn="ctr" fontAlgn="b"/>
                      <a:r>
                        <a:rPr lang="en-US" sz="2000" u="none" strike="noStrike" dirty="0">
                          <a:effectLst/>
                          <a:latin typeface="+mn-lt"/>
                        </a:rPr>
                        <a:t>Model 1</a:t>
                      </a:r>
                      <a:endParaRPr lang="en-US" sz="2000" b="0" i="0" u="none" strike="noStrike" dirty="0">
                        <a:solidFill>
                          <a:srgbClr val="000000"/>
                        </a:solidFill>
                        <a:effectLst/>
                        <a:latin typeface="+mn-lt"/>
                      </a:endParaRPr>
                    </a:p>
                  </a:txBody>
                  <a:tcPr marL="4225" marR="4225" marT="4225" marB="0" anchor="b">
                    <a:solidFill>
                      <a:schemeClr val="accent3">
                        <a:lumMod val="20000"/>
                        <a:lumOff val="80000"/>
                      </a:schemeClr>
                    </a:solidFill>
                  </a:tcPr>
                </a:tc>
                <a:tc>
                  <a:txBody>
                    <a:bodyPr/>
                    <a:lstStyle/>
                    <a:p>
                      <a:pPr algn="ctr" fontAlgn="b"/>
                      <a:r>
                        <a:rPr lang="en-US" sz="2000" u="none" strike="noStrike" dirty="0">
                          <a:effectLst/>
                          <a:latin typeface="+mn-lt"/>
                        </a:rPr>
                        <a:t>Model 2</a:t>
                      </a:r>
                      <a:endParaRPr lang="en-US" sz="2000" b="0" i="0" u="none" strike="noStrike" dirty="0">
                        <a:solidFill>
                          <a:srgbClr val="000000"/>
                        </a:solidFill>
                        <a:effectLst/>
                        <a:latin typeface="+mn-lt"/>
                      </a:endParaRPr>
                    </a:p>
                  </a:txBody>
                  <a:tcPr marL="4225" marR="4225" marT="4225" marB="0" anchor="b">
                    <a:solidFill>
                      <a:schemeClr val="accent3">
                        <a:lumMod val="20000"/>
                        <a:lumOff val="80000"/>
                      </a:schemeClr>
                    </a:solidFill>
                  </a:tcPr>
                </a:tc>
                <a:tc>
                  <a:txBody>
                    <a:bodyPr/>
                    <a:lstStyle/>
                    <a:p>
                      <a:pPr algn="ctr" fontAlgn="b"/>
                      <a:r>
                        <a:rPr lang="en-US" sz="2000" b="0" i="0" u="none" strike="noStrike" dirty="0">
                          <a:solidFill>
                            <a:srgbClr val="000000"/>
                          </a:solidFill>
                          <a:effectLst/>
                          <a:latin typeface="+mn-lt"/>
                        </a:rPr>
                        <a:t>Model 3</a:t>
                      </a:r>
                    </a:p>
                  </a:txBody>
                  <a:tcPr marL="4225" marR="4225" marT="4225" marB="0" anchor="b">
                    <a:solidFill>
                      <a:schemeClr val="accent3">
                        <a:lumMod val="20000"/>
                        <a:lumOff val="80000"/>
                      </a:schemeClr>
                    </a:solidFill>
                  </a:tcPr>
                </a:tc>
                <a:tc>
                  <a:txBody>
                    <a:bodyPr/>
                    <a:lstStyle/>
                    <a:p>
                      <a:pPr algn="ctr" fontAlgn="b"/>
                      <a:r>
                        <a:rPr lang="en-US" sz="2000" u="none" strike="noStrike" dirty="0">
                          <a:effectLst/>
                          <a:latin typeface="+mn-lt"/>
                        </a:rPr>
                        <a:t>Model 4</a:t>
                      </a:r>
                      <a:endParaRPr lang="en-US" sz="2000" b="0" i="0" u="none" strike="noStrike" dirty="0">
                        <a:solidFill>
                          <a:srgbClr val="000000"/>
                        </a:solidFill>
                        <a:effectLst/>
                        <a:latin typeface="+mn-lt"/>
                      </a:endParaRPr>
                    </a:p>
                  </a:txBody>
                  <a:tcPr marL="4225" marR="4225" marT="4225" marB="0" anchor="b">
                    <a:solidFill>
                      <a:schemeClr val="accent3">
                        <a:lumMod val="20000"/>
                        <a:lumOff val="80000"/>
                      </a:schemeClr>
                    </a:solidFill>
                  </a:tcPr>
                </a:tc>
                <a:tc>
                  <a:txBody>
                    <a:bodyPr/>
                    <a:lstStyle/>
                    <a:p>
                      <a:pPr algn="ctr" fontAlgn="b"/>
                      <a:r>
                        <a:rPr lang="en-US" sz="2000" u="none" strike="noStrike" dirty="0">
                          <a:effectLst/>
                          <a:latin typeface="+mn-lt"/>
                        </a:rPr>
                        <a:t>Model 5</a:t>
                      </a:r>
                      <a:endParaRPr lang="en-US" sz="2000" b="0" i="0" u="none" strike="noStrike" dirty="0">
                        <a:solidFill>
                          <a:srgbClr val="000000"/>
                        </a:solidFill>
                        <a:effectLst/>
                        <a:latin typeface="+mn-lt"/>
                      </a:endParaRPr>
                    </a:p>
                  </a:txBody>
                  <a:tcPr marL="4225" marR="4225" marT="4225" marB="0" anchor="b">
                    <a:solidFill>
                      <a:schemeClr val="accent3">
                        <a:lumMod val="20000"/>
                        <a:lumOff val="80000"/>
                      </a:schemeClr>
                    </a:solidFill>
                  </a:tcPr>
                </a:tc>
                <a:tc>
                  <a:txBody>
                    <a:bodyPr/>
                    <a:lstStyle/>
                    <a:p>
                      <a:pPr algn="ctr" fontAlgn="b"/>
                      <a:r>
                        <a:rPr lang="en-US" sz="2000" b="0" i="0" u="none" strike="noStrike" dirty="0">
                          <a:solidFill>
                            <a:srgbClr val="000000"/>
                          </a:solidFill>
                          <a:effectLst/>
                          <a:latin typeface="+mn-lt"/>
                        </a:rPr>
                        <a:t>Model 6</a:t>
                      </a:r>
                    </a:p>
                  </a:txBody>
                  <a:tcPr marL="4225" marR="4225" marT="4225" marB="0" anchor="b">
                    <a:solidFill>
                      <a:schemeClr val="accent3">
                        <a:lumMod val="20000"/>
                        <a:lumOff val="80000"/>
                      </a:schemeClr>
                    </a:solidFill>
                  </a:tcPr>
                </a:tc>
                <a:extLst>
                  <a:ext uri="{0D108BD9-81ED-4DB2-BD59-A6C34878D82A}">
                    <a16:rowId xmlns:a16="http://schemas.microsoft.com/office/drawing/2014/main" val="2516302897"/>
                  </a:ext>
                </a:extLst>
              </a:tr>
              <a:tr h="280210">
                <a:tc>
                  <a:txBody>
                    <a:bodyPr/>
                    <a:lstStyle/>
                    <a:p>
                      <a:pPr algn="l" fontAlgn="b"/>
                      <a:endParaRPr lang="en-US" sz="1800" b="0" i="0" u="none" strike="noStrike" dirty="0">
                        <a:solidFill>
                          <a:srgbClr val="000000"/>
                        </a:solidFill>
                        <a:effectLst/>
                        <a:latin typeface="+mn-lt"/>
                      </a:endParaRPr>
                    </a:p>
                  </a:txBody>
                  <a:tcPr marL="4225" marR="4225" marT="4225" marB="0" anchor="b">
                    <a:solidFill>
                      <a:schemeClr val="accent3">
                        <a:lumMod val="20000"/>
                        <a:lumOff val="80000"/>
                      </a:schemeClr>
                    </a:solidFill>
                  </a:tcPr>
                </a:tc>
                <a:tc>
                  <a:txBody>
                    <a:bodyPr/>
                    <a:lstStyle/>
                    <a:p>
                      <a:pPr algn="ctr" fontAlgn="b"/>
                      <a:r>
                        <a:rPr lang="en-US" sz="2000" b="0" i="0" u="none" strike="noStrike" dirty="0">
                          <a:solidFill>
                            <a:srgbClr val="00B050"/>
                          </a:solidFill>
                          <a:effectLst/>
                          <a:latin typeface="+mn-lt"/>
                        </a:rPr>
                        <a:t>Full </a:t>
                      </a:r>
                    </a:p>
                  </a:txBody>
                  <a:tcPr marL="4225" marR="4225" marT="4225" marB="0" anchor="b">
                    <a:solidFill>
                      <a:schemeClr val="accent3">
                        <a:lumMod val="20000"/>
                        <a:lumOff val="80000"/>
                      </a:schemeClr>
                    </a:solidFill>
                  </a:tcPr>
                </a:tc>
                <a:tc>
                  <a:txBody>
                    <a:bodyPr/>
                    <a:lstStyle/>
                    <a:p>
                      <a:pPr algn="ctr" fontAlgn="b"/>
                      <a:r>
                        <a:rPr lang="en-US" sz="2000" b="0" i="0" u="none" strike="noStrike" dirty="0">
                          <a:solidFill>
                            <a:srgbClr val="00B050"/>
                          </a:solidFill>
                          <a:effectLst/>
                          <a:latin typeface="+mn-lt"/>
                        </a:rPr>
                        <a:t>Full</a:t>
                      </a:r>
                    </a:p>
                  </a:txBody>
                  <a:tcPr marL="4225" marR="4225" marT="4225" marB="0" anchor="b">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2000" b="0" i="0" u="none" strike="noStrike" dirty="0">
                          <a:solidFill>
                            <a:srgbClr val="00B050"/>
                          </a:solidFill>
                          <a:effectLst/>
                          <a:latin typeface="+mn-lt"/>
                        </a:rPr>
                        <a:t>Full</a:t>
                      </a:r>
                    </a:p>
                  </a:txBody>
                  <a:tcPr marL="4225" marR="4225" marT="4225" marB="0" anchor="b">
                    <a:solidFill>
                      <a:schemeClr val="accent3">
                        <a:lumMod val="20000"/>
                        <a:lumOff val="80000"/>
                      </a:schemeClr>
                    </a:solidFill>
                  </a:tcPr>
                </a:tc>
                <a:tc>
                  <a:txBody>
                    <a:bodyPr/>
                    <a:lstStyle/>
                    <a:p>
                      <a:pPr algn="ctr" fontAlgn="b"/>
                      <a:endParaRPr lang="en-US" sz="2000" b="0" i="0" u="none" strike="noStrike" dirty="0">
                        <a:solidFill>
                          <a:srgbClr val="7030A0"/>
                        </a:solidFill>
                        <a:effectLst/>
                        <a:latin typeface="+mn-lt"/>
                      </a:endParaRPr>
                    </a:p>
                  </a:txBody>
                  <a:tcPr marL="4225" marR="4225" marT="4225" marB="0" anchor="b">
                    <a:solidFill>
                      <a:schemeClr val="accent3">
                        <a:lumMod val="20000"/>
                        <a:lumOff val="80000"/>
                      </a:schemeClr>
                    </a:solidFill>
                  </a:tcPr>
                </a:tc>
                <a:tc>
                  <a:txBody>
                    <a:bodyPr/>
                    <a:lstStyle/>
                    <a:p>
                      <a:pPr algn="ctr" fontAlgn="b"/>
                      <a:endParaRPr lang="en-US" sz="2000" b="0" i="0" u="none" strike="noStrike" dirty="0">
                        <a:solidFill>
                          <a:srgbClr val="7030A0"/>
                        </a:solidFill>
                        <a:effectLst/>
                        <a:latin typeface="+mn-lt"/>
                      </a:endParaRPr>
                    </a:p>
                  </a:txBody>
                  <a:tcPr marL="4225" marR="4225" marT="4225" marB="0" anchor="b">
                    <a:solidFill>
                      <a:schemeClr val="accent3">
                        <a:lumMod val="20000"/>
                        <a:lumOff val="80000"/>
                      </a:schemeClr>
                    </a:solidFill>
                  </a:tcPr>
                </a:tc>
                <a:tc>
                  <a:txBody>
                    <a:bodyPr/>
                    <a:lstStyle/>
                    <a:p>
                      <a:pPr algn="ctr" fontAlgn="b"/>
                      <a:endParaRPr lang="en-US" sz="2000" b="0" i="0" u="none" strike="noStrike" dirty="0">
                        <a:solidFill>
                          <a:srgbClr val="7030A0"/>
                        </a:solidFill>
                        <a:effectLst/>
                        <a:latin typeface="+mn-lt"/>
                      </a:endParaRPr>
                    </a:p>
                  </a:txBody>
                  <a:tcPr marL="4225" marR="4225" marT="4225" marB="0" anchor="b">
                    <a:solidFill>
                      <a:schemeClr val="accent3">
                        <a:lumMod val="20000"/>
                        <a:lumOff val="80000"/>
                      </a:schemeClr>
                    </a:solidFill>
                  </a:tcPr>
                </a:tc>
                <a:extLst>
                  <a:ext uri="{0D108BD9-81ED-4DB2-BD59-A6C34878D82A}">
                    <a16:rowId xmlns:a16="http://schemas.microsoft.com/office/drawing/2014/main" val="132434656"/>
                  </a:ext>
                </a:extLst>
              </a:tr>
              <a:tr h="327093">
                <a:tc>
                  <a:txBody>
                    <a:bodyPr/>
                    <a:lstStyle/>
                    <a:p>
                      <a:pPr algn="l" fontAlgn="b"/>
                      <a:r>
                        <a:rPr lang="en-US" sz="2000" u="none" strike="noStrike" dirty="0">
                          <a:effectLst/>
                          <a:latin typeface="+mn-lt"/>
                        </a:rPr>
                        <a:t>Log Spending</a:t>
                      </a:r>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0.052</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0.027</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0.017</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0.070</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0.050</a:t>
                      </a:r>
                    </a:p>
                  </a:txBody>
                  <a:tcPr marL="68580" marR="68580" marT="0" marB="0" anchor="b">
                    <a:noFill/>
                  </a:tcPr>
                </a:tc>
                <a:tc>
                  <a:txBody>
                    <a:bodyPr/>
                    <a:lstStyle/>
                    <a:p>
                      <a:pPr marL="0" marR="0" algn="ctr">
                        <a:spcBef>
                          <a:spcPts val="0"/>
                        </a:spcBef>
                        <a:spcAft>
                          <a:spcPts val="0"/>
                        </a:spcAft>
                      </a:pPr>
                      <a:r>
                        <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rPr>
                        <a:t>0.038</a:t>
                      </a:r>
                    </a:p>
                  </a:txBody>
                  <a:tcPr marL="68580" marR="68580" marT="0" marB="0" anchor="b">
                    <a:noFill/>
                  </a:tcPr>
                </a:tc>
                <a:extLst>
                  <a:ext uri="{0D108BD9-81ED-4DB2-BD59-A6C34878D82A}">
                    <a16:rowId xmlns:a16="http://schemas.microsoft.com/office/drawing/2014/main" val="856551477"/>
                  </a:ext>
                </a:extLst>
              </a:tr>
              <a:tr h="307860">
                <a:tc>
                  <a:txBody>
                    <a:bodyPr/>
                    <a:lstStyle/>
                    <a:p>
                      <a:pPr algn="l" fontAlgn="b"/>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(.006)</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(.004)</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(.005)</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(.027)</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(.012)</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(024)</a:t>
                      </a:r>
                    </a:p>
                  </a:txBody>
                  <a:tcPr marL="68580" marR="68580" marT="0" marB="0" anchor="b">
                    <a:noFill/>
                  </a:tcPr>
                </a:tc>
                <a:extLst>
                  <a:ext uri="{0D108BD9-81ED-4DB2-BD59-A6C34878D82A}">
                    <a16:rowId xmlns:a16="http://schemas.microsoft.com/office/drawing/2014/main" val="1594852959"/>
                  </a:ext>
                </a:extLst>
              </a:tr>
              <a:tr h="307860">
                <a:tc>
                  <a:txBody>
                    <a:bodyPr/>
                    <a:lstStyle/>
                    <a:p>
                      <a:pPr algn="l" fontAlgn="b"/>
                      <a:r>
                        <a:rPr lang="en-US" sz="2000" u="none" strike="noStrike" dirty="0">
                          <a:effectLst/>
                          <a:latin typeface="+mn-lt"/>
                        </a:rPr>
                        <a:t>PC: Category I</a:t>
                      </a:r>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0.012</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0.009</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0.006</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0.009</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0.008</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0.013</a:t>
                      </a:r>
                    </a:p>
                  </a:txBody>
                  <a:tcPr marL="68580" marR="68580" marT="0" marB="0" anchor="b">
                    <a:noFill/>
                  </a:tcPr>
                </a:tc>
                <a:extLst>
                  <a:ext uri="{0D108BD9-81ED-4DB2-BD59-A6C34878D82A}">
                    <a16:rowId xmlns:a16="http://schemas.microsoft.com/office/drawing/2014/main" val="1993306776"/>
                  </a:ext>
                </a:extLst>
              </a:tr>
              <a:tr h="307860">
                <a:tc>
                  <a:txBody>
                    <a:bodyPr/>
                    <a:lstStyle/>
                    <a:p>
                      <a:pPr algn="l" fontAlgn="b"/>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(.0004)</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(.0004)</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(.005)</a:t>
                      </a:r>
                    </a:p>
                  </a:txBody>
                  <a:tcPr marL="68580" marR="68580" marT="0" marB="0" anchor="b">
                    <a:noFill/>
                  </a:tcPr>
                </a:tc>
                <a:extLst>
                  <a:ext uri="{0D108BD9-81ED-4DB2-BD59-A6C34878D82A}">
                    <a16:rowId xmlns:a16="http://schemas.microsoft.com/office/drawing/2014/main" val="1699369182"/>
                  </a:ext>
                </a:extLst>
              </a:tr>
              <a:tr h="366937">
                <a:tc>
                  <a:txBody>
                    <a:bodyPr/>
                    <a:lstStyle/>
                    <a:p>
                      <a:pPr algn="l" fontAlgn="b"/>
                      <a:r>
                        <a:rPr lang="en-US" sz="2000" u="none" strike="noStrike" dirty="0">
                          <a:effectLst/>
                          <a:latin typeface="+mn-lt"/>
                        </a:rPr>
                        <a:t>PC: Category II</a:t>
                      </a:r>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-0.005</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-0.003</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-0.005</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-0.002</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-0.000</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-0.002</a:t>
                      </a:r>
                    </a:p>
                  </a:txBody>
                  <a:tcPr marL="68580" marR="68580" marT="0" marB="0" anchor="b">
                    <a:noFill/>
                  </a:tcPr>
                </a:tc>
                <a:extLst>
                  <a:ext uri="{0D108BD9-81ED-4DB2-BD59-A6C34878D82A}">
                    <a16:rowId xmlns:a16="http://schemas.microsoft.com/office/drawing/2014/main" val="326980899"/>
                  </a:ext>
                </a:extLst>
              </a:tr>
              <a:tr h="285800">
                <a:tc>
                  <a:txBody>
                    <a:bodyPr/>
                    <a:lstStyle/>
                    <a:p>
                      <a:pPr algn="l" fontAlgn="b"/>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(.0007)</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(0.0005)</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(0.002)</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(0.002)</a:t>
                      </a:r>
                    </a:p>
                  </a:txBody>
                  <a:tcPr marL="68580" marR="68580" marT="0" marB="0" anchor="b">
                    <a:noFill/>
                  </a:tcPr>
                </a:tc>
                <a:extLst>
                  <a:ext uri="{0D108BD9-81ED-4DB2-BD59-A6C34878D82A}">
                    <a16:rowId xmlns:a16="http://schemas.microsoft.com/office/drawing/2014/main" val="331933339"/>
                  </a:ext>
                </a:extLst>
              </a:tr>
              <a:tr h="307860">
                <a:tc>
                  <a:txBody>
                    <a:bodyPr/>
                    <a:lstStyle/>
                    <a:p>
                      <a:pPr algn="l" fontAlgn="b"/>
                      <a:r>
                        <a:rPr lang="en-US" sz="2000" u="none" strike="noStrike" dirty="0">
                          <a:effectLst/>
                          <a:latin typeface="+mn-lt"/>
                        </a:rPr>
                        <a:t>PC: Category III</a:t>
                      </a:r>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b="0" dirty="0">
                          <a:effectLst/>
                          <a:latin typeface="Times New Roman" panose="02020603050405020304" pitchFamily="18" charset="0"/>
                          <a:ea typeface="Times New Roman" panose="02020603050405020304" pitchFamily="18" charset="0"/>
                          <a:cs typeface="Times New Roman" panose="02020603050405020304" pitchFamily="18" charset="0"/>
                        </a:rPr>
                        <a:t>-0.001</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-0.003</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-0.002</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-0.003</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-0.006</a:t>
                      </a:r>
                    </a:p>
                  </a:txBody>
                  <a:tcPr marL="68580" marR="68580" marT="0" marB="0" anchor="b">
                    <a:noFill/>
                  </a:tcPr>
                </a:tc>
                <a:tc>
                  <a:txBody>
                    <a:bodyPr/>
                    <a:lstStyle/>
                    <a:p>
                      <a:pPr marL="0" marR="0" algn="ctr">
                        <a:spcBef>
                          <a:spcPts val="0"/>
                        </a:spcBef>
                        <a:spcAft>
                          <a:spcPts val="0"/>
                        </a:spcAft>
                      </a:pP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-0.008</a:t>
                      </a:r>
                    </a:p>
                  </a:txBody>
                  <a:tcPr marL="68580" marR="68580" marT="0" marB="0" anchor="b">
                    <a:noFill/>
                  </a:tcPr>
                </a:tc>
                <a:extLst>
                  <a:ext uri="{0D108BD9-81ED-4DB2-BD59-A6C34878D82A}">
                    <a16:rowId xmlns:a16="http://schemas.microsoft.com/office/drawing/2014/main" val="480328802"/>
                  </a:ext>
                </a:extLst>
              </a:tr>
              <a:tr h="283873">
                <a:tc>
                  <a:txBody>
                    <a:bodyPr/>
                    <a:lstStyle/>
                    <a:p>
                      <a:pPr algn="l" fontAlgn="b"/>
                      <a:endParaRPr lang="en-US" sz="2000" b="0" i="0" u="none" strike="noStrike" dirty="0">
                        <a:solidFill>
                          <a:srgbClr val="000000"/>
                        </a:solidFill>
                        <a:effectLst/>
                        <a:latin typeface="+mn-lt"/>
                      </a:endParaRPr>
                    </a:p>
                  </a:txBody>
                  <a:tcPr marL="4225" marR="4225" marT="4225" marB="0" anchor="ctr">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(0.002)</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(0.001)</a:t>
                      </a:r>
                    </a:p>
                  </a:txBody>
                  <a:tcPr marL="68580" marR="68580" marT="0" marB="0" anchor="b">
                    <a:noFill/>
                  </a:tcPr>
                </a:tc>
                <a:tc>
                  <a:txBody>
                    <a:bodyPr/>
                    <a:lstStyle/>
                    <a:p>
                      <a:pPr marL="0" marR="0" algn="ctr">
                        <a:spcBef>
                          <a:spcPts val="0"/>
                        </a:spcBef>
                        <a:spcAft>
                          <a:spcPts val="0"/>
                        </a:spcAft>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(.003)</a:t>
                      </a:r>
                    </a:p>
                  </a:txBody>
                  <a:tcPr marL="68580" marR="68580" marT="0" marB="0" anchor="b">
                    <a:noFill/>
                  </a:tcPr>
                </a:tc>
                <a:extLst>
                  <a:ext uri="{0D108BD9-81ED-4DB2-BD59-A6C34878D82A}">
                    <a16:rowId xmlns:a16="http://schemas.microsoft.com/office/drawing/2014/main" val="1593346363"/>
                  </a:ext>
                </a:extLst>
              </a:tr>
              <a:tr h="349325">
                <a:tc>
                  <a:txBody>
                    <a:bodyPr/>
                    <a:lstStyle/>
                    <a:p>
                      <a:pPr algn="l" fontAlgn="b"/>
                      <a:r>
                        <a:rPr lang="en-US" sz="2000" u="none" strike="noStrike" dirty="0">
                          <a:effectLst/>
                          <a:latin typeface="+mn-lt"/>
                        </a:rPr>
                        <a:t>Observations</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u="none" strike="noStrike" dirty="0">
                          <a:effectLst/>
                          <a:latin typeface="+mn-lt"/>
                        </a:rPr>
                        <a:t>1.6 Mil.</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u="none" strike="noStrike" dirty="0">
                          <a:effectLst/>
                          <a:latin typeface="+mn-lt"/>
                        </a:rPr>
                        <a:t>1.6 Mil.</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1.6 Mil.</a:t>
                      </a:r>
                    </a:p>
                  </a:txBody>
                  <a:tcPr marL="4225" marR="4225" marT="4225" marB="0" anchor="b">
                    <a:solidFill>
                      <a:schemeClr val="accent5">
                        <a:lumMod val="20000"/>
                        <a:lumOff val="80000"/>
                      </a:schemeClr>
                    </a:solidFill>
                  </a:tcPr>
                </a:tc>
                <a:tc>
                  <a:txBody>
                    <a:bodyPr/>
                    <a:lstStyle/>
                    <a:p>
                      <a:pPr algn="ctr" fontAlgn="b"/>
                      <a:r>
                        <a:rPr lang="en-US" sz="2000" kern="1200" dirty="0">
                          <a:solidFill>
                            <a:schemeClr val="dk1"/>
                          </a:solidFill>
                          <a:effectLst/>
                          <a:latin typeface="+mn-lt"/>
                          <a:ea typeface="+mn-ea"/>
                          <a:cs typeface="+mn-cs"/>
                        </a:rPr>
                        <a:t>436,519</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kern="1200" dirty="0">
                          <a:solidFill>
                            <a:schemeClr val="dk1"/>
                          </a:solidFill>
                          <a:effectLst/>
                          <a:latin typeface="+mn-lt"/>
                          <a:ea typeface="+mn-ea"/>
                          <a:cs typeface="+mn-cs"/>
                        </a:rPr>
                        <a:t>436,519</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kern="1200" dirty="0">
                          <a:solidFill>
                            <a:schemeClr val="dk1"/>
                          </a:solidFill>
                          <a:effectLst/>
                          <a:latin typeface="+mn-lt"/>
                          <a:ea typeface="+mn-ea"/>
                          <a:cs typeface="+mn-cs"/>
                        </a:rPr>
                        <a:t>436,519</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extLst>
                  <a:ext uri="{0D108BD9-81ED-4DB2-BD59-A6C34878D82A}">
                    <a16:rowId xmlns:a16="http://schemas.microsoft.com/office/drawing/2014/main" val="4150022002"/>
                  </a:ext>
                </a:extLst>
              </a:tr>
              <a:tr h="284259">
                <a:tc>
                  <a:txBody>
                    <a:bodyPr/>
                    <a:lstStyle/>
                    <a:p>
                      <a:pPr algn="l" fontAlgn="b"/>
                      <a:r>
                        <a:rPr lang="en-US" sz="2000" b="0" i="0" u="none" strike="noStrike" dirty="0">
                          <a:solidFill>
                            <a:srgbClr val="000000"/>
                          </a:solidFill>
                          <a:effectLst/>
                          <a:latin typeface="+mn-lt"/>
                        </a:rPr>
                        <a:t>Zip-Fixed Effects</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X</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X</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extLst>
                  <a:ext uri="{0D108BD9-81ED-4DB2-BD59-A6C34878D82A}">
                    <a16:rowId xmlns:a16="http://schemas.microsoft.com/office/drawing/2014/main" val="167807669"/>
                  </a:ext>
                </a:extLst>
              </a:tr>
              <a:tr h="307860">
                <a:tc>
                  <a:txBody>
                    <a:bodyPr/>
                    <a:lstStyle/>
                    <a:p>
                      <a:pPr algn="l" fontAlgn="b"/>
                      <a:r>
                        <a:rPr lang="en-US" sz="2000" b="0" i="0" u="none" strike="noStrike" dirty="0">
                          <a:solidFill>
                            <a:srgbClr val="000000"/>
                          </a:solidFill>
                          <a:effectLst/>
                          <a:latin typeface="+mn-lt"/>
                        </a:rPr>
                        <a:t>Random Effects </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X</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X</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extLst>
                  <a:ext uri="{0D108BD9-81ED-4DB2-BD59-A6C34878D82A}">
                    <a16:rowId xmlns:a16="http://schemas.microsoft.com/office/drawing/2014/main" val="1101955344"/>
                  </a:ext>
                </a:extLst>
              </a:tr>
              <a:tr h="307860">
                <a:tc>
                  <a:txBody>
                    <a:bodyPr/>
                    <a:lstStyle/>
                    <a:p>
                      <a:pPr algn="l" fontAlgn="b"/>
                      <a:r>
                        <a:rPr lang="en-US" sz="2000" b="0" i="0" u="none" strike="noStrike" dirty="0">
                          <a:solidFill>
                            <a:srgbClr val="000000"/>
                          </a:solidFill>
                          <a:effectLst/>
                          <a:latin typeface="+mn-lt"/>
                        </a:rPr>
                        <a:t>Fixed Effects</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X</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X</a:t>
                      </a:r>
                    </a:p>
                  </a:txBody>
                  <a:tcPr marL="4225" marR="4225" marT="4225" marB="0" anchor="b">
                    <a:solidFill>
                      <a:schemeClr val="accent5">
                        <a:lumMod val="20000"/>
                        <a:lumOff val="80000"/>
                      </a:schemeClr>
                    </a:solidFill>
                  </a:tcPr>
                </a:tc>
                <a:extLst>
                  <a:ext uri="{0D108BD9-81ED-4DB2-BD59-A6C34878D82A}">
                    <a16:rowId xmlns:a16="http://schemas.microsoft.com/office/drawing/2014/main" val="3097735987"/>
                  </a:ext>
                </a:extLst>
              </a:tr>
              <a:tr h="307860">
                <a:tc>
                  <a:txBody>
                    <a:bodyPr/>
                    <a:lstStyle/>
                    <a:p>
                      <a:pPr algn="l" fontAlgn="b"/>
                      <a:r>
                        <a:rPr lang="en-US" sz="2000" b="0" i="0" u="none" strike="noStrike" dirty="0">
                          <a:solidFill>
                            <a:srgbClr val="000000"/>
                          </a:solidFill>
                          <a:effectLst/>
                          <a:latin typeface="+mn-lt"/>
                        </a:rPr>
                        <a:t>R-squared</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.200</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.180</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.180</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.235</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.181</a:t>
                      </a: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.168</a:t>
                      </a:r>
                    </a:p>
                  </a:txBody>
                  <a:tcPr marL="4225" marR="4225" marT="4225" marB="0" anchor="b">
                    <a:solidFill>
                      <a:schemeClr val="accent5">
                        <a:lumMod val="20000"/>
                        <a:lumOff val="80000"/>
                      </a:schemeClr>
                    </a:solidFill>
                  </a:tcPr>
                </a:tc>
                <a:extLst>
                  <a:ext uri="{0D108BD9-81ED-4DB2-BD59-A6C34878D82A}">
                    <a16:rowId xmlns:a16="http://schemas.microsoft.com/office/drawing/2014/main" val="133339569"/>
                  </a:ext>
                </a:extLst>
              </a:tr>
              <a:tr h="307860">
                <a:tc>
                  <a:txBody>
                    <a:bodyPr/>
                    <a:lstStyle/>
                    <a:p>
                      <a:pPr algn="l" fontAlgn="b"/>
                      <a:r>
                        <a:rPr lang="en-US" sz="2000" u="none" strike="noStrike" dirty="0">
                          <a:effectLst/>
                          <a:latin typeface="+mn-lt"/>
                        </a:rPr>
                        <a:t>S.E. of the R.E.</a:t>
                      </a:r>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.021</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tc>
                  <a:txBody>
                    <a:bodyPr/>
                    <a:lstStyle/>
                    <a:p>
                      <a:pPr algn="ctr" fontAlgn="b"/>
                      <a:r>
                        <a:rPr lang="en-US" sz="2000" b="0" i="0" u="none" strike="noStrike" dirty="0">
                          <a:solidFill>
                            <a:srgbClr val="000000"/>
                          </a:solidFill>
                          <a:effectLst/>
                          <a:latin typeface="+mn-lt"/>
                        </a:rPr>
                        <a:t>.030</a:t>
                      </a:r>
                    </a:p>
                  </a:txBody>
                  <a:tcPr marL="4225" marR="4225" marT="4225" marB="0" anchor="b">
                    <a:solidFill>
                      <a:schemeClr val="accent5">
                        <a:lumMod val="20000"/>
                        <a:lumOff val="80000"/>
                      </a:schemeClr>
                    </a:solidFill>
                  </a:tcPr>
                </a:tc>
                <a:tc>
                  <a:txBody>
                    <a:bodyPr/>
                    <a:lstStyle/>
                    <a:p>
                      <a:pPr algn="ctr" fontAlgn="b"/>
                      <a:endParaRPr lang="en-US" sz="2000" b="0" i="0" u="none" strike="noStrike" dirty="0">
                        <a:solidFill>
                          <a:srgbClr val="000000"/>
                        </a:solidFill>
                        <a:effectLst/>
                        <a:latin typeface="+mn-lt"/>
                      </a:endParaRPr>
                    </a:p>
                  </a:txBody>
                  <a:tcPr marL="4225" marR="4225" marT="4225" marB="0" anchor="b">
                    <a:solidFill>
                      <a:schemeClr val="accent5">
                        <a:lumMod val="20000"/>
                        <a:lumOff val="80000"/>
                      </a:schemeClr>
                    </a:solidFill>
                  </a:tcPr>
                </a:tc>
                <a:extLst>
                  <a:ext uri="{0D108BD9-81ED-4DB2-BD59-A6C34878D82A}">
                    <a16:rowId xmlns:a16="http://schemas.microsoft.com/office/drawing/2014/main" val="2788958913"/>
                  </a:ext>
                </a:extLst>
              </a:tr>
            </a:tbl>
          </a:graphicData>
        </a:graphic>
      </p:graphicFrame>
      <p:pic>
        <p:nvPicPr>
          <p:cNvPr id="5" name="Picture 4">
            <a:extLst>
              <a:ext uri="{FF2B5EF4-FFF2-40B4-BE49-F238E27FC236}">
                <a16:creationId xmlns:a16="http://schemas.microsoft.com/office/drawing/2014/main" id="{EFE2CCA5-8A35-F796-CF45-1F30CCCC7C81}"/>
              </a:ext>
            </a:extLst>
          </p:cNvPr>
          <p:cNvPicPr>
            <a:picLocks noChangeAspect="1"/>
          </p:cNvPicPr>
          <p:nvPr/>
        </p:nvPicPr>
        <p:blipFill>
          <a:blip r:embed="rId2"/>
          <a:stretch>
            <a:fillRect/>
          </a:stretch>
        </p:blipFill>
        <p:spPr>
          <a:xfrm>
            <a:off x="6858000" y="1232672"/>
            <a:ext cx="598961" cy="322447"/>
          </a:xfrm>
          <a:prstGeom prst="rect">
            <a:avLst/>
          </a:prstGeom>
        </p:spPr>
      </p:pic>
      <p:pic>
        <p:nvPicPr>
          <p:cNvPr id="2" name="Picture 1">
            <a:extLst>
              <a:ext uri="{FF2B5EF4-FFF2-40B4-BE49-F238E27FC236}">
                <a16:creationId xmlns:a16="http://schemas.microsoft.com/office/drawing/2014/main" id="{CB015D3D-6E2F-808C-5F0C-466B416FFBF1}"/>
              </a:ext>
            </a:extLst>
          </p:cNvPr>
          <p:cNvPicPr>
            <a:picLocks noChangeAspect="1"/>
          </p:cNvPicPr>
          <p:nvPr/>
        </p:nvPicPr>
        <p:blipFill>
          <a:blip r:embed="rId2"/>
          <a:stretch>
            <a:fillRect/>
          </a:stretch>
        </p:blipFill>
        <p:spPr>
          <a:xfrm>
            <a:off x="7909661" y="1232671"/>
            <a:ext cx="598961" cy="322447"/>
          </a:xfrm>
          <a:prstGeom prst="rect">
            <a:avLst/>
          </a:prstGeom>
        </p:spPr>
      </p:pic>
      <p:pic>
        <p:nvPicPr>
          <p:cNvPr id="3" name="Picture 2">
            <a:extLst>
              <a:ext uri="{FF2B5EF4-FFF2-40B4-BE49-F238E27FC236}">
                <a16:creationId xmlns:a16="http://schemas.microsoft.com/office/drawing/2014/main" id="{3D265A0E-E90D-C828-0E31-7C43D0EC8863}"/>
              </a:ext>
            </a:extLst>
          </p:cNvPr>
          <p:cNvPicPr>
            <a:picLocks noChangeAspect="1"/>
          </p:cNvPicPr>
          <p:nvPr/>
        </p:nvPicPr>
        <p:blipFill>
          <a:blip r:embed="rId2"/>
          <a:stretch>
            <a:fillRect/>
          </a:stretch>
        </p:blipFill>
        <p:spPr>
          <a:xfrm>
            <a:off x="5831739" y="1232672"/>
            <a:ext cx="598961" cy="322447"/>
          </a:xfrm>
          <a:prstGeom prst="rect">
            <a:avLst/>
          </a:prstGeom>
        </p:spPr>
      </p:pic>
      <p:sp>
        <p:nvSpPr>
          <p:cNvPr id="6" name="TextBox 5">
            <a:extLst>
              <a:ext uri="{FF2B5EF4-FFF2-40B4-BE49-F238E27FC236}">
                <a16:creationId xmlns:a16="http://schemas.microsoft.com/office/drawing/2014/main" id="{9A7D72AF-A1D8-F729-9412-EF36F8A81BDA}"/>
              </a:ext>
            </a:extLst>
          </p:cNvPr>
          <p:cNvSpPr txBox="1"/>
          <p:nvPr/>
        </p:nvSpPr>
        <p:spPr>
          <a:xfrm>
            <a:off x="990600" y="6185098"/>
            <a:ext cx="3581400" cy="307777"/>
          </a:xfrm>
          <a:prstGeom prst="rect">
            <a:avLst/>
          </a:prstGeom>
          <a:noFill/>
        </p:spPr>
        <p:txBody>
          <a:bodyPr wrap="square" rtlCol="0">
            <a:spAutoFit/>
          </a:bodyPr>
          <a:lstStyle/>
          <a:p>
            <a:r>
              <a:rPr lang="en-US" sz="1400" dirty="0"/>
              <a:t>Bold: Significant at the .05 level</a:t>
            </a:r>
          </a:p>
        </p:txBody>
      </p:sp>
    </p:spTree>
    <p:extLst>
      <p:ext uri="{BB962C8B-B14F-4D97-AF65-F5344CB8AC3E}">
        <p14:creationId xmlns:p14="http://schemas.microsoft.com/office/powerpoint/2010/main" val="1635369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8148CD-352C-413E-9CDB-8EAB164D1137}"/>
              </a:ext>
            </a:extLst>
          </p:cNvPr>
          <p:cNvSpPr>
            <a:spLocks noGrp="1"/>
          </p:cNvSpPr>
          <p:nvPr>
            <p:ph type="title"/>
          </p:nvPr>
        </p:nvSpPr>
        <p:spPr/>
        <p:txBody>
          <a:bodyPr/>
          <a:lstStyle/>
          <a:p>
            <a:r>
              <a:rPr lang="en-US" sz="3200" dirty="0"/>
              <a:t>Misallocation explains ~25% of survival variability</a:t>
            </a:r>
          </a:p>
        </p:txBody>
      </p:sp>
      <p:sp>
        <p:nvSpPr>
          <p:cNvPr id="4" name="Slide Number Placeholder 3">
            <a:extLst>
              <a:ext uri="{FF2B5EF4-FFF2-40B4-BE49-F238E27FC236}">
                <a16:creationId xmlns:a16="http://schemas.microsoft.com/office/drawing/2014/main" id="{3696CAFE-8F1B-428E-8165-0D6B667B86AD}"/>
              </a:ext>
            </a:extLst>
          </p:cNvPr>
          <p:cNvSpPr>
            <a:spLocks noGrp="1"/>
          </p:cNvSpPr>
          <p:nvPr>
            <p:ph type="sldNum" sz="quarter" idx="12"/>
          </p:nvPr>
        </p:nvSpPr>
        <p:spPr/>
        <p:txBody>
          <a:bodyPr/>
          <a:lstStyle/>
          <a:p>
            <a:pPr>
              <a:defRPr/>
            </a:pPr>
            <a:fld id="{5BC7FEBF-A170-470C-A369-F0D066FB58E5}" type="slidenum">
              <a:rPr lang="en-US" smtClean="0"/>
              <a:pPr>
                <a:defRPr/>
              </a:pPr>
              <a:t>19</a:t>
            </a:fld>
            <a:endParaRPr lang="en-US" dirty="0"/>
          </a:p>
        </p:txBody>
      </p:sp>
      <p:pic>
        <p:nvPicPr>
          <p:cNvPr id="5" name="Picture 4" descr="Chart, scatter chart&#10;&#10;Description automatically generated">
            <a:extLst>
              <a:ext uri="{FF2B5EF4-FFF2-40B4-BE49-F238E27FC236}">
                <a16:creationId xmlns:a16="http://schemas.microsoft.com/office/drawing/2014/main" id="{5016F4B9-E9CA-4950-DB2A-CBEF029614F4}"/>
              </a:ext>
            </a:extLst>
          </p:cNvPr>
          <p:cNvPicPr>
            <a:picLocks noChangeAspect="1"/>
          </p:cNvPicPr>
          <p:nvPr/>
        </p:nvPicPr>
        <p:blipFill>
          <a:blip r:embed="rId2"/>
          <a:stretch>
            <a:fillRect/>
          </a:stretch>
        </p:blipFill>
        <p:spPr>
          <a:xfrm>
            <a:off x="1219200" y="1295400"/>
            <a:ext cx="6895890" cy="4953000"/>
          </a:xfrm>
          <a:prstGeom prst="rect">
            <a:avLst/>
          </a:prstGeom>
        </p:spPr>
      </p:pic>
    </p:spTree>
    <p:extLst>
      <p:ext uri="{BB962C8B-B14F-4D97-AF65-F5344CB8AC3E}">
        <p14:creationId xmlns:p14="http://schemas.microsoft.com/office/powerpoint/2010/main" val="1268329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An ongoing debate in health economics</a:t>
            </a:r>
          </a:p>
        </p:txBody>
      </p:sp>
      <p:sp>
        <p:nvSpPr>
          <p:cNvPr id="3" name="Content Placeholder 2"/>
          <p:cNvSpPr>
            <a:spLocks noGrp="1"/>
          </p:cNvSpPr>
          <p:nvPr>
            <p:ph idx="1"/>
          </p:nvPr>
        </p:nvSpPr>
        <p:spPr/>
        <p:txBody>
          <a:bodyPr>
            <a:normAutofit/>
          </a:bodyPr>
          <a:lstStyle/>
          <a:p>
            <a:pPr marL="109537" indent="0">
              <a:buNone/>
            </a:pPr>
            <a:endParaRPr lang="en-US" dirty="0"/>
          </a:p>
          <a:p>
            <a:pPr marL="109537" indent="0">
              <a:buNone/>
            </a:pPr>
            <a:r>
              <a:rPr lang="en-US" dirty="0"/>
              <a:t>Is U.S. healthcare allocatively efficient? </a:t>
            </a:r>
          </a:p>
          <a:p>
            <a:pPr marL="109537" indent="0">
              <a:buNone/>
            </a:pPr>
            <a:endParaRPr lang="en-US" dirty="0"/>
          </a:p>
          <a:p>
            <a:pPr marL="109537" indent="0">
              <a:buNone/>
            </a:pPr>
            <a:endParaRPr lang="en-US" dirty="0"/>
          </a:p>
          <a:p>
            <a:pPr marL="109537" indent="0">
              <a:buNone/>
            </a:pPr>
            <a:r>
              <a:rPr lang="en-US" dirty="0"/>
              <a:t> </a:t>
            </a:r>
          </a:p>
          <a:p>
            <a:pPr marL="0" indent="0">
              <a:buNone/>
            </a:pPr>
            <a:endParaRPr lang="en-US" baseline="-25000" dirty="0"/>
          </a:p>
          <a:p>
            <a:pPr marL="0" indent="0">
              <a:buNone/>
            </a:pPr>
            <a:endParaRPr lang="en-US" baseline="-25000" dirty="0"/>
          </a:p>
        </p:txBody>
      </p:sp>
      <p:sp>
        <p:nvSpPr>
          <p:cNvPr id="4" name="Slide Number Placeholder 3"/>
          <p:cNvSpPr>
            <a:spLocks noGrp="1"/>
          </p:cNvSpPr>
          <p:nvPr>
            <p:ph type="sldNum" sz="quarter" idx="12"/>
          </p:nvPr>
        </p:nvSpPr>
        <p:spPr/>
        <p:txBody>
          <a:bodyPr/>
          <a:lstStyle/>
          <a:p>
            <a:pPr>
              <a:defRPr/>
            </a:pPr>
            <a:fld id="{5BC7FEBF-A170-470C-A369-F0D066FB58E5}" type="slidenum">
              <a:rPr lang="en-US" smtClean="0"/>
              <a:pPr>
                <a:defRPr/>
              </a:pPr>
              <a:t>2</a:t>
            </a:fld>
            <a:endParaRPr lang="en-US" dirty="0"/>
          </a:p>
        </p:txBody>
      </p:sp>
    </p:spTree>
    <p:extLst>
      <p:ext uri="{BB962C8B-B14F-4D97-AF65-F5344CB8AC3E}">
        <p14:creationId xmlns:p14="http://schemas.microsoft.com/office/powerpoint/2010/main" val="35090391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SzPct val="120000"/>
              <a:buFont typeface="Arial" panose="020B0604020202020204" pitchFamily="34" charset="0"/>
              <a:buChar char="•"/>
            </a:pPr>
            <a:r>
              <a:rPr lang="en-US" sz="2800" dirty="0"/>
              <a:t>Moving from high to low misallocation hospital (with equal spending): 3.1 percentage point survival gain</a:t>
            </a:r>
          </a:p>
          <a:p>
            <a:pPr>
              <a:buSzPct val="120000"/>
              <a:buFont typeface="Arial" panose="020B0604020202020204" pitchFamily="34" charset="0"/>
              <a:buChar char="•"/>
            </a:pPr>
            <a:r>
              <a:rPr lang="en-US" sz="2800" dirty="0"/>
              <a:t>Economists focus on allocative inefficiency (are we spending too much or too little) should focus on productive inefficiency</a:t>
            </a:r>
          </a:p>
          <a:p>
            <a:pPr>
              <a:buSzPct val="120000"/>
              <a:buFont typeface="Arial" panose="020B0604020202020204" pitchFamily="34" charset="0"/>
              <a:buChar char="•"/>
            </a:pPr>
            <a:r>
              <a:rPr lang="en-US" sz="2800" dirty="0"/>
              <a:t>It’s less about how much is spent, it’s more about </a:t>
            </a:r>
            <a:r>
              <a:rPr lang="en-US" sz="2800" u="sng" dirty="0"/>
              <a:t>how</a:t>
            </a:r>
            <a:r>
              <a:rPr lang="en-US" sz="2800" dirty="0"/>
              <a:t> it’s spent</a:t>
            </a:r>
          </a:p>
          <a:p>
            <a:pPr marL="0" indent="0">
              <a:buSzPct val="120000"/>
              <a:buNone/>
            </a:pPr>
            <a:endParaRPr lang="en-US" sz="2800" dirty="0"/>
          </a:p>
          <a:p>
            <a:pPr marL="0" indent="0">
              <a:buSzPct val="120000"/>
              <a:buNone/>
            </a:pPr>
            <a:endParaRPr lang="en-US" sz="2800" dirty="0"/>
          </a:p>
          <a:p>
            <a:pPr marL="0" indent="0">
              <a:buSzPct val="120000"/>
              <a:buNone/>
            </a:pPr>
            <a:r>
              <a:rPr lang="en-US" sz="2800" b="1" dirty="0">
                <a:solidFill>
                  <a:srgbClr val="00B050"/>
                </a:solidFill>
              </a:rPr>
              <a:t> </a:t>
            </a:r>
          </a:p>
          <a:p>
            <a:pPr marL="0" indent="0">
              <a:buNone/>
            </a:pPr>
            <a:endParaRPr lang="en-US" sz="2800" dirty="0"/>
          </a:p>
          <a:p>
            <a:pPr>
              <a:buFont typeface="Arial" panose="020B0604020202020204" pitchFamily="34" charset="0"/>
              <a:buChar char="•"/>
            </a:pPr>
            <a:endParaRPr lang="en-US" sz="2800" i="1" dirty="0"/>
          </a:p>
          <a:p>
            <a:pPr marL="0" indent="0">
              <a:buNone/>
            </a:pPr>
            <a:endParaRPr lang="en-US" sz="2800" dirty="0"/>
          </a:p>
        </p:txBody>
      </p:sp>
      <p:sp>
        <p:nvSpPr>
          <p:cNvPr id="3" name="Title 2"/>
          <p:cNvSpPr>
            <a:spLocks noGrp="1"/>
          </p:cNvSpPr>
          <p:nvPr>
            <p:ph type="title"/>
          </p:nvPr>
        </p:nvSpPr>
        <p:spPr/>
        <p:txBody>
          <a:bodyPr/>
          <a:lstStyle/>
          <a:p>
            <a:r>
              <a:rPr lang="en-US" sz="3200" dirty="0"/>
              <a:t>Findings and conclusions</a:t>
            </a:r>
          </a:p>
        </p:txBody>
      </p:sp>
      <p:sp>
        <p:nvSpPr>
          <p:cNvPr id="4" name="Slide Number Placeholder 3"/>
          <p:cNvSpPr>
            <a:spLocks noGrp="1"/>
          </p:cNvSpPr>
          <p:nvPr>
            <p:ph type="sldNum" sz="quarter" idx="12"/>
          </p:nvPr>
        </p:nvSpPr>
        <p:spPr/>
        <p:txBody>
          <a:bodyPr/>
          <a:lstStyle/>
          <a:p>
            <a:pPr>
              <a:defRPr/>
            </a:pPr>
            <a:fld id="{5BC7FEBF-A170-470C-A369-F0D066FB58E5}" type="slidenum">
              <a:rPr lang="en-US" smtClean="0"/>
              <a:pPr>
                <a:defRPr/>
              </a:pPr>
              <a:t>20</a:t>
            </a:fld>
            <a:endParaRPr lang="en-US" dirty="0"/>
          </a:p>
        </p:txBody>
      </p:sp>
    </p:spTree>
    <p:extLst>
      <p:ext uri="{BB962C8B-B14F-4D97-AF65-F5344CB8AC3E}">
        <p14:creationId xmlns:p14="http://schemas.microsoft.com/office/powerpoint/2010/main" val="3690455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424F8-6327-4938-8E3B-53F89D4F66B8}"/>
              </a:ext>
            </a:extLst>
          </p:cNvPr>
          <p:cNvSpPr>
            <a:spLocks noGrp="1"/>
          </p:cNvSpPr>
          <p:nvPr>
            <p:ph type="title"/>
          </p:nvPr>
        </p:nvSpPr>
        <p:spPr>
          <a:xfrm>
            <a:off x="0" y="0"/>
            <a:ext cx="9144000" cy="762000"/>
          </a:xfrm>
        </p:spPr>
        <p:txBody>
          <a:bodyPr/>
          <a:lstStyle/>
          <a:p>
            <a:r>
              <a:rPr lang="en-US" sz="3200" dirty="0"/>
              <a:t>Suppose hospitals differ because of productivity</a:t>
            </a:r>
          </a:p>
        </p:txBody>
      </p:sp>
      <p:sp>
        <p:nvSpPr>
          <p:cNvPr id="4" name="Text Placeholder 3">
            <a:extLst>
              <a:ext uri="{FF2B5EF4-FFF2-40B4-BE49-F238E27FC236}">
                <a16:creationId xmlns:a16="http://schemas.microsoft.com/office/drawing/2014/main" id="{54820D43-15A3-4D4C-83C0-6145DB1092EA}"/>
              </a:ext>
            </a:extLst>
          </p:cNvPr>
          <p:cNvSpPr>
            <a:spLocks noGrp="1"/>
          </p:cNvSpPr>
          <p:nvPr>
            <p:ph type="body" sz="quarter" idx="13"/>
          </p:nvPr>
        </p:nvSpPr>
        <p:spPr/>
        <p:txBody>
          <a:bodyPr/>
          <a:lstStyle/>
          <a:p>
            <a:endParaRPr lang="en-US" dirty="0"/>
          </a:p>
        </p:txBody>
      </p:sp>
      <p:graphicFrame>
        <p:nvGraphicFramePr>
          <p:cNvPr id="188419" name="Object 3"/>
          <p:cNvGraphicFramePr>
            <a:graphicFrameLocks noGrp="1" noChangeAspect="1"/>
          </p:cNvGraphicFramePr>
          <p:nvPr>
            <p:ph idx="4294967295"/>
          </p:nvPr>
        </p:nvGraphicFramePr>
        <p:xfrm>
          <a:off x="838200" y="908844"/>
          <a:ext cx="6994525" cy="5249736"/>
        </p:xfrm>
        <a:graphic>
          <a:graphicData uri="http://schemas.openxmlformats.org/presentationml/2006/ole">
            <mc:AlternateContent xmlns:mc="http://schemas.openxmlformats.org/markup-compatibility/2006">
              <mc:Choice xmlns:v="urn:schemas-microsoft-com:vml" Requires="v">
                <p:oleObj name="Slide" r:id="rId2" imgW="1546924" imgH="1159780" progId="PowerPoint.Slide.8">
                  <p:embed/>
                </p:oleObj>
              </mc:Choice>
              <mc:Fallback>
                <p:oleObj name="Slide" r:id="rId2" imgW="1546924" imgH="1159780" progId="PowerPoint.Slide.8">
                  <p:embed/>
                  <p:pic>
                    <p:nvPicPr>
                      <p:cNvPr id="188419" name="Object 3"/>
                      <p:cNvPicPr>
                        <a:picLocks noChangeAspect="1" noChangeArrowheads="1"/>
                      </p:cNvPicPr>
                      <p:nvPr/>
                    </p:nvPicPr>
                    <p:blipFill>
                      <a:blip r:embed="rId3"/>
                      <a:srcRect/>
                      <a:stretch>
                        <a:fillRect/>
                      </a:stretch>
                    </p:blipFill>
                    <p:spPr bwMode="auto">
                      <a:xfrm>
                        <a:off x="838200" y="908844"/>
                        <a:ext cx="6994525" cy="5249736"/>
                      </a:xfrm>
                      <a:prstGeom prst="rect">
                        <a:avLst/>
                      </a:prstGeom>
                      <a:noFill/>
                      <a:ln>
                        <a:noFill/>
                      </a:ln>
                      <a:effectLst/>
                    </p:spPr>
                  </p:pic>
                </p:oleObj>
              </mc:Fallback>
            </mc:AlternateContent>
          </a:graphicData>
        </a:graphic>
      </p:graphicFrame>
      <p:sp>
        <p:nvSpPr>
          <p:cNvPr id="2" name="TextBox 1">
            <a:extLst>
              <a:ext uri="{FF2B5EF4-FFF2-40B4-BE49-F238E27FC236}">
                <a16:creationId xmlns:a16="http://schemas.microsoft.com/office/drawing/2014/main" id="{A0C59976-843B-02BC-9AFA-EE3BA98DE4BD}"/>
              </a:ext>
            </a:extLst>
          </p:cNvPr>
          <p:cNvSpPr txBox="1"/>
          <p:nvPr/>
        </p:nvSpPr>
        <p:spPr>
          <a:xfrm>
            <a:off x="5029200" y="6096000"/>
            <a:ext cx="3886200" cy="400110"/>
          </a:xfrm>
          <a:prstGeom prst="rect">
            <a:avLst/>
          </a:prstGeom>
          <a:noFill/>
        </p:spPr>
        <p:txBody>
          <a:bodyPr wrap="square" rtlCol="0">
            <a:spAutoFit/>
          </a:bodyPr>
          <a:lstStyle/>
          <a:p>
            <a:r>
              <a:rPr lang="en-US" sz="2000" dirty="0"/>
              <a:t>See Chandra et al., AER 2016</a:t>
            </a:r>
          </a:p>
        </p:txBody>
      </p:sp>
    </p:spTree>
    <p:extLst>
      <p:ext uri="{BB962C8B-B14F-4D97-AF65-F5344CB8AC3E}">
        <p14:creationId xmlns:p14="http://schemas.microsoft.com/office/powerpoint/2010/main" val="4050625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424F8-6327-4938-8E3B-53F89D4F66B8}"/>
              </a:ext>
            </a:extLst>
          </p:cNvPr>
          <p:cNvSpPr>
            <a:spLocks noGrp="1"/>
          </p:cNvSpPr>
          <p:nvPr>
            <p:ph type="title"/>
          </p:nvPr>
        </p:nvSpPr>
        <p:spPr/>
        <p:txBody>
          <a:bodyPr/>
          <a:lstStyle/>
          <a:p>
            <a:r>
              <a:rPr lang="en-US" sz="3200" dirty="0"/>
              <a:t>Each hospital is allocatively efficient</a:t>
            </a:r>
          </a:p>
        </p:txBody>
      </p:sp>
      <p:graphicFrame>
        <p:nvGraphicFramePr>
          <p:cNvPr id="7" name="Object 3">
            <a:extLst>
              <a:ext uri="{FF2B5EF4-FFF2-40B4-BE49-F238E27FC236}">
                <a16:creationId xmlns:a16="http://schemas.microsoft.com/office/drawing/2014/main" id="{3C2B2EB1-0F36-4329-8486-FDDA49CE5D08}"/>
              </a:ext>
            </a:extLst>
          </p:cNvPr>
          <p:cNvGraphicFramePr>
            <a:graphicFrameLocks noChangeAspect="1"/>
          </p:cNvGraphicFramePr>
          <p:nvPr/>
        </p:nvGraphicFramePr>
        <p:xfrm>
          <a:off x="609600" y="908844"/>
          <a:ext cx="7224713" cy="5421312"/>
        </p:xfrm>
        <a:graphic>
          <a:graphicData uri="http://schemas.openxmlformats.org/presentationml/2006/ole">
            <mc:AlternateContent xmlns:mc="http://schemas.openxmlformats.org/markup-compatibility/2006">
              <mc:Choice xmlns:v="urn:schemas-microsoft-com:vml" Requires="v">
                <p:oleObj name="Slide" r:id="rId2" imgW="1568196" imgH="1176573" progId="PowerPoint.Slide.8">
                  <p:embed/>
                </p:oleObj>
              </mc:Choice>
              <mc:Fallback>
                <p:oleObj name="Slide" r:id="rId2" imgW="1568196" imgH="1176573" progId="PowerPoint.Slide.8">
                  <p:embed/>
                  <p:pic>
                    <p:nvPicPr>
                      <p:cNvPr id="7" name="Object 3">
                        <a:extLst>
                          <a:ext uri="{FF2B5EF4-FFF2-40B4-BE49-F238E27FC236}">
                            <a16:creationId xmlns:a16="http://schemas.microsoft.com/office/drawing/2014/main" id="{3C2B2EB1-0F36-4329-8486-FDDA49CE5D08}"/>
                          </a:ext>
                        </a:extLst>
                      </p:cNvPr>
                      <p:cNvPicPr>
                        <a:picLocks noChangeAspect="1" noChangeArrowheads="1"/>
                      </p:cNvPicPr>
                      <p:nvPr/>
                    </p:nvPicPr>
                    <p:blipFill>
                      <a:blip r:embed="rId3"/>
                      <a:srcRect/>
                      <a:stretch>
                        <a:fillRect/>
                      </a:stretch>
                    </p:blipFill>
                    <p:spPr bwMode="auto">
                      <a:xfrm>
                        <a:off x="609600" y="908844"/>
                        <a:ext cx="7224713" cy="542131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931493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8424F8-6327-4938-8E3B-53F89D4F66B8}"/>
              </a:ext>
            </a:extLst>
          </p:cNvPr>
          <p:cNvSpPr>
            <a:spLocks noGrp="1"/>
          </p:cNvSpPr>
          <p:nvPr>
            <p:ph type="title"/>
          </p:nvPr>
        </p:nvSpPr>
        <p:spPr/>
        <p:txBody>
          <a:bodyPr/>
          <a:lstStyle/>
          <a:p>
            <a:r>
              <a:rPr lang="en-US" sz="3200" dirty="0"/>
              <a:t>But regression analysis suggests healthcare kills </a:t>
            </a:r>
          </a:p>
        </p:txBody>
      </p:sp>
      <p:sp>
        <p:nvSpPr>
          <p:cNvPr id="4" name="Text Placeholder 3">
            <a:extLst>
              <a:ext uri="{FF2B5EF4-FFF2-40B4-BE49-F238E27FC236}">
                <a16:creationId xmlns:a16="http://schemas.microsoft.com/office/drawing/2014/main" id="{54820D43-15A3-4D4C-83C0-6145DB1092EA}"/>
              </a:ext>
            </a:extLst>
          </p:cNvPr>
          <p:cNvSpPr>
            <a:spLocks noGrp="1"/>
          </p:cNvSpPr>
          <p:nvPr>
            <p:ph type="body" sz="quarter" idx="13"/>
          </p:nvPr>
        </p:nvSpPr>
        <p:spPr/>
        <p:txBody>
          <a:bodyPr/>
          <a:lstStyle/>
          <a:p>
            <a:endParaRPr lang="en-US"/>
          </a:p>
        </p:txBody>
      </p:sp>
      <p:graphicFrame>
        <p:nvGraphicFramePr>
          <p:cNvPr id="7" name="Object 3">
            <a:extLst>
              <a:ext uri="{FF2B5EF4-FFF2-40B4-BE49-F238E27FC236}">
                <a16:creationId xmlns:a16="http://schemas.microsoft.com/office/drawing/2014/main" id="{3C2B2EB1-0F36-4329-8486-FDDA49CE5D08}"/>
              </a:ext>
            </a:extLst>
          </p:cNvPr>
          <p:cNvGraphicFramePr>
            <a:graphicFrameLocks noChangeAspect="1"/>
          </p:cNvGraphicFramePr>
          <p:nvPr/>
        </p:nvGraphicFramePr>
        <p:xfrm>
          <a:off x="685800" y="908844"/>
          <a:ext cx="7224713" cy="5421312"/>
        </p:xfrm>
        <a:graphic>
          <a:graphicData uri="http://schemas.openxmlformats.org/presentationml/2006/ole">
            <mc:AlternateContent xmlns:mc="http://schemas.openxmlformats.org/markup-compatibility/2006">
              <mc:Choice xmlns:v="urn:schemas-microsoft-com:vml" Requires="v">
                <p:oleObj name="Slide" r:id="rId2" imgW="1422061" imgH="1066046" progId="PowerPoint.Slide.8">
                  <p:embed/>
                </p:oleObj>
              </mc:Choice>
              <mc:Fallback>
                <p:oleObj name="Slide" r:id="rId2" imgW="1422061" imgH="1066046" progId="PowerPoint.Slide.8">
                  <p:embed/>
                  <p:pic>
                    <p:nvPicPr>
                      <p:cNvPr id="7" name="Object 3">
                        <a:extLst>
                          <a:ext uri="{FF2B5EF4-FFF2-40B4-BE49-F238E27FC236}">
                            <a16:creationId xmlns:a16="http://schemas.microsoft.com/office/drawing/2014/main" id="{3C2B2EB1-0F36-4329-8486-FDDA49CE5D08}"/>
                          </a:ext>
                        </a:extLst>
                      </p:cNvPr>
                      <p:cNvPicPr>
                        <a:picLocks noChangeAspect="1" noChangeArrowheads="1"/>
                      </p:cNvPicPr>
                      <p:nvPr/>
                    </p:nvPicPr>
                    <p:blipFill>
                      <a:blip r:embed="rId3"/>
                      <a:srcRect/>
                      <a:stretch>
                        <a:fillRect/>
                      </a:stretch>
                    </p:blipFill>
                    <p:spPr bwMode="auto">
                      <a:xfrm>
                        <a:off x="685800" y="908844"/>
                        <a:ext cx="7224713" cy="542131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890932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Are we at A’, A, H, or J? </a:t>
            </a:r>
          </a:p>
        </p:txBody>
      </p:sp>
      <p:sp>
        <p:nvSpPr>
          <p:cNvPr id="4" name="Slide Number Placeholder 3"/>
          <p:cNvSpPr>
            <a:spLocks noGrp="1"/>
          </p:cNvSpPr>
          <p:nvPr>
            <p:ph type="sldNum" sz="quarter" idx="12"/>
          </p:nvPr>
        </p:nvSpPr>
        <p:spPr/>
        <p:txBody>
          <a:bodyPr/>
          <a:lstStyle/>
          <a:p>
            <a:pPr>
              <a:defRPr/>
            </a:pPr>
            <a:fld id="{5BC7FEBF-A170-470C-A369-F0D066FB58E5}" type="slidenum">
              <a:rPr lang="en-US" smtClean="0"/>
              <a:pPr>
                <a:defRPr/>
              </a:pPr>
              <a:t>3</a:t>
            </a:fld>
            <a:endParaRPr lang="en-US" dirty="0"/>
          </a:p>
        </p:txBody>
      </p:sp>
      <p:graphicFrame>
        <p:nvGraphicFramePr>
          <p:cNvPr id="5" name="Object 3"/>
          <p:cNvGraphicFramePr>
            <a:graphicFrameLocks noGrp="1" noChangeAspect="1"/>
          </p:cNvGraphicFramePr>
          <p:nvPr>
            <p:ph idx="4294967295"/>
          </p:nvPr>
        </p:nvGraphicFramePr>
        <p:xfrm>
          <a:off x="458788" y="942975"/>
          <a:ext cx="7159625" cy="5368925"/>
        </p:xfrm>
        <a:graphic>
          <a:graphicData uri="http://schemas.openxmlformats.org/presentationml/2006/ole">
            <mc:AlternateContent xmlns:mc="http://schemas.openxmlformats.org/markup-compatibility/2006">
              <mc:Choice xmlns:v="urn:schemas-microsoft-com:vml" Requires="v">
                <p:oleObj name="Slide" r:id="rId2" imgW="2621220" imgH="1965836" progId="PowerPoint.Slide.8">
                  <p:embed/>
                </p:oleObj>
              </mc:Choice>
              <mc:Fallback>
                <p:oleObj name="Slide" r:id="rId2" imgW="2621220" imgH="1965836" progId="PowerPoint.Slide.8">
                  <p:embed/>
                  <p:pic>
                    <p:nvPicPr>
                      <p:cNvPr id="5" name="Object 3"/>
                      <p:cNvPicPr>
                        <a:picLocks noChangeAspect="1" noChangeArrowheads="1"/>
                      </p:cNvPicPr>
                      <p:nvPr/>
                    </p:nvPicPr>
                    <p:blipFill>
                      <a:blip r:embed="rId3"/>
                      <a:srcRect/>
                      <a:stretch>
                        <a:fillRect/>
                      </a:stretch>
                    </p:blipFill>
                    <p:spPr bwMode="auto">
                      <a:xfrm>
                        <a:off x="458788" y="942975"/>
                        <a:ext cx="7159625" cy="536892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455407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a:t>Researchers seek to measure the slope of the line</a:t>
            </a:r>
          </a:p>
        </p:txBody>
      </p:sp>
      <p:sp>
        <p:nvSpPr>
          <p:cNvPr id="4" name="Slide Number Placeholder 3"/>
          <p:cNvSpPr>
            <a:spLocks noGrp="1"/>
          </p:cNvSpPr>
          <p:nvPr>
            <p:ph type="sldNum" sz="quarter" idx="12"/>
          </p:nvPr>
        </p:nvSpPr>
        <p:spPr/>
        <p:txBody>
          <a:bodyPr/>
          <a:lstStyle/>
          <a:p>
            <a:pPr>
              <a:defRPr/>
            </a:pPr>
            <a:fld id="{5BC7FEBF-A170-470C-A369-F0D066FB58E5}" type="slidenum">
              <a:rPr lang="en-US" smtClean="0"/>
              <a:pPr>
                <a:defRPr/>
              </a:pPr>
              <a:t>4</a:t>
            </a:fld>
            <a:endParaRPr lang="en-US" dirty="0"/>
          </a:p>
        </p:txBody>
      </p:sp>
      <p:graphicFrame>
        <p:nvGraphicFramePr>
          <p:cNvPr id="5" name="Object 3"/>
          <p:cNvGraphicFramePr>
            <a:graphicFrameLocks noGrp="1" noChangeAspect="1"/>
          </p:cNvGraphicFramePr>
          <p:nvPr>
            <p:ph idx="4294967295"/>
          </p:nvPr>
        </p:nvGraphicFramePr>
        <p:xfrm>
          <a:off x="457200" y="915988"/>
          <a:ext cx="7162800" cy="5368925"/>
        </p:xfrm>
        <a:graphic>
          <a:graphicData uri="http://schemas.openxmlformats.org/presentationml/2006/ole">
            <mc:AlternateContent xmlns:mc="http://schemas.openxmlformats.org/markup-compatibility/2006">
              <mc:Choice xmlns:v="urn:schemas-microsoft-com:vml" Requires="v">
                <p:oleObj name="Slide" r:id="rId2" imgW="2814730" imgH="2109081" progId="PowerPoint.Slide.8">
                  <p:embed/>
                </p:oleObj>
              </mc:Choice>
              <mc:Fallback>
                <p:oleObj name="Slide" r:id="rId2" imgW="2814730" imgH="2109081" progId="PowerPoint.Slide.8">
                  <p:embed/>
                  <p:pic>
                    <p:nvPicPr>
                      <p:cNvPr id="5" name="Object 3"/>
                      <p:cNvPicPr>
                        <a:picLocks noChangeAspect="1" noChangeArrowheads="1"/>
                      </p:cNvPicPr>
                      <p:nvPr/>
                    </p:nvPicPr>
                    <p:blipFill>
                      <a:blip r:embed="rId3"/>
                      <a:srcRect/>
                      <a:stretch>
                        <a:fillRect/>
                      </a:stretch>
                    </p:blipFill>
                    <p:spPr bwMode="auto">
                      <a:xfrm>
                        <a:off x="457200" y="915988"/>
                        <a:ext cx="7162800" cy="5368925"/>
                      </a:xfrm>
                      <a:prstGeom prst="rect">
                        <a:avLst/>
                      </a:prstGeom>
                      <a:noFill/>
                      <a:ln>
                        <a:noFill/>
                      </a:ln>
                      <a:effectLst/>
                    </p:spPr>
                  </p:pic>
                </p:oleObj>
              </mc:Fallback>
            </mc:AlternateContent>
          </a:graphicData>
        </a:graphic>
      </p:graphicFrame>
      <p:cxnSp>
        <p:nvCxnSpPr>
          <p:cNvPr id="6" name="Straight Arrow Connector 5"/>
          <p:cNvCxnSpPr/>
          <p:nvPr/>
        </p:nvCxnSpPr>
        <p:spPr>
          <a:xfrm>
            <a:off x="2819400" y="3124200"/>
            <a:ext cx="990600" cy="0"/>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810000" y="2667000"/>
            <a:ext cx="14591" cy="457200"/>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847289" y="2667000"/>
            <a:ext cx="492443" cy="369332"/>
          </a:xfrm>
          <a:prstGeom prst="rect">
            <a:avLst/>
          </a:prstGeom>
          <a:noFill/>
        </p:spPr>
        <p:txBody>
          <a:bodyPr wrap="none" rtlCol="0">
            <a:spAutoFit/>
          </a:bodyPr>
          <a:lstStyle/>
          <a:p>
            <a:r>
              <a:rPr lang="el-GR" dirty="0"/>
              <a:t>Δ</a:t>
            </a:r>
            <a:r>
              <a:rPr lang="en-US" dirty="0"/>
              <a:t>S</a:t>
            </a:r>
          </a:p>
        </p:txBody>
      </p:sp>
      <p:sp>
        <p:nvSpPr>
          <p:cNvPr id="17" name="TextBox 16"/>
          <p:cNvSpPr txBox="1"/>
          <p:nvPr/>
        </p:nvSpPr>
        <p:spPr>
          <a:xfrm>
            <a:off x="3068478" y="3197158"/>
            <a:ext cx="492443" cy="369332"/>
          </a:xfrm>
          <a:prstGeom prst="rect">
            <a:avLst/>
          </a:prstGeom>
          <a:noFill/>
        </p:spPr>
        <p:txBody>
          <a:bodyPr wrap="none" rtlCol="0">
            <a:spAutoFit/>
          </a:bodyPr>
          <a:lstStyle/>
          <a:p>
            <a:r>
              <a:rPr lang="el-GR" dirty="0"/>
              <a:t>Δ</a:t>
            </a:r>
            <a:r>
              <a:rPr lang="en-US" dirty="0"/>
              <a:t>X</a:t>
            </a:r>
          </a:p>
        </p:txBody>
      </p:sp>
      <p:cxnSp>
        <p:nvCxnSpPr>
          <p:cNvPr id="9" name="Straight Arrow Connector 8">
            <a:extLst>
              <a:ext uri="{FF2B5EF4-FFF2-40B4-BE49-F238E27FC236}">
                <a16:creationId xmlns:a16="http://schemas.microsoft.com/office/drawing/2014/main" id="{2E3B030B-C398-4DC9-85E2-72A1F8728C2C}"/>
              </a:ext>
            </a:extLst>
          </p:cNvPr>
          <p:cNvCxnSpPr>
            <a:cxnSpLocks/>
          </p:cNvCxnSpPr>
          <p:nvPr/>
        </p:nvCxnSpPr>
        <p:spPr>
          <a:xfrm flipV="1">
            <a:off x="1752600" y="2133600"/>
            <a:ext cx="3200400" cy="1295400"/>
          </a:xfrm>
          <a:prstGeom prst="straightConnector1">
            <a:avLst/>
          </a:prstGeom>
          <a:ln w="5080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067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Estimates of the “slope” are all over the map</a:t>
            </a:r>
          </a:p>
        </p:txBody>
      </p:sp>
      <p:sp>
        <p:nvSpPr>
          <p:cNvPr id="3" name="Content Placeholder 2"/>
          <p:cNvSpPr>
            <a:spLocks noGrp="1"/>
          </p:cNvSpPr>
          <p:nvPr>
            <p:ph idx="1"/>
          </p:nvPr>
        </p:nvSpPr>
        <p:spPr/>
        <p:txBody>
          <a:bodyPr>
            <a:normAutofit/>
          </a:bodyPr>
          <a:lstStyle/>
          <a:p>
            <a:r>
              <a:rPr lang="en-US" sz="2600" dirty="0"/>
              <a:t>Allocatively efficient (should spend even more): Silber et al., 2010; Doyle, 2011; Almond et al., 2008; </a:t>
            </a:r>
            <a:r>
              <a:rPr lang="en-US" sz="2600" dirty="0" err="1"/>
              <a:t>Romley</a:t>
            </a:r>
            <a:r>
              <a:rPr lang="en-US" sz="2600" dirty="0"/>
              <a:t> et al., 2011; Barnato et al., 2010; Doyle et al., 2015. </a:t>
            </a:r>
          </a:p>
          <a:p>
            <a:r>
              <a:rPr lang="en-US" sz="2600" dirty="0"/>
              <a:t>Allocatively inefficient (should spend less): Fisher et al., 2003a,b; Yasaitis et al., 2009; Glance et al., 2010; Doyle et al., 2017; Wennberg et al., 2009. </a:t>
            </a:r>
          </a:p>
          <a:p>
            <a:r>
              <a:rPr lang="en-US" sz="2600" dirty="0"/>
              <a:t>It depends: Skinner and Staiger, 2015; Doyle et al., 2017; Likosky et al., 2017; Finkelstein et al, 2019; Hull, 2020.</a:t>
            </a:r>
          </a:p>
          <a:p>
            <a:endParaRPr lang="en-US" dirty="0"/>
          </a:p>
          <a:p>
            <a:pPr marL="0" indent="0">
              <a:buNone/>
            </a:pPr>
            <a:endParaRPr lang="en-US" baseline="-25000" dirty="0"/>
          </a:p>
        </p:txBody>
      </p:sp>
      <p:sp>
        <p:nvSpPr>
          <p:cNvPr id="4" name="Slide Number Placeholder 3"/>
          <p:cNvSpPr>
            <a:spLocks noGrp="1"/>
          </p:cNvSpPr>
          <p:nvPr>
            <p:ph type="sldNum" sz="quarter" idx="12"/>
          </p:nvPr>
        </p:nvSpPr>
        <p:spPr/>
        <p:txBody>
          <a:bodyPr/>
          <a:lstStyle/>
          <a:p>
            <a:pPr>
              <a:defRPr/>
            </a:pPr>
            <a:fld id="{5BC7FEBF-A170-470C-A369-F0D066FB58E5}" type="slidenum">
              <a:rPr lang="en-US" smtClean="0"/>
              <a:pPr>
                <a:defRPr/>
              </a:pPr>
              <a:t>5</a:t>
            </a:fld>
            <a:endParaRPr lang="en-US" dirty="0"/>
          </a:p>
        </p:txBody>
      </p:sp>
    </p:spTree>
    <p:extLst>
      <p:ext uri="{BB962C8B-B14F-4D97-AF65-F5344CB8AC3E}">
        <p14:creationId xmlns:p14="http://schemas.microsoft.com/office/powerpoint/2010/main" val="1620816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26"/>
          <p:cNvSpPr>
            <a:spLocks noGrp="1" noChangeArrowheads="1"/>
          </p:cNvSpPr>
          <p:nvPr>
            <p:ph type="title"/>
          </p:nvPr>
        </p:nvSpPr>
        <p:spPr/>
        <p:txBody>
          <a:bodyPr/>
          <a:lstStyle/>
          <a:p>
            <a:r>
              <a:rPr lang="en-US" altLang="en-US" sz="3200" dirty="0"/>
              <a:t>Data on Acute Myocardial Infarction (AMI)</a:t>
            </a:r>
          </a:p>
        </p:txBody>
      </p:sp>
      <p:pic>
        <p:nvPicPr>
          <p:cNvPr id="24579" name="Picture 102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16025" y="1182688"/>
            <a:ext cx="6684963" cy="5092700"/>
          </a:xfrm>
        </p:spPr>
      </p:pic>
      <p:sp>
        <p:nvSpPr>
          <p:cNvPr id="2" name="Slide Number Placeholder 1"/>
          <p:cNvSpPr>
            <a:spLocks noGrp="1"/>
          </p:cNvSpPr>
          <p:nvPr>
            <p:ph type="sldNum" sz="quarter" idx="12"/>
          </p:nvPr>
        </p:nvSpPr>
        <p:spPr/>
        <p:txBody>
          <a:bodyPr/>
          <a:lstStyle/>
          <a:p>
            <a:pPr>
              <a:defRPr/>
            </a:pPr>
            <a:fld id="{5BC7FEBF-A170-470C-A369-F0D066FB58E5}" type="slidenum">
              <a:rPr lang="en-US" smtClean="0"/>
              <a:pPr>
                <a:defRPr/>
              </a:pPr>
              <a:t>6</a:t>
            </a:fld>
            <a:endParaRPr lang="en-US" dirty="0"/>
          </a:p>
        </p:txBody>
      </p:sp>
    </p:spTree>
    <p:extLst>
      <p:ext uri="{BB962C8B-B14F-4D97-AF65-F5344CB8AC3E}">
        <p14:creationId xmlns:p14="http://schemas.microsoft.com/office/powerpoint/2010/main" val="3772257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a:t>Medicare fee-for-service claims, 2007-2017, Age 65+: N = 1.6 million; 437,000 ambulance patients </a:t>
            </a:r>
          </a:p>
          <a:p>
            <a:r>
              <a:rPr lang="en-US" sz="2400" dirty="0"/>
              <a:t>Outcomes: 1-year (post-admission) risk-adjusted survival </a:t>
            </a:r>
          </a:p>
          <a:p>
            <a:r>
              <a:rPr lang="en-US" sz="2400" dirty="0"/>
              <a:t>“Costs:” 30-day Expenditures </a:t>
            </a:r>
          </a:p>
          <a:p>
            <a:r>
              <a:rPr lang="en-US" sz="2400" dirty="0"/>
              <a:t>Risk adjusted regressions: </a:t>
            </a:r>
            <a:r>
              <a:rPr lang="en-US" sz="2000" dirty="0">
                <a:solidFill>
                  <a:srgbClr val="0070C0"/>
                </a:solidFill>
              </a:rPr>
              <a:t>Age/sex cells, Black, Native American, Hispanic, Asian, other Race/Ethnicity, ZIP code income (quintiles), vascular disease, pulmonary disease, dementia, diabetes, liver failure, renal failure, cancer, location of MI (e.g., anterolateral, inferolateral, subendocardial, etc.) and quintile of Hierarchical Condition Categories (HCCs) from the 6 months prior to the hospital admission, share managed care in HRR, low-income subsidy, dual eligible, ZIP code fixed effects (in some cases) </a:t>
            </a:r>
            <a:endParaRPr lang="en-US" sz="1800" dirty="0">
              <a:solidFill>
                <a:srgbClr val="0070C0"/>
              </a:solidFill>
            </a:endParaRPr>
          </a:p>
          <a:p>
            <a:pPr marL="308372" lvl="1"/>
            <a:endParaRPr lang="en-US" sz="1800" dirty="0">
              <a:solidFill>
                <a:srgbClr val="0070C0"/>
              </a:solidFill>
            </a:endParaRPr>
          </a:p>
          <a:p>
            <a:pPr marL="308372" lvl="1"/>
            <a:endParaRPr lang="en-US" sz="1350" dirty="0"/>
          </a:p>
          <a:p>
            <a:pPr marL="411162" lvl="1" indent="0">
              <a:buNone/>
            </a:pPr>
            <a:endParaRPr lang="en-US" sz="1800" dirty="0"/>
          </a:p>
        </p:txBody>
      </p:sp>
      <p:sp>
        <p:nvSpPr>
          <p:cNvPr id="2" name="Title 1"/>
          <p:cNvSpPr>
            <a:spLocks noGrp="1"/>
          </p:cNvSpPr>
          <p:nvPr>
            <p:ph type="title"/>
          </p:nvPr>
        </p:nvSpPr>
        <p:spPr/>
        <p:txBody>
          <a:bodyPr/>
          <a:lstStyle/>
          <a:p>
            <a:r>
              <a:rPr lang="en-US" sz="3200" dirty="0"/>
              <a:t>A look at the AMI data</a:t>
            </a:r>
          </a:p>
        </p:txBody>
      </p:sp>
      <p:sp>
        <p:nvSpPr>
          <p:cNvPr id="4" name="Slide Number Placeholder 3"/>
          <p:cNvSpPr>
            <a:spLocks noGrp="1"/>
          </p:cNvSpPr>
          <p:nvPr>
            <p:ph type="sldNum" sz="quarter" idx="12"/>
          </p:nvPr>
        </p:nvSpPr>
        <p:spPr/>
        <p:txBody>
          <a:bodyPr/>
          <a:lstStyle/>
          <a:p>
            <a:pPr>
              <a:defRPr/>
            </a:pPr>
            <a:fld id="{5BC7FEBF-A170-470C-A369-F0D066FB58E5}" type="slidenum">
              <a:rPr lang="en-US" smtClean="0"/>
              <a:pPr>
                <a:defRPr/>
              </a:pPr>
              <a:t>7</a:t>
            </a:fld>
            <a:endParaRPr lang="en-US" dirty="0"/>
          </a:p>
        </p:txBody>
      </p:sp>
    </p:spTree>
    <p:extLst>
      <p:ext uri="{BB962C8B-B14F-4D97-AF65-F5344CB8AC3E}">
        <p14:creationId xmlns:p14="http://schemas.microsoft.com/office/powerpoint/2010/main" val="1058477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7A80FC-7307-7AD5-EFD2-2F4B41E7BC68}"/>
              </a:ext>
            </a:extLst>
          </p:cNvPr>
          <p:cNvSpPr>
            <a:spLocks noGrp="1"/>
          </p:cNvSpPr>
          <p:nvPr>
            <p:ph type="title"/>
          </p:nvPr>
        </p:nvSpPr>
        <p:spPr/>
        <p:txBody>
          <a:bodyPr/>
          <a:lstStyle/>
          <a:p>
            <a:pPr algn="ctr"/>
            <a:r>
              <a:rPr lang="en-US" sz="3200" dirty="0"/>
              <a:t>Risk-Adjusted AMI Spending &amp; Survival by Hospital </a:t>
            </a:r>
          </a:p>
        </p:txBody>
      </p:sp>
      <p:sp>
        <p:nvSpPr>
          <p:cNvPr id="4" name="Slide Number Placeholder 3">
            <a:extLst>
              <a:ext uri="{FF2B5EF4-FFF2-40B4-BE49-F238E27FC236}">
                <a16:creationId xmlns:a16="http://schemas.microsoft.com/office/drawing/2014/main" id="{E6FA9DA1-4AF5-EA04-047C-5AD6D50E195D}"/>
              </a:ext>
            </a:extLst>
          </p:cNvPr>
          <p:cNvSpPr>
            <a:spLocks noGrp="1"/>
          </p:cNvSpPr>
          <p:nvPr>
            <p:ph type="sldNum" sz="quarter" idx="12"/>
          </p:nvPr>
        </p:nvSpPr>
        <p:spPr/>
        <p:txBody>
          <a:bodyPr/>
          <a:lstStyle/>
          <a:p>
            <a:pPr>
              <a:defRPr/>
            </a:pPr>
            <a:fld id="{5BC7FEBF-A170-470C-A369-F0D066FB58E5}" type="slidenum">
              <a:rPr lang="en-US" smtClean="0"/>
              <a:pPr>
                <a:defRPr/>
              </a:pPr>
              <a:t>8</a:t>
            </a:fld>
            <a:endParaRPr lang="en-US" dirty="0"/>
          </a:p>
        </p:txBody>
      </p:sp>
      <p:pic>
        <p:nvPicPr>
          <p:cNvPr id="6" name="Picture 5">
            <a:extLst>
              <a:ext uri="{FF2B5EF4-FFF2-40B4-BE49-F238E27FC236}">
                <a16:creationId xmlns:a16="http://schemas.microsoft.com/office/drawing/2014/main" id="{A2C5DDBC-DD6F-B1F5-4FEB-1482A313A5FD}"/>
              </a:ext>
            </a:extLst>
          </p:cNvPr>
          <p:cNvPicPr>
            <a:picLocks noChangeAspect="1"/>
          </p:cNvPicPr>
          <p:nvPr/>
        </p:nvPicPr>
        <p:blipFill>
          <a:blip r:embed="rId2"/>
          <a:stretch>
            <a:fillRect/>
          </a:stretch>
        </p:blipFill>
        <p:spPr>
          <a:xfrm>
            <a:off x="525497" y="850404"/>
            <a:ext cx="7864406" cy="5642471"/>
          </a:xfrm>
          <a:prstGeom prst="rect">
            <a:avLst/>
          </a:prstGeom>
        </p:spPr>
      </p:pic>
    </p:spTree>
    <p:extLst>
      <p:ext uri="{BB962C8B-B14F-4D97-AF65-F5344CB8AC3E}">
        <p14:creationId xmlns:p14="http://schemas.microsoft.com/office/powerpoint/2010/main" val="1481906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36380" cy="783004"/>
          </a:xfrm>
        </p:spPr>
        <p:txBody>
          <a:bodyPr/>
          <a:lstStyle/>
          <a:p>
            <a:r>
              <a:rPr lang="en-US" sz="3200" dirty="0"/>
              <a:t>Better to focus on input inefficiency: G, F, K</a:t>
            </a:r>
          </a:p>
        </p:txBody>
      </p:sp>
      <p:sp>
        <p:nvSpPr>
          <p:cNvPr id="4" name="Slide Number Placeholder 3"/>
          <p:cNvSpPr>
            <a:spLocks noGrp="1"/>
          </p:cNvSpPr>
          <p:nvPr>
            <p:ph type="sldNum" sz="quarter" idx="12"/>
          </p:nvPr>
        </p:nvSpPr>
        <p:spPr>
          <a:xfrm>
            <a:off x="8069580" y="6523355"/>
            <a:ext cx="1066800" cy="365125"/>
          </a:xfrm>
        </p:spPr>
        <p:txBody>
          <a:bodyPr/>
          <a:lstStyle/>
          <a:p>
            <a:pPr>
              <a:defRPr/>
            </a:pPr>
            <a:fld id="{5BC7FEBF-A170-470C-A369-F0D066FB58E5}" type="slidenum">
              <a:rPr lang="en-US" smtClean="0"/>
              <a:pPr>
                <a:defRPr/>
              </a:pPr>
              <a:t>9</a:t>
            </a:fld>
            <a:endParaRPr lang="en-US" dirty="0"/>
          </a:p>
        </p:txBody>
      </p:sp>
      <p:graphicFrame>
        <p:nvGraphicFramePr>
          <p:cNvPr id="5" name="Object 3"/>
          <p:cNvGraphicFramePr>
            <a:graphicFrameLocks noGrp="1" noChangeAspect="1"/>
          </p:cNvGraphicFramePr>
          <p:nvPr>
            <p:ph idx="4294967295"/>
            <p:extLst>
              <p:ext uri="{D42A27DB-BD31-4B8C-83A1-F6EECF244321}">
                <p14:modId xmlns:p14="http://schemas.microsoft.com/office/powerpoint/2010/main" val="2383186979"/>
              </p:ext>
            </p:extLst>
          </p:nvPr>
        </p:nvGraphicFramePr>
        <p:xfrm>
          <a:off x="454025" y="974725"/>
          <a:ext cx="7153275" cy="5364163"/>
        </p:xfrm>
        <a:graphic>
          <a:graphicData uri="http://schemas.openxmlformats.org/presentationml/2006/ole">
            <mc:AlternateContent xmlns:mc="http://schemas.openxmlformats.org/markup-compatibility/2006">
              <mc:Choice xmlns:v="urn:schemas-microsoft-com:vml" Requires="v">
                <p:oleObj name="Slide" r:id="rId2" imgW="2208534" imgH="1655233" progId="PowerPoint.Slide.8">
                  <p:embed/>
                </p:oleObj>
              </mc:Choice>
              <mc:Fallback>
                <p:oleObj name="Slide" r:id="rId2" imgW="2208534" imgH="1655233" progId="PowerPoint.Slide.8">
                  <p:embed/>
                  <p:pic>
                    <p:nvPicPr>
                      <p:cNvPr id="5" name="Object 3"/>
                      <p:cNvPicPr>
                        <a:picLocks noChangeAspect="1" noChangeArrowheads="1"/>
                      </p:cNvPicPr>
                      <p:nvPr/>
                    </p:nvPicPr>
                    <p:blipFill>
                      <a:blip r:embed="rId3"/>
                      <a:srcRect/>
                      <a:stretch>
                        <a:fillRect/>
                      </a:stretch>
                    </p:blipFill>
                    <p:spPr bwMode="auto">
                      <a:xfrm>
                        <a:off x="454025" y="974725"/>
                        <a:ext cx="7153275" cy="536416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4971822"/>
      </p:ext>
    </p:extLst>
  </p:cSld>
  <p:clrMapOvr>
    <a:masterClrMapping/>
  </p:clrMapOvr>
</p:sld>
</file>

<file path=ppt/theme/theme1.xml><?xml version="1.0" encoding="utf-8"?>
<a:theme xmlns:a="http://schemas.openxmlformats.org/drawingml/2006/main" name="Beam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Beamer</Template>
  <TotalTime>11730</TotalTime>
  <Words>892</Words>
  <Application>Microsoft Office PowerPoint</Application>
  <PresentationFormat>On-screen Show (4:3)</PresentationFormat>
  <Paragraphs>179</Paragraphs>
  <Slides>23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8" baseType="lpstr">
      <vt:lpstr>Arial</vt:lpstr>
      <vt:lpstr>Calibri</vt:lpstr>
      <vt:lpstr>Times New Roman</vt:lpstr>
      <vt:lpstr>Beamer</vt:lpstr>
      <vt:lpstr>Slide</vt:lpstr>
      <vt:lpstr> Productivity Variation and Input Misallocation: Evidence from Hospitals </vt:lpstr>
      <vt:lpstr>An ongoing debate in health economics</vt:lpstr>
      <vt:lpstr>Are we at A’, A, H, or J? </vt:lpstr>
      <vt:lpstr>Researchers seek to measure the slope of the line</vt:lpstr>
      <vt:lpstr>Estimates of the “slope” are all over the map</vt:lpstr>
      <vt:lpstr>Data on Acute Myocardial Infarction (AMI)</vt:lpstr>
      <vt:lpstr>A look at the AMI data</vt:lpstr>
      <vt:lpstr>Risk-Adjusted AMI Spending &amp; Survival by Hospital </vt:lpstr>
      <vt:lpstr>Better to focus on input inefficiency: G, F, K</vt:lpstr>
      <vt:lpstr>Macroeconomists have a name for it: Misallocation</vt:lpstr>
      <vt:lpstr>Misallocation: Underuse of Category I treatments</vt:lpstr>
      <vt:lpstr>Misallocation? Category II Treatments </vt:lpstr>
      <vt:lpstr>Misallocation: Overuse of Category III treatments</vt:lpstr>
      <vt:lpstr>Suppose hospitals differ because of misallocation</vt:lpstr>
      <vt:lpstr>Green line: Highly effective “Category I” treatment</vt:lpstr>
      <vt:lpstr>Red line: Ineffective “Category III” treatment</vt:lpstr>
      <vt:lpstr>Misallocation explains the difference between A &amp; B</vt:lpstr>
      <vt:lpstr>Regressions with Principal Components by Category</vt:lpstr>
      <vt:lpstr>Misallocation explains ~25% of survival variability</vt:lpstr>
      <vt:lpstr>Findings and conclusions</vt:lpstr>
      <vt:lpstr>Suppose hospitals differ because of productivity</vt:lpstr>
      <vt:lpstr>Each hospital is allocatively efficient</vt:lpstr>
      <vt:lpstr>But regression analysis suggests healthcare kills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Diffusion and Productivity Growth in Health Care</dc:title>
  <dc:creator>Jon</dc:creator>
  <cp:lastModifiedBy>Jonathan Skinner</cp:lastModifiedBy>
  <cp:revision>345</cp:revision>
  <dcterms:created xsi:type="dcterms:W3CDTF">2014-12-09T21:14:08Z</dcterms:created>
  <dcterms:modified xsi:type="dcterms:W3CDTF">2023-09-13T10:09:28Z</dcterms:modified>
</cp:coreProperties>
</file>