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73" r:id="rId5"/>
    <p:sldId id="275" r:id="rId6"/>
    <p:sldId id="285" r:id="rId7"/>
    <p:sldId id="276" r:id="rId8"/>
    <p:sldId id="277" r:id="rId9"/>
    <p:sldId id="278" r:id="rId10"/>
    <p:sldId id="258" r:id="rId11"/>
    <p:sldId id="257" r:id="rId12"/>
    <p:sldId id="280" r:id="rId13"/>
    <p:sldId id="259" r:id="rId14"/>
    <p:sldId id="260" r:id="rId15"/>
    <p:sldId id="261" r:id="rId16"/>
    <p:sldId id="265" r:id="rId17"/>
    <p:sldId id="283" r:id="rId18"/>
    <p:sldId id="262" r:id="rId19"/>
    <p:sldId id="263" r:id="rId20"/>
    <p:sldId id="264" r:id="rId21"/>
    <p:sldId id="266" r:id="rId22"/>
    <p:sldId id="282" r:id="rId23"/>
    <p:sldId id="267" r:id="rId24"/>
    <p:sldId id="270" r:id="rId25"/>
    <p:sldId id="271" r:id="rId26"/>
    <p:sldId id="272" r:id="rId27"/>
    <p:sldId id="28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A0E58F-784C-43AF-AE2D-798EC3FD4628}" v="1" dt="2023-09-12T21:08:41.4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3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EA6AC1-0F9D-450E-9D5E-0DA961C1A341}" type="datetimeFigureOut">
              <a:rPr lang="en-GB" smtClean="0"/>
              <a:t>12/09/2023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CD1A7-F34B-45F1-8C37-8780A27D1439}" type="slidenum">
              <a:rPr lang="en-GB" smtClean="0"/>
              <a:t>‹#›</a:t>
            </a:fld>
            <a:endParaRPr lang="en-GB"/>
          </a:p>
        </p:txBody>
      </p:sp>
    </p:spTree>
    <p:extLst>
      <p:ext uri="{BB962C8B-B14F-4D97-AF65-F5344CB8AC3E}">
        <p14:creationId xmlns:p14="http://schemas.microsoft.com/office/powerpoint/2010/main" val="2408847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C676B2-F24C-455B-A0FE-DDE7C0C01D95}" type="slidenum">
              <a:rPr lang="en-GB" smtClean="0"/>
              <a:t>1</a:t>
            </a:fld>
            <a:endParaRPr lang="en-GB"/>
          </a:p>
        </p:txBody>
      </p:sp>
    </p:spTree>
    <p:extLst>
      <p:ext uri="{BB962C8B-B14F-4D97-AF65-F5344CB8AC3E}">
        <p14:creationId xmlns:p14="http://schemas.microsoft.com/office/powerpoint/2010/main" val="4059955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C676B2-F24C-455B-A0FE-DDE7C0C01D95}" type="slidenum">
              <a:rPr lang="en-GB" smtClean="0"/>
              <a:t>3</a:t>
            </a:fld>
            <a:endParaRPr lang="en-GB"/>
          </a:p>
        </p:txBody>
      </p:sp>
    </p:spTree>
    <p:extLst>
      <p:ext uri="{BB962C8B-B14F-4D97-AF65-F5344CB8AC3E}">
        <p14:creationId xmlns:p14="http://schemas.microsoft.com/office/powerpoint/2010/main" val="1760011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DAF11-4AF1-3E1F-F891-214DEF5F64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3D47C2-1734-588C-274A-DBC0FFC2BA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C560B32-12BC-6004-5270-EECAE8C6EA19}"/>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EA2CDF66-232E-79A8-6A86-EFD149D219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EAE93A-3563-1CD3-10C1-0D81085B6235}"/>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272796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D61C1-A0CE-5AE1-4BC9-944B4194788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3675A09-99D8-DFEB-474F-D975E3B16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5D1274-61BE-3EE8-EF0B-5D1EB752E185}"/>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66A26CA0-0D22-279B-8CCF-5367B891E9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680935-49B5-0FF8-8F88-2DF0F800349D}"/>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844521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E547EA-908C-6EBF-2EC3-0B2F0A258A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38724D-7D4D-6524-86F6-86661D9FFA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34200F-D127-215A-B567-A079D0CFDF77}"/>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81A97961-6F04-F6BD-E822-0632CE6A8D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040876-8C00-A601-3EA6-44B1C8D272D3}"/>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371831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line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41E873-0E11-44B1-8E1D-3939D1CB99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3537" cy="6857999"/>
          </a:xfrm>
          <a:prstGeom prst="rect">
            <a:avLst/>
          </a:prstGeom>
        </p:spPr>
      </p:pic>
      <p:sp>
        <p:nvSpPr>
          <p:cNvPr id="10" name="AutoShape 3">
            <a:extLst>
              <a:ext uri="{FF2B5EF4-FFF2-40B4-BE49-F238E27FC236}">
                <a16:creationId xmlns:a16="http://schemas.microsoft.com/office/drawing/2014/main" id="{4FAAD646-2462-41CA-AE4B-76753CEDFF52}"/>
              </a:ext>
            </a:extLst>
          </p:cNvPr>
          <p:cNvSpPr>
            <a:spLocks noChangeAspect="1" noChangeArrowheads="1" noTextEdit="1"/>
          </p:cNvSpPr>
          <p:nvPr userDrawn="1"/>
        </p:nvSpPr>
        <p:spPr bwMode="auto">
          <a:xfrm>
            <a:off x="0" y="0"/>
            <a:ext cx="121507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 name="Text Placeholder 2">
            <a:extLst>
              <a:ext uri="{FF2B5EF4-FFF2-40B4-BE49-F238E27FC236}">
                <a16:creationId xmlns:a16="http://schemas.microsoft.com/office/drawing/2014/main" id="{2EA3EC35-1DF4-42E8-843A-F1C2835A2218}"/>
              </a:ext>
            </a:extLst>
          </p:cNvPr>
          <p:cNvSpPr>
            <a:spLocks noGrp="1"/>
          </p:cNvSpPr>
          <p:nvPr>
            <p:ph type="body" idx="1" hasCustomPrompt="1"/>
          </p:nvPr>
        </p:nvSpPr>
        <p:spPr>
          <a:xfrm>
            <a:off x="908626" y="901414"/>
            <a:ext cx="10405919" cy="563231"/>
          </a:xfrm>
        </p:spPr>
        <p:txBody>
          <a:bodyPr>
            <a:spAutoFit/>
          </a:bodyPr>
          <a:lstStyle>
            <a:lvl1pPr marL="0" indent="0">
              <a:buNone/>
              <a:defRPr sz="34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Large text page</a:t>
            </a:r>
          </a:p>
        </p:txBody>
      </p:sp>
      <p:sp>
        <p:nvSpPr>
          <p:cNvPr id="5" name="Footer Placeholder 4">
            <a:extLst>
              <a:ext uri="{FF2B5EF4-FFF2-40B4-BE49-F238E27FC236}">
                <a16:creationId xmlns:a16="http://schemas.microsoft.com/office/drawing/2014/main" id="{3939CF87-BF69-4238-8BAD-CEB980FB9F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E01D87-EBA9-4116-8E30-46E256527195}"/>
              </a:ext>
            </a:extLst>
          </p:cNvPr>
          <p:cNvSpPr>
            <a:spLocks noGrp="1"/>
          </p:cNvSpPr>
          <p:nvPr>
            <p:ph type="sldNum" sz="quarter" idx="12"/>
          </p:nvPr>
        </p:nvSpPr>
        <p:spPr/>
        <p:txBody>
          <a:bodyPr/>
          <a:lstStyle/>
          <a:p>
            <a:fld id="{06A44ADC-FBC0-4698-B0EC-1AD4A4060383}" type="slidenum">
              <a:rPr lang="en-GB" smtClean="0"/>
              <a:t>‹#›</a:t>
            </a:fld>
            <a:endParaRPr lang="en-GB"/>
          </a:p>
        </p:txBody>
      </p:sp>
      <p:sp>
        <p:nvSpPr>
          <p:cNvPr id="9" name="Rectangle: Diagonal Corners Rounded 8">
            <a:extLst>
              <a:ext uri="{FF2B5EF4-FFF2-40B4-BE49-F238E27FC236}">
                <a16:creationId xmlns:a16="http://schemas.microsoft.com/office/drawing/2014/main" id="{9C8A0FD4-F699-4BB5-A3C8-3A511F41233C}"/>
              </a:ext>
            </a:extLst>
          </p:cNvPr>
          <p:cNvSpPr/>
          <p:nvPr userDrawn="1"/>
        </p:nvSpPr>
        <p:spPr>
          <a:xfrm flipH="1">
            <a:off x="543561" y="553338"/>
            <a:ext cx="11095443" cy="5390262"/>
          </a:xfrm>
          <a:prstGeom prst="round2DiagRect">
            <a:avLst/>
          </a:prstGeom>
          <a:noFill/>
          <a:ln w="2286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nchorCtr="0"/>
          <a:lstStyle/>
          <a:p>
            <a:endParaRPr lang="en-GB" dirty="0">
              <a:solidFill>
                <a:schemeClr val="tx1"/>
              </a:solidFill>
            </a:endParaRPr>
          </a:p>
        </p:txBody>
      </p:sp>
    </p:spTree>
    <p:extLst>
      <p:ext uri="{BB962C8B-B14F-4D97-AF65-F5344CB8AC3E}">
        <p14:creationId xmlns:p14="http://schemas.microsoft.com/office/powerpoint/2010/main" val="1395585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Cover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D5BD3F4-D768-43C8-BBC2-CF998C2D52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3535" cy="6857999"/>
          </a:xfrm>
          <a:prstGeom prst="rect">
            <a:avLst/>
          </a:prstGeom>
        </p:spPr>
      </p:pic>
      <p:sp>
        <p:nvSpPr>
          <p:cNvPr id="2" name="Title 1">
            <a:extLst>
              <a:ext uri="{FF2B5EF4-FFF2-40B4-BE49-F238E27FC236}">
                <a16:creationId xmlns:a16="http://schemas.microsoft.com/office/drawing/2014/main" id="{FEF3EE83-9BB9-481D-8395-69C4DB5CDE1E}"/>
              </a:ext>
            </a:extLst>
          </p:cNvPr>
          <p:cNvSpPr>
            <a:spLocks noGrp="1"/>
          </p:cNvSpPr>
          <p:nvPr>
            <p:ph type="ctrTitle" hasCustomPrompt="1"/>
          </p:nvPr>
        </p:nvSpPr>
        <p:spPr>
          <a:xfrm>
            <a:off x="930374" y="2549668"/>
            <a:ext cx="9144000" cy="563231"/>
          </a:xfrm>
        </p:spPr>
        <p:txBody>
          <a:bodyPr anchor="t" anchorCtr="0">
            <a:spAutoFit/>
          </a:bodyPr>
          <a:lstStyle>
            <a:lvl1pPr algn="l">
              <a:defRPr sz="3400" b="1">
                <a:latin typeface="Arial" panose="020B0604020202020204" pitchFamily="34" charset="0"/>
                <a:cs typeface="Arial" panose="020B0604020202020204" pitchFamily="34" charset="0"/>
              </a:defRPr>
            </a:lvl1pPr>
          </a:lstStyle>
          <a:p>
            <a:r>
              <a:rPr lang="en-US" dirty="0"/>
              <a:t>Click to edit Presentation Heading style</a:t>
            </a:r>
            <a:endParaRPr lang="en-GB" dirty="0"/>
          </a:p>
        </p:txBody>
      </p:sp>
      <p:sp>
        <p:nvSpPr>
          <p:cNvPr id="3" name="Subtitle 2">
            <a:extLst>
              <a:ext uri="{FF2B5EF4-FFF2-40B4-BE49-F238E27FC236}">
                <a16:creationId xmlns:a16="http://schemas.microsoft.com/office/drawing/2014/main" id="{786283A4-33DB-4552-9007-D12033D1E1CF}"/>
              </a:ext>
            </a:extLst>
          </p:cNvPr>
          <p:cNvSpPr>
            <a:spLocks noGrp="1"/>
          </p:cNvSpPr>
          <p:nvPr>
            <p:ph type="subTitle" idx="1" hasCustomPrompt="1"/>
          </p:nvPr>
        </p:nvSpPr>
        <p:spPr>
          <a:xfrm>
            <a:off x="930374" y="4156220"/>
            <a:ext cx="9144000" cy="369332"/>
          </a:xfrm>
        </p:spPr>
        <p:txBody>
          <a:bodyPr>
            <a:sp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Presented by/Sub-heading style</a:t>
            </a:r>
            <a:endParaRPr lang="en-GB" dirty="0"/>
          </a:p>
        </p:txBody>
      </p:sp>
      <p:sp>
        <p:nvSpPr>
          <p:cNvPr id="11" name="Text Placeholder 10">
            <a:extLst>
              <a:ext uri="{FF2B5EF4-FFF2-40B4-BE49-F238E27FC236}">
                <a16:creationId xmlns:a16="http://schemas.microsoft.com/office/drawing/2014/main" id="{7AFDDB99-4A42-4713-B148-1FC5187A0930}"/>
              </a:ext>
            </a:extLst>
          </p:cNvPr>
          <p:cNvSpPr>
            <a:spLocks noGrp="1"/>
          </p:cNvSpPr>
          <p:nvPr>
            <p:ph type="body" sz="quarter" idx="13" hasCustomPrompt="1"/>
          </p:nvPr>
        </p:nvSpPr>
        <p:spPr>
          <a:xfrm>
            <a:off x="930275" y="5671367"/>
            <a:ext cx="4057650" cy="286232"/>
          </a:xfrm>
        </p:spPr>
        <p:txBody>
          <a:bodyPr anchor="b" anchorCtr="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dirty="0"/>
              <a:t>Published DD Month YYYY</a:t>
            </a:r>
          </a:p>
        </p:txBody>
      </p:sp>
      <p:pic>
        <p:nvPicPr>
          <p:cNvPr id="5" name="Picture 4">
            <a:extLst>
              <a:ext uri="{FF2B5EF4-FFF2-40B4-BE49-F238E27FC236}">
                <a16:creationId xmlns:a16="http://schemas.microsoft.com/office/drawing/2014/main" id="{873076E1-79A4-46B4-8E65-9C656DB742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7340" y="543894"/>
            <a:ext cx="1628811" cy="1056324"/>
          </a:xfrm>
          <a:prstGeom prst="rect">
            <a:avLst/>
          </a:prstGeom>
          <a:solidFill>
            <a:schemeClr val="bg1"/>
          </a:solidFill>
        </p:spPr>
      </p:pic>
    </p:spTree>
    <p:extLst>
      <p:ext uri="{BB962C8B-B14F-4D97-AF65-F5344CB8AC3E}">
        <p14:creationId xmlns:p14="http://schemas.microsoft.com/office/powerpoint/2010/main" val="379012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72635-05AB-F47F-2A39-01F4C8F8E4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46246EF-58CB-94D6-BE9A-25B5CFCCFA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0B01602-A129-B5B4-A8BA-9295D64C92F9}"/>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D39561CE-AA92-C133-A391-09E73CE61C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F54AF9-174A-0062-207A-8BB8238EEFA1}"/>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025327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5646A-45C9-2FDC-AF5A-FC295893DD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B8A808-7C24-E964-4481-2EAFECAB32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659D17-1F2E-F703-3367-4EE067C5C965}"/>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CD5E3C34-CAB2-AD50-5986-46BD9E3C5B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630A3F-94A8-30F4-0623-CE29010AE948}"/>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4128476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A2F5D-0F69-4179-5C23-8F0D6F3318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9366E5F-B3E5-D8B8-3F8B-9E2D8911C0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8B7AEA-A522-A4F9-46A3-3800E020AD7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06F0B93-D89B-AF42-3D50-2C191043D800}"/>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6" name="Footer Placeholder 5">
            <a:extLst>
              <a:ext uri="{FF2B5EF4-FFF2-40B4-BE49-F238E27FC236}">
                <a16:creationId xmlns:a16="http://schemas.microsoft.com/office/drawing/2014/main" id="{114619CC-3741-9469-C21C-DEF0C9ED53B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1AE977-0949-3D20-60E5-4DB37743E566}"/>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070598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66138-9C70-9CC2-7FA8-9F9BF65C47F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7E44A-BBDE-0B4B-3F04-215D4551ED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3FAAAD-FFC2-81E3-63B4-31F7344241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ED27933-45A5-CB6A-B057-4631113F16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90C39D-B35C-81D8-DF91-3C80815022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4520EFE-6A8E-8B68-79ED-A41203F41268}"/>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8" name="Footer Placeholder 7">
            <a:extLst>
              <a:ext uri="{FF2B5EF4-FFF2-40B4-BE49-F238E27FC236}">
                <a16:creationId xmlns:a16="http://schemas.microsoft.com/office/drawing/2014/main" id="{C47B4F12-CCF9-0CE7-2785-6150F5285B2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2806748-0D3D-0D88-DC0D-6D9BFE3F4E5B}"/>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4185531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3A8A0-2916-14DB-073A-3E121B1CDD8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2F6E392-B316-063A-E545-A1AA181511AD}"/>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4" name="Footer Placeholder 3">
            <a:extLst>
              <a:ext uri="{FF2B5EF4-FFF2-40B4-BE49-F238E27FC236}">
                <a16:creationId xmlns:a16="http://schemas.microsoft.com/office/drawing/2014/main" id="{E65F0321-F7F6-BA31-A0AE-E496F034BE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4A476B-247B-26E1-595F-E81C25D242FC}"/>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3861099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FDFF3-4EBF-37D7-0573-074A68A904BA}"/>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3" name="Footer Placeholder 2">
            <a:extLst>
              <a:ext uri="{FF2B5EF4-FFF2-40B4-BE49-F238E27FC236}">
                <a16:creationId xmlns:a16="http://schemas.microsoft.com/office/drawing/2014/main" id="{A6BD4454-C5AD-9ED7-8891-B715D752C80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A75811C-FE26-21E9-82EC-067077670A16}"/>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509206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7112-D375-B480-9833-AF3014329C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C5AAF9F-B56E-7511-D5D4-7B15EA42C7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E50C39D-BDB1-A993-A10A-6828C6797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E2D60D-A66A-C2EB-C70A-FE0B523FB358}"/>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6" name="Footer Placeholder 5">
            <a:extLst>
              <a:ext uri="{FF2B5EF4-FFF2-40B4-BE49-F238E27FC236}">
                <a16:creationId xmlns:a16="http://schemas.microsoft.com/office/drawing/2014/main" id="{CE1FB443-C001-6D20-6ED2-DACCE9B864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5A8C971-E4F7-2A3C-C45C-E1C6DB16FC55}"/>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1860113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860AB-C2F3-1639-EF30-F4D593B20A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BBD22C2-B6CC-84F0-0600-2486B94F6C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8FEC4F5-7C2F-4AAD-B40F-A54C8F15DF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A172A4-2DE1-F4AA-941B-4B924BDBCFE3}"/>
              </a:ext>
            </a:extLst>
          </p:cNvPr>
          <p:cNvSpPr>
            <a:spLocks noGrp="1"/>
          </p:cNvSpPr>
          <p:nvPr>
            <p:ph type="dt" sz="half" idx="10"/>
          </p:nvPr>
        </p:nvSpPr>
        <p:spPr/>
        <p:txBody>
          <a:bodyPr/>
          <a:lstStyle/>
          <a:p>
            <a:fld id="{1FA14656-384F-4942-A1D0-E9153FE402AE}" type="datetimeFigureOut">
              <a:rPr lang="en-GB" smtClean="0"/>
              <a:t>12/09/2023</a:t>
            </a:fld>
            <a:endParaRPr lang="en-GB"/>
          </a:p>
        </p:txBody>
      </p:sp>
      <p:sp>
        <p:nvSpPr>
          <p:cNvPr id="6" name="Footer Placeholder 5">
            <a:extLst>
              <a:ext uri="{FF2B5EF4-FFF2-40B4-BE49-F238E27FC236}">
                <a16:creationId xmlns:a16="http://schemas.microsoft.com/office/drawing/2014/main" id="{2B1A5C58-B0A9-0E77-B728-BDC47D3793B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2D4C587-89F4-59D6-FB6C-F42323F1A3C6}"/>
              </a:ext>
            </a:extLst>
          </p:cNvPr>
          <p:cNvSpPr>
            <a:spLocks noGrp="1"/>
          </p:cNvSpPr>
          <p:nvPr>
            <p:ph type="sldNum" sz="quarter" idx="12"/>
          </p:nvPr>
        </p:nvSpPr>
        <p:spPr/>
        <p:txBody>
          <a:bodyPr/>
          <a:lstStyle/>
          <a:p>
            <a:fld id="{9FD4A8CD-3547-4925-A815-A4714EFA68FC}" type="slidenum">
              <a:rPr lang="en-GB" smtClean="0"/>
              <a:t>‹#›</a:t>
            </a:fld>
            <a:endParaRPr lang="en-GB"/>
          </a:p>
        </p:txBody>
      </p:sp>
    </p:spTree>
    <p:extLst>
      <p:ext uri="{BB962C8B-B14F-4D97-AF65-F5344CB8AC3E}">
        <p14:creationId xmlns:p14="http://schemas.microsoft.com/office/powerpoint/2010/main" val="3442989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7A5D70-F5A0-82E9-B367-008A992410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7001E7-7CC6-15C0-4CAF-EAA9D44A4F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FA0F8F-0411-2288-8ABF-8618D2A3F3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14656-384F-4942-A1D0-E9153FE402AE}" type="datetimeFigureOut">
              <a:rPr lang="en-GB" smtClean="0"/>
              <a:t>12/09/2023</a:t>
            </a:fld>
            <a:endParaRPr lang="en-GB"/>
          </a:p>
        </p:txBody>
      </p:sp>
      <p:sp>
        <p:nvSpPr>
          <p:cNvPr id="5" name="Footer Placeholder 4">
            <a:extLst>
              <a:ext uri="{FF2B5EF4-FFF2-40B4-BE49-F238E27FC236}">
                <a16:creationId xmlns:a16="http://schemas.microsoft.com/office/drawing/2014/main" id="{34CAA43E-6757-8B8D-9F89-3338DBC3B6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085F241-4C9A-482F-EED7-E6B872B179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4A8CD-3547-4925-A815-A4714EFA68FC}" type="slidenum">
              <a:rPr lang="en-GB" smtClean="0"/>
              <a:t>‹#›</a:t>
            </a:fld>
            <a:endParaRPr lang="en-GB"/>
          </a:p>
        </p:txBody>
      </p:sp>
    </p:spTree>
    <p:extLst>
      <p:ext uri="{BB962C8B-B14F-4D97-AF65-F5344CB8AC3E}">
        <p14:creationId xmlns:p14="http://schemas.microsoft.com/office/powerpoint/2010/main" val="1589771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ulia.Verne@dhsc.gov.uk"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mailto:NDI@dhsc.gov.uk"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tmp"/><Relationship Id="rId1" Type="http://schemas.openxmlformats.org/officeDocument/2006/relationships/slideLayout" Target="../slideLayouts/slideLayout2.xml"/><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5" Type="http://schemas.openxmlformats.org/officeDocument/2006/relationships/hyperlink" Target="https://future.nhs.uk/" TargetMode="Externa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70E482-A125-4833-B712-67EC9E72E5F2}"/>
              </a:ext>
              <a:ext uri="{C183D7F6-B498-43B3-948B-1728B52AA6E4}">
                <adec:decorative xmlns:adec="http://schemas.microsoft.com/office/drawing/2017/decorative" val="1"/>
              </a:ext>
            </a:extLst>
          </p:cNvPr>
          <p:cNvSpPr>
            <a:spLocks noGrp="1"/>
          </p:cNvSpPr>
          <p:nvPr>
            <p:ph type="ctrTitle"/>
          </p:nvPr>
        </p:nvSpPr>
        <p:spPr>
          <a:xfrm>
            <a:off x="672714" y="2426175"/>
            <a:ext cx="10178165" cy="1689180"/>
          </a:xfrm>
        </p:spPr>
        <p:txBody>
          <a:bodyPr/>
          <a:lstStyle/>
          <a:p>
            <a:pPr>
              <a:lnSpc>
                <a:spcPct val="107000"/>
              </a:lnSpc>
              <a:spcAft>
                <a:spcPts val="800"/>
              </a:spcAft>
            </a:pPr>
            <a:r>
              <a:rPr lang="en-GB" sz="2800" dirty="0">
                <a:ea typeface="Calibri" panose="020F0502020204030204" pitchFamily="34" charset="0"/>
              </a:rPr>
              <a:t>Impact of the COVID-19 Pandemic on numbers of people registered with dementia in primary care and unwarranted variation in this and during recovery</a:t>
            </a:r>
            <a:br>
              <a:rPr lang="en-GB" sz="2800" dirty="0">
                <a:ea typeface="Calibri" panose="020F0502020204030204" pitchFamily="34" charset="0"/>
              </a:rPr>
            </a:br>
            <a:r>
              <a:rPr lang="en-GB" sz="1400" dirty="0">
                <a:ea typeface="Calibri" panose="020F0502020204030204" pitchFamily="34" charset="0"/>
              </a:rPr>
              <a:t>J. Verne </a:t>
            </a:r>
            <a:r>
              <a:rPr lang="en-GB" sz="1400" baseline="30000" dirty="0">
                <a:ea typeface="Calibri" panose="020F0502020204030204" pitchFamily="34" charset="0"/>
              </a:rPr>
              <a:t>1 </a:t>
            </a:r>
            <a:r>
              <a:rPr lang="en-GB" sz="1400" dirty="0">
                <a:ea typeface="Calibri" panose="020F0502020204030204" pitchFamily="34" charset="0"/>
              </a:rPr>
              <a:t>(</a:t>
            </a:r>
            <a:r>
              <a:rPr lang="en-GB" sz="1400" dirty="0">
                <a:ea typeface="Calibri" panose="020F0502020204030204" pitchFamily="34" charset="0"/>
                <a:hlinkClick r:id="rId3">
                  <a:extLst>
                    <a:ext uri="{A12FA001-AC4F-418D-AE19-62706E023703}">
                      <ahyp:hlinkClr xmlns:ahyp="http://schemas.microsoft.com/office/drawing/2018/hyperlinkcolor" val="tx"/>
                    </a:ext>
                  </a:extLst>
                </a:hlinkClick>
              </a:rPr>
              <a:t>Julia.Verne@dhsc.gov.uk</a:t>
            </a:r>
            <a:r>
              <a:rPr lang="en-GB" sz="1400" dirty="0">
                <a:ea typeface="Calibri" panose="020F0502020204030204" pitchFamily="34" charset="0"/>
              </a:rPr>
              <a:t>) , E. Hodges </a:t>
            </a:r>
            <a:r>
              <a:rPr lang="en-GB" sz="1400" baseline="30000" dirty="0">
                <a:ea typeface="Calibri" panose="020F0502020204030204" pitchFamily="34" charset="0"/>
              </a:rPr>
              <a:t>2 </a:t>
            </a:r>
            <a:r>
              <a:rPr lang="en-GB" sz="1400" dirty="0">
                <a:ea typeface="Calibri" panose="020F0502020204030204" pitchFamily="34" charset="0"/>
              </a:rPr>
              <a:t>(</a:t>
            </a:r>
            <a:r>
              <a:rPr lang="en-GB" sz="1400" dirty="0">
                <a:ea typeface="Calibri" panose="020F0502020204030204" pitchFamily="34" charset="0"/>
                <a:hlinkClick r:id="rId4">
                  <a:extLst>
                    <a:ext uri="{A12FA001-AC4F-418D-AE19-62706E023703}">
                      <ahyp:hlinkClr xmlns:ahyp="http://schemas.microsoft.com/office/drawing/2018/hyperlinkcolor" val="tx"/>
                    </a:ext>
                  </a:extLst>
                </a:hlinkClick>
              </a:rPr>
              <a:t>NDI@dhsc.gov.uk</a:t>
            </a:r>
            <a:r>
              <a:rPr lang="en-GB" sz="1400" dirty="0">
                <a:ea typeface="Calibri" panose="020F0502020204030204" pitchFamily="34" charset="0"/>
              </a:rPr>
              <a:t>) , M. Jackson </a:t>
            </a:r>
            <a:r>
              <a:rPr lang="en-GB" sz="1400" baseline="30000" dirty="0">
                <a:ea typeface="Calibri" panose="020F0502020204030204" pitchFamily="34" charset="0"/>
              </a:rPr>
              <a:t>2  </a:t>
            </a:r>
            <a:r>
              <a:rPr lang="en-GB" sz="1400" dirty="0">
                <a:ea typeface="Calibri" panose="020F0502020204030204" pitchFamily="34" charset="0"/>
              </a:rPr>
              <a:t>(</a:t>
            </a:r>
            <a:r>
              <a:rPr lang="en-GB" sz="1400" dirty="0">
                <a:ea typeface="Calibri" panose="020F0502020204030204" pitchFamily="34" charset="0"/>
                <a:hlinkClick r:id="rId4">
                  <a:extLst>
                    <a:ext uri="{A12FA001-AC4F-418D-AE19-62706E023703}">
                      <ahyp:hlinkClr xmlns:ahyp="http://schemas.microsoft.com/office/drawing/2018/hyperlinkcolor" val="tx"/>
                    </a:ext>
                  </a:extLst>
                </a:hlinkClick>
              </a:rPr>
              <a:t>NDI@dhsc.gov.uk</a:t>
            </a:r>
            <a:r>
              <a:rPr lang="en-GB" sz="1400" dirty="0">
                <a:ea typeface="Calibri" panose="020F0502020204030204" pitchFamily="34" charset="0"/>
              </a:rPr>
              <a:t>) </a:t>
            </a:r>
            <a:r>
              <a:rPr lang="en-GB" sz="1400" baseline="30000" dirty="0">
                <a:ea typeface="Calibri" panose="020F0502020204030204" pitchFamily="34" charset="0"/>
              </a:rPr>
              <a:t> </a:t>
            </a:r>
          </a:p>
        </p:txBody>
      </p:sp>
      <p:sp>
        <p:nvSpPr>
          <p:cNvPr id="5" name="Subtitle 4">
            <a:extLst>
              <a:ext uri="{FF2B5EF4-FFF2-40B4-BE49-F238E27FC236}">
                <a16:creationId xmlns:a16="http://schemas.microsoft.com/office/drawing/2014/main" id="{F9E4C3DD-0C15-4059-95FA-4122D45E2BAB}"/>
              </a:ext>
            </a:extLst>
          </p:cNvPr>
          <p:cNvSpPr>
            <a:spLocks noGrp="1"/>
          </p:cNvSpPr>
          <p:nvPr>
            <p:ph type="subTitle" idx="1"/>
          </p:nvPr>
        </p:nvSpPr>
        <p:spPr>
          <a:xfrm>
            <a:off x="1017361" y="4878513"/>
            <a:ext cx="9144000" cy="1179810"/>
          </a:xfrm>
        </p:spPr>
        <p:txBody>
          <a:bodyPr/>
          <a:lstStyle/>
          <a:p>
            <a:r>
              <a:rPr lang="en-GB" dirty="0"/>
              <a:t>Prof. Julia Verne</a:t>
            </a:r>
          </a:p>
          <a:p>
            <a:r>
              <a:rPr lang="en-GB" dirty="0"/>
              <a:t>Head of Clinical Epidemiology</a:t>
            </a:r>
          </a:p>
          <a:p>
            <a:r>
              <a:rPr lang="en-GB" dirty="0"/>
              <a:t>Department of Health And Social Care England</a:t>
            </a:r>
          </a:p>
        </p:txBody>
      </p:sp>
    </p:spTree>
    <p:extLst>
      <p:ext uri="{BB962C8B-B14F-4D97-AF65-F5344CB8AC3E}">
        <p14:creationId xmlns:p14="http://schemas.microsoft.com/office/powerpoint/2010/main" val="3176832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FD269-F804-7930-0323-7987C6248334}"/>
              </a:ext>
            </a:extLst>
          </p:cNvPr>
          <p:cNvSpPr>
            <a:spLocks noGrp="1"/>
          </p:cNvSpPr>
          <p:nvPr>
            <p:ph type="title"/>
          </p:nvPr>
        </p:nvSpPr>
        <p:spPr/>
        <p:txBody>
          <a:bodyPr/>
          <a:lstStyle/>
          <a:p>
            <a:r>
              <a:rPr lang="en-GB" dirty="0"/>
              <a:t>LHAA Changes in dementia register counts by deprivation quintile impact of COVID-19</a:t>
            </a:r>
          </a:p>
        </p:txBody>
      </p:sp>
      <p:pic>
        <p:nvPicPr>
          <p:cNvPr id="7" name="Content Placeholder 6" descr="A diagram of a graph&#10;&#10;Description automatically generated with medium confidence">
            <a:extLst>
              <a:ext uri="{FF2B5EF4-FFF2-40B4-BE49-F238E27FC236}">
                <a16:creationId xmlns:a16="http://schemas.microsoft.com/office/drawing/2014/main" id="{4F62536A-D822-45B9-EFFA-8275850382E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
        <p:nvSpPr>
          <p:cNvPr id="3" name="TextBox 2">
            <a:extLst>
              <a:ext uri="{FF2B5EF4-FFF2-40B4-BE49-F238E27FC236}">
                <a16:creationId xmlns:a16="http://schemas.microsoft.com/office/drawing/2014/main" id="{0C55D3DF-4E05-F95F-D0A3-86B62C5CA68E}"/>
              </a:ext>
            </a:extLst>
          </p:cNvPr>
          <p:cNvSpPr txBox="1"/>
          <p:nvPr/>
        </p:nvSpPr>
        <p:spPr>
          <a:xfrm>
            <a:off x="9631680" y="3048000"/>
            <a:ext cx="2420983" cy="2308324"/>
          </a:xfrm>
          <a:prstGeom prst="rect">
            <a:avLst/>
          </a:prstGeom>
          <a:noFill/>
        </p:spPr>
        <p:txBody>
          <a:bodyPr wrap="square" rtlCol="0">
            <a:spAutoFit/>
          </a:bodyPr>
          <a:lstStyle/>
          <a:p>
            <a:r>
              <a:rPr lang="en-GB" dirty="0">
                <a:ea typeface="Calibri" panose="020F0502020204030204" pitchFamily="34" charset="0"/>
              </a:rPr>
              <a:t>T</a:t>
            </a:r>
            <a:r>
              <a:rPr lang="en-GB" sz="1800" dirty="0">
                <a:ea typeface="Calibri" panose="020F0502020204030204" pitchFamily="34" charset="0"/>
              </a:rPr>
              <a:t>here was a greater reduction in the most deprived areas compared to the least deprived areas (mean reduction </a:t>
            </a:r>
            <a:r>
              <a:rPr lang="en-GB" sz="1800" dirty="0">
                <a:highlight>
                  <a:srgbClr val="FFFF00"/>
                </a:highlight>
                <a:ea typeface="Calibri" panose="020F0502020204030204" pitchFamily="34" charset="0"/>
              </a:rPr>
              <a:t>10.6% v 7.2%,</a:t>
            </a:r>
            <a:r>
              <a:rPr lang="en-GB" sz="1800" dirty="0">
                <a:ea typeface="Calibri" panose="020F0502020204030204" pitchFamily="34" charset="0"/>
              </a:rPr>
              <a:t> p=0.002) </a:t>
            </a:r>
          </a:p>
          <a:p>
            <a:endParaRPr lang="en-GB" dirty="0"/>
          </a:p>
        </p:txBody>
      </p:sp>
    </p:spTree>
    <p:extLst>
      <p:ext uri="{BB962C8B-B14F-4D97-AF65-F5344CB8AC3E}">
        <p14:creationId xmlns:p14="http://schemas.microsoft.com/office/powerpoint/2010/main" val="266178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FD16C-AF2C-0529-1DF0-923DD830C54F}"/>
              </a:ext>
            </a:extLst>
          </p:cNvPr>
          <p:cNvSpPr>
            <a:spLocks noGrp="1"/>
          </p:cNvSpPr>
          <p:nvPr>
            <p:ph type="title"/>
          </p:nvPr>
        </p:nvSpPr>
        <p:spPr/>
        <p:txBody>
          <a:bodyPr/>
          <a:lstStyle/>
          <a:p>
            <a:r>
              <a:rPr lang="en-GB" dirty="0"/>
              <a:t>LHAA Changes in dementia register counts by rurality level impact of COVID-19</a:t>
            </a:r>
          </a:p>
        </p:txBody>
      </p:sp>
      <p:pic>
        <p:nvPicPr>
          <p:cNvPr id="5" name="Content Placeholder 4" descr="A diagram of a diagram&#10;&#10;Description automatically generated with medium confidence">
            <a:extLst>
              <a:ext uri="{FF2B5EF4-FFF2-40B4-BE49-F238E27FC236}">
                <a16:creationId xmlns:a16="http://schemas.microsoft.com/office/drawing/2014/main" id="{037AA600-F9BE-7739-535A-6C668E40F9F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
        <p:nvSpPr>
          <p:cNvPr id="3" name="TextBox 2">
            <a:extLst>
              <a:ext uri="{FF2B5EF4-FFF2-40B4-BE49-F238E27FC236}">
                <a16:creationId xmlns:a16="http://schemas.microsoft.com/office/drawing/2014/main" id="{4C2E0675-8525-6E49-5310-B15D1BB6C3FD}"/>
              </a:ext>
            </a:extLst>
          </p:cNvPr>
          <p:cNvSpPr txBox="1"/>
          <p:nvPr/>
        </p:nvSpPr>
        <p:spPr>
          <a:xfrm>
            <a:off x="9387840" y="2203269"/>
            <a:ext cx="1965960" cy="2585323"/>
          </a:xfrm>
          <a:prstGeom prst="rect">
            <a:avLst/>
          </a:prstGeom>
          <a:noFill/>
        </p:spPr>
        <p:txBody>
          <a:bodyPr wrap="square" rtlCol="0">
            <a:spAutoFit/>
          </a:bodyPr>
          <a:lstStyle/>
          <a:p>
            <a:r>
              <a:rPr lang="en-GB" sz="1800" dirty="0">
                <a:ea typeface="Calibri" panose="020F0502020204030204" pitchFamily="34" charset="0"/>
              </a:rPr>
              <a:t>There was a greater reduction in the more urban areas compared to more rural areas (mean reduction </a:t>
            </a:r>
            <a:r>
              <a:rPr lang="en-GB" sz="1800" dirty="0">
                <a:highlight>
                  <a:srgbClr val="FFFF00"/>
                </a:highlight>
                <a:ea typeface="Calibri" panose="020F0502020204030204" pitchFamily="34" charset="0"/>
              </a:rPr>
              <a:t>9.7% v 7.2%, </a:t>
            </a:r>
            <a:r>
              <a:rPr lang="en-GB" sz="1800" dirty="0">
                <a:ea typeface="Calibri" panose="020F0502020204030204" pitchFamily="34" charset="0"/>
              </a:rPr>
              <a:t>p=0.001) </a:t>
            </a:r>
          </a:p>
          <a:p>
            <a:endParaRPr lang="en-GB" dirty="0"/>
          </a:p>
        </p:txBody>
      </p:sp>
    </p:spTree>
    <p:extLst>
      <p:ext uri="{BB962C8B-B14F-4D97-AF65-F5344CB8AC3E}">
        <p14:creationId xmlns:p14="http://schemas.microsoft.com/office/powerpoint/2010/main" val="2631153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225C0-4339-274F-F40D-E427A3898DEA}"/>
              </a:ext>
            </a:extLst>
          </p:cNvPr>
          <p:cNvSpPr>
            <a:spLocks noGrp="1"/>
          </p:cNvSpPr>
          <p:nvPr>
            <p:ph type="title"/>
          </p:nvPr>
        </p:nvSpPr>
        <p:spPr/>
        <p:txBody>
          <a:bodyPr/>
          <a:lstStyle/>
          <a:p>
            <a:r>
              <a:rPr lang="en-GB" dirty="0"/>
              <a:t>LHAA Changes in dementia register counts by region impact of COVID-19</a:t>
            </a:r>
          </a:p>
        </p:txBody>
      </p:sp>
      <p:pic>
        <p:nvPicPr>
          <p:cNvPr id="5" name="Content Placeholder 4" descr="A diagram with blue squares&#10;&#10;Description automatically generated">
            <a:extLst>
              <a:ext uri="{FF2B5EF4-FFF2-40B4-BE49-F238E27FC236}">
                <a16:creationId xmlns:a16="http://schemas.microsoft.com/office/drawing/2014/main" id="{1C8B7399-2260-C1F6-1BDA-673DA9B2E1C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
        <p:nvSpPr>
          <p:cNvPr id="3" name="TextBox 2">
            <a:extLst>
              <a:ext uri="{FF2B5EF4-FFF2-40B4-BE49-F238E27FC236}">
                <a16:creationId xmlns:a16="http://schemas.microsoft.com/office/drawing/2014/main" id="{B8EE5870-2599-E844-A714-0589118BA5CD}"/>
              </a:ext>
            </a:extLst>
          </p:cNvPr>
          <p:cNvSpPr txBox="1"/>
          <p:nvPr/>
        </p:nvSpPr>
        <p:spPr>
          <a:xfrm>
            <a:off x="9544594" y="2656114"/>
            <a:ext cx="2055223" cy="3139321"/>
          </a:xfrm>
          <a:prstGeom prst="rect">
            <a:avLst/>
          </a:prstGeom>
          <a:noFill/>
        </p:spPr>
        <p:txBody>
          <a:bodyPr wrap="square" rtlCol="0">
            <a:spAutoFit/>
          </a:bodyPr>
          <a:lstStyle/>
          <a:p>
            <a:r>
              <a:rPr lang="en-GB" dirty="0">
                <a:ea typeface="Calibri" panose="020F0502020204030204" pitchFamily="34" charset="0"/>
              </a:rPr>
              <a:t>T</a:t>
            </a:r>
            <a:r>
              <a:rPr lang="en-GB" sz="1800" dirty="0">
                <a:ea typeface="Calibri" panose="020F0502020204030204" pitchFamily="34" charset="0"/>
              </a:rPr>
              <a:t>he Midlands (-8.8%) and Northern regions (-8.8%)had greater reductions compared to the </a:t>
            </a:r>
            <a:r>
              <a:rPr lang="en-GB" dirty="0">
                <a:ea typeface="Calibri" panose="020F0502020204030204" pitchFamily="34" charset="0"/>
              </a:rPr>
              <a:t>S</a:t>
            </a:r>
            <a:r>
              <a:rPr lang="en-GB" sz="1800" dirty="0">
                <a:ea typeface="Calibri" panose="020F0502020204030204" pitchFamily="34" charset="0"/>
              </a:rPr>
              <a:t>outhern areas plus London (-6.7%). </a:t>
            </a:r>
          </a:p>
          <a:p>
            <a:r>
              <a:rPr lang="en-GB" sz="1800" dirty="0">
                <a:ea typeface="Calibri" panose="020F0502020204030204" pitchFamily="34" charset="0"/>
              </a:rPr>
              <a:t>T tests: </a:t>
            </a:r>
          </a:p>
          <a:p>
            <a:r>
              <a:rPr lang="en-GB" sz="1800" dirty="0">
                <a:ea typeface="Calibri" panose="020F0502020204030204" pitchFamily="34" charset="0"/>
              </a:rPr>
              <a:t>Midlands p=0.029,</a:t>
            </a:r>
          </a:p>
          <a:p>
            <a:r>
              <a:rPr lang="en-GB" sz="1800" dirty="0">
                <a:ea typeface="Calibri" panose="020F0502020204030204" pitchFamily="34" charset="0"/>
              </a:rPr>
              <a:t>North p=0.016.</a:t>
            </a:r>
          </a:p>
          <a:p>
            <a:endParaRPr lang="en-GB" dirty="0"/>
          </a:p>
        </p:txBody>
      </p:sp>
    </p:spTree>
    <p:extLst>
      <p:ext uri="{BB962C8B-B14F-4D97-AF65-F5344CB8AC3E}">
        <p14:creationId xmlns:p14="http://schemas.microsoft.com/office/powerpoint/2010/main" val="201395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6967A-8B04-196D-1D6A-4DFF9AA10B43}"/>
              </a:ext>
            </a:extLst>
          </p:cNvPr>
          <p:cNvSpPr>
            <a:spLocks noGrp="1"/>
          </p:cNvSpPr>
          <p:nvPr>
            <p:ph type="title"/>
          </p:nvPr>
        </p:nvSpPr>
        <p:spPr/>
        <p:txBody>
          <a:bodyPr/>
          <a:lstStyle/>
          <a:p>
            <a:r>
              <a:rPr lang="en-GB" dirty="0"/>
              <a:t>Regional changes in dementia register counts during the pandemic period</a:t>
            </a:r>
          </a:p>
        </p:txBody>
      </p:sp>
      <p:pic>
        <p:nvPicPr>
          <p:cNvPr id="5" name="Picture 4">
            <a:extLst>
              <a:ext uri="{FF2B5EF4-FFF2-40B4-BE49-F238E27FC236}">
                <a16:creationId xmlns:a16="http://schemas.microsoft.com/office/drawing/2014/main" id="{F4653F9B-BC01-7F08-EBD3-00B50BE95987}"/>
              </a:ext>
            </a:extLst>
          </p:cNvPr>
          <p:cNvPicPr>
            <a:picLocks noChangeAspect="1"/>
          </p:cNvPicPr>
          <p:nvPr/>
        </p:nvPicPr>
        <p:blipFill>
          <a:blip r:embed="rId2"/>
          <a:stretch>
            <a:fillRect/>
          </a:stretch>
        </p:blipFill>
        <p:spPr>
          <a:xfrm>
            <a:off x="6270159" y="2033492"/>
            <a:ext cx="4876800" cy="1543050"/>
          </a:xfrm>
          <a:prstGeom prst="rect">
            <a:avLst/>
          </a:prstGeom>
        </p:spPr>
      </p:pic>
      <p:pic>
        <p:nvPicPr>
          <p:cNvPr id="11" name="Picture 10" descr="A graph with blue and white text&#10;&#10;Description automatically generated">
            <a:extLst>
              <a:ext uri="{FF2B5EF4-FFF2-40B4-BE49-F238E27FC236}">
                <a16:creationId xmlns:a16="http://schemas.microsoft.com/office/drawing/2014/main" id="{72C8F8D3-FF84-DE2B-7CFD-B0A71AA4B2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5041" y="1866566"/>
            <a:ext cx="5134692" cy="3419952"/>
          </a:xfrm>
          <a:prstGeom prst="rect">
            <a:avLst/>
          </a:prstGeom>
        </p:spPr>
      </p:pic>
      <p:sp>
        <p:nvSpPr>
          <p:cNvPr id="3" name="Arrow: Right 2">
            <a:extLst>
              <a:ext uri="{FF2B5EF4-FFF2-40B4-BE49-F238E27FC236}">
                <a16:creationId xmlns:a16="http://schemas.microsoft.com/office/drawing/2014/main" id="{FFAE904C-F533-33BB-68A0-C0F43FB7417D}"/>
              </a:ext>
            </a:extLst>
          </p:cNvPr>
          <p:cNvSpPr/>
          <p:nvPr/>
        </p:nvSpPr>
        <p:spPr>
          <a:xfrm>
            <a:off x="2834277" y="3648890"/>
            <a:ext cx="778110" cy="3861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Tree>
    <p:extLst>
      <p:ext uri="{BB962C8B-B14F-4D97-AF65-F5344CB8AC3E}">
        <p14:creationId xmlns:p14="http://schemas.microsoft.com/office/powerpoint/2010/main" val="681693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531EC-3B8C-9700-96F9-1D09AB9ADCC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Recovery post COVID-19</a:t>
            </a:r>
          </a:p>
        </p:txBody>
      </p:sp>
      <p:sp>
        <p:nvSpPr>
          <p:cNvPr id="3" name="Content Placeholder 2">
            <a:extLst>
              <a:ext uri="{FF2B5EF4-FFF2-40B4-BE49-F238E27FC236}">
                <a16:creationId xmlns:a16="http://schemas.microsoft.com/office/drawing/2014/main" id="{91F258A8-2E8B-6645-BF60-3A4EAB602D91}"/>
              </a:ext>
            </a:extLst>
          </p:cNvPr>
          <p:cNvSpPr>
            <a:spLocks noGrp="1"/>
          </p:cNvSpPr>
          <p:nvPr>
            <p:ph idx="1"/>
          </p:nvPr>
        </p:nvSpPr>
        <p:spPr/>
        <p:txBody>
          <a:bodyPr>
            <a:normAutofit fontScale="85000" lnSpcReduction="20000"/>
          </a:bodyPr>
          <a:lstStyle/>
          <a:p>
            <a:r>
              <a:rPr lang="en-GB" sz="2800" dirty="0">
                <a:latin typeface="Arial" panose="020B0604020202020204" pitchFamily="34" charset="0"/>
                <a:ea typeface="Calibri" panose="020F0502020204030204" pitchFamily="34" charset="0"/>
                <a:cs typeface="Arial" panose="020B0604020202020204" pitchFamily="34" charset="0"/>
              </a:rPr>
              <a:t>During the first year of recovery from the pandemic (Jun 2021 to Jun 2022), there was an increase of </a:t>
            </a:r>
            <a:r>
              <a:rPr lang="en-GB" sz="2800" dirty="0">
                <a:highlight>
                  <a:srgbClr val="FFFF00"/>
                </a:highlight>
                <a:latin typeface="Arial" panose="020B0604020202020204" pitchFamily="34" charset="0"/>
                <a:ea typeface="Calibri" panose="020F0502020204030204" pitchFamily="34" charset="0"/>
                <a:cs typeface="Arial" panose="020B0604020202020204" pitchFamily="34" charset="0"/>
              </a:rPr>
              <a:t>10,997</a:t>
            </a:r>
            <a:r>
              <a:rPr lang="en-GB" sz="2800" dirty="0">
                <a:latin typeface="Arial" panose="020B0604020202020204" pitchFamily="34" charset="0"/>
                <a:ea typeface="Calibri" panose="020F0502020204030204" pitchFamily="34" charset="0"/>
                <a:cs typeface="Arial" panose="020B0604020202020204" pitchFamily="34" charset="0"/>
              </a:rPr>
              <a:t> people on GP dementia registers to 432,645 people. </a:t>
            </a:r>
          </a:p>
          <a:p>
            <a:r>
              <a:rPr lang="en-GB" sz="2800" dirty="0">
                <a:latin typeface="Arial" panose="020B0604020202020204" pitchFamily="34" charset="0"/>
                <a:ea typeface="Calibri" panose="020F0502020204030204" pitchFamily="34" charset="0"/>
                <a:cs typeface="Arial" panose="020B0604020202020204" pitchFamily="34" charset="0"/>
              </a:rPr>
              <a:t>We analysed the mean group percentage changes in dementia registrations during this period by deprivation, rurality  and region and found no significant differences between the groups. </a:t>
            </a:r>
          </a:p>
          <a:p>
            <a:r>
              <a:rPr lang="en-GB" sz="2800" dirty="0">
                <a:latin typeface="Arial" panose="020B0604020202020204" pitchFamily="34" charset="0"/>
                <a:ea typeface="Calibri" panose="020F0502020204030204" pitchFamily="34" charset="0"/>
                <a:cs typeface="Arial" panose="020B0604020202020204" pitchFamily="34" charset="0"/>
              </a:rPr>
              <a:t>All groups had wide variation in changes but similar median values (</a:t>
            </a:r>
            <a:r>
              <a:rPr lang="en-GB" sz="2800" dirty="0">
                <a:highlight>
                  <a:srgbClr val="FFFF00"/>
                </a:highlight>
                <a:latin typeface="Arial" panose="020B0604020202020204" pitchFamily="34" charset="0"/>
                <a:ea typeface="Calibri" panose="020F0502020204030204" pitchFamily="34" charset="0"/>
                <a:cs typeface="Arial" panose="020B0604020202020204" pitchFamily="34" charset="0"/>
              </a:rPr>
              <a:t>1.7% to 3.6%</a:t>
            </a:r>
            <a:r>
              <a:rPr lang="en-GB" sz="2800" dirty="0">
                <a:latin typeface="Arial" panose="020B0604020202020204" pitchFamily="34" charset="0"/>
                <a:ea typeface="Calibri" panose="020F0502020204030204" pitchFamily="34" charset="0"/>
                <a:cs typeface="Arial" panose="020B0604020202020204" pitchFamily="34" charset="0"/>
              </a:rPr>
              <a:t>) as shown below. </a:t>
            </a:r>
          </a:p>
          <a:p>
            <a:r>
              <a:rPr lang="en-GB" sz="2800" dirty="0">
                <a:latin typeface="Arial" panose="020B0604020202020204" pitchFamily="34" charset="0"/>
                <a:ea typeface="Calibri" panose="020F0502020204030204" pitchFamily="34" charset="0"/>
                <a:cs typeface="Arial" panose="020B0604020202020204" pitchFamily="34" charset="0"/>
              </a:rPr>
              <a:t>The second year of recovery was stronger with an increase of </a:t>
            </a:r>
            <a:r>
              <a:rPr lang="en-GB" sz="2800" dirty="0">
                <a:highlight>
                  <a:srgbClr val="FFFF00"/>
                </a:highlight>
                <a:latin typeface="Arial" panose="020B0604020202020204" pitchFamily="34" charset="0"/>
                <a:ea typeface="Calibri" panose="020F0502020204030204" pitchFamily="34" charset="0"/>
                <a:cs typeface="Arial" panose="020B0604020202020204" pitchFamily="34" charset="0"/>
              </a:rPr>
              <a:t>16,847</a:t>
            </a:r>
            <a:r>
              <a:rPr lang="en-GB" sz="2800" dirty="0">
                <a:latin typeface="Arial" panose="020B0604020202020204" pitchFamily="34" charset="0"/>
                <a:ea typeface="Calibri" panose="020F0502020204030204" pitchFamily="34" charset="0"/>
                <a:cs typeface="Arial" panose="020B0604020202020204" pitchFamily="34" charset="0"/>
              </a:rPr>
              <a:t> people to 449,492 (Jun 2022 to Jun 2023) on dementia registers. </a:t>
            </a:r>
          </a:p>
          <a:p>
            <a:r>
              <a:rPr lang="en-GB" sz="2800" dirty="0">
                <a:latin typeface="Arial" panose="020B0604020202020204" pitchFamily="34" charset="0"/>
                <a:ea typeface="Calibri" panose="020F0502020204030204" pitchFamily="34" charset="0"/>
                <a:cs typeface="Arial" panose="020B0604020202020204" pitchFamily="34" charset="0"/>
              </a:rPr>
              <a:t>However, this total is still </a:t>
            </a:r>
            <a:r>
              <a:rPr lang="en-GB" sz="2800" dirty="0">
                <a:highlight>
                  <a:srgbClr val="FFFF00"/>
                </a:highlight>
                <a:latin typeface="Arial" panose="020B0604020202020204" pitchFamily="34" charset="0"/>
                <a:ea typeface="Calibri" panose="020F0502020204030204" pitchFamily="34" charset="0"/>
                <a:cs typeface="Arial" panose="020B0604020202020204" pitchFamily="34" charset="0"/>
              </a:rPr>
              <a:t>7,486 lower </a:t>
            </a:r>
            <a:r>
              <a:rPr lang="en-GB" sz="2800" dirty="0">
                <a:latin typeface="Arial" panose="020B0604020202020204" pitchFamily="34" charset="0"/>
                <a:ea typeface="Calibri" panose="020F0502020204030204" pitchFamily="34" charset="0"/>
                <a:cs typeface="Arial" panose="020B0604020202020204" pitchFamily="34" charset="0"/>
              </a:rPr>
              <a:t>than before the pandemic (Jun 2023 v Dec 2019) while at the same time, with an increased 65+ population, an estimated 34,224 more people would have dementia of which ~ 22,827 would be diagnosed.</a:t>
            </a:r>
          </a:p>
          <a:p>
            <a:endParaRPr lang="en-GB" dirty="0"/>
          </a:p>
        </p:txBody>
      </p:sp>
    </p:spTree>
    <p:extLst>
      <p:ext uri="{BB962C8B-B14F-4D97-AF65-F5344CB8AC3E}">
        <p14:creationId xmlns:p14="http://schemas.microsoft.com/office/powerpoint/2010/main" val="805812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251B0-FFCF-D374-6637-9C68D669A3A5}"/>
              </a:ext>
            </a:extLst>
          </p:cNvPr>
          <p:cNvSpPr>
            <a:spLocks noGrp="1"/>
          </p:cNvSpPr>
          <p:nvPr>
            <p:ph type="title"/>
          </p:nvPr>
        </p:nvSpPr>
        <p:spPr/>
        <p:txBody>
          <a:bodyPr/>
          <a:lstStyle/>
          <a:p>
            <a:r>
              <a:rPr lang="en-GB" dirty="0"/>
              <a:t>LHAA Changes in dementia register counts by deprivation – early recovery period</a:t>
            </a:r>
          </a:p>
        </p:txBody>
      </p:sp>
      <p:pic>
        <p:nvPicPr>
          <p:cNvPr id="4" name="Content Placeholder 3" descr="A diagram of a diagram&#10;&#10;Description automatically generated with medium confidence">
            <a:extLst>
              <a:ext uri="{FF2B5EF4-FFF2-40B4-BE49-F238E27FC236}">
                <a16:creationId xmlns:a16="http://schemas.microsoft.com/office/drawing/2014/main" id="{FDC750A8-F1DF-B8D9-7A3C-E4D4ABC42A0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Tree>
    <p:extLst>
      <p:ext uri="{BB962C8B-B14F-4D97-AF65-F5344CB8AC3E}">
        <p14:creationId xmlns:p14="http://schemas.microsoft.com/office/powerpoint/2010/main" val="1455137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4A370-0CAD-BEBE-0F21-1559240A70C2}"/>
              </a:ext>
            </a:extLst>
          </p:cNvPr>
          <p:cNvSpPr>
            <a:spLocks noGrp="1"/>
          </p:cNvSpPr>
          <p:nvPr>
            <p:ph type="title"/>
          </p:nvPr>
        </p:nvSpPr>
        <p:spPr/>
        <p:txBody>
          <a:bodyPr/>
          <a:lstStyle/>
          <a:p>
            <a:r>
              <a:rPr lang="en-GB" dirty="0"/>
              <a:t>LHAA Changes in dementia register counts by urban vs. rural – early recovery period</a:t>
            </a:r>
          </a:p>
        </p:txBody>
      </p:sp>
      <p:pic>
        <p:nvPicPr>
          <p:cNvPr id="4" name="Content Placeholder 3" descr="A diagram of a patient's disease&#10;&#10;Description automatically generated">
            <a:extLst>
              <a:ext uri="{FF2B5EF4-FFF2-40B4-BE49-F238E27FC236}">
                <a16:creationId xmlns:a16="http://schemas.microsoft.com/office/drawing/2014/main" id="{0CC9EDAB-C37D-F8AA-26B0-E3473EF324D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Tree>
    <p:extLst>
      <p:ext uri="{BB962C8B-B14F-4D97-AF65-F5344CB8AC3E}">
        <p14:creationId xmlns:p14="http://schemas.microsoft.com/office/powerpoint/2010/main" val="2666218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45853-22B6-B5A7-68D9-91751DD8F656}"/>
              </a:ext>
            </a:extLst>
          </p:cNvPr>
          <p:cNvSpPr>
            <a:spLocks noGrp="1"/>
          </p:cNvSpPr>
          <p:nvPr>
            <p:ph type="title"/>
          </p:nvPr>
        </p:nvSpPr>
        <p:spPr/>
        <p:txBody>
          <a:bodyPr/>
          <a:lstStyle/>
          <a:p>
            <a:r>
              <a:rPr lang="en-GB" dirty="0"/>
              <a:t>LHAA Changes in dementia register counts by region – early recovery period</a:t>
            </a:r>
          </a:p>
        </p:txBody>
      </p:sp>
      <p:pic>
        <p:nvPicPr>
          <p:cNvPr id="4" name="Content Placeholder 3" descr="A diagram of a patient's disease&#10;&#10;Description automatically generated with medium confidence">
            <a:extLst>
              <a:ext uri="{FF2B5EF4-FFF2-40B4-BE49-F238E27FC236}">
                <a16:creationId xmlns:a16="http://schemas.microsoft.com/office/drawing/2014/main" id="{5F1B90CF-4EAD-CB22-B5B7-A12E580C93B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0063" y="1825625"/>
            <a:ext cx="6091873" cy="4351338"/>
          </a:xfrm>
          <a:prstGeom prst="rect">
            <a:avLst/>
          </a:prstGeom>
        </p:spPr>
      </p:pic>
    </p:spTree>
    <p:extLst>
      <p:ext uri="{BB962C8B-B14F-4D97-AF65-F5344CB8AC3E}">
        <p14:creationId xmlns:p14="http://schemas.microsoft.com/office/powerpoint/2010/main" val="2592551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C63AC98-0E84-10CA-8B7F-F88C5648C4D3}"/>
              </a:ext>
            </a:extLst>
          </p:cNvPr>
          <p:cNvPicPr>
            <a:picLocks noChangeAspect="1"/>
          </p:cNvPicPr>
          <p:nvPr/>
        </p:nvPicPr>
        <p:blipFill>
          <a:blip r:embed="rId2"/>
          <a:stretch>
            <a:fillRect/>
          </a:stretch>
        </p:blipFill>
        <p:spPr>
          <a:xfrm>
            <a:off x="5206481" y="2144291"/>
            <a:ext cx="4876800" cy="1543050"/>
          </a:xfrm>
          <a:prstGeom prst="rect">
            <a:avLst/>
          </a:prstGeom>
        </p:spPr>
      </p:pic>
      <p:sp>
        <p:nvSpPr>
          <p:cNvPr id="6" name="Title 1">
            <a:extLst>
              <a:ext uri="{FF2B5EF4-FFF2-40B4-BE49-F238E27FC236}">
                <a16:creationId xmlns:a16="http://schemas.microsoft.com/office/drawing/2014/main" id="{6C7A8FD2-1F8B-4067-CBBF-D848D599E82E}"/>
              </a:ext>
            </a:extLst>
          </p:cNvPr>
          <p:cNvSpPr>
            <a:spLocks noGrp="1"/>
          </p:cNvSpPr>
          <p:nvPr>
            <p:ph type="title"/>
          </p:nvPr>
        </p:nvSpPr>
        <p:spPr>
          <a:xfrm>
            <a:off x="838200" y="365125"/>
            <a:ext cx="10515600" cy="1325563"/>
          </a:xfrm>
        </p:spPr>
        <p:txBody>
          <a:bodyPr/>
          <a:lstStyle/>
          <a:p>
            <a:r>
              <a:rPr lang="en-GB" dirty="0"/>
              <a:t>Regional changes in dementia register counts during the recovery period</a:t>
            </a:r>
          </a:p>
        </p:txBody>
      </p:sp>
      <p:pic>
        <p:nvPicPr>
          <p:cNvPr id="8" name="Picture 7" descr="A graph of different colored bars&#10;&#10;Description automatically generated with medium confidence">
            <a:extLst>
              <a:ext uri="{FF2B5EF4-FFF2-40B4-BE49-F238E27FC236}">
                <a16:creationId xmlns:a16="http://schemas.microsoft.com/office/drawing/2014/main" id="{32AFA78E-3E99-60AB-BB46-93D0FD9263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4273" y="1903111"/>
            <a:ext cx="3877216" cy="3381847"/>
          </a:xfrm>
          <a:prstGeom prst="rect">
            <a:avLst/>
          </a:prstGeom>
        </p:spPr>
      </p:pic>
      <p:sp>
        <p:nvSpPr>
          <p:cNvPr id="2" name="Arrow: Right 1">
            <a:extLst>
              <a:ext uri="{FF2B5EF4-FFF2-40B4-BE49-F238E27FC236}">
                <a16:creationId xmlns:a16="http://schemas.microsoft.com/office/drawing/2014/main" id="{E8BFAA02-6CFD-5028-63A7-C3F05DB83F28}"/>
              </a:ext>
            </a:extLst>
          </p:cNvPr>
          <p:cNvSpPr/>
          <p:nvPr/>
        </p:nvSpPr>
        <p:spPr>
          <a:xfrm rot="10800000">
            <a:off x="4619781" y="3343128"/>
            <a:ext cx="489204" cy="3442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6293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A445-E73D-78E8-1E54-282A3982FC05}"/>
              </a:ext>
            </a:extLst>
          </p:cNvPr>
          <p:cNvSpPr>
            <a:spLocks noGrp="1"/>
          </p:cNvSpPr>
          <p:nvPr>
            <p:ph type="title"/>
          </p:nvPr>
        </p:nvSpPr>
        <p:spPr/>
        <p:txBody>
          <a:bodyPr/>
          <a:lstStyle/>
          <a:p>
            <a:r>
              <a:rPr lang="en-GB" sz="4400" dirty="0">
                <a:solidFill>
                  <a:srgbClr val="00A188"/>
                </a:solidFill>
                <a:ea typeface="Calibri" panose="020F0502020204030204" pitchFamily="34" charset="0"/>
                <a:cs typeface="Arial" panose="020B0604020202020204" pitchFamily="34" charset="0"/>
              </a:rPr>
              <a:t>Conclusions</a:t>
            </a:r>
            <a:endParaRPr lang="en-GB" dirty="0"/>
          </a:p>
        </p:txBody>
      </p:sp>
      <p:sp>
        <p:nvSpPr>
          <p:cNvPr id="3" name="Content Placeholder 2">
            <a:extLst>
              <a:ext uri="{FF2B5EF4-FFF2-40B4-BE49-F238E27FC236}">
                <a16:creationId xmlns:a16="http://schemas.microsoft.com/office/drawing/2014/main" id="{B8EA0A63-4611-E1E7-29AE-F0F72E2BBA94}"/>
              </a:ext>
            </a:extLst>
          </p:cNvPr>
          <p:cNvSpPr>
            <a:spLocks noGrp="1"/>
          </p:cNvSpPr>
          <p:nvPr>
            <p:ph idx="1"/>
          </p:nvPr>
        </p:nvSpPr>
        <p:spPr>
          <a:xfrm>
            <a:off x="838200" y="1402079"/>
            <a:ext cx="11170920" cy="5090795"/>
          </a:xfrm>
        </p:spPr>
        <p:txBody>
          <a:bodyPr>
            <a:normAutofit fontScale="77500" lnSpcReduction="20000"/>
          </a:bodyPr>
          <a:lstStyle/>
          <a:p>
            <a:r>
              <a:rPr lang="en-GB" sz="2800" dirty="0">
                <a:ea typeface="Calibri" panose="020F0502020204030204" pitchFamily="34" charset="0"/>
                <a:cs typeface="Arial" panose="020B0604020202020204" pitchFamily="34" charset="0"/>
              </a:rPr>
              <a:t>The impact of the COVID19 pandemic was tragic in terms of deaths in people with dementia but also reduced health services to diagnose people with dementia.</a:t>
            </a:r>
          </a:p>
          <a:p>
            <a:r>
              <a:rPr lang="en-GB" sz="2800" dirty="0">
                <a:ea typeface="Calibri" panose="020F0502020204030204" pitchFamily="34" charset="0"/>
                <a:cs typeface="Arial" panose="020B0604020202020204" pitchFamily="34" charset="0"/>
              </a:rPr>
              <a:t> </a:t>
            </a:r>
            <a:r>
              <a:rPr lang="en-GB" dirty="0">
                <a:ea typeface="Calibri" panose="020F0502020204030204" pitchFamily="34" charset="0"/>
                <a:cs typeface="Arial" panose="020B0604020202020204" pitchFamily="34" charset="0"/>
              </a:rPr>
              <a:t>B</a:t>
            </a:r>
            <a:r>
              <a:rPr lang="en-GB" sz="2800" dirty="0">
                <a:ea typeface="Calibri" panose="020F0502020204030204" pitchFamily="34" charset="0"/>
                <a:cs typeface="Arial" panose="020B0604020202020204" pitchFamily="34" charset="0"/>
              </a:rPr>
              <a:t>oth death and poor access resulted in a reduction in people on GP dementia registers. </a:t>
            </a:r>
          </a:p>
          <a:p>
            <a:r>
              <a:rPr lang="en-GB" dirty="0">
                <a:ea typeface="Calibri" panose="020F0502020204030204" pitchFamily="34" charset="0"/>
                <a:cs typeface="Arial" panose="020B0604020202020204" pitchFamily="34" charset="0"/>
              </a:rPr>
              <a:t>The strength of this study is national data allowing subgroup analysis</a:t>
            </a:r>
            <a:endParaRPr lang="en-GB" sz="2800" dirty="0">
              <a:ea typeface="Calibri" panose="020F0502020204030204" pitchFamily="34" charset="0"/>
              <a:cs typeface="Arial" panose="020B0604020202020204" pitchFamily="34" charset="0"/>
            </a:endParaRPr>
          </a:p>
          <a:p>
            <a:r>
              <a:rPr lang="en-GB" sz="2800" dirty="0">
                <a:ea typeface="Calibri" panose="020F0502020204030204" pitchFamily="34" charset="0"/>
                <a:cs typeface="Arial" panose="020B0604020202020204" pitchFamily="34" charset="0"/>
              </a:rPr>
              <a:t>The weakness of this study is not being able to differentiate between death and non-diagnosis</a:t>
            </a:r>
          </a:p>
          <a:p>
            <a:r>
              <a:rPr lang="en-GB" sz="2800" dirty="0">
                <a:ea typeface="Calibri" panose="020F0502020204030204" pitchFamily="34" charset="0"/>
                <a:cs typeface="Arial" panose="020B0604020202020204" pitchFamily="34" charset="0"/>
              </a:rPr>
              <a:t>The reduction was significantly higher in LHAAs with more urban areas, with higher levels of deprivation and those situated in the North and Midlands. I</a:t>
            </a:r>
          </a:p>
          <a:p>
            <a:r>
              <a:rPr lang="en-GB" sz="2800" dirty="0">
                <a:ea typeface="Calibri" panose="020F0502020204030204" pitchFamily="34" charset="0"/>
                <a:cs typeface="Arial" panose="020B0604020202020204" pitchFamily="34" charset="0"/>
              </a:rPr>
              <a:t>During the initial COVID19 recovery period numbers of people registered with dementia have been increasing, but are still currently below pre-pandemic levels.</a:t>
            </a:r>
          </a:p>
          <a:p>
            <a:r>
              <a:rPr lang="en-GB" sz="2800" dirty="0">
                <a:ea typeface="Calibri" panose="020F0502020204030204" pitchFamily="34" charset="0"/>
                <a:cs typeface="Arial" panose="020B0604020202020204" pitchFamily="34" charset="0"/>
              </a:rPr>
              <a:t> Even more people would now be estimated to have dementia (707,981 June 2023 vs 673,757 Dec 2019. </a:t>
            </a:r>
          </a:p>
          <a:p>
            <a:r>
              <a:rPr lang="en-GB" sz="2800" dirty="0">
                <a:ea typeface="Calibri" panose="020F0502020204030204" pitchFamily="34" charset="0"/>
                <a:cs typeface="Arial" panose="020B0604020202020204" pitchFamily="34" charset="0"/>
              </a:rPr>
              <a:t>This suggests that in most areas diagnostic services have still not recovered from the pandemic. </a:t>
            </a:r>
          </a:p>
          <a:p>
            <a:r>
              <a:rPr lang="en-GB" sz="2800" dirty="0">
                <a:ea typeface="Calibri" panose="020F0502020204030204" pitchFamily="34" charset="0"/>
                <a:cs typeface="Arial" panose="020B0604020202020204" pitchFamily="34" charset="0"/>
              </a:rPr>
              <a:t>In June 2022 95/104 LHAAs had not recovered to pre-pandemic levels. </a:t>
            </a:r>
          </a:p>
          <a:p>
            <a:r>
              <a:rPr lang="en-GB" sz="2800" dirty="0">
                <a:ea typeface="Calibri" panose="020F0502020204030204" pitchFamily="34" charset="0"/>
                <a:cs typeface="Arial" panose="020B0604020202020204" pitchFamily="34" charset="0"/>
              </a:rPr>
              <a:t>Services will need to increase beyond pre-pandemic levels  to catch up and service increasing demand due to the ageing population.</a:t>
            </a:r>
          </a:p>
          <a:p>
            <a:endParaRPr lang="en-GB" dirty="0"/>
          </a:p>
        </p:txBody>
      </p:sp>
    </p:spTree>
    <p:extLst>
      <p:ext uri="{BB962C8B-B14F-4D97-AF65-F5344CB8AC3E}">
        <p14:creationId xmlns:p14="http://schemas.microsoft.com/office/powerpoint/2010/main" val="1700030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9ECDA-08C7-5193-154A-68101C093D0F}"/>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Context</a:t>
            </a:r>
          </a:p>
        </p:txBody>
      </p:sp>
      <p:sp>
        <p:nvSpPr>
          <p:cNvPr id="3" name="Content Placeholder 2">
            <a:extLst>
              <a:ext uri="{FF2B5EF4-FFF2-40B4-BE49-F238E27FC236}">
                <a16:creationId xmlns:a16="http://schemas.microsoft.com/office/drawing/2014/main" id="{F650F515-7C29-8D7F-6412-CFCFB19444CD}"/>
              </a:ext>
            </a:extLst>
          </p:cNvPr>
          <p:cNvSpPr>
            <a:spLocks noGrp="1"/>
          </p:cNvSpPr>
          <p:nvPr>
            <p:ph idx="1"/>
          </p:nvPr>
        </p:nvSpPr>
        <p:spPr/>
        <p:txBody>
          <a:bodyPr>
            <a:normAutofit fontScale="92500"/>
          </a:bodyPr>
          <a:lstStyle/>
          <a:p>
            <a:r>
              <a:rPr lang="en-GB" sz="2800" dirty="0">
                <a:latin typeface="Arial" panose="020B0604020202020204" pitchFamily="34" charset="0"/>
                <a:ea typeface="Calibri" panose="020F0502020204030204" pitchFamily="34" charset="0"/>
                <a:cs typeface="Arial" panose="020B0604020202020204" pitchFamily="34" charset="0"/>
              </a:rPr>
              <a:t>During the initial part of the COVID19 pandemic, an estimated 106,300 people with dementia died; 29% more deaths than was expected (Mar 2020 to Feb 2021) </a:t>
            </a:r>
          </a:p>
          <a:p>
            <a:r>
              <a:rPr lang="en-GB" dirty="0">
                <a:latin typeface="Arial" panose="020B0604020202020204" pitchFamily="34" charset="0"/>
                <a:ea typeface="Calibri" panose="020F0502020204030204" pitchFamily="34" charset="0"/>
                <a:cs typeface="Arial" panose="020B0604020202020204" pitchFamily="34" charset="0"/>
              </a:rPr>
              <a:t>T</a:t>
            </a:r>
            <a:r>
              <a:rPr lang="en-GB" sz="2800" dirty="0">
                <a:latin typeface="Arial" panose="020B0604020202020204" pitchFamily="34" charset="0"/>
                <a:ea typeface="Calibri" panose="020F0502020204030204" pitchFamily="34" charset="0"/>
                <a:cs typeface="Arial" panose="020B0604020202020204" pitchFamily="34" charset="0"/>
              </a:rPr>
              <a:t>here was also widespread disruption to non-urgent healthcare.</a:t>
            </a:r>
          </a:p>
          <a:p>
            <a:r>
              <a:rPr lang="en-GB" sz="2800" dirty="0">
                <a:latin typeface="Arial" panose="020B0604020202020204" pitchFamily="34" charset="0"/>
                <a:ea typeface="Calibri" panose="020F0502020204030204" pitchFamily="34" charset="0"/>
                <a:cs typeface="Arial" panose="020B0604020202020204" pitchFamily="34" charset="0"/>
              </a:rPr>
              <a:t>There were very few face to face GP consultations. </a:t>
            </a:r>
          </a:p>
          <a:p>
            <a:r>
              <a:rPr lang="en-GB" sz="2800" dirty="0">
                <a:latin typeface="Arial" panose="020B0604020202020204" pitchFamily="34" charset="0"/>
                <a:ea typeface="Calibri" panose="020F0502020204030204" pitchFamily="34" charset="0"/>
                <a:cs typeface="Arial" panose="020B0604020202020204" pitchFamily="34" charset="0"/>
              </a:rPr>
              <a:t>Between</a:t>
            </a:r>
            <a:r>
              <a:rPr lang="en-GB" sz="2800" dirty="0">
                <a:latin typeface="Arial" panose="020B0604020202020204" pitchFamily="34" charset="0"/>
                <a:cs typeface="Arial" panose="020B0604020202020204" pitchFamily="34" charset="0"/>
              </a:rPr>
              <a:t> 2015/16 and 2019/20,  the number of people on GP dementia registers increased by an average of  ~ 11,000 per year. </a:t>
            </a:r>
          </a:p>
          <a:p>
            <a:r>
              <a:rPr lang="en-GB" sz="2800" dirty="0">
                <a:latin typeface="Arial" panose="020B0604020202020204" pitchFamily="34" charset="0"/>
                <a:cs typeface="Arial" panose="020B0604020202020204" pitchFamily="34" charset="0"/>
              </a:rPr>
              <a:t>The number of people with new diagnoses added to the registers outweighed the number removed because the patient had died</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9763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824C9-0C4A-4B93-F424-8B274F7D8889}"/>
              </a:ext>
            </a:extLst>
          </p:cNvPr>
          <p:cNvSpPr>
            <a:spLocks noGrp="1"/>
          </p:cNvSpPr>
          <p:nvPr>
            <p:ph type="title"/>
          </p:nvPr>
        </p:nvSpPr>
        <p:spPr>
          <a:xfrm>
            <a:off x="515983" y="223175"/>
            <a:ext cx="10515600" cy="1325563"/>
          </a:xfrm>
        </p:spPr>
        <p:txBody>
          <a:bodyPr>
            <a:normAutofit fontScale="90000"/>
          </a:bodyPr>
          <a:lstStyle/>
          <a:p>
            <a:r>
              <a:rPr lang="en-GB" dirty="0"/>
              <a:t>Estimated Dementia Diagnosis Rate over time</a:t>
            </a:r>
            <a:br>
              <a:rPr lang="en-GB" dirty="0"/>
            </a:br>
            <a:r>
              <a:rPr lang="en-GB" dirty="0"/>
              <a:t>used to incentivise GPs to register patients (QOF)</a:t>
            </a:r>
          </a:p>
        </p:txBody>
      </p:sp>
      <p:pic>
        <p:nvPicPr>
          <p:cNvPr id="4" name="Picture 3">
            <a:extLst>
              <a:ext uri="{FF2B5EF4-FFF2-40B4-BE49-F238E27FC236}">
                <a16:creationId xmlns:a16="http://schemas.microsoft.com/office/drawing/2014/main" id="{69403778-D81F-6F07-7E16-32C171BB0A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118" y="3023119"/>
            <a:ext cx="5727592" cy="3707150"/>
          </a:xfrm>
          <a:prstGeom prst="rect">
            <a:avLst/>
          </a:prstGeom>
        </p:spPr>
      </p:pic>
      <p:pic>
        <p:nvPicPr>
          <p:cNvPr id="6" name="Picture 5">
            <a:extLst>
              <a:ext uri="{FF2B5EF4-FFF2-40B4-BE49-F238E27FC236}">
                <a16:creationId xmlns:a16="http://schemas.microsoft.com/office/drawing/2014/main" id="{0E982D96-009B-ED89-18F5-CFA3B09944EB}"/>
              </a:ext>
            </a:extLst>
          </p:cNvPr>
          <p:cNvPicPr>
            <a:picLocks noChangeAspect="1"/>
          </p:cNvPicPr>
          <p:nvPr/>
        </p:nvPicPr>
        <p:blipFill>
          <a:blip r:embed="rId3"/>
          <a:stretch>
            <a:fillRect/>
          </a:stretch>
        </p:blipFill>
        <p:spPr>
          <a:xfrm>
            <a:off x="6642131" y="3507187"/>
            <a:ext cx="3164342" cy="2464856"/>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F7A26BA6-C861-B0AE-65FC-744FA82664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1323" y="1402538"/>
            <a:ext cx="8106906" cy="1781424"/>
          </a:xfrm>
          <a:prstGeom prst="rect">
            <a:avLst/>
          </a:prstGeom>
        </p:spPr>
      </p:pic>
      <p:sp>
        <p:nvSpPr>
          <p:cNvPr id="3" name="Arrow: Right 2">
            <a:extLst>
              <a:ext uri="{FF2B5EF4-FFF2-40B4-BE49-F238E27FC236}">
                <a16:creationId xmlns:a16="http://schemas.microsoft.com/office/drawing/2014/main" id="{36D90C1B-73C9-580A-8E8B-6B691D5BD94D}"/>
              </a:ext>
            </a:extLst>
          </p:cNvPr>
          <p:cNvSpPr/>
          <p:nvPr/>
        </p:nvSpPr>
        <p:spPr>
          <a:xfrm rot="10800000">
            <a:off x="10300062" y="5660571"/>
            <a:ext cx="580299" cy="3780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84512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44F040-743B-44F9-B5F9-4FF81EA3A9F1}"/>
              </a:ext>
            </a:extLst>
          </p:cNvPr>
          <p:cNvSpPr>
            <a:spLocks noGrp="1"/>
          </p:cNvSpPr>
          <p:nvPr>
            <p:ph type="body" idx="1"/>
          </p:nvPr>
        </p:nvSpPr>
        <p:spPr>
          <a:xfrm>
            <a:off x="908626" y="901414"/>
            <a:ext cx="10405919" cy="663580"/>
          </a:xfrm>
        </p:spPr>
        <p:txBody>
          <a:bodyPr/>
          <a:lstStyle/>
          <a:p>
            <a:pPr>
              <a:lnSpc>
                <a:spcPct val="107000"/>
              </a:lnSpc>
            </a:pPr>
            <a:r>
              <a:rPr lang="en-GB" sz="1800" b="1" dirty="0">
                <a:solidFill>
                  <a:schemeClr val="tx1">
                    <a:lumMod val="75000"/>
                    <a:lumOff val="25000"/>
                  </a:schemeClr>
                </a:solidFill>
                <a:ea typeface="Calibri" panose="020F0502020204030204" pitchFamily="34" charset="0"/>
                <a:cs typeface="Arial" panose="020B0604020202020204" pitchFamily="34" charset="0"/>
              </a:rPr>
              <a:t>Chart 1: </a:t>
            </a:r>
            <a:r>
              <a:rPr lang="en-GB" sz="1800" b="1" dirty="0">
                <a:solidFill>
                  <a:schemeClr val="tx1">
                    <a:lumMod val="75000"/>
                    <a:lumOff val="25000"/>
                  </a:schemeClr>
                </a:solidFill>
              </a:rPr>
              <a:t>National summary of estimated dementia diagnosis rates per Local HAA by deprivation and in comparison with the target value of 66.7%</a:t>
            </a:r>
          </a:p>
        </p:txBody>
      </p:sp>
      <p:sp>
        <p:nvSpPr>
          <p:cNvPr id="5" name="Footer Placeholder 7">
            <a:extLst>
              <a:ext uri="{FF2B5EF4-FFF2-40B4-BE49-F238E27FC236}">
                <a16:creationId xmlns:a16="http://schemas.microsoft.com/office/drawing/2014/main" id="{C3BFF446-0E1E-4A8F-ABDE-82BE1BD01200}"/>
              </a:ext>
            </a:extLst>
          </p:cNvPr>
          <p:cNvSpPr>
            <a:spLocks noGrp="1"/>
          </p:cNvSpPr>
          <p:nvPr>
            <p:ph type="ftr" sz="quarter" idx="11"/>
          </p:nvPr>
        </p:nvSpPr>
        <p:spPr>
          <a:xfrm>
            <a:off x="4473281" y="6356350"/>
            <a:ext cx="6380018" cy="365125"/>
          </a:xfrm>
        </p:spPr>
        <p:txBody>
          <a:bodyPr/>
          <a:lstStyle/>
          <a:p>
            <a:r>
              <a:rPr lang="en-GB" dirty="0">
                <a:solidFill>
                  <a:schemeClr val="tx1"/>
                </a:solidFill>
              </a:rPr>
              <a:t>Footer</a:t>
            </a:r>
          </a:p>
        </p:txBody>
      </p:sp>
      <p:sp>
        <p:nvSpPr>
          <p:cNvPr id="6" name="Slide Number Placeholder 8">
            <a:extLst>
              <a:ext uri="{FF2B5EF4-FFF2-40B4-BE49-F238E27FC236}">
                <a16:creationId xmlns:a16="http://schemas.microsoft.com/office/drawing/2014/main" id="{FA941C99-85D6-489A-98EE-BF3401FEC347}"/>
              </a:ext>
            </a:extLst>
          </p:cNvPr>
          <p:cNvSpPr>
            <a:spLocks noGrp="1"/>
          </p:cNvSpPr>
          <p:nvPr>
            <p:ph type="sldNum" sz="quarter" idx="12"/>
          </p:nvPr>
        </p:nvSpPr>
        <p:spPr>
          <a:xfrm>
            <a:off x="11044381" y="6356350"/>
            <a:ext cx="759691" cy="365125"/>
          </a:xfrm>
        </p:spPr>
        <p:txBody>
          <a:bodyPr/>
          <a:lstStyle/>
          <a:p>
            <a:fld id="{06A44ADC-FBC0-4698-B0EC-1AD4A4060383}" type="slidenum">
              <a:rPr lang="en-GB" smtClean="0">
                <a:solidFill>
                  <a:schemeClr val="tx1"/>
                </a:solidFill>
              </a:rPr>
              <a:t>21</a:t>
            </a:fld>
            <a:endParaRPr lang="en-GB" dirty="0">
              <a:solidFill>
                <a:schemeClr val="tx1"/>
              </a:solidFill>
            </a:endParaRPr>
          </a:p>
        </p:txBody>
      </p:sp>
      <p:grpSp>
        <p:nvGrpSpPr>
          <p:cNvPr id="3" name="Group 2">
            <a:extLst>
              <a:ext uri="{FF2B5EF4-FFF2-40B4-BE49-F238E27FC236}">
                <a16:creationId xmlns:a16="http://schemas.microsoft.com/office/drawing/2014/main" id="{D9E11897-2261-6577-D35F-E0A5635B0340}"/>
              </a:ext>
            </a:extLst>
          </p:cNvPr>
          <p:cNvGrpSpPr/>
          <p:nvPr/>
        </p:nvGrpSpPr>
        <p:grpSpPr>
          <a:xfrm>
            <a:off x="709102" y="1596847"/>
            <a:ext cx="10773795" cy="3192359"/>
            <a:chOff x="10135490" y="7618977"/>
            <a:chExt cx="10882376" cy="3224533"/>
          </a:xfrm>
        </p:grpSpPr>
        <p:grpSp>
          <p:nvGrpSpPr>
            <p:cNvPr id="4" name="Group 3">
              <a:extLst>
                <a:ext uri="{FF2B5EF4-FFF2-40B4-BE49-F238E27FC236}">
                  <a16:creationId xmlns:a16="http://schemas.microsoft.com/office/drawing/2014/main" id="{CA858063-7F60-7EF0-8772-A1C3C431620A}"/>
                </a:ext>
              </a:extLst>
            </p:cNvPr>
            <p:cNvGrpSpPr/>
            <p:nvPr/>
          </p:nvGrpSpPr>
          <p:grpSpPr>
            <a:xfrm>
              <a:off x="10135490" y="7618977"/>
              <a:ext cx="10882376" cy="3224533"/>
              <a:chOff x="10318370" y="7694886"/>
              <a:chExt cx="11973622" cy="3547878"/>
            </a:xfrm>
          </p:grpSpPr>
          <p:grpSp>
            <p:nvGrpSpPr>
              <p:cNvPr id="8" name="Group 7">
                <a:extLst>
                  <a:ext uri="{FF2B5EF4-FFF2-40B4-BE49-F238E27FC236}">
                    <a16:creationId xmlns:a16="http://schemas.microsoft.com/office/drawing/2014/main" id="{7C59D382-4468-738F-BC2C-A3DDABDE285D}"/>
                  </a:ext>
                </a:extLst>
              </p:cNvPr>
              <p:cNvGrpSpPr>
                <a:grpSpLocks noChangeAspect="1"/>
              </p:cNvGrpSpPr>
              <p:nvPr/>
            </p:nvGrpSpPr>
            <p:grpSpPr>
              <a:xfrm>
                <a:off x="10318370" y="7694886"/>
                <a:ext cx="7560000" cy="3547878"/>
                <a:chOff x="4965816" y="2549122"/>
                <a:chExt cx="3546269" cy="1668846"/>
              </a:xfrm>
            </p:grpSpPr>
            <p:pic>
              <p:nvPicPr>
                <p:cNvPr id="10" name="Picture 9">
                  <a:extLst>
                    <a:ext uri="{FF2B5EF4-FFF2-40B4-BE49-F238E27FC236}">
                      <a16:creationId xmlns:a16="http://schemas.microsoft.com/office/drawing/2014/main" id="{F7511D9B-8127-968E-69D1-73245969B6B7}"/>
                    </a:ext>
                  </a:extLst>
                </p:cNvPr>
                <p:cNvPicPr>
                  <a:picLocks noChangeAspect="1"/>
                </p:cNvPicPr>
                <p:nvPr/>
              </p:nvPicPr>
              <p:blipFill>
                <a:blip r:embed="rId2"/>
                <a:stretch>
                  <a:fillRect/>
                </a:stretch>
              </p:blipFill>
              <p:spPr>
                <a:xfrm>
                  <a:off x="4965816" y="2549122"/>
                  <a:ext cx="3546269" cy="1668846"/>
                </a:xfrm>
                <a:prstGeom prst="rect">
                  <a:avLst/>
                </a:prstGeom>
                <a:ln w="3175">
                  <a:solidFill>
                    <a:schemeClr val="bg1">
                      <a:lumMod val="75000"/>
                    </a:schemeClr>
                  </a:solidFill>
                </a:ln>
              </p:spPr>
            </p:pic>
            <p:pic>
              <p:nvPicPr>
                <p:cNvPr id="11" name="Picture 10">
                  <a:extLst>
                    <a:ext uri="{FF2B5EF4-FFF2-40B4-BE49-F238E27FC236}">
                      <a16:creationId xmlns:a16="http://schemas.microsoft.com/office/drawing/2014/main" id="{7904523F-EFEE-365A-19D7-FB0983F2EC39}"/>
                    </a:ext>
                  </a:extLst>
                </p:cNvPr>
                <p:cNvPicPr>
                  <a:picLocks noChangeAspect="1"/>
                </p:cNvPicPr>
                <p:nvPr/>
              </p:nvPicPr>
              <p:blipFill rotWithShape="1">
                <a:blip r:embed="rId3"/>
                <a:srcRect t="27052" r="2156"/>
                <a:stretch/>
              </p:blipFill>
              <p:spPr>
                <a:xfrm>
                  <a:off x="5648585" y="2780437"/>
                  <a:ext cx="1800000" cy="373361"/>
                </a:xfrm>
                <a:prstGeom prst="rect">
                  <a:avLst/>
                </a:prstGeom>
                <a:ln w="3175">
                  <a:solidFill>
                    <a:schemeClr val="bg1">
                      <a:lumMod val="75000"/>
                    </a:schemeClr>
                  </a:solidFill>
                </a:ln>
              </p:spPr>
            </p:pic>
          </p:grpSp>
          <p:pic>
            <p:nvPicPr>
              <p:cNvPr id="9" name="Picture 8">
                <a:extLst>
                  <a:ext uri="{FF2B5EF4-FFF2-40B4-BE49-F238E27FC236}">
                    <a16:creationId xmlns:a16="http://schemas.microsoft.com/office/drawing/2014/main" id="{8D889460-EF2F-235B-DE90-2986DB7A1860}"/>
                  </a:ext>
                </a:extLst>
              </p:cNvPr>
              <p:cNvPicPr>
                <a:picLocks noChangeAspect="1"/>
              </p:cNvPicPr>
              <p:nvPr/>
            </p:nvPicPr>
            <p:blipFill>
              <a:blip r:embed="rId4"/>
              <a:stretch>
                <a:fillRect/>
              </a:stretch>
            </p:blipFill>
            <p:spPr>
              <a:xfrm>
                <a:off x="17941830" y="7698857"/>
                <a:ext cx="4350162" cy="3543907"/>
              </a:xfrm>
              <a:prstGeom prst="rect">
                <a:avLst/>
              </a:prstGeom>
              <a:ln w="3175">
                <a:solidFill>
                  <a:schemeClr val="bg1">
                    <a:lumMod val="75000"/>
                  </a:schemeClr>
                </a:solidFill>
              </a:ln>
            </p:spPr>
          </p:pic>
        </p:grpSp>
        <p:sp>
          <p:nvSpPr>
            <p:cNvPr id="7" name="TextBox 6">
              <a:extLst>
                <a:ext uri="{FF2B5EF4-FFF2-40B4-BE49-F238E27FC236}">
                  <a16:creationId xmlns:a16="http://schemas.microsoft.com/office/drawing/2014/main" id="{A419CAE0-E74F-65E0-4ADC-DF36671BB653}"/>
                </a:ext>
              </a:extLst>
            </p:cNvPr>
            <p:cNvSpPr txBox="1"/>
            <p:nvPr/>
          </p:nvSpPr>
          <p:spPr>
            <a:xfrm>
              <a:off x="18236335" y="7650423"/>
              <a:ext cx="2690545" cy="830997"/>
            </a:xfrm>
            <a:prstGeom prst="rect">
              <a:avLst/>
            </a:prstGeom>
            <a:noFill/>
            <a:ln>
              <a:noFill/>
            </a:ln>
          </p:spPr>
          <p:txBody>
            <a:bodyPr wrap="none" rtlCol="0">
              <a:spAutoFit/>
            </a:bodyPr>
            <a:lstStyle/>
            <a:p>
              <a:r>
                <a:rPr lang="en-GB" sz="1600" dirty="0">
                  <a:solidFill>
                    <a:schemeClr val="tx1">
                      <a:lumMod val="75000"/>
                      <a:lumOff val="25000"/>
                    </a:schemeClr>
                  </a:solidFill>
                </a:rPr>
                <a:t>Interactivity example:</a:t>
              </a:r>
            </a:p>
            <a:p>
              <a:r>
                <a:rPr lang="en-GB" sz="1600" dirty="0">
                  <a:solidFill>
                    <a:schemeClr val="tx1">
                      <a:lumMod val="75000"/>
                      <a:lumOff val="25000"/>
                    </a:schemeClr>
                  </a:solidFill>
                </a:rPr>
                <a:t>selection of HAA points with </a:t>
              </a:r>
            </a:p>
            <a:p>
              <a:r>
                <a:rPr lang="en-GB" sz="1600" dirty="0">
                  <a:solidFill>
                    <a:schemeClr val="tx1">
                      <a:lumMod val="75000"/>
                      <a:lumOff val="25000"/>
                    </a:schemeClr>
                  </a:solidFill>
                </a:rPr>
                <a:t>values above the 66.7% target</a:t>
              </a:r>
            </a:p>
          </p:txBody>
        </p:sp>
      </p:grpSp>
      <p:sp>
        <p:nvSpPr>
          <p:cNvPr id="12" name="Content Placeholder 6">
            <a:extLst>
              <a:ext uri="{FF2B5EF4-FFF2-40B4-BE49-F238E27FC236}">
                <a16:creationId xmlns:a16="http://schemas.microsoft.com/office/drawing/2014/main" id="{C65FA38F-07B9-0F50-43B6-42B48BC8BC41}"/>
              </a:ext>
            </a:extLst>
          </p:cNvPr>
          <p:cNvSpPr txBox="1">
            <a:spLocks/>
          </p:cNvSpPr>
          <p:nvPr/>
        </p:nvSpPr>
        <p:spPr>
          <a:xfrm>
            <a:off x="806245" y="4840721"/>
            <a:ext cx="10715345" cy="997645"/>
          </a:xfrm>
          <a:prstGeom prst="rect">
            <a:avLst/>
          </a:prstGeom>
        </p:spPr>
        <p:txBody>
          <a:bodyPr vert="horz" wrap="square" lIns="91440" tIns="45720" rIns="9144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lang="en-US" sz="34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en-US" sz="2000" b="1"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lang="en-US"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lang="en-US"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lang="en-GB"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7000"/>
              </a:lnSpc>
            </a:pPr>
            <a:r>
              <a:rPr lang="en-GB" sz="1400" dirty="0">
                <a:solidFill>
                  <a:schemeClr val="tx1">
                    <a:lumMod val="75000"/>
                    <a:lumOff val="25000"/>
                  </a:schemeClr>
                </a:solidFill>
                <a:ea typeface="Calibri" panose="020F0502020204030204" pitchFamily="34" charset="0"/>
                <a:cs typeface="Arial" panose="020B0604020202020204" pitchFamily="34" charset="0"/>
              </a:rPr>
              <a:t>This resource provides a way of comparing dementia diagnosis rates of areas with similar characteristics and is </a:t>
            </a:r>
            <a:r>
              <a:rPr lang="en-GB" sz="1400" dirty="0">
                <a:solidFill>
                  <a:schemeClr val="tx1">
                    <a:lumMod val="75000"/>
                    <a:lumOff val="25000"/>
                  </a:schemeClr>
                </a:solidFill>
                <a:effectLst/>
                <a:ea typeface="Calibri" panose="020F0502020204030204" pitchFamily="34" charset="0"/>
              </a:rPr>
              <a:t>published as interactive html files on</a:t>
            </a:r>
            <a:r>
              <a:rPr lang="en-GB" sz="1400" dirty="0">
                <a:solidFill>
                  <a:schemeClr val="tx1">
                    <a:lumMod val="75000"/>
                    <a:lumOff val="25000"/>
                  </a:schemeClr>
                </a:solidFill>
                <a:ea typeface="Calibri" panose="020F0502020204030204" pitchFamily="34" charset="0"/>
                <a:cs typeface="Arial" panose="020B0604020202020204" pitchFamily="34" charset="0"/>
              </a:rPr>
              <a:t> the Future NHS portal (</a:t>
            </a:r>
            <a:r>
              <a:rPr lang="en-GB" sz="1400" dirty="0">
                <a:solidFill>
                  <a:srgbClr val="00A188"/>
                </a:solidFill>
                <a:hlinkClick r:id="rId5">
                  <a:extLst>
                    <a:ext uri="{A12FA001-AC4F-418D-AE19-62706E023703}">
                      <ahyp:hlinkClr xmlns:ahyp="http://schemas.microsoft.com/office/drawing/2018/hyperlinkcolor" val="tx"/>
                    </a:ext>
                  </a:extLst>
                </a:hlinkClick>
              </a:rPr>
              <a:t>https://future.nhs.uk/</a:t>
            </a:r>
            <a:r>
              <a:rPr lang="en-GB" sz="1400" dirty="0">
                <a:solidFill>
                  <a:srgbClr val="00A188"/>
                </a:solidFill>
              </a:rPr>
              <a:t> </a:t>
            </a:r>
            <a:r>
              <a:rPr lang="en-GB" sz="1400" dirty="0">
                <a:solidFill>
                  <a:schemeClr val="tx1">
                    <a:lumMod val="75000"/>
                    <a:lumOff val="25000"/>
                  </a:schemeClr>
                </a:solidFill>
                <a:ea typeface="Calibri" panose="020F0502020204030204" pitchFamily="34" charset="0"/>
                <a:cs typeface="Arial" panose="020B0604020202020204" pitchFamily="34" charset="0"/>
              </a:rPr>
              <a:t>).  </a:t>
            </a:r>
            <a:r>
              <a:rPr lang="en-GB" sz="1400" dirty="0">
                <a:solidFill>
                  <a:schemeClr val="tx1">
                    <a:lumMod val="75000"/>
                    <a:lumOff val="25000"/>
                  </a:schemeClr>
                </a:solidFill>
                <a:effectLst/>
                <a:ea typeface="Calibri" panose="020F0502020204030204" pitchFamily="34" charset="0"/>
              </a:rPr>
              <a:t>There is a national summary file showing all England data by HAA (charts 1,2&amp;3) and a separate file for each Large HAA with practice level data and additional data drill down options (chart 4). The interactive functionality enables customised interrogation of data describing EDDR (chart 1&amp;2) and prevalence (chart 3&amp;4).</a:t>
            </a:r>
          </a:p>
        </p:txBody>
      </p:sp>
    </p:spTree>
    <p:extLst>
      <p:ext uri="{BB962C8B-B14F-4D97-AF65-F5344CB8AC3E}">
        <p14:creationId xmlns:p14="http://schemas.microsoft.com/office/powerpoint/2010/main" val="42292142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44F040-743B-44F9-B5F9-4FF81EA3A9F1}"/>
              </a:ext>
            </a:extLst>
          </p:cNvPr>
          <p:cNvSpPr>
            <a:spLocks noGrp="1"/>
          </p:cNvSpPr>
          <p:nvPr>
            <p:ph type="body" idx="1"/>
          </p:nvPr>
        </p:nvSpPr>
        <p:spPr>
          <a:xfrm>
            <a:off x="908626" y="901414"/>
            <a:ext cx="10405919" cy="663580"/>
          </a:xfrm>
        </p:spPr>
        <p:txBody>
          <a:bodyPr/>
          <a:lstStyle/>
          <a:p>
            <a:pPr>
              <a:lnSpc>
                <a:spcPct val="107000"/>
              </a:lnSpc>
            </a:pPr>
            <a:r>
              <a:rPr lang="en-GB" sz="1800" b="1" dirty="0">
                <a:solidFill>
                  <a:schemeClr val="tx1">
                    <a:lumMod val="75000"/>
                    <a:lumOff val="25000"/>
                  </a:schemeClr>
                </a:solidFill>
                <a:ea typeface="Calibri" panose="020F0502020204030204" pitchFamily="34" charset="0"/>
                <a:cs typeface="Arial" panose="020B0604020202020204" pitchFamily="34" charset="0"/>
              </a:rPr>
              <a:t>Chart 2: National summary of e</a:t>
            </a:r>
            <a:r>
              <a:rPr lang="en-GB" sz="1800" b="1" dirty="0">
                <a:solidFill>
                  <a:schemeClr val="tx1">
                    <a:lumMod val="75000"/>
                    <a:lumOff val="25000"/>
                  </a:schemeClr>
                </a:solidFill>
              </a:rPr>
              <a:t>stimated dementia diagnosis rates per Local HAA by deprivation with bubble size representing rurality percentage</a:t>
            </a:r>
          </a:p>
        </p:txBody>
      </p:sp>
      <p:sp>
        <p:nvSpPr>
          <p:cNvPr id="5" name="Footer Placeholder 7">
            <a:extLst>
              <a:ext uri="{FF2B5EF4-FFF2-40B4-BE49-F238E27FC236}">
                <a16:creationId xmlns:a16="http://schemas.microsoft.com/office/drawing/2014/main" id="{C3BFF446-0E1E-4A8F-ABDE-82BE1BD01200}"/>
              </a:ext>
            </a:extLst>
          </p:cNvPr>
          <p:cNvSpPr>
            <a:spLocks noGrp="1"/>
          </p:cNvSpPr>
          <p:nvPr>
            <p:ph type="ftr" sz="quarter" idx="11"/>
          </p:nvPr>
        </p:nvSpPr>
        <p:spPr>
          <a:xfrm>
            <a:off x="4473281" y="6356350"/>
            <a:ext cx="6380018" cy="365125"/>
          </a:xfrm>
        </p:spPr>
        <p:txBody>
          <a:bodyPr/>
          <a:lstStyle/>
          <a:p>
            <a:r>
              <a:rPr lang="en-GB" dirty="0">
                <a:solidFill>
                  <a:schemeClr val="tx1"/>
                </a:solidFill>
              </a:rPr>
              <a:t>Footer</a:t>
            </a:r>
          </a:p>
        </p:txBody>
      </p:sp>
      <p:sp>
        <p:nvSpPr>
          <p:cNvPr id="6" name="Slide Number Placeholder 8">
            <a:extLst>
              <a:ext uri="{FF2B5EF4-FFF2-40B4-BE49-F238E27FC236}">
                <a16:creationId xmlns:a16="http://schemas.microsoft.com/office/drawing/2014/main" id="{FA941C99-85D6-489A-98EE-BF3401FEC347}"/>
              </a:ext>
            </a:extLst>
          </p:cNvPr>
          <p:cNvSpPr>
            <a:spLocks noGrp="1"/>
          </p:cNvSpPr>
          <p:nvPr>
            <p:ph type="sldNum" sz="quarter" idx="12"/>
          </p:nvPr>
        </p:nvSpPr>
        <p:spPr>
          <a:xfrm>
            <a:off x="11044381" y="6356350"/>
            <a:ext cx="759691" cy="365125"/>
          </a:xfrm>
        </p:spPr>
        <p:txBody>
          <a:bodyPr/>
          <a:lstStyle/>
          <a:p>
            <a:fld id="{06A44ADC-FBC0-4698-B0EC-1AD4A4060383}" type="slidenum">
              <a:rPr lang="en-GB" smtClean="0">
                <a:solidFill>
                  <a:schemeClr val="tx1"/>
                </a:solidFill>
              </a:rPr>
              <a:t>22</a:t>
            </a:fld>
            <a:endParaRPr lang="en-GB" dirty="0">
              <a:solidFill>
                <a:schemeClr val="tx1"/>
              </a:solidFill>
            </a:endParaRPr>
          </a:p>
        </p:txBody>
      </p:sp>
      <p:grpSp>
        <p:nvGrpSpPr>
          <p:cNvPr id="12" name="Group 11">
            <a:extLst>
              <a:ext uri="{FF2B5EF4-FFF2-40B4-BE49-F238E27FC236}">
                <a16:creationId xmlns:a16="http://schemas.microsoft.com/office/drawing/2014/main" id="{795FBCE3-9949-EB36-B8F9-7D161DE7D974}"/>
              </a:ext>
            </a:extLst>
          </p:cNvPr>
          <p:cNvGrpSpPr/>
          <p:nvPr/>
        </p:nvGrpSpPr>
        <p:grpSpPr>
          <a:xfrm>
            <a:off x="700790" y="1724423"/>
            <a:ext cx="10723436" cy="2819219"/>
            <a:chOff x="10083267" y="12388109"/>
            <a:chExt cx="10920168" cy="2870941"/>
          </a:xfrm>
        </p:grpSpPr>
        <p:grpSp>
          <p:nvGrpSpPr>
            <p:cNvPr id="13" name="Group 12">
              <a:extLst>
                <a:ext uri="{FF2B5EF4-FFF2-40B4-BE49-F238E27FC236}">
                  <a16:creationId xmlns:a16="http://schemas.microsoft.com/office/drawing/2014/main" id="{60D82A45-1331-A062-23C9-1C12A1921C44}"/>
                </a:ext>
              </a:extLst>
            </p:cNvPr>
            <p:cNvGrpSpPr/>
            <p:nvPr/>
          </p:nvGrpSpPr>
          <p:grpSpPr>
            <a:xfrm>
              <a:off x="10083267" y="12388109"/>
              <a:ext cx="10920168" cy="2870941"/>
              <a:chOff x="10083267" y="12388109"/>
              <a:chExt cx="10920168" cy="2870941"/>
            </a:xfrm>
          </p:grpSpPr>
          <p:grpSp>
            <p:nvGrpSpPr>
              <p:cNvPr id="15" name="Group 14">
                <a:extLst>
                  <a:ext uri="{FF2B5EF4-FFF2-40B4-BE49-F238E27FC236}">
                    <a16:creationId xmlns:a16="http://schemas.microsoft.com/office/drawing/2014/main" id="{7AB6352F-946D-6916-0B0D-14ABE54CA8DA}"/>
                  </a:ext>
                </a:extLst>
              </p:cNvPr>
              <p:cNvGrpSpPr/>
              <p:nvPr/>
            </p:nvGrpSpPr>
            <p:grpSpPr>
              <a:xfrm>
                <a:off x="10083267" y="12388109"/>
                <a:ext cx="10920168" cy="2870941"/>
                <a:chOff x="10083267" y="12388109"/>
                <a:chExt cx="9665848" cy="2541177"/>
              </a:xfrm>
            </p:grpSpPr>
            <p:grpSp>
              <p:nvGrpSpPr>
                <p:cNvPr id="17" name="Group 16">
                  <a:extLst>
                    <a:ext uri="{FF2B5EF4-FFF2-40B4-BE49-F238E27FC236}">
                      <a16:creationId xmlns:a16="http://schemas.microsoft.com/office/drawing/2014/main" id="{11207D57-6D1D-DF2F-BD80-BF67BF51B067}"/>
                    </a:ext>
                  </a:extLst>
                </p:cNvPr>
                <p:cNvGrpSpPr>
                  <a:grpSpLocks noChangeAspect="1"/>
                </p:cNvGrpSpPr>
                <p:nvPr/>
              </p:nvGrpSpPr>
              <p:grpSpPr>
                <a:xfrm>
                  <a:off x="10083267" y="12388109"/>
                  <a:ext cx="5400000" cy="2541177"/>
                  <a:chOff x="4983464" y="5311669"/>
                  <a:chExt cx="4320000" cy="2032942"/>
                </a:xfrm>
              </p:grpSpPr>
              <p:pic>
                <p:nvPicPr>
                  <p:cNvPr id="19" name="Picture 18">
                    <a:extLst>
                      <a:ext uri="{FF2B5EF4-FFF2-40B4-BE49-F238E27FC236}">
                        <a16:creationId xmlns:a16="http://schemas.microsoft.com/office/drawing/2014/main" id="{989130C0-EB72-B2C7-B8E9-EE1CC1CF45B5}"/>
                      </a:ext>
                    </a:extLst>
                  </p:cNvPr>
                  <p:cNvPicPr>
                    <a:picLocks noChangeAspect="1"/>
                  </p:cNvPicPr>
                  <p:nvPr/>
                </p:nvPicPr>
                <p:blipFill>
                  <a:blip r:embed="rId2"/>
                  <a:stretch>
                    <a:fillRect/>
                  </a:stretch>
                </p:blipFill>
                <p:spPr>
                  <a:xfrm>
                    <a:off x="4983464" y="5311669"/>
                    <a:ext cx="4320000" cy="2032942"/>
                  </a:xfrm>
                  <a:prstGeom prst="rect">
                    <a:avLst/>
                  </a:prstGeom>
                  <a:ln w="3175">
                    <a:solidFill>
                      <a:schemeClr val="bg1">
                        <a:lumMod val="65000"/>
                      </a:schemeClr>
                    </a:solidFill>
                  </a:ln>
                </p:spPr>
              </p:pic>
              <p:pic>
                <p:nvPicPr>
                  <p:cNvPr id="20" name="Picture 19">
                    <a:extLst>
                      <a:ext uri="{FF2B5EF4-FFF2-40B4-BE49-F238E27FC236}">
                        <a16:creationId xmlns:a16="http://schemas.microsoft.com/office/drawing/2014/main" id="{40007007-4A59-1C84-7878-79C3D2C6FB50}"/>
                      </a:ext>
                    </a:extLst>
                  </p:cNvPr>
                  <p:cNvPicPr>
                    <a:picLocks noChangeAspect="1"/>
                  </p:cNvPicPr>
                  <p:nvPr/>
                </p:nvPicPr>
                <p:blipFill rotWithShape="1">
                  <a:blip r:embed="rId3"/>
                  <a:srcRect t="4244"/>
                  <a:stretch/>
                </p:blipFill>
                <p:spPr>
                  <a:xfrm>
                    <a:off x="5616831" y="5398559"/>
                    <a:ext cx="1685669" cy="384008"/>
                  </a:xfrm>
                  <a:prstGeom prst="rect">
                    <a:avLst/>
                  </a:prstGeom>
                </p:spPr>
              </p:pic>
            </p:grpSp>
            <p:pic>
              <p:nvPicPr>
                <p:cNvPr id="18" name="Picture 17">
                  <a:extLst>
                    <a:ext uri="{FF2B5EF4-FFF2-40B4-BE49-F238E27FC236}">
                      <a16:creationId xmlns:a16="http://schemas.microsoft.com/office/drawing/2014/main" id="{4015CF83-BC5A-F6F6-7AC2-89A09C56FCC2}"/>
                    </a:ext>
                  </a:extLst>
                </p:cNvPr>
                <p:cNvPicPr>
                  <a:picLocks noChangeAspect="1"/>
                </p:cNvPicPr>
                <p:nvPr/>
              </p:nvPicPr>
              <p:blipFill rotWithShape="1">
                <a:blip r:embed="rId4"/>
                <a:srcRect r="26942"/>
                <a:stretch/>
              </p:blipFill>
              <p:spPr>
                <a:xfrm>
                  <a:off x="15542214" y="12388109"/>
                  <a:ext cx="4206901" cy="2541177"/>
                </a:xfrm>
                <a:prstGeom prst="rect">
                  <a:avLst/>
                </a:prstGeom>
                <a:ln w="3175">
                  <a:solidFill>
                    <a:schemeClr val="bg1">
                      <a:lumMod val="75000"/>
                    </a:schemeClr>
                  </a:solidFill>
                </a:ln>
              </p:spPr>
            </p:pic>
          </p:grpSp>
          <p:pic>
            <p:nvPicPr>
              <p:cNvPr id="16" name="Picture 15">
                <a:extLst>
                  <a:ext uri="{FF2B5EF4-FFF2-40B4-BE49-F238E27FC236}">
                    <a16:creationId xmlns:a16="http://schemas.microsoft.com/office/drawing/2014/main" id="{2E9227E5-719E-F82E-CEF0-87217E78C839}"/>
                  </a:ext>
                </a:extLst>
              </p:cNvPr>
              <p:cNvPicPr>
                <a:picLocks noChangeAspect="1"/>
              </p:cNvPicPr>
              <p:nvPr/>
            </p:nvPicPr>
            <p:blipFill rotWithShape="1">
              <a:blip r:embed="rId5"/>
              <a:srcRect l="36405" t="54909" r="39719" b="35140"/>
              <a:stretch/>
            </p:blipFill>
            <p:spPr bwMode="auto">
              <a:xfrm>
                <a:off x="19167137" y="14249942"/>
                <a:ext cx="1363345" cy="304800"/>
              </a:xfrm>
              <a:prstGeom prst="rect">
                <a:avLst/>
              </a:prstGeom>
              <a:ln>
                <a:noFill/>
              </a:ln>
              <a:extLst>
                <a:ext uri="{53640926-AAD7-44D8-BBD7-CCE9431645EC}">
                  <a14:shadowObscured xmlns:a14="http://schemas.microsoft.com/office/drawing/2010/main"/>
                </a:ext>
              </a:extLst>
            </p:spPr>
          </p:pic>
        </p:grpSp>
        <p:sp>
          <p:nvSpPr>
            <p:cNvPr id="14" name="TextBox 13">
              <a:extLst>
                <a:ext uri="{FF2B5EF4-FFF2-40B4-BE49-F238E27FC236}">
                  <a16:creationId xmlns:a16="http://schemas.microsoft.com/office/drawing/2014/main" id="{49747C58-EA8C-B0E6-B0F1-6B0AF5BC2C9E}"/>
                </a:ext>
              </a:extLst>
            </p:cNvPr>
            <p:cNvSpPr txBox="1"/>
            <p:nvPr/>
          </p:nvSpPr>
          <p:spPr>
            <a:xfrm>
              <a:off x="18180082" y="12388109"/>
              <a:ext cx="2809295" cy="830997"/>
            </a:xfrm>
            <a:prstGeom prst="rect">
              <a:avLst/>
            </a:prstGeom>
            <a:noFill/>
          </p:spPr>
          <p:txBody>
            <a:bodyPr wrap="none" rtlCol="0">
              <a:spAutoFit/>
            </a:bodyPr>
            <a:lstStyle/>
            <a:p>
              <a:r>
                <a:rPr lang="en-GB" sz="1600" dirty="0">
                  <a:solidFill>
                    <a:schemeClr val="tx1">
                      <a:lumMod val="75000"/>
                      <a:lumOff val="25000"/>
                    </a:schemeClr>
                  </a:solidFill>
                </a:rPr>
                <a:t>Interactivity example:</a:t>
              </a:r>
            </a:p>
            <a:p>
              <a:r>
                <a:rPr lang="en-GB" sz="1600" dirty="0">
                  <a:solidFill>
                    <a:schemeClr val="tx1">
                      <a:lumMod val="75000"/>
                      <a:lumOff val="25000"/>
                    </a:schemeClr>
                  </a:solidFill>
                </a:rPr>
                <a:t>selection of HAA bubbles for </a:t>
              </a:r>
            </a:p>
            <a:p>
              <a:r>
                <a:rPr lang="en-GB" sz="1600" dirty="0">
                  <a:solidFill>
                    <a:schemeClr val="tx1">
                      <a:lumMod val="75000"/>
                      <a:lumOff val="25000"/>
                    </a:schemeClr>
                  </a:solidFill>
                </a:rPr>
                <a:t>North East and Yorkshire region</a:t>
              </a:r>
            </a:p>
          </p:txBody>
        </p:sp>
      </p:grpSp>
      <p:sp>
        <p:nvSpPr>
          <p:cNvPr id="21" name="Content Placeholder 6">
            <a:extLst>
              <a:ext uri="{FF2B5EF4-FFF2-40B4-BE49-F238E27FC236}">
                <a16:creationId xmlns:a16="http://schemas.microsoft.com/office/drawing/2014/main" id="{08B8A29F-EE76-5A85-99AD-805DC16B02F5}"/>
              </a:ext>
            </a:extLst>
          </p:cNvPr>
          <p:cNvSpPr txBox="1">
            <a:spLocks/>
          </p:cNvSpPr>
          <p:nvPr/>
        </p:nvSpPr>
        <p:spPr>
          <a:xfrm>
            <a:off x="806245" y="4840721"/>
            <a:ext cx="10715345" cy="536622"/>
          </a:xfrm>
          <a:prstGeom prst="rect">
            <a:avLst/>
          </a:prstGeom>
        </p:spPr>
        <p:txBody>
          <a:bodyPr vert="horz" wrap="square" lIns="91440" tIns="45720" rIns="9144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lang="en-US" sz="34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en-US" sz="2000" b="1"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lang="en-US"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lang="en-US"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lang="en-GB"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7000"/>
              </a:lnSpc>
            </a:pPr>
            <a:r>
              <a:rPr lang="en-GB" sz="1400" dirty="0">
                <a:solidFill>
                  <a:schemeClr val="tx1">
                    <a:lumMod val="75000"/>
                    <a:lumOff val="25000"/>
                  </a:schemeClr>
                </a:solidFill>
                <a:ea typeface="Calibri" panose="020F0502020204030204" pitchFamily="34" charset="0"/>
                <a:cs typeface="Arial" panose="020B0604020202020204" pitchFamily="34" charset="0"/>
              </a:rPr>
              <a:t>Data can be selected for one or more regions on the right hand side legend with the option to zoom in/out, pan, save as a static image and hover over each data point to obtain additional information on EDDR, IMD, rurality and geography.</a:t>
            </a:r>
          </a:p>
        </p:txBody>
      </p:sp>
    </p:spTree>
    <p:extLst>
      <p:ext uri="{BB962C8B-B14F-4D97-AF65-F5344CB8AC3E}">
        <p14:creationId xmlns:p14="http://schemas.microsoft.com/office/powerpoint/2010/main" val="18436687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44F040-743B-44F9-B5F9-4FF81EA3A9F1}"/>
              </a:ext>
            </a:extLst>
          </p:cNvPr>
          <p:cNvSpPr>
            <a:spLocks noGrp="1"/>
          </p:cNvSpPr>
          <p:nvPr>
            <p:ph type="body" idx="1"/>
          </p:nvPr>
        </p:nvSpPr>
        <p:spPr>
          <a:xfrm>
            <a:off x="893040" y="901414"/>
            <a:ext cx="10405919" cy="663580"/>
          </a:xfrm>
        </p:spPr>
        <p:txBody>
          <a:bodyPr/>
          <a:lstStyle/>
          <a:p>
            <a:pPr>
              <a:lnSpc>
                <a:spcPct val="107000"/>
              </a:lnSpc>
              <a:spcBef>
                <a:spcPts val="1336"/>
              </a:spcBef>
            </a:pPr>
            <a:r>
              <a:rPr lang="en-GB" sz="1800" b="1" dirty="0">
                <a:solidFill>
                  <a:schemeClr val="tx1">
                    <a:lumMod val="75000"/>
                    <a:lumOff val="25000"/>
                  </a:schemeClr>
                </a:solidFill>
                <a:ea typeface="Calibri" panose="020F0502020204030204" pitchFamily="34" charset="0"/>
                <a:cs typeface="Arial" panose="020B0604020202020204" pitchFamily="34" charset="0"/>
              </a:rPr>
              <a:t>Chart 3: National summary of d</a:t>
            </a:r>
            <a:r>
              <a:rPr lang="en-GB" sz="1800" b="1" dirty="0">
                <a:solidFill>
                  <a:schemeClr val="tx1">
                    <a:lumMod val="75000"/>
                    <a:lumOff val="25000"/>
                  </a:schemeClr>
                </a:solidFill>
              </a:rPr>
              <a:t>iagnosed dementia prevalence per practice by deprivation with bubble size representing rurality percentage</a:t>
            </a:r>
          </a:p>
        </p:txBody>
      </p:sp>
      <p:sp>
        <p:nvSpPr>
          <p:cNvPr id="5" name="Footer Placeholder 7">
            <a:extLst>
              <a:ext uri="{FF2B5EF4-FFF2-40B4-BE49-F238E27FC236}">
                <a16:creationId xmlns:a16="http://schemas.microsoft.com/office/drawing/2014/main" id="{C3BFF446-0E1E-4A8F-ABDE-82BE1BD01200}"/>
              </a:ext>
            </a:extLst>
          </p:cNvPr>
          <p:cNvSpPr>
            <a:spLocks noGrp="1"/>
          </p:cNvSpPr>
          <p:nvPr>
            <p:ph type="ftr" sz="quarter" idx="11"/>
          </p:nvPr>
        </p:nvSpPr>
        <p:spPr>
          <a:xfrm>
            <a:off x="4473281" y="6356350"/>
            <a:ext cx="6380018" cy="365125"/>
          </a:xfrm>
        </p:spPr>
        <p:txBody>
          <a:bodyPr/>
          <a:lstStyle/>
          <a:p>
            <a:r>
              <a:rPr lang="en-GB" dirty="0">
                <a:solidFill>
                  <a:schemeClr val="tx1"/>
                </a:solidFill>
              </a:rPr>
              <a:t>Footer</a:t>
            </a:r>
          </a:p>
        </p:txBody>
      </p:sp>
      <p:sp>
        <p:nvSpPr>
          <p:cNvPr id="6" name="Slide Number Placeholder 8">
            <a:extLst>
              <a:ext uri="{FF2B5EF4-FFF2-40B4-BE49-F238E27FC236}">
                <a16:creationId xmlns:a16="http://schemas.microsoft.com/office/drawing/2014/main" id="{FA941C99-85D6-489A-98EE-BF3401FEC347}"/>
              </a:ext>
            </a:extLst>
          </p:cNvPr>
          <p:cNvSpPr>
            <a:spLocks noGrp="1"/>
          </p:cNvSpPr>
          <p:nvPr>
            <p:ph type="sldNum" sz="quarter" idx="12"/>
          </p:nvPr>
        </p:nvSpPr>
        <p:spPr>
          <a:xfrm>
            <a:off x="11044381" y="6356350"/>
            <a:ext cx="759691" cy="365125"/>
          </a:xfrm>
        </p:spPr>
        <p:txBody>
          <a:bodyPr/>
          <a:lstStyle/>
          <a:p>
            <a:fld id="{06A44ADC-FBC0-4698-B0EC-1AD4A4060383}" type="slidenum">
              <a:rPr lang="en-GB" smtClean="0">
                <a:solidFill>
                  <a:schemeClr val="tx1"/>
                </a:solidFill>
              </a:rPr>
              <a:t>23</a:t>
            </a:fld>
            <a:endParaRPr lang="en-GB" dirty="0">
              <a:solidFill>
                <a:schemeClr val="tx1"/>
              </a:solidFill>
            </a:endParaRPr>
          </a:p>
        </p:txBody>
      </p:sp>
      <p:grpSp>
        <p:nvGrpSpPr>
          <p:cNvPr id="12" name="Group 11">
            <a:extLst>
              <a:ext uri="{FF2B5EF4-FFF2-40B4-BE49-F238E27FC236}">
                <a16:creationId xmlns:a16="http://schemas.microsoft.com/office/drawing/2014/main" id="{60293382-5DD6-DFCD-0A2F-8DFE197D7EE6}"/>
              </a:ext>
            </a:extLst>
          </p:cNvPr>
          <p:cNvGrpSpPr/>
          <p:nvPr/>
        </p:nvGrpSpPr>
        <p:grpSpPr>
          <a:xfrm>
            <a:off x="668862" y="1683731"/>
            <a:ext cx="10854276" cy="2993341"/>
            <a:chOff x="10081674" y="17887742"/>
            <a:chExt cx="10854276" cy="2993341"/>
          </a:xfrm>
        </p:grpSpPr>
        <p:grpSp>
          <p:nvGrpSpPr>
            <p:cNvPr id="13" name="Group 12">
              <a:extLst>
                <a:ext uri="{FF2B5EF4-FFF2-40B4-BE49-F238E27FC236}">
                  <a16:creationId xmlns:a16="http://schemas.microsoft.com/office/drawing/2014/main" id="{49447BD0-FF3F-CE7A-C4D9-3D4802B5E973}"/>
                </a:ext>
              </a:extLst>
            </p:cNvPr>
            <p:cNvGrpSpPr/>
            <p:nvPr/>
          </p:nvGrpSpPr>
          <p:grpSpPr>
            <a:xfrm>
              <a:off x="10081674" y="17887742"/>
              <a:ext cx="10854276" cy="2993341"/>
              <a:chOff x="11157999" y="18001082"/>
              <a:chExt cx="10443288" cy="2880001"/>
            </a:xfrm>
          </p:grpSpPr>
          <p:grpSp>
            <p:nvGrpSpPr>
              <p:cNvPr id="15" name="Group 14">
                <a:extLst>
                  <a:ext uri="{FF2B5EF4-FFF2-40B4-BE49-F238E27FC236}">
                    <a16:creationId xmlns:a16="http://schemas.microsoft.com/office/drawing/2014/main" id="{5852E053-5F71-E31D-8597-945EBAA84FDD}"/>
                  </a:ext>
                </a:extLst>
              </p:cNvPr>
              <p:cNvGrpSpPr>
                <a:grpSpLocks noChangeAspect="1"/>
              </p:cNvGrpSpPr>
              <p:nvPr/>
            </p:nvGrpSpPr>
            <p:grpSpPr>
              <a:xfrm>
                <a:off x="11157999" y="18001082"/>
                <a:ext cx="6120000" cy="2880001"/>
                <a:chOff x="4983464" y="7965567"/>
                <a:chExt cx="4320000" cy="2032942"/>
              </a:xfrm>
            </p:grpSpPr>
            <p:pic>
              <p:nvPicPr>
                <p:cNvPr id="17" name="Picture 16">
                  <a:extLst>
                    <a:ext uri="{FF2B5EF4-FFF2-40B4-BE49-F238E27FC236}">
                      <a16:creationId xmlns:a16="http://schemas.microsoft.com/office/drawing/2014/main" id="{72310A63-8B40-6746-8937-80C1FE812948}"/>
                    </a:ext>
                  </a:extLst>
                </p:cNvPr>
                <p:cNvPicPr>
                  <a:picLocks noChangeAspect="1"/>
                </p:cNvPicPr>
                <p:nvPr/>
              </p:nvPicPr>
              <p:blipFill>
                <a:blip r:embed="rId2"/>
                <a:stretch>
                  <a:fillRect/>
                </a:stretch>
              </p:blipFill>
              <p:spPr>
                <a:xfrm>
                  <a:off x="4983464" y="7965567"/>
                  <a:ext cx="4320000" cy="2032942"/>
                </a:xfrm>
                <a:prstGeom prst="rect">
                  <a:avLst/>
                </a:prstGeom>
                <a:ln w="3175">
                  <a:solidFill>
                    <a:schemeClr val="bg1">
                      <a:lumMod val="65000"/>
                    </a:schemeClr>
                  </a:solidFill>
                </a:ln>
              </p:spPr>
            </p:pic>
            <p:pic>
              <p:nvPicPr>
                <p:cNvPr id="18" name="Picture 17">
                  <a:extLst>
                    <a:ext uri="{FF2B5EF4-FFF2-40B4-BE49-F238E27FC236}">
                      <a16:creationId xmlns:a16="http://schemas.microsoft.com/office/drawing/2014/main" id="{4AC2F0BF-60D3-0F91-1F71-961D125DFA74}"/>
                    </a:ext>
                  </a:extLst>
                </p:cNvPr>
                <p:cNvPicPr>
                  <a:picLocks noChangeAspect="1"/>
                </p:cNvPicPr>
                <p:nvPr/>
              </p:nvPicPr>
              <p:blipFill rotWithShape="1">
                <a:blip r:embed="rId3"/>
                <a:srcRect t="3610" r="937" b="1523"/>
                <a:stretch/>
              </p:blipFill>
              <p:spPr>
                <a:xfrm>
                  <a:off x="5978035" y="8534861"/>
                  <a:ext cx="1375266" cy="591058"/>
                </a:xfrm>
                <a:prstGeom prst="rect">
                  <a:avLst/>
                </a:prstGeom>
              </p:spPr>
            </p:pic>
          </p:grpSp>
          <p:pic>
            <p:nvPicPr>
              <p:cNvPr id="16" name="Picture 15">
                <a:extLst>
                  <a:ext uri="{FF2B5EF4-FFF2-40B4-BE49-F238E27FC236}">
                    <a16:creationId xmlns:a16="http://schemas.microsoft.com/office/drawing/2014/main" id="{64ACF7FE-3BB5-F5EF-647A-91D67966D829}"/>
                  </a:ext>
                </a:extLst>
              </p:cNvPr>
              <p:cNvPicPr>
                <a:picLocks noChangeAspect="1"/>
              </p:cNvPicPr>
              <p:nvPr/>
            </p:nvPicPr>
            <p:blipFill rotWithShape="1">
              <a:blip r:embed="rId4"/>
              <a:srcRect r="6712"/>
              <a:stretch/>
            </p:blipFill>
            <p:spPr>
              <a:xfrm>
                <a:off x="17370573" y="18004267"/>
                <a:ext cx="4230714" cy="2870941"/>
              </a:xfrm>
              <a:prstGeom prst="rect">
                <a:avLst/>
              </a:prstGeom>
              <a:ln w="3175">
                <a:solidFill>
                  <a:schemeClr val="bg1">
                    <a:lumMod val="75000"/>
                  </a:schemeClr>
                </a:solidFill>
              </a:ln>
            </p:spPr>
          </p:pic>
        </p:grpSp>
        <p:sp>
          <p:nvSpPr>
            <p:cNvPr id="14" name="TextBox 13">
              <a:extLst>
                <a:ext uri="{FF2B5EF4-FFF2-40B4-BE49-F238E27FC236}">
                  <a16:creationId xmlns:a16="http://schemas.microsoft.com/office/drawing/2014/main" id="{36C7E220-B125-4F35-073A-F4CF78D8E1F7}"/>
                </a:ext>
              </a:extLst>
            </p:cNvPr>
            <p:cNvSpPr txBox="1"/>
            <p:nvPr/>
          </p:nvSpPr>
          <p:spPr>
            <a:xfrm>
              <a:off x="18034707" y="18048953"/>
              <a:ext cx="2901243" cy="830997"/>
            </a:xfrm>
            <a:prstGeom prst="rect">
              <a:avLst/>
            </a:prstGeom>
            <a:noFill/>
          </p:spPr>
          <p:txBody>
            <a:bodyPr wrap="none" rtlCol="0">
              <a:spAutoFit/>
            </a:bodyPr>
            <a:lstStyle/>
            <a:p>
              <a:r>
                <a:rPr lang="en-GB" sz="1600" dirty="0">
                  <a:solidFill>
                    <a:schemeClr val="tx1">
                      <a:lumMod val="75000"/>
                      <a:lumOff val="25000"/>
                    </a:schemeClr>
                  </a:solidFill>
                </a:rPr>
                <a:t>Interactivity example:</a:t>
              </a:r>
            </a:p>
            <a:p>
              <a:r>
                <a:rPr lang="en-GB" sz="1600" dirty="0">
                  <a:solidFill>
                    <a:schemeClr val="tx1">
                      <a:lumMod val="75000"/>
                      <a:lumOff val="25000"/>
                    </a:schemeClr>
                  </a:solidFill>
                </a:rPr>
                <a:t>selection of practice bubbles for </a:t>
              </a:r>
            </a:p>
            <a:p>
              <a:r>
                <a:rPr lang="en-GB" sz="1600" dirty="0">
                  <a:solidFill>
                    <a:schemeClr val="tx1">
                      <a:lumMod val="75000"/>
                      <a:lumOff val="25000"/>
                    </a:schemeClr>
                  </a:solidFill>
                </a:rPr>
                <a:t>3 HAAs and zooming in</a:t>
              </a:r>
            </a:p>
          </p:txBody>
        </p:sp>
      </p:grpSp>
      <p:sp>
        <p:nvSpPr>
          <p:cNvPr id="19" name="Content Placeholder 6">
            <a:extLst>
              <a:ext uri="{FF2B5EF4-FFF2-40B4-BE49-F238E27FC236}">
                <a16:creationId xmlns:a16="http://schemas.microsoft.com/office/drawing/2014/main" id="{CF25D87F-03EC-3265-F9EC-85493DAEE519}"/>
              </a:ext>
            </a:extLst>
          </p:cNvPr>
          <p:cNvSpPr txBox="1">
            <a:spLocks/>
          </p:cNvSpPr>
          <p:nvPr/>
        </p:nvSpPr>
        <p:spPr>
          <a:xfrm>
            <a:off x="806245" y="4840721"/>
            <a:ext cx="10715345" cy="997645"/>
          </a:xfrm>
          <a:prstGeom prst="rect">
            <a:avLst/>
          </a:prstGeom>
        </p:spPr>
        <p:txBody>
          <a:bodyPr vert="horz" wrap="square" lIns="91440" tIns="45720" rIns="9144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lang="en-US" sz="34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en-US" sz="2000" b="1"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lang="en-US"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lang="en-US"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lang="en-GB"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7000"/>
              </a:lnSpc>
              <a:spcBef>
                <a:spcPts val="1336"/>
              </a:spcBef>
            </a:pPr>
            <a:r>
              <a:rPr lang="en-GB" sz="1400" dirty="0">
                <a:solidFill>
                  <a:schemeClr val="tx1">
                    <a:lumMod val="75000"/>
                    <a:lumOff val="25000"/>
                  </a:schemeClr>
                </a:solidFill>
                <a:effectLst/>
                <a:ea typeface="Calibri" panose="020F0502020204030204" pitchFamily="34" charset="0"/>
              </a:rPr>
              <a:t>This resource also allows to compare practices. Those with high EDDR can be identified as good examples and those with lower prevalence rates as potential target practices for further investigation. All practices for a HAA can be selected by double clicking a legend item and further areas can be added by clicking additional items. Zoom, pan, draw and save tools are available as well as hover over data label for each bubble.</a:t>
            </a:r>
            <a:endParaRPr lang="en-GB" sz="1400" b="1" dirty="0">
              <a:solidFill>
                <a:schemeClr val="tx1">
                  <a:lumMod val="75000"/>
                  <a:lumOff val="25000"/>
                </a:schemeClr>
              </a:solidFill>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79692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39EC9-04D9-3ADC-1BA6-6323974C5FE0}"/>
              </a:ext>
            </a:extLst>
          </p:cNvPr>
          <p:cNvSpPr>
            <a:spLocks noGrp="1"/>
          </p:cNvSpPr>
          <p:nvPr>
            <p:ph type="ctrTitle"/>
          </p:nvPr>
        </p:nvSpPr>
        <p:spPr/>
        <p:txBody>
          <a:bodyPr/>
          <a:lstStyle/>
          <a:p>
            <a:r>
              <a:rPr lang="en-GB" i="1" dirty="0">
                <a:solidFill>
                  <a:schemeClr val="accent1"/>
                </a:solidFill>
              </a:rPr>
              <a:t>Thank you for your attention</a:t>
            </a:r>
          </a:p>
        </p:txBody>
      </p:sp>
      <p:sp>
        <p:nvSpPr>
          <p:cNvPr id="3" name="Subtitle 2">
            <a:extLst>
              <a:ext uri="{FF2B5EF4-FFF2-40B4-BE49-F238E27FC236}">
                <a16:creationId xmlns:a16="http://schemas.microsoft.com/office/drawing/2014/main" id="{83434740-7E88-501A-2076-E0C4B2707950}"/>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853741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7C8E467-C17E-4A62-9AE5-F52FA95BC988}"/>
              </a:ext>
            </a:extLst>
          </p:cNvPr>
          <p:cNvSpPr>
            <a:spLocks noGrp="1"/>
          </p:cNvSpPr>
          <p:nvPr>
            <p:ph type="title"/>
          </p:nvPr>
        </p:nvSpPr>
        <p:spPr>
          <a:xfrm>
            <a:off x="372918" y="760054"/>
            <a:ext cx="11446163" cy="844839"/>
          </a:xfrm>
        </p:spPr>
        <p:txBody>
          <a:bodyPr>
            <a:normAutofit fontScale="90000"/>
          </a:bodyPr>
          <a:lstStyle/>
          <a:p>
            <a:r>
              <a:rPr lang="en-GB" dirty="0">
                <a:solidFill>
                  <a:srgbClr val="FF0000"/>
                </a:solidFill>
              </a:rPr>
              <a:t>National End of Life Care Intelligence Network (England) transferred to front line of Public Health </a:t>
            </a:r>
            <a:r>
              <a:rPr lang="en-GB" sz="3100" dirty="0">
                <a:solidFill>
                  <a:srgbClr val="FF0000"/>
                </a:solidFill>
              </a:rPr>
              <a:t>Response </a:t>
            </a:r>
            <a:r>
              <a:rPr lang="en-GB" sz="2000" dirty="0">
                <a:solidFill>
                  <a:srgbClr val="FF0000"/>
                </a:solidFill>
              </a:rPr>
              <a:t>March 2020 – June 21</a:t>
            </a:r>
            <a:br>
              <a:rPr lang="en-GB" sz="2000" dirty="0"/>
            </a:br>
            <a:br>
              <a:rPr lang="en-GB" sz="2200" dirty="0"/>
            </a:br>
            <a:r>
              <a:rPr lang="en-GB" sz="2700" dirty="0"/>
              <a:t>COVID-19 daily monitoring in care homes - Deaths</a:t>
            </a:r>
          </a:p>
        </p:txBody>
      </p:sp>
      <p:sp>
        <p:nvSpPr>
          <p:cNvPr id="8" name="Footer Placeholder 7">
            <a:extLst>
              <a:ext uri="{FF2B5EF4-FFF2-40B4-BE49-F238E27FC236}">
                <a16:creationId xmlns:a16="http://schemas.microsoft.com/office/drawing/2014/main" id="{3CDAA838-DA5F-4216-A93E-E781FF9618DA}"/>
              </a:ext>
            </a:extLst>
          </p:cNvPr>
          <p:cNvSpPr>
            <a:spLocks noGrp="1"/>
          </p:cNvSpPr>
          <p:nvPr>
            <p:ph type="ftr" sz="quarter" idx="11"/>
          </p:nvPr>
        </p:nvSpPr>
        <p:spPr>
          <a:xfrm>
            <a:off x="4473281" y="6356350"/>
            <a:ext cx="6380018" cy="365125"/>
          </a:xfrm>
        </p:spPr>
        <p:txBody>
          <a:bodyPr/>
          <a:lstStyle/>
          <a:p>
            <a:r>
              <a:rPr lang="en-GB" dirty="0">
                <a:solidFill>
                  <a:schemeClr val="tx1"/>
                </a:solidFill>
              </a:rPr>
              <a:t>Footer</a:t>
            </a:r>
          </a:p>
        </p:txBody>
      </p:sp>
      <p:sp>
        <p:nvSpPr>
          <p:cNvPr id="9" name="Slide Number Placeholder 8">
            <a:extLst>
              <a:ext uri="{FF2B5EF4-FFF2-40B4-BE49-F238E27FC236}">
                <a16:creationId xmlns:a16="http://schemas.microsoft.com/office/drawing/2014/main" id="{37166DD0-478C-4C64-8462-32AC94011F3A}"/>
              </a:ext>
            </a:extLst>
          </p:cNvPr>
          <p:cNvSpPr>
            <a:spLocks noGrp="1"/>
          </p:cNvSpPr>
          <p:nvPr>
            <p:ph type="sldNum" sz="quarter" idx="12"/>
          </p:nvPr>
        </p:nvSpPr>
        <p:spPr/>
        <p:txBody>
          <a:bodyPr/>
          <a:lstStyle/>
          <a:p>
            <a:fld id="{06A44ADC-FBC0-4698-B0EC-1AD4A4060383}" type="slidenum">
              <a:rPr lang="en-GB" smtClean="0">
                <a:solidFill>
                  <a:schemeClr val="tx1"/>
                </a:solidFill>
              </a:rPr>
              <a:t>3</a:t>
            </a:fld>
            <a:endParaRPr lang="en-GB" dirty="0">
              <a:solidFill>
                <a:schemeClr val="tx1"/>
              </a:solidFill>
            </a:endParaRPr>
          </a:p>
        </p:txBody>
      </p:sp>
      <p:pic>
        <p:nvPicPr>
          <p:cNvPr id="7" name="Picture 6" descr="Chart, histogram&#10;&#10;Description automatically generated">
            <a:extLst>
              <a:ext uri="{FF2B5EF4-FFF2-40B4-BE49-F238E27FC236}">
                <a16:creationId xmlns:a16="http://schemas.microsoft.com/office/drawing/2014/main" id="{2A40E005-C514-4606-8D4A-A368E203F2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701" y="2340430"/>
            <a:ext cx="5931234" cy="3389686"/>
          </a:xfrm>
          <a:prstGeom prst="rect">
            <a:avLst/>
          </a:prstGeom>
        </p:spPr>
      </p:pic>
      <p:pic>
        <p:nvPicPr>
          <p:cNvPr id="10" name="Picture 9">
            <a:extLst>
              <a:ext uri="{FF2B5EF4-FFF2-40B4-BE49-F238E27FC236}">
                <a16:creationId xmlns:a16="http://schemas.microsoft.com/office/drawing/2014/main" id="{4371B736-4DC7-4FFD-9CEE-380A6EB598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5676" y="2340429"/>
            <a:ext cx="6308396" cy="3605234"/>
          </a:xfrm>
          <a:prstGeom prst="rect">
            <a:avLst/>
          </a:prstGeom>
        </p:spPr>
      </p:pic>
    </p:spTree>
    <p:extLst>
      <p:ext uri="{BB962C8B-B14F-4D97-AF65-F5344CB8AC3E}">
        <p14:creationId xmlns:p14="http://schemas.microsoft.com/office/powerpoint/2010/main" val="3713912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F61FF-0FBA-2B62-5B4E-19873DABA8E7}"/>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Objectives</a:t>
            </a:r>
          </a:p>
        </p:txBody>
      </p:sp>
      <p:sp>
        <p:nvSpPr>
          <p:cNvPr id="3" name="Content Placeholder 2">
            <a:extLst>
              <a:ext uri="{FF2B5EF4-FFF2-40B4-BE49-F238E27FC236}">
                <a16:creationId xmlns:a16="http://schemas.microsoft.com/office/drawing/2014/main" id="{20873067-EB42-0381-AA02-852C78757A43}"/>
              </a:ext>
            </a:extLst>
          </p:cNvPr>
          <p:cNvSpPr>
            <a:spLocks noGrp="1"/>
          </p:cNvSpPr>
          <p:nvPr>
            <p:ph idx="1"/>
          </p:nvPr>
        </p:nvSpPr>
        <p:spPr/>
        <p:txBody>
          <a:bodyPr>
            <a:normAutofit lnSpcReduction="10000"/>
          </a:bodyPr>
          <a:lstStyle/>
          <a:p>
            <a:r>
              <a:rPr lang="en-GB" sz="2800" dirty="0">
                <a:latin typeface="Arial" panose="020B0604020202020204" pitchFamily="34" charset="0"/>
                <a:ea typeface="Calibri" panose="020F0502020204030204" pitchFamily="34" charset="0"/>
                <a:cs typeface="Arial" panose="020B0604020202020204" pitchFamily="34" charset="0"/>
              </a:rPr>
              <a:t>To assess changes to the numbers of people registered with primary care practices (GPs) in England as having dementia during the first wave of the COVID19 pandemic. </a:t>
            </a:r>
          </a:p>
          <a:p>
            <a:r>
              <a:rPr lang="en-GB" sz="2800" dirty="0">
                <a:latin typeface="Arial" panose="020B0604020202020204" pitchFamily="34" charset="0"/>
                <a:ea typeface="Calibri" panose="020F0502020204030204" pitchFamily="34" charset="0"/>
                <a:cs typeface="Arial" panose="020B0604020202020204" pitchFamily="34" charset="0"/>
              </a:rPr>
              <a:t>To assess changes to the numbers of people registered with primary care practices (GPs) in England as having dementia during the immediate recovery period following the COVID19 pandemic</a:t>
            </a:r>
          </a:p>
          <a:p>
            <a:endParaRPr lang="en-GB" dirty="0">
              <a:latin typeface="Arial" panose="020B0604020202020204" pitchFamily="34" charset="0"/>
              <a:ea typeface="Calibri" panose="020F0502020204030204" pitchFamily="34" charset="0"/>
              <a:cs typeface="Arial" panose="020B0604020202020204" pitchFamily="34" charset="0"/>
            </a:endParaRPr>
          </a:p>
          <a:p>
            <a:r>
              <a:rPr lang="en-GB" sz="2800" dirty="0">
                <a:latin typeface="Arial" panose="020B0604020202020204" pitchFamily="34" charset="0"/>
                <a:ea typeface="Calibri" panose="020F0502020204030204" pitchFamily="34" charset="0"/>
                <a:cs typeface="Arial" panose="020B0604020202020204" pitchFamily="34" charset="0"/>
              </a:rPr>
              <a:t>To assess levels of variation in these changes for local health administrative areas (LHAAs) by location, deprivation and rurality.</a:t>
            </a:r>
          </a:p>
          <a:p>
            <a:endParaRPr lang="en-GB" dirty="0"/>
          </a:p>
        </p:txBody>
      </p:sp>
    </p:spTree>
    <p:extLst>
      <p:ext uri="{BB962C8B-B14F-4D97-AF65-F5344CB8AC3E}">
        <p14:creationId xmlns:p14="http://schemas.microsoft.com/office/powerpoint/2010/main" val="1703522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AD66F-E4B2-7B22-DEDC-394F5261A787}"/>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Methods</a:t>
            </a:r>
          </a:p>
        </p:txBody>
      </p:sp>
      <p:sp>
        <p:nvSpPr>
          <p:cNvPr id="3" name="Content Placeholder 2">
            <a:extLst>
              <a:ext uri="{FF2B5EF4-FFF2-40B4-BE49-F238E27FC236}">
                <a16:creationId xmlns:a16="http://schemas.microsoft.com/office/drawing/2014/main" id="{8606EF3B-B8E2-3537-C878-D3D12C0AAE31}"/>
              </a:ext>
            </a:extLst>
          </p:cNvPr>
          <p:cNvSpPr>
            <a:spLocks noGrp="1"/>
          </p:cNvSpPr>
          <p:nvPr>
            <p:ph idx="1"/>
          </p:nvPr>
        </p:nvSpPr>
        <p:spPr/>
        <p:txBody>
          <a:bodyPr>
            <a:normAutofit fontScale="92500" lnSpcReduction="20000"/>
          </a:bodyPr>
          <a:lstStyle/>
          <a:p>
            <a:r>
              <a:rPr lang="en-GB" sz="2800" dirty="0">
                <a:latin typeface="Arial" panose="020B0604020202020204" pitchFamily="34" charset="0"/>
                <a:ea typeface="Calibri" panose="020F0502020204030204" pitchFamily="34" charset="0"/>
                <a:cs typeface="Arial" panose="020B0604020202020204" pitchFamily="34" charset="0"/>
              </a:rPr>
              <a:t>The impact of COVID19 was measured by percentage change in numbers aged 65+ years with a diagnosis of dementia for </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	</a:t>
            </a:r>
            <a:r>
              <a:rPr lang="en-GB" sz="2800" dirty="0">
                <a:latin typeface="Arial" panose="020B0604020202020204" pitchFamily="34" charset="0"/>
                <a:ea typeface="Calibri" panose="020F0502020204030204" pitchFamily="34" charset="0"/>
                <a:cs typeface="Arial" panose="020B0604020202020204" pitchFamily="34" charset="0"/>
              </a:rPr>
              <a:t>104 LHAAs in England between Dec 2019 &amp; Jun 2021 (2 	LHAAs not included due to boundary changes). </a:t>
            </a:r>
          </a:p>
          <a:p>
            <a:r>
              <a:rPr lang="en-GB" sz="2800" dirty="0">
                <a:latin typeface="Arial" panose="020B0604020202020204" pitchFamily="34" charset="0"/>
                <a:ea typeface="Calibri" panose="020F0502020204030204" pitchFamily="34" charset="0"/>
                <a:cs typeface="Arial" panose="020B0604020202020204" pitchFamily="34" charset="0"/>
              </a:rPr>
              <a:t>Recovery period compared Jun 2021 to Jun 2022. </a:t>
            </a:r>
          </a:p>
          <a:p>
            <a:r>
              <a:rPr lang="en-GB" sz="2800" dirty="0">
                <a:latin typeface="Arial" panose="020B0604020202020204" pitchFamily="34" charset="0"/>
                <a:ea typeface="Calibri" panose="020F0502020204030204" pitchFamily="34" charset="0"/>
                <a:cs typeface="Arial" panose="020B0604020202020204" pitchFamily="34" charset="0"/>
              </a:rPr>
              <a:t>Registered patient (aged 65+) weighted deprivation and rurality scores were derived for each LHAA and LHAAs with similar characteristics were grouped. </a:t>
            </a:r>
          </a:p>
          <a:p>
            <a:r>
              <a:rPr lang="en-GB" sz="2800" dirty="0">
                <a:latin typeface="Arial" panose="020B0604020202020204" pitchFamily="34" charset="0"/>
                <a:ea typeface="Calibri" panose="020F0502020204030204" pitchFamily="34" charset="0"/>
                <a:cs typeface="Arial" panose="020B0604020202020204" pitchFamily="34" charset="0"/>
              </a:rPr>
              <a:t>Data sources; NHS England Recorded Dementia Diagnoses and Patients Registered at a GP Practice publications; DEFRA 2016 Rural Urban Classification; MHCLG English Indices of Deprivation 2019. </a:t>
            </a:r>
          </a:p>
          <a:p>
            <a:endParaRPr lang="en-GB" dirty="0"/>
          </a:p>
        </p:txBody>
      </p:sp>
    </p:spTree>
    <p:extLst>
      <p:ext uri="{BB962C8B-B14F-4D97-AF65-F5344CB8AC3E}">
        <p14:creationId xmlns:p14="http://schemas.microsoft.com/office/powerpoint/2010/main" val="297844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AA2F7-1923-5837-8E27-97F871C044B7}"/>
              </a:ext>
            </a:extLst>
          </p:cNvPr>
          <p:cNvSpPr>
            <a:spLocks noGrp="1"/>
          </p:cNvSpPr>
          <p:nvPr>
            <p:ph type="title"/>
          </p:nvPr>
        </p:nvSpPr>
        <p:spPr/>
        <p:txBody>
          <a:bodyPr/>
          <a:lstStyle/>
          <a:p>
            <a:r>
              <a:rPr lang="en-GB" sz="6000" dirty="0">
                <a:solidFill>
                  <a:srgbClr val="00A188"/>
                </a:solidFill>
                <a:ea typeface="Calibri" panose="020F0502020204030204" pitchFamily="34" charset="0"/>
              </a:rPr>
              <a:t>Patient register and dementia register changes during the COVID-19 pandemic</a:t>
            </a:r>
            <a:endParaRPr lang="en-GB" dirty="0"/>
          </a:p>
        </p:txBody>
      </p:sp>
      <p:sp>
        <p:nvSpPr>
          <p:cNvPr id="3" name="Text Placeholder 2">
            <a:extLst>
              <a:ext uri="{FF2B5EF4-FFF2-40B4-BE49-F238E27FC236}">
                <a16:creationId xmlns:a16="http://schemas.microsoft.com/office/drawing/2014/main" id="{7A07152E-776F-DEAE-A771-8B72E8A1B53B}"/>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604899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B7CBF-B5B4-952D-2CE9-31220153C8AA}"/>
              </a:ext>
            </a:extLst>
          </p:cNvPr>
          <p:cNvSpPr>
            <a:spLocks noGrp="1"/>
          </p:cNvSpPr>
          <p:nvPr>
            <p:ph type="title"/>
          </p:nvPr>
        </p:nvSpPr>
        <p:spPr/>
        <p:txBody>
          <a:bodyPr/>
          <a:lstStyle/>
          <a:p>
            <a:r>
              <a:rPr lang="en-GB" dirty="0"/>
              <a:t>GP register Jan 2019 to Jul 2022</a:t>
            </a:r>
          </a:p>
        </p:txBody>
      </p:sp>
      <p:pic>
        <p:nvPicPr>
          <p:cNvPr id="4" name="Content Placeholder 3" descr="A graph with a line going up&#10;&#10;Description automatically generated">
            <a:extLst>
              <a:ext uri="{FF2B5EF4-FFF2-40B4-BE49-F238E27FC236}">
                <a16:creationId xmlns:a16="http://schemas.microsoft.com/office/drawing/2014/main" id="{17F5BCBE-980E-B69E-2296-CB2D98C8D8E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3697" y="1802046"/>
            <a:ext cx="6420746" cy="4210638"/>
          </a:xfrm>
          <a:prstGeom prst="rect">
            <a:avLst/>
          </a:prstGeom>
        </p:spPr>
      </p:pic>
      <p:sp>
        <p:nvSpPr>
          <p:cNvPr id="3" name="TextBox 2">
            <a:extLst>
              <a:ext uri="{FF2B5EF4-FFF2-40B4-BE49-F238E27FC236}">
                <a16:creationId xmlns:a16="http://schemas.microsoft.com/office/drawing/2014/main" id="{B7A21679-9096-5F1D-F7D9-453D84E1ABBD}"/>
              </a:ext>
            </a:extLst>
          </p:cNvPr>
          <p:cNvSpPr txBox="1"/>
          <p:nvPr/>
        </p:nvSpPr>
        <p:spPr>
          <a:xfrm>
            <a:off x="7776754" y="1886248"/>
            <a:ext cx="4354286" cy="2585323"/>
          </a:xfrm>
          <a:prstGeom prst="rect">
            <a:avLst/>
          </a:prstGeom>
          <a:noFill/>
        </p:spPr>
        <p:txBody>
          <a:bodyPr wrap="square" rtlCol="0">
            <a:spAutoFit/>
          </a:bodyPr>
          <a:lstStyle/>
          <a:p>
            <a:r>
              <a:rPr lang="en-GB" dirty="0">
                <a:ea typeface="Calibri" panose="020F0502020204030204" pitchFamily="34" charset="0"/>
              </a:rPr>
              <a:t>T</a:t>
            </a:r>
            <a:r>
              <a:rPr lang="en-GB" sz="1800" dirty="0">
                <a:ea typeface="Calibri" panose="020F0502020204030204" pitchFamily="34" charset="0"/>
              </a:rPr>
              <a:t>he total number of people aged 65+ registered with GPs rose: increasing by 171,834  to 10,709,457 </a:t>
            </a:r>
          </a:p>
          <a:p>
            <a:endParaRPr lang="en-GB" sz="1800" dirty="0">
              <a:ea typeface="Calibri" panose="020F0502020204030204" pitchFamily="34" charset="0"/>
            </a:endParaRPr>
          </a:p>
          <a:p>
            <a:r>
              <a:rPr lang="en-GB" dirty="0">
                <a:ea typeface="Calibri" panose="020F0502020204030204" pitchFamily="34" charset="0"/>
              </a:rPr>
              <a:t>T</a:t>
            </a:r>
            <a:r>
              <a:rPr lang="en-GB" sz="1800" dirty="0">
                <a:ea typeface="Calibri" panose="020F0502020204030204" pitchFamily="34" charset="0"/>
              </a:rPr>
              <a:t>he vast majority (97) still had increases in their patient registrations (age 65+) during this period except during April 2020 and February 2021. </a:t>
            </a:r>
          </a:p>
          <a:p>
            <a:endParaRPr lang="en-GB" dirty="0"/>
          </a:p>
        </p:txBody>
      </p:sp>
      <p:sp>
        <p:nvSpPr>
          <p:cNvPr id="5" name="Arrow: Down 4">
            <a:extLst>
              <a:ext uri="{FF2B5EF4-FFF2-40B4-BE49-F238E27FC236}">
                <a16:creationId xmlns:a16="http://schemas.microsoft.com/office/drawing/2014/main" id="{55717D48-DB44-E778-3D67-EF6AD3730361}"/>
              </a:ext>
            </a:extLst>
          </p:cNvPr>
          <p:cNvSpPr/>
          <p:nvPr/>
        </p:nvSpPr>
        <p:spPr>
          <a:xfrm>
            <a:off x="3640792" y="2917371"/>
            <a:ext cx="258209" cy="6126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Arrow: Down 5">
            <a:extLst>
              <a:ext uri="{FF2B5EF4-FFF2-40B4-BE49-F238E27FC236}">
                <a16:creationId xmlns:a16="http://schemas.microsoft.com/office/drawing/2014/main" id="{1C642673-D724-57A3-A35F-B115FED17819}"/>
              </a:ext>
            </a:extLst>
          </p:cNvPr>
          <p:cNvSpPr/>
          <p:nvPr/>
        </p:nvSpPr>
        <p:spPr>
          <a:xfrm>
            <a:off x="4698883" y="2712719"/>
            <a:ext cx="258209" cy="6126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9203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EB6C0-29AA-8BD5-095B-CE6FCEA37F75}"/>
              </a:ext>
            </a:extLst>
          </p:cNvPr>
          <p:cNvSpPr>
            <a:spLocks noGrp="1"/>
          </p:cNvSpPr>
          <p:nvPr>
            <p:ph type="title"/>
          </p:nvPr>
        </p:nvSpPr>
        <p:spPr/>
        <p:txBody>
          <a:bodyPr/>
          <a:lstStyle/>
          <a:p>
            <a:r>
              <a:rPr lang="en-GB" dirty="0"/>
              <a:t>Impact of COVID-19 on Dementia Register </a:t>
            </a:r>
            <a:br>
              <a:rPr lang="en-GB" dirty="0"/>
            </a:br>
            <a:r>
              <a:rPr lang="en-GB" dirty="0"/>
              <a:t>Jan 2019 to Jul 2022</a:t>
            </a:r>
          </a:p>
        </p:txBody>
      </p:sp>
      <p:pic>
        <p:nvPicPr>
          <p:cNvPr id="4" name="Content Placeholder 3" descr="A graph showing the number of people aged 65 and with a recorded dementia&#10;&#10;Description automatically generated">
            <a:extLst>
              <a:ext uri="{FF2B5EF4-FFF2-40B4-BE49-F238E27FC236}">
                <a16:creationId xmlns:a16="http://schemas.microsoft.com/office/drawing/2014/main" id="{DFE52439-79B8-C1D0-A845-CF8DDE09405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777" y="1825615"/>
            <a:ext cx="6430272" cy="4096322"/>
          </a:xfrm>
          <a:prstGeom prst="rect">
            <a:avLst/>
          </a:prstGeom>
        </p:spPr>
      </p:pic>
      <p:sp>
        <p:nvSpPr>
          <p:cNvPr id="3" name="TextBox 2">
            <a:extLst>
              <a:ext uri="{FF2B5EF4-FFF2-40B4-BE49-F238E27FC236}">
                <a16:creationId xmlns:a16="http://schemas.microsoft.com/office/drawing/2014/main" id="{B37C154F-D3E1-64DE-695A-B74546BA7441}"/>
              </a:ext>
            </a:extLst>
          </p:cNvPr>
          <p:cNvSpPr txBox="1"/>
          <p:nvPr/>
        </p:nvSpPr>
        <p:spPr>
          <a:xfrm>
            <a:off x="7245531" y="2211977"/>
            <a:ext cx="4850676" cy="5109091"/>
          </a:xfrm>
          <a:prstGeom prst="rect">
            <a:avLst/>
          </a:prstGeom>
          <a:noFill/>
        </p:spPr>
        <p:txBody>
          <a:bodyPr wrap="square" rtlCol="0">
            <a:spAutoFit/>
          </a:bodyPr>
          <a:lstStyle/>
          <a:p>
            <a:r>
              <a:rPr lang="en-GB" sz="2800" dirty="0">
                <a:ea typeface="Calibri" panose="020F0502020204030204" pitchFamily="34" charset="0"/>
              </a:rPr>
              <a:t>Between Dec 2019 Jun 2021, the number of people aged 65+ on GP dementia registers in England fell by 35,330 (7.7%) from 456,978 to 421,648. </a:t>
            </a:r>
          </a:p>
          <a:p>
            <a:endParaRPr lang="en-GB" sz="2800" dirty="0">
              <a:ea typeface="Calibri" panose="020F0502020204030204" pitchFamily="34" charset="0"/>
            </a:endParaRPr>
          </a:p>
          <a:p>
            <a:r>
              <a:rPr lang="en-GB" sz="2800" dirty="0">
                <a:ea typeface="Calibri" panose="020F0502020204030204" pitchFamily="34" charset="0"/>
              </a:rPr>
              <a:t>Of the 104 LHAAs analysed, almost all (102) had reductions in dementia registrations (age 65+). </a:t>
            </a:r>
          </a:p>
          <a:p>
            <a:endParaRPr lang="en-GB" sz="2800" dirty="0">
              <a:ea typeface="Calibri" panose="020F0502020204030204" pitchFamily="34" charset="0"/>
            </a:endParaRPr>
          </a:p>
          <a:p>
            <a:endParaRPr lang="en-GB" dirty="0"/>
          </a:p>
        </p:txBody>
      </p:sp>
    </p:spTree>
    <p:extLst>
      <p:ext uri="{BB962C8B-B14F-4D97-AF65-F5344CB8AC3E}">
        <p14:creationId xmlns:p14="http://schemas.microsoft.com/office/powerpoint/2010/main" val="964852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62FFE-4852-92CD-2194-8C514B1B77B8}"/>
              </a:ext>
            </a:extLst>
          </p:cNvPr>
          <p:cNvSpPr>
            <a:spLocks noGrp="1"/>
          </p:cNvSpPr>
          <p:nvPr>
            <p:ph type="title"/>
          </p:nvPr>
        </p:nvSpPr>
        <p:spPr>
          <a:xfrm>
            <a:off x="936353" y="2981189"/>
            <a:ext cx="10515600" cy="2852737"/>
          </a:xfrm>
        </p:spPr>
        <p:txBody>
          <a:bodyPr>
            <a:noAutofit/>
          </a:bodyPr>
          <a:lstStyle/>
          <a:p>
            <a:r>
              <a:rPr lang="en-GB" sz="4400" dirty="0">
                <a:solidFill>
                  <a:srgbClr val="000000"/>
                </a:solidFill>
                <a:latin typeface="Arial" panose="020B0604020202020204" pitchFamily="34" charset="0"/>
                <a:ea typeface="Calibri" panose="020F0502020204030204" pitchFamily="34" charset="0"/>
                <a:cs typeface="Arial" panose="020B0604020202020204" pitchFamily="34" charset="0"/>
              </a:rPr>
              <a:t>Counts of people on GP dementia registers were compared for the first year of the COVID-19 pandemic with pre-COVID values using independent T tests on the mean change per LHAA  group. </a:t>
            </a:r>
            <a:br>
              <a:rPr lang="en-GB" sz="4400" dirty="0">
                <a:solidFill>
                  <a:srgbClr val="000000"/>
                </a:solidFill>
                <a:latin typeface="Arial" panose="020B0604020202020204" pitchFamily="34" charset="0"/>
                <a:ea typeface="Calibri" panose="020F0502020204030204" pitchFamily="34" charset="0"/>
                <a:cs typeface="Arial" panose="020B0604020202020204" pitchFamily="34" charset="0"/>
              </a:rPr>
            </a:br>
            <a:br>
              <a:rPr lang="en-GB" sz="4400" dirty="0">
                <a:solidFill>
                  <a:srgbClr val="000000"/>
                </a:solidFill>
                <a:latin typeface="Arial" panose="020B0604020202020204" pitchFamily="34" charset="0"/>
                <a:ea typeface="Calibri" panose="020F0502020204030204" pitchFamily="34" charset="0"/>
                <a:cs typeface="Arial" panose="020B0604020202020204" pitchFamily="34" charset="0"/>
              </a:rPr>
            </a:br>
            <a:r>
              <a:rPr lang="en-GB" sz="4400" dirty="0">
                <a:solidFill>
                  <a:srgbClr val="000000"/>
                </a:solidFill>
                <a:latin typeface="Arial" panose="020B0604020202020204" pitchFamily="34" charset="0"/>
                <a:ea typeface="Calibri" panose="020F0502020204030204" pitchFamily="34" charset="0"/>
                <a:cs typeface="Arial" panose="020B0604020202020204" pitchFamily="34" charset="0"/>
              </a:rPr>
              <a:t>The </a:t>
            </a:r>
            <a:r>
              <a:rPr lang="en-GB" sz="4400" dirty="0">
                <a:latin typeface="Arial" panose="020B0604020202020204" pitchFamily="34" charset="0"/>
                <a:ea typeface="Calibri" panose="020F0502020204030204" pitchFamily="34" charset="0"/>
                <a:cs typeface="Arial" panose="020B0604020202020204" pitchFamily="34" charset="0"/>
              </a:rPr>
              <a:t>tests showed there were significantly bigger reductions in dementia registrations for:</a:t>
            </a:r>
            <a:endParaRPr lang="en-GB"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8600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6AC17A0C29A54F9FCE0F1BDCC146E3" ma:contentTypeVersion="15" ma:contentTypeDescription="Create a new document." ma:contentTypeScope="" ma:versionID="a6cb82ecbe3c6507ac0ab1cd3e85ccb1">
  <xsd:schema xmlns:xsd="http://www.w3.org/2001/XMLSchema" xmlns:xs="http://www.w3.org/2001/XMLSchema" xmlns:p="http://schemas.microsoft.com/office/2006/metadata/properties" xmlns:ns2="68ed9fe4-0bcc-455a-9c02-ba14052e4640" xmlns:ns3="f104add1-c0b0-4f94-828c-deb072d16ba0" targetNamespace="http://schemas.microsoft.com/office/2006/metadata/properties" ma:root="true" ma:fieldsID="657caccf05a4ece19ef9d8fd12adf99d" ns2:_="" ns3:_="">
    <xsd:import namespace="68ed9fe4-0bcc-455a-9c02-ba14052e4640"/>
    <xsd:import namespace="f104add1-c0b0-4f94-828c-deb072d16ba0"/>
    <xsd:element name="properties">
      <xsd:complexType>
        <xsd:sequence>
          <xsd:element name="documentManagement">
            <xsd:complexType>
              <xsd:all>
                <xsd:element ref="ns2:MigrationWizId" minOccurs="0"/>
                <xsd:element ref="ns2:MigrationWizIdPermissions" minOccurs="0"/>
                <xsd:element ref="ns2:MigrationWizIdVersion" minOccurs="0"/>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ed9fe4-0bcc-455a-9c02-ba14052e4640"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1caf2c84-180d-4652-98d8-3773f236d385"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104add1-c0b0-4f94-828c-deb072d16ba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5f2a42fe-4044-4c83-b104-3659e4d7d5cb}" ma:internalName="TaxCatchAll" ma:showField="CatchAllData" ma:web="f104add1-c0b0-4f94-828c-deb072d16ba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104add1-c0b0-4f94-828c-deb072d16ba0" xsi:nil="true"/>
    <lcf76f155ced4ddcb4097134ff3c332f xmlns="68ed9fe4-0bcc-455a-9c02-ba14052e4640">
      <Terms xmlns="http://schemas.microsoft.com/office/infopath/2007/PartnerControls"/>
    </lcf76f155ced4ddcb4097134ff3c332f>
    <MigrationWizId xmlns="68ed9fe4-0bcc-455a-9c02-ba14052e4640" xsi:nil="true"/>
    <MigrationWizIdPermissions xmlns="68ed9fe4-0bcc-455a-9c02-ba14052e4640" xsi:nil="true"/>
    <MigrationWizIdVersion xmlns="68ed9fe4-0bcc-455a-9c02-ba14052e4640" xsi:nil="true"/>
  </documentManagement>
</p:properties>
</file>

<file path=customXml/itemProps1.xml><?xml version="1.0" encoding="utf-8"?>
<ds:datastoreItem xmlns:ds="http://schemas.openxmlformats.org/officeDocument/2006/customXml" ds:itemID="{616DC2D6-4FC5-4822-9A94-E7396A98CA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ed9fe4-0bcc-455a-9c02-ba14052e4640"/>
    <ds:schemaRef ds:uri="f104add1-c0b0-4f94-828c-deb072d16b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4667655-03E0-4BB0-9511-41B4A1FF14C0}">
  <ds:schemaRefs>
    <ds:schemaRef ds:uri="http://schemas.microsoft.com/sharepoint/v3/contenttype/forms"/>
  </ds:schemaRefs>
</ds:datastoreItem>
</file>

<file path=customXml/itemProps3.xml><?xml version="1.0" encoding="utf-8"?>
<ds:datastoreItem xmlns:ds="http://schemas.openxmlformats.org/officeDocument/2006/customXml" ds:itemID="{AD1FD19E-A4CB-4756-A8A9-D146CD97F365}">
  <ds:schemaRefs>
    <ds:schemaRef ds:uri="http://schemas.microsoft.com/office/2006/metadata/properties"/>
    <ds:schemaRef ds:uri="http://schemas.microsoft.com/office/infopath/2007/PartnerControls"/>
    <ds:schemaRef ds:uri="f104add1-c0b0-4f94-828c-deb072d16ba0"/>
    <ds:schemaRef ds:uri="68ed9fe4-0bcc-455a-9c02-ba14052e4640"/>
  </ds:schemaRefs>
</ds:datastoreItem>
</file>

<file path=docProps/app.xml><?xml version="1.0" encoding="utf-8"?>
<Properties xmlns="http://schemas.openxmlformats.org/officeDocument/2006/extended-properties" xmlns:vt="http://schemas.openxmlformats.org/officeDocument/2006/docPropsVTypes">
  <TotalTime>1824</TotalTime>
  <Words>1466</Words>
  <Application>Microsoft Office PowerPoint</Application>
  <PresentationFormat>Widescreen</PresentationFormat>
  <Paragraphs>90</Paragraphs>
  <Slides>24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Impact of the COVID-19 Pandemic on numbers of people registered with dementia in primary care and unwarranted variation in this and during recovery J. Verne 1 (Julia.Verne@dhsc.gov.uk) , E. Hodges 2 (NDI@dhsc.gov.uk) , M. Jackson 2  (NDI@dhsc.gov.uk)  </vt:lpstr>
      <vt:lpstr>Context</vt:lpstr>
      <vt:lpstr>National End of Life Care Intelligence Network (England) transferred to front line of Public Health Response March 2020 – June 21  COVID-19 daily monitoring in care homes - Deaths</vt:lpstr>
      <vt:lpstr>Objectives</vt:lpstr>
      <vt:lpstr>Methods</vt:lpstr>
      <vt:lpstr>Patient register and dementia register changes during the COVID-19 pandemic</vt:lpstr>
      <vt:lpstr>GP register Jan 2019 to Jul 2022</vt:lpstr>
      <vt:lpstr>Impact of COVID-19 on Dementia Register  Jan 2019 to Jul 2022</vt:lpstr>
      <vt:lpstr>Counts of people on GP dementia registers were compared for the first year of the COVID-19 pandemic with pre-COVID values using independent T tests on the mean change per LHAA  group.   The tests showed there were significantly bigger reductions in dementia registrations for:</vt:lpstr>
      <vt:lpstr>LHAA Changes in dementia register counts by deprivation quintile impact of COVID-19</vt:lpstr>
      <vt:lpstr>LHAA Changes in dementia register counts by rurality level impact of COVID-19</vt:lpstr>
      <vt:lpstr>LHAA Changes in dementia register counts by region impact of COVID-19</vt:lpstr>
      <vt:lpstr>Regional changes in dementia register counts during the pandemic period</vt:lpstr>
      <vt:lpstr>Recovery post COVID-19</vt:lpstr>
      <vt:lpstr>LHAA Changes in dementia register counts by deprivation – early recovery period</vt:lpstr>
      <vt:lpstr>LHAA Changes in dementia register counts by urban vs. rural – early recovery period</vt:lpstr>
      <vt:lpstr>LHAA Changes in dementia register counts by region – early recovery period</vt:lpstr>
      <vt:lpstr>Regional changes in dementia register counts during the recovery period</vt:lpstr>
      <vt:lpstr>Conclusions</vt:lpstr>
      <vt:lpstr>Estimated Dementia Diagnosis Rate over time used to incentivise GPs to register patients (QOF)</vt:lpstr>
      <vt:lpstr>PowerPoint Presentation</vt:lpstr>
      <vt:lpstr>PowerPoint Presentation</vt:lpstr>
      <vt:lpstr>PowerPoint Presentation</vt:lpstr>
      <vt:lpstr>Thank you for your attention</vt:lpstr>
    </vt:vector>
  </TitlesOfParts>
  <Company>Public Health England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Charts from the impact of covid poster</dc:title>
  <dc:creator>(DHSC) Emma Hodges</dc:creator>
  <cp:lastModifiedBy>Julia</cp:lastModifiedBy>
  <cp:revision>8</cp:revision>
  <dcterms:created xsi:type="dcterms:W3CDTF">2023-08-21T14:58:17Z</dcterms:created>
  <dcterms:modified xsi:type="dcterms:W3CDTF">2023-09-12T21:16:58Z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0x010100266AC17A0C29A54F9FCE0F1BDCC146E3</vt:lpwstr>
  </property>
</Properties>
</file>