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 id="2147483672" r:id="rId2"/>
    <p:sldMasterId id="2147483725" r:id="rId3"/>
  </p:sldMasterIdLst>
  <p:notesMasterIdLst>
    <p:notesMasterId r:id="rId38"/>
  </p:notesMasterIdLst>
  <p:handoutMasterIdLst>
    <p:handoutMasterId r:id="rId39"/>
  </p:handoutMasterIdLst>
  <p:sldIdLst>
    <p:sldId id="401" r:id="rId4"/>
    <p:sldId id="291" r:id="rId5"/>
    <p:sldId id="421" r:id="rId6"/>
    <p:sldId id="292" r:id="rId7"/>
    <p:sldId id="427" r:id="rId8"/>
    <p:sldId id="373" r:id="rId9"/>
    <p:sldId id="374" r:id="rId10"/>
    <p:sldId id="272" r:id="rId11"/>
    <p:sldId id="379" r:id="rId12"/>
    <p:sldId id="384" r:id="rId13"/>
    <p:sldId id="415" r:id="rId14"/>
    <p:sldId id="376" r:id="rId15"/>
    <p:sldId id="437" r:id="rId16"/>
    <p:sldId id="377" r:id="rId17"/>
    <p:sldId id="441" r:id="rId18"/>
    <p:sldId id="385" r:id="rId19"/>
    <p:sldId id="282" r:id="rId20"/>
    <p:sldId id="410" r:id="rId21"/>
    <p:sldId id="393" r:id="rId22"/>
    <p:sldId id="436" r:id="rId23"/>
    <p:sldId id="430" r:id="rId24"/>
    <p:sldId id="438" r:id="rId25"/>
    <p:sldId id="422" r:id="rId26"/>
    <p:sldId id="431" r:id="rId27"/>
    <p:sldId id="432" r:id="rId28"/>
    <p:sldId id="433" r:id="rId29"/>
    <p:sldId id="434" r:id="rId30"/>
    <p:sldId id="416" r:id="rId31"/>
    <p:sldId id="417" r:id="rId32"/>
    <p:sldId id="396" r:id="rId33"/>
    <p:sldId id="440" r:id="rId34"/>
    <p:sldId id="386" r:id="rId35"/>
    <p:sldId id="414" r:id="rId36"/>
    <p:sldId id="409"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B177A79-7B0E-405B-AE23-F64B3D336D76}">
          <p14:sldIdLst>
            <p14:sldId id="401"/>
            <p14:sldId id="291"/>
            <p14:sldId id="421"/>
            <p14:sldId id="292"/>
            <p14:sldId id="427"/>
            <p14:sldId id="373"/>
            <p14:sldId id="374"/>
            <p14:sldId id="272"/>
            <p14:sldId id="379"/>
            <p14:sldId id="384"/>
            <p14:sldId id="415"/>
            <p14:sldId id="376"/>
            <p14:sldId id="437"/>
            <p14:sldId id="377"/>
            <p14:sldId id="441"/>
            <p14:sldId id="385"/>
            <p14:sldId id="282"/>
            <p14:sldId id="410"/>
            <p14:sldId id="393"/>
            <p14:sldId id="436"/>
            <p14:sldId id="430"/>
            <p14:sldId id="438"/>
            <p14:sldId id="422"/>
            <p14:sldId id="431"/>
            <p14:sldId id="432"/>
            <p14:sldId id="433"/>
            <p14:sldId id="434"/>
            <p14:sldId id="416"/>
            <p14:sldId id="417"/>
            <p14:sldId id="396"/>
            <p14:sldId id="440"/>
            <p14:sldId id="386"/>
            <p14:sldId id="414"/>
            <p14:sldId id="409"/>
          </p14:sldIdLst>
        </p14:section>
      </p14:sectionLst>
    </p:ext>
    <p:ext uri="{EFAFB233-063F-42B5-8137-9DF3F51BA10A}">
      <p15:sldGuideLst xmlns:p15="http://schemas.microsoft.com/office/powerpoint/2012/main">
        <p15:guide id="1" orient="horz" pos="1704">
          <p15:clr>
            <a:srgbClr val="A4A3A4"/>
          </p15:clr>
        </p15:guide>
        <p15:guide id="2" orient="horz" pos="2160">
          <p15:clr>
            <a:srgbClr val="A4A3A4"/>
          </p15:clr>
        </p15:guide>
        <p15:guide id="3" orient="horz" pos="529">
          <p15:clr>
            <a:srgbClr val="A4A3A4"/>
          </p15:clr>
        </p15:guide>
        <p15:guide id="4" orient="horz" pos="1524">
          <p15:clr>
            <a:srgbClr val="A4A3A4"/>
          </p15:clr>
        </p15:guide>
        <p15:guide id="5" orient="horz" pos="224">
          <p15:clr>
            <a:srgbClr val="A4A3A4"/>
          </p15:clr>
        </p15:guide>
        <p15:guide id="6" pos="226">
          <p15:clr>
            <a:srgbClr val="A4A3A4"/>
          </p15:clr>
        </p15:guide>
        <p15:guide id="7" pos="2880">
          <p15:clr>
            <a:srgbClr val="A4A3A4"/>
          </p15:clr>
        </p15:guide>
        <p15:guide id="8" orient="horz" pos="1904">
          <p15:clr>
            <a:srgbClr val="A4A3A4"/>
          </p15:clr>
        </p15:guide>
        <p15:guide id="9" orient="horz" pos="700">
          <p15:clr>
            <a:srgbClr val="A4A3A4"/>
          </p15:clr>
        </p15:guide>
        <p15:guide id="10" orient="horz" pos="1528">
          <p15:clr>
            <a:srgbClr val="A4A3A4"/>
          </p15:clr>
        </p15:guide>
        <p15:guide id="11" orient="horz" pos="233">
          <p15:clr>
            <a:srgbClr val="A4A3A4"/>
          </p15:clr>
        </p15:guide>
        <p15:guide id="12" orient="horz" pos="1715">
          <p15:clr>
            <a:srgbClr val="A4A3A4"/>
          </p15:clr>
        </p15:guide>
        <p15:guide id="13" orient="horz" pos="203">
          <p15:clr>
            <a:srgbClr val="A4A3A4"/>
          </p15:clr>
        </p15:guide>
        <p15:guide id="14" pos="3057">
          <p15:clr>
            <a:srgbClr val="A4A3A4"/>
          </p15:clr>
        </p15:guide>
        <p15:guide id="15" pos="23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5055"/>
    <a:srgbClr val="D336C4"/>
    <a:srgbClr val="FFE699"/>
    <a:srgbClr val="105F78"/>
    <a:srgbClr val="1E2E55"/>
    <a:srgbClr val="6196AC"/>
    <a:srgbClr val="90353B"/>
    <a:srgbClr val="00A3DE"/>
    <a:srgbClr val="005492"/>
    <a:srgbClr val="004E8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72" autoAdjust="0"/>
    <p:restoredTop sz="81649" autoAdjust="0"/>
  </p:normalViewPr>
  <p:slideViewPr>
    <p:cSldViewPr snapToGrid="0" snapToObjects="1" showGuides="1">
      <p:cViewPr varScale="1">
        <p:scale>
          <a:sx n="81" d="100"/>
          <a:sy n="81" d="100"/>
        </p:scale>
        <p:origin x="1550" y="62"/>
      </p:cViewPr>
      <p:guideLst>
        <p:guide orient="horz" pos="1704"/>
        <p:guide orient="horz" pos="2160"/>
        <p:guide orient="horz" pos="529"/>
        <p:guide orient="horz" pos="1524"/>
        <p:guide orient="horz" pos="224"/>
        <p:guide pos="226"/>
        <p:guide pos="2880"/>
        <p:guide orient="horz" pos="1904"/>
        <p:guide orient="horz" pos="700"/>
        <p:guide orient="horz" pos="1528"/>
        <p:guide orient="horz" pos="233"/>
        <p:guide orient="horz" pos="1715"/>
        <p:guide orient="horz" pos="203"/>
        <p:guide pos="3057"/>
        <p:guide pos="235"/>
      </p:guideLst>
    </p:cSldViewPr>
  </p:slideViewPr>
  <p:outlineViewPr>
    <p:cViewPr>
      <p:scale>
        <a:sx n="33" d="100"/>
        <a:sy n="33" d="100"/>
      </p:scale>
      <p:origin x="0" y="-4632"/>
    </p:cViewPr>
  </p:outlineViewPr>
  <p:notesTextViewPr>
    <p:cViewPr>
      <p:scale>
        <a:sx n="100" d="100"/>
        <a:sy n="100" d="100"/>
      </p:scale>
      <p:origin x="0" y="0"/>
    </p:cViewPr>
  </p:notesTextViewPr>
  <p:notesViewPr>
    <p:cSldViewPr snapToGrid="0" snapToObjects="1">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sax0001\Dropbox\PhD\Regional%20variation%20in%20hc%20use\data\fixed_effects\sa4_fixed_effects_157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sax0001\Dropbox\PhD\Regional%20variation%20in%20hc%20use\MADIP%20vetted%20outputs\20230103_sa4fe_bypos_caretype\sa4_fixed_effects_1575_mhs_typ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ksax0001\Dropbox\PhD\Regional%20variation%20in%20hc%20use\working\Reasons%20for%20moving%20HILDA.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Expenditure on mental health in Australia </a:t>
            </a:r>
            <a:br>
              <a:rPr lang="en-US" dirty="0"/>
            </a:br>
            <a:r>
              <a:rPr lang="en-US" dirty="0"/>
              <a:t>(2019-20)</a:t>
            </a:r>
          </a:p>
        </c:rich>
      </c:tx>
      <c:layout>
        <c:manualLayout>
          <c:xMode val="edge"/>
          <c:yMode val="edge"/>
          <c:x val="0.25145749916700127"/>
          <c:y val="5.9060668260741599E-2"/>
        </c:manualLayout>
      </c:layout>
      <c:overlay val="0"/>
      <c:spPr>
        <a:noFill/>
        <a:ln>
          <a:noFill/>
        </a:ln>
        <a:effectLst/>
      </c:spPr>
      <c:txPr>
        <a:bodyPr rot="0" spcFirstLastPara="1" vertOverflow="ellipsis" vert="horz" wrap="square" anchor="ctr" anchorCtr="1"/>
        <a:lstStyle/>
        <a:p>
          <a:pPr>
            <a:defRPr sz="132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29074810064540901"/>
          <c:y val="0.31708725857233216"/>
          <c:w val="0.48658683289588789"/>
          <c:h val="0.81097805482647989"/>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791-4448-9CF3-2B05443A70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791-4448-9CF3-2B05443A705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791-4448-9CF3-2B05443A705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791-4448-9CF3-2B05443A70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A791-4448-9CF3-2B05443A7059}"/>
              </c:ext>
            </c:extLst>
          </c:dPt>
          <c:dLbls>
            <c:dLbl>
              <c:idx val="0"/>
              <c:layout>
                <c:manualLayout>
                  <c:x val="-0.14559558180227472"/>
                  <c:y val="-0.10176582093904929"/>
                </c:manualLayout>
              </c:layout>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791-4448-9CF3-2B05443A7059}"/>
                </c:ext>
              </c:extLst>
            </c:dLbl>
            <c:dLbl>
              <c:idx val="1"/>
              <c:tx>
                <c:rich>
                  <a:bodyPr/>
                  <a:lstStyle/>
                  <a:p>
                    <a:r>
                      <a:rPr lang="en-US"/>
                      <a:t>Federal</a:t>
                    </a:r>
                    <a:r>
                      <a:rPr lang="en-US" baseline="0"/>
                      <a:t> –</a:t>
                    </a:r>
                    <a:br>
                      <a:rPr lang="en-US" baseline="0"/>
                    </a:br>
                    <a:r>
                      <a:rPr lang="en-US" baseline="0"/>
                      <a:t>Other, </a:t>
                    </a:r>
                    <a:fld id="{3DB23712-9211-4144-92AF-5F51A267753D}" type="VALUE">
                      <a:rPr lang="en-US" baseline="0"/>
                      <a:pPr/>
                      <a:t>[VALUE]</a:t>
                    </a:fld>
                    <a:endParaRPr lang="en-US"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791-4448-9CF3-2B05443A7059}"/>
                </c:ext>
              </c:extLst>
            </c:dLbl>
            <c:dLbl>
              <c:idx val="2"/>
              <c:layout>
                <c:manualLayout>
                  <c:x val="-1.9380004400034789E-2"/>
                  <c:y val="4.255524511049022E-2"/>
                </c:manualLayout>
              </c:layout>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791-4448-9CF3-2B05443A7059}"/>
                </c:ext>
              </c:extLst>
            </c:dLbl>
            <c:dLbl>
              <c:idx val="3"/>
              <c:layout>
                <c:manualLayout>
                  <c:x val="-1.6103206397445932E-2"/>
                  <c:y val="2.6702923994083284E-3"/>
                </c:manualLayout>
              </c:layout>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791-4448-9CF3-2B05443A7059}"/>
                </c:ext>
              </c:extLst>
            </c:dLbl>
            <c:dLbl>
              <c:idx val="4"/>
              <c:layout>
                <c:manualLayout>
                  <c:x val="7.1358656614877614E-2"/>
                  <c:y val="-3.55365019752342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791-4448-9CF3-2B05443A7059}"/>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Sheet1!$O$8:$O$12</c:f>
              <c:strCache>
                <c:ptCount val="5"/>
                <c:pt idx="0">
                  <c:v>S/T</c:v>
                </c:pt>
                <c:pt idx="1">
                  <c:v>Federal - Other </c:v>
                </c:pt>
                <c:pt idx="2">
                  <c:v>Federal - MBS</c:v>
                </c:pt>
                <c:pt idx="3">
                  <c:v>Federal - PBS</c:v>
                </c:pt>
                <c:pt idx="4">
                  <c:v>Private / other insurance</c:v>
                </c:pt>
              </c:strCache>
            </c:strRef>
          </c:cat>
          <c:val>
            <c:numRef>
              <c:f>Sheet1!$N$8:$N$12</c:f>
              <c:numCache>
                <c:formatCode>0%</c:formatCode>
                <c:ptCount val="5"/>
                <c:pt idx="0">
                  <c:v>0.6</c:v>
                </c:pt>
                <c:pt idx="1">
                  <c:v>0.16672727272727272</c:v>
                </c:pt>
                <c:pt idx="2">
                  <c:v>0.12727272727272726</c:v>
                </c:pt>
                <c:pt idx="3">
                  <c:v>5.1454545454545454E-2</c:v>
                </c:pt>
                <c:pt idx="4">
                  <c:v>5.3090909090909091E-2</c:v>
                </c:pt>
              </c:numCache>
            </c:numRef>
          </c:val>
          <c:extLst>
            <c:ext xmlns:c16="http://schemas.microsoft.com/office/drawing/2014/chart" uri="{C3380CC4-5D6E-409C-BE32-E72D297353CC}">
              <c16:uniqueId val="{0000000A-A791-4448-9CF3-2B05443A705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AU" sz="1800"/>
              <a:t>Breakdown gov. contribution ($$) by care type</a:t>
            </a:r>
          </a:p>
        </c:rich>
      </c:tx>
      <c:layout>
        <c:manualLayout>
          <c:xMode val="edge"/>
          <c:yMode val="edge"/>
          <c:x val="0.16741124506392135"/>
          <c:y val="0"/>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0264296117678937"/>
          <c:y val="0.19318696962359866"/>
          <c:w val="0.40686387804232532"/>
          <c:h val="0.68171761775508599"/>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83A-48A2-9A9E-A9FAA690961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83A-48A2-9A9E-A9FAA690961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83A-48A2-9A9E-A9FAA690961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83A-48A2-9A9E-A9FAA6909615}"/>
              </c:ext>
            </c:extLst>
          </c:dPt>
          <c:dLbls>
            <c:dLbl>
              <c:idx val="0"/>
              <c:layout>
                <c:manualLayout>
                  <c:x val="2.1312117235345582E-2"/>
                  <c:y val="-3.3165645960921549E-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783A-48A2-9A9E-A9FAA6909615}"/>
                </c:ext>
              </c:extLst>
            </c:dLbl>
            <c:dLbl>
              <c:idx val="2"/>
              <c:layout>
                <c:manualLayout>
                  <c:x val="-6.3010061242344706E-2"/>
                  <c:y val="-1.3323126275882181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783A-48A2-9A9E-A9FAA6909615}"/>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(means!$Q$1,means!$T$1,means!$W$1,means!$Z$1)</c:f>
              <c:strCache>
                <c:ptCount val="4"/>
                <c:pt idx="0">
                  <c:v>GP BP</c:v>
                </c:pt>
                <c:pt idx="1">
                  <c:v>Psychiatrist BP</c:v>
                </c:pt>
                <c:pt idx="2">
                  <c:v>Psychologist BP</c:v>
                </c:pt>
                <c:pt idx="3">
                  <c:v>Allied health BP</c:v>
                </c:pt>
              </c:strCache>
            </c:strRef>
          </c:cat>
          <c:val>
            <c:numRef>
              <c:f>(means!$Q$2,means!$T$2,means!$W$2,means!$Z$2)</c:f>
              <c:numCache>
                <c:formatCode>0.000</c:formatCode>
                <c:ptCount val="4"/>
                <c:pt idx="0">
                  <c:v>3.2676461420454541</c:v>
                </c:pt>
                <c:pt idx="1">
                  <c:v>4.0321523647727266</c:v>
                </c:pt>
                <c:pt idx="2">
                  <c:v>5.7453843556818169</c:v>
                </c:pt>
                <c:pt idx="3">
                  <c:v>0.31777159772727265</c:v>
                </c:pt>
              </c:numCache>
            </c:numRef>
          </c:val>
          <c:extLst>
            <c:ext xmlns:c16="http://schemas.microsoft.com/office/drawing/2014/chart" uri="{C3380CC4-5D6E-409C-BE32-E72D297353CC}">
              <c16:uniqueId val="{00000008-783A-48A2-9A9E-A9FAA6909615}"/>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69477886268563482"/>
          <c:y val="0.37372046009469106"/>
          <c:w val="0.22349608256024212"/>
          <c:h val="0.37543866814080556"/>
        </c:manualLayout>
      </c:layout>
      <c:overlay val="0"/>
      <c:spPr>
        <a:noFill/>
        <a:ln>
          <a:noFill/>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r>
              <a:rPr lang="en-US"/>
              <a:t>Was X one of the main reasons for moving?</a:t>
            </a:r>
          </a:p>
        </c:rich>
      </c:tx>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Sheet1!$D$4</c:f>
              <c:strCache>
                <c:ptCount val="1"/>
                <c:pt idx="0">
                  <c:v>Mean</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C92-417B-A53F-BCECD9CB2799}"/>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C92-417B-A53F-BCECD9CB2799}"/>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7C92-417B-A53F-BCECD9CB2799}"/>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7C92-417B-A53F-BCECD9CB2799}"/>
              </c:ext>
            </c:extLst>
          </c:dPt>
          <c:dPt>
            <c:idx val="4"/>
            <c:bubble3D val="0"/>
            <c:explosion val="2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7C92-417B-A53F-BCECD9CB2799}"/>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7C92-417B-A53F-BCECD9CB2799}"/>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7C92-417B-A53F-BCECD9CB2799}"/>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3-7C92-417B-A53F-BCECD9CB2799}"/>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5-7C92-417B-A53F-BCECD9CB2799}"/>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7C92-417B-A53F-BCECD9CB2799}"/>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9-7C92-417B-A53F-BCECD9CB2799}"/>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B-7C92-417B-A53F-BCECD9CB2799}"/>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Sheet1!$B$5:$B$10</c:f>
              <c:strCache>
                <c:ptCount val="6"/>
                <c:pt idx="0">
                  <c:v>Work</c:v>
                </c:pt>
                <c:pt idx="1">
                  <c:v>Education</c:v>
                </c:pt>
                <c:pt idx="2">
                  <c:v>Family</c:v>
                </c:pt>
                <c:pt idx="3">
                  <c:v>Housing</c:v>
                </c:pt>
                <c:pt idx="4">
                  <c:v>Health</c:v>
                </c:pt>
                <c:pt idx="5">
                  <c:v>Other</c:v>
                </c:pt>
              </c:strCache>
            </c:strRef>
          </c:cat>
          <c:val>
            <c:numRef>
              <c:f>Sheet1!$D$5:$D$10</c:f>
              <c:numCache>
                <c:formatCode>General</c:formatCode>
                <c:ptCount val="6"/>
                <c:pt idx="0">
                  <c:v>0.18983649999999999</c:v>
                </c:pt>
                <c:pt idx="1">
                  <c:v>3.4653999999999997E-2</c:v>
                </c:pt>
                <c:pt idx="2">
                  <c:v>0.2591446</c:v>
                </c:pt>
                <c:pt idx="3">
                  <c:v>0.49125859999999999</c:v>
                </c:pt>
                <c:pt idx="4">
                  <c:v>2.64257E-2</c:v>
                </c:pt>
                <c:pt idx="5">
                  <c:v>0.20237140000000001</c:v>
                </c:pt>
              </c:numCache>
            </c:numRef>
          </c:val>
          <c:extLst>
            <c:ext xmlns:c16="http://schemas.microsoft.com/office/drawing/2014/chart" uri="{C3380CC4-5D6E-409C-BE32-E72D297353CC}">
              <c16:uniqueId val="{0000000C-7C92-417B-A53F-BCECD9CB2799}"/>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B839E4-A057-084B-A8A0-04F0A2C3F0A6}" type="datetimeFigureOut">
              <a:rPr lang="en-US" smtClean="0"/>
              <a:t>9/13/2023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34DCA7-D66F-E34C-A40D-53AA0680A2D7}" type="slidenum">
              <a:rPr lang="en-US" smtClean="0"/>
              <a:t>‹#›</a:t>
            </a:fld>
            <a:endParaRPr lang="en-US"/>
          </a:p>
        </p:txBody>
      </p:sp>
    </p:spTree>
    <p:extLst>
      <p:ext uri="{BB962C8B-B14F-4D97-AF65-F5344CB8AC3E}">
        <p14:creationId xmlns:p14="http://schemas.microsoft.com/office/powerpoint/2010/main" val="653680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C3A92B-D245-C74A-AD1C-A7E9D68C21D7}" type="datetimeFigureOut">
              <a:rPr lang="en-US" smtClean="0"/>
              <a:t>9/13/2023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F3DE2B-9EF7-E44A-8A8D-81262F2C73F5}" type="slidenum">
              <a:rPr lang="en-US" smtClean="0"/>
              <a:t>‹#›</a:t>
            </a:fld>
            <a:endParaRPr lang="en-US"/>
          </a:p>
        </p:txBody>
      </p:sp>
    </p:spTree>
    <p:extLst>
      <p:ext uri="{BB962C8B-B14F-4D97-AF65-F5344CB8AC3E}">
        <p14:creationId xmlns:p14="http://schemas.microsoft.com/office/powerpoint/2010/main" val="122478533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43seconds  </a:t>
            </a:r>
          </a:p>
        </p:txBody>
      </p:sp>
      <p:sp>
        <p:nvSpPr>
          <p:cNvPr id="4" name="Slide Number Placeholder 3"/>
          <p:cNvSpPr>
            <a:spLocks noGrp="1"/>
          </p:cNvSpPr>
          <p:nvPr>
            <p:ph type="sldNum" sz="quarter" idx="5"/>
          </p:nvPr>
        </p:nvSpPr>
        <p:spPr/>
        <p:txBody>
          <a:bodyPr/>
          <a:lstStyle/>
          <a:p>
            <a:fld id="{CFF3DE2B-9EF7-E44A-8A8D-81262F2C73F5}" type="slidenum">
              <a:rPr lang="en-US" smtClean="0"/>
              <a:t>1</a:t>
            </a:fld>
            <a:endParaRPr lang="en-US"/>
          </a:p>
        </p:txBody>
      </p:sp>
    </p:spTree>
    <p:extLst>
      <p:ext uri="{BB962C8B-B14F-4D97-AF65-F5344CB8AC3E}">
        <p14:creationId xmlns:p14="http://schemas.microsoft.com/office/powerpoint/2010/main" val="3749284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2 mins</a:t>
            </a:r>
          </a:p>
        </p:txBody>
      </p:sp>
      <p:sp>
        <p:nvSpPr>
          <p:cNvPr id="4" name="Slide Number Placeholder 3"/>
          <p:cNvSpPr>
            <a:spLocks noGrp="1"/>
          </p:cNvSpPr>
          <p:nvPr>
            <p:ph type="sldNum" sz="quarter" idx="5"/>
          </p:nvPr>
        </p:nvSpPr>
        <p:spPr/>
        <p:txBody>
          <a:bodyPr/>
          <a:lstStyle/>
          <a:p>
            <a:fld id="{CFF3DE2B-9EF7-E44A-8A8D-81262F2C73F5}" type="slidenum">
              <a:rPr lang="en-US" smtClean="0"/>
              <a:t>11</a:t>
            </a:fld>
            <a:endParaRPr lang="en-US"/>
          </a:p>
        </p:txBody>
      </p:sp>
    </p:spTree>
    <p:extLst>
      <p:ext uri="{BB962C8B-B14F-4D97-AF65-F5344CB8AC3E}">
        <p14:creationId xmlns:p14="http://schemas.microsoft.com/office/powerpoint/2010/main" val="611889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12</a:t>
            </a:fld>
            <a:endParaRPr lang="en-US"/>
          </a:p>
        </p:txBody>
      </p:sp>
    </p:spTree>
    <p:extLst>
      <p:ext uri="{BB962C8B-B14F-4D97-AF65-F5344CB8AC3E}">
        <p14:creationId xmlns:p14="http://schemas.microsoft.com/office/powerpoint/2010/main" val="2794430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13</a:t>
            </a:fld>
            <a:endParaRPr lang="en-US"/>
          </a:p>
        </p:txBody>
      </p:sp>
    </p:spTree>
    <p:extLst>
      <p:ext uri="{BB962C8B-B14F-4D97-AF65-F5344CB8AC3E}">
        <p14:creationId xmlns:p14="http://schemas.microsoft.com/office/powerpoint/2010/main" val="1811172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we quantify this association</a:t>
            </a:r>
          </a:p>
          <a:p>
            <a:r>
              <a:rPr lang="en-US" sz="1200" b="1" i="0" kern="1200" dirty="0">
                <a:solidFill>
                  <a:schemeClr val="tx1"/>
                </a:solidFill>
                <a:effectLst/>
                <a:latin typeface="+mn-lt"/>
                <a:ea typeface="+mn-ea"/>
                <a:cs typeface="+mn-cs"/>
              </a:rPr>
              <a:t>$1.4 billion, </a:t>
            </a:r>
            <a:r>
              <a:rPr lang="en-US" sz="1200" b="0" i="0" kern="1200" dirty="0">
                <a:solidFill>
                  <a:schemeClr val="tx1"/>
                </a:solidFill>
                <a:effectLst/>
                <a:latin typeface="+mn-lt"/>
                <a:ea typeface="+mn-ea"/>
                <a:cs typeface="+mn-cs"/>
              </a:rPr>
              <a:t>or $53 per Australian, was spent by the Australian Government on benefits for Medicare-subsidised mental health-specific services in 2019–20</a:t>
            </a:r>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16</a:t>
            </a:fld>
            <a:endParaRPr lang="en-US"/>
          </a:p>
        </p:txBody>
      </p:sp>
    </p:spTree>
    <p:extLst>
      <p:ext uri="{BB962C8B-B14F-4D97-AF65-F5344CB8AC3E}">
        <p14:creationId xmlns:p14="http://schemas.microsoft.com/office/powerpoint/2010/main" val="3730782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17</a:t>
            </a:fld>
            <a:endParaRPr lang="en-US"/>
          </a:p>
        </p:txBody>
      </p:sp>
    </p:spTree>
    <p:extLst>
      <p:ext uri="{BB962C8B-B14F-4D97-AF65-F5344CB8AC3E}">
        <p14:creationId xmlns:p14="http://schemas.microsoft.com/office/powerpoint/2010/main" val="3201603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19</a:t>
            </a:fld>
            <a:endParaRPr lang="en-US"/>
          </a:p>
        </p:txBody>
      </p:sp>
    </p:spTree>
    <p:extLst>
      <p:ext uri="{BB962C8B-B14F-4D97-AF65-F5344CB8AC3E}">
        <p14:creationId xmlns:p14="http://schemas.microsoft.com/office/powerpoint/2010/main" val="2816194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20</a:t>
            </a:fld>
            <a:endParaRPr lang="en-US"/>
          </a:p>
        </p:txBody>
      </p:sp>
    </p:spTree>
    <p:extLst>
      <p:ext uri="{BB962C8B-B14F-4D97-AF65-F5344CB8AC3E}">
        <p14:creationId xmlns:p14="http://schemas.microsoft.com/office/powerpoint/2010/main" val="2858408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21</a:t>
            </a:fld>
            <a:endParaRPr lang="en-US"/>
          </a:p>
        </p:txBody>
      </p:sp>
    </p:spTree>
    <p:extLst>
      <p:ext uri="{BB962C8B-B14F-4D97-AF65-F5344CB8AC3E}">
        <p14:creationId xmlns:p14="http://schemas.microsoft.com/office/powerpoint/2010/main" val="3971710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23</a:t>
            </a:fld>
            <a:endParaRPr lang="en-US"/>
          </a:p>
        </p:txBody>
      </p:sp>
    </p:spTree>
    <p:extLst>
      <p:ext uri="{BB962C8B-B14F-4D97-AF65-F5344CB8AC3E}">
        <p14:creationId xmlns:p14="http://schemas.microsoft.com/office/powerpoint/2010/main" val="3995891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24</a:t>
            </a:fld>
            <a:endParaRPr lang="en-US"/>
          </a:p>
        </p:txBody>
      </p:sp>
    </p:spTree>
    <p:extLst>
      <p:ext uri="{BB962C8B-B14F-4D97-AF65-F5344CB8AC3E}">
        <p14:creationId xmlns:p14="http://schemas.microsoft.com/office/powerpoint/2010/main" val="4196860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2 mins</a:t>
            </a:r>
          </a:p>
          <a:p>
            <a:endParaRPr lang="en-AU" dirty="0"/>
          </a:p>
          <a:p>
            <a:r>
              <a:rPr lang="en-AU" dirty="0" err="1"/>
              <a:t>Melb</a:t>
            </a:r>
            <a:r>
              <a:rPr lang="en-AU" dirty="0"/>
              <a:t>=0.21 more services, QLD=0.02. QLD suicide 5.4, </a:t>
            </a:r>
            <a:r>
              <a:rPr lang="en-AU" dirty="0" err="1"/>
              <a:t>melb</a:t>
            </a:r>
            <a:r>
              <a:rPr lang="en-AU" dirty="0"/>
              <a:t> suicide 2.4</a:t>
            </a:r>
          </a:p>
          <a:p>
            <a:r>
              <a:rPr lang="en-AU" dirty="0" err="1"/>
              <a:t>sorder</a:t>
            </a:r>
            <a:r>
              <a:rPr lang="en-AU" dirty="0"/>
              <a:t> </a:t>
            </a:r>
            <a:r>
              <a:rPr lang="en-AU" dirty="0" err="1"/>
              <a:t>saught</a:t>
            </a:r>
            <a:r>
              <a:rPr lang="en-AU" dirty="0"/>
              <a:t> services/care vs 50% with suicidality, </a:t>
            </a:r>
            <a:r>
              <a:rPr lang="en-US" sz="1200" b="0" i="0" kern="1200" dirty="0">
                <a:solidFill>
                  <a:schemeClr val="tx1"/>
                </a:solidFill>
                <a:effectLst/>
                <a:latin typeface="+mn-lt"/>
                <a:ea typeface="+mn-ea"/>
                <a:cs typeface="+mn-cs"/>
              </a:rPr>
              <a:t>47.7% of people aged 16-34 years with a 12-month mental disorder saw a health professional for their mental health</a:t>
            </a:r>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3</a:t>
            </a:fld>
            <a:endParaRPr lang="en-US"/>
          </a:p>
        </p:txBody>
      </p:sp>
    </p:spTree>
    <p:extLst>
      <p:ext uri="{BB962C8B-B14F-4D97-AF65-F5344CB8AC3E}">
        <p14:creationId xmlns:p14="http://schemas.microsoft.com/office/powerpoint/2010/main" val="2104662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25</a:t>
            </a:fld>
            <a:endParaRPr lang="en-US"/>
          </a:p>
        </p:txBody>
      </p:sp>
    </p:spTree>
    <p:extLst>
      <p:ext uri="{BB962C8B-B14F-4D97-AF65-F5344CB8AC3E}">
        <p14:creationId xmlns:p14="http://schemas.microsoft.com/office/powerpoint/2010/main" val="996700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26</a:t>
            </a:fld>
            <a:endParaRPr lang="en-US"/>
          </a:p>
        </p:txBody>
      </p:sp>
    </p:spTree>
    <p:extLst>
      <p:ext uri="{BB962C8B-B14F-4D97-AF65-F5344CB8AC3E}">
        <p14:creationId xmlns:p14="http://schemas.microsoft.com/office/powerpoint/2010/main" val="2647387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Remove IRSD</a:t>
            </a:r>
          </a:p>
        </p:txBody>
      </p:sp>
      <p:sp>
        <p:nvSpPr>
          <p:cNvPr id="4" name="Slide Number Placeholder 3"/>
          <p:cNvSpPr>
            <a:spLocks noGrp="1"/>
          </p:cNvSpPr>
          <p:nvPr>
            <p:ph type="sldNum" sz="quarter" idx="5"/>
          </p:nvPr>
        </p:nvSpPr>
        <p:spPr/>
        <p:txBody>
          <a:bodyPr/>
          <a:lstStyle/>
          <a:p>
            <a:fld id="{CFF3DE2B-9EF7-E44A-8A8D-81262F2C73F5}" type="slidenum">
              <a:rPr lang="en-US" smtClean="0"/>
              <a:t>27</a:t>
            </a:fld>
            <a:endParaRPr lang="en-US"/>
          </a:p>
        </p:txBody>
      </p:sp>
    </p:spTree>
    <p:extLst>
      <p:ext uri="{BB962C8B-B14F-4D97-AF65-F5344CB8AC3E}">
        <p14:creationId xmlns:p14="http://schemas.microsoft.com/office/powerpoint/2010/main" val="4292319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observed difference between stayers and movers does not in itself pose a threat to the internal validity, our model is identified exclusively from within individual variation in outcomes. However informative for external validity; if </a:t>
            </a:r>
            <a:r>
              <a:rPr lang="en-US" sz="1200" b="0" i="0" u="none" strike="noStrike" kern="1200" baseline="0" dirty="0" err="1">
                <a:solidFill>
                  <a:schemeClr val="tx1"/>
                </a:solidFill>
                <a:latin typeface="+mn-lt"/>
                <a:ea typeface="+mn-ea"/>
                <a:cs typeface="+mn-cs"/>
              </a:rPr>
              <a:t>extrap</a:t>
            </a:r>
            <a:r>
              <a:rPr lang="en-US" sz="1200" b="0" i="0" u="none" strike="noStrike" kern="1200" baseline="0" dirty="0">
                <a:solidFill>
                  <a:schemeClr val="tx1"/>
                </a:solidFill>
                <a:latin typeface="+mn-lt"/>
                <a:ea typeface="+mn-ea"/>
                <a:cs typeface="+mn-cs"/>
              </a:rPr>
              <a:t> full pop</a:t>
            </a:r>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28</a:t>
            </a:fld>
            <a:endParaRPr lang="en-US"/>
          </a:p>
        </p:txBody>
      </p:sp>
    </p:spTree>
    <p:extLst>
      <p:ext uri="{BB962C8B-B14F-4D97-AF65-F5344CB8AC3E}">
        <p14:creationId xmlns:p14="http://schemas.microsoft.com/office/powerpoint/2010/main" val="397668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1 min 40 for both (8&amp;9)</a:t>
            </a:r>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29</a:t>
            </a:fld>
            <a:endParaRPr lang="en-US"/>
          </a:p>
        </p:txBody>
      </p:sp>
    </p:spTree>
    <p:extLst>
      <p:ext uri="{BB962C8B-B14F-4D97-AF65-F5344CB8AC3E}">
        <p14:creationId xmlns:p14="http://schemas.microsoft.com/office/powerpoint/2010/main" val="594968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Conditional on origin and destination regions, Migration to regions random </a:t>
            </a:r>
            <a:r>
              <a:rPr lang="en-AU" dirty="0" err="1"/>
              <a:t>wrt</a:t>
            </a:r>
            <a:r>
              <a:rPr lang="en-AU" dirty="0"/>
              <a:t> health; i.e. sicker individuals not more likely to move to high utilisation regions.  Today’s </a:t>
            </a:r>
            <a:r>
              <a:rPr lang="en-AU" dirty="0" err="1"/>
              <a:t>prefs</a:t>
            </a:r>
            <a:r>
              <a:rPr lang="en-AU" dirty="0"/>
              <a:t> a function of historical utilisation</a:t>
            </a:r>
          </a:p>
          <a:p>
            <a:endParaRPr lang="en-AU" dirty="0"/>
          </a:p>
          <a:p>
            <a:r>
              <a:rPr lang="en-US" sz="1200" b="0" i="0" u="none" strike="noStrike" kern="1200" baseline="0" dirty="0">
                <a:solidFill>
                  <a:schemeClr val="tx1"/>
                </a:solidFill>
                <a:latin typeface="+mn-lt"/>
                <a:ea typeface="+mn-ea"/>
                <a:cs typeface="+mn-cs"/>
              </a:rPr>
              <a:t>implication that patient and place characteristics affect the level of utilization multiplicatively, and thus that the (level) utilization</a:t>
            </a:r>
          </a:p>
          <a:p>
            <a:r>
              <a:rPr lang="en-US" sz="1200" b="0" i="0" u="none" strike="noStrike" kern="1200" baseline="0" dirty="0">
                <a:solidFill>
                  <a:schemeClr val="tx1"/>
                </a:solidFill>
                <a:latin typeface="+mn-lt"/>
                <a:ea typeface="+mn-ea"/>
                <a:cs typeface="+mn-cs"/>
              </a:rPr>
              <a:t>of patients who are sick or prefer intensive care (i.e., have high </a:t>
            </a:r>
            <a:r>
              <a:rPr lang="en-US" sz="1200" b="0" i="0"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will vary more across places than that of patients who are</a:t>
            </a:r>
          </a:p>
          <a:p>
            <a:r>
              <a:rPr lang="en-US" sz="1200" b="0" i="0" u="none" strike="noStrike" kern="1200" baseline="0" dirty="0">
                <a:solidFill>
                  <a:schemeClr val="tx1"/>
                </a:solidFill>
                <a:latin typeface="+mn-lt"/>
                <a:ea typeface="+mn-ea"/>
                <a:cs typeface="+mn-cs"/>
              </a:rPr>
              <a:t>healthy or rarely seek care (i.e., have low </a:t>
            </a:r>
            <a:r>
              <a:rPr lang="en-US" sz="1200" b="0" i="0"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).12 also good as utilization’s skewed cross-sectional distribution and large secular trend.</a:t>
            </a:r>
            <a:endParaRPr lang="en-AU" dirty="0"/>
          </a:p>
        </p:txBody>
      </p:sp>
      <p:sp>
        <p:nvSpPr>
          <p:cNvPr id="4" name="Slide Number Placeholder 3"/>
          <p:cNvSpPr>
            <a:spLocks noGrp="1"/>
          </p:cNvSpPr>
          <p:nvPr>
            <p:ph type="sldNum" sz="quarter" idx="10"/>
          </p:nvPr>
        </p:nvSpPr>
        <p:spPr/>
        <p:txBody>
          <a:bodyPr/>
          <a:lstStyle/>
          <a:p>
            <a:fld id="{89143888-A82F-44CD-A5F6-81CAE105EF94}" type="slidenum">
              <a:rPr lang="en-AU" smtClean="0"/>
              <a:t>30</a:t>
            </a:fld>
            <a:endParaRPr lang="en-AU"/>
          </a:p>
        </p:txBody>
      </p:sp>
    </p:spTree>
    <p:extLst>
      <p:ext uri="{BB962C8B-B14F-4D97-AF65-F5344CB8AC3E}">
        <p14:creationId xmlns:p14="http://schemas.microsoft.com/office/powerpoint/2010/main" val="35881727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32</a:t>
            </a:fld>
            <a:endParaRPr lang="en-US"/>
          </a:p>
        </p:txBody>
      </p:sp>
    </p:spTree>
    <p:extLst>
      <p:ext uri="{BB962C8B-B14F-4D97-AF65-F5344CB8AC3E}">
        <p14:creationId xmlns:p14="http://schemas.microsoft.com/office/powerpoint/2010/main" val="3435378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33</a:t>
            </a:fld>
            <a:endParaRPr lang="en-US"/>
          </a:p>
        </p:txBody>
      </p:sp>
    </p:spTree>
    <p:extLst>
      <p:ext uri="{BB962C8B-B14F-4D97-AF65-F5344CB8AC3E}">
        <p14:creationId xmlns:p14="http://schemas.microsoft.com/office/powerpoint/2010/main" val="4139850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Mention generic substitution </a:t>
            </a:r>
          </a:p>
          <a:p>
            <a:r>
              <a:rPr lang="en-AU" dirty="0"/>
              <a:t>Attributing utilisation to destination but actually its corresponded to their health shock. </a:t>
            </a:r>
          </a:p>
          <a:p>
            <a:r>
              <a:rPr lang="en-AU" dirty="0"/>
              <a:t>In terms of where we sit relative to other research, 6 other papers have used this movers approach &amp; found that the </a:t>
            </a:r>
            <a:r>
              <a:rPr lang="en-AU" dirty="0" err="1"/>
              <a:t>rel</a:t>
            </a:r>
            <a:r>
              <a:rPr lang="en-AU" dirty="0"/>
              <a:t> importance of place varies a lot by the inst. Setting.</a:t>
            </a:r>
            <a:br>
              <a:rPr lang="en-AU" dirty="0"/>
            </a:br>
            <a:r>
              <a:rPr lang="en-AU" dirty="0"/>
              <a:t>Paper coined this app looking at </a:t>
            </a:r>
            <a:r>
              <a:rPr lang="en-AU" dirty="0" err="1"/>
              <a:t>hc</a:t>
            </a:r>
            <a:r>
              <a:rPr lang="en-AU" dirty="0"/>
              <a:t> is Finkelstein ; reduced when looking at Netherlands &amp; Germany which have more regulated pricing &amp; insurance structure </a:t>
            </a:r>
          </a:p>
          <a:p>
            <a:endParaRPr lang="en-AU" dirty="0"/>
          </a:p>
          <a:p>
            <a:r>
              <a:rPr lang="en-AU" dirty="0"/>
              <a:t>Key criticisms of these studies looking at 65+ is if for </a:t>
            </a:r>
            <a:r>
              <a:rPr lang="en-AU" dirty="0" err="1"/>
              <a:t>eg</a:t>
            </a:r>
            <a:r>
              <a:rPr lang="en-AU" dirty="0"/>
              <a:t> moving coincides with health shock or selectively move to higher utilisation regions... Already increasing trend in use in lead up to the move… bias results= overestimate imp place as attribute </a:t>
            </a:r>
            <a:r>
              <a:rPr lang="en-AU" dirty="0" err="1"/>
              <a:t>util</a:t>
            </a:r>
            <a:r>
              <a:rPr lang="en-AU" dirty="0"/>
              <a:t> to move but actually it’s the health shock… </a:t>
            </a:r>
          </a:p>
        </p:txBody>
      </p:sp>
      <p:sp>
        <p:nvSpPr>
          <p:cNvPr id="4" name="Slide Number Placeholder 3"/>
          <p:cNvSpPr>
            <a:spLocks noGrp="1"/>
          </p:cNvSpPr>
          <p:nvPr>
            <p:ph type="sldNum" sz="quarter" idx="10"/>
          </p:nvPr>
        </p:nvSpPr>
        <p:spPr/>
        <p:txBody>
          <a:bodyPr/>
          <a:lstStyle/>
          <a:p>
            <a:fld id="{89143888-A82F-44CD-A5F6-81CAE105EF94}" type="slidenum">
              <a:rPr lang="en-AU" smtClean="0"/>
              <a:t>34</a:t>
            </a:fld>
            <a:endParaRPr lang="en-AU"/>
          </a:p>
        </p:txBody>
      </p:sp>
    </p:spTree>
    <p:extLst>
      <p:ext uri="{BB962C8B-B14F-4D97-AF65-F5344CB8AC3E}">
        <p14:creationId xmlns:p14="http://schemas.microsoft.com/office/powerpoint/2010/main" val="4066342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2 mins</a:t>
            </a:r>
          </a:p>
          <a:p>
            <a:r>
              <a:rPr lang="en-US" sz="1200" dirty="0">
                <a:latin typeface="Arial" panose="020B0604020202020204" pitchFamily="34" charset="0"/>
                <a:cs typeface="Arial" panose="020B0604020202020204" pitchFamily="34" charset="0"/>
              </a:rPr>
              <a:t>inefficient use of resources or differences in availability of mental health providers – e</a:t>
            </a:r>
            <a:r>
              <a:rPr lang="en-AU" sz="1200" dirty="0">
                <a:latin typeface="Arial" panose="020B0604020202020204" pitchFamily="34" charset="0"/>
                <a:cs typeface="Arial" panose="020B0604020202020204" pitchFamily="34" charset="0"/>
              </a:rPr>
              <a:t>sp. in </a:t>
            </a:r>
            <a:r>
              <a:rPr lang="en-AU" sz="1200" dirty="0" err="1">
                <a:latin typeface="Arial" panose="020B0604020202020204" pitchFamily="34" charset="0"/>
                <a:cs typeface="Arial" panose="020B0604020202020204" pitchFamily="34" charset="0"/>
              </a:rPr>
              <a:t>Aus</a:t>
            </a:r>
            <a:r>
              <a:rPr lang="en-AU" sz="1200" dirty="0">
                <a:latin typeface="Arial" panose="020B0604020202020204" pitchFamily="34" charset="0"/>
                <a:cs typeface="Arial" panose="020B0604020202020204" pitchFamily="34" charset="0"/>
              </a:rPr>
              <a:t> with under provision &amp; supply </a:t>
            </a:r>
            <a:endParaRPr lang="en-AU" dirty="0"/>
          </a:p>
        </p:txBody>
      </p:sp>
      <p:sp>
        <p:nvSpPr>
          <p:cNvPr id="4" name="Slide Number Placeholder 3"/>
          <p:cNvSpPr>
            <a:spLocks noGrp="1"/>
          </p:cNvSpPr>
          <p:nvPr>
            <p:ph type="sldNum" sz="quarter" idx="10"/>
          </p:nvPr>
        </p:nvSpPr>
        <p:spPr/>
        <p:txBody>
          <a:bodyPr/>
          <a:lstStyle/>
          <a:p>
            <a:fld id="{89143888-A82F-44CD-A5F6-81CAE105EF94}" type="slidenum">
              <a:rPr lang="en-AU" smtClean="0"/>
              <a:t>4</a:t>
            </a:fld>
            <a:endParaRPr lang="en-AU"/>
          </a:p>
        </p:txBody>
      </p:sp>
    </p:spTree>
    <p:extLst>
      <p:ext uri="{BB962C8B-B14F-4D97-AF65-F5344CB8AC3E}">
        <p14:creationId xmlns:p14="http://schemas.microsoft.com/office/powerpoint/2010/main" val="2190811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5</a:t>
            </a:fld>
            <a:endParaRPr lang="en-US"/>
          </a:p>
        </p:txBody>
      </p:sp>
    </p:spTree>
    <p:extLst>
      <p:ext uri="{BB962C8B-B14F-4D97-AF65-F5344CB8AC3E}">
        <p14:creationId xmlns:p14="http://schemas.microsoft.com/office/powerpoint/2010/main" val="353974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1 min</a:t>
            </a:r>
          </a:p>
        </p:txBody>
      </p:sp>
      <p:sp>
        <p:nvSpPr>
          <p:cNvPr id="4" name="Slide Number Placeholder 3"/>
          <p:cNvSpPr>
            <a:spLocks noGrp="1"/>
          </p:cNvSpPr>
          <p:nvPr>
            <p:ph type="sldNum" sz="quarter" idx="5"/>
          </p:nvPr>
        </p:nvSpPr>
        <p:spPr/>
        <p:txBody>
          <a:bodyPr/>
          <a:lstStyle/>
          <a:p>
            <a:fld id="{CFF3DE2B-9EF7-E44A-8A8D-81262F2C73F5}" type="slidenum">
              <a:rPr lang="en-US" smtClean="0"/>
              <a:t>6</a:t>
            </a:fld>
            <a:endParaRPr lang="en-US"/>
          </a:p>
        </p:txBody>
      </p:sp>
    </p:spTree>
    <p:extLst>
      <p:ext uri="{BB962C8B-B14F-4D97-AF65-F5344CB8AC3E}">
        <p14:creationId xmlns:p14="http://schemas.microsoft.com/office/powerpoint/2010/main" val="1776517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observed difference between stayers and movers does not in itself pose a threat to the internal validity of the two-way fixed effects model, As our model is identified exclusively from within individual variation in outcomes </a:t>
            </a:r>
            <a:endParaRPr lang="en-AU" dirty="0"/>
          </a:p>
          <a:p>
            <a:endParaRPr lang="en-AU" dirty="0"/>
          </a:p>
        </p:txBody>
      </p:sp>
      <p:sp>
        <p:nvSpPr>
          <p:cNvPr id="4" name="Slide Number Placeholder 3"/>
          <p:cNvSpPr>
            <a:spLocks noGrp="1"/>
          </p:cNvSpPr>
          <p:nvPr>
            <p:ph type="sldNum" sz="quarter" idx="10"/>
          </p:nvPr>
        </p:nvSpPr>
        <p:spPr/>
        <p:txBody>
          <a:bodyPr/>
          <a:lstStyle/>
          <a:p>
            <a:fld id="{9BBC72C4-E251-4B1B-B656-02C950075DD5}" type="slidenum">
              <a:rPr lang="en-AU" smtClean="0"/>
              <a:t>7</a:t>
            </a:fld>
            <a:endParaRPr lang="en-AU"/>
          </a:p>
        </p:txBody>
      </p:sp>
    </p:spTree>
    <p:extLst>
      <p:ext uri="{BB962C8B-B14F-4D97-AF65-F5344CB8AC3E}">
        <p14:creationId xmlns:p14="http://schemas.microsoft.com/office/powerpoint/2010/main" val="3650843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Visualise what's happening, %place, &amp; test some ID assumptions</a:t>
            </a:r>
          </a:p>
          <a:p>
            <a:endParaRPr lang="en-AU" dirty="0"/>
          </a:p>
          <a:p>
            <a:endParaRPr lang="en-AU" dirty="0"/>
          </a:p>
          <a:p>
            <a:r>
              <a:rPr lang="en-AU" dirty="0"/>
              <a:t>Conditional on origin and destination regions, Migration to regions random </a:t>
            </a:r>
            <a:r>
              <a:rPr lang="en-AU" dirty="0" err="1"/>
              <a:t>wrt</a:t>
            </a:r>
            <a:r>
              <a:rPr lang="en-AU" dirty="0"/>
              <a:t> health; i.e. sicker individuals not more likely to move to high utilisation regions.  Today’s </a:t>
            </a:r>
            <a:r>
              <a:rPr lang="en-AU" dirty="0" err="1"/>
              <a:t>prefs</a:t>
            </a:r>
            <a:r>
              <a:rPr lang="en-AU" dirty="0"/>
              <a:t> a function of historical utilisation </a:t>
            </a:r>
          </a:p>
          <a:p>
            <a:r>
              <a:rPr lang="en-AU" dirty="0"/>
              <a:t>Reminder; before move, utilisation relative to origin region should be centred around 0, post move somewhere between 0 and 1</a:t>
            </a:r>
          </a:p>
        </p:txBody>
      </p:sp>
      <p:sp>
        <p:nvSpPr>
          <p:cNvPr id="4" name="Slide Number Placeholder 3"/>
          <p:cNvSpPr>
            <a:spLocks noGrp="1"/>
          </p:cNvSpPr>
          <p:nvPr>
            <p:ph type="sldNum" sz="quarter" idx="10"/>
          </p:nvPr>
        </p:nvSpPr>
        <p:spPr/>
        <p:txBody>
          <a:bodyPr/>
          <a:lstStyle/>
          <a:p>
            <a:fld id="{89143888-A82F-44CD-A5F6-81CAE105EF94}" type="slidenum">
              <a:rPr lang="en-AU" smtClean="0"/>
              <a:t>8</a:t>
            </a:fld>
            <a:endParaRPr lang="en-AU"/>
          </a:p>
        </p:txBody>
      </p:sp>
    </p:spTree>
    <p:extLst>
      <p:ext uri="{BB962C8B-B14F-4D97-AF65-F5344CB8AC3E}">
        <p14:creationId xmlns:p14="http://schemas.microsoft.com/office/powerpoint/2010/main" val="1311897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difference in utilisation levels or trends regardless of move direction. </a:t>
            </a:r>
            <a:br>
              <a:rPr lang="en-US" dirty="0"/>
            </a:br>
            <a:r>
              <a:rPr lang="en-US" dirty="0"/>
              <a:t>Post move, individuals utilisation increases by 75% in response to a one unit increase in the local utilisation rate.</a:t>
            </a:r>
          </a:p>
          <a:p>
            <a:r>
              <a:rPr lang="en-US" dirty="0"/>
              <a:t>Plateauing instead of continual increase also suggest that it’s not people’s utilisation eventually converging to exactly the destination region. </a:t>
            </a:r>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9</a:t>
            </a:fld>
            <a:endParaRPr lang="en-US"/>
          </a:p>
        </p:txBody>
      </p:sp>
    </p:spTree>
    <p:extLst>
      <p:ext uri="{BB962C8B-B14F-4D97-AF65-F5344CB8AC3E}">
        <p14:creationId xmlns:p14="http://schemas.microsoft.com/office/powerpoint/2010/main" val="3905951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FF3DE2B-9EF7-E44A-8A8D-81262F2C73F5}" type="slidenum">
              <a:rPr lang="en-US" smtClean="0"/>
              <a:t>10</a:t>
            </a:fld>
            <a:endParaRPr lang="en-US"/>
          </a:p>
        </p:txBody>
      </p:sp>
    </p:spTree>
    <p:extLst>
      <p:ext uri="{BB962C8B-B14F-4D97-AF65-F5344CB8AC3E}">
        <p14:creationId xmlns:p14="http://schemas.microsoft.com/office/powerpoint/2010/main" val="2951657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290" y="2130425"/>
            <a:ext cx="5352240" cy="1470025"/>
          </a:xfrm>
          <a:prstGeom prst="rect">
            <a:avLst/>
          </a:prstGeom>
        </p:spPr>
        <p:txBody>
          <a:bodyPr anchor="ctr"/>
          <a:lstStyle>
            <a:lvl1pPr algn="l">
              <a:defRPr sz="3000" baseline="0">
                <a:latin typeface="Arial Narrow"/>
                <a:cs typeface="Arial Narrow"/>
              </a:defRPr>
            </a:lvl1pPr>
          </a:lstStyle>
          <a:p>
            <a:r>
              <a:rPr lang="en-AU" dirty="0"/>
              <a:t>TITLE PAGE (30pt Arial Narrow)</a:t>
            </a:r>
            <a:endParaRPr lang="en-US" dirty="0"/>
          </a:p>
        </p:txBody>
      </p:sp>
      <p:sp>
        <p:nvSpPr>
          <p:cNvPr id="3" name="Subtitle 2"/>
          <p:cNvSpPr>
            <a:spLocks noGrp="1"/>
          </p:cNvSpPr>
          <p:nvPr>
            <p:ph type="subTitle" idx="1" hasCustomPrompt="1"/>
          </p:nvPr>
        </p:nvSpPr>
        <p:spPr>
          <a:xfrm>
            <a:off x="274290" y="3613923"/>
            <a:ext cx="5352240" cy="633181"/>
          </a:xfrm>
          <a:prstGeom prst="rect">
            <a:avLst/>
          </a:prstGeom>
        </p:spPr>
        <p:txBody>
          <a:bodyPr anchor="ctr"/>
          <a:lstStyle>
            <a:lvl1pPr marL="0" indent="0" algn="l">
              <a:buNone/>
              <a:defRPr sz="1800">
                <a:solidFill>
                  <a:schemeClr val="bg1">
                    <a:lumMod val="50000"/>
                  </a:schemeClr>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SUB HEADLINE / PRESENTER (18pt Arial Narrow)</a:t>
            </a:r>
            <a:endParaRPr lang="en-US" dirty="0"/>
          </a:p>
        </p:txBody>
      </p:sp>
    </p:spTree>
    <p:extLst>
      <p:ext uri="{BB962C8B-B14F-4D97-AF65-F5344CB8AC3E}">
        <p14:creationId xmlns:p14="http://schemas.microsoft.com/office/powerpoint/2010/main" val="3432846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48342BB9-BF5F-473D-9C18-CC935FE12D8D}"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2BC15C-FDEA-4723-8F6F-B337B3C931C2}" type="slidenum">
              <a:rPr lang="en-AU" smtClean="0"/>
              <a:t>‹#›</a:t>
            </a:fld>
            <a:endParaRPr lang="en-AU"/>
          </a:p>
        </p:txBody>
      </p:sp>
    </p:spTree>
    <p:extLst>
      <p:ext uri="{BB962C8B-B14F-4D97-AF65-F5344CB8AC3E}">
        <p14:creationId xmlns:p14="http://schemas.microsoft.com/office/powerpoint/2010/main" val="3416066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AU"/>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198A2C-8371-41D4-9F24-038AAA149FAC}"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3293255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70198A2C-8371-41D4-9F24-038AAA149FAC}" type="datetimeFigureOut">
              <a:rPr lang="en-AU" smtClean="0"/>
              <a:t>13/09/2023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6D1C7E-C03D-4FEC-B172-6F88F300A98C}" type="slidenum">
              <a:rPr lang="en-AU" smtClean="0"/>
              <a:t>‹#›</a:t>
            </a:fld>
            <a:endParaRPr lang="en-AU"/>
          </a:p>
        </p:txBody>
      </p:sp>
      <p:sp>
        <p:nvSpPr>
          <p:cNvPr id="8"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Tree>
    <p:extLst>
      <p:ext uri="{BB962C8B-B14F-4D97-AF65-F5344CB8AC3E}">
        <p14:creationId xmlns:p14="http://schemas.microsoft.com/office/powerpoint/2010/main" val="4108048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70198A2C-8371-41D4-9F24-038AAA149FAC}" type="datetimeFigureOut">
              <a:rPr lang="en-AU" smtClean="0"/>
              <a:t>13/09/2023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166965180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70198A2C-8371-41D4-9F24-038AAA149FAC}" type="datetimeFigureOut">
              <a:rPr lang="en-AU" smtClean="0"/>
              <a:t>13/09/2023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8124521"/>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198A2C-8371-41D4-9F24-038AAA149FAC}" type="datetimeFigureOut">
              <a:rPr lang="en-AU" smtClean="0"/>
              <a:t>13/09/2023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3574342111"/>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0198A2C-8371-41D4-9F24-038AAA149FAC}" type="datetimeFigureOut">
              <a:rPr lang="en-AU" smtClean="0"/>
              <a:t>13/09/2023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3704892418"/>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AU"/>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0198A2C-8371-41D4-9F24-038AAA149FAC}" type="datetimeFigureOut">
              <a:rPr lang="en-AU" smtClean="0"/>
              <a:t>13/09/2023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2567576066"/>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0198A2C-8371-41D4-9F24-038AAA149FAC}"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1939005385"/>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0198A2C-8371-41D4-9F24-038AAA149FAC}"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1913209475"/>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7200" y="141896"/>
            <a:ext cx="8229600" cy="510825"/>
          </a:xfrm>
          <a:prstGeom prst="rect">
            <a:avLst/>
          </a:prstGeom>
        </p:spPr>
        <p:txBody>
          <a:bodyPr/>
          <a:lstStyle>
            <a:lvl1pPr algn="l">
              <a:defRPr sz="2400">
                <a:latin typeface="Arial Narrow"/>
                <a:cs typeface="Arial Narrow"/>
              </a:defRPr>
            </a:lvl1pPr>
          </a:lstStyle>
          <a:p>
            <a:r>
              <a:rPr lang="en-AU" dirty="0"/>
              <a:t>CLICK TO EDIT MASTER TITLE STYLE</a:t>
            </a:r>
            <a:endParaRPr lang="en-US" dirty="0"/>
          </a:p>
        </p:txBody>
      </p:sp>
      <p:sp>
        <p:nvSpPr>
          <p:cNvPr id="5"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
        <p:nvSpPr>
          <p:cNvPr id="3" name="TextBox 2"/>
          <p:cNvSpPr txBox="1"/>
          <p:nvPr userDrawn="1"/>
        </p:nvSpPr>
        <p:spPr>
          <a:xfrm>
            <a:off x="8054834" y="6384730"/>
            <a:ext cx="184666" cy="369332"/>
          </a:xfrm>
          <a:prstGeom prst="rect">
            <a:avLst/>
          </a:prstGeom>
          <a:noFill/>
        </p:spPr>
        <p:txBody>
          <a:bodyPr wrap="none" rtlCol="0">
            <a:spAutoFit/>
          </a:bodyPr>
          <a:lstStyle/>
          <a:p>
            <a:endParaRPr lang="en-US" dirty="0"/>
          </a:p>
        </p:txBody>
      </p:sp>
      <p:sp>
        <p:nvSpPr>
          <p:cNvPr id="2" name="Rectangle 1"/>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06180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8" y="407008"/>
            <a:ext cx="8280919" cy="900261"/>
          </a:xfrm>
        </p:spPr>
        <p:txBody>
          <a:bodyPr>
            <a:normAutofit/>
          </a:bodyPr>
          <a:lstStyle>
            <a:lvl1pPr marL="108000">
              <a:defRPr lang="en-US" sz="3200" b="1" kern="1200" cap="small" dirty="0">
                <a:solidFill>
                  <a:srgbClr val="105F78"/>
                </a:solidFill>
                <a:latin typeface="+mj-lt"/>
                <a:ea typeface="+mj-ea"/>
                <a:cs typeface="+mj-cs"/>
              </a:defRPr>
            </a:lvl1pPr>
          </a:lstStyle>
          <a:p>
            <a:r>
              <a:rPr lang="en-US" dirty="0"/>
              <a:t>Click to edit Master title style</a:t>
            </a:r>
          </a:p>
        </p:txBody>
      </p:sp>
      <p:sp>
        <p:nvSpPr>
          <p:cNvPr id="7" name="Text Placeholder 6"/>
          <p:cNvSpPr>
            <a:spLocks noGrp="1"/>
          </p:cNvSpPr>
          <p:nvPr>
            <p:ph type="body" sz="quarter" idx="13"/>
          </p:nvPr>
        </p:nvSpPr>
        <p:spPr>
          <a:xfrm>
            <a:off x="395289" y="1539880"/>
            <a:ext cx="8280400" cy="3888532"/>
          </a:xfrm>
        </p:spPr>
        <p:txBody>
          <a:bodyPr/>
          <a:lstStyle>
            <a:lvl1pPr>
              <a:lnSpc>
                <a:spcPct val="130000"/>
              </a:lnSpc>
              <a:defRPr sz="1200">
                <a:latin typeface="Arial" panose="020B0604020202020204" pitchFamily="34" charset="0"/>
                <a:cs typeface="Arial" panose="020B0604020202020204" pitchFamily="34" charset="0"/>
              </a:defRPr>
            </a:lvl1pPr>
            <a:lvl2pPr marL="514350" indent="-171450">
              <a:lnSpc>
                <a:spcPct val="130000"/>
              </a:lnSpc>
              <a:buFont typeface="Calibri" panose="020F0502020204030204" pitchFamily="34" charset="0"/>
              <a:buChar char="‐"/>
              <a:defRPr sz="1200"/>
            </a:lvl2pPr>
            <a:lvl3pPr marL="1143000" indent="-228600">
              <a:lnSpc>
                <a:spcPct val="130000"/>
              </a:lnSpc>
              <a:buFont typeface="Arial" panose="020B0604020202020204" pitchFamily="34" charset="0"/>
              <a:buChar char="-"/>
              <a:defRPr sz="1100">
                <a:latin typeface="Arial" panose="020B0604020202020204" pitchFamily="34" charset="0"/>
                <a:cs typeface="Arial" panose="020B0604020202020204" pitchFamily="34" charset="0"/>
              </a:defRPr>
            </a:lvl3pPr>
            <a:lvl4pPr>
              <a:lnSpc>
                <a:spcPct val="130000"/>
              </a:lnSpc>
              <a:defRPr sz="1050">
                <a:latin typeface="Arial" panose="020B0604020202020204" pitchFamily="34" charset="0"/>
                <a:cs typeface="Arial" panose="020B0604020202020204" pitchFamily="34" charset="0"/>
              </a:defRPr>
            </a:lvl4pPr>
            <a:lvl5pPr>
              <a:defRPr sz="1000"/>
            </a:lvl5pPr>
          </a:lstStyle>
          <a:p>
            <a:pPr lvl="0"/>
            <a:r>
              <a:rPr lang="en-US" dirty="0"/>
              <a:t>Click to edit Master text styles</a:t>
            </a:r>
          </a:p>
          <a:p>
            <a:pPr lvl="1"/>
            <a:r>
              <a:rPr lang="en-US" dirty="0"/>
              <a:t>Second level</a:t>
            </a:r>
          </a:p>
          <a:p>
            <a:pPr lvl="3"/>
            <a:r>
              <a:rPr lang="en-US" dirty="0"/>
              <a:t>Third level</a:t>
            </a:r>
          </a:p>
          <a:p>
            <a:pPr lvl="3"/>
            <a:r>
              <a:rPr lang="en-US" dirty="0"/>
              <a:t>Fourth level</a:t>
            </a:r>
          </a:p>
          <a:p>
            <a:pPr lvl="4"/>
            <a:r>
              <a:rPr lang="en-US" dirty="0"/>
              <a:t>Fifth level</a:t>
            </a:r>
            <a:endParaRPr lang="en-AU" dirty="0"/>
          </a:p>
        </p:txBody>
      </p:sp>
      <p:pic>
        <p:nvPicPr>
          <p:cNvPr id="6" name="Picture 5" descr="PPT templates-1-widescreen-FINAL.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2330" t="2482" r="69973" b="79612"/>
          <a:stretch/>
        </p:blipFill>
        <p:spPr>
          <a:xfrm>
            <a:off x="236539" y="6229939"/>
            <a:ext cx="1592261" cy="579529"/>
          </a:xfrm>
          <a:prstGeom prst="rect">
            <a:avLst/>
          </a:prstGeom>
        </p:spPr>
      </p:pic>
    </p:spTree>
    <p:extLst>
      <p:ext uri="{BB962C8B-B14F-4D97-AF65-F5344CB8AC3E}">
        <p14:creationId xmlns:p14="http://schemas.microsoft.com/office/powerpoint/2010/main" val="4041552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7200" y="141896"/>
            <a:ext cx="8229600" cy="510825"/>
          </a:xfrm>
          <a:prstGeom prst="rect">
            <a:avLst/>
          </a:prstGeom>
        </p:spPr>
        <p:txBody>
          <a:bodyPr/>
          <a:lstStyle>
            <a:lvl1pPr algn="l">
              <a:defRPr sz="2400">
                <a:latin typeface="Arial Narrow"/>
                <a:cs typeface="Arial Narrow"/>
              </a:defRPr>
            </a:lvl1pPr>
          </a:lstStyle>
          <a:p>
            <a:r>
              <a:rPr lang="en-AU" dirty="0"/>
              <a:t>CLICK TO EDIT MASTER TITLE STYLE</a:t>
            </a:r>
            <a:endParaRPr lang="en-US" dirty="0"/>
          </a:p>
        </p:txBody>
      </p:sp>
      <p:sp>
        <p:nvSpPr>
          <p:cNvPr id="12" name="Content Placeholder 2"/>
          <p:cNvSpPr>
            <a:spLocks noGrp="1"/>
          </p:cNvSpPr>
          <p:nvPr>
            <p:ph sz="half" idx="1"/>
          </p:nvPr>
        </p:nvSpPr>
        <p:spPr>
          <a:xfrm>
            <a:off x="457199" y="1231260"/>
            <a:ext cx="8319621" cy="4525963"/>
          </a:xfrm>
          <a:prstGeom prst="rect">
            <a:avLst/>
          </a:prstGeom>
        </p:spPr>
        <p:txBody>
          <a:bodyPr/>
          <a:lstStyle>
            <a:lvl1pPr marL="342900" indent="-342900">
              <a:buFont typeface="Wingdings" charset="2"/>
              <a:buChar char="§"/>
              <a:defRPr sz="2400">
                <a:latin typeface="Arial"/>
                <a:cs typeface="Arial"/>
              </a:defRPr>
            </a:lvl1pPr>
            <a:lvl2pPr>
              <a:defRPr sz="2000">
                <a:latin typeface="Arial"/>
                <a:cs typeface="Arial"/>
              </a:defRPr>
            </a:lvl2pPr>
            <a:lvl3pPr marL="1143000" indent="-228600">
              <a:buFont typeface="Wingdings" charset="2"/>
              <a:buChar char="§"/>
              <a:defRPr sz="1800">
                <a:latin typeface="Arial"/>
                <a:cs typeface="Arial"/>
              </a:defRPr>
            </a:lvl3pPr>
            <a:lvl4pPr>
              <a:defRPr sz="16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p:txBody>
      </p:sp>
      <p:sp>
        <p:nvSpPr>
          <p:cNvPr id="8"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Tree>
    <p:extLst>
      <p:ext uri="{BB962C8B-B14F-4D97-AF65-F5344CB8AC3E}">
        <p14:creationId xmlns:p14="http://schemas.microsoft.com/office/powerpoint/2010/main" val="826477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1896"/>
            <a:ext cx="8229600" cy="510825"/>
          </a:xfrm>
          <a:prstGeom prst="rect">
            <a:avLst/>
          </a:prstGeom>
        </p:spPr>
        <p:txBody>
          <a:bodyPr/>
          <a:lstStyle>
            <a:lvl1pPr algn="l">
              <a:defRPr sz="2400">
                <a:latin typeface="Arial Narrow"/>
                <a:cs typeface="Arial Narrow"/>
              </a:defRPr>
            </a:lvl1pPr>
          </a:lstStyle>
          <a:p>
            <a:r>
              <a:rPr lang="en-AU" dirty="0"/>
              <a:t>CLICK TO EDIT MASTER TITLE STYLE</a:t>
            </a:r>
            <a:endParaRPr lang="en-US" dirty="0"/>
          </a:p>
        </p:txBody>
      </p:sp>
      <p:sp>
        <p:nvSpPr>
          <p:cNvPr id="3" name="Content Placeholder 2"/>
          <p:cNvSpPr>
            <a:spLocks noGrp="1"/>
          </p:cNvSpPr>
          <p:nvPr>
            <p:ph sz="half" idx="1"/>
          </p:nvPr>
        </p:nvSpPr>
        <p:spPr>
          <a:xfrm>
            <a:off x="457200" y="1231260"/>
            <a:ext cx="4038600" cy="4525963"/>
          </a:xfrm>
          <a:prstGeom prst="rect">
            <a:avLst/>
          </a:prstGeom>
        </p:spPr>
        <p:txBody>
          <a:bodyPr/>
          <a:lstStyle>
            <a:lvl1pPr marL="342900" indent="-342900">
              <a:buFont typeface="Wingdings" charset="2"/>
              <a:buChar char="§"/>
              <a:defRPr sz="2400">
                <a:latin typeface="Arial"/>
                <a:cs typeface="Arial"/>
              </a:defRPr>
            </a:lvl1pPr>
            <a:lvl2pPr>
              <a:defRPr sz="2000">
                <a:latin typeface="Arial"/>
                <a:cs typeface="Arial"/>
              </a:defRPr>
            </a:lvl2pPr>
            <a:lvl3pPr marL="1143000" indent="-228600">
              <a:buFont typeface="Wingdings" charset="2"/>
              <a:buChar char="§"/>
              <a:defRPr sz="1800">
                <a:latin typeface="Arial"/>
                <a:cs typeface="Arial"/>
              </a:defRPr>
            </a:lvl3pPr>
            <a:lvl4pPr>
              <a:defRPr sz="16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p:txBody>
      </p:sp>
      <p:sp>
        <p:nvSpPr>
          <p:cNvPr id="4" name="Content Placeholder 3"/>
          <p:cNvSpPr>
            <a:spLocks noGrp="1"/>
          </p:cNvSpPr>
          <p:nvPr>
            <p:ph sz="half" idx="2"/>
          </p:nvPr>
        </p:nvSpPr>
        <p:spPr>
          <a:xfrm>
            <a:off x="4648200" y="1231260"/>
            <a:ext cx="4038600" cy="4525963"/>
          </a:xfrm>
          <a:prstGeom prst="rect">
            <a:avLst/>
          </a:prstGeom>
        </p:spPr>
        <p:txBody>
          <a:bodyPr/>
          <a:lstStyle>
            <a:lvl1pPr marL="342900" indent="-342900">
              <a:buFont typeface="Wingdings" charset="2"/>
              <a:buChar char="§"/>
              <a:defRPr sz="2400">
                <a:latin typeface="Arial"/>
                <a:cs typeface="Arial"/>
              </a:defRPr>
            </a:lvl1pPr>
            <a:lvl2pPr>
              <a:defRPr sz="2000">
                <a:latin typeface="Arial"/>
                <a:cs typeface="Arial"/>
              </a:defRPr>
            </a:lvl2pPr>
            <a:lvl3pPr marL="1143000" indent="-228600">
              <a:buFont typeface="Wingdings" charset="2"/>
              <a:buChar char="§"/>
              <a:defRPr sz="1800">
                <a:latin typeface="Arial"/>
                <a:cs typeface="Arial"/>
              </a:defRPr>
            </a:lvl3pPr>
            <a:lvl4pPr>
              <a:defRPr sz="16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p:txBody>
      </p:sp>
      <p:sp>
        <p:nvSpPr>
          <p:cNvPr id="7"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Tree>
    <p:extLst>
      <p:ext uri="{BB962C8B-B14F-4D97-AF65-F5344CB8AC3E}">
        <p14:creationId xmlns:p14="http://schemas.microsoft.com/office/powerpoint/2010/main" val="103890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ext &amp; diagram">
    <p:spTree>
      <p:nvGrpSpPr>
        <p:cNvPr id="1" name=""/>
        <p:cNvGrpSpPr/>
        <p:nvPr/>
      </p:nvGrpSpPr>
      <p:grpSpPr>
        <a:xfrm>
          <a:off x="0" y="0"/>
          <a:ext cx="0" cy="0"/>
          <a:chOff x="0" y="0"/>
          <a:chExt cx="0" cy="0"/>
        </a:xfrm>
      </p:grpSpPr>
      <p:sp>
        <p:nvSpPr>
          <p:cNvPr id="10" name="Picture Placeholder 2"/>
          <p:cNvSpPr>
            <a:spLocks noGrp="1"/>
          </p:cNvSpPr>
          <p:nvPr>
            <p:ph type="pic" idx="15"/>
          </p:nvPr>
        </p:nvSpPr>
        <p:spPr>
          <a:xfrm>
            <a:off x="3286278" y="1088125"/>
            <a:ext cx="5511828" cy="4743791"/>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 name="Title 1"/>
          <p:cNvSpPr>
            <a:spLocks noGrp="1"/>
          </p:cNvSpPr>
          <p:nvPr>
            <p:ph type="title" hasCustomPrompt="1"/>
          </p:nvPr>
        </p:nvSpPr>
        <p:spPr>
          <a:xfrm>
            <a:off x="457200" y="141896"/>
            <a:ext cx="8229600" cy="510825"/>
          </a:xfrm>
          <a:prstGeom prst="rect">
            <a:avLst/>
          </a:prstGeom>
        </p:spPr>
        <p:txBody>
          <a:bodyPr/>
          <a:lstStyle>
            <a:lvl1pPr algn="l">
              <a:defRPr sz="2400">
                <a:latin typeface="Arial Narrow"/>
                <a:cs typeface="Arial Narrow"/>
              </a:defRPr>
            </a:lvl1pPr>
          </a:lstStyle>
          <a:p>
            <a:r>
              <a:rPr lang="en-AU" dirty="0"/>
              <a:t>CLICK TO EDIT MASTER TITLE STYLE</a:t>
            </a:r>
            <a:endParaRPr lang="en-US" dirty="0"/>
          </a:p>
        </p:txBody>
      </p:sp>
      <p:sp>
        <p:nvSpPr>
          <p:cNvPr id="9" name="Content Placeholder 2"/>
          <p:cNvSpPr>
            <a:spLocks noGrp="1"/>
          </p:cNvSpPr>
          <p:nvPr>
            <p:ph idx="14"/>
          </p:nvPr>
        </p:nvSpPr>
        <p:spPr>
          <a:xfrm>
            <a:off x="457200" y="1088125"/>
            <a:ext cx="2484666" cy="4743791"/>
          </a:xfrm>
          <a:prstGeom prst="rect">
            <a:avLst/>
          </a:prstGeom>
        </p:spPr>
        <p:txBody>
          <a:bodyPr/>
          <a:lstStyle>
            <a:lvl1pPr marL="342900" indent="-342900">
              <a:buFont typeface="Wingdings" charset="2"/>
              <a:buChar char="§"/>
              <a:defRPr sz="2400">
                <a:latin typeface="Arial"/>
                <a:cs typeface="Arial"/>
              </a:defRPr>
            </a:lvl1pPr>
            <a:lvl2pPr>
              <a:defRPr sz="2000"/>
            </a:lvl2pPr>
            <a:lvl3pPr marL="1143000" indent="-228600">
              <a:buFont typeface="Wingdings" charset="2"/>
              <a:buChar char="§"/>
              <a:defRPr sz="1800"/>
            </a:lvl3pPr>
            <a:lvl4pPr>
              <a:defRPr sz="1600"/>
            </a:lvl4pPr>
          </a:lstStyle>
          <a:p>
            <a:pPr lvl="0"/>
            <a:r>
              <a:rPr lang="en-AU" dirty="0"/>
              <a:t>Click to edit Master text styles</a:t>
            </a:r>
          </a:p>
          <a:p>
            <a:pPr lvl="1"/>
            <a:r>
              <a:rPr lang="en-AU" dirty="0"/>
              <a:t>Second level</a:t>
            </a:r>
          </a:p>
          <a:p>
            <a:pPr lvl="2"/>
            <a:r>
              <a:rPr lang="en-AU" dirty="0"/>
              <a:t>Third level</a:t>
            </a:r>
          </a:p>
          <a:p>
            <a:pPr lvl="3"/>
            <a:r>
              <a:rPr lang="en-AU" dirty="0"/>
              <a:t>Fourth level</a:t>
            </a:r>
          </a:p>
        </p:txBody>
      </p:sp>
      <p:sp>
        <p:nvSpPr>
          <p:cNvPr id="7"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Tree>
    <p:extLst>
      <p:ext uri="{BB962C8B-B14F-4D97-AF65-F5344CB8AC3E}">
        <p14:creationId xmlns:p14="http://schemas.microsoft.com/office/powerpoint/2010/main" val="951839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Picture Placeholder 2"/>
          <p:cNvSpPr>
            <a:spLocks noGrp="1"/>
          </p:cNvSpPr>
          <p:nvPr>
            <p:ph type="pic" idx="1"/>
          </p:nvPr>
        </p:nvSpPr>
        <p:spPr>
          <a:xfrm>
            <a:off x="509445" y="1031359"/>
            <a:ext cx="8288662" cy="4871506"/>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Title 2"/>
          <p:cNvSpPr>
            <a:spLocks noGrp="1"/>
          </p:cNvSpPr>
          <p:nvPr>
            <p:ph type="title" hasCustomPrompt="1"/>
          </p:nvPr>
        </p:nvSpPr>
        <p:spPr>
          <a:xfrm>
            <a:off x="465607" y="141896"/>
            <a:ext cx="8332500" cy="487491"/>
          </a:xfrm>
          <a:prstGeom prst="rect">
            <a:avLst/>
          </a:prstGeom>
        </p:spPr>
        <p:txBody>
          <a:bodyPr/>
          <a:lstStyle>
            <a:lvl1pPr algn="l">
              <a:defRPr sz="2400">
                <a:latin typeface="Arial Narrow" charset="0"/>
                <a:ea typeface="Arial Narrow" charset="0"/>
                <a:cs typeface="Arial Narrow" charset="0"/>
              </a:defRPr>
            </a:lvl1pPr>
          </a:lstStyle>
          <a:p>
            <a:r>
              <a:rPr lang="en-AU" dirty="0"/>
              <a:t>CLICK TO EDIT MASTER TITLE STYLE</a:t>
            </a:r>
            <a:endParaRPr lang="en-US" dirty="0"/>
          </a:p>
        </p:txBody>
      </p:sp>
      <p:sp>
        <p:nvSpPr>
          <p:cNvPr id="6" name="Slide Number Placeholder 6"/>
          <p:cNvSpPr txBox="1">
            <a:spLocks/>
          </p:cNvSpPr>
          <p:nvPr userDrawn="1"/>
        </p:nvSpPr>
        <p:spPr>
          <a:xfrm>
            <a:off x="4076885" y="6356350"/>
            <a:ext cx="990230" cy="365125"/>
          </a:xfrm>
          <a:prstGeom prst="rect">
            <a:avLst/>
          </a:prstGeom>
        </p:spPr>
        <p:txBody>
          <a:bodyPr vert="horz" lIns="91440" tIns="45720" rIns="91440" bIns="45720" rtlCol="0" anchor="ctr"/>
          <a:lstStyle>
            <a:defPPr>
              <a:defRPr lang="en-US"/>
            </a:defPPr>
            <a:lvl1pPr marL="0" algn="l" defTabSz="457200" rtl="0" eaLnBrk="1" latinLnBrk="0" hangingPunct="1">
              <a:defRPr sz="2400" kern="1200">
                <a:solidFill>
                  <a:schemeClr val="tx1"/>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14B116A7-1BBE-0246-8B18-68B8A757ECD8}" type="slidenum">
              <a:rPr lang="en-US" smtClean="0"/>
              <a:pPr algn="ctr"/>
              <a:t>‹#›</a:t>
            </a:fld>
            <a:endParaRPr lang="en-US" dirty="0"/>
          </a:p>
        </p:txBody>
      </p:sp>
    </p:spTree>
    <p:extLst>
      <p:ext uri="{BB962C8B-B14F-4D97-AF65-F5344CB8AC3E}">
        <p14:creationId xmlns:p14="http://schemas.microsoft.com/office/powerpoint/2010/main" val="271589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8" y="407008"/>
            <a:ext cx="8280919" cy="900261"/>
          </a:xfrm>
        </p:spPr>
        <p:txBody>
          <a:bodyPr>
            <a:normAutofit/>
          </a:bodyPr>
          <a:lstStyle>
            <a:lvl1pPr marL="108000">
              <a:defRPr lang="en-US" sz="3200" b="1" kern="1200" cap="small" dirty="0">
                <a:solidFill>
                  <a:srgbClr val="105F78"/>
                </a:solidFill>
                <a:latin typeface="+mj-lt"/>
                <a:ea typeface="+mj-ea"/>
                <a:cs typeface="+mj-cs"/>
              </a:defRPr>
            </a:lvl1pPr>
          </a:lstStyle>
          <a:p>
            <a:r>
              <a:rPr lang="en-US" dirty="0"/>
              <a:t>Click to edit Master title style</a:t>
            </a:r>
          </a:p>
        </p:txBody>
      </p:sp>
      <p:sp>
        <p:nvSpPr>
          <p:cNvPr id="7" name="Text Placeholder 6"/>
          <p:cNvSpPr>
            <a:spLocks noGrp="1"/>
          </p:cNvSpPr>
          <p:nvPr>
            <p:ph type="body" sz="quarter" idx="13"/>
          </p:nvPr>
        </p:nvSpPr>
        <p:spPr>
          <a:xfrm>
            <a:off x="395289" y="1539880"/>
            <a:ext cx="8280400" cy="3888532"/>
          </a:xfrm>
        </p:spPr>
        <p:txBody>
          <a:bodyPr/>
          <a:lstStyle>
            <a:lvl1pPr>
              <a:lnSpc>
                <a:spcPct val="130000"/>
              </a:lnSpc>
              <a:defRPr sz="1200">
                <a:latin typeface="Arial" panose="020B0604020202020204" pitchFamily="34" charset="0"/>
                <a:cs typeface="Arial" panose="020B0604020202020204" pitchFamily="34" charset="0"/>
              </a:defRPr>
            </a:lvl1pPr>
            <a:lvl2pPr>
              <a:lnSpc>
                <a:spcPct val="130000"/>
              </a:lnSpc>
              <a:defRPr sz="1200"/>
            </a:lvl2pPr>
            <a:lvl3pPr marL="1143000" indent="-228600">
              <a:lnSpc>
                <a:spcPct val="130000"/>
              </a:lnSpc>
              <a:buFont typeface="Arial" panose="020B0604020202020204" pitchFamily="34" charset="0"/>
              <a:buChar char="-"/>
              <a:defRPr sz="1100">
                <a:latin typeface="Arial" panose="020B0604020202020204" pitchFamily="34" charset="0"/>
                <a:cs typeface="Arial" panose="020B0604020202020204" pitchFamily="34" charset="0"/>
              </a:defRPr>
            </a:lvl3pPr>
            <a:lvl4pPr>
              <a:lnSpc>
                <a:spcPct val="130000"/>
              </a:lnSpc>
              <a:defRPr sz="1050">
                <a:latin typeface="Arial" panose="020B0604020202020204" pitchFamily="34" charset="0"/>
                <a:cs typeface="Arial" panose="020B0604020202020204" pitchFamily="34" charset="0"/>
              </a:defRPr>
            </a:lvl4pPr>
            <a:lvl5pPr>
              <a:defRPr sz="1000"/>
            </a:lvl5pPr>
          </a:lstStyle>
          <a:p>
            <a:pPr lvl="0"/>
            <a:r>
              <a:rPr lang="en-US" dirty="0"/>
              <a:t>Click to edit Master text styles</a:t>
            </a:r>
          </a:p>
          <a:p>
            <a:pPr lvl="2"/>
            <a:r>
              <a:rPr lang="en-US" dirty="0"/>
              <a:t>Second level</a:t>
            </a:r>
          </a:p>
          <a:p>
            <a:pPr lvl="3"/>
            <a:r>
              <a:rPr lang="en-US" dirty="0"/>
              <a:t>Third level</a:t>
            </a:r>
          </a:p>
          <a:p>
            <a:pPr lvl="3"/>
            <a:r>
              <a:rPr lang="en-US" dirty="0"/>
              <a:t>Fourth level</a:t>
            </a:r>
          </a:p>
          <a:p>
            <a:pPr lvl="4"/>
            <a:r>
              <a:rPr lang="en-US" dirty="0"/>
              <a:t>Fifth level</a:t>
            </a:r>
            <a:endParaRPr lang="en-AU" dirty="0"/>
          </a:p>
        </p:txBody>
      </p:sp>
      <p:pic>
        <p:nvPicPr>
          <p:cNvPr id="9" name="Picture 8">
            <a:extLst>
              <a:ext uri="{FF2B5EF4-FFF2-40B4-BE49-F238E27FC236}">
                <a16:creationId xmlns:a16="http://schemas.microsoft.com/office/drawing/2014/main" id="{D10D7816-14A7-4A42-BE69-A360D0D3DE7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7250" y="6331964"/>
            <a:ext cx="441759" cy="375480"/>
          </a:xfrm>
          <a:prstGeom prst="rect">
            <a:avLst/>
          </a:prstGeom>
        </p:spPr>
      </p:pic>
      <p:pic>
        <p:nvPicPr>
          <p:cNvPr id="6" name="Picture 5" descr="PPT templates-1-widescreen-FINAL.jpg"/>
          <p:cNvPicPr>
            <a:picLocks noChangeAspect="1"/>
          </p:cNvPicPr>
          <p:nvPr userDrawn="1"/>
        </p:nvPicPr>
        <p:blipFill rotWithShape="1">
          <a:blip r:embed="rId3" cstate="print">
            <a:extLst>
              <a:ext uri="{28A0092B-C50C-407E-A947-70E740481C1C}">
                <a14:useLocalDpi xmlns:a14="http://schemas.microsoft.com/office/drawing/2010/main" val="0"/>
              </a:ext>
            </a:extLst>
          </a:blip>
          <a:srcRect l="2330" t="2482" r="69973" b="79612"/>
          <a:stretch/>
        </p:blipFill>
        <p:spPr>
          <a:xfrm>
            <a:off x="236539" y="6229939"/>
            <a:ext cx="1592261" cy="579529"/>
          </a:xfrm>
          <a:prstGeom prst="rect">
            <a:avLst/>
          </a:prstGeom>
        </p:spPr>
      </p:pic>
    </p:spTree>
    <p:extLst>
      <p:ext uri="{BB962C8B-B14F-4D97-AF65-F5344CB8AC3E}">
        <p14:creationId xmlns:p14="http://schemas.microsoft.com/office/powerpoint/2010/main" val="357173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48342BB9-BF5F-473D-9C18-CC935FE12D8D}"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D2BC15C-FDEA-4723-8F6F-B337B3C931C2}" type="slidenum">
              <a:rPr lang="en-AU" smtClean="0"/>
              <a:t>‹#›</a:t>
            </a:fld>
            <a:endParaRPr lang="en-AU"/>
          </a:p>
        </p:txBody>
      </p:sp>
    </p:spTree>
    <p:extLst>
      <p:ext uri="{BB962C8B-B14F-4D97-AF65-F5344CB8AC3E}">
        <p14:creationId xmlns:p14="http://schemas.microsoft.com/office/powerpoint/2010/main" val="2582864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AU"/>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70198A2C-8371-41D4-9F24-038AAA149FAC}" type="datetimeFigureOut">
              <a:rPr lang="en-AU" smtClean="0"/>
              <a:t>13/09/2023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6D1C7E-C03D-4FEC-B172-6F88F300A98C}" type="slidenum">
              <a:rPr lang="en-AU" smtClean="0"/>
              <a:t>‹#›</a:t>
            </a:fld>
            <a:endParaRPr lang="en-AU"/>
          </a:p>
        </p:txBody>
      </p:sp>
    </p:spTree>
    <p:extLst>
      <p:ext uri="{BB962C8B-B14F-4D97-AF65-F5344CB8AC3E}">
        <p14:creationId xmlns:p14="http://schemas.microsoft.com/office/powerpoint/2010/main" val="693467478"/>
      </p:ext>
    </p:extLst>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3.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How to use the Monash Brand template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DFDCB2-E1AF-CF45-BF86-32B8D7F4E267}" type="slidenum">
              <a:rPr lang="en-US" smtClean="0"/>
              <a:t>‹#›</a:t>
            </a:fld>
            <a:endParaRPr lang="en-US"/>
          </a:p>
        </p:txBody>
      </p:sp>
      <p:pic>
        <p:nvPicPr>
          <p:cNvPr id="4" name="Picture 3" descr="PPT templates-1-standard-FINAL.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userDrawn="1"/>
        </p:nvSpPr>
        <p:spPr>
          <a:xfrm>
            <a:off x="4605995" y="261257"/>
            <a:ext cx="1020535" cy="738664"/>
          </a:xfrm>
          <a:prstGeom prst="rect">
            <a:avLst/>
          </a:prstGeom>
          <a:noFill/>
        </p:spPr>
        <p:txBody>
          <a:bodyPr wrap="square" rtlCol="0">
            <a:spAutoFit/>
          </a:bodyPr>
          <a:lstStyle/>
          <a:p>
            <a:r>
              <a:rPr lang="en-AU" sz="1400" b="0" i="0" u="none" strike="noStrike" kern="1200" baseline="0" dirty="0">
                <a:solidFill>
                  <a:srgbClr val="004E86"/>
                </a:solidFill>
                <a:latin typeface="Arial Narrow" panose="020B0606020202030204" pitchFamily="34" charset="0"/>
                <a:ea typeface="+mn-ea"/>
                <a:cs typeface="+mn-cs"/>
              </a:rPr>
              <a:t>MONASH</a:t>
            </a:r>
          </a:p>
          <a:p>
            <a:r>
              <a:rPr lang="en-AU" sz="1400" b="0" i="0" u="none" strike="noStrike" kern="1200" baseline="0" dirty="0">
                <a:solidFill>
                  <a:schemeClr val="tx1"/>
                </a:solidFill>
                <a:latin typeface="Arial Narrow" panose="020B0606020202030204" pitchFamily="34" charset="0"/>
                <a:ea typeface="+mn-ea"/>
                <a:cs typeface="+mn-cs"/>
              </a:rPr>
              <a:t>BUSINESS</a:t>
            </a:r>
          </a:p>
          <a:p>
            <a:r>
              <a:rPr lang="en-AU" sz="1400" b="0" i="0" u="none" strike="noStrike" kern="1200" baseline="0" dirty="0">
                <a:solidFill>
                  <a:schemeClr val="tx1"/>
                </a:solidFill>
                <a:latin typeface="Arial Narrow" panose="020B0606020202030204" pitchFamily="34" charset="0"/>
                <a:ea typeface="+mn-ea"/>
                <a:cs typeface="+mn-cs"/>
              </a:rPr>
              <a:t>SCHOOL</a:t>
            </a:r>
            <a:endParaRPr lang="en-AU" sz="1400" dirty="0">
              <a:latin typeface="Arial Narrow" panose="020B0606020202030204" pitchFamily="34" charset="0"/>
            </a:endParaRP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893833" y="6147544"/>
            <a:ext cx="2668767" cy="348533"/>
          </a:xfrm>
          <a:prstGeom prst="rect">
            <a:avLst/>
          </a:prstGeom>
        </p:spPr>
      </p:pic>
    </p:spTree>
    <p:extLst>
      <p:ext uri="{BB962C8B-B14F-4D97-AF65-F5344CB8AC3E}">
        <p14:creationId xmlns:p14="http://schemas.microsoft.com/office/powerpoint/2010/main" val="2286233720"/>
      </p:ext>
    </p:extLst>
  </p:cSld>
  <p:clrMap bg1="lt1" tx1="dk1" bg2="lt2" tx2="dk2" accent1="accent1" accent2="accent2" accent3="accent3" accent4="accent4" accent5="accent5" accent6="accent6" hlink="hlink" folHlink="folHlink"/>
  <p:sldLayoutIdLst>
    <p:sldLayoutId id="2147483649" r:id="rId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p:cNvSpPr txBox="1"/>
          <p:nvPr userDrawn="1"/>
        </p:nvSpPr>
        <p:spPr>
          <a:xfrm>
            <a:off x="8138131" y="6273454"/>
            <a:ext cx="777269" cy="530915"/>
          </a:xfrm>
          <a:prstGeom prst="rect">
            <a:avLst/>
          </a:prstGeom>
          <a:noFill/>
        </p:spPr>
        <p:txBody>
          <a:bodyPr wrap="square" rtlCol="0">
            <a:spAutoFit/>
          </a:bodyPr>
          <a:lstStyle/>
          <a:p>
            <a:r>
              <a:rPr lang="en-AU" sz="950" b="0" i="0" u="none" strike="noStrike" kern="1200" baseline="0" dirty="0">
                <a:solidFill>
                  <a:srgbClr val="004E86"/>
                </a:solidFill>
                <a:latin typeface="Arial Narrow" panose="020B0606020202030204" pitchFamily="34" charset="0"/>
                <a:ea typeface="+mn-ea"/>
                <a:cs typeface="+mn-cs"/>
              </a:rPr>
              <a:t>MONASH</a:t>
            </a:r>
          </a:p>
          <a:p>
            <a:r>
              <a:rPr lang="en-AU" sz="950" b="0" i="0" u="none" strike="noStrike" kern="1200" baseline="0" dirty="0">
                <a:solidFill>
                  <a:schemeClr val="tx1"/>
                </a:solidFill>
                <a:latin typeface="Arial Narrow" panose="020B0606020202030204" pitchFamily="34" charset="0"/>
                <a:ea typeface="+mn-ea"/>
                <a:cs typeface="+mn-cs"/>
              </a:rPr>
              <a:t>BUSINESS</a:t>
            </a:r>
          </a:p>
          <a:p>
            <a:r>
              <a:rPr lang="en-AU" sz="950" b="0" i="0" u="none" strike="noStrike" kern="1200" baseline="0" dirty="0">
                <a:solidFill>
                  <a:schemeClr val="tx1"/>
                </a:solidFill>
                <a:latin typeface="Arial Narrow" panose="020B0606020202030204" pitchFamily="34" charset="0"/>
                <a:ea typeface="+mn-ea"/>
                <a:cs typeface="+mn-cs"/>
              </a:rPr>
              <a:t>SCHOOL</a:t>
            </a:r>
            <a:endParaRPr lang="en-AU" sz="950" dirty="0">
              <a:latin typeface="Arial Narrow" panose="020B0606020202030204" pitchFamily="34" charset="0"/>
            </a:endParaRPr>
          </a:p>
        </p:txBody>
      </p:sp>
    </p:spTree>
    <p:extLst>
      <p:ext uri="{BB962C8B-B14F-4D97-AF65-F5344CB8AC3E}">
        <p14:creationId xmlns:p14="http://schemas.microsoft.com/office/powerpoint/2010/main" val="4102957950"/>
      </p:ext>
    </p:extLst>
  </p:cSld>
  <p:clrMap bg1="lt1" tx1="dk1" bg2="lt2" tx2="dk2" accent1="accent1" accent2="accent2" accent3="accent3" accent4="accent4" accent5="accent5" accent6="accent6" hlink="hlink" folHlink="folHlink"/>
  <p:sldLayoutIdLst>
    <p:sldLayoutId id="2147483673" r:id="rId1"/>
    <p:sldLayoutId id="2147483722" r:id="rId2"/>
    <p:sldLayoutId id="2147483676" r:id="rId3"/>
    <p:sldLayoutId id="2147483720" r:id="rId4"/>
    <p:sldLayoutId id="2147483681" r:id="rId5"/>
    <p:sldLayoutId id="2147483723" r:id="rId6"/>
    <p:sldLayoutId id="2147483724" r:id="rId7"/>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0198A2C-8371-41D4-9F24-038AAA149FAC}" type="datetimeFigureOut">
              <a:rPr lang="en-AU" smtClean="0"/>
              <a:t>13/09/2023</a:t>
            </a:fld>
            <a:endParaRPr lang="en-A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How to use the Monash Brand template</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ADFDCB2-E1AF-CF45-BF86-32B8D7F4E267}" type="slidenum">
              <a:rPr lang="en-US" smtClean="0"/>
              <a:t>‹#›</a:t>
            </a:fld>
            <a:endParaRPr lang="en-US"/>
          </a:p>
        </p:txBody>
      </p:sp>
      <p:sp>
        <p:nvSpPr>
          <p:cNvPr id="7" name="TextBox 6"/>
          <p:cNvSpPr txBox="1"/>
          <p:nvPr userDrawn="1"/>
        </p:nvSpPr>
        <p:spPr>
          <a:xfrm>
            <a:off x="8138131" y="6273454"/>
            <a:ext cx="777269" cy="530915"/>
          </a:xfrm>
          <a:prstGeom prst="rect">
            <a:avLst/>
          </a:prstGeom>
          <a:noFill/>
        </p:spPr>
        <p:txBody>
          <a:bodyPr wrap="square" rtlCol="0">
            <a:spAutoFit/>
          </a:bodyPr>
          <a:lstStyle/>
          <a:p>
            <a:r>
              <a:rPr lang="en-AU" sz="950" b="0" i="0" u="none" strike="noStrike" kern="1200" baseline="0" dirty="0">
                <a:solidFill>
                  <a:srgbClr val="004E86"/>
                </a:solidFill>
                <a:latin typeface="Arial Narrow" panose="020B0606020202030204" pitchFamily="34" charset="0"/>
                <a:ea typeface="+mn-ea"/>
                <a:cs typeface="+mn-cs"/>
              </a:rPr>
              <a:t>MONASH</a:t>
            </a:r>
          </a:p>
          <a:p>
            <a:r>
              <a:rPr lang="en-AU" sz="950" b="0" i="0" u="none" strike="noStrike" kern="1200" baseline="0" dirty="0">
                <a:solidFill>
                  <a:schemeClr val="tx1"/>
                </a:solidFill>
                <a:latin typeface="Arial Narrow" panose="020B0606020202030204" pitchFamily="34" charset="0"/>
                <a:ea typeface="+mn-ea"/>
                <a:cs typeface="+mn-cs"/>
              </a:rPr>
              <a:t>BUSINESS</a:t>
            </a:r>
          </a:p>
          <a:p>
            <a:r>
              <a:rPr lang="en-AU" sz="950" b="0" i="0" u="none" strike="noStrike" kern="1200" baseline="0" dirty="0">
                <a:solidFill>
                  <a:schemeClr val="tx1"/>
                </a:solidFill>
                <a:latin typeface="Arial Narrow" panose="020B0606020202030204" pitchFamily="34" charset="0"/>
                <a:ea typeface="+mn-ea"/>
                <a:cs typeface="+mn-cs"/>
              </a:rPr>
              <a:t>SCHOOL</a:t>
            </a:r>
            <a:endParaRPr lang="en-AU" sz="950" dirty="0">
              <a:latin typeface="Arial Narrow" panose="020B0606020202030204" pitchFamily="34" charset="0"/>
            </a:endParaRPr>
          </a:p>
        </p:txBody>
      </p:sp>
    </p:spTree>
    <p:extLst>
      <p:ext uri="{BB962C8B-B14F-4D97-AF65-F5344CB8AC3E}">
        <p14:creationId xmlns:p14="http://schemas.microsoft.com/office/powerpoint/2010/main" val="1906348506"/>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8" r:id="rId1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130.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microsoft.com/office/2007/relationships/hdphoto" Target="../media/hdphoto2.wdp"/><Relationship Id="rId5" Type="http://schemas.openxmlformats.org/officeDocument/2006/relationships/image" Target="../media/image15.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hyperlink" Target="mailto:Dennis.petrie@monash.edu" TargetMode="External"/><Relationship Id="rId2" Type="http://schemas.openxmlformats.org/officeDocument/2006/relationships/image" Target="../media/image21.jpeg"/><Relationship Id="rId1" Type="http://schemas.openxmlformats.org/officeDocument/2006/relationships/slideLayout" Target="../slideLayouts/slideLayout20.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5.emf"/></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0.xml"/><Relationship Id="rId5" Type="http://schemas.openxmlformats.org/officeDocument/2006/relationships/image" Target="../media/image13.png"/><Relationship Id="rId4" Type="http://schemas.openxmlformats.org/officeDocument/2006/relationships/image" Target="../media/image100.png"/></Relationships>
</file>

<file path=ppt/slides/_rels/slide3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32.emf"/><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11.emf"/><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4032" y="1683197"/>
            <a:ext cx="5142248" cy="1870885"/>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105F78"/>
                </a:solidFill>
                <a:latin typeface="Calibri Light" panose="020F0302020204030204" pitchFamily="34" charset="0"/>
                <a:cs typeface="Calibri Light" panose="020F0302020204030204" pitchFamily="34" charset="0"/>
              </a:rPr>
              <a:t>Regional variation in mental healthcare utilisation in Australia:</a:t>
            </a:r>
            <a:br>
              <a:rPr lang="en-US" b="1" cap="small" dirty="0">
                <a:solidFill>
                  <a:srgbClr val="105F78"/>
                </a:solidFill>
                <a:latin typeface="Calibri Light" panose="020F0302020204030204" pitchFamily="34" charset="0"/>
                <a:cs typeface="Calibri Light" panose="020F0302020204030204" pitchFamily="34" charset="0"/>
              </a:rPr>
            </a:br>
            <a:r>
              <a:rPr lang="en-US" b="1" cap="small" dirty="0">
                <a:solidFill>
                  <a:srgbClr val="00B0F0"/>
                </a:solidFill>
                <a:latin typeface="Calibri Light" panose="020F0302020204030204" pitchFamily="34" charset="0"/>
                <a:cs typeface="Calibri Light" panose="020F0302020204030204" pitchFamily="34" charset="0"/>
              </a:rPr>
              <a:t>Evidence from movers</a:t>
            </a:r>
          </a:p>
        </p:txBody>
      </p:sp>
      <p:sp>
        <p:nvSpPr>
          <p:cNvPr id="6" name="Subtitle 8"/>
          <p:cNvSpPr>
            <a:spLocks noGrp="1"/>
          </p:cNvSpPr>
          <p:nvPr>
            <p:ph type="subTitle" idx="1"/>
          </p:nvPr>
        </p:nvSpPr>
        <p:spPr>
          <a:xfrm>
            <a:off x="274290" y="3554082"/>
            <a:ext cx="5352240" cy="2653677"/>
          </a:xfrm>
        </p:spPr>
        <p:txBody>
          <a:bodyPr anchor="t" anchorCtr="0"/>
          <a:lstStyle/>
          <a:p>
            <a:pPr>
              <a:spcAft>
                <a:spcPts val="24"/>
              </a:spcAft>
            </a:pPr>
            <a:r>
              <a:rPr lang="en-US"/>
              <a:t>Dr Karinna</a:t>
            </a:r>
            <a:r>
              <a:rPr lang="en-US" dirty="0"/>
              <a:t> Saxby</a:t>
            </a:r>
          </a:p>
          <a:p>
            <a:r>
              <a:rPr lang="en-US" dirty="0"/>
              <a:t>Professor Tom </a:t>
            </a:r>
            <a:r>
              <a:rPr lang="en-US" dirty="0" err="1"/>
              <a:t>Buchmueller</a:t>
            </a:r>
            <a:endParaRPr lang="en-US" dirty="0"/>
          </a:p>
          <a:p>
            <a:r>
              <a:rPr lang="en-US" dirty="0"/>
              <a:t>Associate Professor Sonja de New</a:t>
            </a:r>
          </a:p>
          <a:p>
            <a:r>
              <a:rPr lang="en-US" b="1" dirty="0">
                <a:solidFill>
                  <a:schemeClr val="tx1"/>
                </a:solidFill>
              </a:rPr>
              <a:t>Professor Dennis Petrie</a:t>
            </a:r>
          </a:p>
          <a:p>
            <a:r>
              <a:rPr lang="en-US" b="1" dirty="0">
                <a:solidFill>
                  <a:schemeClr val="tx1"/>
                </a:solidFill>
              </a:rPr>
              <a:t>(Centre for Health Economics, Monash University)</a:t>
            </a:r>
          </a:p>
          <a:p>
            <a:pPr>
              <a:spcBef>
                <a:spcPts val="0"/>
              </a:spcBef>
            </a:pPr>
            <a:endParaRPr lang="en-US" sz="2000" dirty="0"/>
          </a:p>
          <a:p>
            <a:pPr>
              <a:spcBef>
                <a:spcPts val="0"/>
              </a:spcBef>
            </a:pPr>
            <a:r>
              <a:rPr lang="en-US" dirty="0">
                <a:solidFill>
                  <a:schemeClr val="tx1"/>
                </a:solidFill>
              </a:rPr>
              <a:t>13</a:t>
            </a:r>
            <a:r>
              <a:rPr lang="en-US" baseline="30000" dirty="0">
                <a:solidFill>
                  <a:schemeClr val="tx1"/>
                </a:solidFill>
              </a:rPr>
              <a:t>th</a:t>
            </a:r>
            <a:r>
              <a:rPr lang="en-US" dirty="0">
                <a:solidFill>
                  <a:schemeClr val="tx1"/>
                </a:solidFill>
              </a:rPr>
              <a:t> Sep 2023</a:t>
            </a:r>
          </a:p>
          <a:p>
            <a:pPr>
              <a:spcBef>
                <a:spcPts val="0"/>
              </a:spcBef>
            </a:pPr>
            <a:r>
              <a:rPr lang="en-AU" dirty="0" err="1"/>
              <a:t>Wennberg</a:t>
            </a:r>
            <a:r>
              <a:rPr lang="en-AU" dirty="0"/>
              <a:t> International Collaborative - PISA</a:t>
            </a:r>
            <a:endParaRPr lang="en-US" dirty="0">
              <a:solidFill>
                <a:schemeClr val="tx1"/>
              </a:solidFill>
            </a:endParaRPr>
          </a:p>
          <a:p>
            <a:pPr>
              <a:spcBef>
                <a:spcPts val="0"/>
              </a:spcBef>
            </a:pPr>
            <a:endParaRPr lang="en-AU" dirty="0"/>
          </a:p>
          <a:p>
            <a:pPr>
              <a:spcBef>
                <a:spcPts val="0"/>
              </a:spcBef>
            </a:pPr>
            <a:endParaRPr lang="en-US" sz="2000" dirty="0"/>
          </a:p>
        </p:txBody>
      </p:sp>
      <p:sp>
        <p:nvSpPr>
          <p:cNvPr id="8" name="Title 1">
            <a:extLst>
              <a:ext uri="{FF2B5EF4-FFF2-40B4-BE49-F238E27FC236}">
                <a16:creationId xmlns:a16="http://schemas.microsoft.com/office/drawing/2014/main" id="{6EF9A86F-6679-4561-A81B-C3C3964C11B0}"/>
              </a:ext>
            </a:extLst>
          </p:cNvPr>
          <p:cNvSpPr txBox="1">
            <a:spLocks/>
          </p:cNvSpPr>
          <p:nvPr/>
        </p:nvSpPr>
        <p:spPr>
          <a:xfrm>
            <a:off x="1516926" y="3756431"/>
            <a:ext cx="5799598" cy="1284250"/>
          </a:xfrm>
          <a:prstGeom prst="rect">
            <a:avLst/>
          </a:prstGeom>
        </p:spPr>
        <p:txBody>
          <a:bodyPr>
            <a:normAutofit fontScale="97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b="1" cap="small" dirty="0">
              <a:solidFill>
                <a:srgbClr val="105F78"/>
              </a:solidFill>
            </a:endParaRPr>
          </a:p>
        </p:txBody>
      </p:sp>
    </p:spTree>
    <p:extLst>
      <p:ext uri="{BB962C8B-B14F-4D97-AF65-F5344CB8AC3E}">
        <p14:creationId xmlns:p14="http://schemas.microsoft.com/office/powerpoint/2010/main" val="1250324929"/>
      </p:ext>
    </p:extLst>
  </p:cSld>
  <p:clrMapOvr>
    <a:masterClrMapping/>
  </p:clrMapOvr>
  <mc:AlternateContent xmlns:mc="http://schemas.openxmlformats.org/markup-compatibility/2006" xmlns:p14="http://schemas.microsoft.com/office/powerpoint/2010/main">
    <mc:Choice Requires="p14">
      <p:transition spd="slow" p14:dur="2000" advTm="20753"/>
    </mc:Choice>
    <mc:Fallback xmlns="">
      <p:transition spd="slow" advTm="2075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FB05541-D157-4D70-BE48-6B4F387372B1}"/>
              </a:ext>
            </a:extLst>
          </p:cNvPr>
          <p:cNvPicPr/>
          <p:nvPr/>
        </p:nvPicPr>
        <p:blipFill rotWithShape="1">
          <a:blip r:embed="rId3" cstate="print">
            <a:extLst>
              <a:ext uri="{28A0092B-C50C-407E-A947-70E740481C1C}">
                <a14:useLocalDpi xmlns:a14="http://schemas.microsoft.com/office/drawing/2010/main" val="0"/>
              </a:ext>
            </a:extLst>
          </a:blip>
          <a:srcRect l="2529" r="1675" b="4249"/>
          <a:stretch/>
        </p:blipFill>
        <p:spPr bwMode="auto">
          <a:xfrm>
            <a:off x="254523" y="1923550"/>
            <a:ext cx="8693634" cy="4934450"/>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381595" y="400693"/>
            <a:ext cx="8566562" cy="584775"/>
          </a:xfrm>
          <a:prstGeom prst="rect">
            <a:avLst/>
          </a:prstGeom>
        </p:spPr>
        <p:txBody>
          <a:bodyPr wrap="square">
            <a:spAutoFit/>
          </a:bodyPr>
          <a:lstStyle/>
          <a:p>
            <a:r>
              <a:rPr lang="en-AU" sz="3200" cap="small" dirty="0">
                <a:solidFill>
                  <a:srgbClr val="105F78"/>
                </a:solidFill>
              </a:rPr>
              <a:t>Fixed effects models</a:t>
            </a:r>
          </a:p>
        </p:txBody>
      </p:sp>
      <mc:AlternateContent xmlns:mc="http://schemas.openxmlformats.org/markup-compatibility/2006" xmlns:a14="http://schemas.microsoft.com/office/drawing/2010/main">
        <mc:Choice Requires="a14">
          <p:sp>
            <p:nvSpPr>
              <p:cNvPr id="16" name="Content Placeholder 2">
                <a:extLst>
                  <a:ext uri="{FF2B5EF4-FFF2-40B4-BE49-F238E27FC236}">
                    <a16:creationId xmlns:a16="http://schemas.microsoft.com/office/drawing/2014/main" id="{51BED2C0-0F35-4C74-8F31-1D5D2A008B5F}"/>
                  </a:ext>
                </a:extLst>
              </p:cNvPr>
              <p:cNvSpPr txBox="1">
                <a:spLocks/>
              </p:cNvSpPr>
              <p:nvPr/>
            </p:nvSpPr>
            <p:spPr>
              <a:xfrm>
                <a:off x="254523" y="1027825"/>
                <a:ext cx="8294054" cy="895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3350" lvl="1" indent="0">
                  <a:spcAft>
                    <a:spcPts val="600"/>
                  </a:spcAft>
                  <a:buNone/>
                </a:pPr>
                <a:r>
                  <a:rPr lang="en-AU" sz="1800" b="1" dirty="0">
                    <a:latin typeface="Arial" panose="020B0604020202020204" pitchFamily="34" charset="0"/>
                    <a:cs typeface="Arial" panose="020B0604020202020204" pitchFamily="34" charset="0"/>
                    <a:sym typeface="Wingdings" panose="05000000000000000000" pitchFamily="2" charset="2"/>
                  </a:rPr>
                  <a:t>Similar results</a:t>
                </a:r>
                <a:endParaRPr lang="en-AU" sz="1800" b="1" dirty="0">
                  <a:latin typeface="Arial" panose="020B0604020202020204" pitchFamily="34" charset="0"/>
                  <a:cs typeface="Arial" panose="020B0604020202020204" pitchFamily="34" charset="0"/>
                </a:endParaRPr>
              </a:p>
              <a:p>
                <a:pPr marL="419100" lvl="1" indent="-285750">
                  <a:spcAft>
                    <a:spcPts val="600"/>
                  </a:spcAft>
                </a:pPr>
                <a:r>
                  <a:rPr lang="en-AU" sz="1800" dirty="0">
                    <a:latin typeface="Arial" panose="020B0604020202020204" pitchFamily="34" charset="0"/>
                    <a:cs typeface="Arial" panose="020B0604020202020204" pitchFamily="34" charset="0"/>
                  </a:rPr>
                  <a:t>~70% of variation in </a:t>
                </a:r>
                <a:r>
                  <a:rPr lang="en-AU" sz="1800" b="1" dirty="0">
                    <a:solidFill>
                      <a:srgbClr val="0070C0"/>
                    </a:solidFill>
                    <a:latin typeface="Arial" panose="020B0604020202020204" pitchFamily="34" charset="0"/>
                    <a:cs typeface="Arial" panose="020B0604020202020204" pitchFamily="34" charset="0"/>
                  </a:rPr>
                  <a:t>mental health services</a:t>
                </a:r>
                <a:r>
                  <a:rPr lang="en-AU" sz="1800" dirty="0">
                    <a:solidFill>
                      <a:srgbClr val="0070C0"/>
                    </a:solidFill>
                    <a:latin typeface="Arial" panose="020B0604020202020204" pitchFamily="34" charset="0"/>
                    <a:cs typeface="Arial" panose="020B0604020202020204" pitchFamily="34" charset="0"/>
                  </a:rPr>
                  <a:t> </a:t>
                </a:r>
                <a:r>
                  <a:rPr lang="en-AU" sz="1800" dirty="0">
                    <a:latin typeface="Arial" panose="020B0604020202020204" pitchFamily="34" charset="0"/>
                    <a:cs typeface="Arial" panose="020B0604020202020204" pitchFamily="34" charset="0"/>
                  </a:rPr>
                  <a:t>due to place (</a:t>
                </a:r>
                <a14:m>
                  <m:oMath xmlns:m="http://schemas.openxmlformats.org/officeDocument/2006/math">
                    <m:r>
                      <a:rPr lang="en-AU" sz="1800" b="0" i="1" smtClean="0">
                        <a:latin typeface="Cambria Math" panose="02040503050406030204" pitchFamily="18" charset="0"/>
                        <a:cs typeface="Arial" panose="020B0604020202020204" pitchFamily="34" charset="0"/>
                      </a:rPr>
                      <m:t>∴</m:t>
                    </m:r>
                  </m:oMath>
                </a14:m>
                <a:r>
                  <a:rPr lang="en-AU" sz="1800" dirty="0">
                    <a:latin typeface="Arial" panose="020B0604020202020204" pitchFamily="34" charset="0"/>
                    <a:cs typeface="Arial" panose="020B0604020202020204" pitchFamily="34" charset="0"/>
                  </a:rPr>
                  <a:t> 30% patient)</a:t>
                </a:r>
              </a:p>
              <a:p>
                <a:pPr marL="419100" lvl="1" indent="-285750">
                  <a:spcAft>
                    <a:spcPts val="600"/>
                  </a:spcAft>
                </a:pPr>
                <a:r>
                  <a:rPr lang="en-AU" sz="1800" dirty="0">
                    <a:latin typeface="Arial" panose="020B0604020202020204" pitchFamily="34" charset="0"/>
                    <a:cs typeface="Arial" panose="020B0604020202020204" pitchFamily="34" charset="0"/>
                  </a:rPr>
                  <a:t>~20% of variation in </a:t>
                </a:r>
                <a:r>
                  <a:rPr lang="en-AU" sz="1800" b="1" dirty="0">
                    <a:solidFill>
                      <a:schemeClr val="accent6">
                        <a:lumMod val="75000"/>
                      </a:schemeClr>
                    </a:solidFill>
                    <a:latin typeface="Arial" panose="020B0604020202020204" pitchFamily="34" charset="0"/>
                    <a:cs typeface="Arial" panose="020B0604020202020204" pitchFamily="34" charset="0"/>
                  </a:rPr>
                  <a:t>mental health scripts</a:t>
                </a:r>
                <a:r>
                  <a:rPr lang="en-AU" sz="1800" dirty="0">
                    <a:solidFill>
                      <a:schemeClr val="accent6">
                        <a:lumMod val="75000"/>
                      </a:schemeClr>
                    </a:solidFill>
                    <a:latin typeface="Arial" panose="020B0604020202020204" pitchFamily="34" charset="0"/>
                    <a:cs typeface="Arial" panose="020B0604020202020204" pitchFamily="34" charset="0"/>
                  </a:rPr>
                  <a:t> </a:t>
                </a:r>
                <a:r>
                  <a:rPr lang="en-AU" sz="1800" dirty="0">
                    <a:latin typeface="Arial" panose="020B0604020202020204" pitchFamily="34" charset="0"/>
                    <a:cs typeface="Arial" panose="020B0604020202020204" pitchFamily="34" charset="0"/>
                  </a:rPr>
                  <a:t>due to place (</a:t>
                </a:r>
                <a14:m>
                  <m:oMath xmlns:m="http://schemas.openxmlformats.org/officeDocument/2006/math">
                    <m:r>
                      <a:rPr lang="en-AU" sz="1800" i="1">
                        <a:latin typeface="Cambria Math" panose="02040503050406030204" pitchFamily="18" charset="0"/>
                        <a:cs typeface="Arial" panose="020B0604020202020204" pitchFamily="34" charset="0"/>
                      </a:rPr>
                      <m:t>∴</m:t>
                    </m:r>
                  </m:oMath>
                </a14:m>
                <a:r>
                  <a:rPr lang="en-AU" sz="1800" dirty="0">
                    <a:latin typeface="Arial" panose="020B0604020202020204" pitchFamily="34" charset="0"/>
                    <a:cs typeface="Arial" panose="020B0604020202020204" pitchFamily="34" charset="0"/>
                  </a:rPr>
                  <a:t> 80% patient)</a:t>
                </a:r>
              </a:p>
            </p:txBody>
          </p:sp>
        </mc:Choice>
        <mc:Fallback xmlns="">
          <p:sp>
            <p:nvSpPr>
              <p:cNvPr id="16" name="Content Placeholder 2">
                <a:extLst>
                  <a:ext uri="{FF2B5EF4-FFF2-40B4-BE49-F238E27FC236}">
                    <a16:creationId xmlns:a16="http://schemas.microsoft.com/office/drawing/2014/main" id="{51BED2C0-0F35-4C74-8F31-1D5D2A008B5F}"/>
                  </a:ext>
                </a:extLst>
              </p:cNvPr>
              <p:cNvSpPr txBox="1">
                <a:spLocks noRot="1" noChangeAspect="1" noMove="1" noResize="1" noEditPoints="1" noAdjustHandles="1" noChangeArrowheads="1" noChangeShapeType="1" noTextEdit="1"/>
              </p:cNvSpPr>
              <p:nvPr/>
            </p:nvSpPr>
            <p:spPr>
              <a:xfrm>
                <a:off x="254523" y="1027825"/>
                <a:ext cx="8294054" cy="895725"/>
              </a:xfrm>
              <a:prstGeom prst="rect">
                <a:avLst/>
              </a:prstGeom>
              <a:blipFill>
                <a:blip r:embed="rId4"/>
                <a:stretch>
                  <a:fillRect t="-6803" b="-35374"/>
                </a:stretch>
              </a:blipFill>
            </p:spPr>
            <p:txBody>
              <a:bodyPr/>
              <a:lstStyle/>
              <a:p>
                <a:r>
                  <a:rPr lang="en-AU">
                    <a:noFill/>
                  </a:rPr>
                  <a:t> </a:t>
                </a:r>
              </a:p>
            </p:txBody>
          </p:sp>
        </mc:Fallback>
      </mc:AlternateContent>
      <p:graphicFrame>
        <p:nvGraphicFramePr>
          <p:cNvPr id="9" name="Table 8">
            <a:extLst>
              <a:ext uri="{FF2B5EF4-FFF2-40B4-BE49-F238E27FC236}">
                <a16:creationId xmlns:a16="http://schemas.microsoft.com/office/drawing/2014/main" id="{42372C9F-EE6E-4382-82DC-00D1EB4566BE}"/>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2020640378"/>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266AF77-EBCC-4F0F-AECC-16FC72E67AF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43" y="1011469"/>
            <a:ext cx="8752315" cy="5154553"/>
          </a:xfrm>
          <a:prstGeom prst="rect">
            <a:avLst/>
          </a:prstGeom>
          <a:noFill/>
          <a:ln>
            <a:noFill/>
          </a:ln>
        </p:spPr>
      </p:pic>
      <p:sp>
        <p:nvSpPr>
          <p:cNvPr id="7" name="Rectangle 6"/>
          <p:cNvSpPr/>
          <p:nvPr/>
        </p:nvSpPr>
        <p:spPr>
          <a:xfrm>
            <a:off x="381595" y="426694"/>
            <a:ext cx="8566562" cy="584775"/>
          </a:xfrm>
          <a:prstGeom prst="rect">
            <a:avLst/>
          </a:prstGeom>
        </p:spPr>
        <p:txBody>
          <a:bodyPr wrap="square">
            <a:spAutoFit/>
          </a:bodyPr>
          <a:lstStyle/>
          <a:p>
            <a:r>
              <a:rPr lang="en-AU" sz="3200" cap="small" dirty="0">
                <a:solidFill>
                  <a:srgbClr val="105F78"/>
                </a:solidFill>
              </a:rPr>
              <a:t>Mental Healthcare Fixed effects by category of care</a:t>
            </a:r>
          </a:p>
        </p:txBody>
      </p:sp>
      <p:graphicFrame>
        <p:nvGraphicFramePr>
          <p:cNvPr id="10" name="Table 9">
            <a:extLst>
              <a:ext uri="{FF2B5EF4-FFF2-40B4-BE49-F238E27FC236}">
                <a16:creationId xmlns:a16="http://schemas.microsoft.com/office/drawing/2014/main" id="{0FEE8C0D-DD48-44B7-898F-43418B83C2A8}"/>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
        <p:nvSpPr>
          <p:cNvPr id="2" name="TextBox 1">
            <a:extLst>
              <a:ext uri="{FF2B5EF4-FFF2-40B4-BE49-F238E27FC236}">
                <a16:creationId xmlns:a16="http://schemas.microsoft.com/office/drawing/2014/main" id="{575798C9-9A38-432F-9D76-34299DBCDCDC}"/>
              </a:ext>
            </a:extLst>
          </p:cNvPr>
          <p:cNvSpPr txBox="1"/>
          <p:nvPr/>
        </p:nvSpPr>
        <p:spPr>
          <a:xfrm>
            <a:off x="1808480" y="6075680"/>
            <a:ext cx="6014720" cy="646331"/>
          </a:xfrm>
          <a:prstGeom prst="rect">
            <a:avLst/>
          </a:prstGeom>
          <a:noFill/>
        </p:spPr>
        <p:txBody>
          <a:bodyPr wrap="square" rtlCol="0">
            <a:spAutoFit/>
          </a:bodyPr>
          <a:lstStyle/>
          <a:p>
            <a:r>
              <a:rPr lang="en-AU" dirty="0"/>
              <a:t>Fixed effects highly correlated – same factors driving limited demand across provider types (limited substitution)</a:t>
            </a:r>
          </a:p>
        </p:txBody>
      </p:sp>
    </p:spTree>
    <p:extLst>
      <p:ext uri="{BB962C8B-B14F-4D97-AF65-F5344CB8AC3E}">
        <p14:creationId xmlns:p14="http://schemas.microsoft.com/office/powerpoint/2010/main" val="2144205045"/>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7927" y="445769"/>
            <a:ext cx="8566562" cy="584775"/>
          </a:xfrm>
          <a:prstGeom prst="rect">
            <a:avLst/>
          </a:prstGeom>
        </p:spPr>
        <p:txBody>
          <a:bodyPr wrap="square">
            <a:spAutoFit/>
          </a:bodyPr>
          <a:lstStyle/>
          <a:p>
            <a:r>
              <a:rPr lang="en-AU" sz="3200" cap="small" dirty="0">
                <a:solidFill>
                  <a:srgbClr val="105F78"/>
                </a:solidFill>
              </a:rPr>
              <a:t> Higher utilisation= Better mental health?</a:t>
            </a:r>
            <a:endParaRPr lang="en-AU" sz="3200" dirty="0">
              <a:solidFill>
                <a:srgbClr val="00A3DE"/>
              </a:solidFill>
            </a:endParaRPr>
          </a:p>
        </p:txBody>
      </p:sp>
      <p:sp>
        <p:nvSpPr>
          <p:cNvPr id="11" name="Rectangular Callout 4">
            <a:extLst>
              <a:ext uri="{FF2B5EF4-FFF2-40B4-BE49-F238E27FC236}">
                <a16:creationId xmlns:a16="http://schemas.microsoft.com/office/drawing/2014/main" id="{ACD95058-3855-44C0-A36A-6DB2BEC1FA90}"/>
              </a:ext>
            </a:extLst>
          </p:cNvPr>
          <p:cNvSpPr/>
          <p:nvPr/>
        </p:nvSpPr>
        <p:spPr>
          <a:xfrm>
            <a:off x="766475" y="2105623"/>
            <a:ext cx="3886366" cy="1233244"/>
          </a:xfrm>
          <a:prstGeom prst="wedgeRectCallout">
            <a:avLst>
              <a:gd name="adj1" fmla="val -21068"/>
              <a:gd name="adj2" fmla="val -66206"/>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latin typeface="Arial" panose="020B0604020202020204" pitchFamily="34" charset="0"/>
                <a:cs typeface="Arial" panose="020B0604020202020204" pitchFamily="34" charset="0"/>
              </a:rPr>
              <a:t>Do regions with higher ‘place based utilisation’ achieve better mental health outcomes?</a:t>
            </a:r>
          </a:p>
        </p:txBody>
      </p:sp>
      <p:sp>
        <p:nvSpPr>
          <p:cNvPr id="17" name="Content Placeholder 2">
            <a:extLst>
              <a:ext uri="{FF2B5EF4-FFF2-40B4-BE49-F238E27FC236}">
                <a16:creationId xmlns:a16="http://schemas.microsoft.com/office/drawing/2014/main" id="{DBB2D1BD-31E4-468E-85BB-2E20F884D287}"/>
              </a:ext>
            </a:extLst>
          </p:cNvPr>
          <p:cNvSpPr txBox="1">
            <a:spLocks/>
          </p:cNvSpPr>
          <p:nvPr/>
        </p:nvSpPr>
        <p:spPr>
          <a:xfrm>
            <a:off x="417927" y="1210224"/>
            <a:ext cx="8085625" cy="704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AU" sz="2000" dirty="0">
                <a:latin typeface="Arial" panose="020B0604020202020204" pitchFamily="34" charset="0"/>
                <a:cs typeface="Arial" panose="020B0604020202020204" pitchFamily="34" charset="0"/>
              </a:rPr>
              <a:t>We have identified place fixed effects that effectively control for demand (need, preferences, resources etc.)</a:t>
            </a:r>
          </a:p>
        </p:txBody>
      </p:sp>
      <p:sp>
        <p:nvSpPr>
          <p:cNvPr id="15" name="Cloud 14">
            <a:extLst>
              <a:ext uri="{FF2B5EF4-FFF2-40B4-BE49-F238E27FC236}">
                <a16:creationId xmlns:a16="http://schemas.microsoft.com/office/drawing/2014/main" id="{B0AB16D8-8F9F-49D4-9E68-66A660A7FF9B}"/>
              </a:ext>
            </a:extLst>
          </p:cNvPr>
          <p:cNvSpPr/>
          <p:nvPr/>
        </p:nvSpPr>
        <p:spPr>
          <a:xfrm>
            <a:off x="5024418" y="1730725"/>
            <a:ext cx="3827721" cy="2603742"/>
          </a:xfrm>
          <a:prstGeom prst="cloud">
            <a:avLst/>
          </a:prstGeom>
          <a:solidFill>
            <a:schemeClr val="accent1">
              <a:lumMod val="40000"/>
              <a:lumOff val="60000"/>
              <a:alpha val="7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Sun 17">
            <a:extLst>
              <a:ext uri="{FF2B5EF4-FFF2-40B4-BE49-F238E27FC236}">
                <a16:creationId xmlns:a16="http://schemas.microsoft.com/office/drawing/2014/main" id="{BEE0D59E-9BE7-4240-97A8-4817486B96F6}"/>
              </a:ext>
            </a:extLst>
          </p:cNvPr>
          <p:cNvSpPr/>
          <p:nvPr/>
        </p:nvSpPr>
        <p:spPr>
          <a:xfrm>
            <a:off x="8211429" y="2236672"/>
            <a:ext cx="467832" cy="414670"/>
          </a:xfrm>
          <a:prstGeom prst="su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9" name="Group 18">
            <a:extLst>
              <a:ext uri="{FF2B5EF4-FFF2-40B4-BE49-F238E27FC236}">
                <a16:creationId xmlns:a16="http://schemas.microsoft.com/office/drawing/2014/main" id="{0CF963D7-B2B9-46F8-AC0B-5C6B10901AA5}"/>
              </a:ext>
            </a:extLst>
          </p:cNvPr>
          <p:cNvGrpSpPr/>
          <p:nvPr/>
        </p:nvGrpSpPr>
        <p:grpSpPr>
          <a:xfrm>
            <a:off x="7426583" y="2305531"/>
            <a:ext cx="817305" cy="1248553"/>
            <a:chOff x="-1604114" y="1632870"/>
            <a:chExt cx="1499972" cy="2503195"/>
          </a:xfrm>
        </p:grpSpPr>
        <p:sp>
          <p:nvSpPr>
            <p:cNvPr id="20" name="Rectangle 19">
              <a:extLst>
                <a:ext uri="{FF2B5EF4-FFF2-40B4-BE49-F238E27FC236}">
                  <a16:creationId xmlns:a16="http://schemas.microsoft.com/office/drawing/2014/main" id="{60EF88A4-49BC-47B7-B0C9-037B6F65837A}"/>
                </a:ext>
              </a:extLst>
            </p:cNvPr>
            <p:cNvSpPr/>
            <p:nvPr/>
          </p:nvSpPr>
          <p:spPr>
            <a:xfrm>
              <a:off x="-956930" y="3147237"/>
              <a:ext cx="170121" cy="988828"/>
            </a:xfrm>
            <a:prstGeom prst="rect">
              <a:avLst/>
            </a:prstGeom>
            <a:solidFill>
              <a:srgbClr val="9F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Lightning Bolt 20">
              <a:extLst>
                <a:ext uri="{FF2B5EF4-FFF2-40B4-BE49-F238E27FC236}">
                  <a16:creationId xmlns:a16="http://schemas.microsoft.com/office/drawing/2014/main" id="{10C6BF11-76BC-4405-9F59-A38FF0B78039}"/>
                </a:ext>
              </a:extLst>
            </p:cNvPr>
            <p:cNvSpPr/>
            <p:nvPr/>
          </p:nvSpPr>
          <p:spPr>
            <a:xfrm rot="12578221">
              <a:off x="-1294989" y="2144481"/>
              <a:ext cx="1190847" cy="1281223"/>
            </a:xfrm>
            <a:prstGeom prst="lightningBol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Lightning Bolt 21">
              <a:extLst>
                <a:ext uri="{FF2B5EF4-FFF2-40B4-BE49-F238E27FC236}">
                  <a16:creationId xmlns:a16="http://schemas.microsoft.com/office/drawing/2014/main" id="{91D322D6-6374-459C-A7C1-7B2216167AA9}"/>
                </a:ext>
              </a:extLst>
            </p:cNvPr>
            <p:cNvSpPr/>
            <p:nvPr/>
          </p:nvSpPr>
          <p:spPr>
            <a:xfrm rot="9760117" flipH="1">
              <a:off x="-1604114" y="1632870"/>
              <a:ext cx="1234602" cy="1861838"/>
            </a:xfrm>
            <a:prstGeom prst="lightningBol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1" name="Group 30">
            <a:extLst>
              <a:ext uri="{FF2B5EF4-FFF2-40B4-BE49-F238E27FC236}">
                <a16:creationId xmlns:a16="http://schemas.microsoft.com/office/drawing/2014/main" id="{850F3607-7191-4C52-966E-C819395E9B26}"/>
              </a:ext>
            </a:extLst>
          </p:cNvPr>
          <p:cNvGrpSpPr/>
          <p:nvPr/>
        </p:nvGrpSpPr>
        <p:grpSpPr>
          <a:xfrm>
            <a:off x="7925330" y="2674366"/>
            <a:ext cx="510735" cy="689243"/>
            <a:chOff x="-1604114" y="1632870"/>
            <a:chExt cx="1499972" cy="2503195"/>
          </a:xfrm>
        </p:grpSpPr>
        <p:sp>
          <p:nvSpPr>
            <p:cNvPr id="32" name="Rectangle 31">
              <a:extLst>
                <a:ext uri="{FF2B5EF4-FFF2-40B4-BE49-F238E27FC236}">
                  <a16:creationId xmlns:a16="http://schemas.microsoft.com/office/drawing/2014/main" id="{BB331FE0-CFE1-48C2-9DD7-8CBEA22EB79E}"/>
                </a:ext>
              </a:extLst>
            </p:cNvPr>
            <p:cNvSpPr/>
            <p:nvPr/>
          </p:nvSpPr>
          <p:spPr>
            <a:xfrm>
              <a:off x="-956930" y="3147237"/>
              <a:ext cx="170121" cy="988828"/>
            </a:xfrm>
            <a:prstGeom prst="rect">
              <a:avLst/>
            </a:prstGeom>
            <a:solidFill>
              <a:srgbClr val="9F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Lightning Bolt 32">
              <a:extLst>
                <a:ext uri="{FF2B5EF4-FFF2-40B4-BE49-F238E27FC236}">
                  <a16:creationId xmlns:a16="http://schemas.microsoft.com/office/drawing/2014/main" id="{019AF6C5-6EF4-4F63-9936-48F8B17956D6}"/>
                </a:ext>
              </a:extLst>
            </p:cNvPr>
            <p:cNvSpPr/>
            <p:nvPr/>
          </p:nvSpPr>
          <p:spPr>
            <a:xfrm rot="12578221">
              <a:off x="-1294989" y="2144481"/>
              <a:ext cx="1190847" cy="1281223"/>
            </a:xfrm>
            <a:prstGeom prst="lightningBol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Lightning Bolt 33">
              <a:extLst>
                <a:ext uri="{FF2B5EF4-FFF2-40B4-BE49-F238E27FC236}">
                  <a16:creationId xmlns:a16="http://schemas.microsoft.com/office/drawing/2014/main" id="{405F4798-1F09-4EEB-B613-101725FC23D0}"/>
                </a:ext>
              </a:extLst>
            </p:cNvPr>
            <p:cNvSpPr/>
            <p:nvPr/>
          </p:nvSpPr>
          <p:spPr>
            <a:xfrm rot="9760117" flipH="1">
              <a:off x="-1604114" y="1632870"/>
              <a:ext cx="1234602" cy="1861838"/>
            </a:xfrm>
            <a:prstGeom prst="lightningBol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5" name="Frame 34">
            <a:extLst>
              <a:ext uri="{FF2B5EF4-FFF2-40B4-BE49-F238E27FC236}">
                <a16:creationId xmlns:a16="http://schemas.microsoft.com/office/drawing/2014/main" id="{003FE50B-7C8A-41C6-B8A1-1ECA15176FB5}"/>
              </a:ext>
            </a:extLst>
          </p:cNvPr>
          <p:cNvSpPr/>
          <p:nvPr/>
        </p:nvSpPr>
        <p:spPr>
          <a:xfrm>
            <a:off x="5901504" y="2986939"/>
            <a:ext cx="578350" cy="785393"/>
          </a:xfrm>
          <a:prstGeom prst="frame">
            <a:avLst>
              <a:gd name="adj1" fmla="val 330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36" name="Cross 35">
            <a:extLst>
              <a:ext uri="{FF2B5EF4-FFF2-40B4-BE49-F238E27FC236}">
                <a16:creationId xmlns:a16="http://schemas.microsoft.com/office/drawing/2014/main" id="{2F8B8293-1207-48FC-9003-0694EECB8821}"/>
              </a:ext>
            </a:extLst>
          </p:cNvPr>
          <p:cNvSpPr/>
          <p:nvPr/>
        </p:nvSpPr>
        <p:spPr>
          <a:xfrm>
            <a:off x="6010768" y="3135656"/>
            <a:ext cx="351838" cy="312617"/>
          </a:xfrm>
          <a:prstGeom prst="plus">
            <a:avLst>
              <a:gd name="adj" fmla="val 4380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7" name="Picture 2" descr="Icon Train Stock Illustrations – 75,376 Icon Train Stock ...">
            <a:extLst>
              <a:ext uri="{FF2B5EF4-FFF2-40B4-BE49-F238E27FC236}">
                <a16:creationId xmlns:a16="http://schemas.microsoft.com/office/drawing/2014/main" id="{13CC3DF6-C8D0-4795-8579-9E929B5D5B2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backgroundMark x1="11875" y1="17500" x2="11875" y2="59000"/>
                        <a14:backgroundMark x1="56000" y1="34375" x2="34000" y2="40875"/>
                        <a14:backgroundMark x1="88500" y1="24000" x2="87250" y2="76000"/>
                      </a14:backgroundRemoval>
                    </a14:imgEffect>
                  </a14:imgLayer>
                </a14:imgProps>
              </a:ext>
              <a:ext uri="{28A0092B-C50C-407E-A947-70E740481C1C}">
                <a14:useLocalDpi xmlns:a14="http://schemas.microsoft.com/office/drawing/2010/main" val="0"/>
              </a:ext>
            </a:extLst>
          </a:blip>
          <a:srcRect/>
          <a:stretch>
            <a:fillRect/>
          </a:stretch>
        </p:blipFill>
        <p:spPr bwMode="auto">
          <a:xfrm>
            <a:off x="6740743" y="3363291"/>
            <a:ext cx="818083" cy="818083"/>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Straight Connector 37">
            <a:extLst>
              <a:ext uri="{FF2B5EF4-FFF2-40B4-BE49-F238E27FC236}">
                <a16:creationId xmlns:a16="http://schemas.microsoft.com/office/drawing/2014/main" id="{15012D25-146D-46A2-A484-0FC59EFF8E1F}"/>
              </a:ext>
            </a:extLst>
          </p:cNvPr>
          <p:cNvCxnSpPr/>
          <p:nvPr/>
        </p:nvCxnSpPr>
        <p:spPr>
          <a:xfrm flipH="1">
            <a:off x="6766107" y="3960667"/>
            <a:ext cx="207169" cy="26060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86432A-2CE7-475C-BED4-52C83F49BE5C}"/>
              </a:ext>
            </a:extLst>
          </p:cNvPr>
          <p:cNvCxnSpPr>
            <a:cxnSpLocks/>
          </p:cNvCxnSpPr>
          <p:nvPr/>
        </p:nvCxnSpPr>
        <p:spPr>
          <a:xfrm>
            <a:off x="7279985" y="3929714"/>
            <a:ext cx="0" cy="4047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90EDAB6-951D-4A68-9273-9A0830955A67}"/>
              </a:ext>
            </a:extLst>
          </p:cNvPr>
          <p:cNvCxnSpPr>
            <a:cxnSpLocks/>
          </p:cNvCxnSpPr>
          <p:nvPr/>
        </p:nvCxnSpPr>
        <p:spPr>
          <a:xfrm>
            <a:off x="6869691" y="4082114"/>
            <a:ext cx="410294" cy="201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E54CF943-10C6-4B1E-A5B1-BD766301E8CB}"/>
              </a:ext>
            </a:extLst>
          </p:cNvPr>
          <p:cNvCxnSpPr>
            <a:cxnSpLocks/>
          </p:cNvCxnSpPr>
          <p:nvPr/>
        </p:nvCxnSpPr>
        <p:spPr>
          <a:xfrm>
            <a:off x="6815067" y="4160501"/>
            <a:ext cx="464918" cy="607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Picture 4" descr="Doctor Icon Vector Art, Icons, and Graphics for Free Download">
            <a:extLst>
              <a:ext uri="{FF2B5EF4-FFF2-40B4-BE49-F238E27FC236}">
                <a16:creationId xmlns:a16="http://schemas.microsoft.com/office/drawing/2014/main" id="{6111E604-AEC4-4366-A2CF-ABB41315A19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backgroundMark x1="12000" y1="9000" x2="9500" y2="63000"/>
                        <a14:backgroundMark x1="9500" y1="63000" x2="26000" y2="81500"/>
                        <a14:backgroundMark x1="39500" y1="29000" x2="40500" y2="37500"/>
                        <a14:backgroundMark x1="45000" y1="10000" x2="70000" y2="14000"/>
                        <a14:backgroundMark x1="70000" y1="14000" x2="82000" y2="37000"/>
                        <a14:backgroundMark x1="82000" y1="37000" x2="82000" y2="63000"/>
                        <a14:backgroundMark x1="82000" y1="63000" x2="74000" y2="87500"/>
                        <a14:backgroundMark x1="74000" y1="87500" x2="40000" y2="87000"/>
                      </a14:backgroundRemoval>
                    </a14:imgEffect>
                  </a14:imgLayer>
                </a14:imgProps>
              </a:ext>
              <a:ext uri="{28A0092B-C50C-407E-A947-70E740481C1C}">
                <a14:useLocalDpi xmlns:a14="http://schemas.microsoft.com/office/drawing/2010/main" val="0"/>
              </a:ext>
            </a:extLst>
          </a:blip>
          <a:srcRect/>
          <a:stretch>
            <a:fillRect/>
          </a:stretch>
        </p:blipFill>
        <p:spPr bwMode="auto">
          <a:xfrm>
            <a:off x="6402253" y="2652949"/>
            <a:ext cx="856807" cy="856807"/>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a:extLst>
              <a:ext uri="{FF2B5EF4-FFF2-40B4-BE49-F238E27FC236}">
                <a16:creationId xmlns:a16="http://schemas.microsoft.com/office/drawing/2014/main" id="{1A9E9013-386C-45DB-AA0B-C50E8F26837C}"/>
              </a:ext>
            </a:extLst>
          </p:cNvPr>
          <p:cNvSpPr/>
          <p:nvPr/>
        </p:nvSpPr>
        <p:spPr>
          <a:xfrm rot="20642981">
            <a:off x="4799277" y="2036497"/>
            <a:ext cx="3548128" cy="584775"/>
          </a:xfrm>
          <a:prstGeom prst="rect">
            <a:avLst/>
          </a:prstGeom>
          <a:noFill/>
        </p:spPr>
        <p:txBody>
          <a:bodyPr wrap="square" lIns="91440" tIns="45720" rIns="91440" bIns="45720">
            <a:spAutoFit/>
          </a:bodyPr>
          <a:lstStyle/>
          <a:p>
            <a:pPr algn="ctr"/>
            <a:r>
              <a:rPr lang="en-US" sz="3200" b="1" cap="none" spc="0" dirty="0">
                <a:ln w="0">
                  <a:solidFill>
                    <a:schemeClr val="tx2">
                      <a:lumMod val="20000"/>
                      <a:lumOff val="80000"/>
                    </a:schemeClr>
                  </a:solidFill>
                </a:ln>
                <a:effectLst>
                  <a:outerShdw blurRad="38100" dist="19050" dir="2700000" algn="tl" rotWithShape="0">
                    <a:schemeClr val="dk1">
                      <a:alpha val="40000"/>
                    </a:schemeClr>
                  </a:outerShdw>
                </a:effectLst>
              </a:rPr>
              <a:t>Place</a:t>
            </a:r>
            <a:r>
              <a:rPr lang="en-US" sz="3200" b="0" cap="none" spc="0" dirty="0">
                <a:ln w="0">
                  <a:solidFill>
                    <a:schemeClr val="tx2">
                      <a:lumMod val="20000"/>
                      <a:lumOff val="80000"/>
                    </a:schemeClr>
                  </a:solidFill>
                </a:ln>
                <a:effectLst>
                  <a:outerShdw blurRad="38100" dist="19050" dir="2700000" algn="tl" rotWithShape="0">
                    <a:schemeClr val="dk1">
                      <a:alpha val="40000"/>
                    </a:schemeClr>
                  </a:outerShdw>
                </a:effectLst>
              </a:rPr>
              <a:t> </a:t>
            </a:r>
            <a:r>
              <a:rPr lang="en-US" sz="3200" b="1" cap="none" spc="0" dirty="0">
                <a:ln w="0">
                  <a:solidFill>
                    <a:schemeClr val="tx2">
                      <a:lumMod val="20000"/>
                      <a:lumOff val="80000"/>
                    </a:schemeClr>
                  </a:solidFill>
                </a:ln>
                <a:effectLst>
                  <a:outerShdw blurRad="38100" dist="19050" dir="2700000" algn="tl" rotWithShape="0">
                    <a:schemeClr val="dk1">
                      <a:alpha val="40000"/>
                    </a:schemeClr>
                  </a:outerShdw>
                </a:effectLst>
              </a:rPr>
              <a:t>effects</a:t>
            </a:r>
          </a:p>
        </p:txBody>
      </p:sp>
      <p:sp>
        <p:nvSpPr>
          <p:cNvPr id="44" name="Content Placeholder 2">
            <a:extLst>
              <a:ext uri="{FF2B5EF4-FFF2-40B4-BE49-F238E27FC236}">
                <a16:creationId xmlns:a16="http://schemas.microsoft.com/office/drawing/2014/main" id="{ECAB0D3A-B98D-4A15-AEDC-B95C0E804C66}"/>
              </a:ext>
            </a:extLst>
          </p:cNvPr>
          <p:cNvSpPr txBox="1">
            <a:spLocks/>
          </p:cNvSpPr>
          <p:nvPr/>
        </p:nvSpPr>
        <p:spPr>
          <a:xfrm>
            <a:off x="417927" y="3475435"/>
            <a:ext cx="8085625" cy="27318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AU" sz="2000" dirty="0">
                <a:latin typeface="Arial" panose="020B0604020202020204" pitchFamily="34" charset="0"/>
                <a:cs typeface="Arial" panose="020B0604020202020204" pitchFamily="34" charset="0"/>
              </a:rPr>
              <a:t>Could go either way</a:t>
            </a:r>
            <a:br>
              <a:rPr lang="en-AU" sz="2000" dirty="0">
                <a:latin typeface="Arial" panose="020B0604020202020204" pitchFamily="34" charset="0"/>
                <a:cs typeface="Arial" panose="020B0604020202020204" pitchFamily="34" charset="0"/>
              </a:rPr>
            </a:br>
            <a:r>
              <a:rPr lang="en-AU" sz="2400" dirty="0">
                <a:latin typeface="Arial" panose="020B0604020202020204" pitchFamily="34" charset="0"/>
                <a:cs typeface="Arial" panose="020B0604020202020204" pitchFamily="34" charset="0"/>
                <a:sym typeface="Wingdings" panose="05000000000000000000" pitchFamily="2" charset="2"/>
              </a:rPr>
              <a:t> </a:t>
            </a:r>
            <a:r>
              <a:rPr lang="en-AU" sz="2000" dirty="0">
                <a:latin typeface="Arial" panose="020B0604020202020204" pitchFamily="34" charset="0"/>
                <a:cs typeface="Arial" panose="020B0604020202020204" pitchFamily="34" charset="0"/>
                <a:sym typeface="Wingdings" panose="05000000000000000000" pitchFamily="2" charset="2"/>
              </a:rPr>
              <a:t>  </a:t>
            </a:r>
            <a:r>
              <a:rPr lang="en-AU" sz="2000" dirty="0">
                <a:latin typeface="Arial" panose="020B0604020202020204" pitchFamily="34" charset="0"/>
                <a:cs typeface="Arial" panose="020B0604020202020204" pitchFamily="34" charset="0"/>
              </a:rPr>
              <a:t>high utilisation</a:t>
            </a:r>
          </a:p>
          <a:p>
            <a:pPr>
              <a:spcAft>
                <a:spcPts val="600"/>
              </a:spcAft>
            </a:pPr>
            <a:r>
              <a:rPr lang="en-AU" sz="2000" dirty="0">
                <a:latin typeface="Arial" panose="020B0604020202020204" pitchFamily="34" charset="0"/>
                <a:cs typeface="Arial" panose="020B0604020202020204" pitchFamily="34" charset="0"/>
              </a:rPr>
              <a:t>If higher FE associated with more supply and improved </a:t>
            </a:r>
            <a:br>
              <a:rPr lang="en-AU" sz="2000" dirty="0">
                <a:latin typeface="Arial" panose="020B0604020202020204" pitchFamily="34" charset="0"/>
                <a:cs typeface="Arial" panose="020B0604020202020204" pitchFamily="34" charset="0"/>
              </a:rPr>
            </a:br>
            <a:r>
              <a:rPr lang="en-AU" sz="2000" dirty="0">
                <a:latin typeface="Arial" panose="020B0604020202020204" pitchFamily="34" charset="0"/>
                <a:cs typeface="Arial" panose="020B0604020202020204" pitchFamily="34" charset="0"/>
              </a:rPr>
              <a:t>mental health outcomes suggests aspect of place based utilisation reflecting supply (rather than place-based need/demand) &amp;</a:t>
            </a:r>
            <a:r>
              <a:rPr lang="en-AU" sz="2000" b="1" dirty="0">
                <a:latin typeface="Arial" panose="020B0604020202020204" pitchFamily="34" charset="0"/>
                <a:cs typeface="Arial" panose="020B0604020202020204" pitchFamily="34" charset="0"/>
              </a:rPr>
              <a:t> higher spending in low FE regions may be justified</a:t>
            </a:r>
          </a:p>
        </p:txBody>
      </p:sp>
      <p:graphicFrame>
        <p:nvGraphicFramePr>
          <p:cNvPr id="27" name="Table 26">
            <a:extLst>
              <a:ext uri="{FF2B5EF4-FFF2-40B4-BE49-F238E27FC236}">
                <a16:creationId xmlns:a16="http://schemas.microsoft.com/office/drawing/2014/main" id="{72706DA1-676B-4869-9F73-C684207398BA}"/>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998428831"/>
      </p:ext>
    </p:extLst>
  </p:cSld>
  <p:clrMapOvr>
    <a:masterClrMapping/>
  </p:clrMapOvr>
  <mc:AlternateContent xmlns:mc="http://schemas.openxmlformats.org/markup-compatibility/2006" xmlns:p14="http://schemas.microsoft.com/office/powerpoint/2010/main">
    <mc:Choice Requires="p14">
      <p:transition spd="slow" p14:dur="2000" advTm="68227"/>
    </mc:Choice>
    <mc:Fallback xmlns="">
      <p:transition spd="slow" advTm="6822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B5EA67-2044-4D7F-90C6-033B662A24AC}"/>
              </a:ext>
            </a:extLst>
          </p:cNvPr>
          <p:cNvPicPr>
            <a:picLocks noChangeAspect="1"/>
          </p:cNvPicPr>
          <p:nvPr/>
        </p:nvPicPr>
        <p:blipFill>
          <a:blip r:embed="rId3"/>
          <a:stretch>
            <a:fillRect/>
          </a:stretch>
        </p:blipFill>
        <p:spPr>
          <a:xfrm>
            <a:off x="1161461" y="1072367"/>
            <a:ext cx="6821077" cy="4547384"/>
          </a:xfrm>
          <a:prstGeom prst="rect">
            <a:avLst/>
          </a:prstGeom>
        </p:spPr>
      </p:pic>
      <p:sp>
        <p:nvSpPr>
          <p:cNvPr id="7" name="Rectangle 6"/>
          <p:cNvSpPr/>
          <p:nvPr/>
        </p:nvSpPr>
        <p:spPr>
          <a:xfrm>
            <a:off x="355356" y="565355"/>
            <a:ext cx="8566562" cy="584775"/>
          </a:xfrm>
          <a:prstGeom prst="rect">
            <a:avLst/>
          </a:prstGeom>
        </p:spPr>
        <p:txBody>
          <a:bodyPr wrap="square">
            <a:spAutoFit/>
          </a:bodyPr>
          <a:lstStyle/>
          <a:p>
            <a:r>
              <a:rPr lang="en-AU" sz="3200" cap="small" dirty="0">
                <a:solidFill>
                  <a:srgbClr val="105F78"/>
                </a:solidFill>
              </a:rPr>
              <a:t>Is ‘supply’ associated with place based utilisation?</a:t>
            </a:r>
            <a:endParaRPr lang="en-AU" sz="3200" dirty="0">
              <a:solidFill>
                <a:srgbClr val="00B0F0"/>
              </a:solidFill>
            </a:endParaRPr>
          </a:p>
        </p:txBody>
      </p:sp>
      <p:sp>
        <p:nvSpPr>
          <p:cNvPr id="5" name="Rectangular Callout 4">
            <a:extLst>
              <a:ext uri="{FF2B5EF4-FFF2-40B4-BE49-F238E27FC236}">
                <a16:creationId xmlns:a16="http://schemas.microsoft.com/office/drawing/2014/main" id="{DC561897-16FD-4198-BE40-0CC6C67E2150}"/>
              </a:ext>
            </a:extLst>
          </p:cNvPr>
          <p:cNvSpPr/>
          <p:nvPr/>
        </p:nvSpPr>
        <p:spPr>
          <a:xfrm>
            <a:off x="6875930" y="3484190"/>
            <a:ext cx="1871121" cy="584775"/>
          </a:xfrm>
          <a:prstGeom prst="wedgeRectCallout">
            <a:avLst>
              <a:gd name="adj1" fmla="val -35367"/>
              <a:gd name="adj2" fmla="val -70393"/>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latin typeface="Arial" panose="020B0604020202020204" pitchFamily="34" charset="0"/>
                <a:cs typeface="Arial" panose="020B0604020202020204" pitchFamily="34" charset="0"/>
              </a:rPr>
              <a:t>At the PHN level</a:t>
            </a:r>
            <a:endParaRPr lang="en-US" sz="1600" dirty="0">
              <a:latin typeface="Arial" panose="020B0604020202020204" pitchFamily="34" charset="0"/>
              <a:cs typeface="Arial" panose="020B0604020202020204" pitchFamily="34" charset="0"/>
            </a:endParaRPr>
          </a:p>
        </p:txBody>
      </p:sp>
      <p:sp>
        <p:nvSpPr>
          <p:cNvPr id="6" name="Speech Bubble: Rectangle 5">
            <a:extLst>
              <a:ext uri="{FF2B5EF4-FFF2-40B4-BE49-F238E27FC236}">
                <a16:creationId xmlns:a16="http://schemas.microsoft.com/office/drawing/2014/main" id="{6F123AF0-33A1-49F0-9118-BCC0F6D2AB4A}"/>
              </a:ext>
            </a:extLst>
          </p:cNvPr>
          <p:cNvSpPr/>
          <p:nvPr/>
        </p:nvSpPr>
        <p:spPr>
          <a:xfrm>
            <a:off x="355356" y="5496233"/>
            <a:ext cx="8433286" cy="796412"/>
          </a:xfrm>
          <a:prstGeom prst="wedgeRectCallout">
            <a:avLst>
              <a:gd name="adj1" fmla="val 4092"/>
              <a:gd name="adj2" fmla="val -3137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Source: AIHW, 2023. 2016 Survey of Health Care: Data tables for Healthy Communities: Coordination of health care – experiences with GP care among patients aged 45 and over.</a:t>
            </a:r>
            <a:b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br>
            <a: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“Percentage of adults who did not see or delayed seeing a GP due to cost in the preceding 12 month”)</a:t>
            </a:r>
            <a:endParaRPr lang="en-AU" sz="1100" dirty="0"/>
          </a:p>
        </p:txBody>
      </p:sp>
      <p:graphicFrame>
        <p:nvGraphicFramePr>
          <p:cNvPr id="9" name="Table 8">
            <a:extLst>
              <a:ext uri="{FF2B5EF4-FFF2-40B4-BE49-F238E27FC236}">
                <a16:creationId xmlns:a16="http://schemas.microsoft.com/office/drawing/2014/main" id="{8CE5541E-8CC5-4443-AEF1-9885F75E80FA}"/>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2059028491"/>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2">
            <a:extLst>
              <a:ext uri="{FF2B5EF4-FFF2-40B4-BE49-F238E27FC236}">
                <a16:creationId xmlns:a16="http://schemas.microsoft.com/office/drawing/2014/main" id="{276D64F5-7E44-47E8-AFE2-106BECB6BC80}"/>
              </a:ext>
            </a:extLst>
          </p:cNvPr>
          <p:cNvSpPr txBox="1">
            <a:spLocks/>
          </p:cNvSpPr>
          <p:nvPr/>
        </p:nvSpPr>
        <p:spPr>
          <a:xfrm>
            <a:off x="292617" y="4654495"/>
            <a:ext cx="8558763" cy="1408375"/>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Higher place fixed effects for </a:t>
            </a:r>
            <a:r>
              <a:rPr lang="en-US" sz="1800" b="1" dirty="0"/>
              <a:t>mental health services assoc. with improved mental health outcomes </a:t>
            </a:r>
            <a:r>
              <a:rPr lang="en-US" sz="1800" dirty="0"/>
              <a:t>(also ED presentations, psychological distress)</a:t>
            </a:r>
          </a:p>
          <a:p>
            <a:r>
              <a:rPr lang="en-US" sz="1800" dirty="0"/>
              <a:t>No plateauing</a:t>
            </a:r>
          </a:p>
        </p:txBody>
      </p:sp>
      <p:sp>
        <p:nvSpPr>
          <p:cNvPr id="20" name="Rectangle 19">
            <a:extLst>
              <a:ext uri="{FF2B5EF4-FFF2-40B4-BE49-F238E27FC236}">
                <a16:creationId xmlns:a16="http://schemas.microsoft.com/office/drawing/2014/main" id="{E4888FC3-B8F4-4147-A30B-048C8AEDD46C}"/>
              </a:ext>
            </a:extLst>
          </p:cNvPr>
          <p:cNvSpPr/>
          <p:nvPr/>
        </p:nvSpPr>
        <p:spPr>
          <a:xfrm>
            <a:off x="417927" y="445769"/>
            <a:ext cx="8566562" cy="584775"/>
          </a:xfrm>
          <a:prstGeom prst="rect">
            <a:avLst/>
          </a:prstGeom>
        </p:spPr>
        <p:txBody>
          <a:bodyPr wrap="square">
            <a:spAutoFit/>
          </a:bodyPr>
          <a:lstStyle/>
          <a:p>
            <a:r>
              <a:rPr lang="en-AU" sz="3200" cap="small" dirty="0">
                <a:solidFill>
                  <a:srgbClr val="105F78"/>
                </a:solidFill>
              </a:rPr>
              <a:t>Higher place FE </a:t>
            </a:r>
            <a:r>
              <a:rPr lang="en-AU" sz="3200" cap="small" dirty="0">
                <a:solidFill>
                  <a:srgbClr val="105F78"/>
                </a:solidFill>
                <a:sym typeface="Wingdings" panose="05000000000000000000" pitchFamily="2" charset="2"/>
              </a:rPr>
              <a:t> Better </a:t>
            </a:r>
            <a:r>
              <a:rPr lang="en-AU" sz="3200" cap="small" dirty="0">
                <a:solidFill>
                  <a:srgbClr val="105F78"/>
                </a:solidFill>
              </a:rPr>
              <a:t>mental health outcomes</a:t>
            </a:r>
            <a:endParaRPr lang="en-AU" sz="3200" dirty="0">
              <a:solidFill>
                <a:srgbClr val="00A3DE"/>
              </a:solidFill>
            </a:endParaRPr>
          </a:p>
        </p:txBody>
      </p:sp>
      <p:pic>
        <p:nvPicPr>
          <p:cNvPr id="8" name="Picture 7">
            <a:extLst>
              <a:ext uri="{FF2B5EF4-FFF2-40B4-BE49-F238E27FC236}">
                <a16:creationId xmlns:a16="http://schemas.microsoft.com/office/drawing/2014/main" id="{CF27841E-2BDC-4D88-810A-B4E807560654}"/>
              </a:ext>
            </a:extLst>
          </p:cNvPr>
          <p:cNvPicPr>
            <a:picLocks noChangeAspect="1"/>
          </p:cNvPicPr>
          <p:nvPr/>
        </p:nvPicPr>
        <p:blipFill>
          <a:blip r:embed="rId2"/>
          <a:stretch>
            <a:fillRect/>
          </a:stretch>
        </p:blipFill>
        <p:spPr>
          <a:xfrm>
            <a:off x="-1" y="1197148"/>
            <a:ext cx="5075831" cy="3457347"/>
          </a:xfrm>
          <a:prstGeom prst="rect">
            <a:avLst/>
          </a:prstGeom>
        </p:spPr>
      </p:pic>
      <p:pic>
        <p:nvPicPr>
          <p:cNvPr id="11" name="Picture 10">
            <a:extLst>
              <a:ext uri="{FF2B5EF4-FFF2-40B4-BE49-F238E27FC236}">
                <a16:creationId xmlns:a16="http://schemas.microsoft.com/office/drawing/2014/main" id="{F91B0C1A-38A5-4D46-84DB-09C7C0CD0BC8}"/>
              </a:ext>
            </a:extLst>
          </p:cNvPr>
          <p:cNvPicPr>
            <a:picLocks noChangeAspect="1"/>
          </p:cNvPicPr>
          <p:nvPr/>
        </p:nvPicPr>
        <p:blipFill>
          <a:blip r:embed="rId3"/>
          <a:stretch>
            <a:fillRect/>
          </a:stretch>
        </p:blipFill>
        <p:spPr>
          <a:xfrm>
            <a:off x="4403959" y="1197148"/>
            <a:ext cx="4715738" cy="3457348"/>
          </a:xfrm>
          <a:prstGeom prst="rect">
            <a:avLst/>
          </a:prstGeom>
        </p:spPr>
      </p:pic>
      <p:graphicFrame>
        <p:nvGraphicFramePr>
          <p:cNvPr id="7" name="Table 6">
            <a:extLst>
              <a:ext uri="{FF2B5EF4-FFF2-40B4-BE49-F238E27FC236}">
                <a16:creationId xmlns:a16="http://schemas.microsoft.com/office/drawing/2014/main" id="{54621CB6-B68D-4D3C-9C64-6609684FE50E}"/>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294453122"/>
      </p:ext>
    </p:extLst>
  </p:cSld>
  <p:clrMapOvr>
    <a:masterClrMapping/>
  </p:clrMapOvr>
  <mc:AlternateContent xmlns:mc="http://schemas.openxmlformats.org/markup-compatibility/2006" xmlns:p14="http://schemas.microsoft.com/office/powerpoint/2010/main">
    <mc:Choice Requires="p14">
      <p:transition spd="slow" p14:dur="2000" advTm="65082"/>
    </mc:Choice>
    <mc:Fallback xmlns="">
      <p:transition spd="slow" advTm="6508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EBC102-C907-4982-BC38-C8F85495D023}"/>
              </a:ext>
            </a:extLst>
          </p:cNvPr>
          <p:cNvPicPr>
            <a:picLocks noChangeAspect="1"/>
          </p:cNvPicPr>
          <p:nvPr/>
        </p:nvPicPr>
        <p:blipFill>
          <a:blip r:embed="rId2"/>
          <a:stretch>
            <a:fillRect/>
          </a:stretch>
        </p:blipFill>
        <p:spPr>
          <a:xfrm>
            <a:off x="358659" y="1084082"/>
            <a:ext cx="8170390" cy="4826524"/>
          </a:xfrm>
          <a:prstGeom prst="rect">
            <a:avLst/>
          </a:prstGeom>
        </p:spPr>
      </p:pic>
      <p:sp>
        <p:nvSpPr>
          <p:cNvPr id="2" name="TextBox 1">
            <a:extLst>
              <a:ext uri="{FF2B5EF4-FFF2-40B4-BE49-F238E27FC236}">
                <a16:creationId xmlns:a16="http://schemas.microsoft.com/office/drawing/2014/main" id="{EF8A95BE-5A00-4AB2-93A9-8DECBC5E0CEF}"/>
              </a:ext>
            </a:extLst>
          </p:cNvPr>
          <p:cNvSpPr txBox="1"/>
          <p:nvPr/>
        </p:nvSpPr>
        <p:spPr>
          <a:xfrm>
            <a:off x="447040" y="6250186"/>
            <a:ext cx="7274560" cy="369332"/>
          </a:xfrm>
          <a:prstGeom prst="rect">
            <a:avLst/>
          </a:prstGeom>
          <a:noFill/>
        </p:spPr>
        <p:txBody>
          <a:bodyPr wrap="square" rtlCol="0">
            <a:spAutoFit/>
          </a:bodyPr>
          <a:lstStyle/>
          <a:p>
            <a:r>
              <a:rPr lang="en-AU" dirty="0"/>
              <a:t>Other cause deaths only associated with patient demand for scripts</a:t>
            </a:r>
          </a:p>
        </p:txBody>
      </p:sp>
      <p:sp>
        <p:nvSpPr>
          <p:cNvPr id="3" name="TextBox 2">
            <a:extLst>
              <a:ext uri="{FF2B5EF4-FFF2-40B4-BE49-F238E27FC236}">
                <a16:creationId xmlns:a16="http://schemas.microsoft.com/office/drawing/2014/main" id="{F666C2A1-619E-431F-AADF-79D356809CC1}"/>
              </a:ext>
            </a:extLst>
          </p:cNvPr>
          <p:cNvSpPr txBox="1"/>
          <p:nvPr/>
        </p:nvSpPr>
        <p:spPr>
          <a:xfrm>
            <a:off x="4572000" y="2601798"/>
            <a:ext cx="2432115" cy="369332"/>
          </a:xfrm>
          <a:prstGeom prst="rect">
            <a:avLst/>
          </a:prstGeom>
          <a:noFill/>
        </p:spPr>
        <p:txBody>
          <a:bodyPr wrap="square" rtlCol="0">
            <a:spAutoFit/>
          </a:bodyPr>
          <a:lstStyle/>
          <a:p>
            <a:r>
              <a:rPr lang="en-AU" dirty="0"/>
              <a:t>Per 100,000 per quarter</a:t>
            </a:r>
          </a:p>
        </p:txBody>
      </p:sp>
      <p:graphicFrame>
        <p:nvGraphicFramePr>
          <p:cNvPr id="6" name="Table 5">
            <a:extLst>
              <a:ext uri="{FF2B5EF4-FFF2-40B4-BE49-F238E27FC236}">
                <a16:creationId xmlns:a16="http://schemas.microsoft.com/office/drawing/2014/main" id="{3FA70429-53B5-43AC-B0F8-B7F836CA564E}"/>
              </a:ext>
            </a:extLst>
          </p:cNvPr>
          <p:cNvGraphicFramePr>
            <a:graphicFrameLocks noGrp="1"/>
          </p:cNvGraphicFramePr>
          <p:nvPr>
            <p:extLst>
              <p:ext uri="{D42A27DB-BD31-4B8C-83A1-F6EECF244321}">
                <p14:modId xmlns:p14="http://schemas.microsoft.com/office/powerpoint/2010/main" val="2393478641"/>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780530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E16A8E9-B691-435D-9E69-32252C43211F}"/>
              </a:ext>
            </a:extLst>
          </p:cNvPr>
          <p:cNvSpPr/>
          <p:nvPr/>
        </p:nvSpPr>
        <p:spPr>
          <a:xfrm>
            <a:off x="0" y="5952226"/>
            <a:ext cx="9143999" cy="892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Text Placeholder 2">
            <a:extLst>
              <a:ext uri="{FF2B5EF4-FFF2-40B4-BE49-F238E27FC236}">
                <a16:creationId xmlns:a16="http://schemas.microsoft.com/office/drawing/2014/main" id="{276D64F5-7E44-47E8-AFE2-106BECB6BC80}"/>
              </a:ext>
            </a:extLst>
          </p:cNvPr>
          <p:cNvSpPr txBox="1">
            <a:spLocks/>
          </p:cNvSpPr>
          <p:nvPr/>
        </p:nvSpPr>
        <p:spPr>
          <a:xfrm>
            <a:off x="417926" y="4432952"/>
            <a:ext cx="4154073" cy="1848569"/>
          </a:xfrm>
          <a:prstGeom prst="rect">
            <a:avLst/>
          </a:prstGeom>
        </p:spPr>
        <p:txBody>
          <a:bodyPr vert="horz" lIns="91440" tIns="45720" rIns="91440" bIns="45720" numCol="1"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600" dirty="0"/>
          </a:p>
        </p:txBody>
      </p:sp>
      <p:sp>
        <p:nvSpPr>
          <p:cNvPr id="8" name="Rectangle 7">
            <a:extLst>
              <a:ext uri="{FF2B5EF4-FFF2-40B4-BE49-F238E27FC236}">
                <a16:creationId xmlns:a16="http://schemas.microsoft.com/office/drawing/2014/main" id="{960ACDF5-DAB8-4B69-9029-192BAA7716F4}"/>
              </a:ext>
            </a:extLst>
          </p:cNvPr>
          <p:cNvSpPr/>
          <p:nvPr/>
        </p:nvSpPr>
        <p:spPr>
          <a:xfrm>
            <a:off x="417927" y="445769"/>
            <a:ext cx="8566562" cy="584775"/>
          </a:xfrm>
          <a:prstGeom prst="rect">
            <a:avLst/>
          </a:prstGeom>
        </p:spPr>
        <p:txBody>
          <a:bodyPr wrap="square">
            <a:spAutoFit/>
          </a:bodyPr>
          <a:lstStyle/>
          <a:p>
            <a:r>
              <a:rPr lang="en-AU" sz="3200" cap="small" dirty="0">
                <a:solidFill>
                  <a:srgbClr val="105F78"/>
                </a:solidFill>
              </a:rPr>
              <a:t>Still policy relevant!</a:t>
            </a:r>
            <a:endParaRPr lang="en-AU" sz="3200" dirty="0">
              <a:solidFill>
                <a:srgbClr val="00A3DE"/>
              </a:solidFill>
            </a:endParaRPr>
          </a:p>
        </p:txBody>
      </p:sp>
      <p:sp>
        <p:nvSpPr>
          <p:cNvPr id="9" name="Content Placeholder 2">
            <a:extLst>
              <a:ext uri="{FF2B5EF4-FFF2-40B4-BE49-F238E27FC236}">
                <a16:creationId xmlns:a16="http://schemas.microsoft.com/office/drawing/2014/main" id="{81427459-5D0B-4323-A8CF-80699E2CA7B0}"/>
              </a:ext>
            </a:extLst>
          </p:cNvPr>
          <p:cNvSpPr txBox="1">
            <a:spLocks/>
          </p:cNvSpPr>
          <p:nvPr/>
        </p:nvSpPr>
        <p:spPr>
          <a:xfrm>
            <a:off x="417926" y="1044765"/>
            <a:ext cx="8085625" cy="704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AU" sz="2000" dirty="0">
                <a:latin typeface="Arial" panose="020B0604020202020204" pitchFamily="34" charset="0"/>
                <a:cs typeface="Arial" panose="020B0604020202020204" pitchFamily="34" charset="0"/>
              </a:rPr>
              <a:t>Where to target &amp; how </a:t>
            </a:r>
          </a:p>
        </p:txBody>
      </p:sp>
      <p:pic>
        <p:nvPicPr>
          <p:cNvPr id="3" name="Picture 2">
            <a:extLst>
              <a:ext uri="{FF2B5EF4-FFF2-40B4-BE49-F238E27FC236}">
                <a16:creationId xmlns:a16="http://schemas.microsoft.com/office/drawing/2014/main" id="{F081940E-B9C2-4F68-943F-D05749C3E445}"/>
              </a:ext>
            </a:extLst>
          </p:cNvPr>
          <p:cNvPicPr>
            <a:picLocks noChangeAspect="1"/>
          </p:cNvPicPr>
          <p:nvPr/>
        </p:nvPicPr>
        <p:blipFill rotWithShape="1">
          <a:blip r:embed="rId3"/>
          <a:srcRect l="2172" t="9930" r="29691" b="5843"/>
          <a:stretch/>
        </p:blipFill>
        <p:spPr>
          <a:xfrm>
            <a:off x="146373" y="1564969"/>
            <a:ext cx="6024947" cy="5279505"/>
          </a:xfrm>
          <a:prstGeom prst="rect">
            <a:avLst/>
          </a:prstGeom>
        </p:spPr>
      </p:pic>
      <p:pic>
        <p:nvPicPr>
          <p:cNvPr id="16" name="Picture 15">
            <a:extLst>
              <a:ext uri="{FF2B5EF4-FFF2-40B4-BE49-F238E27FC236}">
                <a16:creationId xmlns:a16="http://schemas.microsoft.com/office/drawing/2014/main" id="{4D50C38A-0CAF-4AC7-B87D-421D1B044776}"/>
              </a:ext>
            </a:extLst>
          </p:cNvPr>
          <p:cNvPicPr>
            <a:picLocks noChangeAspect="1"/>
          </p:cNvPicPr>
          <p:nvPr/>
        </p:nvPicPr>
        <p:blipFill rotWithShape="1">
          <a:blip r:embed="rId3"/>
          <a:srcRect l="79025" t="35866" r="3347" b="35905"/>
          <a:stretch/>
        </p:blipFill>
        <p:spPr>
          <a:xfrm>
            <a:off x="6649645" y="2397048"/>
            <a:ext cx="2494355" cy="2662929"/>
          </a:xfrm>
          <a:prstGeom prst="rect">
            <a:avLst/>
          </a:prstGeom>
        </p:spPr>
      </p:pic>
      <p:sp>
        <p:nvSpPr>
          <p:cNvPr id="4" name="TextBox 3">
            <a:extLst>
              <a:ext uri="{FF2B5EF4-FFF2-40B4-BE49-F238E27FC236}">
                <a16:creationId xmlns:a16="http://schemas.microsoft.com/office/drawing/2014/main" id="{6CAC65DD-47B5-4CF8-9E93-DA4A93C11BC9}"/>
              </a:ext>
            </a:extLst>
          </p:cNvPr>
          <p:cNvSpPr txBox="1"/>
          <p:nvPr/>
        </p:nvSpPr>
        <p:spPr>
          <a:xfrm>
            <a:off x="7155106" y="5079247"/>
            <a:ext cx="1348446" cy="338554"/>
          </a:xfrm>
          <a:prstGeom prst="rect">
            <a:avLst/>
          </a:prstGeom>
          <a:noFill/>
        </p:spPr>
        <p:txBody>
          <a:bodyPr wrap="none" rtlCol="0">
            <a:spAutoFit/>
          </a:bodyPr>
          <a:lstStyle/>
          <a:p>
            <a:r>
              <a:rPr lang="en-AU" sz="1600" b="1" dirty="0">
                <a:latin typeface="Arial" panose="020B0604020202020204" pitchFamily="34" charset="0"/>
                <a:cs typeface="Arial" panose="020B0604020202020204" pitchFamily="34" charset="0"/>
              </a:rPr>
              <a:t>Suicide rate</a:t>
            </a:r>
          </a:p>
        </p:txBody>
      </p:sp>
      <p:sp>
        <p:nvSpPr>
          <p:cNvPr id="17" name="TextBox 16">
            <a:extLst>
              <a:ext uri="{FF2B5EF4-FFF2-40B4-BE49-F238E27FC236}">
                <a16:creationId xmlns:a16="http://schemas.microsoft.com/office/drawing/2014/main" id="{6246ABE5-6B32-4451-A045-F18888678AD1}"/>
              </a:ext>
            </a:extLst>
          </p:cNvPr>
          <p:cNvSpPr txBox="1"/>
          <p:nvPr/>
        </p:nvSpPr>
        <p:spPr>
          <a:xfrm rot="16200000">
            <a:off x="5089121" y="3688000"/>
            <a:ext cx="2536272" cy="584775"/>
          </a:xfrm>
          <a:prstGeom prst="rect">
            <a:avLst/>
          </a:prstGeom>
          <a:noFill/>
        </p:spPr>
        <p:txBody>
          <a:bodyPr wrap="none" rtlCol="0">
            <a:spAutoFit/>
          </a:bodyPr>
          <a:lstStyle/>
          <a:p>
            <a:pPr algn="ctr"/>
            <a:r>
              <a:rPr lang="en-AU" sz="1600" b="1" dirty="0">
                <a:latin typeface="Arial" panose="020B0604020202020204" pitchFamily="34" charset="0"/>
                <a:cs typeface="Arial" panose="020B0604020202020204" pitchFamily="34" charset="0"/>
              </a:rPr>
              <a:t>Place-based utilisation -</a:t>
            </a:r>
            <a:br>
              <a:rPr lang="en-AU" sz="1600" b="1"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Mental health services</a:t>
            </a:r>
          </a:p>
        </p:txBody>
      </p:sp>
      <p:graphicFrame>
        <p:nvGraphicFramePr>
          <p:cNvPr id="11" name="Table 10">
            <a:extLst>
              <a:ext uri="{FF2B5EF4-FFF2-40B4-BE49-F238E27FC236}">
                <a16:creationId xmlns:a16="http://schemas.microsoft.com/office/drawing/2014/main" id="{81D0C2A8-FC17-4A4F-9D2C-A9C557C632B9}"/>
              </a:ext>
            </a:extLst>
          </p:cNvPr>
          <p:cNvGraphicFramePr>
            <a:graphicFrameLocks noGrp="1"/>
          </p:cNvGraphicFramePr>
          <p:nvPr>
            <p:extLst>
              <p:ext uri="{D42A27DB-BD31-4B8C-83A1-F6EECF244321}">
                <p14:modId xmlns:p14="http://schemas.microsoft.com/office/powerpoint/2010/main" val="2192925166"/>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
        <p:nvSpPr>
          <p:cNvPr id="2" name="Rectangle 1">
            <a:extLst>
              <a:ext uri="{FF2B5EF4-FFF2-40B4-BE49-F238E27FC236}">
                <a16:creationId xmlns:a16="http://schemas.microsoft.com/office/drawing/2014/main" id="{57694B8F-BFBD-4EDA-8439-A25750222C97}"/>
              </a:ext>
            </a:extLst>
          </p:cNvPr>
          <p:cNvSpPr/>
          <p:nvPr/>
        </p:nvSpPr>
        <p:spPr>
          <a:xfrm>
            <a:off x="146373" y="5789266"/>
            <a:ext cx="4176073" cy="923330"/>
          </a:xfrm>
          <a:prstGeom prst="rect">
            <a:avLst/>
          </a:prstGeom>
        </p:spPr>
        <p:txBody>
          <a:bodyPr wrap="square">
            <a:spAutoFit/>
          </a:bodyPr>
          <a:lstStyle/>
          <a:p>
            <a:pPr>
              <a:spcAft>
                <a:spcPts val="600"/>
              </a:spcAft>
            </a:pPr>
            <a:r>
              <a:rPr lang="en-AU" dirty="0">
                <a:latin typeface="Arial" panose="020B0604020202020204" pitchFamily="34" charset="0"/>
                <a:cs typeface="Arial" panose="020B0604020202020204" pitchFamily="34" charset="0"/>
              </a:rPr>
              <a:t>Is it causal? Has place based factors changed over this period and did this change outcomes?</a:t>
            </a:r>
          </a:p>
        </p:txBody>
      </p:sp>
    </p:spTree>
    <p:extLst>
      <p:ext uri="{BB962C8B-B14F-4D97-AF65-F5344CB8AC3E}">
        <p14:creationId xmlns:p14="http://schemas.microsoft.com/office/powerpoint/2010/main" val="1375492782"/>
      </p:ext>
    </p:extLst>
  </p:cSld>
  <p:clrMapOvr>
    <a:masterClrMapping/>
  </p:clrMapOvr>
  <mc:AlternateContent xmlns:mc="http://schemas.openxmlformats.org/markup-compatibility/2006" xmlns:p14="http://schemas.microsoft.com/office/powerpoint/2010/main">
    <mc:Choice Requires="p14">
      <p:transition spd="slow" p14:dur="2000" advTm="32819"/>
    </mc:Choice>
    <mc:Fallback xmlns="">
      <p:transition spd="slow" advTm="32819"/>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9713" y="561940"/>
            <a:ext cx="8566562" cy="584775"/>
          </a:xfrm>
          <a:prstGeom prst="rect">
            <a:avLst/>
          </a:prstGeom>
        </p:spPr>
        <p:txBody>
          <a:bodyPr wrap="square">
            <a:spAutoFit/>
          </a:bodyPr>
          <a:lstStyle/>
          <a:p>
            <a:r>
              <a:rPr lang="en-AU" sz="3200" cap="small" dirty="0">
                <a:solidFill>
                  <a:srgbClr val="105F78"/>
                </a:solidFill>
              </a:rPr>
              <a:t>Summary</a:t>
            </a:r>
            <a:endParaRPr lang="en-AU" sz="3200" dirty="0">
              <a:solidFill>
                <a:srgbClr val="00B0F0"/>
              </a:solidFill>
            </a:endParaRPr>
          </a:p>
        </p:txBody>
      </p:sp>
      <p:sp>
        <p:nvSpPr>
          <p:cNvPr id="4" name="Content Placeholder 2"/>
          <p:cNvSpPr txBox="1">
            <a:spLocks/>
          </p:cNvSpPr>
          <p:nvPr/>
        </p:nvSpPr>
        <p:spPr>
          <a:xfrm>
            <a:off x="616852" y="1231278"/>
            <a:ext cx="7886700" cy="47814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AU" sz="2000" dirty="0">
                <a:latin typeface="Arial" panose="020B0604020202020204" pitchFamily="34" charset="0"/>
                <a:cs typeface="Arial" panose="020B0604020202020204" pitchFamily="34" charset="0"/>
              </a:rPr>
              <a:t>Variation in mental healthcare services driven by place</a:t>
            </a:r>
          </a:p>
          <a:p>
            <a:pPr>
              <a:spcAft>
                <a:spcPts val="600"/>
              </a:spcAft>
            </a:pPr>
            <a:r>
              <a:rPr lang="en-AU" sz="2000" dirty="0">
                <a:latin typeface="Arial" panose="020B0604020202020204" pitchFamily="34" charset="0"/>
                <a:cs typeface="Arial" panose="020B0604020202020204" pitchFamily="34" charset="0"/>
              </a:rPr>
              <a:t>Mental health scripts driven by patient demand</a:t>
            </a:r>
          </a:p>
          <a:p>
            <a:pPr marL="803275" lvl="1" indent="-346075">
              <a:spcAft>
                <a:spcPts val="600"/>
              </a:spcAft>
              <a:buFont typeface="Wingdings" panose="05000000000000000000" pitchFamily="2" charset="2"/>
              <a:buChar char="à"/>
            </a:pPr>
            <a:r>
              <a:rPr lang="en-AU" sz="1800" dirty="0">
                <a:latin typeface="Arial" panose="020B0604020202020204" pitchFamily="34" charset="0"/>
                <a:cs typeface="Arial" panose="020B0604020202020204" pitchFamily="34" charset="0"/>
              </a:rPr>
              <a:t>Scope to improve uptake / reduce variation using place-based interventions (targeting GP, psych supply) – telehealth?</a:t>
            </a:r>
            <a:endParaRPr lang="en-AU" sz="2000" dirty="0">
              <a:latin typeface="Arial" panose="020B0604020202020204" pitchFamily="34" charset="0"/>
              <a:cs typeface="Arial" panose="020B0604020202020204" pitchFamily="34" charset="0"/>
            </a:endParaRPr>
          </a:p>
          <a:p>
            <a:pPr>
              <a:spcAft>
                <a:spcPts val="600"/>
              </a:spcAft>
            </a:pPr>
            <a:r>
              <a:rPr lang="en-AU" sz="2000" dirty="0">
                <a:latin typeface="Arial" panose="020B0604020202020204" pitchFamily="34" charset="0"/>
                <a:cs typeface="Arial" panose="020B0604020202020204" pitchFamily="34" charset="0"/>
              </a:rPr>
              <a:t>Regions with higher utilisation due to ‘place’ associated with improved mental health outcomes</a:t>
            </a:r>
          </a:p>
          <a:p>
            <a:pPr marL="803275" lvl="1" indent="-357188">
              <a:spcAft>
                <a:spcPts val="600"/>
              </a:spcAft>
              <a:buFont typeface="Wingdings" panose="05000000000000000000" pitchFamily="2" charset="2"/>
              <a:buChar char="à"/>
            </a:pPr>
            <a:r>
              <a:rPr lang="en-AU" sz="1800" dirty="0">
                <a:latin typeface="Arial" panose="020B0604020202020204" pitchFamily="34" charset="0"/>
                <a:cs typeface="Arial" panose="020B0604020202020204" pitchFamily="34" charset="0"/>
              </a:rPr>
              <a:t>No plateauing suggests </a:t>
            </a:r>
            <a:r>
              <a:rPr lang="en-AU" sz="1800" b="1" dirty="0">
                <a:latin typeface="Arial" panose="020B0604020202020204" pitchFamily="34" charset="0"/>
                <a:cs typeface="Arial" panose="020B0604020202020204" pitchFamily="34" charset="0"/>
              </a:rPr>
              <a:t>not inefficiencies</a:t>
            </a:r>
            <a:r>
              <a:rPr lang="en-AU" sz="1800" dirty="0">
                <a:latin typeface="Arial" panose="020B0604020202020204" pitchFamily="34" charset="0"/>
                <a:cs typeface="Arial" panose="020B0604020202020204" pitchFamily="34" charset="0"/>
              </a:rPr>
              <a:t>, </a:t>
            </a:r>
            <a:r>
              <a:rPr lang="en-AU" sz="1800" b="1" dirty="0">
                <a:latin typeface="Arial" panose="020B0604020202020204" pitchFamily="34" charset="0"/>
                <a:cs typeface="Arial" panose="020B0604020202020204" pitchFamily="34" charset="0"/>
              </a:rPr>
              <a:t>rather inadequate mental health primary care supply</a:t>
            </a:r>
            <a:r>
              <a:rPr lang="en-AU" sz="1800" dirty="0">
                <a:latin typeface="Arial" panose="020B0604020202020204" pitchFamily="34" charset="0"/>
                <a:cs typeface="Arial" panose="020B0604020202020204" pitchFamily="34" charset="0"/>
              </a:rPr>
              <a:t> across the board </a:t>
            </a:r>
          </a:p>
          <a:p>
            <a:pPr>
              <a:spcAft>
                <a:spcPts val="600"/>
              </a:spcAft>
            </a:pPr>
            <a:r>
              <a:rPr lang="en-AU" sz="2000" dirty="0">
                <a:latin typeface="Arial" panose="020B0604020202020204" pitchFamily="34" charset="0"/>
                <a:cs typeface="Arial" panose="020B0604020202020204" pitchFamily="34" charset="0"/>
              </a:rPr>
              <a:t>Indicates need for greater expenditure on primary mental healthcare to improve mental health outcomes in Australians</a:t>
            </a:r>
          </a:p>
          <a:p>
            <a:pPr>
              <a:spcAft>
                <a:spcPts val="600"/>
              </a:spcAft>
            </a:pPr>
            <a:endParaRPr lang="en-AU" sz="105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5D1C81F8-9005-4E58-AA1D-90A889FA44D0}"/>
              </a:ext>
            </a:extLst>
          </p:cNvPr>
          <p:cNvGraphicFramePr>
            <a:graphicFrameLocks noGrp="1"/>
          </p:cNvGraphicFramePr>
          <p:nvPr>
            <p:extLst>
              <p:ext uri="{D42A27DB-BD31-4B8C-83A1-F6EECF244321}">
                <p14:modId xmlns:p14="http://schemas.microsoft.com/office/powerpoint/2010/main" val="795346648"/>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a:t>
                      </a:r>
                      <a:r>
                        <a:rPr lang="en-AU" sz="1200" b="0" kern="1200" cap="small" dirty="0">
                          <a:solidFill>
                            <a:schemeClr val="tx1"/>
                          </a:solidFill>
                          <a:latin typeface="+mn-lt"/>
                          <a:ea typeface="+mn-ea"/>
                          <a:cs typeface="+mn-cs"/>
                        </a:rPr>
                        <a:t> </a:t>
                      </a:r>
                      <a:r>
                        <a:rPr lang="en-AU" sz="1200" b="0" kern="1200" cap="small" dirty="0">
                          <a:solidFill>
                            <a:schemeClr val="accent3"/>
                          </a:solidFill>
                          <a:latin typeface="+mn-lt"/>
                          <a:ea typeface="+mn-ea"/>
                          <a:cs typeface="+mn-cs"/>
                        </a:rPr>
                        <a:t>&amp;</a:t>
                      </a:r>
                      <a:r>
                        <a:rPr lang="en-AU" sz="1200" b="0" kern="1200" cap="small" dirty="0">
                          <a:solidFill>
                            <a:schemeClr val="tx1"/>
                          </a:solidFill>
                          <a:latin typeface="+mn-lt"/>
                          <a:ea typeface="+mn-ea"/>
                          <a:cs typeface="+mn-cs"/>
                        </a:rPr>
                        <a:t> </a:t>
                      </a:r>
                      <a:r>
                        <a:rPr lang="en-AU" sz="1200" b="0" kern="1200" cap="small" dirty="0">
                          <a:solidFill>
                            <a:schemeClr val="accent3"/>
                          </a:solidFill>
                          <a:latin typeface="+mn-lt"/>
                          <a:ea typeface="+mn-ea"/>
                          <a:cs typeface="+mn-cs"/>
                        </a:rPr>
                        <a:t>Future</a:t>
                      </a:r>
                      <a:r>
                        <a:rPr lang="en-AU" sz="1200" b="0" kern="1200" cap="small" dirty="0">
                          <a:solidFill>
                            <a:schemeClr val="tx1"/>
                          </a:solidFill>
                          <a:latin typeface="+mn-lt"/>
                          <a:ea typeface="+mn-ea"/>
                          <a:cs typeface="+mn-cs"/>
                        </a:rPr>
                        <a:t> </a:t>
                      </a:r>
                      <a:r>
                        <a:rPr lang="en-AU" sz="1200" b="0" kern="1200" cap="small" dirty="0">
                          <a:solidFill>
                            <a:schemeClr val="accent3"/>
                          </a:solidFill>
                          <a:latin typeface="+mn-lt"/>
                          <a:ea typeface="+mn-ea"/>
                          <a:cs typeface="+mn-cs"/>
                        </a:rPr>
                        <a:t>work</a:t>
                      </a:r>
                    </a:p>
                  </a:txBody>
                  <a:tcPr>
                    <a:noFill/>
                  </a:tcPr>
                </a:tc>
                <a:tc>
                  <a:txBody>
                    <a:bodyPr/>
                    <a:lstStyle/>
                    <a:p>
                      <a:r>
                        <a:rPr lang="en-AU" sz="1200" b="0" kern="1200" cap="small" dirty="0">
                          <a:solidFill>
                            <a:schemeClr val="tx1"/>
                          </a:solidFill>
                          <a:latin typeface="+mn-lt"/>
                          <a:ea typeface="+mn-ea"/>
                          <a:cs typeface="+mn-cs"/>
                        </a:rPr>
                        <a:t>Summary</a:t>
                      </a:r>
                      <a:endParaRPr lang="en-AU" sz="1200" b="0" dirty="0">
                        <a:solidFill>
                          <a:schemeClr val="tx1"/>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1138388057"/>
      </p:ext>
    </p:extLst>
  </p:cSld>
  <p:clrMapOvr>
    <a:masterClrMapping/>
  </p:clrMapOvr>
  <mc:AlternateContent xmlns:mc="http://schemas.openxmlformats.org/markup-compatibility/2006" xmlns:p14="http://schemas.microsoft.com/office/powerpoint/2010/main">
    <mc:Choice Requires="p14">
      <p:transition spd="slow" p14:dur="2000" advTm="62745"/>
    </mc:Choice>
    <mc:Fallback xmlns="">
      <p:transition spd="slow" advTm="62745"/>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ho Made That Twitter Bird? - The New York Times">
            <a:extLst>
              <a:ext uri="{FF2B5EF4-FFF2-40B4-BE49-F238E27FC236}">
                <a16:creationId xmlns:a16="http://schemas.microsoft.com/office/drawing/2014/main" id="{52A9C9B6-B667-4159-AB0C-185FDB6E19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2612" y="3474379"/>
            <a:ext cx="468238" cy="34020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CCB51162-229C-46BB-AD58-847F57B986E3}"/>
              </a:ext>
            </a:extLst>
          </p:cNvPr>
          <p:cNvSpPr>
            <a:spLocks noGrp="1"/>
          </p:cNvSpPr>
          <p:nvPr>
            <p:ph type="title"/>
          </p:nvPr>
        </p:nvSpPr>
        <p:spPr>
          <a:xfrm>
            <a:off x="1064735" y="1642762"/>
            <a:ext cx="2924096" cy="755471"/>
          </a:xfrm>
          <a:solidFill>
            <a:schemeClr val="bg1"/>
          </a:solidFill>
        </p:spPr>
        <p:txBody>
          <a:bodyPr/>
          <a:lstStyle/>
          <a:p>
            <a:pPr algn="ctr"/>
            <a:r>
              <a:rPr lang="en-AU" b="1" cap="small" dirty="0">
                <a:solidFill>
                  <a:srgbClr val="105F78"/>
                </a:solidFill>
              </a:rPr>
              <a:t>THANKYOU!</a:t>
            </a:r>
            <a:endParaRPr lang="en-AU" dirty="0"/>
          </a:p>
        </p:txBody>
      </p:sp>
      <p:sp>
        <p:nvSpPr>
          <p:cNvPr id="3" name="Content Placeholder 2">
            <a:extLst>
              <a:ext uri="{FF2B5EF4-FFF2-40B4-BE49-F238E27FC236}">
                <a16:creationId xmlns:a16="http://schemas.microsoft.com/office/drawing/2014/main" id="{AD49ECF1-D977-417C-AAB1-3E377A02428B}"/>
              </a:ext>
            </a:extLst>
          </p:cNvPr>
          <p:cNvSpPr txBox="1">
            <a:spLocks/>
          </p:cNvSpPr>
          <p:nvPr/>
        </p:nvSpPr>
        <p:spPr>
          <a:xfrm>
            <a:off x="1622612" y="2519081"/>
            <a:ext cx="3541059" cy="13805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AU" sz="2000" dirty="0">
                <a:latin typeface="Arial" panose="020B0604020202020204" pitchFamily="34" charset="0"/>
                <a:cs typeface="Arial" panose="020B0604020202020204" pitchFamily="34" charset="0"/>
              </a:rPr>
              <a:t>Feedback, questions?</a:t>
            </a:r>
          </a:p>
          <a:p>
            <a:pPr marL="0" indent="0">
              <a:spcAft>
                <a:spcPts val="600"/>
              </a:spcAft>
              <a:buNone/>
            </a:pPr>
            <a:r>
              <a:rPr lang="en-AU" sz="20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Dennis.petrie@monash.edu</a:t>
            </a:r>
            <a:endParaRPr lang="en-AU" sz="2000" dirty="0">
              <a:latin typeface="Arial" panose="020B0604020202020204" pitchFamily="34" charset="0"/>
              <a:cs typeface="Arial" panose="020B0604020202020204" pitchFamily="34" charset="0"/>
            </a:endParaRPr>
          </a:p>
          <a:p>
            <a:pPr marL="0" indent="0">
              <a:spcAft>
                <a:spcPts val="600"/>
              </a:spcAft>
              <a:buNone/>
            </a:pPr>
            <a:r>
              <a:rPr lang="en-AU" sz="2000" dirty="0">
                <a:latin typeface="Arial" panose="020B0604020202020204" pitchFamily="34" charset="0"/>
                <a:cs typeface="Arial" panose="020B0604020202020204" pitchFamily="34" charset="0"/>
              </a:rPr>
              <a:t>    </a:t>
            </a:r>
            <a:r>
              <a:rPr lang="en-AU" sz="2000" dirty="0">
                <a:solidFill>
                  <a:srgbClr val="6196AC"/>
                </a:solidFill>
                <a:latin typeface="Arial" panose="020B0604020202020204" pitchFamily="34" charset="0"/>
                <a:cs typeface="Arial" panose="020B0604020202020204" pitchFamily="34" charset="0"/>
              </a:rPr>
              <a:t> @</a:t>
            </a:r>
            <a:r>
              <a:rPr lang="en-AU" sz="2000" dirty="0" err="1">
                <a:solidFill>
                  <a:srgbClr val="6196AC"/>
                </a:solidFill>
                <a:latin typeface="Arial" panose="020B0604020202020204" pitchFamily="34" charset="0"/>
                <a:cs typeface="Arial" panose="020B0604020202020204" pitchFamily="34" charset="0"/>
              </a:rPr>
              <a:t>DennisJPetrie</a:t>
            </a:r>
            <a:endParaRPr lang="en-AU" sz="2000" dirty="0">
              <a:solidFill>
                <a:srgbClr val="6196AC"/>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C265D37-795F-4438-9A11-0AFDEB80925C}"/>
              </a:ext>
            </a:extLst>
          </p:cNvPr>
          <p:cNvPicPr>
            <a:picLocks noChangeAspect="1"/>
          </p:cNvPicPr>
          <p:nvPr/>
        </p:nvPicPr>
        <p:blipFill>
          <a:blip r:embed="rId4"/>
          <a:stretch>
            <a:fillRect/>
          </a:stretch>
        </p:blipFill>
        <p:spPr>
          <a:xfrm>
            <a:off x="1446780" y="3439693"/>
            <a:ext cx="571500" cy="409575"/>
          </a:xfrm>
          <a:prstGeom prst="rect">
            <a:avLst/>
          </a:prstGeom>
        </p:spPr>
      </p:pic>
    </p:spTree>
    <p:extLst>
      <p:ext uri="{BB962C8B-B14F-4D97-AF65-F5344CB8AC3E}">
        <p14:creationId xmlns:p14="http://schemas.microsoft.com/office/powerpoint/2010/main" val="2694817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Mechanisms: </a:t>
            </a:r>
            <a:r>
              <a:rPr lang="en-AU" sz="3200" cap="small" dirty="0">
                <a:solidFill>
                  <a:srgbClr val="00B0F0"/>
                </a:solidFill>
              </a:rPr>
              <a:t>Place fixed effects</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graphicFrame>
        <p:nvGraphicFramePr>
          <p:cNvPr id="5" name="Table 4">
            <a:extLst>
              <a:ext uri="{FF2B5EF4-FFF2-40B4-BE49-F238E27FC236}">
                <a16:creationId xmlns:a16="http://schemas.microsoft.com/office/drawing/2014/main" id="{12686C04-91EA-4A4D-91CB-8D2C205081EF}"/>
              </a:ext>
            </a:extLst>
          </p:cNvPr>
          <p:cNvGraphicFramePr>
            <a:graphicFrameLocks noGrp="1"/>
          </p:cNvGraphicFramePr>
          <p:nvPr>
            <p:extLst>
              <p:ext uri="{D42A27DB-BD31-4B8C-83A1-F6EECF244321}">
                <p14:modId xmlns:p14="http://schemas.microsoft.com/office/powerpoint/2010/main" val="3223331023"/>
              </p:ext>
            </p:extLst>
          </p:nvPr>
        </p:nvGraphicFramePr>
        <p:xfrm>
          <a:off x="628649" y="2709909"/>
          <a:ext cx="7886700" cy="1720914"/>
        </p:xfrm>
        <a:graphic>
          <a:graphicData uri="http://schemas.openxmlformats.org/drawingml/2006/table">
            <a:tbl>
              <a:tblPr firstRow="1" firstCol="1" bandRow="1"/>
              <a:tblGrid>
                <a:gridCol w="1979562">
                  <a:extLst>
                    <a:ext uri="{9D8B030D-6E8A-4147-A177-3AD203B41FA5}">
                      <a16:colId xmlns:a16="http://schemas.microsoft.com/office/drawing/2014/main" val="2537903227"/>
                    </a:ext>
                  </a:extLst>
                </a:gridCol>
                <a:gridCol w="1612041">
                  <a:extLst>
                    <a:ext uri="{9D8B030D-6E8A-4147-A177-3AD203B41FA5}">
                      <a16:colId xmlns:a16="http://schemas.microsoft.com/office/drawing/2014/main" val="1795027407"/>
                    </a:ext>
                  </a:extLst>
                </a:gridCol>
                <a:gridCol w="1364399">
                  <a:extLst>
                    <a:ext uri="{9D8B030D-6E8A-4147-A177-3AD203B41FA5}">
                      <a16:colId xmlns:a16="http://schemas.microsoft.com/office/drawing/2014/main" val="514942162"/>
                    </a:ext>
                  </a:extLst>
                </a:gridCol>
                <a:gridCol w="1487432">
                  <a:extLst>
                    <a:ext uri="{9D8B030D-6E8A-4147-A177-3AD203B41FA5}">
                      <a16:colId xmlns:a16="http://schemas.microsoft.com/office/drawing/2014/main" val="3012065855"/>
                    </a:ext>
                  </a:extLst>
                </a:gridCol>
                <a:gridCol w="1443266">
                  <a:extLst>
                    <a:ext uri="{9D8B030D-6E8A-4147-A177-3AD203B41FA5}">
                      <a16:colId xmlns:a16="http://schemas.microsoft.com/office/drawing/2014/main" val="4290500326"/>
                    </a:ext>
                  </a:extLst>
                </a:gridCol>
              </a:tblGrid>
              <a:tr h="165100">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 </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2">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Place-based utilisation – </a:t>
                      </a:r>
                      <a:br>
                        <a:rPr lang="en-AU" sz="1600" b="1">
                          <a:effectLst/>
                          <a:latin typeface="Times New Roman" panose="02020603050405020304" pitchFamily="18" charset="0"/>
                          <a:ea typeface="DengXian" panose="02010600030101010101" pitchFamily="2" charset="-122"/>
                          <a:cs typeface="Arial" panose="020B0604020202020204" pitchFamily="34" charset="0"/>
                        </a:rPr>
                      </a:br>
                      <a:r>
                        <a:rPr lang="en-AU" sz="1600" b="1">
                          <a:effectLst/>
                          <a:latin typeface="Times New Roman" panose="02020603050405020304" pitchFamily="18" charset="0"/>
                          <a:ea typeface="DengXian" panose="02010600030101010101" pitchFamily="2" charset="-122"/>
                          <a:cs typeface="Arial" panose="020B0604020202020204" pitchFamily="34" charset="0"/>
                        </a:rPr>
                        <a:t>Mental health services</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AU"/>
                    </a:p>
                  </a:txBody>
                  <a:tcPr/>
                </a:tc>
                <a:tc gridSpan="2">
                  <a:txBody>
                    <a:bodyPr/>
                    <a:lstStyle/>
                    <a:p>
                      <a:pPr algn="ctr">
                        <a:lnSpc>
                          <a:spcPct val="107000"/>
                        </a:lnSpc>
                        <a:spcAft>
                          <a:spcPts val="0"/>
                        </a:spcAft>
                      </a:pPr>
                      <a:r>
                        <a:rPr lang="en-AU" sz="1600" b="1" dirty="0">
                          <a:effectLst/>
                          <a:latin typeface="Times New Roman" panose="02020603050405020304" pitchFamily="18" charset="0"/>
                          <a:ea typeface="DengXian" panose="02010600030101010101" pitchFamily="2" charset="-122"/>
                          <a:cs typeface="Arial" panose="020B0604020202020204" pitchFamily="34" charset="0"/>
                        </a:rPr>
                        <a:t>Place-based utilisation – </a:t>
                      </a:r>
                      <a:br>
                        <a:rPr lang="en-AU" sz="1600" b="1" dirty="0">
                          <a:effectLst/>
                          <a:latin typeface="Times New Roman" panose="02020603050405020304" pitchFamily="18" charset="0"/>
                          <a:ea typeface="DengXian" panose="02010600030101010101" pitchFamily="2" charset="-122"/>
                          <a:cs typeface="Arial" panose="020B0604020202020204" pitchFamily="34" charset="0"/>
                        </a:rPr>
                      </a:br>
                      <a:r>
                        <a:rPr lang="en-AU" sz="1600" b="1" dirty="0">
                          <a:effectLst/>
                          <a:latin typeface="Times New Roman" panose="02020603050405020304" pitchFamily="18" charset="0"/>
                          <a:ea typeface="DengXian" panose="02010600030101010101" pitchFamily="2" charset="-122"/>
                          <a:cs typeface="Arial" panose="020B0604020202020204" pitchFamily="34" charset="0"/>
                        </a:rPr>
                        <a:t>Mental health scripts</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AU"/>
                    </a:p>
                  </a:txBody>
                  <a:tcPr/>
                </a:tc>
                <a:extLst>
                  <a:ext uri="{0D108BD9-81ED-4DB2-BD59-A6C34878D82A}">
                    <a16:rowId xmlns:a16="http://schemas.microsoft.com/office/drawing/2014/main" val="3417665878"/>
                  </a:ext>
                </a:extLst>
              </a:tr>
              <a:tr h="171450">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 </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Variance</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Correlation</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Variance</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Correlation</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7769075"/>
                  </a:ext>
                </a:extLst>
              </a:tr>
              <a:tr h="158750">
                <a:tc>
                  <a:txBody>
                    <a:bodyPr/>
                    <a:lstStyle/>
                    <a:p>
                      <a:pPr algn="l">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Low income</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0.0021</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rowSpan="2">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0.961</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0.0003</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rowSpan="2">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0.752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0472620"/>
                  </a:ext>
                </a:extLst>
              </a:tr>
              <a:tr h="158750">
                <a:tc>
                  <a:txBody>
                    <a:bodyPr/>
                    <a:lstStyle/>
                    <a:p>
                      <a:pPr algn="l">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High income</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0.0018</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AU"/>
                    </a:p>
                  </a:txBody>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0.0002</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AU"/>
                    </a:p>
                  </a:txBody>
                  <a:tcPr/>
                </a:tc>
                <a:extLst>
                  <a:ext uri="{0D108BD9-81ED-4DB2-BD59-A6C34878D82A}">
                    <a16:rowId xmlns:a16="http://schemas.microsoft.com/office/drawing/2014/main" val="1968275191"/>
                  </a:ext>
                </a:extLst>
              </a:tr>
              <a:tr h="158750">
                <a:tc>
                  <a:txBody>
                    <a:bodyPr/>
                    <a:lstStyle/>
                    <a:p>
                      <a:pPr algn="l">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Core limitation</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0.0072</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rowSpan="2">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0.769</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0.0026</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rowSpan="2">
                  <a:txBody>
                    <a:bodyPr/>
                    <a:lstStyle/>
                    <a:p>
                      <a:pPr algn="ctr">
                        <a:lnSpc>
                          <a:spcPct val="107000"/>
                        </a:lnSpc>
                        <a:spcAft>
                          <a:spcPts val="0"/>
                        </a:spcAft>
                      </a:pPr>
                      <a:r>
                        <a:rPr lang="en-AU" sz="1600" dirty="0">
                          <a:effectLst/>
                          <a:latin typeface="Times New Roman" panose="02020603050405020304" pitchFamily="18" charset="0"/>
                          <a:ea typeface="DengXian" panose="02010600030101010101" pitchFamily="2" charset="-122"/>
                          <a:cs typeface="Arial" panose="020B0604020202020204" pitchFamily="34" charset="0"/>
                        </a:rPr>
                        <a:t>0.459</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8872081"/>
                  </a:ext>
                </a:extLst>
              </a:tr>
              <a:tr h="207645">
                <a:tc>
                  <a:txBody>
                    <a:bodyPr/>
                    <a:lstStyle/>
                    <a:p>
                      <a:pPr algn="l">
                        <a:lnSpc>
                          <a:spcPct val="107000"/>
                        </a:lnSpc>
                        <a:spcAft>
                          <a:spcPts val="0"/>
                        </a:spcAft>
                      </a:pPr>
                      <a:r>
                        <a:rPr lang="en-AU" sz="1600" b="1">
                          <a:effectLst/>
                          <a:latin typeface="Times New Roman" panose="02020603050405020304" pitchFamily="18" charset="0"/>
                          <a:ea typeface="DengXian" panose="02010600030101010101" pitchFamily="2" charset="-122"/>
                          <a:cs typeface="Arial" panose="020B0604020202020204" pitchFamily="34" charset="0"/>
                        </a:rPr>
                        <a:t>No core limitation</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AU" sz="1600">
                          <a:effectLst/>
                          <a:latin typeface="Times New Roman" panose="02020603050405020304" pitchFamily="18" charset="0"/>
                          <a:ea typeface="DengXian" panose="02010600030101010101" pitchFamily="2" charset="-122"/>
                          <a:cs typeface="Arial" panose="020B0604020202020204" pitchFamily="34" charset="0"/>
                        </a:rPr>
                        <a:t>0.0018</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AU"/>
                    </a:p>
                  </a:txBody>
                  <a:tcPr/>
                </a:tc>
                <a:tc>
                  <a:txBody>
                    <a:bodyPr/>
                    <a:lstStyle/>
                    <a:p>
                      <a:pPr algn="ctr">
                        <a:lnSpc>
                          <a:spcPct val="107000"/>
                        </a:lnSpc>
                        <a:spcAft>
                          <a:spcPts val="0"/>
                        </a:spcAft>
                      </a:pPr>
                      <a:r>
                        <a:rPr lang="en-AU" sz="1600" dirty="0">
                          <a:effectLst/>
                          <a:latin typeface="Times New Roman" panose="02020603050405020304" pitchFamily="18" charset="0"/>
                          <a:ea typeface="DengXian" panose="02010600030101010101" pitchFamily="2" charset="-122"/>
                          <a:cs typeface="Arial" panose="020B0604020202020204" pitchFamily="34" charset="0"/>
                        </a:rPr>
                        <a:t>0.0002</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AU"/>
                    </a:p>
                  </a:txBody>
                  <a:tcPr/>
                </a:tc>
                <a:extLst>
                  <a:ext uri="{0D108BD9-81ED-4DB2-BD59-A6C34878D82A}">
                    <a16:rowId xmlns:a16="http://schemas.microsoft.com/office/drawing/2014/main" val="3346840663"/>
                  </a:ext>
                </a:extLst>
              </a:tr>
            </a:tbl>
          </a:graphicData>
        </a:graphic>
      </p:graphicFrame>
      <p:sp>
        <p:nvSpPr>
          <p:cNvPr id="6" name="Rectangle 2">
            <a:extLst>
              <a:ext uri="{FF2B5EF4-FFF2-40B4-BE49-F238E27FC236}">
                <a16:creationId xmlns:a16="http://schemas.microsoft.com/office/drawing/2014/main" id="{8C2F6905-D2B3-4A07-A2F0-E3804D310D74}"/>
              </a:ext>
            </a:extLst>
          </p:cNvPr>
          <p:cNvSpPr>
            <a:spLocks noChangeArrowheads="1"/>
          </p:cNvSpPr>
          <p:nvPr/>
        </p:nvSpPr>
        <p:spPr bwMode="auto">
          <a:xfrm>
            <a:off x="515805" y="2182618"/>
            <a:ext cx="5149889" cy="407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38088"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1" u="none" strike="noStrike" cap="none" normalizeH="0" baseline="0" dirty="0">
                <a:ln>
                  <a:noFill/>
                </a:ln>
                <a:solidFill>
                  <a:schemeClr val="tx1"/>
                </a:solidFill>
                <a:effectLst/>
                <a:latin typeface="Times New Roman" panose="02020603050405020304" pitchFamily="18" charset="0"/>
                <a:cs typeface="Arial" panose="020B0604020202020204" pitchFamily="34" charset="0"/>
              </a:rPr>
              <a:t>T</a:t>
            </a:r>
            <a:r>
              <a:rPr kumimoji="0" lang="en-AU" altLang="en-US" sz="1100" b="0" i="1" u="none" strike="noStrike" cap="none" normalizeH="0" baseline="0" dirty="0" bmk="">
                <a:ln>
                  <a:noFill/>
                </a:ln>
                <a:solidFill>
                  <a:schemeClr val="tx1"/>
                </a:solidFill>
                <a:effectLst/>
                <a:latin typeface="Times New Roman" panose="02020603050405020304" pitchFamily="18" charset="0"/>
                <a:cs typeface="Arial" panose="020B0604020202020204" pitchFamily="34" charset="0"/>
              </a:rPr>
              <a:t>able </a:t>
            </a:r>
            <a:r>
              <a:rPr kumimoji="0" lang="en-AU" altLang="en-US" sz="1100" b="0" i="1" u="none" strike="noStrike" cap="none" normalizeH="0" baseline="0" dirty="0" bmk="_Ref112250706">
                <a:ln>
                  <a:noFill/>
                </a:ln>
                <a:solidFill>
                  <a:schemeClr val="tx1"/>
                </a:solidFill>
                <a:effectLst/>
                <a:latin typeface="Times New Roman" panose="02020603050405020304" pitchFamily="18" charset="0"/>
                <a:cs typeface="Arial" panose="020B0604020202020204" pitchFamily="34" charset="0"/>
              </a:rPr>
              <a:t>3</a:t>
            </a:r>
            <a:r>
              <a:rPr kumimoji="0" lang="en-AU" altLang="en-US" sz="1100" b="0" i="1" u="none" strike="noStrike" cap="none" normalizeH="0" baseline="0" dirty="0">
                <a:ln>
                  <a:noFill/>
                </a:ln>
                <a:solidFill>
                  <a:schemeClr val="tx1"/>
                </a:solidFill>
                <a:effectLst/>
                <a:latin typeface="Times New Roman" panose="02020603050405020304" pitchFamily="18" charset="0"/>
                <a:cs typeface="Arial" panose="020B0604020202020204" pitchFamily="34" charset="0"/>
              </a:rPr>
              <a:t>:  Heterogeneity in the variation of place fixed effects across priority subgroups</a:t>
            </a: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000" b="1" i="0" u="none" strike="noStrike" cap="none" normalizeH="0" baseline="0" dirty="0">
                <a:ln>
                  <a:noFill/>
                </a:ln>
                <a:solidFill>
                  <a:schemeClr val="tx1"/>
                </a:solidFill>
                <a:effectLst/>
                <a:latin typeface="Times New Roman" panose="02020603050405020304" pitchFamily="18" charset="0"/>
                <a:ea typeface="DengXian" panose="02010600030101010101" pitchFamily="2" charset="-122"/>
                <a:cs typeface="Times New Roman" panose="02020603050405020304" pitchFamily="18" charset="0"/>
              </a:rPr>
              <a:t>Notes: Based on estimation of Eqn. 1 with region fixed effects interacted by subgroup. </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6985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E2FE4DF-81A7-45A1-B447-129FF59E69CB}"/>
              </a:ext>
            </a:extLst>
          </p:cNvPr>
          <p:cNvGrpSpPr/>
          <p:nvPr/>
        </p:nvGrpSpPr>
        <p:grpSpPr>
          <a:xfrm>
            <a:off x="4284866" y="1752520"/>
            <a:ext cx="4859134" cy="3132382"/>
            <a:chOff x="4467225" y="1473303"/>
            <a:chExt cx="4676774" cy="3090703"/>
          </a:xfrm>
        </p:grpSpPr>
        <p:pic>
          <p:nvPicPr>
            <p:cNvPr id="16" name="Picture 15">
              <a:extLst>
                <a:ext uri="{FF2B5EF4-FFF2-40B4-BE49-F238E27FC236}">
                  <a16:creationId xmlns:a16="http://schemas.microsoft.com/office/drawing/2014/main" id="{FA92F4C2-E5A8-4415-B396-A626ED23A614}"/>
                </a:ext>
              </a:extLst>
            </p:cNvPr>
            <p:cNvPicPr>
              <a:picLocks noChangeAspect="1"/>
            </p:cNvPicPr>
            <p:nvPr/>
          </p:nvPicPr>
          <p:blipFill rotWithShape="1">
            <a:blip r:embed="rId2"/>
            <a:srcRect r="27222"/>
            <a:stretch/>
          </p:blipFill>
          <p:spPr>
            <a:xfrm>
              <a:off x="5063735" y="1473303"/>
              <a:ext cx="4080264" cy="2894331"/>
            </a:xfrm>
            <a:prstGeom prst="rect">
              <a:avLst/>
            </a:prstGeom>
          </p:spPr>
        </p:pic>
        <p:sp>
          <p:nvSpPr>
            <p:cNvPr id="5" name="Rectangle 4">
              <a:extLst>
                <a:ext uri="{FF2B5EF4-FFF2-40B4-BE49-F238E27FC236}">
                  <a16:creationId xmlns:a16="http://schemas.microsoft.com/office/drawing/2014/main" id="{99C6284F-2592-4EDB-9C18-721CE08AB65B}"/>
                </a:ext>
              </a:extLst>
            </p:cNvPr>
            <p:cNvSpPr/>
            <p:nvPr/>
          </p:nvSpPr>
          <p:spPr>
            <a:xfrm>
              <a:off x="4467225" y="3868898"/>
              <a:ext cx="1552575" cy="695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 name="Text Placeholder 2"/>
          <p:cNvSpPr>
            <a:spLocks noGrp="1"/>
          </p:cNvSpPr>
          <p:nvPr>
            <p:ph type="body" sz="quarter" idx="13"/>
          </p:nvPr>
        </p:nvSpPr>
        <p:spPr>
          <a:xfrm>
            <a:off x="344072" y="1082485"/>
            <a:ext cx="6715948" cy="890614"/>
          </a:xfrm>
        </p:spPr>
        <p:txBody>
          <a:bodyPr>
            <a:noAutofit/>
          </a:bodyPr>
          <a:lstStyle/>
          <a:p>
            <a:pPr marL="0" indent="0" defTabSz="457200">
              <a:lnSpc>
                <a:spcPct val="100000"/>
              </a:lnSpc>
              <a:spcBef>
                <a:spcPts val="0"/>
              </a:spcBef>
              <a:spcAft>
                <a:spcPts val="600"/>
              </a:spcAft>
              <a:buNone/>
            </a:pPr>
            <a:r>
              <a:rPr lang="en-US" sz="1800" b="1" cap="small" dirty="0">
                <a:solidFill>
                  <a:srgbClr val="105F78"/>
                </a:solidFill>
                <a:latin typeface="+mn-lt"/>
                <a:cs typeface="+mn-cs"/>
              </a:rPr>
              <a:t>Motivation: </a:t>
            </a:r>
            <a:r>
              <a:rPr lang="en-US" sz="1600" dirty="0"/>
              <a:t>Persistent regional variation in mental healthcare</a:t>
            </a:r>
          </a:p>
          <a:p>
            <a:pPr marL="0" indent="0">
              <a:lnSpc>
                <a:spcPct val="100000"/>
              </a:lnSpc>
              <a:spcBef>
                <a:spcPts val="0"/>
              </a:spcBef>
              <a:spcAft>
                <a:spcPts val="600"/>
              </a:spcAft>
              <a:buNone/>
            </a:pPr>
            <a:r>
              <a:rPr lang="en-US" sz="1600" dirty="0">
                <a:solidFill>
                  <a:schemeClr val="accent6"/>
                </a:solidFill>
                <a:latin typeface="Arial" panose="020B0604020202020204" pitchFamily="34" charset="0"/>
                <a:cs typeface="Arial" panose="020B0604020202020204" pitchFamily="34" charset="0"/>
                <a:sym typeface="Wingdings 2" panose="05020102010507070707" pitchFamily="18" charset="2"/>
              </a:rPr>
              <a:t></a:t>
            </a:r>
            <a:r>
              <a:rPr lang="en-US" sz="1600" dirty="0">
                <a:solidFill>
                  <a:schemeClr val="accent6"/>
                </a:solidFill>
                <a:latin typeface="Arial" panose="020B0604020202020204" pitchFamily="34" charset="0"/>
                <a:cs typeface="Arial" panose="020B0604020202020204" pitchFamily="34" charset="0"/>
              </a:rPr>
              <a:t> if reflects patient need </a:t>
            </a:r>
            <a:r>
              <a:rPr lang="en-US" sz="1600" dirty="0">
                <a:latin typeface="Arial" panose="020B0604020202020204" pitchFamily="34" charset="0"/>
                <a:cs typeface="Arial" panose="020B0604020202020204" pitchFamily="34" charset="0"/>
              </a:rPr>
              <a:t>but </a:t>
            </a:r>
            <a:br>
              <a:rPr lang="en-US" sz="1600" dirty="0">
                <a:latin typeface="Arial" panose="020B0604020202020204" pitchFamily="34" charset="0"/>
                <a:cs typeface="Arial" panose="020B0604020202020204" pitchFamily="34" charset="0"/>
              </a:rPr>
            </a:br>
            <a:r>
              <a:rPr lang="en-US" sz="1600" dirty="0">
                <a:solidFill>
                  <a:schemeClr val="accent2">
                    <a:lumMod val="50000"/>
                  </a:schemeClr>
                </a:solidFill>
                <a:sym typeface="Wingdings 2" panose="05020102010507070707" pitchFamily="18" charset="2"/>
              </a:rPr>
              <a:t>  </a:t>
            </a:r>
            <a:r>
              <a:rPr lang="en-US" sz="1600" dirty="0">
                <a:sym typeface="Wingdings 2" panose="05020102010507070707" pitchFamily="18" charset="2"/>
              </a:rPr>
              <a:t>if </a:t>
            </a:r>
            <a:r>
              <a:rPr lang="en-US" sz="1600" dirty="0">
                <a:latin typeface="Arial" panose="020B0604020202020204" pitchFamily="34" charset="0"/>
                <a:cs typeface="Arial" panose="020B0604020202020204" pitchFamily="34" charset="0"/>
              </a:rPr>
              <a:t>driven by supply </a:t>
            </a:r>
            <a:r>
              <a:rPr lang="en-US" sz="1600" dirty="0">
                <a:solidFill>
                  <a:srgbClr val="9F5055"/>
                </a:solidFill>
              </a:rPr>
              <a:t>may signal </a:t>
            </a:r>
            <a:r>
              <a:rPr lang="en-US" sz="1600" dirty="0">
                <a:solidFill>
                  <a:schemeClr val="accent2">
                    <a:lumMod val="50000"/>
                  </a:schemeClr>
                </a:solidFill>
              </a:rPr>
              <a:t>inefficiencies / inequities</a:t>
            </a:r>
          </a:p>
        </p:txBody>
      </p:sp>
      <p:sp>
        <p:nvSpPr>
          <p:cNvPr id="4" name="Rectangle 3"/>
          <p:cNvSpPr/>
          <p:nvPr/>
        </p:nvSpPr>
        <p:spPr>
          <a:xfrm>
            <a:off x="322806" y="431074"/>
            <a:ext cx="8032300" cy="584775"/>
          </a:xfrm>
          <a:prstGeom prst="rect">
            <a:avLst/>
          </a:prstGeom>
        </p:spPr>
        <p:txBody>
          <a:bodyPr wrap="square">
            <a:spAutoFit/>
          </a:bodyPr>
          <a:lstStyle/>
          <a:p>
            <a:r>
              <a:rPr lang="en-AU" sz="3200" cap="small" dirty="0">
                <a:solidFill>
                  <a:srgbClr val="105F78"/>
                </a:solidFill>
              </a:rPr>
              <a:t>Overview: </a:t>
            </a:r>
            <a:r>
              <a:rPr lang="en-AU" sz="3200" cap="small" dirty="0">
                <a:solidFill>
                  <a:schemeClr val="accent1"/>
                </a:solidFill>
              </a:rPr>
              <a:t>Contribution &amp; Preview of Results</a:t>
            </a:r>
          </a:p>
        </p:txBody>
      </p:sp>
      <p:sp>
        <p:nvSpPr>
          <p:cNvPr id="2" name="Curved Down Arrow 1"/>
          <p:cNvSpPr/>
          <p:nvPr/>
        </p:nvSpPr>
        <p:spPr>
          <a:xfrm rot="19755588">
            <a:off x="6589977" y="2016603"/>
            <a:ext cx="1351576" cy="601635"/>
          </a:xfrm>
          <a:prstGeom prst="curved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8" name="Rectangle 7"/>
          <p:cNvSpPr/>
          <p:nvPr/>
        </p:nvSpPr>
        <p:spPr>
          <a:xfrm>
            <a:off x="265444" y="3573009"/>
            <a:ext cx="8498388" cy="1508618"/>
          </a:xfrm>
          <a:prstGeom prst="rect">
            <a:avLst/>
          </a:prstGeom>
        </p:spPr>
        <p:txBody>
          <a:bodyPr wrap="square">
            <a:spAutoFit/>
          </a:bodyPr>
          <a:lstStyle/>
          <a:p>
            <a:pPr>
              <a:spcAft>
                <a:spcPts val="600"/>
              </a:spcAft>
            </a:pPr>
            <a:r>
              <a:rPr lang="en-US" b="1" cap="small" dirty="0">
                <a:solidFill>
                  <a:srgbClr val="105F78"/>
                </a:solidFill>
              </a:rPr>
              <a:t>Preview of results:</a:t>
            </a:r>
          </a:p>
          <a:p>
            <a:pPr marL="358775" indent="-196850">
              <a:buFont typeface="Arial" panose="020B0604020202020204" pitchFamily="34" charset="0"/>
              <a:buChar char="•"/>
            </a:pPr>
            <a:r>
              <a:rPr lang="en-US" sz="1600" dirty="0">
                <a:latin typeface="Arial" panose="020B0604020202020204" pitchFamily="34" charset="0"/>
                <a:cs typeface="Arial" panose="020B0604020202020204" pitchFamily="34" charset="0"/>
              </a:rPr>
              <a:t>Place explains </a:t>
            </a:r>
          </a:p>
          <a:p>
            <a:pPr marL="904875" lvl="1" indent="-285750">
              <a:buFont typeface="Calibri" panose="020F0502020204030204" pitchFamily="34" charset="0"/>
              <a:buChar char="‐"/>
            </a:pPr>
            <a:r>
              <a:rPr lang="en-US" sz="1600" b="1" dirty="0">
                <a:latin typeface="Arial" panose="020B0604020202020204" pitchFamily="34" charset="0"/>
                <a:cs typeface="Arial" panose="020B0604020202020204" pitchFamily="34" charset="0"/>
              </a:rPr>
              <a:t>~70% </a:t>
            </a:r>
            <a:r>
              <a:rPr lang="en-US" sz="1600" dirty="0">
                <a:latin typeface="Arial" panose="020B0604020202020204" pitchFamily="34" charset="0"/>
                <a:cs typeface="Arial" panose="020B0604020202020204" pitchFamily="34" charset="0"/>
              </a:rPr>
              <a:t>of</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variation in </a:t>
            </a:r>
            <a:r>
              <a:rPr lang="en-US" sz="1600" b="1" dirty="0">
                <a:latin typeface="Arial" panose="020B0604020202020204" pitchFamily="34" charset="0"/>
                <a:cs typeface="Arial" panose="020B0604020202020204" pitchFamily="34" charset="0"/>
              </a:rPr>
              <a:t>mental health services</a:t>
            </a:r>
          </a:p>
          <a:p>
            <a:pPr marL="904875" lvl="1" indent="-285750">
              <a:buFont typeface="Calibri" panose="020F0502020204030204" pitchFamily="34" charset="0"/>
              <a:buChar char="‐"/>
            </a:pPr>
            <a:r>
              <a:rPr lang="en-US" sz="1600" b="1" dirty="0">
                <a:latin typeface="Arial" panose="020B0604020202020204" pitchFamily="34" charset="0"/>
                <a:cs typeface="Arial" panose="020B0604020202020204" pitchFamily="34" charset="0"/>
              </a:rPr>
              <a:t>~20% </a:t>
            </a:r>
            <a:r>
              <a:rPr lang="en-US" sz="1600" dirty="0">
                <a:latin typeface="Arial" panose="020B0604020202020204" pitchFamily="34" charset="0"/>
                <a:cs typeface="Arial" panose="020B0604020202020204" pitchFamily="34" charset="0"/>
              </a:rPr>
              <a:t>of</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variation in </a:t>
            </a:r>
            <a:r>
              <a:rPr lang="en-US" sz="1600" b="1" dirty="0">
                <a:latin typeface="Arial" panose="020B0604020202020204" pitchFamily="34" charset="0"/>
                <a:cs typeface="Arial" panose="020B0604020202020204" pitchFamily="34" charset="0"/>
              </a:rPr>
              <a:t>mental health scripts</a:t>
            </a:r>
          </a:p>
          <a:p>
            <a:pPr marL="358775" indent="-196850">
              <a:lnSpc>
                <a:spcPct val="150000"/>
              </a:lnSpc>
              <a:buFont typeface="Arial" panose="020B0604020202020204" pitchFamily="34" charset="0"/>
              <a:buChar char="•"/>
            </a:pPr>
            <a:r>
              <a:rPr lang="en-US" sz="1600" dirty="0">
                <a:latin typeface="Arial" panose="020B0604020202020204" pitchFamily="34" charset="0"/>
                <a:cs typeface="Arial" panose="020B0604020202020204" pitchFamily="34" charset="0"/>
              </a:rPr>
              <a:t>Higher place-based </a:t>
            </a:r>
            <a:r>
              <a:rPr lang="en-US" sz="1600" dirty="0" err="1">
                <a:latin typeface="Arial" panose="020B0604020202020204" pitchFamily="34" charset="0"/>
                <a:cs typeface="Arial" panose="020B0604020202020204" pitchFamily="34" charset="0"/>
              </a:rPr>
              <a:t>utilisation</a:t>
            </a:r>
            <a:r>
              <a:rPr lang="en-US" sz="1600" dirty="0">
                <a:latin typeface="Arial" panose="020B0604020202020204" pitchFamily="34" charset="0"/>
                <a:cs typeface="Arial" panose="020B0604020202020204" pitchFamily="34" charset="0"/>
              </a:rPr>
              <a:t> associated lower self-harm hosp. and suicide</a:t>
            </a:r>
          </a:p>
        </p:txBody>
      </p:sp>
      <p:sp>
        <p:nvSpPr>
          <p:cNvPr id="11" name="Rectangle 10">
            <a:extLst>
              <a:ext uri="{FF2B5EF4-FFF2-40B4-BE49-F238E27FC236}">
                <a16:creationId xmlns:a16="http://schemas.microsoft.com/office/drawing/2014/main" id="{54967C96-D1FF-4194-9E29-1AA9EBC00C3B}"/>
              </a:ext>
            </a:extLst>
          </p:cNvPr>
          <p:cNvSpPr/>
          <p:nvPr/>
        </p:nvSpPr>
        <p:spPr>
          <a:xfrm>
            <a:off x="292881" y="5147150"/>
            <a:ext cx="8498388" cy="938719"/>
          </a:xfrm>
          <a:prstGeom prst="rect">
            <a:avLst/>
          </a:prstGeom>
        </p:spPr>
        <p:txBody>
          <a:bodyPr wrap="square">
            <a:spAutoFit/>
          </a:bodyPr>
          <a:lstStyle/>
          <a:p>
            <a:pPr>
              <a:spcAft>
                <a:spcPts val="600"/>
              </a:spcAft>
            </a:pPr>
            <a:r>
              <a:rPr lang="en-US" b="1" cap="small" dirty="0">
                <a:solidFill>
                  <a:srgbClr val="105F78"/>
                </a:solidFill>
              </a:rPr>
              <a:t>Policy implications:</a:t>
            </a:r>
          </a:p>
          <a:p>
            <a:pPr marL="358775" lvl="1" indent="-196850">
              <a:buFont typeface="Arial" panose="020B0604020202020204" pitchFamily="34" charset="0"/>
              <a:buChar char="•"/>
            </a:pPr>
            <a:r>
              <a:rPr lang="en-US" sz="1600" dirty="0">
                <a:latin typeface="Arial" panose="020B0604020202020204" pitchFamily="34" charset="0"/>
                <a:cs typeface="Arial" panose="020B0604020202020204" pitchFamily="34" charset="0"/>
              </a:rPr>
              <a:t>More $$$ towards mental healthcare likely justified – scope to improve mental health via place-based supply interventions and telehealth</a:t>
            </a:r>
          </a:p>
        </p:txBody>
      </p:sp>
      <p:sp>
        <p:nvSpPr>
          <p:cNvPr id="13" name="TextBox 12">
            <a:extLst>
              <a:ext uri="{FF2B5EF4-FFF2-40B4-BE49-F238E27FC236}">
                <a16:creationId xmlns:a16="http://schemas.microsoft.com/office/drawing/2014/main" id="{483F7C6F-2263-440C-BFCA-B32198C1342C}"/>
              </a:ext>
            </a:extLst>
          </p:cNvPr>
          <p:cNvSpPr txBox="1"/>
          <p:nvPr/>
        </p:nvSpPr>
        <p:spPr>
          <a:xfrm>
            <a:off x="6027537" y="2876199"/>
            <a:ext cx="1810128" cy="369332"/>
          </a:xfrm>
          <a:prstGeom prst="rect">
            <a:avLst/>
          </a:prstGeom>
          <a:noFill/>
        </p:spPr>
        <p:txBody>
          <a:bodyPr wrap="square" rtlCol="0">
            <a:spAutoFit/>
          </a:bodyPr>
          <a:lstStyle/>
          <a:p>
            <a:pPr algn="ctr"/>
            <a:r>
              <a:rPr lang="en-AU" dirty="0">
                <a:latin typeface="Arial" panose="020B0604020202020204" pitchFamily="34" charset="0"/>
                <a:cs typeface="Arial" panose="020B0604020202020204" pitchFamily="34" charset="0"/>
              </a:rPr>
              <a:t>$</a:t>
            </a:r>
          </a:p>
        </p:txBody>
      </p:sp>
      <p:sp>
        <p:nvSpPr>
          <p:cNvPr id="14" name="TextBox 13">
            <a:extLst>
              <a:ext uri="{FF2B5EF4-FFF2-40B4-BE49-F238E27FC236}">
                <a16:creationId xmlns:a16="http://schemas.microsoft.com/office/drawing/2014/main" id="{11193981-3719-42F8-80D8-750DE88672B8}"/>
              </a:ext>
            </a:extLst>
          </p:cNvPr>
          <p:cNvSpPr txBox="1"/>
          <p:nvPr/>
        </p:nvSpPr>
        <p:spPr>
          <a:xfrm>
            <a:off x="7199400" y="2173610"/>
            <a:ext cx="1810128" cy="369332"/>
          </a:xfrm>
          <a:prstGeom prst="rect">
            <a:avLst/>
          </a:prstGeom>
          <a:noFill/>
        </p:spPr>
        <p:txBody>
          <a:bodyPr wrap="square" rtlCol="0">
            <a:spAutoFit/>
          </a:bodyPr>
          <a:lstStyle/>
          <a:p>
            <a:pPr algn="ctr"/>
            <a:r>
              <a:rPr lang="en-AU" dirty="0">
                <a:latin typeface="Arial" panose="020B0604020202020204" pitchFamily="34" charset="0"/>
                <a:cs typeface="Arial" panose="020B0604020202020204" pitchFamily="34" charset="0"/>
              </a:rPr>
              <a:t>$$</a:t>
            </a:r>
          </a:p>
        </p:txBody>
      </p:sp>
      <p:sp>
        <p:nvSpPr>
          <p:cNvPr id="9" name="Rectangle 8">
            <a:extLst>
              <a:ext uri="{FF2B5EF4-FFF2-40B4-BE49-F238E27FC236}">
                <a16:creationId xmlns:a16="http://schemas.microsoft.com/office/drawing/2014/main" id="{B087A8CF-FAF7-4E17-9A54-144DA606DDA1}"/>
              </a:ext>
            </a:extLst>
          </p:cNvPr>
          <p:cNvSpPr/>
          <p:nvPr/>
        </p:nvSpPr>
        <p:spPr>
          <a:xfrm>
            <a:off x="318602" y="2038453"/>
            <a:ext cx="4572000" cy="1508105"/>
          </a:xfrm>
          <a:prstGeom prst="rect">
            <a:avLst/>
          </a:prstGeom>
        </p:spPr>
        <p:txBody>
          <a:bodyPr>
            <a:spAutoFit/>
          </a:bodyPr>
          <a:lstStyle/>
          <a:p>
            <a:pPr>
              <a:spcAft>
                <a:spcPts val="600"/>
              </a:spcAft>
            </a:pPr>
            <a:r>
              <a:rPr lang="en-US" b="1" cap="small" dirty="0">
                <a:solidFill>
                  <a:srgbClr val="105F78"/>
                </a:solidFill>
              </a:rPr>
              <a:t>Contribution:</a:t>
            </a:r>
            <a:endParaRPr lang="en-AU" b="1" cap="small" dirty="0">
              <a:solidFill>
                <a:srgbClr val="105F78"/>
              </a:solidFill>
            </a:endParaRPr>
          </a:p>
          <a:p>
            <a:pPr marL="522287" indent="-342900">
              <a:lnSpc>
                <a:spcPct val="100000"/>
              </a:lnSpc>
              <a:spcAft>
                <a:spcPts val="600"/>
              </a:spcAft>
              <a:buFont typeface="+mj-lt"/>
              <a:buAutoNum type="arabicPeriod"/>
            </a:pPr>
            <a:r>
              <a:rPr lang="en-US" sz="1600" b="1" dirty="0">
                <a:latin typeface="Arial" panose="020B0604020202020204" pitchFamily="34" charset="0"/>
                <a:cs typeface="Arial" panose="020B0604020202020204" pitchFamily="34" charset="0"/>
              </a:rPr>
              <a:t>What drives variation </a:t>
            </a:r>
            <a:r>
              <a:rPr lang="en-US" sz="1600" dirty="0">
                <a:latin typeface="Arial" panose="020B0604020202020204" pitchFamily="34" charset="0"/>
                <a:cs typeface="Arial" panose="020B0604020202020204" pitchFamily="34" charset="0"/>
              </a:rPr>
              <a:t>in primary mental healthcare utilisation in Australia?</a:t>
            </a:r>
          </a:p>
          <a:p>
            <a:pPr marL="522287" indent="-342900">
              <a:spcAft>
                <a:spcPts val="600"/>
              </a:spcAft>
              <a:buFont typeface="+mj-lt"/>
              <a:buAutoNum type="arabicPeriod"/>
            </a:pPr>
            <a:r>
              <a:rPr lang="en-US" sz="1600" dirty="0">
                <a:latin typeface="Arial" panose="020B0604020202020204" pitchFamily="34" charset="0"/>
                <a:cs typeface="Arial" panose="020B0604020202020204" pitchFamily="34" charset="0"/>
              </a:rPr>
              <a:t>Controlling for demand, </a:t>
            </a:r>
            <a:br>
              <a:rPr lang="en-US" sz="1600" dirty="0">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higher utilisation = better </a:t>
            </a:r>
            <a:r>
              <a:rPr lang="en-US" sz="1500" b="1" dirty="0">
                <a:latin typeface="Arial" panose="020B0604020202020204" pitchFamily="34" charset="0"/>
                <a:cs typeface="Arial" panose="020B0604020202020204" pitchFamily="34" charset="0"/>
              </a:rPr>
              <a:t>mental health?</a:t>
            </a:r>
            <a:endParaRPr lang="en-US" sz="1500" b="1" u="sng" dirty="0">
              <a:solidFill>
                <a:schemeClr val="accent2"/>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F04A898-8C8A-4361-9DB5-A3E5A991D4D4}"/>
              </a:ext>
            </a:extLst>
          </p:cNvPr>
          <p:cNvSpPr txBox="1"/>
          <p:nvPr/>
        </p:nvSpPr>
        <p:spPr>
          <a:xfrm>
            <a:off x="7837502" y="1832676"/>
            <a:ext cx="1810128" cy="523220"/>
          </a:xfrm>
          <a:prstGeom prst="rect">
            <a:avLst/>
          </a:prstGeom>
          <a:noFill/>
        </p:spPr>
        <p:txBody>
          <a:bodyPr wrap="square" rtlCol="0">
            <a:spAutoFit/>
          </a:bodyPr>
          <a:lstStyle/>
          <a:p>
            <a:pPr algn="ctr"/>
            <a:r>
              <a:rPr lang="en-AU" sz="1400" dirty="0">
                <a:solidFill>
                  <a:schemeClr val="accent4">
                    <a:lumMod val="20000"/>
                    <a:lumOff val="80000"/>
                  </a:schemeClr>
                </a:solidFill>
                <a:latin typeface="Arial" panose="020B0604020202020204" pitchFamily="34" charset="0"/>
                <a:cs typeface="Arial" panose="020B0604020202020204" pitchFamily="34" charset="0"/>
              </a:rPr>
              <a:t>$$</a:t>
            </a:r>
            <a:br>
              <a:rPr lang="en-AU" sz="1400" dirty="0">
                <a:solidFill>
                  <a:schemeClr val="accent4">
                    <a:lumMod val="20000"/>
                    <a:lumOff val="80000"/>
                  </a:schemeClr>
                </a:solidFill>
                <a:latin typeface="Arial" panose="020B0604020202020204" pitchFamily="34" charset="0"/>
                <a:cs typeface="Arial" panose="020B0604020202020204" pitchFamily="34" charset="0"/>
              </a:rPr>
            </a:br>
            <a:r>
              <a:rPr lang="en-AU" sz="1400" dirty="0">
                <a:solidFill>
                  <a:schemeClr val="accent4">
                    <a:lumMod val="20000"/>
                    <a:lumOff val="80000"/>
                  </a:schemeClr>
                </a:solidFill>
                <a:latin typeface="Arial" panose="020B0604020202020204" pitchFamily="34" charset="0"/>
                <a:cs typeface="Arial" panose="020B0604020202020204" pitchFamily="34" charset="0"/>
              </a:rPr>
              <a:t>$</a:t>
            </a:r>
          </a:p>
        </p:txBody>
      </p:sp>
      <p:sp>
        <p:nvSpPr>
          <p:cNvPr id="18" name="Smiley Face 17">
            <a:extLst>
              <a:ext uri="{FF2B5EF4-FFF2-40B4-BE49-F238E27FC236}">
                <a16:creationId xmlns:a16="http://schemas.microsoft.com/office/drawing/2014/main" id="{A91A1414-9C98-41F1-8DCF-7E52BD3F2E9A}"/>
              </a:ext>
            </a:extLst>
          </p:cNvPr>
          <p:cNvSpPr/>
          <p:nvPr/>
        </p:nvSpPr>
        <p:spPr>
          <a:xfrm>
            <a:off x="7858722" y="2523482"/>
            <a:ext cx="324000" cy="343187"/>
          </a:xfrm>
          <a:prstGeom prst="smileyFac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1" name="Group 20">
            <a:extLst>
              <a:ext uri="{FF2B5EF4-FFF2-40B4-BE49-F238E27FC236}">
                <a16:creationId xmlns:a16="http://schemas.microsoft.com/office/drawing/2014/main" id="{A900B8C8-5AEA-4E73-B6C0-9EAE76684964}"/>
              </a:ext>
            </a:extLst>
          </p:cNvPr>
          <p:cNvGrpSpPr/>
          <p:nvPr/>
        </p:nvGrpSpPr>
        <p:grpSpPr>
          <a:xfrm>
            <a:off x="8070963" y="2449908"/>
            <a:ext cx="426958" cy="524741"/>
            <a:chOff x="8024659" y="1956272"/>
            <a:chExt cx="426958" cy="524741"/>
          </a:xfrm>
        </p:grpSpPr>
        <p:sp>
          <p:nvSpPr>
            <p:cNvPr id="20" name="TextBox 19">
              <a:extLst>
                <a:ext uri="{FF2B5EF4-FFF2-40B4-BE49-F238E27FC236}">
                  <a16:creationId xmlns:a16="http://schemas.microsoft.com/office/drawing/2014/main" id="{9E0ADC56-0446-426E-827A-418EE818ED47}"/>
                </a:ext>
              </a:extLst>
            </p:cNvPr>
            <p:cNvSpPr txBox="1"/>
            <p:nvPr/>
          </p:nvSpPr>
          <p:spPr>
            <a:xfrm>
              <a:off x="8035655" y="1957793"/>
              <a:ext cx="415962" cy="523220"/>
            </a:xfrm>
            <a:prstGeom prst="rect">
              <a:avLst/>
            </a:prstGeom>
            <a:noFill/>
          </p:spPr>
          <p:txBody>
            <a:bodyPr wrap="square" rtlCol="0">
              <a:spAutoFit/>
            </a:bodyPr>
            <a:lstStyle/>
            <a:p>
              <a:pPr algn="ctr"/>
              <a:r>
                <a:rPr lang="en-AU" sz="2800" b="1" dirty="0">
                  <a:latin typeface="Arial" panose="020B0604020202020204" pitchFamily="34" charset="0"/>
                  <a:cs typeface="Arial" panose="020B0604020202020204" pitchFamily="34" charset="0"/>
                </a:rPr>
                <a:t>?</a:t>
              </a:r>
            </a:p>
          </p:txBody>
        </p:sp>
        <p:sp>
          <p:nvSpPr>
            <p:cNvPr id="19" name="TextBox 18">
              <a:extLst>
                <a:ext uri="{FF2B5EF4-FFF2-40B4-BE49-F238E27FC236}">
                  <a16:creationId xmlns:a16="http://schemas.microsoft.com/office/drawing/2014/main" id="{1CC7FA7F-1BB8-40DC-AA18-C0F725B21CA1}"/>
                </a:ext>
              </a:extLst>
            </p:cNvPr>
            <p:cNvSpPr txBox="1"/>
            <p:nvPr/>
          </p:nvSpPr>
          <p:spPr>
            <a:xfrm>
              <a:off x="8024659" y="1956272"/>
              <a:ext cx="415962" cy="523220"/>
            </a:xfrm>
            <a:prstGeom prst="rect">
              <a:avLst/>
            </a:prstGeom>
            <a:noFill/>
          </p:spPr>
          <p:txBody>
            <a:bodyPr wrap="square" rtlCol="0">
              <a:spAutoFit/>
            </a:bodyPr>
            <a:lstStyle/>
            <a:p>
              <a:pPr algn="ctr"/>
              <a:r>
                <a:rPr lang="en-AU" sz="2700" b="1" dirty="0">
                  <a:solidFill>
                    <a:srgbClr val="FFE699"/>
                  </a:solidFill>
                  <a:latin typeface="Arial" panose="020B0604020202020204" pitchFamily="34" charset="0"/>
                  <a:cs typeface="Arial" panose="020B0604020202020204" pitchFamily="34" charset="0"/>
                </a:rPr>
                <a:t>?</a:t>
              </a:r>
            </a:p>
          </p:txBody>
        </p:sp>
      </p:grpSp>
      <p:graphicFrame>
        <p:nvGraphicFramePr>
          <p:cNvPr id="24" name="Table 23">
            <a:extLst>
              <a:ext uri="{FF2B5EF4-FFF2-40B4-BE49-F238E27FC236}">
                <a16:creationId xmlns:a16="http://schemas.microsoft.com/office/drawing/2014/main" id="{32DDD093-A470-4532-BCAB-9AC4694EB260}"/>
              </a:ext>
            </a:extLst>
          </p:cNvPr>
          <p:cNvGraphicFramePr>
            <a:graphicFrameLocks noGrp="1"/>
          </p:cNvGraphicFramePr>
          <p:nvPr>
            <p:extLst>
              <p:ext uri="{D42A27DB-BD31-4B8C-83A1-F6EECF244321}">
                <p14:modId xmlns:p14="http://schemas.microsoft.com/office/powerpoint/2010/main" val="2139287297"/>
              </p:ext>
            </p:extLst>
          </p:nvPr>
        </p:nvGraphicFramePr>
        <p:xfrm>
          <a:off x="0" y="-633"/>
          <a:ext cx="9143999" cy="318443"/>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318443">
                <a:tc>
                  <a:txBody>
                    <a:bodyPr/>
                    <a:lstStyle/>
                    <a:p>
                      <a:r>
                        <a:rPr lang="en-AU" sz="1200" b="0" kern="1200" cap="small" dirty="0">
                          <a:solidFill>
                            <a:schemeClr val="tx1"/>
                          </a:solidFill>
                          <a:latin typeface="+mn-lt"/>
                          <a:ea typeface="+mn-ea"/>
                          <a:cs typeface="+mn-cs"/>
                        </a:rPr>
                        <a:t>Overview</a:t>
                      </a:r>
                      <a:endParaRPr lang="en-AU" sz="1200" b="0" dirty="0">
                        <a:solidFill>
                          <a:schemeClr val="tx1"/>
                        </a:solidFill>
                      </a:endParaRPr>
                    </a:p>
                  </a:txBody>
                  <a:tcPr>
                    <a:noFill/>
                  </a:tcPr>
                </a:tc>
                <a:tc>
                  <a:txBody>
                    <a:bodyPr/>
                    <a:lstStyle/>
                    <a:p>
                      <a:r>
                        <a:rPr lang="en-AU" sz="1200" b="0" kern="1200" cap="small" dirty="0">
                          <a:solidFill>
                            <a:schemeClr val="accent3"/>
                          </a:solidFill>
                          <a:latin typeface="+mn-lt"/>
                          <a:ea typeface="+mn-ea"/>
                          <a:cs typeface="+mn-cs"/>
                        </a:rPr>
                        <a:t>Background</a:t>
                      </a:r>
                      <a:endParaRPr lang="en-AU" sz="1200" b="0" dirty="0">
                        <a:solidFill>
                          <a:schemeClr val="accent3"/>
                        </a:solidFill>
                      </a:endParaRPr>
                    </a:p>
                  </a:txBody>
                  <a:tcPr>
                    <a:noFill/>
                  </a:tcPr>
                </a:tc>
                <a:tc>
                  <a:txBody>
                    <a:bodyPr/>
                    <a:lstStyle/>
                    <a:p>
                      <a:r>
                        <a:rPr lang="en-AU" sz="1200" b="0" kern="1200" cap="small" dirty="0">
                          <a:solidFill>
                            <a:schemeClr val="accent3"/>
                          </a:solidFill>
                          <a:latin typeface="+mn-lt"/>
                          <a:ea typeface="+mn-ea"/>
                          <a:cs typeface="+mn-cs"/>
                        </a:rPr>
                        <a:t>Data</a:t>
                      </a:r>
                      <a:endParaRPr lang="en-AU" sz="1200" b="0" dirty="0">
                        <a:solidFill>
                          <a:schemeClr val="accent3"/>
                        </a:solidFill>
                      </a:endParaRP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249485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6232F0-4F4E-4B12-81AB-723FABFA6A89}"/>
              </a:ext>
            </a:extLst>
          </p:cNvPr>
          <p:cNvPicPr>
            <a:picLocks noChangeAspect="1"/>
          </p:cNvPicPr>
          <p:nvPr/>
        </p:nvPicPr>
        <p:blipFill>
          <a:blip r:embed="rId3"/>
          <a:stretch>
            <a:fillRect/>
          </a:stretch>
        </p:blipFill>
        <p:spPr>
          <a:xfrm>
            <a:off x="1372742" y="1296162"/>
            <a:ext cx="6398514" cy="4265676"/>
          </a:xfrm>
          <a:prstGeom prst="rect">
            <a:avLst/>
          </a:prstGeom>
        </p:spPr>
      </p:pic>
      <p:sp>
        <p:nvSpPr>
          <p:cNvPr id="7" name="Rectangle 6"/>
          <p:cNvSpPr/>
          <p:nvPr/>
        </p:nvSpPr>
        <p:spPr>
          <a:xfrm>
            <a:off x="381595" y="400693"/>
            <a:ext cx="8566562" cy="1077218"/>
          </a:xfrm>
          <a:prstGeom prst="rect">
            <a:avLst/>
          </a:prstGeom>
        </p:spPr>
        <p:txBody>
          <a:bodyPr wrap="square">
            <a:spAutoFit/>
          </a:bodyPr>
          <a:lstStyle/>
          <a:p>
            <a:r>
              <a:rPr lang="en-AU" sz="3200" cap="small" dirty="0">
                <a:solidFill>
                  <a:srgbClr val="105F78"/>
                </a:solidFill>
              </a:rPr>
              <a:t>Supply / practice style is associated with higher place based utilisation</a:t>
            </a:r>
            <a:endParaRPr lang="en-AU" sz="3200" dirty="0">
              <a:solidFill>
                <a:srgbClr val="00B0F0"/>
              </a:solidFill>
            </a:endParaRPr>
          </a:p>
        </p:txBody>
      </p:sp>
      <p:graphicFrame>
        <p:nvGraphicFramePr>
          <p:cNvPr id="14" name="Table 13">
            <a:extLst>
              <a:ext uri="{FF2B5EF4-FFF2-40B4-BE49-F238E27FC236}">
                <a16:creationId xmlns:a16="http://schemas.microsoft.com/office/drawing/2014/main" id="{1BE18B6F-0EDC-4A69-8B0A-0D15521A2652}"/>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
        <p:nvSpPr>
          <p:cNvPr id="5" name="Rectangular Callout 4">
            <a:extLst>
              <a:ext uri="{FF2B5EF4-FFF2-40B4-BE49-F238E27FC236}">
                <a16:creationId xmlns:a16="http://schemas.microsoft.com/office/drawing/2014/main" id="{DC561897-16FD-4198-BE40-0CC6C67E2150}"/>
              </a:ext>
            </a:extLst>
          </p:cNvPr>
          <p:cNvSpPr/>
          <p:nvPr/>
        </p:nvSpPr>
        <p:spPr>
          <a:xfrm>
            <a:off x="6875930" y="3484190"/>
            <a:ext cx="1871121" cy="584775"/>
          </a:xfrm>
          <a:prstGeom prst="wedgeRectCallout">
            <a:avLst>
              <a:gd name="adj1" fmla="val -35367"/>
              <a:gd name="adj2" fmla="val -70393"/>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latin typeface="Arial" panose="020B0604020202020204" pitchFamily="34" charset="0"/>
                <a:cs typeface="Arial" panose="020B0604020202020204" pitchFamily="34" charset="0"/>
              </a:rPr>
              <a:t>At the PHN level</a:t>
            </a:r>
            <a:endParaRPr lang="en-US" sz="1600" dirty="0">
              <a:latin typeface="Arial" panose="020B0604020202020204" pitchFamily="34" charset="0"/>
              <a:cs typeface="Arial" panose="020B0604020202020204" pitchFamily="34" charset="0"/>
            </a:endParaRPr>
          </a:p>
        </p:txBody>
      </p:sp>
      <p:sp>
        <p:nvSpPr>
          <p:cNvPr id="6" name="Speech Bubble: Rectangle 5">
            <a:extLst>
              <a:ext uri="{FF2B5EF4-FFF2-40B4-BE49-F238E27FC236}">
                <a16:creationId xmlns:a16="http://schemas.microsoft.com/office/drawing/2014/main" id="{6F123AF0-33A1-49F0-9118-BCC0F6D2AB4A}"/>
              </a:ext>
            </a:extLst>
          </p:cNvPr>
          <p:cNvSpPr/>
          <p:nvPr/>
        </p:nvSpPr>
        <p:spPr>
          <a:xfrm>
            <a:off x="355356" y="5496233"/>
            <a:ext cx="8433286" cy="796412"/>
          </a:xfrm>
          <a:prstGeom prst="wedgeRectCallout">
            <a:avLst>
              <a:gd name="adj1" fmla="val 4092"/>
              <a:gd name="adj2" fmla="val -3137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Source: AIHW, 2023. 2016 Survey of Health Care: Data tables for Healthy Communities: Coordination of health care – experiences with GP care among patients aged 45 and over.</a:t>
            </a:r>
            <a:b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br>
            <a:r>
              <a:rPr lang="en-US" sz="1100"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“Patients aged 45 and over who felt that, in the preceding 12 months, their usual GP or others in their usual place of care asked about things in their work or life that affect their health”</a:t>
            </a:r>
            <a:endParaRPr lang="en-AU" sz="1100" dirty="0"/>
          </a:p>
        </p:txBody>
      </p:sp>
    </p:spTree>
    <p:extLst>
      <p:ext uri="{BB962C8B-B14F-4D97-AF65-F5344CB8AC3E}">
        <p14:creationId xmlns:p14="http://schemas.microsoft.com/office/powerpoint/2010/main" val="4130191713"/>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Mechanisms: </a:t>
            </a:r>
            <a:r>
              <a:rPr lang="en-AU" sz="3200" cap="small" dirty="0">
                <a:solidFill>
                  <a:srgbClr val="00B0F0"/>
                </a:solidFill>
              </a:rPr>
              <a:t>Place fixed effects</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8" name="Picture 7">
            <a:extLst>
              <a:ext uri="{FF2B5EF4-FFF2-40B4-BE49-F238E27FC236}">
                <a16:creationId xmlns:a16="http://schemas.microsoft.com/office/drawing/2014/main" id="{66D31AC4-2D70-4FF4-9162-A7A686039FB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1600200"/>
            <a:ext cx="5486400" cy="3657600"/>
          </a:xfrm>
          <a:prstGeom prst="rect">
            <a:avLst/>
          </a:prstGeom>
          <a:noFill/>
          <a:ln>
            <a:noFill/>
          </a:ln>
        </p:spPr>
      </p:pic>
    </p:spTree>
    <p:extLst>
      <p:ext uri="{BB962C8B-B14F-4D97-AF65-F5344CB8AC3E}">
        <p14:creationId xmlns:p14="http://schemas.microsoft.com/office/powerpoint/2010/main" val="619292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2E8A6-18A7-4EEF-83E5-C983791E549D}"/>
              </a:ext>
            </a:extLst>
          </p:cNvPr>
          <p:cNvSpPr>
            <a:spLocks noGrp="1"/>
          </p:cNvSpPr>
          <p:nvPr>
            <p:ph type="title"/>
          </p:nvPr>
        </p:nvSpPr>
        <p:spPr/>
        <p:txBody>
          <a:bodyPr/>
          <a:lstStyle/>
          <a:p>
            <a:endParaRPr lang="en-AU" dirty="0"/>
          </a:p>
        </p:txBody>
      </p:sp>
      <p:pic>
        <p:nvPicPr>
          <p:cNvPr id="4" name="Picture 3">
            <a:extLst>
              <a:ext uri="{FF2B5EF4-FFF2-40B4-BE49-F238E27FC236}">
                <a16:creationId xmlns:a16="http://schemas.microsoft.com/office/drawing/2014/main" id="{27F3FC46-791C-422F-8A5F-9157C1140934}"/>
              </a:ext>
            </a:extLst>
          </p:cNvPr>
          <p:cNvPicPr>
            <a:picLocks noChangeAspect="1"/>
          </p:cNvPicPr>
          <p:nvPr/>
        </p:nvPicPr>
        <p:blipFill>
          <a:blip r:embed="rId2"/>
          <a:stretch>
            <a:fillRect/>
          </a:stretch>
        </p:blipFill>
        <p:spPr>
          <a:xfrm>
            <a:off x="1231010" y="1506474"/>
            <a:ext cx="6884289" cy="4589526"/>
          </a:xfrm>
          <a:prstGeom prst="rect">
            <a:avLst/>
          </a:prstGeom>
        </p:spPr>
      </p:pic>
    </p:spTree>
    <p:extLst>
      <p:ext uri="{BB962C8B-B14F-4D97-AF65-F5344CB8AC3E}">
        <p14:creationId xmlns:p14="http://schemas.microsoft.com/office/powerpoint/2010/main" val="3899666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B22644-ADD4-4166-BCD3-950D0D998A78}"/>
              </a:ext>
            </a:extLst>
          </p:cNvPr>
          <p:cNvPicPr>
            <a:picLocks noChangeAspect="1"/>
          </p:cNvPicPr>
          <p:nvPr/>
        </p:nvPicPr>
        <p:blipFill rotWithShape="1">
          <a:blip r:embed="rId3"/>
          <a:srcRect r="29027"/>
          <a:stretch/>
        </p:blipFill>
        <p:spPr>
          <a:xfrm>
            <a:off x="318427" y="3413014"/>
            <a:ext cx="3979034" cy="2894331"/>
          </a:xfrm>
          <a:prstGeom prst="rect">
            <a:avLst/>
          </a:prstGeom>
        </p:spPr>
      </p:pic>
      <p:sp>
        <p:nvSpPr>
          <p:cNvPr id="15" name="Curved Down Arrow 1">
            <a:extLst>
              <a:ext uri="{FF2B5EF4-FFF2-40B4-BE49-F238E27FC236}">
                <a16:creationId xmlns:a16="http://schemas.microsoft.com/office/drawing/2014/main" id="{52E90B0C-2E0A-46D4-ABF8-3427CD55E1B4}"/>
              </a:ext>
            </a:extLst>
          </p:cNvPr>
          <p:cNvSpPr/>
          <p:nvPr/>
        </p:nvSpPr>
        <p:spPr>
          <a:xfrm rot="6779819" flipV="1">
            <a:off x="2032846" y="4778406"/>
            <a:ext cx="1201883" cy="1041422"/>
          </a:xfrm>
          <a:prstGeom prst="curvedDownArrow">
            <a:avLst>
              <a:gd name="adj1" fmla="val 8463"/>
              <a:gd name="adj2" fmla="val 26742"/>
              <a:gd name="adj3" fmla="val 8849"/>
            </a:avLst>
          </a:prstGeom>
          <a:solidFill>
            <a:schemeClr val="accent4">
              <a:lumMod val="60000"/>
              <a:lumOff val="40000"/>
            </a:schemeClr>
          </a:solidFill>
          <a:ln>
            <a:solidFill>
              <a:srgbClr val="D33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18" name="Curved Down Arrow 1">
            <a:extLst>
              <a:ext uri="{FF2B5EF4-FFF2-40B4-BE49-F238E27FC236}">
                <a16:creationId xmlns:a16="http://schemas.microsoft.com/office/drawing/2014/main" id="{C452EE67-3A8A-40C4-B477-7D554DD82984}"/>
              </a:ext>
            </a:extLst>
          </p:cNvPr>
          <p:cNvSpPr/>
          <p:nvPr/>
        </p:nvSpPr>
        <p:spPr>
          <a:xfrm rot="6715171" flipV="1">
            <a:off x="3030443" y="4994944"/>
            <a:ext cx="319027" cy="182681"/>
          </a:xfrm>
          <a:prstGeom prst="curvedDownArrow">
            <a:avLst/>
          </a:prstGeom>
          <a:solidFill>
            <a:schemeClr val="accent4">
              <a:lumMod val="60000"/>
              <a:lumOff val="40000"/>
            </a:schemeClr>
          </a:solidFill>
          <a:ln>
            <a:solidFill>
              <a:srgbClr val="D33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7" name="Rectangle 6"/>
          <p:cNvSpPr/>
          <p:nvPr/>
        </p:nvSpPr>
        <p:spPr>
          <a:xfrm>
            <a:off x="381595" y="400693"/>
            <a:ext cx="8566562" cy="584775"/>
          </a:xfrm>
          <a:prstGeom prst="rect">
            <a:avLst/>
          </a:prstGeom>
        </p:spPr>
        <p:txBody>
          <a:bodyPr wrap="square">
            <a:spAutoFit/>
          </a:bodyPr>
          <a:lstStyle/>
          <a:p>
            <a:r>
              <a:rPr lang="en-AU" sz="3200" cap="small" dirty="0">
                <a:solidFill>
                  <a:srgbClr val="105F78"/>
                </a:solidFill>
              </a:rPr>
              <a:t>On region choice</a:t>
            </a:r>
          </a:p>
        </p:txBody>
      </p:sp>
      <p:sp>
        <p:nvSpPr>
          <p:cNvPr id="16" name="Content Placeholder 2">
            <a:extLst>
              <a:ext uri="{FF2B5EF4-FFF2-40B4-BE49-F238E27FC236}">
                <a16:creationId xmlns:a16="http://schemas.microsoft.com/office/drawing/2014/main" id="{51BED2C0-0F35-4C74-8F31-1D5D2A008B5F}"/>
              </a:ext>
            </a:extLst>
          </p:cNvPr>
          <p:cNvSpPr txBox="1">
            <a:spLocks/>
          </p:cNvSpPr>
          <p:nvPr/>
        </p:nvSpPr>
        <p:spPr>
          <a:xfrm>
            <a:off x="381595" y="1005361"/>
            <a:ext cx="8394105" cy="27342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19100" lvl="1" indent="-285750">
              <a:spcAft>
                <a:spcPts val="600"/>
              </a:spcAft>
            </a:pPr>
            <a:r>
              <a:rPr lang="en-US" sz="1800" dirty="0">
                <a:latin typeface="Arial" panose="020B0604020202020204" pitchFamily="34" charset="0"/>
                <a:cs typeface="Arial" panose="020B0604020202020204" pitchFamily="34" charset="0"/>
              </a:rPr>
              <a:t>Geography choice very important when </a:t>
            </a:r>
            <a:r>
              <a:rPr lang="en-AU" sz="1800" dirty="0">
                <a:latin typeface="Arial" panose="020B0604020202020204" pitchFamily="34" charset="0"/>
                <a:cs typeface="Arial" panose="020B0604020202020204" pitchFamily="34" charset="0"/>
              </a:rPr>
              <a:t>comparing small vs larger moves</a:t>
            </a:r>
          </a:p>
          <a:p>
            <a:pPr marL="419100" lvl="1" indent="-285750">
              <a:spcAft>
                <a:spcPts val="600"/>
              </a:spcAft>
            </a:pPr>
            <a:r>
              <a:rPr lang="en-US" sz="1800" dirty="0">
                <a:latin typeface="Arial" panose="020B0604020202020204" pitchFamily="34" charset="0"/>
                <a:cs typeface="Arial" panose="020B0604020202020204" pitchFamily="34" charset="0"/>
              </a:rPr>
              <a:t>Place matters less adjacent/neighbouring SA4 moves / reducing to SA3</a:t>
            </a:r>
          </a:p>
          <a:p>
            <a:pPr marL="876300" lvl="2" indent="-285750">
              <a:spcAft>
                <a:spcPts val="600"/>
              </a:spcAft>
              <a:buFont typeface="Calibri" panose="020F0502020204030204" pitchFamily="34" charset="0"/>
              <a:buChar char="‐"/>
            </a:pPr>
            <a:r>
              <a:rPr lang="en-US" sz="1400" dirty="0">
                <a:latin typeface="Arial" panose="020B0604020202020204" pitchFamily="34" charset="0"/>
                <a:cs typeface="Arial" panose="020B0604020202020204" pitchFamily="34" charset="0"/>
              </a:rPr>
              <a:t>Still using services in their origin region (mainly inner regional &amp; cities)</a:t>
            </a:r>
          </a:p>
          <a:p>
            <a:pPr marL="419100" lvl="1" indent="-285750">
              <a:spcAft>
                <a:spcPts val="600"/>
              </a:spcAft>
            </a:pPr>
            <a:r>
              <a:rPr lang="en-US" sz="1800" dirty="0">
                <a:latin typeface="Arial" panose="020B0604020202020204" pitchFamily="34" charset="0"/>
                <a:cs typeface="Arial" panose="020B0604020202020204" pitchFamily="34" charset="0"/>
              </a:rPr>
              <a:t>Change to PHN level</a:t>
            </a:r>
          </a:p>
          <a:p>
            <a:pPr marL="876300" lvl="2" indent="-285750">
              <a:spcAft>
                <a:spcPts val="600"/>
              </a:spcAft>
              <a:buFont typeface="Calibri" panose="020F0502020204030204" pitchFamily="34" charset="0"/>
              <a:buChar char="‐"/>
            </a:pPr>
            <a:r>
              <a:rPr lang="en-US" sz="1400" dirty="0">
                <a:latin typeface="Arial" panose="020B0604020202020204" pitchFamily="34" charset="0"/>
                <a:cs typeface="Arial" panose="020B0604020202020204" pitchFamily="34" charset="0"/>
              </a:rPr>
              <a:t>Closer to 80%; larger than SA4s (esp. in inner regional / cities)</a:t>
            </a:r>
          </a:p>
          <a:p>
            <a:pPr marL="876300" lvl="2" indent="-285750">
              <a:spcAft>
                <a:spcPts val="600"/>
              </a:spcAft>
              <a:buFont typeface="Calibri" panose="020F0502020204030204" pitchFamily="34" charset="0"/>
              <a:buChar char="‐"/>
            </a:pPr>
            <a:r>
              <a:rPr lang="en-US" sz="1400" dirty="0">
                <a:latin typeface="Arial" panose="020B0604020202020204" pitchFamily="34" charset="0"/>
                <a:cs typeface="Arial" panose="020B0604020202020204" pitchFamily="34" charset="0"/>
              </a:rPr>
              <a:t>Aligns with other </a:t>
            </a:r>
            <a:r>
              <a:rPr lang="en-US" sz="1400" b="1" dirty="0">
                <a:latin typeface="Arial" panose="020B0604020202020204" pitchFamily="34" charset="0"/>
                <a:cs typeface="Arial" panose="020B0604020202020204" pitchFamily="34" charset="0"/>
              </a:rPr>
              <a:t>AIHW activities </a:t>
            </a:r>
            <a:r>
              <a:rPr lang="en-US" sz="1400" dirty="0">
                <a:latin typeface="Arial" panose="020B0604020202020204" pitchFamily="34" charset="0"/>
                <a:cs typeface="Arial" panose="020B0604020202020204" pitchFamily="34" charset="0"/>
              </a:rPr>
              <a:t>(health performance, </a:t>
            </a:r>
            <a:r>
              <a:rPr lang="en-US" sz="1400" dirty="0" err="1">
                <a:latin typeface="Arial" panose="020B0604020202020204" pitchFamily="34" charset="0"/>
                <a:cs typeface="Arial" panose="020B0604020202020204" pitchFamily="34" charset="0"/>
              </a:rPr>
              <a:t>pt</a:t>
            </a:r>
            <a:r>
              <a:rPr lang="en-US" sz="1400" dirty="0">
                <a:latin typeface="Arial" panose="020B0604020202020204" pitchFamily="34" charset="0"/>
                <a:cs typeface="Arial" panose="020B0604020202020204" pitchFamily="34" charset="0"/>
              </a:rPr>
              <a:t> experience) &amp; </a:t>
            </a:r>
            <a:r>
              <a:rPr lang="en-US" sz="1400" b="1" dirty="0">
                <a:latin typeface="Arial" panose="020B0604020202020204" pitchFamily="34" charset="0"/>
                <a:cs typeface="Arial" panose="020B0604020202020204" pitchFamily="34" charset="0"/>
              </a:rPr>
              <a:t>Federal funding for PHNs </a:t>
            </a:r>
            <a:r>
              <a:rPr lang="en-US" sz="1400" dirty="0">
                <a:latin typeface="Arial" panose="020B0604020202020204" pitchFamily="34" charset="0"/>
                <a:cs typeface="Arial" panose="020B0604020202020204" pitchFamily="34" charset="0"/>
              </a:rPr>
              <a:t>(~10% of government's expenditure in mental health) </a:t>
            </a:r>
            <a:r>
              <a:rPr lang="en-US" sz="1100" dirty="0">
                <a:solidFill>
                  <a:schemeClr val="accent3"/>
                </a:solidFill>
                <a:latin typeface="Arial" panose="020B0604020202020204" pitchFamily="34" charset="0"/>
                <a:cs typeface="Arial" panose="020B0604020202020204" pitchFamily="34" charset="0"/>
              </a:rPr>
              <a:t>(PHN Advisory Panel, 2018)</a:t>
            </a:r>
          </a:p>
          <a:p>
            <a:pPr marL="876300" lvl="2" indent="-285750">
              <a:spcAft>
                <a:spcPts val="600"/>
              </a:spcAft>
              <a:buFont typeface="Calibri" panose="020F0502020204030204" pitchFamily="34" charset="0"/>
              <a:buChar char="‐"/>
            </a:pPr>
            <a:endParaRPr lang="en-US" sz="1400" dirty="0">
              <a:latin typeface="Arial" panose="020B0604020202020204" pitchFamily="34" charset="0"/>
              <a:cs typeface="Arial" panose="020B0604020202020204" pitchFamily="34" charset="0"/>
            </a:endParaRPr>
          </a:p>
          <a:p>
            <a:pPr marL="876300" lvl="2" indent="-285750">
              <a:spcAft>
                <a:spcPts val="600"/>
              </a:spcAft>
              <a:buFont typeface="Calibri" panose="020F0502020204030204" pitchFamily="34" charset="0"/>
              <a:buChar char="‐"/>
            </a:pPr>
            <a:endParaRPr lang="en-AU" sz="1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B748975-5BA9-4704-BDB9-B868222A2C63}"/>
              </a:ext>
            </a:extLst>
          </p:cNvPr>
          <p:cNvPicPr>
            <a:picLocks noChangeAspect="1"/>
          </p:cNvPicPr>
          <p:nvPr/>
        </p:nvPicPr>
        <p:blipFill rotWithShape="1">
          <a:blip r:embed="rId4"/>
          <a:srcRect r="27222"/>
          <a:stretch/>
        </p:blipFill>
        <p:spPr>
          <a:xfrm>
            <a:off x="4664876" y="3413013"/>
            <a:ext cx="4080264" cy="2894331"/>
          </a:xfrm>
          <a:prstGeom prst="rect">
            <a:avLst/>
          </a:prstGeom>
        </p:spPr>
      </p:pic>
      <p:sp>
        <p:nvSpPr>
          <p:cNvPr id="13" name="Rectangle 12">
            <a:extLst>
              <a:ext uri="{FF2B5EF4-FFF2-40B4-BE49-F238E27FC236}">
                <a16:creationId xmlns:a16="http://schemas.microsoft.com/office/drawing/2014/main" id="{37373AC3-2C33-4E25-995A-FCDE0E5246A2}"/>
              </a:ext>
            </a:extLst>
          </p:cNvPr>
          <p:cNvSpPr/>
          <p:nvPr/>
        </p:nvSpPr>
        <p:spPr>
          <a:xfrm>
            <a:off x="287867" y="3443096"/>
            <a:ext cx="1236236" cy="230832"/>
          </a:xfrm>
          <a:prstGeom prst="rect">
            <a:avLst/>
          </a:prstGeom>
        </p:spPr>
        <p:txBody>
          <a:bodyPr wrap="none">
            <a:spAutoFit/>
          </a:bodyPr>
          <a:lstStyle/>
          <a:p>
            <a:r>
              <a:rPr lang="en-AU" sz="900" b="1" dirty="0">
                <a:latin typeface="Times New Roman" panose="02020603050405020304" pitchFamily="18" charset="0"/>
                <a:ea typeface="DengXian" panose="02010600030101010101" pitchFamily="2" charset="-122"/>
                <a:cs typeface="Arial" panose="020B0604020202020204" pitchFamily="34" charset="0"/>
              </a:rPr>
              <a:t>Place FE at SA4 level</a:t>
            </a:r>
            <a:endParaRPr lang="en-AU" sz="900" b="1" dirty="0"/>
          </a:p>
        </p:txBody>
      </p:sp>
      <p:sp>
        <p:nvSpPr>
          <p:cNvPr id="17" name="Rectangle 16">
            <a:extLst>
              <a:ext uri="{FF2B5EF4-FFF2-40B4-BE49-F238E27FC236}">
                <a16:creationId xmlns:a16="http://schemas.microsoft.com/office/drawing/2014/main" id="{75104ACF-0F40-43B7-87C7-8B51111EA4E3}"/>
              </a:ext>
            </a:extLst>
          </p:cNvPr>
          <p:cNvSpPr/>
          <p:nvPr/>
        </p:nvSpPr>
        <p:spPr>
          <a:xfrm>
            <a:off x="4634316" y="3443096"/>
            <a:ext cx="1274708" cy="230832"/>
          </a:xfrm>
          <a:prstGeom prst="rect">
            <a:avLst/>
          </a:prstGeom>
        </p:spPr>
        <p:txBody>
          <a:bodyPr wrap="none">
            <a:spAutoFit/>
          </a:bodyPr>
          <a:lstStyle/>
          <a:p>
            <a:r>
              <a:rPr lang="en-AU" sz="900" b="1" dirty="0">
                <a:latin typeface="Times New Roman" panose="02020603050405020304" pitchFamily="18" charset="0"/>
                <a:ea typeface="DengXian" panose="02010600030101010101" pitchFamily="2" charset="-122"/>
                <a:cs typeface="Arial" panose="020B0604020202020204" pitchFamily="34" charset="0"/>
              </a:rPr>
              <a:t>Place FE at PHN level</a:t>
            </a:r>
            <a:endParaRPr lang="en-AU" sz="900" b="1" dirty="0"/>
          </a:p>
        </p:txBody>
      </p:sp>
      <p:graphicFrame>
        <p:nvGraphicFramePr>
          <p:cNvPr id="19" name="Table 18">
            <a:extLst>
              <a:ext uri="{FF2B5EF4-FFF2-40B4-BE49-F238E27FC236}">
                <a16:creationId xmlns:a16="http://schemas.microsoft.com/office/drawing/2014/main" id="{F7AA48BD-DAD9-4730-B709-2A4A0B579073}"/>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2037644117"/>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Event study: </a:t>
            </a:r>
            <a:r>
              <a:rPr lang="en-AU" sz="3200" cap="small" dirty="0">
                <a:solidFill>
                  <a:srgbClr val="00B0F0"/>
                </a:solidFill>
              </a:rPr>
              <a:t>Males &amp; Females</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6" name="Picture 5">
            <a:extLst>
              <a:ext uri="{FF2B5EF4-FFF2-40B4-BE49-F238E27FC236}">
                <a16:creationId xmlns:a16="http://schemas.microsoft.com/office/drawing/2014/main" id="{9E651BFC-AF2F-4EDA-8001-8EE8606CC68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84670" y="1649463"/>
            <a:ext cx="5710924" cy="3928171"/>
          </a:xfrm>
          <a:prstGeom prst="rect">
            <a:avLst/>
          </a:prstGeom>
          <a:noFill/>
          <a:ln>
            <a:noFill/>
          </a:ln>
        </p:spPr>
      </p:pic>
    </p:spTree>
    <p:extLst>
      <p:ext uri="{BB962C8B-B14F-4D97-AF65-F5344CB8AC3E}">
        <p14:creationId xmlns:p14="http://schemas.microsoft.com/office/powerpoint/2010/main" val="2333687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Event study: </a:t>
            </a:r>
            <a:r>
              <a:rPr lang="en-AU" sz="3200" cap="small" dirty="0">
                <a:solidFill>
                  <a:srgbClr val="00B0F0"/>
                </a:solidFill>
              </a:rPr>
              <a:t>age group</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8" name="Picture 7">
            <a:extLst>
              <a:ext uri="{FF2B5EF4-FFF2-40B4-BE49-F238E27FC236}">
                <a16:creationId xmlns:a16="http://schemas.microsoft.com/office/drawing/2014/main" id="{491428FA-8176-407A-BC29-1BDC2AF5962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02657" y="1463593"/>
            <a:ext cx="5732207" cy="4363863"/>
          </a:xfrm>
          <a:prstGeom prst="rect">
            <a:avLst/>
          </a:prstGeom>
          <a:noFill/>
          <a:ln>
            <a:noFill/>
          </a:ln>
        </p:spPr>
      </p:pic>
    </p:spTree>
    <p:extLst>
      <p:ext uri="{BB962C8B-B14F-4D97-AF65-F5344CB8AC3E}">
        <p14:creationId xmlns:p14="http://schemas.microsoft.com/office/powerpoint/2010/main" val="1159142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Event study: </a:t>
            </a:r>
            <a:r>
              <a:rPr lang="en-AU" sz="3200" cap="small" dirty="0">
                <a:solidFill>
                  <a:srgbClr val="00B0F0"/>
                </a:solidFill>
              </a:rPr>
              <a:t>SSR</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6" name="Picture 5">
            <a:extLst>
              <a:ext uri="{FF2B5EF4-FFF2-40B4-BE49-F238E27FC236}">
                <a16:creationId xmlns:a16="http://schemas.microsoft.com/office/drawing/2014/main" id="{CF515903-5A4F-4418-AD0B-29D2A42EA6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69515" y="1899285"/>
            <a:ext cx="4204970" cy="3059430"/>
          </a:xfrm>
          <a:prstGeom prst="rect">
            <a:avLst/>
          </a:prstGeom>
          <a:noFill/>
          <a:ln>
            <a:noFill/>
          </a:ln>
        </p:spPr>
      </p:pic>
    </p:spTree>
    <p:extLst>
      <p:ext uri="{BB962C8B-B14F-4D97-AF65-F5344CB8AC3E}">
        <p14:creationId xmlns:p14="http://schemas.microsoft.com/office/powerpoint/2010/main" val="3972928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577437" y="696246"/>
            <a:ext cx="8566562" cy="584775"/>
          </a:xfrm>
          <a:prstGeom prst="rect">
            <a:avLst/>
          </a:prstGeom>
        </p:spPr>
        <p:txBody>
          <a:bodyPr wrap="square">
            <a:spAutoFit/>
          </a:bodyPr>
          <a:lstStyle/>
          <a:p>
            <a:r>
              <a:rPr lang="en-AU" sz="3200" cap="small" dirty="0">
                <a:solidFill>
                  <a:srgbClr val="105F78"/>
                </a:solidFill>
              </a:rPr>
              <a:t>Event study: </a:t>
            </a:r>
            <a:r>
              <a:rPr lang="en-AU" sz="3200" cap="small" dirty="0">
                <a:solidFill>
                  <a:srgbClr val="00B0F0"/>
                </a:solidFill>
              </a:rPr>
              <a:t>core activity limitation</a:t>
            </a:r>
            <a:endParaRPr lang="en-AU" sz="3200" dirty="0">
              <a:solidFill>
                <a:srgbClr val="00B0F0"/>
              </a:solidFill>
            </a:endParaRPr>
          </a:p>
        </p:txBody>
      </p:sp>
      <p:sp>
        <p:nvSpPr>
          <p:cNvPr id="2" name="Rectangle 2">
            <a:extLst>
              <a:ext uri="{FF2B5EF4-FFF2-40B4-BE49-F238E27FC236}">
                <a16:creationId xmlns:a16="http://schemas.microsoft.com/office/drawing/2014/main" id="{BB141A73-22C0-4508-8AD7-BB46A7BB94CA}"/>
              </a:ext>
            </a:extLst>
          </p:cNvPr>
          <p:cNvSpPr>
            <a:spLocks noChangeArrowheads="1"/>
          </p:cNvSpPr>
          <p:nvPr/>
        </p:nvSpPr>
        <p:spPr bwMode="auto">
          <a:xfrm>
            <a:off x="1927123" y="10305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3" name="Table 12">
            <a:extLst>
              <a:ext uri="{FF2B5EF4-FFF2-40B4-BE49-F238E27FC236}">
                <a16:creationId xmlns:a16="http://schemas.microsoft.com/office/drawing/2014/main" id="{9D8E2A09-0218-443A-9C56-1910F4B9D175}"/>
              </a:ext>
            </a:extLst>
          </p:cNvPr>
          <p:cNvGraphicFramePr>
            <a:graphicFrameLocks noGrp="1"/>
          </p:cNvGraphicFramePr>
          <p:nvPr>
            <p:extLst/>
          </p:nvPr>
        </p:nvGraphicFramePr>
        <p:xfrm>
          <a:off x="0" y="0"/>
          <a:ext cx="9143999" cy="327804"/>
        </p:xfrm>
        <a:graphic>
          <a:graphicData uri="http://schemas.openxmlformats.org/drawingml/2006/table">
            <a:tbl>
              <a:tblPr firstRow="1" bandRow="1">
                <a:tableStyleId>{5C22544A-7EE6-4342-B048-85BDC9FD1C3A}</a:tableStyleId>
              </a:tblPr>
              <a:tblGrid>
                <a:gridCol w="1018095">
                  <a:extLst>
                    <a:ext uri="{9D8B030D-6E8A-4147-A177-3AD203B41FA5}">
                      <a16:colId xmlns:a16="http://schemas.microsoft.com/office/drawing/2014/main" val="1337822187"/>
                    </a:ext>
                  </a:extLst>
                </a:gridCol>
                <a:gridCol w="2696066">
                  <a:extLst>
                    <a:ext uri="{9D8B030D-6E8A-4147-A177-3AD203B41FA5}">
                      <a16:colId xmlns:a16="http://schemas.microsoft.com/office/drawing/2014/main" val="2249100632"/>
                    </a:ext>
                  </a:extLst>
                </a:gridCol>
                <a:gridCol w="3310634">
                  <a:extLst>
                    <a:ext uri="{9D8B030D-6E8A-4147-A177-3AD203B41FA5}">
                      <a16:colId xmlns:a16="http://schemas.microsoft.com/office/drawing/2014/main" val="3717867191"/>
                    </a:ext>
                  </a:extLst>
                </a:gridCol>
                <a:gridCol w="2119204">
                  <a:extLst>
                    <a:ext uri="{9D8B030D-6E8A-4147-A177-3AD203B41FA5}">
                      <a16:colId xmlns:a16="http://schemas.microsoft.com/office/drawing/2014/main" val="1460845864"/>
                    </a:ext>
                  </a:extLst>
                </a:gridCol>
              </a:tblGrid>
              <a:tr h="327804">
                <a:tc>
                  <a:txBody>
                    <a:bodyPr/>
                    <a:lstStyle/>
                    <a:p>
                      <a:pPr algn="l"/>
                      <a:r>
                        <a:rPr lang="en-AU" sz="1100" b="0" kern="1200" cap="small" dirty="0">
                          <a:solidFill>
                            <a:schemeClr val="accent3"/>
                          </a:solidFill>
                          <a:latin typeface="+mn-lt"/>
                          <a:ea typeface="+mn-ea"/>
                          <a:cs typeface="+mn-cs"/>
                        </a:rPr>
                        <a:t> Background</a:t>
                      </a:r>
                    </a:p>
                  </a:txBody>
                  <a:tcPr>
                    <a:noFill/>
                  </a:tcPr>
                </a:tc>
                <a:tc>
                  <a:txBody>
                    <a:bodyPr/>
                    <a:lstStyle/>
                    <a:p>
                      <a:pPr algn="ctr"/>
                      <a:r>
                        <a:rPr lang="en-AU" sz="1100" b="0" kern="1200" cap="small" dirty="0">
                          <a:solidFill>
                            <a:schemeClr val="accent3"/>
                          </a:solidFill>
                          <a:latin typeface="+mn-lt"/>
                          <a:ea typeface="+mn-ea"/>
                          <a:cs typeface="+mn-cs"/>
                        </a:rPr>
                        <a:t>Data</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100" b="0" kern="1200" cap="small" dirty="0">
                          <a:solidFill>
                            <a:schemeClr val="tx1"/>
                          </a:solidFill>
                          <a:latin typeface="+mn-lt"/>
                          <a:ea typeface="+mn-ea"/>
                          <a:cs typeface="+mn-cs"/>
                        </a:rPr>
                        <a:t>Empirical strategy &amp; Results</a:t>
                      </a:r>
                    </a:p>
                  </a:txBody>
                  <a:tcPr>
                    <a:noFill/>
                  </a:tcPr>
                </a:tc>
                <a:tc>
                  <a:txBody>
                    <a:bodyPr/>
                    <a:lstStyle/>
                    <a:p>
                      <a:pPr algn="ctr"/>
                      <a:r>
                        <a:rPr lang="en-AU" sz="1100" b="0" kern="1200" cap="small" dirty="0">
                          <a:solidFill>
                            <a:schemeClr val="accent3"/>
                          </a:solidFill>
                          <a:latin typeface="+mn-lt"/>
                          <a:ea typeface="+mn-ea"/>
                          <a:cs typeface="+mn-cs"/>
                        </a:rPr>
                        <a:t>Summary</a:t>
                      </a:r>
                      <a:endParaRPr lang="en-AU" sz="11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8" name="Picture 7">
            <a:extLst>
              <a:ext uri="{FF2B5EF4-FFF2-40B4-BE49-F238E27FC236}">
                <a16:creationId xmlns:a16="http://schemas.microsoft.com/office/drawing/2014/main" id="{C34067E7-F109-4AA2-8550-DFB77514AAF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43810" y="1953260"/>
            <a:ext cx="4056380" cy="2951480"/>
          </a:xfrm>
          <a:prstGeom prst="rect">
            <a:avLst/>
          </a:prstGeom>
          <a:noFill/>
          <a:ln>
            <a:noFill/>
          </a:ln>
        </p:spPr>
      </p:pic>
    </p:spTree>
    <p:extLst>
      <p:ext uri="{BB962C8B-B14F-4D97-AF65-F5344CB8AC3E}">
        <p14:creationId xmlns:p14="http://schemas.microsoft.com/office/powerpoint/2010/main" val="3172060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8FFF381-D82C-4374-884B-5209C9FA954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4423" y="2067758"/>
            <a:ext cx="6215153" cy="4195247"/>
          </a:xfrm>
          <a:prstGeom prst="rect">
            <a:avLst/>
          </a:prstGeom>
          <a:noFill/>
          <a:ln>
            <a:noFill/>
          </a:ln>
        </p:spPr>
      </p:pic>
      <p:sp>
        <p:nvSpPr>
          <p:cNvPr id="7" name="Rectangle 6"/>
          <p:cNvSpPr/>
          <p:nvPr/>
        </p:nvSpPr>
        <p:spPr>
          <a:xfrm>
            <a:off x="389713" y="412848"/>
            <a:ext cx="8566562" cy="584775"/>
          </a:xfrm>
          <a:prstGeom prst="rect">
            <a:avLst/>
          </a:prstGeom>
        </p:spPr>
        <p:txBody>
          <a:bodyPr wrap="square">
            <a:spAutoFit/>
          </a:bodyPr>
          <a:lstStyle/>
          <a:p>
            <a:r>
              <a:rPr lang="en-AU" sz="3200" cap="small" dirty="0">
                <a:solidFill>
                  <a:srgbClr val="105F78"/>
                </a:solidFill>
              </a:rPr>
              <a:t>Data: </a:t>
            </a:r>
            <a:r>
              <a:rPr lang="en-US" sz="3200" cap="small" dirty="0">
                <a:solidFill>
                  <a:schemeClr val="accent1"/>
                </a:solidFill>
              </a:rPr>
              <a:t>MADIP 2011 Cohort</a:t>
            </a:r>
            <a:endParaRPr lang="en-AU" sz="3200" cap="small" dirty="0">
              <a:solidFill>
                <a:schemeClr val="accent1"/>
              </a:solidFill>
            </a:endParaRPr>
          </a:p>
        </p:txBody>
      </p:sp>
      <p:sp>
        <p:nvSpPr>
          <p:cNvPr id="2" name="Rectangle 1">
            <a:extLst>
              <a:ext uri="{FF2B5EF4-FFF2-40B4-BE49-F238E27FC236}">
                <a16:creationId xmlns:a16="http://schemas.microsoft.com/office/drawing/2014/main" id="{52C222D4-5906-43BA-9426-D86B29AE8E11}"/>
              </a:ext>
            </a:extLst>
          </p:cNvPr>
          <p:cNvSpPr/>
          <p:nvPr/>
        </p:nvSpPr>
        <p:spPr>
          <a:xfrm>
            <a:off x="385408" y="1054403"/>
            <a:ext cx="8202780" cy="1292662"/>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Location same period  </a:t>
            </a:r>
          </a:p>
          <a:p>
            <a:pPr marL="742950" lvl="1" indent="-285750">
              <a:spcAft>
                <a:spcPts val="600"/>
              </a:spcAft>
              <a:buFont typeface="Calibri" panose="020F0502020204030204" pitchFamily="34" charset="0"/>
              <a:buChar char="‐"/>
            </a:pPr>
            <a:r>
              <a:rPr lang="en-US" dirty="0">
                <a:latin typeface="Arial" panose="020B0604020202020204" pitchFamily="34" charset="0"/>
                <a:cs typeface="Arial" panose="020B0604020202020204" pitchFamily="34" charset="0"/>
              </a:rPr>
              <a:t>SA4</a:t>
            </a:r>
            <a:r>
              <a:rPr lang="en-US" sz="1600" dirty="0">
                <a:latin typeface="Arial" panose="020B0604020202020204" pitchFamily="34" charset="0"/>
                <a:cs typeface="Arial" panose="020B0604020202020204" pitchFamily="34" charset="0"/>
              </a:rPr>
              <a:t> level to capture </a:t>
            </a:r>
            <a:r>
              <a:rPr lang="en-US" sz="1600" dirty="0" err="1">
                <a:latin typeface="Arial" panose="020B0604020202020204" pitchFamily="34" charset="0"/>
                <a:cs typeface="Arial" panose="020B0604020202020204" pitchFamily="34" charset="0"/>
              </a:rPr>
              <a:t>labour</a:t>
            </a:r>
            <a:r>
              <a:rPr lang="en-US" sz="1600" dirty="0">
                <a:latin typeface="Arial" panose="020B0604020202020204" pitchFamily="34" charset="0"/>
                <a:cs typeface="Arial" panose="020B0604020202020204" pitchFamily="34" charset="0"/>
              </a:rPr>
              <a:t> market regions (88 across Australia) (for now…)</a:t>
            </a:r>
          </a:p>
          <a:p>
            <a:pPr marL="742950" lvl="1" indent="-285750">
              <a:spcAft>
                <a:spcPts val="600"/>
              </a:spcAft>
              <a:buFont typeface="Calibri" panose="020F0502020204030204" pitchFamily="34" charset="0"/>
              <a:buChar char="‐"/>
            </a:pPr>
            <a:r>
              <a:rPr lang="en-US" sz="1600" b="1" dirty="0">
                <a:latin typeface="Arial" panose="020B0604020202020204" pitchFamily="34" charset="0"/>
                <a:cs typeface="Arial" panose="020B0604020202020204" pitchFamily="34" charset="0"/>
              </a:rPr>
              <a:t>Final sample of 2,617,174 movers </a:t>
            </a:r>
            <a:r>
              <a:rPr lang="en-US" sz="1600" dirty="0">
                <a:latin typeface="Arial" panose="020B0604020202020204" pitchFamily="34" charset="0"/>
                <a:cs typeface="Arial" panose="020B0604020202020204" pitchFamily="34" charset="0"/>
              </a:rPr>
              <a:t>(moved exactly once) &amp; </a:t>
            </a:r>
            <a:r>
              <a:rPr lang="en-US" sz="1600" b="1" dirty="0">
                <a:latin typeface="Arial" panose="020B0604020202020204" pitchFamily="34" charset="0"/>
                <a:cs typeface="Arial" panose="020B0604020202020204" pitchFamily="34" charset="0"/>
              </a:rPr>
              <a:t>~11 million non-movers</a:t>
            </a:r>
          </a:p>
        </p:txBody>
      </p:sp>
      <p:sp>
        <p:nvSpPr>
          <p:cNvPr id="3" name="TextBox 2">
            <a:extLst>
              <a:ext uri="{FF2B5EF4-FFF2-40B4-BE49-F238E27FC236}">
                <a16:creationId xmlns:a16="http://schemas.microsoft.com/office/drawing/2014/main" id="{1B4392EE-DA25-435A-A2A1-8706D7BB5626}"/>
              </a:ext>
            </a:extLst>
          </p:cNvPr>
          <p:cNvSpPr txBox="1"/>
          <p:nvPr/>
        </p:nvSpPr>
        <p:spPr>
          <a:xfrm>
            <a:off x="1914430" y="5732295"/>
            <a:ext cx="5315138" cy="615553"/>
          </a:xfrm>
          <a:prstGeom prst="rect">
            <a:avLst/>
          </a:prstGeom>
          <a:solidFill>
            <a:schemeClr val="bg1"/>
          </a:solidFill>
        </p:spPr>
        <p:txBody>
          <a:bodyPr wrap="square" rtlCol="0">
            <a:spAutoFit/>
          </a:bodyPr>
          <a:lstStyle/>
          <a:p>
            <a:r>
              <a:rPr lang="en-AU" dirty="0">
                <a:latin typeface="Arial" panose="020B0604020202020204" pitchFamily="34" charset="0"/>
                <a:cs typeface="Arial" panose="020B0604020202020204" pitchFamily="34" charset="0"/>
              </a:rPr>
              <a:t>Destination – origin difference in utilisation ‘delta’</a:t>
            </a:r>
          </a:p>
          <a:p>
            <a:pPr algn="ctr"/>
            <a:r>
              <a:rPr lang="en-AU" sz="1600" dirty="0">
                <a:latin typeface="Arial" panose="020B0604020202020204" pitchFamily="34" charset="0"/>
                <a:cs typeface="Arial" panose="020B0604020202020204" pitchFamily="34" charset="0"/>
              </a:rPr>
              <a:t>(mental health services)</a:t>
            </a:r>
          </a:p>
        </p:txBody>
      </p:sp>
      <p:sp>
        <p:nvSpPr>
          <p:cNvPr id="9" name="TextBox 8">
            <a:extLst>
              <a:ext uri="{FF2B5EF4-FFF2-40B4-BE49-F238E27FC236}">
                <a16:creationId xmlns:a16="http://schemas.microsoft.com/office/drawing/2014/main" id="{5C850481-416E-4F6C-A553-98F891E90D04}"/>
              </a:ext>
            </a:extLst>
          </p:cNvPr>
          <p:cNvSpPr txBox="1"/>
          <p:nvPr/>
        </p:nvSpPr>
        <p:spPr>
          <a:xfrm rot="16200000">
            <a:off x="631839" y="3970886"/>
            <a:ext cx="2420200" cy="369332"/>
          </a:xfrm>
          <a:prstGeom prst="rect">
            <a:avLst/>
          </a:prstGeom>
          <a:solidFill>
            <a:schemeClr val="bg1"/>
          </a:solidFill>
        </p:spPr>
        <p:txBody>
          <a:bodyPr wrap="square" rtlCol="0">
            <a:spAutoFit/>
          </a:bodyPr>
          <a:lstStyle/>
          <a:p>
            <a:pPr algn="ctr"/>
            <a:r>
              <a:rPr lang="en-AU" dirty="0">
                <a:latin typeface="Arial" panose="020B0604020202020204" pitchFamily="34" charset="0"/>
                <a:cs typeface="Arial" panose="020B0604020202020204" pitchFamily="34" charset="0"/>
              </a:rPr>
              <a:t>Percent movers</a:t>
            </a:r>
            <a:endParaRPr lang="en-AU" sz="1600" dirty="0">
              <a:latin typeface="Arial" panose="020B0604020202020204" pitchFamily="34" charset="0"/>
              <a:cs typeface="Arial" panose="020B0604020202020204" pitchFamily="34" charset="0"/>
            </a:endParaRPr>
          </a:p>
        </p:txBody>
      </p:sp>
      <p:sp>
        <p:nvSpPr>
          <p:cNvPr id="11" name="Rectangular Callout 4">
            <a:extLst>
              <a:ext uri="{FF2B5EF4-FFF2-40B4-BE49-F238E27FC236}">
                <a16:creationId xmlns:a16="http://schemas.microsoft.com/office/drawing/2014/main" id="{4D311775-61AA-4C19-A101-68528D3AB964}"/>
              </a:ext>
            </a:extLst>
          </p:cNvPr>
          <p:cNvSpPr/>
          <p:nvPr/>
        </p:nvSpPr>
        <p:spPr>
          <a:xfrm>
            <a:off x="6845588" y="3073664"/>
            <a:ext cx="1509518" cy="1247585"/>
          </a:xfrm>
          <a:prstGeom prst="wedgeRectCallout">
            <a:avLst>
              <a:gd name="adj1" fmla="val -74603"/>
              <a:gd name="adj2" fmla="val -22593"/>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1600" dirty="0">
                <a:latin typeface="Arial" panose="020B0604020202020204" pitchFamily="34" charset="0"/>
                <a:cs typeface="Arial" panose="020B0604020202020204" pitchFamily="34" charset="0"/>
              </a:rPr>
              <a:t>Similar no. moving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low-high as high-low  </a:t>
            </a:r>
          </a:p>
        </p:txBody>
      </p:sp>
      <p:graphicFrame>
        <p:nvGraphicFramePr>
          <p:cNvPr id="13" name="Table 12">
            <a:extLst>
              <a:ext uri="{FF2B5EF4-FFF2-40B4-BE49-F238E27FC236}">
                <a16:creationId xmlns:a16="http://schemas.microsoft.com/office/drawing/2014/main" id="{1E36992F-7C5A-4022-9DFC-A5169CBCC6A1}"/>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tx1"/>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2928235133"/>
      </p:ext>
    </p:extLst>
  </p:cSld>
  <p:clrMapOvr>
    <a:masterClrMapping/>
  </p:clrMapOvr>
  <mc:AlternateContent xmlns:mc="http://schemas.openxmlformats.org/markup-compatibility/2006" xmlns:p14="http://schemas.microsoft.com/office/powerpoint/2010/main">
    <mc:Choice Requires="p14">
      <p:transition spd="slow" p14:dur="2000" advTm="94065"/>
    </mc:Choice>
    <mc:Fallback xmlns="">
      <p:transition spd="slow" advTm="94065"/>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89713" y="412848"/>
            <a:ext cx="8566562" cy="584775"/>
          </a:xfrm>
          <a:prstGeom prst="rect">
            <a:avLst/>
          </a:prstGeom>
        </p:spPr>
        <p:txBody>
          <a:bodyPr wrap="square">
            <a:spAutoFit/>
          </a:bodyPr>
          <a:lstStyle/>
          <a:p>
            <a:r>
              <a:rPr lang="en-AU" sz="3200" cap="small" dirty="0">
                <a:solidFill>
                  <a:srgbClr val="105F78"/>
                </a:solidFill>
              </a:rPr>
              <a:t>Data: </a:t>
            </a:r>
            <a:r>
              <a:rPr lang="en-US" sz="3200" cap="small" dirty="0">
                <a:solidFill>
                  <a:schemeClr val="accent1"/>
                </a:solidFill>
              </a:rPr>
              <a:t>MADIP 2011 Cohort</a:t>
            </a:r>
            <a:endParaRPr lang="en-AU" sz="3200" cap="small" dirty="0">
              <a:solidFill>
                <a:schemeClr val="accent1"/>
              </a:solidFill>
            </a:endParaRPr>
          </a:p>
        </p:txBody>
      </p:sp>
      <p:sp>
        <p:nvSpPr>
          <p:cNvPr id="2" name="Rectangle 1">
            <a:extLst>
              <a:ext uri="{FF2B5EF4-FFF2-40B4-BE49-F238E27FC236}">
                <a16:creationId xmlns:a16="http://schemas.microsoft.com/office/drawing/2014/main" id="{52C222D4-5906-43BA-9426-D86B29AE8E11}"/>
              </a:ext>
            </a:extLst>
          </p:cNvPr>
          <p:cNvSpPr/>
          <p:nvPr/>
        </p:nvSpPr>
        <p:spPr>
          <a:xfrm>
            <a:off x="385408" y="1054403"/>
            <a:ext cx="8202780" cy="1292662"/>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Location same period  </a:t>
            </a:r>
          </a:p>
          <a:p>
            <a:pPr marL="742950" lvl="1" indent="-285750">
              <a:spcAft>
                <a:spcPts val="600"/>
              </a:spcAft>
              <a:buFont typeface="Calibri" panose="020F0502020204030204" pitchFamily="34" charset="0"/>
              <a:buChar char="‐"/>
            </a:pPr>
            <a:r>
              <a:rPr lang="en-US" dirty="0">
                <a:latin typeface="Arial" panose="020B0604020202020204" pitchFamily="34" charset="0"/>
                <a:cs typeface="Arial" panose="020B0604020202020204" pitchFamily="34" charset="0"/>
              </a:rPr>
              <a:t>SA4</a:t>
            </a:r>
            <a:r>
              <a:rPr lang="en-US" sz="1600" dirty="0">
                <a:latin typeface="Arial" panose="020B0604020202020204" pitchFamily="34" charset="0"/>
                <a:cs typeface="Arial" panose="020B0604020202020204" pitchFamily="34" charset="0"/>
              </a:rPr>
              <a:t> level to capture </a:t>
            </a:r>
            <a:r>
              <a:rPr lang="en-US" sz="1600" dirty="0" err="1">
                <a:latin typeface="Arial" panose="020B0604020202020204" pitchFamily="34" charset="0"/>
                <a:cs typeface="Arial" panose="020B0604020202020204" pitchFamily="34" charset="0"/>
              </a:rPr>
              <a:t>labour</a:t>
            </a:r>
            <a:r>
              <a:rPr lang="en-US" sz="1600" dirty="0">
                <a:latin typeface="Arial" panose="020B0604020202020204" pitchFamily="34" charset="0"/>
                <a:cs typeface="Arial" panose="020B0604020202020204" pitchFamily="34" charset="0"/>
              </a:rPr>
              <a:t> market regions (88 across Australia)</a:t>
            </a:r>
          </a:p>
          <a:p>
            <a:pPr marL="742950" lvl="1" indent="-285750">
              <a:spcAft>
                <a:spcPts val="600"/>
              </a:spcAft>
              <a:buFont typeface="Calibri" panose="020F0502020204030204" pitchFamily="34" charset="0"/>
              <a:buChar char="‐"/>
            </a:pPr>
            <a:r>
              <a:rPr lang="en-US" sz="1600" b="1" dirty="0">
                <a:latin typeface="Arial" panose="020B0604020202020204" pitchFamily="34" charset="0"/>
                <a:cs typeface="Arial" panose="020B0604020202020204" pitchFamily="34" charset="0"/>
              </a:rPr>
              <a:t>Final sample of 2,617,174 movers </a:t>
            </a:r>
            <a:r>
              <a:rPr lang="en-US" sz="1600" dirty="0">
                <a:latin typeface="Arial" panose="020B0604020202020204" pitchFamily="34" charset="0"/>
                <a:cs typeface="Arial" panose="020B0604020202020204" pitchFamily="34" charset="0"/>
              </a:rPr>
              <a:t>(moved exactly once) &amp; </a:t>
            </a:r>
            <a:r>
              <a:rPr lang="en-US" sz="1600" b="1" dirty="0">
                <a:latin typeface="Arial" panose="020B0604020202020204" pitchFamily="34" charset="0"/>
                <a:cs typeface="Arial" panose="020B0604020202020204" pitchFamily="34" charset="0"/>
              </a:rPr>
              <a:t>~11 million non-movers</a:t>
            </a:r>
          </a:p>
        </p:txBody>
      </p:sp>
      <p:sp>
        <p:nvSpPr>
          <p:cNvPr id="11" name="Rectangular Callout 4">
            <a:extLst>
              <a:ext uri="{FF2B5EF4-FFF2-40B4-BE49-F238E27FC236}">
                <a16:creationId xmlns:a16="http://schemas.microsoft.com/office/drawing/2014/main" id="{4D311775-61AA-4C19-A101-68528D3AB964}"/>
              </a:ext>
            </a:extLst>
          </p:cNvPr>
          <p:cNvSpPr/>
          <p:nvPr/>
        </p:nvSpPr>
        <p:spPr>
          <a:xfrm>
            <a:off x="6845588" y="3073664"/>
            <a:ext cx="1509518" cy="1247585"/>
          </a:xfrm>
          <a:prstGeom prst="wedgeRectCallout">
            <a:avLst>
              <a:gd name="adj1" fmla="val -74603"/>
              <a:gd name="adj2" fmla="val -22593"/>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1600" dirty="0">
                <a:latin typeface="Arial" panose="020B0604020202020204" pitchFamily="34" charset="0"/>
                <a:cs typeface="Arial" panose="020B0604020202020204" pitchFamily="34" charset="0"/>
              </a:rPr>
              <a:t>Similar no. moving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low-high as high-low  </a:t>
            </a:r>
          </a:p>
        </p:txBody>
      </p:sp>
      <p:sp>
        <p:nvSpPr>
          <p:cNvPr id="10" name="Arrow: Curved Down 9">
            <a:extLst>
              <a:ext uri="{FF2B5EF4-FFF2-40B4-BE49-F238E27FC236}">
                <a16:creationId xmlns:a16="http://schemas.microsoft.com/office/drawing/2014/main" id="{6148BCF5-FFAD-4747-BD61-B62C173BC475}"/>
              </a:ext>
            </a:extLst>
          </p:cNvPr>
          <p:cNvSpPr/>
          <p:nvPr/>
        </p:nvSpPr>
        <p:spPr>
          <a:xfrm rot="158200">
            <a:off x="3351593" y="2829677"/>
            <a:ext cx="2327782" cy="708036"/>
          </a:xfrm>
          <a:prstGeom prst="curvedDownArrow">
            <a:avLst>
              <a:gd name="adj1" fmla="val 25000"/>
              <a:gd name="adj2" fmla="val 50000"/>
              <a:gd name="adj3" fmla="val 26404"/>
            </a:avLst>
          </a:prstGeom>
          <a:gradFill flip="none" rotWithShape="1">
            <a:gsLst>
              <a:gs pos="22000">
                <a:schemeClr val="accent1">
                  <a:lumMod val="5000"/>
                  <a:lumOff val="95000"/>
                </a:schemeClr>
              </a:gs>
              <a:gs pos="37000">
                <a:schemeClr val="accent1">
                  <a:lumMod val="45000"/>
                  <a:lumOff val="55000"/>
                </a:schemeClr>
              </a:gs>
              <a:gs pos="51000">
                <a:schemeClr val="accent1">
                  <a:lumMod val="45000"/>
                  <a:lumOff val="55000"/>
                </a:schemeClr>
              </a:gs>
              <a:gs pos="100000">
                <a:srgbClr val="7030A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2" name="Arrow: Curved Down 11">
            <a:extLst>
              <a:ext uri="{FF2B5EF4-FFF2-40B4-BE49-F238E27FC236}">
                <a16:creationId xmlns:a16="http://schemas.microsoft.com/office/drawing/2014/main" id="{34E3294C-4BB3-45F5-81E2-EB7899B36CE7}"/>
              </a:ext>
            </a:extLst>
          </p:cNvPr>
          <p:cNvSpPr/>
          <p:nvPr/>
        </p:nvSpPr>
        <p:spPr>
          <a:xfrm rot="10800000">
            <a:off x="3225698" y="4840970"/>
            <a:ext cx="2357889" cy="708036"/>
          </a:xfrm>
          <a:prstGeom prst="curvedDownArrow">
            <a:avLst>
              <a:gd name="adj1" fmla="val 25000"/>
              <a:gd name="adj2" fmla="val 50000"/>
              <a:gd name="adj3" fmla="val 26404"/>
            </a:avLst>
          </a:prstGeom>
          <a:gradFill flip="none" rotWithShape="1">
            <a:gsLst>
              <a:gs pos="22000">
                <a:schemeClr val="accent1">
                  <a:lumMod val="5000"/>
                  <a:lumOff val="95000"/>
                </a:schemeClr>
              </a:gs>
              <a:gs pos="37000">
                <a:schemeClr val="accent1">
                  <a:lumMod val="45000"/>
                  <a:lumOff val="55000"/>
                </a:schemeClr>
              </a:gs>
              <a:gs pos="51000">
                <a:schemeClr val="accent1">
                  <a:lumMod val="45000"/>
                  <a:lumOff val="55000"/>
                </a:schemeClr>
              </a:gs>
              <a:gs pos="100000">
                <a:srgbClr val="7030A0"/>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3" name="Smiley Face 12">
            <a:extLst>
              <a:ext uri="{FF2B5EF4-FFF2-40B4-BE49-F238E27FC236}">
                <a16:creationId xmlns:a16="http://schemas.microsoft.com/office/drawing/2014/main" id="{5713B4F1-3911-40D8-B5BF-E97DDD5C1B18}"/>
              </a:ext>
            </a:extLst>
          </p:cNvPr>
          <p:cNvSpPr/>
          <p:nvPr/>
        </p:nvSpPr>
        <p:spPr>
          <a:xfrm>
            <a:off x="4030820" y="2751526"/>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Smiley Face 13">
            <a:extLst>
              <a:ext uri="{FF2B5EF4-FFF2-40B4-BE49-F238E27FC236}">
                <a16:creationId xmlns:a16="http://schemas.microsoft.com/office/drawing/2014/main" id="{1DC68E3D-EBE5-41AF-A578-603DBF05ADCA}"/>
              </a:ext>
            </a:extLst>
          </p:cNvPr>
          <p:cNvSpPr/>
          <p:nvPr/>
        </p:nvSpPr>
        <p:spPr>
          <a:xfrm>
            <a:off x="3878851" y="2403845"/>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Smiley Face 14">
            <a:extLst>
              <a:ext uri="{FF2B5EF4-FFF2-40B4-BE49-F238E27FC236}">
                <a16:creationId xmlns:a16="http://schemas.microsoft.com/office/drawing/2014/main" id="{BF89EB72-D786-4605-97CA-8EDE1A2F863D}"/>
              </a:ext>
            </a:extLst>
          </p:cNvPr>
          <p:cNvSpPr/>
          <p:nvPr/>
        </p:nvSpPr>
        <p:spPr>
          <a:xfrm>
            <a:off x="3710846" y="2688089"/>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Smiley Face 15">
            <a:extLst>
              <a:ext uri="{FF2B5EF4-FFF2-40B4-BE49-F238E27FC236}">
                <a16:creationId xmlns:a16="http://schemas.microsoft.com/office/drawing/2014/main" id="{6C4A4023-1151-4251-B2D7-1B2577AF0E8E}"/>
              </a:ext>
            </a:extLst>
          </p:cNvPr>
          <p:cNvSpPr/>
          <p:nvPr/>
        </p:nvSpPr>
        <p:spPr>
          <a:xfrm>
            <a:off x="4667455" y="5412325"/>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Smiley Face 16">
            <a:extLst>
              <a:ext uri="{FF2B5EF4-FFF2-40B4-BE49-F238E27FC236}">
                <a16:creationId xmlns:a16="http://schemas.microsoft.com/office/drawing/2014/main" id="{AF8D1414-D47D-4911-9470-C1ABA8168929}"/>
              </a:ext>
            </a:extLst>
          </p:cNvPr>
          <p:cNvSpPr/>
          <p:nvPr/>
        </p:nvSpPr>
        <p:spPr>
          <a:xfrm>
            <a:off x="4515486" y="5064644"/>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Smiley Face 17">
            <a:extLst>
              <a:ext uri="{FF2B5EF4-FFF2-40B4-BE49-F238E27FC236}">
                <a16:creationId xmlns:a16="http://schemas.microsoft.com/office/drawing/2014/main" id="{59FD7BCC-843A-455D-BD7F-D9A6C038C2E4}"/>
              </a:ext>
            </a:extLst>
          </p:cNvPr>
          <p:cNvSpPr/>
          <p:nvPr/>
        </p:nvSpPr>
        <p:spPr>
          <a:xfrm>
            <a:off x="4347481" y="5348888"/>
            <a:ext cx="298174" cy="305779"/>
          </a:xfrm>
          <a:prstGeom prst="smileyFac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TextBox 18">
            <a:extLst>
              <a:ext uri="{FF2B5EF4-FFF2-40B4-BE49-F238E27FC236}">
                <a16:creationId xmlns:a16="http://schemas.microsoft.com/office/drawing/2014/main" id="{2449E441-4162-47F7-98C7-190412983205}"/>
              </a:ext>
            </a:extLst>
          </p:cNvPr>
          <p:cNvSpPr txBox="1"/>
          <p:nvPr/>
        </p:nvSpPr>
        <p:spPr>
          <a:xfrm>
            <a:off x="4645655" y="3611831"/>
            <a:ext cx="1832251" cy="1200329"/>
          </a:xfrm>
          <a:prstGeom prst="rect">
            <a:avLst/>
          </a:prstGeom>
          <a:noFill/>
        </p:spPr>
        <p:txBody>
          <a:bodyPr wrap="square" rtlCol="0">
            <a:spAutoFit/>
          </a:bodyPr>
          <a:lstStyle/>
          <a:p>
            <a:pPr algn="ctr"/>
            <a:r>
              <a:rPr lang="en-AU" dirty="0">
                <a:solidFill>
                  <a:srgbClr val="7030A0"/>
                </a:solidFill>
                <a:latin typeface="Arial" panose="020B0604020202020204" pitchFamily="34" charset="0"/>
                <a:cs typeface="Arial" panose="020B0604020202020204" pitchFamily="34" charset="0"/>
              </a:rPr>
              <a:t>$$$$$</a:t>
            </a:r>
          </a:p>
          <a:p>
            <a:pPr algn="ctr"/>
            <a:r>
              <a:rPr lang="en-AU" b="1" dirty="0">
                <a:solidFill>
                  <a:srgbClr val="7030A0"/>
                </a:solidFill>
                <a:latin typeface="Arial" panose="020B0604020202020204" pitchFamily="34" charset="0"/>
                <a:cs typeface="Arial" panose="020B0604020202020204" pitchFamily="34" charset="0"/>
              </a:rPr>
              <a:t>Mental healthcare</a:t>
            </a:r>
          </a:p>
          <a:p>
            <a:pPr algn="ctr"/>
            <a:r>
              <a:rPr lang="en-AU" dirty="0">
                <a:solidFill>
                  <a:srgbClr val="7030A0"/>
                </a:solidFill>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BE08BF92-141C-44FF-899B-7ED2A99438D1}"/>
              </a:ext>
            </a:extLst>
          </p:cNvPr>
          <p:cNvSpPr txBox="1"/>
          <p:nvPr/>
        </p:nvSpPr>
        <p:spPr>
          <a:xfrm>
            <a:off x="2198892" y="3541983"/>
            <a:ext cx="1810128" cy="1200329"/>
          </a:xfrm>
          <a:prstGeom prst="rect">
            <a:avLst/>
          </a:prstGeom>
          <a:noFill/>
        </p:spPr>
        <p:txBody>
          <a:bodyPr wrap="square" rtlCol="0">
            <a:spAutoFit/>
          </a:bodyPr>
          <a:lstStyle/>
          <a:p>
            <a:pPr algn="ctr"/>
            <a:r>
              <a:rPr lang="en-AU" dirty="0">
                <a:solidFill>
                  <a:schemeClr val="bg2">
                    <a:lumMod val="50000"/>
                  </a:schemeClr>
                </a:solidFill>
                <a:latin typeface="Arial" panose="020B0604020202020204" pitchFamily="34" charset="0"/>
                <a:cs typeface="Arial" panose="020B0604020202020204" pitchFamily="34" charset="0"/>
              </a:rPr>
              <a:t>$</a:t>
            </a:r>
          </a:p>
          <a:p>
            <a:pPr algn="ctr"/>
            <a:r>
              <a:rPr lang="en-AU" b="1" dirty="0">
                <a:solidFill>
                  <a:schemeClr val="bg2">
                    <a:lumMod val="50000"/>
                  </a:schemeClr>
                </a:solidFill>
                <a:latin typeface="Arial" panose="020B0604020202020204" pitchFamily="34" charset="0"/>
                <a:cs typeface="Arial" panose="020B0604020202020204" pitchFamily="34" charset="0"/>
              </a:rPr>
              <a:t>Mental healthcare</a:t>
            </a:r>
          </a:p>
          <a:p>
            <a:pPr algn="ctr"/>
            <a:r>
              <a:rPr lang="en-AU" dirty="0">
                <a:solidFill>
                  <a:schemeClr val="bg2">
                    <a:lumMod val="50000"/>
                  </a:schemeClr>
                </a:solidFill>
                <a:latin typeface="Arial" panose="020B0604020202020204" pitchFamily="34" charset="0"/>
                <a:cs typeface="Arial" panose="020B0604020202020204" pitchFamily="34" charset="0"/>
              </a:rPr>
              <a:t>$$</a:t>
            </a:r>
          </a:p>
        </p:txBody>
      </p:sp>
      <p:sp>
        <p:nvSpPr>
          <p:cNvPr id="21" name="TextBox 20">
            <a:extLst>
              <a:ext uri="{FF2B5EF4-FFF2-40B4-BE49-F238E27FC236}">
                <a16:creationId xmlns:a16="http://schemas.microsoft.com/office/drawing/2014/main" id="{79374696-617C-4B3A-AF28-9FFEC2842330}"/>
              </a:ext>
            </a:extLst>
          </p:cNvPr>
          <p:cNvSpPr txBox="1"/>
          <p:nvPr/>
        </p:nvSpPr>
        <p:spPr>
          <a:xfrm>
            <a:off x="3892863" y="5604466"/>
            <a:ext cx="857927" cy="338554"/>
          </a:xfrm>
          <a:prstGeom prst="rect">
            <a:avLst/>
          </a:prstGeom>
          <a:noFill/>
        </p:spPr>
        <p:txBody>
          <a:bodyPr wrap="none" rtlCol="0">
            <a:spAutoFit/>
          </a:bodyPr>
          <a:lstStyle/>
          <a:p>
            <a:r>
              <a:rPr lang="en-AU" sz="1600" dirty="0">
                <a:solidFill>
                  <a:srgbClr val="788D87"/>
                </a:solidFill>
                <a:latin typeface="Arial" panose="020B0604020202020204" pitchFamily="34" charset="0"/>
                <a:cs typeface="Arial" panose="020B0604020202020204" pitchFamily="34" charset="0"/>
              </a:rPr>
              <a:t>movers</a:t>
            </a:r>
            <a:endParaRPr lang="en-AU" dirty="0">
              <a:solidFill>
                <a:srgbClr val="788D87"/>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0ADFFF3F-6D6E-443E-9008-F39ABC877356}"/>
              </a:ext>
            </a:extLst>
          </p:cNvPr>
          <p:cNvSpPr txBox="1"/>
          <p:nvPr/>
        </p:nvSpPr>
        <p:spPr>
          <a:xfrm>
            <a:off x="4139222" y="2439396"/>
            <a:ext cx="857927" cy="338554"/>
          </a:xfrm>
          <a:prstGeom prst="rect">
            <a:avLst/>
          </a:prstGeom>
          <a:noFill/>
        </p:spPr>
        <p:txBody>
          <a:bodyPr wrap="none" rtlCol="0">
            <a:spAutoFit/>
          </a:bodyPr>
          <a:lstStyle/>
          <a:p>
            <a:r>
              <a:rPr lang="en-AU" sz="1600" dirty="0">
                <a:solidFill>
                  <a:srgbClr val="788D87"/>
                </a:solidFill>
                <a:latin typeface="Arial" panose="020B0604020202020204" pitchFamily="34" charset="0"/>
                <a:cs typeface="Arial" panose="020B0604020202020204" pitchFamily="34" charset="0"/>
              </a:rPr>
              <a:t>movers</a:t>
            </a:r>
          </a:p>
        </p:txBody>
      </p:sp>
      <p:graphicFrame>
        <p:nvGraphicFramePr>
          <p:cNvPr id="23" name="Table 22">
            <a:extLst>
              <a:ext uri="{FF2B5EF4-FFF2-40B4-BE49-F238E27FC236}">
                <a16:creationId xmlns:a16="http://schemas.microsoft.com/office/drawing/2014/main" id="{8BC8A717-8E28-49A0-A3BC-F0D861C3236E}"/>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tx1"/>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1386027346"/>
      </p:ext>
    </p:extLst>
  </p:cSld>
  <p:clrMapOvr>
    <a:masterClrMapping/>
  </p:clrMapOvr>
  <mc:AlternateContent xmlns:mc="http://schemas.openxmlformats.org/markup-compatibility/2006" xmlns:p14="http://schemas.microsoft.com/office/powerpoint/2010/main">
    <mc:Choice Requires="p14">
      <p:transition spd="slow" p14:dur="2000" advTm="94065"/>
    </mc:Choice>
    <mc:Fallback xmlns="">
      <p:transition spd="slow" advTm="9406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CB1C0DC-0281-4E94-AB6A-EB0C73D2BD64}"/>
              </a:ext>
            </a:extLst>
          </p:cNvPr>
          <p:cNvSpPr/>
          <p:nvPr/>
        </p:nvSpPr>
        <p:spPr>
          <a:xfrm>
            <a:off x="0" y="5952226"/>
            <a:ext cx="9143999" cy="892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Picture 16">
            <a:extLst>
              <a:ext uri="{FF2B5EF4-FFF2-40B4-BE49-F238E27FC236}">
                <a16:creationId xmlns:a16="http://schemas.microsoft.com/office/drawing/2014/main" id="{FBE14F0D-A26E-41DE-82CD-78FEB081D937}"/>
              </a:ext>
            </a:extLst>
          </p:cNvPr>
          <p:cNvPicPr>
            <a:picLocks noChangeAspect="1"/>
          </p:cNvPicPr>
          <p:nvPr/>
        </p:nvPicPr>
        <p:blipFill>
          <a:blip r:embed="rId3"/>
          <a:stretch>
            <a:fillRect/>
          </a:stretch>
        </p:blipFill>
        <p:spPr>
          <a:xfrm>
            <a:off x="2390844" y="4071776"/>
            <a:ext cx="6224997" cy="1592441"/>
          </a:xfrm>
          <a:prstGeom prst="rect">
            <a:avLst/>
          </a:prstGeom>
        </p:spPr>
      </p:pic>
      <p:sp>
        <p:nvSpPr>
          <p:cNvPr id="7" name="Rectangle 6"/>
          <p:cNvSpPr/>
          <p:nvPr/>
        </p:nvSpPr>
        <p:spPr>
          <a:xfrm>
            <a:off x="389713" y="402961"/>
            <a:ext cx="5832679" cy="584775"/>
          </a:xfrm>
          <a:prstGeom prst="rect">
            <a:avLst/>
          </a:prstGeom>
        </p:spPr>
        <p:txBody>
          <a:bodyPr wrap="square">
            <a:spAutoFit/>
          </a:bodyPr>
          <a:lstStyle/>
          <a:p>
            <a:r>
              <a:rPr lang="en-AU" sz="3200" cap="small" dirty="0">
                <a:solidFill>
                  <a:srgbClr val="105F78"/>
                </a:solidFill>
              </a:rPr>
              <a:t>Background: </a:t>
            </a:r>
            <a:r>
              <a:rPr lang="en-AU" sz="3200" cap="small" dirty="0">
                <a:solidFill>
                  <a:schemeClr val="accent1"/>
                </a:solidFill>
              </a:rPr>
              <a:t>Motivation</a:t>
            </a:r>
            <a:endParaRPr lang="en-AU" sz="3200" dirty="0">
              <a:solidFill>
                <a:schemeClr val="accent1"/>
              </a:solidFill>
            </a:endParaRPr>
          </a:p>
        </p:txBody>
      </p:sp>
      <p:sp>
        <p:nvSpPr>
          <p:cNvPr id="13" name="Rectangle 12">
            <a:extLst>
              <a:ext uri="{FF2B5EF4-FFF2-40B4-BE49-F238E27FC236}">
                <a16:creationId xmlns:a16="http://schemas.microsoft.com/office/drawing/2014/main" id="{467BBE8C-7C5C-4BD1-B154-C3D48067BD6F}"/>
              </a:ext>
            </a:extLst>
          </p:cNvPr>
          <p:cNvSpPr/>
          <p:nvPr/>
        </p:nvSpPr>
        <p:spPr>
          <a:xfrm>
            <a:off x="389713" y="3415012"/>
            <a:ext cx="8182751" cy="626005"/>
          </a:xfrm>
          <a:prstGeom prst="rect">
            <a:avLst/>
          </a:prstGeom>
        </p:spPr>
        <p:txBody>
          <a:bodyPr wrap="square">
            <a:spAutoFit/>
          </a:bodyPr>
          <a:lstStyle/>
          <a:p>
            <a:pPr marL="285750"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Despite effective treatment </a:t>
            </a:r>
            <a:r>
              <a:rPr lang="en-US" sz="1200" dirty="0">
                <a:solidFill>
                  <a:schemeClr val="tx1">
                    <a:lumMod val="50000"/>
                    <a:lumOff val="50000"/>
                  </a:schemeClr>
                </a:solidFill>
                <a:latin typeface="Arial" panose="020B0604020202020204" pitchFamily="34" charset="0"/>
                <a:cs typeface="Arial" panose="020B0604020202020204" pitchFamily="34" charset="0"/>
              </a:rPr>
              <a:t>(Ludwig et al., 2009; Campbell et al., 2013)</a:t>
            </a:r>
            <a:r>
              <a:rPr lang="en-US" dirty="0">
                <a:latin typeface="Arial" panose="020B0604020202020204" pitchFamily="34" charset="0"/>
                <a:cs typeface="Arial" panose="020B0604020202020204" pitchFamily="34" charset="0"/>
              </a:rPr>
              <a:t>, uptake is low </a:t>
            </a:r>
            <a:r>
              <a:rPr lang="en-US" sz="1200" dirty="0">
                <a:solidFill>
                  <a:schemeClr val="tx1">
                    <a:lumMod val="50000"/>
                    <a:lumOff val="50000"/>
                  </a:schemeClr>
                </a:solidFill>
                <a:latin typeface="Arial" panose="020B0604020202020204" pitchFamily="34" charset="0"/>
                <a:cs typeface="Arial" panose="020B0604020202020204" pitchFamily="34" charset="0"/>
              </a:rPr>
              <a:t>(Butterworth et al., 2021)</a:t>
            </a:r>
            <a:endParaRPr lang="en-US"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FAF038DE-2F50-438A-851D-254815B37457}"/>
              </a:ext>
            </a:extLst>
          </p:cNvPr>
          <p:cNvSpPr/>
          <p:nvPr/>
        </p:nvSpPr>
        <p:spPr>
          <a:xfrm>
            <a:off x="3640655" y="2537867"/>
            <a:ext cx="1862688" cy="738664"/>
          </a:xfrm>
          <a:prstGeom prst="rect">
            <a:avLst/>
          </a:prstGeom>
        </p:spPr>
        <p:txBody>
          <a:bodyPr wrap="square">
            <a:spAutoFit/>
          </a:bodyPr>
          <a:lstStyle/>
          <a:p>
            <a:pPr algn="ctr"/>
            <a:r>
              <a:rPr lang="en-AU" sz="1400" b="1" dirty="0">
                <a:latin typeface="Arial" panose="020B0604020202020204" pitchFamily="34" charset="0"/>
                <a:cs typeface="Arial" panose="020B0604020202020204" pitchFamily="34" charset="0"/>
              </a:rPr>
              <a:t>Suicide leading cause death 15-44 year </a:t>
            </a:r>
            <a:r>
              <a:rPr lang="en-AU" sz="1400" b="1" dirty="0" err="1">
                <a:latin typeface="Arial" panose="020B0604020202020204" pitchFamily="34" charset="0"/>
                <a:cs typeface="Arial" panose="020B0604020202020204" pitchFamily="34" charset="0"/>
              </a:rPr>
              <a:t>olds</a:t>
            </a:r>
            <a:endParaRPr lang="en-AU" sz="1400" dirty="0"/>
          </a:p>
        </p:txBody>
      </p:sp>
      <p:sp>
        <p:nvSpPr>
          <p:cNvPr id="3" name="Rectangle 2">
            <a:extLst>
              <a:ext uri="{FF2B5EF4-FFF2-40B4-BE49-F238E27FC236}">
                <a16:creationId xmlns:a16="http://schemas.microsoft.com/office/drawing/2014/main" id="{938BAFCB-884B-4E8F-8A09-45A603282A1A}"/>
              </a:ext>
            </a:extLst>
          </p:cNvPr>
          <p:cNvSpPr/>
          <p:nvPr/>
        </p:nvSpPr>
        <p:spPr>
          <a:xfrm>
            <a:off x="4019247" y="1866448"/>
            <a:ext cx="267795" cy="497813"/>
          </a:xfrm>
          <a:prstGeom prst="rect">
            <a:avLst/>
          </a:prstGeom>
          <a:solidFill>
            <a:srgbClr val="1E2E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13">
            <a:extLst>
              <a:ext uri="{FF2B5EF4-FFF2-40B4-BE49-F238E27FC236}">
                <a16:creationId xmlns:a16="http://schemas.microsoft.com/office/drawing/2014/main" id="{1228474C-E7A6-4F99-A7D9-74CCB4CE9811}"/>
              </a:ext>
            </a:extLst>
          </p:cNvPr>
          <p:cNvSpPr/>
          <p:nvPr/>
        </p:nvSpPr>
        <p:spPr>
          <a:xfrm>
            <a:off x="4403162" y="1866449"/>
            <a:ext cx="248317" cy="497812"/>
          </a:xfrm>
          <a:prstGeom prst="rect">
            <a:avLst/>
          </a:prstGeom>
          <a:solidFill>
            <a:srgbClr val="1E2E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Arrow: Up 14">
            <a:extLst>
              <a:ext uri="{FF2B5EF4-FFF2-40B4-BE49-F238E27FC236}">
                <a16:creationId xmlns:a16="http://schemas.microsoft.com/office/drawing/2014/main" id="{7D17B0AD-E649-43AA-AA71-9BA78C891366}"/>
              </a:ext>
            </a:extLst>
          </p:cNvPr>
          <p:cNvSpPr/>
          <p:nvPr/>
        </p:nvSpPr>
        <p:spPr>
          <a:xfrm>
            <a:off x="4651479" y="1462235"/>
            <a:ext cx="465274" cy="902026"/>
          </a:xfrm>
          <a:prstGeom prst="upArrow">
            <a:avLst/>
          </a:prstGeom>
          <a:solidFill>
            <a:srgbClr val="1E2E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FCD12D3F-7410-4B42-9041-7F7E3F650C3C}"/>
              </a:ext>
            </a:extLst>
          </p:cNvPr>
          <p:cNvSpPr/>
          <p:nvPr/>
        </p:nvSpPr>
        <p:spPr>
          <a:xfrm>
            <a:off x="1407016" y="1486867"/>
            <a:ext cx="1990018" cy="1015663"/>
          </a:xfrm>
          <a:prstGeom prst="rect">
            <a:avLst/>
          </a:prstGeom>
        </p:spPr>
        <p:txBody>
          <a:bodyPr wrap="square">
            <a:spAutoFit/>
          </a:bodyPr>
          <a:lstStyle/>
          <a:p>
            <a:pPr algn="ctr"/>
            <a:r>
              <a:rPr lang="en-AU" sz="6000" b="1" dirty="0">
                <a:solidFill>
                  <a:srgbClr val="1E2E55"/>
                </a:solidFill>
                <a:latin typeface="Arial" panose="020B0604020202020204" pitchFamily="34" charset="0"/>
                <a:cs typeface="Arial" panose="020B0604020202020204" pitchFamily="34" charset="0"/>
              </a:rPr>
              <a:t>1  5</a:t>
            </a:r>
            <a:endParaRPr lang="en-AU" sz="1400" b="1" dirty="0">
              <a:solidFill>
                <a:srgbClr val="1E2E55"/>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9B80A5F9-D0DE-43D6-B58E-47472ED108BA}"/>
              </a:ext>
            </a:extLst>
          </p:cNvPr>
          <p:cNvSpPr/>
          <p:nvPr/>
        </p:nvSpPr>
        <p:spPr>
          <a:xfrm>
            <a:off x="1529337" y="2430146"/>
            <a:ext cx="1862688" cy="954107"/>
          </a:xfrm>
          <a:prstGeom prst="rect">
            <a:avLst/>
          </a:prstGeom>
        </p:spPr>
        <p:txBody>
          <a:bodyPr wrap="square">
            <a:spAutoFit/>
          </a:bodyPr>
          <a:lstStyle/>
          <a:p>
            <a:pPr algn="ctr"/>
            <a:r>
              <a:rPr lang="en-AU" sz="1400" b="1" dirty="0">
                <a:latin typeface="Arial" panose="020B0604020202020204" pitchFamily="34" charset="0"/>
                <a:cs typeface="Arial" panose="020B0604020202020204" pitchFamily="34" charset="0"/>
              </a:rPr>
              <a:t>Australians experience a mental health disorder </a:t>
            </a:r>
            <a:endParaRPr lang="en-AU" sz="1400" dirty="0"/>
          </a:p>
        </p:txBody>
      </p:sp>
      <p:sp>
        <p:nvSpPr>
          <p:cNvPr id="18" name="Rectangle 17">
            <a:extLst>
              <a:ext uri="{FF2B5EF4-FFF2-40B4-BE49-F238E27FC236}">
                <a16:creationId xmlns:a16="http://schemas.microsoft.com/office/drawing/2014/main" id="{2B5EC5AE-EBA5-4771-A411-39E2C7BA13D9}"/>
              </a:ext>
            </a:extLst>
          </p:cNvPr>
          <p:cNvSpPr/>
          <p:nvPr/>
        </p:nvSpPr>
        <p:spPr>
          <a:xfrm>
            <a:off x="5746968" y="1486867"/>
            <a:ext cx="2231697" cy="1107996"/>
          </a:xfrm>
          <a:prstGeom prst="rect">
            <a:avLst/>
          </a:prstGeom>
        </p:spPr>
        <p:txBody>
          <a:bodyPr wrap="square">
            <a:spAutoFit/>
          </a:bodyPr>
          <a:lstStyle/>
          <a:p>
            <a:pPr algn="ctr"/>
            <a:r>
              <a:rPr lang="en-AU" sz="6600" b="1" dirty="0">
                <a:solidFill>
                  <a:srgbClr val="1E2E55"/>
                </a:solidFill>
                <a:latin typeface="Arial" panose="020B0604020202020204" pitchFamily="34" charset="0"/>
                <a:cs typeface="Arial" panose="020B0604020202020204" pitchFamily="34" charset="0"/>
              </a:rPr>
              <a:t>$70</a:t>
            </a:r>
            <a:r>
              <a:rPr lang="en-AU" sz="4800" b="1" dirty="0">
                <a:solidFill>
                  <a:srgbClr val="1E2E55"/>
                </a:solidFill>
                <a:latin typeface="Arial" panose="020B0604020202020204" pitchFamily="34" charset="0"/>
                <a:cs typeface="Arial" panose="020B0604020202020204" pitchFamily="34" charset="0"/>
              </a:rPr>
              <a:t>b</a:t>
            </a:r>
            <a:endParaRPr lang="en-AU" sz="1600" b="1" dirty="0">
              <a:solidFill>
                <a:srgbClr val="1E2E55"/>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650FFF25-B553-48D0-8F19-B2CDCF44BAED}"/>
              </a:ext>
            </a:extLst>
          </p:cNvPr>
          <p:cNvSpPr/>
          <p:nvPr/>
        </p:nvSpPr>
        <p:spPr>
          <a:xfrm>
            <a:off x="5993904" y="2485128"/>
            <a:ext cx="1737823" cy="844142"/>
          </a:xfrm>
          <a:prstGeom prst="rect">
            <a:avLst/>
          </a:prstGeom>
        </p:spPr>
        <p:txBody>
          <a:bodyPr wrap="square">
            <a:spAutoFit/>
          </a:bodyPr>
          <a:lstStyle/>
          <a:p>
            <a:pPr algn="ctr">
              <a:lnSpc>
                <a:spcPct val="120000"/>
              </a:lnSpc>
            </a:pPr>
            <a:r>
              <a:rPr lang="en-US" sz="1400" b="1" dirty="0">
                <a:latin typeface="Arial" panose="020B0604020202020204" pitchFamily="34" charset="0"/>
                <a:cs typeface="Arial" panose="020B0604020202020204" pitchFamily="34" charset="0"/>
              </a:rPr>
              <a:t>Annual cost of mental illness and suicide</a:t>
            </a:r>
            <a:endParaRPr lang="en-AU" sz="1400" b="1" dirty="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B5A65DC6-C278-4E3A-AEFC-F2DF5AE40ECD}"/>
              </a:ext>
            </a:extLst>
          </p:cNvPr>
          <p:cNvSpPr/>
          <p:nvPr/>
        </p:nvSpPr>
        <p:spPr>
          <a:xfrm>
            <a:off x="2171295" y="1912454"/>
            <a:ext cx="542136" cy="461665"/>
          </a:xfrm>
          <a:prstGeom prst="rect">
            <a:avLst/>
          </a:prstGeom>
        </p:spPr>
        <p:txBody>
          <a:bodyPr wrap="none">
            <a:spAutoFit/>
          </a:bodyPr>
          <a:lstStyle/>
          <a:p>
            <a:r>
              <a:rPr lang="en-AU" sz="2400" b="1" dirty="0">
                <a:solidFill>
                  <a:srgbClr val="1E2E55"/>
                </a:solidFill>
                <a:latin typeface="Arial" panose="020B0604020202020204" pitchFamily="34" charset="0"/>
                <a:cs typeface="Arial" panose="020B0604020202020204" pitchFamily="34" charset="0"/>
              </a:rPr>
              <a:t>in</a:t>
            </a:r>
            <a:r>
              <a:rPr lang="en-AU" sz="2400" b="1" dirty="0">
                <a:solidFill>
                  <a:schemeClr val="accent1"/>
                </a:solidFill>
                <a:latin typeface="Arial" panose="020B0604020202020204" pitchFamily="34" charset="0"/>
                <a:cs typeface="Arial" panose="020B0604020202020204" pitchFamily="34" charset="0"/>
              </a:rPr>
              <a:t> </a:t>
            </a:r>
            <a:endParaRPr lang="en-AU" sz="2400" dirty="0"/>
          </a:p>
        </p:txBody>
      </p:sp>
      <p:sp>
        <p:nvSpPr>
          <p:cNvPr id="21" name="Rectangle 20">
            <a:extLst>
              <a:ext uri="{FF2B5EF4-FFF2-40B4-BE49-F238E27FC236}">
                <a16:creationId xmlns:a16="http://schemas.microsoft.com/office/drawing/2014/main" id="{21A37973-5AFA-43EF-8785-C98FA6CC8B89}"/>
              </a:ext>
            </a:extLst>
          </p:cNvPr>
          <p:cNvSpPr/>
          <p:nvPr/>
        </p:nvSpPr>
        <p:spPr>
          <a:xfrm>
            <a:off x="389713" y="985658"/>
            <a:ext cx="8483347" cy="394210"/>
          </a:xfrm>
          <a:prstGeom prst="rect">
            <a:avLst/>
          </a:prstGeom>
        </p:spPr>
        <p:txBody>
          <a:bodyPr wrap="square">
            <a:spAutoFit/>
          </a:bodyPr>
          <a:lstStyle/>
          <a:p>
            <a:pPr marL="285750" indent="-285750">
              <a:lnSpc>
                <a:spcPct val="120000"/>
              </a:lnSpc>
              <a:buFont typeface="Arial" panose="020B0604020202020204" pitchFamily="34" charset="0"/>
              <a:buChar char="•"/>
            </a:pPr>
            <a:r>
              <a:rPr lang="en-AU" dirty="0">
                <a:latin typeface="Arial" panose="020B0604020202020204" pitchFamily="34" charset="0"/>
                <a:cs typeface="Arial" panose="020B0604020202020204" pitchFamily="34" charset="0"/>
              </a:rPr>
              <a:t>Poor mental health leading cause of disease burden worldwide </a:t>
            </a:r>
            <a:r>
              <a:rPr lang="en-US" sz="1200" dirty="0">
                <a:solidFill>
                  <a:schemeClr val="tx1">
                    <a:lumMod val="50000"/>
                    <a:lumOff val="50000"/>
                  </a:schemeClr>
                </a:solidFill>
                <a:latin typeface="Arial" panose="020B0604020202020204" pitchFamily="34" charset="0"/>
                <a:cs typeface="Arial" panose="020B0604020202020204" pitchFamily="34" charset="0"/>
              </a:rPr>
              <a:t>(Ferrari </a:t>
            </a:r>
            <a:r>
              <a:rPr lang="en-US" sz="1200" i="1" dirty="0">
                <a:solidFill>
                  <a:schemeClr val="tx1">
                    <a:lumMod val="50000"/>
                    <a:lumOff val="50000"/>
                  </a:schemeClr>
                </a:solidFill>
                <a:latin typeface="Arial" panose="020B0604020202020204" pitchFamily="34" charset="0"/>
                <a:cs typeface="Arial" panose="020B0604020202020204" pitchFamily="34" charset="0"/>
              </a:rPr>
              <a:t>et al</a:t>
            </a:r>
            <a:r>
              <a:rPr lang="en-US" sz="1200" dirty="0">
                <a:solidFill>
                  <a:schemeClr val="tx1">
                    <a:lumMod val="50000"/>
                    <a:lumOff val="50000"/>
                  </a:schemeClr>
                </a:solidFill>
                <a:latin typeface="Arial" panose="020B0604020202020204" pitchFamily="34" charset="0"/>
                <a:cs typeface="Arial" panose="020B0604020202020204" pitchFamily="34" charset="0"/>
              </a:rPr>
              <a:t>, 2022)</a:t>
            </a:r>
            <a:endParaRPr lang="en-AU" sz="12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C2509663-7373-4FF9-BC84-EE7F69244A0D}"/>
              </a:ext>
            </a:extLst>
          </p:cNvPr>
          <p:cNvSpPr/>
          <p:nvPr/>
        </p:nvSpPr>
        <p:spPr>
          <a:xfrm>
            <a:off x="447594" y="5541199"/>
            <a:ext cx="8552971" cy="958147"/>
          </a:xfrm>
          <a:prstGeom prst="rect">
            <a:avLst/>
          </a:prstGeom>
        </p:spPr>
        <p:txBody>
          <a:bodyPr wrap="square">
            <a:spAutoFit/>
          </a:bodyPr>
          <a:lstStyle/>
          <a:p>
            <a:pPr marL="285750" indent="-285750">
              <a:lnSpc>
                <a:spcPct val="120000"/>
              </a:lnSpc>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&amp; </a:t>
            </a:r>
            <a:r>
              <a:rPr lang="en-AU" dirty="0">
                <a:latin typeface="Arial" panose="020B0604020202020204" pitchFamily="34" charset="0"/>
                <a:cs typeface="Arial" panose="020B0604020202020204" pitchFamily="34" charset="0"/>
              </a:rPr>
              <a:t>there is </a:t>
            </a:r>
            <a:r>
              <a:rPr lang="en-AU" b="1" dirty="0">
                <a:latin typeface="Arial" panose="020B0604020202020204" pitchFamily="34" charset="0"/>
                <a:cs typeface="Arial" panose="020B0604020202020204" pitchFamily="34" charset="0"/>
              </a:rPr>
              <a:t>substantial regional variation </a:t>
            </a:r>
            <a:r>
              <a:rPr lang="en-AU" dirty="0">
                <a:latin typeface="Arial" panose="020B0604020202020204" pitchFamily="34" charset="0"/>
                <a:cs typeface="Arial" panose="020B0604020202020204" pitchFamily="34" charset="0"/>
              </a:rPr>
              <a:t>in utilisation mental healthcare </a:t>
            </a:r>
            <a:r>
              <a:rPr lang="en-US" dirty="0">
                <a:solidFill>
                  <a:schemeClr val="tx1">
                    <a:lumMod val="50000"/>
                    <a:lumOff val="50000"/>
                  </a:schemeClr>
                </a:solidFill>
                <a:latin typeface="Arial" panose="020B0604020202020204" pitchFamily="34" charset="0"/>
                <a:cs typeface="Arial" panose="020B0604020202020204" pitchFamily="34" charset="0"/>
              </a:rPr>
              <a:t> </a:t>
            </a:r>
            <a:br>
              <a:rPr lang="en-US" dirty="0">
                <a:solidFill>
                  <a:schemeClr val="tx1">
                    <a:lumMod val="50000"/>
                    <a:lumOff val="50000"/>
                  </a:schemeClr>
                </a:solidFill>
                <a:latin typeface="Arial" panose="020B0604020202020204" pitchFamily="34" charset="0"/>
                <a:cs typeface="Arial" panose="020B0604020202020204" pitchFamily="34" charset="0"/>
              </a:rPr>
            </a:br>
            <a:r>
              <a:rPr lang="en-US" sz="1200" dirty="0">
                <a:solidFill>
                  <a:schemeClr val="tx1">
                    <a:lumMod val="50000"/>
                    <a:lumOff val="50000"/>
                  </a:schemeClr>
                </a:solidFill>
                <a:latin typeface="Arial" panose="020B0604020202020204" pitchFamily="34" charset="0"/>
                <a:cs typeface="Arial" panose="020B0604020202020204" pitchFamily="34" charset="0"/>
              </a:rPr>
              <a:t>(Moscone and Knapp, 2005; </a:t>
            </a:r>
            <a:r>
              <a:rPr lang="en-US" sz="1200" dirty="0" err="1">
                <a:solidFill>
                  <a:schemeClr val="tx1">
                    <a:lumMod val="50000"/>
                    <a:lumOff val="50000"/>
                  </a:schemeClr>
                </a:solidFill>
                <a:latin typeface="Arial" panose="020B0604020202020204" pitchFamily="34" charset="0"/>
                <a:cs typeface="Arial" panose="020B0604020202020204" pitchFamily="34" charset="0"/>
              </a:rPr>
              <a:t>Maconick</a:t>
            </a:r>
            <a:r>
              <a:rPr lang="en-US" sz="1200" dirty="0">
                <a:solidFill>
                  <a:schemeClr val="tx1">
                    <a:lumMod val="50000"/>
                    <a:lumOff val="50000"/>
                  </a:schemeClr>
                </a:solidFill>
                <a:latin typeface="Arial" panose="020B0604020202020204" pitchFamily="34" charset="0"/>
                <a:cs typeface="Arial" panose="020B0604020202020204" pitchFamily="34" charset="0"/>
              </a:rPr>
              <a:t> </a:t>
            </a:r>
            <a:r>
              <a:rPr lang="en-US" sz="1200" i="1" dirty="0">
                <a:solidFill>
                  <a:schemeClr val="tx1">
                    <a:lumMod val="50000"/>
                    <a:lumOff val="50000"/>
                  </a:schemeClr>
                </a:solidFill>
                <a:latin typeface="Arial" panose="020B0604020202020204" pitchFamily="34" charset="0"/>
                <a:cs typeface="Arial" panose="020B0604020202020204" pitchFamily="34" charset="0"/>
              </a:rPr>
              <a:t>et al</a:t>
            </a:r>
            <a:r>
              <a:rPr lang="en-US" sz="1200" dirty="0">
                <a:solidFill>
                  <a:schemeClr val="tx1">
                    <a:lumMod val="50000"/>
                    <a:lumOff val="50000"/>
                  </a:schemeClr>
                </a:solidFill>
                <a:latin typeface="Arial" panose="020B0604020202020204" pitchFamily="34" charset="0"/>
                <a:cs typeface="Arial" panose="020B0604020202020204" pitchFamily="34" charset="0"/>
              </a:rPr>
              <a:t>., 2021)</a:t>
            </a:r>
          </a:p>
          <a:p>
            <a:pPr lvl="1">
              <a:lnSpc>
                <a:spcPct val="120000"/>
              </a:lnSpc>
              <a:spcAft>
                <a:spcPts val="600"/>
              </a:spcAft>
            </a:pPr>
            <a:r>
              <a:rPr lang="en-US" sz="1400" dirty="0">
                <a:latin typeface="Arial" panose="020B0604020202020204" pitchFamily="34" charset="0"/>
                <a:cs typeface="Arial" panose="020B0604020202020204" pitchFamily="34" charset="0"/>
                <a:sym typeface="Wingdings" panose="05000000000000000000" pitchFamily="2" charset="2"/>
              </a:rPr>
              <a:t> e.g. Outback QLD vs Melbourne City</a:t>
            </a:r>
            <a:endParaRPr lang="en-AU" sz="1400" dirty="0">
              <a:latin typeface="Arial" panose="020B0604020202020204" pitchFamily="34" charset="0"/>
              <a:cs typeface="Arial" panose="020B0604020202020204" pitchFamily="34" charset="0"/>
            </a:endParaRPr>
          </a:p>
        </p:txBody>
      </p:sp>
      <p:cxnSp>
        <p:nvCxnSpPr>
          <p:cNvPr id="10" name="Connector: Elbow 9">
            <a:extLst>
              <a:ext uri="{FF2B5EF4-FFF2-40B4-BE49-F238E27FC236}">
                <a16:creationId xmlns:a16="http://schemas.microsoft.com/office/drawing/2014/main" id="{2626A062-6C85-43FD-9EC9-C146019C70F4}"/>
              </a:ext>
            </a:extLst>
          </p:cNvPr>
          <p:cNvCxnSpPr>
            <a:cxnSpLocks/>
          </p:cNvCxnSpPr>
          <p:nvPr/>
        </p:nvCxnSpPr>
        <p:spPr>
          <a:xfrm>
            <a:off x="1033670" y="4092972"/>
            <a:ext cx="1199971" cy="343947"/>
          </a:xfrm>
          <a:prstGeom prst="bentConnector3">
            <a:avLst>
              <a:gd name="adj1" fmla="val 303"/>
            </a:avLst>
          </a:prstGeom>
          <a:ln>
            <a:solidFill>
              <a:srgbClr val="1E2E55"/>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3" name="Table 22">
            <a:extLst>
              <a:ext uri="{FF2B5EF4-FFF2-40B4-BE49-F238E27FC236}">
                <a16:creationId xmlns:a16="http://schemas.microsoft.com/office/drawing/2014/main" id="{2718CB72-6598-46EC-B72A-0D49B4D2FD7E}"/>
              </a:ext>
            </a:extLst>
          </p:cNvPr>
          <p:cNvGraphicFramePr>
            <a:graphicFrameLocks noGrp="1"/>
          </p:cNvGraphicFramePr>
          <p:nvPr>
            <p:extLst>
              <p:ext uri="{D42A27DB-BD31-4B8C-83A1-F6EECF244321}">
                <p14:modId xmlns:p14="http://schemas.microsoft.com/office/powerpoint/2010/main" val="3045616503"/>
              </p:ext>
            </p:extLst>
          </p:nvPr>
        </p:nvGraphicFramePr>
        <p:xfrm>
          <a:off x="0" y="-633"/>
          <a:ext cx="9143999" cy="318443"/>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318443">
                <a:tc>
                  <a:txBody>
                    <a:bodyPr/>
                    <a:lstStyle/>
                    <a:p>
                      <a:pPr marL="0" algn="l" defTabSz="685800" rtl="0" eaLnBrk="1" latinLnBrk="0" hangingPunct="1"/>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tx1"/>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endParaRPr lang="en-AU" sz="1200" b="0" dirty="0">
                        <a:solidFill>
                          <a:schemeClr val="accent3"/>
                        </a:solidFill>
                      </a:endParaRP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064970615"/>
      </p:ext>
    </p:extLst>
  </p:cSld>
  <p:clrMapOvr>
    <a:masterClrMapping/>
  </p:clrMapOvr>
  <mc:AlternateContent xmlns:mc="http://schemas.openxmlformats.org/markup-compatibility/2006" xmlns:p14="http://schemas.microsoft.com/office/powerpoint/2010/main">
    <mc:Choice Requires="p14">
      <p:transition spd="slow" p14:dur="2000" advTm="38003"/>
    </mc:Choice>
    <mc:Fallback xmlns="">
      <p:transition spd="slow" advTm="38003"/>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2"/>
          <p:cNvSpPr txBox="1">
            <a:spLocks/>
          </p:cNvSpPr>
          <p:nvPr/>
        </p:nvSpPr>
        <p:spPr>
          <a:xfrm>
            <a:off x="389712" y="1086246"/>
            <a:ext cx="8436788" cy="603278"/>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Full sample movers + 25% sample of non-movers:</a:t>
            </a:r>
          </a:p>
        </p:txBody>
      </p:sp>
      <p:sp>
        <p:nvSpPr>
          <p:cNvPr id="7" name="Rectangle 6"/>
          <p:cNvSpPr/>
          <p:nvPr/>
        </p:nvSpPr>
        <p:spPr>
          <a:xfrm>
            <a:off x="389713" y="374970"/>
            <a:ext cx="8566562" cy="584775"/>
          </a:xfrm>
          <a:prstGeom prst="rect">
            <a:avLst/>
          </a:prstGeom>
        </p:spPr>
        <p:txBody>
          <a:bodyPr wrap="square">
            <a:spAutoFit/>
          </a:bodyPr>
          <a:lstStyle/>
          <a:p>
            <a:r>
              <a:rPr lang="en-AU" sz="3200" cap="small" dirty="0">
                <a:solidFill>
                  <a:srgbClr val="105F78"/>
                </a:solidFill>
              </a:rPr>
              <a:t>Methods: </a:t>
            </a:r>
            <a:r>
              <a:rPr lang="en-AU" sz="3200" cap="small" dirty="0">
                <a:solidFill>
                  <a:schemeClr val="accent1"/>
                </a:solidFill>
              </a:rPr>
              <a:t>Fixed effects</a:t>
            </a:r>
          </a:p>
        </p:txBody>
      </p:sp>
      <mc:AlternateContent xmlns:mc="http://schemas.openxmlformats.org/markup-compatibility/2006" xmlns:a14="http://schemas.microsoft.com/office/drawing/2010/main">
        <mc:Choice Requires="a14">
          <p:sp>
            <p:nvSpPr>
              <p:cNvPr id="2" name="Rectangle 1"/>
              <p:cNvSpPr/>
              <p:nvPr/>
            </p:nvSpPr>
            <p:spPr>
              <a:xfrm>
                <a:off x="2523263" y="3116989"/>
                <a:ext cx="4552686" cy="42966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AU" sz="2000" i="1" smtClean="0">
                              <a:latin typeface="Cambria Math" panose="02040503050406030204" pitchFamily="18" charset="0"/>
                            </a:rPr>
                          </m:ctrlPr>
                        </m:sSubPr>
                        <m:e>
                          <m:r>
                            <a:rPr lang="en-AU" sz="2000" i="1">
                              <a:latin typeface="Cambria Math" panose="02040503050406030204" pitchFamily="18" charset="0"/>
                            </a:rPr>
                            <m:t>𝑦</m:t>
                          </m:r>
                        </m:e>
                        <m:sub>
                          <m:r>
                            <a:rPr lang="en-AU" sz="2000" i="1">
                              <a:latin typeface="Cambria Math" panose="02040503050406030204" pitchFamily="18" charset="0"/>
                            </a:rPr>
                            <m:t>𝑖𝑡</m:t>
                          </m:r>
                        </m:sub>
                      </m:sSub>
                      <m:r>
                        <a:rPr lang="en-AU" sz="2000" i="1">
                          <a:latin typeface="Cambria Math" panose="02040503050406030204" pitchFamily="18" charset="0"/>
                        </a:rPr>
                        <m:t>=</m:t>
                      </m:r>
                      <m:sSub>
                        <m:sSubPr>
                          <m:ctrlPr>
                            <a:rPr lang="en-AU" sz="2000" i="1">
                              <a:latin typeface="Cambria Math" panose="02040503050406030204" pitchFamily="18" charset="0"/>
                            </a:rPr>
                          </m:ctrlPr>
                        </m:sSubPr>
                        <m:e>
                          <m:r>
                            <a:rPr lang="en-AU" sz="2000" b="1" i="1">
                              <a:latin typeface="Cambria Math" panose="02040503050406030204" pitchFamily="18" charset="0"/>
                            </a:rPr>
                            <m:t>𝜶</m:t>
                          </m:r>
                        </m:e>
                        <m:sub>
                          <m:r>
                            <a:rPr lang="en-AU" sz="2000" i="1">
                              <a:latin typeface="Cambria Math" panose="02040503050406030204" pitchFamily="18" charset="0"/>
                            </a:rPr>
                            <m:t>𝑖</m:t>
                          </m:r>
                        </m:sub>
                      </m:sSub>
                      <m:r>
                        <a:rPr lang="en-AU" sz="2000" i="1">
                          <a:latin typeface="Cambria Math" panose="02040503050406030204" pitchFamily="18" charset="0"/>
                        </a:rPr>
                        <m:t>+</m:t>
                      </m:r>
                      <m:sSub>
                        <m:sSubPr>
                          <m:ctrlPr>
                            <a:rPr lang="en-AU" sz="2000" b="1" i="1" smtClean="0">
                              <a:solidFill>
                                <a:srgbClr val="7030A0"/>
                              </a:solidFill>
                              <a:latin typeface="Cambria Math" panose="02040503050406030204" pitchFamily="18" charset="0"/>
                            </a:rPr>
                          </m:ctrlPr>
                        </m:sSubPr>
                        <m:e>
                          <m:r>
                            <a:rPr lang="en-AU" sz="2000" b="1" i="1">
                              <a:solidFill>
                                <a:srgbClr val="7030A0"/>
                              </a:solidFill>
                              <a:latin typeface="Cambria Math" panose="02040503050406030204" pitchFamily="18" charset="0"/>
                            </a:rPr>
                            <m:t>𝜸</m:t>
                          </m:r>
                        </m:e>
                        <m:sub>
                          <m:r>
                            <a:rPr lang="en-AU" sz="2000" b="1" i="1" smtClean="0">
                              <a:solidFill>
                                <a:srgbClr val="7030A0"/>
                              </a:solidFill>
                              <a:latin typeface="Cambria Math" panose="02040503050406030204" pitchFamily="18" charset="0"/>
                            </a:rPr>
                            <m:t>𝒓</m:t>
                          </m:r>
                          <m:r>
                            <a:rPr lang="en-AU" sz="2000" b="1" i="1" smtClean="0">
                              <a:solidFill>
                                <a:srgbClr val="7030A0"/>
                              </a:solidFill>
                              <a:latin typeface="Cambria Math" panose="02040503050406030204" pitchFamily="18" charset="0"/>
                            </a:rPr>
                            <m:t>(</m:t>
                          </m:r>
                          <m:r>
                            <a:rPr lang="en-AU" sz="2000" b="1" i="1" smtClean="0">
                              <a:solidFill>
                                <a:srgbClr val="7030A0"/>
                              </a:solidFill>
                              <a:latin typeface="Cambria Math" panose="02040503050406030204" pitchFamily="18" charset="0"/>
                            </a:rPr>
                            <m:t>𝒊</m:t>
                          </m:r>
                          <m:r>
                            <a:rPr lang="en-AU" sz="2000" b="1" i="1" smtClean="0">
                              <a:solidFill>
                                <a:srgbClr val="7030A0"/>
                              </a:solidFill>
                              <a:latin typeface="Cambria Math" panose="02040503050406030204" pitchFamily="18" charset="0"/>
                            </a:rPr>
                            <m:t>,</m:t>
                          </m:r>
                          <m:r>
                            <a:rPr lang="en-AU" sz="2000" b="1" i="1" smtClean="0">
                              <a:solidFill>
                                <a:srgbClr val="7030A0"/>
                              </a:solidFill>
                              <a:latin typeface="Cambria Math" panose="02040503050406030204" pitchFamily="18" charset="0"/>
                            </a:rPr>
                            <m:t>𝒕</m:t>
                          </m:r>
                          <m:r>
                            <a:rPr lang="en-AU" sz="2000" b="1" i="1" smtClean="0">
                              <a:solidFill>
                                <a:srgbClr val="7030A0"/>
                              </a:solidFill>
                              <a:latin typeface="Cambria Math" panose="02040503050406030204" pitchFamily="18" charset="0"/>
                            </a:rPr>
                            <m:t>)</m:t>
                          </m:r>
                        </m:sub>
                      </m:sSub>
                      <m:r>
                        <a:rPr lang="en-AU" sz="2000" i="1">
                          <a:latin typeface="Cambria Math" panose="02040503050406030204" pitchFamily="18" charset="0"/>
                        </a:rPr>
                        <m:t>+</m:t>
                      </m:r>
                      <m:sSub>
                        <m:sSubPr>
                          <m:ctrlPr>
                            <a:rPr lang="en-AU" sz="2000" i="1">
                              <a:latin typeface="Cambria Math" panose="02040503050406030204" pitchFamily="18" charset="0"/>
                            </a:rPr>
                          </m:ctrlPr>
                        </m:sSubPr>
                        <m:e>
                          <m:sSub>
                            <m:sSubPr>
                              <m:ctrlPr>
                                <a:rPr lang="en-AU" sz="2000" b="1" i="1" smtClean="0">
                                  <a:latin typeface="Cambria Math" panose="02040503050406030204" pitchFamily="18" charset="0"/>
                                </a:rPr>
                              </m:ctrlPr>
                            </m:sSubPr>
                            <m:e>
                              <m:r>
                                <a:rPr lang="en-AU" sz="2000" b="1" i="1" smtClean="0">
                                  <a:latin typeface="Cambria Math" panose="02040503050406030204" pitchFamily="18" charset="0"/>
                                </a:rPr>
                                <m:t>𝝓</m:t>
                              </m:r>
                            </m:e>
                            <m:sub>
                              <m:r>
                                <a:rPr lang="en-AU" sz="2000" b="1" i="1" smtClean="0">
                                  <a:latin typeface="Cambria Math" panose="02040503050406030204" pitchFamily="18" charset="0"/>
                                </a:rPr>
                                <m:t>𝒏</m:t>
                              </m:r>
                            </m:sub>
                          </m:sSub>
                          <m:r>
                            <a:rPr lang="en-AU" sz="2000" b="1" i="1">
                              <a:latin typeface="Cambria Math" panose="02040503050406030204" pitchFamily="18" charset="0"/>
                            </a:rPr>
                            <m:t>𝑿</m:t>
                          </m:r>
                        </m:e>
                        <m:sub>
                          <m:r>
                            <a:rPr lang="en-AU" sz="2000" i="1">
                              <a:latin typeface="Cambria Math" panose="02040503050406030204" pitchFamily="18" charset="0"/>
                            </a:rPr>
                            <m:t>𝑖𝑡</m:t>
                          </m:r>
                        </m:sub>
                      </m:sSub>
                      <m:r>
                        <a:rPr lang="en-AU" sz="2000" i="1">
                          <a:latin typeface="Cambria Math" panose="02040503050406030204" pitchFamily="18" charset="0"/>
                        </a:rPr>
                        <m:t>+</m:t>
                      </m:r>
                      <m:sSub>
                        <m:sSubPr>
                          <m:ctrlPr>
                            <a:rPr lang="en-AU" sz="2000" b="0" i="1" smtClean="0">
                              <a:latin typeface="Cambria Math" panose="02040503050406030204" pitchFamily="18" charset="0"/>
                            </a:rPr>
                          </m:ctrlPr>
                        </m:sSubPr>
                        <m:e>
                          <m:r>
                            <a:rPr lang="en-AU" sz="2000" b="1" i="1" smtClean="0">
                              <a:latin typeface="Cambria Math" panose="02040503050406030204" pitchFamily="18" charset="0"/>
                            </a:rPr>
                            <m:t>𝝉</m:t>
                          </m:r>
                        </m:e>
                        <m:sub>
                          <m:r>
                            <a:rPr lang="en-AU" sz="2000" b="0" i="1" smtClean="0">
                              <a:latin typeface="Cambria Math" panose="02040503050406030204" pitchFamily="18" charset="0"/>
                            </a:rPr>
                            <m:t>𝜏</m:t>
                          </m:r>
                        </m:sub>
                      </m:sSub>
                      <m:r>
                        <a:rPr lang="en-AU" sz="2000" b="0" i="1" smtClean="0">
                          <a:latin typeface="Cambria Math" panose="02040503050406030204" pitchFamily="18" charset="0"/>
                        </a:rPr>
                        <m:t>+ </m:t>
                      </m:r>
                      <m:sSub>
                        <m:sSubPr>
                          <m:ctrlPr>
                            <a:rPr lang="en-AU" sz="2000" i="1">
                              <a:latin typeface="Cambria Math" panose="02040503050406030204" pitchFamily="18" charset="0"/>
                            </a:rPr>
                          </m:ctrlPr>
                        </m:sSubPr>
                        <m:e>
                          <m:r>
                            <a:rPr lang="en-AU" sz="2000" i="1">
                              <a:latin typeface="Cambria Math" panose="02040503050406030204" pitchFamily="18" charset="0"/>
                            </a:rPr>
                            <m:t>𝜉</m:t>
                          </m:r>
                        </m:e>
                        <m:sub>
                          <m:r>
                            <a:rPr lang="en-AU" sz="2000" i="1">
                              <a:latin typeface="Cambria Math" panose="02040503050406030204" pitchFamily="18" charset="0"/>
                            </a:rPr>
                            <m:t>𝑖𝑡</m:t>
                          </m:r>
                        </m:sub>
                      </m:sSub>
                    </m:oMath>
                  </m:oMathPara>
                </a14:m>
                <a:endParaRPr lang="en-AU" dirty="0">
                  <a:latin typeface="Arial" panose="020B0604020202020204" pitchFamily="34" charset="0"/>
                  <a:cs typeface="Arial" panose="020B0604020202020204" pitchFamily="34"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2523263" y="3116989"/>
                <a:ext cx="4552686" cy="429669"/>
              </a:xfrm>
              <a:prstGeom prst="rect">
                <a:avLst/>
              </a:prstGeom>
              <a:blipFill>
                <a:blip r:embed="rId3"/>
                <a:stretch>
                  <a:fillRect b="-11268"/>
                </a:stretch>
              </a:blipFill>
            </p:spPr>
            <p:txBody>
              <a:bodyPr/>
              <a:lstStyle/>
              <a:p>
                <a:r>
                  <a:rPr lang="en-AU">
                    <a:noFill/>
                  </a:rPr>
                  <a:t> </a:t>
                </a:r>
              </a:p>
            </p:txBody>
          </p:sp>
        </mc:Fallback>
      </mc:AlternateContent>
      <p:sp>
        <p:nvSpPr>
          <p:cNvPr id="16" name="TextBox 15"/>
          <p:cNvSpPr txBox="1"/>
          <p:nvPr/>
        </p:nvSpPr>
        <p:spPr>
          <a:xfrm>
            <a:off x="4226309" y="1770308"/>
            <a:ext cx="3993382" cy="553998"/>
          </a:xfrm>
          <a:prstGeom prst="rect">
            <a:avLst/>
          </a:prstGeom>
          <a:noFill/>
        </p:spPr>
        <p:txBody>
          <a:bodyPr wrap="square" rtlCol="0">
            <a:spAutoFit/>
          </a:bodyPr>
          <a:lstStyle/>
          <a:p>
            <a:r>
              <a:rPr lang="en-AU" sz="1600" dirty="0">
                <a:latin typeface="Arial" panose="020B0604020202020204" pitchFamily="34" charset="0"/>
                <a:cs typeface="Arial" panose="020B0604020202020204" pitchFamily="34" charset="0"/>
              </a:rPr>
              <a:t>Time varying individual characteristics: </a:t>
            </a:r>
            <a:br>
              <a:rPr lang="en-AU" sz="1600" dirty="0">
                <a:latin typeface="Arial" panose="020B0604020202020204" pitchFamily="34" charset="0"/>
                <a:cs typeface="Arial" panose="020B0604020202020204" pitchFamily="34" charset="0"/>
              </a:rPr>
            </a:br>
            <a:r>
              <a:rPr lang="en-AU" sz="1400" i="1" dirty="0">
                <a:latin typeface="Arial" panose="020B0604020202020204" pitchFamily="34" charset="0"/>
                <a:cs typeface="Arial" panose="020B0604020202020204" pitchFamily="34" charset="0"/>
              </a:rPr>
              <a:t>5-year age bins</a:t>
            </a:r>
            <a:endParaRPr lang="en-AU" sz="1600" i="1" dirty="0">
              <a:latin typeface="Arial" panose="020B0604020202020204" pitchFamily="34" charset="0"/>
              <a:cs typeface="Arial" panose="020B0604020202020204" pitchFamily="34" charset="0"/>
            </a:endParaRPr>
          </a:p>
        </p:txBody>
      </p:sp>
      <p:cxnSp>
        <p:nvCxnSpPr>
          <p:cNvPr id="17" name="Straight Arrow Connector 16"/>
          <p:cNvCxnSpPr>
            <a:cxnSpLocks/>
            <a:endCxn id="25" idx="0"/>
          </p:cNvCxnSpPr>
          <p:nvPr/>
        </p:nvCxnSpPr>
        <p:spPr>
          <a:xfrm flipH="1">
            <a:off x="4292962" y="3673405"/>
            <a:ext cx="150840" cy="48994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044700" y="2000869"/>
            <a:ext cx="1946017" cy="584775"/>
          </a:xfrm>
          <a:prstGeom prst="rect">
            <a:avLst/>
          </a:prstGeom>
          <a:noFill/>
        </p:spPr>
        <p:txBody>
          <a:bodyPr wrap="square" rtlCol="0">
            <a:spAutoFit/>
          </a:bodyPr>
          <a:lstStyle/>
          <a:p>
            <a:r>
              <a:rPr lang="en-AU" sz="1600" dirty="0">
                <a:latin typeface="Arial" panose="020B0604020202020204" pitchFamily="34" charset="0"/>
                <a:cs typeface="Arial" panose="020B0604020202020204" pitchFamily="34" charset="0"/>
              </a:rPr>
              <a:t>Individual fixed effects</a:t>
            </a:r>
          </a:p>
        </p:txBody>
      </p:sp>
      <p:cxnSp>
        <p:nvCxnSpPr>
          <p:cNvPr id="20" name="Straight Arrow Connector 19"/>
          <p:cNvCxnSpPr>
            <a:cxnSpLocks/>
          </p:cNvCxnSpPr>
          <p:nvPr/>
        </p:nvCxnSpPr>
        <p:spPr>
          <a:xfrm>
            <a:off x="3149600" y="2492262"/>
            <a:ext cx="423159" cy="688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555402" y="4163352"/>
            <a:ext cx="3475119" cy="830997"/>
          </a:xfrm>
          <a:prstGeom prst="rect">
            <a:avLst/>
          </a:prstGeom>
          <a:noFill/>
        </p:spPr>
        <p:txBody>
          <a:bodyPr wrap="square" rtlCol="0">
            <a:spAutoFit/>
          </a:bodyPr>
          <a:lstStyle/>
          <a:p>
            <a:pPr algn="ctr"/>
            <a:r>
              <a:rPr lang="en-AU" sz="1600" b="1" dirty="0">
                <a:solidFill>
                  <a:srgbClr val="7030A0"/>
                </a:solidFill>
                <a:latin typeface="Arial" panose="020B0604020202020204" pitchFamily="34" charset="0"/>
                <a:cs typeface="Arial" panose="020B0604020202020204" pitchFamily="34" charset="0"/>
              </a:rPr>
              <a:t>Region fixed effects: </a:t>
            </a:r>
            <a:br>
              <a:rPr lang="en-AU" sz="1600" b="1" dirty="0">
                <a:solidFill>
                  <a:srgbClr val="7030A0"/>
                </a:solidFill>
                <a:latin typeface="Arial" panose="020B0604020202020204" pitchFamily="34" charset="0"/>
                <a:cs typeface="Arial" panose="020B0604020202020204" pitchFamily="34" charset="0"/>
              </a:rPr>
            </a:br>
            <a:r>
              <a:rPr lang="en-AU" sz="1600" b="1" dirty="0">
                <a:solidFill>
                  <a:srgbClr val="7030A0"/>
                </a:solidFill>
                <a:latin typeface="Arial" panose="020B0604020202020204" pitchFamily="34" charset="0"/>
                <a:cs typeface="Arial" panose="020B0604020202020204" pitchFamily="34" charset="0"/>
              </a:rPr>
              <a:t>coefficients of interest </a:t>
            </a:r>
            <a:br>
              <a:rPr lang="en-AU" sz="1600" b="1" dirty="0">
                <a:solidFill>
                  <a:srgbClr val="7030A0"/>
                </a:solidFill>
                <a:latin typeface="Arial" panose="020B0604020202020204" pitchFamily="34" charset="0"/>
                <a:cs typeface="Arial" panose="020B0604020202020204" pitchFamily="34" charset="0"/>
              </a:rPr>
            </a:br>
            <a:r>
              <a:rPr lang="en-AU" sz="1600" b="1" dirty="0">
                <a:solidFill>
                  <a:srgbClr val="7030A0"/>
                </a:solidFill>
                <a:latin typeface="Arial" panose="020B0604020202020204" pitchFamily="34" charset="0"/>
                <a:cs typeface="Arial" panose="020B0604020202020204" pitchFamily="34" charset="0"/>
              </a:rPr>
              <a:t>(% change)</a:t>
            </a:r>
          </a:p>
        </p:txBody>
      </p:sp>
      <p:cxnSp>
        <p:nvCxnSpPr>
          <p:cNvPr id="27" name="Straight Arrow Connector 26"/>
          <p:cNvCxnSpPr>
            <a:cxnSpLocks/>
          </p:cNvCxnSpPr>
          <p:nvPr/>
        </p:nvCxnSpPr>
        <p:spPr>
          <a:xfrm>
            <a:off x="5080000" y="2451053"/>
            <a:ext cx="95770" cy="585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65617" y="2947854"/>
            <a:ext cx="2147622" cy="1323439"/>
          </a:xfrm>
          <a:prstGeom prst="rect">
            <a:avLst/>
          </a:prstGeom>
          <a:solidFill>
            <a:schemeClr val="bg1"/>
          </a:solidFill>
        </p:spPr>
        <p:txBody>
          <a:bodyPr wrap="square" rtlCol="0">
            <a:spAutoFit/>
          </a:bodyPr>
          <a:lstStyle/>
          <a:p>
            <a:r>
              <a:rPr lang="en-AU" sz="1600" dirty="0">
                <a:latin typeface="Arial" panose="020B0604020202020204" pitchFamily="34" charset="0"/>
                <a:cs typeface="Arial" panose="020B0604020202020204" pitchFamily="34" charset="0"/>
              </a:rPr>
              <a:t>Utilisation mental healthcare scripts/services per quarter</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[ln($+0.01)]</a:t>
            </a:r>
          </a:p>
        </p:txBody>
      </p:sp>
      <p:cxnSp>
        <p:nvCxnSpPr>
          <p:cNvPr id="30" name="Straight Arrow Connector 29"/>
          <p:cNvCxnSpPr>
            <a:cxnSpLocks/>
          </p:cNvCxnSpPr>
          <p:nvPr/>
        </p:nvCxnSpPr>
        <p:spPr>
          <a:xfrm flipV="1">
            <a:off x="2289130" y="3355469"/>
            <a:ext cx="468266" cy="648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0" name="Rectangular Callout 4">
                <a:extLst>
                  <a:ext uri="{FF2B5EF4-FFF2-40B4-BE49-F238E27FC236}">
                    <a16:creationId xmlns:a16="http://schemas.microsoft.com/office/drawing/2014/main" id="{63DD81CB-1C9B-4443-A6CA-91A65D947C8C}"/>
                  </a:ext>
                </a:extLst>
              </p:cNvPr>
              <p:cNvSpPr/>
              <p:nvPr/>
            </p:nvSpPr>
            <p:spPr>
              <a:xfrm>
                <a:off x="6223000" y="4082297"/>
                <a:ext cx="2476500" cy="1140465"/>
              </a:xfrm>
              <a:prstGeom prst="wedgeRectCallout">
                <a:avLst>
                  <a:gd name="adj1" fmla="val -78939"/>
                  <a:gd name="adj2" fmla="val -7347"/>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Arial" panose="020B0604020202020204" pitchFamily="34" charset="0"/>
                    <a:cs typeface="Arial" panose="020B0604020202020204" pitchFamily="34" charset="0"/>
                  </a:rPr>
                  <a:t>Higher </a:t>
                </a:r>
                <a14:m>
                  <m:oMath xmlns:m="http://schemas.openxmlformats.org/officeDocument/2006/math">
                    <m:sSub>
                      <m:sSubPr>
                        <m:ctrlPr>
                          <a:rPr lang="en-AU" sz="1600" b="0" i="1" smtClean="0">
                            <a:latin typeface="Cambria Math" panose="02040503050406030204" pitchFamily="18" charset="0"/>
                            <a:cs typeface="Arial" panose="020B0604020202020204" pitchFamily="34" charset="0"/>
                          </a:rPr>
                        </m:ctrlPr>
                      </m:sSubPr>
                      <m:e>
                        <m:r>
                          <a:rPr lang="en-AU" sz="1600" b="0" i="1" smtClean="0">
                            <a:latin typeface="Cambria Math" panose="02040503050406030204" pitchFamily="18" charset="0"/>
                            <a:cs typeface="Arial" panose="020B0604020202020204" pitchFamily="34" charset="0"/>
                          </a:rPr>
                          <m:t>𝛾</m:t>
                        </m:r>
                      </m:e>
                      <m:sub>
                        <m:r>
                          <a:rPr lang="en-AU" sz="1600" b="0" i="1" smtClean="0">
                            <a:latin typeface="Cambria Math" panose="02040503050406030204" pitchFamily="18" charset="0"/>
                            <a:cs typeface="Arial" panose="020B0604020202020204" pitchFamily="34" charset="0"/>
                          </a:rPr>
                          <m:t>𝑟</m:t>
                        </m:r>
                      </m:sub>
                    </m:sSub>
                  </m:oMath>
                </a14:m>
                <a:r>
                  <a:rPr lang="en-US" sz="1600" dirty="0">
                    <a:latin typeface="Arial" panose="020B0604020202020204" pitchFamily="34" charset="0"/>
                    <a:cs typeface="Arial" panose="020B0604020202020204" pitchFamily="34" charset="0"/>
                  </a:rPr>
                  <a:t> = place has higher utilisation after controlling for patient’s individual effect</a:t>
                </a:r>
              </a:p>
            </p:txBody>
          </p:sp>
        </mc:Choice>
        <mc:Fallback xmlns="">
          <p:sp>
            <p:nvSpPr>
              <p:cNvPr id="80" name="Rectangular Callout 4">
                <a:extLst>
                  <a:ext uri="{FF2B5EF4-FFF2-40B4-BE49-F238E27FC236}">
                    <a16:creationId xmlns:a16="http://schemas.microsoft.com/office/drawing/2014/main" id="{63DD81CB-1C9B-4443-A6CA-91A65D947C8C}"/>
                  </a:ext>
                </a:extLst>
              </p:cNvPr>
              <p:cNvSpPr>
                <a:spLocks noRot="1" noChangeAspect="1" noMove="1" noResize="1" noEditPoints="1" noAdjustHandles="1" noChangeArrowheads="1" noChangeShapeType="1" noTextEdit="1"/>
              </p:cNvSpPr>
              <p:nvPr/>
            </p:nvSpPr>
            <p:spPr>
              <a:xfrm>
                <a:off x="6223000" y="4082297"/>
                <a:ext cx="2476500" cy="1140465"/>
              </a:xfrm>
              <a:prstGeom prst="wedgeRectCallout">
                <a:avLst>
                  <a:gd name="adj1" fmla="val -78939"/>
                  <a:gd name="adj2" fmla="val -7347"/>
                </a:avLst>
              </a:prstGeom>
              <a:blipFill>
                <a:blip r:embed="rId4"/>
                <a:stretch>
                  <a:fillRect b="-3175"/>
                </a:stretch>
              </a:blipFill>
              <a:ln>
                <a:solidFill>
                  <a:srgbClr val="90353B"/>
                </a:solidFill>
              </a:ln>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A11BFF2-81AD-4038-A72F-592BDE617895}"/>
                  </a:ext>
                </a:extLst>
              </p:cNvPr>
              <p:cNvSpPr txBox="1"/>
              <p:nvPr/>
            </p:nvSpPr>
            <p:spPr>
              <a:xfrm>
                <a:off x="450420" y="5528043"/>
                <a:ext cx="5772580" cy="369332"/>
              </a:xfrm>
              <a:prstGeom prst="rect">
                <a:avLst/>
              </a:prstGeom>
              <a:noFill/>
            </p:spPr>
            <p:txBody>
              <a:bodyPr wrap="square" rtlCol="0">
                <a:spAutoFit/>
              </a:bodyPr>
              <a:lstStyle/>
              <a:p>
                <a:r>
                  <a:rPr lang="en-AU" b="1" dirty="0">
                    <a:latin typeface="Arial" panose="020B0604020202020204" pitchFamily="34" charset="0"/>
                    <a:cs typeface="Arial" panose="020B0604020202020204" pitchFamily="34" charset="0"/>
                    <a:sym typeface="Wingdings" panose="05000000000000000000" pitchFamily="2" charset="2"/>
                  </a:rPr>
                  <a:t> </a:t>
                </a:r>
                <a:r>
                  <a:rPr lang="en-AU" b="1" dirty="0" err="1">
                    <a:latin typeface="Arial" panose="020B0604020202020204" pitchFamily="34" charset="0"/>
                    <a:cs typeface="Arial" panose="020B0604020202020204" pitchFamily="34" charset="0"/>
                  </a:rPr>
                  <a:t>Pl</a:t>
                </a:r>
                <a:r>
                  <a:rPr lang="en-AU" b="1" dirty="0">
                    <a:solidFill>
                      <a:schemeClr val="tx1"/>
                    </a:solidFill>
                    <a:latin typeface="Arial" panose="020B0604020202020204" pitchFamily="34" charset="0"/>
                    <a:cs typeface="Arial" panose="020B0604020202020204" pitchFamily="34" charset="0"/>
                  </a:rPr>
                  <a:t>ot </a:t>
                </a:r>
                <a14:m>
                  <m:oMath xmlns:m="http://schemas.openxmlformats.org/officeDocument/2006/math">
                    <m:sSub>
                      <m:sSubPr>
                        <m:ctrlPr>
                          <a:rPr lang="en-AU" b="1" i="1">
                            <a:solidFill>
                              <a:schemeClr val="tx1"/>
                            </a:solidFill>
                            <a:latin typeface="Cambria Math" panose="02040503050406030204" pitchFamily="18" charset="0"/>
                          </a:rPr>
                        </m:ctrlPr>
                      </m:sSubPr>
                      <m:e>
                        <m:r>
                          <a:rPr lang="en-AU" b="1" i="1">
                            <a:solidFill>
                              <a:schemeClr val="tx1"/>
                            </a:solidFill>
                            <a:latin typeface="Cambria Math" panose="02040503050406030204" pitchFamily="18" charset="0"/>
                          </a:rPr>
                          <m:t>𝜸</m:t>
                        </m:r>
                      </m:e>
                      <m:sub>
                        <m:r>
                          <a:rPr lang="en-AU" b="1" i="1">
                            <a:solidFill>
                              <a:schemeClr val="tx1"/>
                            </a:solidFill>
                            <a:latin typeface="Cambria Math" panose="02040503050406030204" pitchFamily="18" charset="0"/>
                          </a:rPr>
                          <m:t>𝒓</m:t>
                        </m:r>
                      </m:sub>
                    </m:sSub>
                    <m:r>
                      <a:rPr lang="en-AU" b="1" i="1">
                        <a:solidFill>
                          <a:schemeClr val="tx1"/>
                        </a:solidFill>
                        <a:latin typeface="Cambria Math" panose="02040503050406030204" pitchFamily="18" charset="0"/>
                      </a:rPr>
                      <m:t> </m:t>
                    </m:r>
                  </m:oMath>
                </a14:m>
                <a:r>
                  <a:rPr lang="en-AU" b="1" dirty="0">
                    <a:latin typeface="Arial" panose="020B0604020202020204" pitchFamily="34" charset="0"/>
                    <a:cs typeface="Arial" panose="020B0604020202020204" pitchFamily="34" charset="0"/>
                  </a:rPr>
                  <a:t>vs mean ln(utilisation) &amp; look at slope</a:t>
                </a:r>
                <a:endParaRPr lang="en-AU" b="1" i="1" dirty="0">
                  <a:latin typeface="Arial" panose="020B0604020202020204" pitchFamily="34" charset="0"/>
                  <a:cs typeface="Arial" panose="020B0604020202020204" pitchFamily="34" charset="0"/>
                </a:endParaRPr>
              </a:p>
            </p:txBody>
          </p:sp>
        </mc:Choice>
        <mc:Fallback xmlns="">
          <p:sp>
            <p:nvSpPr>
              <p:cNvPr id="21" name="TextBox 20">
                <a:extLst>
                  <a:ext uri="{FF2B5EF4-FFF2-40B4-BE49-F238E27FC236}">
                    <a16:creationId xmlns:a16="http://schemas.microsoft.com/office/drawing/2014/main" id="{4A11BFF2-81AD-4038-A72F-592BDE617895}"/>
                  </a:ext>
                </a:extLst>
              </p:cNvPr>
              <p:cNvSpPr txBox="1">
                <a:spLocks noRot="1" noChangeAspect="1" noMove="1" noResize="1" noEditPoints="1" noAdjustHandles="1" noChangeArrowheads="1" noChangeShapeType="1" noTextEdit="1"/>
              </p:cNvSpPr>
              <p:nvPr/>
            </p:nvSpPr>
            <p:spPr>
              <a:xfrm>
                <a:off x="450420" y="5528043"/>
                <a:ext cx="5772580" cy="369332"/>
              </a:xfrm>
              <a:prstGeom prst="rect">
                <a:avLst/>
              </a:prstGeom>
              <a:blipFill>
                <a:blip r:embed="rId5"/>
                <a:stretch>
                  <a:fillRect l="-950" t="-10000" b="-26667"/>
                </a:stretch>
              </a:blipFill>
            </p:spPr>
            <p:txBody>
              <a:bodyPr/>
              <a:lstStyle/>
              <a:p>
                <a:r>
                  <a:rPr lang="en-AU">
                    <a:noFill/>
                  </a:rPr>
                  <a:t> </a:t>
                </a:r>
              </a:p>
            </p:txBody>
          </p:sp>
        </mc:Fallback>
      </mc:AlternateContent>
      <p:sp>
        <p:nvSpPr>
          <p:cNvPr id="26" name="TextBox 25">
            <a:extLst>
              <a:ext uri="{FF2B5EF4-FFF2-40B4-BE49-F238E27FC236}">
                <a16:creationId xmlns:a16="http://schemas.microsoft.com/office/drawing/2014/main" id="{2B971B70-B0EC-4F56-ACBF-DD1F4A392717}"/>
              </a:ext>
            </a:extLst>
          </p:cNvPr>
          <p:cNvSpPr txBox="1"/>
          <p:nvPr/>
        </p:nvSpPr>
        <p:spPr>
          <a:xfrm>
            <a:off x="6490121" y="2568766"/>
            <a:ext cx="2575875" cy="338554"/>
          </a:xfrm>
          <a:prstGeom prst="rect">
            <a:avLst/>
          </a:prstGeom>
          <a:noFill/>
        </p:spPr>
        <p:txBody>
          <a:bodyPr wrap="square" rtlCol="0">
            <a:spAutoFit/>
          </a:bodyPr>
          <a:lstStyle/>
          <a:p>
            <a:r>
              <a:rPr lang="en-AU" sz="1600" dirty="0">
                <a:latin typeface="Arial" panose="020B0604020202020204" pitchFamily="34" charset="0"/>
                <a:cs typeface="Arial" panose="020B0604020202020204" pitchFamily="34" charset="0"/>
              </a:rPr>
              <a:t>Quarter-year fixed effects</a:t>
            </a:r>
            <a:endParaRPr lang="en-AU" sz="1600" i="1" dirty="0">
              <a:latin typeface="Arial" panose="020B0604020202020204" pitchFamily="34" charset="0"/>
              <a:cs typeface="Arial" panose="020B0604020202020204" pitchFamily="34" charset="0"/>
            </a:endParaRPr>
          </a:p>
        </p:txBody>
      </p:sp>
      <p:cxnSp>
        <p:nvCxnSpPr>
          <p:cNvPr id="28" name="Straight Arrow Connector 27">
            <a:extLst>
              <a:ext uri="{FF2B5EF4-FFF2-40B4-BE49-F238E27FC236}">
                <a16:creationId xmlns:a16="http://schemas.microsoft.com/office/drawing/2014/main" id="{88DD10F8-894E-4A6D-94A2-F03FB1E06B3A}"/>
              </a:ext>
            </a:extLst>
          </p:cNvPr>
          <p:cNvCxnSpPr>
            <a:cxnSpLocks/>
          </p:cNvCxnSpPr>
          <p:nvPr/>
        </p:nvCxnSpPr>
        <p:spPr>
          <a:xfrm flipH="1">
            <a:off x="5968966" y="2836516"/>
            <a:ext cx="508068" cy="3442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2" name="Table 21">
            <a:extLst>
              <a:ext uri="{FF2B5EF4-FFF2-40B4-BE49-F238E27FC236}">
                <a16:creationId xmlns:a16="http://schemas.microsoft.com/office/drawing/2014/main" id="{7FE58AA4-0819-49BC-ADBB-4879C543147A}"/>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1043943913"/>
      </p:ext>
    </p:extLst>
  </p:cSld>
  <p:clrMapOvr>
    <a:masterClrMapping/>
  </p:clrMapOvr>
  <mc:AlternateContent xmlns:mc="http://schemas.openxmlformats.org/markup-compatibility/2006" xmlns:p14="http://schemas.microsoft.com/office/powerpoint/2010/main">
    <mc:Choice Requires="p14">
      <p:transition spd="slow" p14:dur="2000" advTm="186384"/>
    </mc:Choice>
    <mc:Fallback xmlns="">
      <p:transition spd="slow" advTm="186384"/>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48534E-2329-4144-BCEC-50DB89AAA2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0915" y="678731"/>
            <a:ext cx="4691638" cy="4204354"/>
          </a:xfrm>
          <a:prstGeom prst="rect">
            <a:avLst/>
          </a:prstGeom>
          <a:noFill/>
          <a:ln>
            <a:noFill/>
          </a:ln>
        </p:spPr>
      </p:pic>
      <p:pic>
        <p:nvPicPr>
          <p:cNvPr id="4" name="Picture 3">
            <a:extLst>
              <a:ext uri="{FF2B5EF4-FFF2-40B4-BE49-F238E27FC236}">
                <a16:creationId xmlns:a16="http://schemas.microsoft.com/office/drawing/2014/main" id="{9560236D-1D26-4DFE-B086-B1EA11BB64C1}"/>
              </a:ext>
            </a:extLst>
          </p:cNvPr>
          <p:cNvPicPr>
            <a:picLocks noChangeAspect="1"/>
          </p:cNvPicPr>
          <p:nvPr/>
        </p:nvPicPr>
        <p:blipFill rotWithShape="1">
          <a:blip r:embed="rId3"/>
          <a:srcRect l="6731" t="290" r="-6731" b="12119"/>
          <a:stretch/>
        </p:blipFill>
        <p:spPr>
          <a:xfrm>
            <a:off x="191447" y="943777"/>
            <a:ext cx="4380553" cy="3317138"/>
          </a:xfrm>
          <a:prstGeom prst="rect">
            <a:avLst/>
          </a:prstGeom>
        </p:spPr>
      </p:pic>
      <p:sp>
        <p:nvSpPr>
          <p:cNvPr id="5" name="TextBox 4">
            <a:extLst>
              <a:ext uri="{FF2B5EF4-FFF2-40B4-BE49-F238E27FC236}">
                <a16:creationId xmlns:a16="http://schemas.microsoft.com/office/drawing/2014/main" id="{C309C986-2AB5-472D-B2BA-9B3B5F4BCA44}"/>
              </a:ext>
            </a:extLst>
          </p:cNvPr>
          <p:cNvSpPr txBox="1"/>
          <p:nvPr/>
        </p:nvSpPr>
        <p:spPr>
          <a:xfrm>
            <a:off x="669303" y="169682"/>
            <a:ext cx="7890235" cy="646331"/>
          </a:xfrm>
          <a:prstGeom prst="rect">
            <a:avLst/>
          </a:prstGeom>
          <a:noFill/>
        </p:spPr>
        <p:txBody>
          <a:bodyPr wrap="square" rtlCol="0">
            <a:spAutoFit/>
          </a:bodyPr>
          <a:lstStyle/>
          <a:p>
            <a:pPr algn="ctr"/>
            <a:r>
              <a:rPr lang="en-AU" dirty="0">
                <a:solidFill>
                  <a:srgbClr val="C00000"/>
                </a:solidFill>
              </a:rPr>
              <a:t>HOT OFF THE PRESS </a:t>
            </a:r>
            <a:r>
              <a:rPr lang="en-AU" dirty="0"/>
              <a:t>– changing move date to when &gt;50% of services took place in the destination region</a:t>
            </a:r>
          </a:p>
        </p:txBody>
      </p:sp>
    </p:spTree>
    <p:extLst>
      <p:ext uri="{BB962C8B-B14F-4D97-AF65-F5344CB8AC3E}">
        <p14:creationId xmlns:p14="http://schemas.microsoft.com/office/powerpoint/2010/main" val="2394093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81595" y="400693"/>
            <a:ext cx="8566562" cy="584775"/>
          </a:xfrm>
          <a:prstGeom prst="rect">
            <a:avLst/>
          </a:prstGeom>
        </p:spPr>
        <p:txBody>
          <a:bodyPr wrap="square">
            <a:spAutoFit/>
          </a:bodyPr>
          <a:lstStyle/>
          <a:p>
            <a:r>
              <a:rPr lang="en-AU" sz="3200" cap="small" dirty="0">
                <a:solidFill>
                  <a:srgbClr val="105F78"/>
                </a:solidFill>
              </a:rPr>
              <a:t>More</a:t>
            </a:r>
            <a:r>
              <a:rPr lang="en-AU" sz="3200" cap="small" dirty="0">
                <a:solidFill>
                  <a:srgbClr val="00B0F0"/>
                </a:solidFill>
              </a:rPr>
              <a:t> </a:t>
            </a:r>
            <a:r>
              <a:rPr lang="en-AU" sz="3200" cap="small" dirty="0">
                <a:solidFill>
                  <a:srgbClr val="105F78"/>
                </a:solidFill>
              </a:rPr>
              <a:t>on exogenous mobility</a:t>
            </a:r>
          </a:p>
        </p:txBody>
      </p:sp>
      <p:sp>
        <p:nvSpPr>
          <p:cNvPr id="16" name="Content Placeholder 2">
            <a:extLst>
              <a:ext uri="{FF2B5EF4-FFF2-40B4-BE49-F238E27FC236}">
                <a16:creationId xmlns:a16="http://schemas.microsoft.com/office/drawing/2014/main" id="{51BED2C0-0F35-4C74-8F31-1D5D2A008B5F}"/>
              </a:ext>
            </a:extLst>
          </p:cNvPr>
          <p:cNvSpPr txBox="1">
            <a:spLocks/>
          </p:cNvSpPr>
          <p:nvPr/>
        </p:nvSpPr>
        <p:spPr>
          <a:xfrm>
            <a:off x="381595" y="1201389"/>
            <a:ext cx="8394105" cy="10397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3350" lvl="1" indent="0">
              <a:spcAft>
                <a:spcPts val="600"/>
              </a:spcAft>
              <a:buNone/>
            </a:pPr>
            <a:r>
              <a:rPr lang="en-AU" sz="1800" b="1" dirty="0">
                <a:latin typeface="Arial" panose="020B0604020202020204" pitchFamily="34" charset="0"/>
                <a:cs typeface="Arial" panose="020B0604020202020204" pitchFamily="34" charset="0"/>
                <a:sym typeface="Wingdings" panose="05000000000000000000" pitchFamily="2" charset="2"/>
              </a:rPr>
              <a:t>It’s ok for people to move for health reasons but not if they move to higher place-based utilisation regions</a:t>
            </a:r>
          </a:p>
          <a:p>
            <a:pPr marL="133350" lvl="1" indent="0">
              <a:spcAft>
                <a:spcPts val="600"/>
              </a:spcAft>
              <a:buNone/>
            </a:pPr>
            <a:r>
              <a:rPr lang="en-AU" sz="1800" b="1" dirty="0">
                <a:latin typeface="Arial" panose="020B0604020202020204" pitchFamily="34" charset="0"/>
                <a:cs typeface="Arial" panose="020B0604020202020204" pitchFamily="34" charset="0"/>
                <a:sym typeface="Wingdings" panose="05000000000000000000" pitchFamily="2" charset="2"/>
              </a:rPr>
              <a:t>HILDA</a:t>
            </a:r>
            <a:endParaRPr lang="en-AU" sz="1800" dirty="0">
              <a:latin typeface="Arial" panose="020B0604020202020204" pitchFamily="34" charset="0"/>
              <a:cs typeface="Arial" panose="020B0604020202020204" pitchFamily="34" charset="0"/>
            </a:endParaRPr>
          </a:p>
        </p:txBody>
      </p:sp>
      <p:graphicFrame>
        <p:nvGraphicFramePr>
          <p:cNvPr id="6" name="Chart 5">
            <a:extLst>
              <a:ext uri="{FF2B5EF4-FFF2-40B4-BE49-F238E27FC236}">
                <a16:creationId xmlns:a16="http://schemas.microsoft.com/office/drawing/2014/main" id="{BF9CF247-33B6-4868-BFED-1CEB895E5D4F}"/>
              </a:ext>
            </a:extLst>
          </p:cNvPr>
          <p:cNvGraphicFramePr>
            <a:graphicFrameLocks/>
          </p:cNvGraphicFramePr>
          <p:nvPr>
            <p:extLst/>
          </p:nvPr>
        </p:nvGraphicFramePr>
        <p:xfrm>
          <a:off x="1999608" y="1946292"/>
          <a:ext cx="5330536" cy="3611707"/>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a:extLst>
              <a:ext uri="{FF2B5EF4-FFF2-40B4-BE49-F238E27FC236}">
                <a16:creationId xmlns:a16="http://schemas.microsoft.com/office/drawing/2014/main" id="{7F96A1DE-072E-4774-9EA0-B1F42F2F7A6D}"/>
              </a:ext>
            </a:extLst>
          </p:cNvPr>
          <p:cNvSpPr/>
          <p:nvPr/>
        </p:nvSpPr>
        <p:spPr>
          <a:xfrm>
            <a:off x="486071" y="5770751"/>
            <a:ext cx="4424609" cy="369332"/>
          </a:xfrm>
          <a:prstGeom prst="rect">
            <a:avLst/>
          </a:prstGeom>
        </p:spPr>
        <p:txBody>
          <a:bodyPr wrap="none">
            <a:spAutoFit/>
          </a:bodyPr>
          <a:lstStyle/>
          <a:p>
            <a:r>
              <a:rPr lang="en-AU" dirty="0">
                <a:latin typeface="Arial" panose="020B0604020202020204" pitchFamily="34" charset="0"/>
                <a:cs typeface="Arial" panose="020B0604020202020204" pitchFamily="34" charset="0"/>
                <a:sym typeface="Wingdings" panose="05000000000000000000" pitchFamily="2" charset="2"/>
              </a:rPr>
              <a:t> Health is not a main driver of migration</a:t>
            </a:r>
            <a:endParaRPr lang="en-AU" dirty="0"/>
          </a:p>
        </p:txBody>
      </p:sp>
      <p:graphicFrame>
        <p:nvGraphicFramePr>
          <p:cNvPr id="8" name="Table 7">
            <a:extLst>
              <a:ext uri="{FF2B5EF4-FFF2-40B4-BE49-F238E27FC236}">
                <a16:creationId xmlns:a16="http://schemas.microsoft.com/office/drawing/2014/main" id="{93AE3318-5983-415F-A178-425C75C4E787}"/>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cxnSp>
        <p:nvCxnSpPr>
          <p:cNvPr id="4" name="Straight Arrow Connector 3">
            <a:extLst>
              <a:ext uri="{FF2B5EF4-FFF2-40B4-BE49-F238E27FC236}">
                <a16:creationId xmlns:a16="http://schemas.microsoft.com/office/drawing/2014/main" id="{445B56CE-FA9B-4E6D-892F-0B6550832CE8}"/>
              </a:ext>
            </a:extLst>
          </p:cNvPr>
          <p:cNvCxnSpPr/>
          <p:nvPr/>
        </p:nvCxnSpPr>
        <p:spPr>
          <a:xfrm flipV="1">
            <a:off x="942680" y="2241176"/>
            <a:ext cx="0" cy="935657"/>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178696B-D7CF-4A42-B548-3E73B2D562F2}"/>
              </a:ext>
            </a:extLst>
          </p:cNvPr>
          <p:cNvSpPr txBox="1"/>
          <p:nvPr/>
        </p:nvSpPr>
        <p:spPr>
          <a:xfrm>
            <a:off x="144227" y="3308808"/>
            <a:ext cx="2092750" cy="1754326"/>
          </a:xfrm>
          <a:prstGeom prst="rect">
            <a:avLst/>
          </a:prstGeom>
          <a:noFill/>
        </p:spPr>
        <p:txBody>
          <a:bodyPr wrap="square" rtlCol="0">
            <a:spAutoFit/>
          </a:bodyPr>
          <a:lstStyle/>
          <a:p>
            <a:pPr algn="ctr"/>
            <a:r>
              <a:rPr lang="en-AU" dirty="0"/>
              <a:t>Longitudinal household panel survey in Australia – allows us to track more details on who moves and why</a:t>
            </a:r>
          </a:p>
        </p:txBody>
      </p:sp>
    </p:spTree>
    <p:extLst>
      <p:ext uri="{BB962C8B-B14F-4D97-AF65-F5344CB8AC3E}">
        <p14:creationId xmlns:p14="http://schemas.microsoft.com/office/powerpoint/2010/main" val="1740902540"/>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81595" y="400693"/>
            <a:ext cx="8566562" cy="584775"/>
          </a:xfrm>
          <a:prstGeom prst="rect">
            <a:avLst/>
          </a:prstGeom>
        </p:spPr>
        <p:txBody>
          <a:bodyPr wrap="square">
            <a:spAutoFit/>
          </a:bodyPr>
          <a:lstStyle/>
          <a:p>
            <a:r>
              <a:rPr lang="en-AU" sz="3200" cap="small" dirty="0">
                <a:solidFill>
                  <a:srgbClr val="105F78"/>
                </a:solidFill>
              </a:rPr>
              <a:t>More</a:t>
            </a:r>
            <a:r>
              <a:rPr lang="en-AU" sz="3200" cap="small" dirty="0">
                <a:solidFill>
                  <a:srgbClr val="00B0F0"/>
                </a:solidFill>
              </a:rPr>
              <a:t> </a:t>
            </a:r>
            <a:r>
              <a:rPr lang="en-AU" sz="3200" cap="small" dirty="0">
                <a:solidFill>
                  <a:srgbClr val="105F78"/>
                </a:solidFill>
              </a:rPr>
              <a:t>on exogenous mobility</a:t>
            </a:r>
          </a:p>
        </p:txBody>
      </p:sp>
      <p:sp>
        <p:nvSpPr>
          <p:cNvPr id="16" name="Content Placeholder 2">
            <a:extLst>
              <a:ext uri="{FF2B5EF4-FFF2-40B4-BE49-F238E27FC236}">
                <a16:creationId xmlns:a16="http://schemas.microsoft.com/office/drawing/2014/main" id="{51BED2C0-0F35-4C74-8F31-1D5D2A008B5F}"/>
              </a:ext>
            </a:extLst>
          </p:cNvPr>
          <p:cNvSpPr txBox="1">
            <a:spLocks/>
          </p:cNvSpPr>
          <p:nvPr/>
        </p:nvSpPr>
        <p:spPr>
          <a:xfrm>
            <a:off x="298467" y="1214452"/>
            <a:ext cx="8394105" cy="5847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19100" lvl="1" indent="-285750">
              <a:spcAft>
                <a:spcPts val="600"/>
              </a:spcAft>
            </a:pPr>
            <a:r>
              <a:rPr lang="en-AU" sz="1800" dirty="0">
                <a:latin typeface="Arial" panose="020B0604020202020204" pitchFamily="34" charset="0"/>
                <a:cs typeface="Arial" panose="020B0604020202020204" pitchFamily="34" charset="0"/>
              </a:rPr>
              <a:t>Link our place fixed effects to location in HILDA</a:t>
            </a:r>
          </a:p>
        </p:txBody>
      </p:sp>
      <p:graphicFrame>
        <p:nvGraphicFramePr>
          <p:cNvPr id="4" name="Table 3">
            <a:extLst>
              <a:ext uri="{FF2B5EF4-FFF2-40B4-BE49-F238E27FC236}">
                <a16:creationId xmlns:a16="http://schemas.microsoft.com/office/drawing/2014/main" id="{4723459A-3EF7-48CB-AA11-60865B94246E}"/>
              </a:ext>
            </a:extLst>
          </p:cNvPr>
          <p:cNvGraphicFramePr>
            <a:graphicFrameLocks noGrp="1"/>
          </p:cNvGraphicFramePr>
          <p:nvPr>
            <p:extLst/>
          </p:nvPr>
        </p:nvGraphicFramePr>
        <p:xfrm>
          <a:off x="929977" y="1773379"/>
          <a:ext cx="6658355" cy="1265891"/>
        </p:xfrm>
        <a:graphic>
          <a:graphicData uri="http://schemas.openxmlformats.org/drawingml/2006/table">
            <a:tbl>
              <a:tblPr/>
              <a:tblGrid>
                <a:gridCol w="3728672">
                  <a:extLst>
                    <a:ext uri="{9D8B030D-6E8A-4147-A177-3AD203B41FA5}">
                      <a16:colId xmlns:a16="http://schemas.microsoft.com/office/drawing/2014/main" val="655427116"/>
                    </a:ext>
                  </a:extLst>
                </a:gridCol>
                <a:gridCol w="2929683">
                  <a:extLst>
                    <a:ext uri="{9D8B030D-6E8A-4147-A177-3AD203B41FA5}">
                      <a16:colId xmlns:a16="http://schemas.microsoft.com/office/drawing/2014/main" val="598491997"/>
                    </a:ext>
                  </a:extLst>
                </a:gridCol>
              </a:tblGrid>
              <a:tr h="202849">
                <a:tc>
                  <a:txBody>
                    <a:bodyPr/>
                    <a:lstStyle/>
                    <a:p>
                      <a:pPr algn="just">
                        <a:lnSpc>
                          <a:spcPct val="150000"/>
                        </a:lnSpc>
                        <a:spcAft>
                          <a:spcPts val="0"/>
                        </a:spcAft>
                      </a:pP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400" b="1" dirty="0">
                          <a:effectLst/>
                          <a:latin typeface="Times New Roman" panose="02020603050405020304" pitchFamily="18" charset="0"/>
                          <a:ea typeface="DengXian" panose="02010600030101010101" pitchFamily="2" charset="-122"/>
                          <a:cs typeface="Times New Roman" panose="02020603050405020304" pitchFamily="18" charset="0"/>
                        </a:rPr>
                        <a:t>Moved for health reasons</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3405832"/>
                  </a:ext>
                </a:extLst>
              </a:tr>
              <a:tr h="557421">
                <a:tc>
                  <a:txBody>
                    <a:bodyPr/>
                    <a:lstStyle/>
                    <a:p>
                      <a:pPr algn="l">
                        <a:lnSpc>
                          <a:spcPct val="100000"/>
                        </a:lnSpc>
                        <a:spcAft>
                          <a:spcPts val="0"/>
                        </a:spcAft>
                      </a:pP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Destination fixed effects – origin fixed effects </a:t>
                      </a:r>
                      <a:br>
                        <a:rPr lang="en-US" sz="1400" dirty="0">
                          <a:effectLst/>
                          <a:latin typeface="Times New Roman" panose="02020603050405020304" pitchFamily="18" charset="0"/>
                          <a:ea typeface="DengXian" panose="02010600030101010101" pitchFamily="2" charset="-122"/>
                          <a:cs typeface="Times New Roman" panose="02020603050405020304" pitchFamily="18" charset="0"/>
                        </a:rPr>
                      </a:b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(mental health services)</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Aft>
                          <a:spcPts val="0"/>
                        </a:spcAft>
                      </a:pP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0.0678</a:t>
                      </a:r>
                      <a:br>
                        <a:rPr lang="en-US" sz="1400" dirty="0">
                          <a:effectLst/>
                          <a:latin typeface="Times New Roman" panose="02020603050405020304" pitchFamily="18" charset="0"/>
                          <a:ea typeface="DengXian" panose="02010600030101010101" pitchFamily="2" charset="-122"/>
                          <a:cs typeface="Times New Roman" panose="02020603050405020304" pitchFamily="18" charset="0"/>
                        </a:rPr>
                      </a:b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se (0.0747)</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632251060"/>
                  </a:ext>
                </a:extLst>
              </a:tr>
              <a:tr h="38345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Destination fixed effects – origin fixed effects </a:t>
                      </a:r>
                      <a:br>
                        <a:rPr lang="en-US" sz="1400" dirty="0">
                          <a:effectLst/>
                          <a:latin typeface="Times New Roman" panose="02020603050405020304" pitchFamily="18" charset="0"/>
                          <a:ea typeface="DengXian" panose="02010600030101010101" pitchFamily="2" charset="-122"/>
                          <a:cs typeface="Times New Roman" panose="02020603050405020304" pitchFamily="18" charset="0"/>
                        </a:rPr>
                      </a:b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(mental health scripts)</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-0.205</a:t>
                      </a:r>
                      <a:br>
                        <a:rPr lang="en-US" sz="1400" dirty="0">
                          <a:effectLst/>
                          <a:latin typeface="Times New Roman" panose="02020603050405020304" pitchFamily="18" charset="0"/>
                          <a:ea typeface="DengXian" panose="02010600030101010101" pitchFamily="2" charset="-122"/>
                          <a:cs typeface="Times New Roman" panose="02020603050405020304" pitchFamily="18" charset="0"/>
                        </a:rPr>
                      </a:br>
                      <a:r>
                        <a:rPr lang="en-US" sz="1400" dirty="0">
                          <a:effectLst/>
                          <a:latin typeface="Times New Roman" panose="02020603050405020304" pitchFamily="18" charset="0"/>
                          <a:ea typeface="DengXian" panose="02010600030101010101" pitchFamily="2" charset="-122"/>
                          <a:cs typeface="Times New Roman" panose="02020603050405020304" pitchFamily="18" charset="0"/>
                        </a:rPr>
                        <a:t>se (0.274)</a:t>
                      </a:r>
                      <a:endParaRPr lang="en-AU" sz="1400" dirty="0">
                        <a:effectLst/>
                        <a:latin typeface="Times New Roman" panose="02020603050405020304" pitchFamily="18" charset="0"/>
                        <a:ea typeface="DengXian" panose="02010600030101010101" pitchFamily="2" charset="-122"/>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3227072"/>
                  </a:ext>
                </a:extLst>
              </a:tr>
            </a:tbl>
          </a:graphicData>
        </a:graphic>
      </p:graphicFrame>
      <p:sp>
        <p:nvSpPr>
          <p:cNvPr id="5" name="Rectangle 4">
            <a:extLst>
              <a:ext uri="{FF2B5EF4-FFF2-40B4-BE49-F238E27FC236}">
                <a16:creationId xmlns:a16="http://schemas.microsoft.com/office/drawing/2014/main" id="{B1B9B88B-E801-4F08-B783-03C732F624A7}"/>
              </a:ext>
            </a:extLst>
          </p:cNvPr>
          <p:cNvSpPr/>
          <p:nvPr/>
        </p:nvSpPr>
        <p:spPr>
          <a:xfrm>
            <a:off x="929977" y="3100891"/>
            <a:ext cx="1071127" cy="230832"/>
          </a:xfrm>
          <a:prstGeom prst="rect">
            <a:avLst/>
          </a:prstGeom>
        </p:spPr>
        <p:txBody>
          <a:bodyPr wrap="none">
            <a:spAutoFit/>
          </a:bodyPr>
          <a:lstStyle/>
          <a:p>
            <a:r>
              <a:rPr lang="en-AU" sz="900" b="1" dirty="0">
                <a:latin typeface="Times New Roman" panose="02020603050405020304" pitchFamily="18" charset="0"/>
                <a:ea typeface="DengXian" panose="02010600030101010101" pitchFamily="2" charset="-122"/>
                <a:cs typeface="Arial" panose="020B0604020202020204" pitchFamily="34" charset="0"/>
              </a:rPr>
              <a:t>Unique IDs=1,293</a:t>
            </a:r>
            <a:endParaRPr lang="en-AU" sz="900" b="1" dirty="0"/>
          </a:p>
        </p:txBody>
      </p:sp>
      <p:sp>
        <p:nvSpPr>
          <p:cNvPr id="2" name="Rectangle 1">
            <a:extLst>
              <a:ext uri="{FF2B5EF4-FFF2-40B4-BE49-F238E27FC236}">
                <a16:creationId xmlns:a16="http://schemas.microsoft.com/office/drawing/2014/main" id="{72211281-2349-4F2E-B4F7-0C1B485AB830}"/>
              </a:ext>
            </a:extLst>
          </p:cNvPr>
          <p:cNvSpPr/>
          <p:nvPr/>
        </p:nvSpPr>
        <p:spPr>
          <a:xfrm>
            <a:off x="365834" y="3796764"/>
            <a:ext cx="3707402" cy="1200329"/>
          </a:xfrm>
          <a:prstGeom prst="rect">
            <a:avLst/>
          </a:prstGeom>
        </p:spPr>
        <p:txBody>
          <a:bodyPr wrap="square">
            <a:spAutoFit/>
          </a:bodyPr>
          <a:lstStyle/>
          <a:p>
            <a:pPr marL="419100" lvl="1" indent="-285750">
              <a:spcAft>
                <a:spcPts val="600"/>
              </a:spcAft>
            </a:pPr>
            <a:r>
              <a:rPr lang="en-US" dirty="0">
                <a:latin typeface="Arial" panose="020B0604020202020204" pitchFamily="34" charset="0"/>
                <a:cs typeface="Arial" panose="020B0604020202020204" pitchFamily="34" charset="0"/>
                <a:sym typeface="Wingdings" panose="05000000000000000000" pitchFamily="2" charset="2"/>
              </a:rPr>
              <a:t> </a:t>
            </a:r>
            <a:r>
              <a:rPr lang="en-US" dirty="0">
                <a:latin typeface="Arial" panose="020B0604020202020204" pitchFamily="34" charset="0"/>
                <a:cs typeface="Arial" panose="020B0604020202020204" pitchFamily="34" charset="0"/>
              </a:rPr>
              <a:t>Higher place fixed effects are not associated with increased </a:t>
            </a:r>
            <a:r>
              <a:rPr lang="en-US" b="1" dirty="0">
                <a:solidFill>
                  <a:srgbClr val="7030A0"/>
                </a:solidFill>
                <a:latin typeface="Arial" panose="020B0604020202020204" pitchFamily="34" charset="0"/>
                <a:cs typeface="Arial" panose="020B0604020202020204" pitchFamily="34" charset="0"/>
              </a:rPr>
              <a:t>probability of moving due to health reasons</a:t>
            </a:r>
            <a:endParaRPr lang="en-AU" dirty="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D3FC3B52-0135-413C-A09C-04FBF8AA1D2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7508" y="3472913"/>
            <a:ext cx="3136900" cy="2464031"/>
          </a:xfrm>
          <a:prstGeom prst="rect">
            <a:avLst/>
          </a:prstGeom>
          <a:noFill/>
          <a:ln>
            <a:noFill/>
          </a:ln>
        </p:spPr>
      </p:pic>
      <p:sp>
        <p:nvSpPr>
          <p:cNvPr id="18" name="TextBox 17">
            <a:extLst>
              <a:ext uri="{FF2B5EF4-FFF2-40B4-BE49-F238E27FC236}">
                <a16:creationId xmlns:a16="http://schemas.microsoft.com/office/drawing/2014/main" id="{FB8BC792-A273-446F-8517-772AAAC4595E}"/>
              </a:ext>
            </a:extLst>
          </p:cNvPr>
          <p:cNvSpPr txBox="1"/>
          <p:nvPr/>
        </p:nvSpPr>
        <p:spPr>
          <a:xfrm>
            <a:off x="4798699" y="5656508"/>
            <a:ext cx="3360717" cy="830997"/>
          </a:xfrm>
          <a:prstGeom prst="rect">
            <a:avLst/>
          </a:prstGeom>
          <a:solidFill>
            <a:schemeClr val="bg1"/>
          </a:solidFill>
        </p:spPr>
        <p:txBody>
          <a:bodyPr wrap="square" rtlCol="0">
            <a:spAutoFit/>
          </a:bodyPr>
          <a:lstStyle/>
          <a:p>
            <a:pPr algn="ctr"/>
            <a:r>
              <a:rPr lang="en-AU" sz="1600" dirty="0">
                <a:latin typeface="Arial" panose="020B0604020202020204" pitchFamily="34" charset="0"/>
                <a:cs typeface="Arial" panose="020B0604020202020204" pitchFamily="34" charset="0"/>
              </a:rPr>
              <a:t>Destination – origin difference in place-based utilisation </a:t>
            </a:r>
            <a:br>
              <a:rPr lang="en-AU" sz="1600" dirty="0">
                <a:latin typeface="Arial" panose="020B0604020202020204" pitchFamily="34" charset="0"/>
                <a:cs typeface="Arial" panose="020B0604020202020204" pitchFamily="34" charset="0"/>
              </a:rPr>
            </a:br>
            <a:r>
              <a:rPr lang="en-AU" sz="1400" dirty="0">
                <a:latin typeface="Arial" panose="020B0604020202020204" pitchFamily="34" charset="0"/>
                <a:cs typeface="Arial" panose="020B0604020202020204" pitchFamily="34" charset="0"/>
              </a:rPr>
              <a:t>(mental health services)</a:t>
            </a:r>
          </a:p>
        </p:txBody>
      </p:sp>
      <p:sp>
        <p:nvSpPr>
          <p:cNvPr id="19" name="TextBox 18">
            <a:extLst>
              <a:ext uri="{FF2B5EF4-FFF2-40B4-BE49-F238E27FC236}">
                <a16:creationId xmlns:a16="http://schemas.microsoft.com/office/drawing/2014/main" id="{6E335AEC-75A8-4773-A606-E51D256E26FE}"/>
              </a:ext>
            </a:extLst>
          </p:cNvPr>
          <p:cNvSpPr txBox="1"/>
          <p:nvPr/>
        </p:nvSpPr>
        <p:spPr>
          <a:xfrm rot="16200000">
            <a:off x="3655810" y="4441139"/>
            <a:ext cx="2224589" cy="338556"/>
          </a:xfrm>
          <a:prstGeom prst="rect">
            <a:avLst/>
          </a:prstGeom>
          <a:solidFill>
            <a:schemeClr val="bg1"/>
          </a:solidFill>
        </p:spPr>
        <p:txBody>
          <a:bodyPr wrap="square" rtlCol="0">
            <a:spAutoFit/>
          </a:bodyPr>
          <a:lstStyle/>
          <a:p>
            <a:pPr algn="ctr"/>
            <a:r>
              <a:rPr lang="en-AU" sz="1600" dirty="0">
                <a:latin typeface="Arial" panose="020B0604020202020204" pitchFamily="34" charset="0"/>
                <a:cs typeface="Arial" panose="020B0604020202020204" pitchFamily="34" charset="0"/>
              </a:rPr>
              <a:t>Percent movers</a:t>
            </a:r>
            <a:endParaRPr lang="en-AU" sz="1400" dirty="0">
              <a:latin typeface="Arial" panose="020B0604020202020204" pitchFamily="34" charset="0"/>
              <a:cs typeface="Arial" panose="020B0604020202020204" pitchFamily="34" charset="0"/>
            </a:endParaRPr>
          </a:p>
        </p:txBody>
      </p:sp>
      <p:graphicFrame>
        <p:nvGraphicFramePr>
          <p:cNvPr id="20" name="Table 19">
            <a:extLst>
              <a:ext uri="{FF2B5EF4-FFF2-40B4-BE49-F238E27FC236}">
                <a16:creationId xmlns:a16="http://schemas.microsoft.com/office/drawing/2014/main" id="{90238775-1AF1-4CFB-89FD-F9905D24E7D7}"/>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168574497"/>
      </p:ext>
    </p:extLst>
  </p:cSld>
  <p:clrMapOvr>
    <a:masterClrMapping/>
  </p:clrMapOvr>
  <mc:AlternateContent xmlns:mc="http://schemas.openxmlformats.org/markup-compatibility/2006" xmlns:p14="http://schemas.microsoft.com/office/powerpoint/2010/main">
    <mc:Choice Requires="p14">
      <p:transition spd="slow" p14:dur="2000" advTm="44420"/>
    </mc:Choice>
    <mc:Fallback xmlns="">
      <p:transition spd="slow" advTm="44420"/>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9258DC2-3CE8-4DE3-802E-5EC0FF8089CC}"/>
              </a:ext>
            </a:extLst>
          </p:cNvPr>
          <p:cNvGraphicFramePr>
            <a:graphicFrameLocks noGrp="1"/>
          </p:cNvGraphicFramePr>
          <p:nvPr>
            <p:extLst/>
          </p:nvPr>
        </p:nvGraphicFramePr>
        <p:xfrm>
          <a:off x="626763" y="1644014"/>
          <a:ext cx="7377206" cy="2508897"/>
        </p:xfrm>
        <a:graphic>
          <a:graphicData uri="http://schemas.openxmlformats.org/drawingml/2006/table">
            <a:tbl>
              <a:tblPr firstRow="1" firstCol="1" bandRow="1"/>
              <a:tblGrid>
                <a:gridCol w="2520199">
                  <a:extLst>
                    <a:ext uri="{9D8B030D-6E8A-4147-A177-3AD203B41FA5}">
                      <a16:colId xmlns:a16="http://schemas.microsoft.com/office/drawing/2014/main" val="1483422731"/>
                    </a:ext>
                  </a:extLst>
                </a:gridCol>
                <a:gridCol w="1021278">
                  <a:extLst>
                    <a:ext uri="{9D8B030D-6E8A-4147-A177-3AD203B41FA5}">
                      <a16:colId xmlns:a16="http://schemas.microsoft.com/office/drawing/2014/main" val="550454992"/>
                    </a:ext>
                  </a:extLst>
                </a:gridCol>
                <a:gridCol w="1318161">
                  <a:extLst>
                    <a:ext uri="{9D8B030D-6E8A-4147-A177-3AD203B41FA5}">
                      <a16:colId xmlns:a16="http://schemas.microsoft.com/office/drawing/2014/main" val="2362108047"/>
                    </a:ext>
                  </a:extLst>
                </a:gridCol>
                <a:gridCol w="1092530">
                  <a:extLst>
                    <a:ext uri="{9D8B030D-6E8A-4147-A177-3AD203B41FA5}">
                      <a16:colId xmlns:a16="http://schemas.microsoft.com/office/drawing/2014/main" val="1701274998"/>
                    </a:ext>
                  </a:extLst>
                </a:gridCol>
                <a:gridCol w="1425038">
                  <a:extLst>
                    <a:ext uri="{9D8B030D-6E8A-4147-A177-3AD203B41FA5}">
                      <a16:colId xmlns:a16="http://schemas.microsoft.com/office/drawing/2014/main" val="93022457"/>
                    </a:ext>
                  </a:extLst>
                </a:gridCol>
              </a:tblGrid>
              <a:tr h="373572">
                <a:tc>
                  <a:txBody>
                    <a:bodyPr/>
                    <a:lstStyle/>
                    <a:p>
                      <a:pPr algn="l">
                        <a:lnSpc>
                          <a:spcPct val="115000"/>
                        </a:lnSpc>
                        <a:spcAft>
                          <a:spcPts val="0"/>
                        </a:spcAft>
                      </a:pPr>
                      <a:r>
                        <a:rPr lang="en-AU" sz="1200" b="1" dirty="0">
                          <a:effectLst/>
                          <a:latin typeface="Arial" panose="020B0604020202020204" pitchFamily="34" charset="0"/>
                          <a:ea typeface="DengXian" panose="02010600030101010101" pitchFamily="2" charset="-122"/>
                          <a:cs typeface="Arial" panose="020B0604020202020204" pitchFamily="34" charset="0"/>
                        </a:rPr>
                        <a:t>Author (year)</a:t>
                      </a:r>
                      <a:endParaRPr lang="en-AU" sz="1200" dirty="0">
                        <a:effectLst/>
                        <a:latin typeface="Arial" panose="020B0604020202020204" pitchFamily="34" charset="0"/>
                        <a:ea typeface="DengXian"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b="1" dirty="0">
                          <a:effectLst/>
                          <a:latin typeface="Arial" panose="020B0604020202020204" pitchFamily="34" charset="0"/>
                          <a:ea typeface="DengXian" panose="02010600030101010101" pitchFamily="2" charset="-122"/>
                          <a:cs typeface="Arial" panose="020B0604020202020204" pitchFamily="34" charset="0"/>
                        </a:rPr>
                        <a:t>Country</a:t>
                      </a:r>
                      <a:endParaRPr lang="en-AU" sz="1200" dirty="0">
                        <a:effectLst/>
                        <a:latin typeface="Arial" panose="020B0604020202020204" pitchFamily="34" charset="0"/>
                        <a:ea typeface="DengXian"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b="1" dirty="0">
                          <a:effectLst/>
                          <a:latin typeface="Arial" panose="020B0604020202020204" pitchFamily="34" charset="0"/>
                          <a:ea typeface="DengXian" panose="02010600030101010101" pitchFamily="2" charset="-122"/>
                          <a:cs typeface="Arial" panose="020B0604020202020204" pitchFamily="34" charset="0"/>
                        </a:rPr>
                        <a:t>Population</a:t>
                      </a:r>
                      <a:endParaRPr lang="en-AU" sz="1200" dirty="0">
                        <a:effectLst/>
                        <a:latin typeface="Arial" panose="020B0604020202020204" pitchFamily="34" charset="0"/>
                        <a:ea typeface="DengXian"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b="1" dirty="0">
                          <a:effectLst/>
                          <a:latin typeface="Arial" panose="020B0604020202020204" pitchFamily="34" charset="0"/>
                          <a:ea typeface="DengXian" panose="02010600030101010101" pitchFamily="2" charset="-122"/>
                          <a:cs typeface="Arial" panose="020B0604020202020204" pitchFamily="34" charset="0"/>
                        </a:rPr>
                        <a:t>Care type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b="1" dirty="0">
                          <a:solidFill>
                            <a:srgbClr val="C00000"/>
                          </a:solidFill>
                          <a:effectLst/>
                          <a:latin typeface="Arial" panose="020B0604020202020204" pitchFamily="34" charset="0"/>
                          <a:ea typeface="DengXian" panose="02010600030101010101" pitchFamily="2" charset="-122"/>
                          <a:cs typeface="Arial" panose="020B0604020202020204" pitchFamily="34" charset="0"/>
                        </a:rPr>
                        <a:t>(Relative) </a:t>
                      </a:r>
                      <a:r>
                        <a:rPr lang="en-AU" sz="1200" b="1" dirty="0">
                          <a:effectLst/>
                          <a:latin typeface="Arial" panose="020B0604020202020204" pitchFamily="34" charset="0"/>
                          <a:ea typeface="DengXian" panose="02010600030101010101" pitchFamily="2" charset="-122"/>
                          <a:cs typeface="Arial" panose="020B0604020202020204" pitchFamily="34" charset="0"/>
                        </a:rPr>
                        <a:t>Importance place</a:t>
                      </a:r>
                      <a:endParaRPr lang="en-AU" sz="1200" dirty="0">
                        <a:effectLst/>
                        <a:latin typeface="Arial" panose="020B0604020202020204" pitchFamily="34" charset="0"/>
                        <a:ea typeface="DengXian"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5508741"/>
                  </a:ext>
                </a:extLst>
              </a:tr>
              <a:tr h="340667">
                <a:tc>
                  <a:txBody>
                    <a:bodyPr/>
                    <a:lstStyle/>
                    <a:p>
                      <a:pPr algn="l">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Finkelstein</a:t>
                      </a:r>
                      <a:r>
                        <a:rPr lang="en-AU" sz="1200" i="1" dirty="0">
                          <a:effectLst/>
                          <a:latin typeface="Arial" panose="020B0604020202020204" pitchFamily="34" charset="0"/>
                          <a:ea typeface="DengXian" panose="02010600030101010101" pitchFamily="2" charset="-122"/>
                          <a:cs typeface="Arial" panose="020B0604020202020204" pitchFamily="34" charset="0"/>
                        </a:rPr>
                        <a:t> et al. </a:t>
                      </a:r>
                      <a:r>
                        <a:rPr lang="en-AU" sz="1200" i="0" dirty="0">
                          <a:effectLst/>
                          <a:latin typeface="Arial" panose="020B0604020202020204" pitchFamily="34" charset="0"/>
                          <a:ea typeface="DengXian" panose="02010600030101010101" pitchFamily="2" charset="-122"/>
                          <a:cs typeface="Arial" panose="020B0604020202020204" pitchFamily="34" charset="0"/>
                        </a:rPr>
                        <a:t>(</a:t>
                      </a:r>
                      <a:r>
                        <a:rPr lang="en-AU" sz="1200" dirty="0">
                          <a:effectLst/>
                          <a:latin typeface="Arial" panose="020B0604020202020204" pitchFamily="34" charset="0"/>
                          <a:ea typeface="DengXian" panose="02010600030101010101" pitchFamily="2" charset="-122"/>
                          <a:cs typeface="Arial" panose="020B0604020202020204" pitchFamily="34" charset="0"/>
                        </a:rPr>
                        <a:t>2016: QJE)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US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65+ (Medicare)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All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50-60%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6474369"/>
                  </a:ext>
                </a:extLst>
              </a:tr>
              <a:tr h="340667">
                <a:tc>
                  <a:txBody>
                    <a:bodyPr/>
                    <a:lstStyle/>
                    <a:p>
                      <a:pPr algn="l">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Moura</a:t>
                      </a:r>
                      <a:r>
                        <a:rPr lang="en-AU" sz="1200" i="1" dirty="0">
                          <a:effectLst/>
                          <a:latin typeface="Arial" panose="020B0604020202020204" pitchFamily="34" charset="0"/>
                          <a:ea typeface="DengXian" panose="02010600030101010101" pitchFamily="2" charset="-122"/>
                          <a:cs typeface="Arial" panose="020B0604020202020204" pitchFamily="34" charset="0"/>
                        </a:rPr>
                        <a:t> et al.</a:t>
                      </a:r>
                      <a:r>
                        <a:rPr lang="en-AU" sz="1200" dirty="0">
                          <a:effectLst/>
                          <a:latin typeface="Arial" panose="020B0604020202020204" pitchFamily="34" charset="0"/>
                          <a:ea typeface="DengXian" panose="02010600030101010101" pitchFamily="2" charset="-122"/>
                          <a:cs typeface="Arial" panose="020B0604020202020204" pitchFamily="34" charset="0"/>
                        </a:rPr>
                        <a:t>, (2019: HE)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Netherlands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Whole population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All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27%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2177835"/>
                  </a:ext>
                </a:extLst>
              </a:tr>
              <a:tr h="340667">
                <a:tc>
                  <a:txBody>
                    <a:bodyPr/>
                    <a:lstStyle/>
                    <a:p>
                      <a:pPr algn="l">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Salm and </a:t>
                      </a:r>
                      <a:r>
                        <a:rPr lang="en-AU" sz="1200" dirty="0" err="1">
                          <a:effectLst/>
                          <a:latin typeface="Arial" panose="020B0604020202020204" pitchFamily="34" charset="0"/>
                          <a:ea typeface="DengXian" panose="02010600030101010101" pitchFamily="2" charset="-122"/>
                          <a:cs typeface="Arial" panose="020B0604020202020204" pitchFamily="34" charset="0"/>
                        </a:rPr>
                        <a:t>Wübker</a:t>
                      </a:r>
                      <a:r>
                        <a:rPr lang="en-AU" sz="1200" dirty="0">
                          <a:effectLst/>
                          <a:latin typeface="Arial" panose="020B0604020202020204" pitchFamily="34" charset="0"/>
                          <a:ea typeface="DengXian" panose="02010600030101010101" pitchFamily="2" charset="-122"/>
                          <a:cs typeface="Arial" panose="020B0604020202020204" pitchFamily="34" charset="0"/>
                        </a:rPr>
                        <a:t> (2020: JHE)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18+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Outpatient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8954803"/>
                  </a:ext>
                </a:extLst>
              </a:tr>
              <a:tr h="340667">
                <a:tc>
                  <a:txBody>
                    <a:bodyPr/>
                    <a:lstStyle/>
                    <a:p>
                      <a:pPr algn="l">
                        <a:lnSpc>
                          <a:spcPct val="115000"/>
                        </a:lnSpc>
                        <a:spcAft>
                          <a:spcPts val="0"/>
                        </a:spcAft>
                      </a:pPr>
                      <a:r>
                        <a:rPr lang="en-AU" sz="1200" dirty="0" err="1">
                          <a:effectLst/>
                          <a:latin typeface="Arial" panose="020B0604020202020204" pitchFamily="34" charset="0"/>
                          <a:ea typeface="DengXian" panose="02010600030101010101" pitchFamily="2" charset="-122"/>
                          <a:cs typeface="Arial" panose="020B0604020202020204" pitchFamily="34" charset="0"/>
                        </a:rPr>
                        <a:t>Godøy</a:t>
                      </a:r>
                      <a:r>
                        <a:rPr lang="en-AU" sz="1200" dirty="0">
                          <a:effectLst/>
                          <a:latin typeface="Arial" panose="020B0604020202020204" pitchFamily="34" charset="0"/>
                          <a:ea typeface="DengXian" panose="02010600030101010101" pitchFamily="2" charset="-122"/>
                          <a:cs typeface="Arial" panose="020B0604020202020204" pitchFamily="34" charset="0"/>
                        </a:rPr>
                        <a:t> &amp; </a:t>
                      </a:r>
                      <a:r>
                        <a:rPr lang="en-AU" sz="1200" dirty="0" err="1">
                          <a:effectLst/>
                          <a:latin typeface="Arial" panose="020B0604020202020204" pitchFamily="34" charset="0"/>
                          <a:ea typeface="DengXian" panose="02010600030101010101" pitchFamily="2" charset="-122"/>
                          <a:cs typeface="Arial" panose="020B0604020202020204" pitchFamily="34" charset="0"/>
                        </a:rPr>
                        <a:t>Huitfeldt</a:t>
                      </a:r>
                      <a:r>
                        <a:rPr lang="en-AU" sz="1200" dirty="0">
                          <a:effectLst/>
                          <a:latin typeface="Arial" panose="020B0604020202020204" pitchFamily="34" charset="0"/>
                          <a:ea typeface="DengXian" panose="02010600030101010101" pitchFamily="2" charset="-122"/>
                          <a:cs typeface="Arial" panose="020B0604020202020204" pitchFamily="34" charset="0"/>
                        </a:rPr>
                        <a:t> (2020: JHE)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Norway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30-65 years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Inpatient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49%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9743578"/>
                  </a:ext>
                </a:extLst>
              </a:tr>
              <a:tr h="373572">
                <a:tc>
                  <a:txBody>
                    <a:bodyPr/>
                    <a:lstStyle/>
                    <a:p>
                      <a:pPr algn="l">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Johansson &amp; </a:t>
                      </a:r>
                      <a:r>
                        <a:rPr lang="en-AU" sz="1200" dirty="0" err="1">
                          <a:effectLst/>
                          <a:latin typeface="Arial" panose="020B0604020202020204" pitchFamily="34" charset="0"/>
                          <a:ea typeface="DengXian" panose="02010600030101010101" pitchFamily="2" charset="-122"/>
                          <a:cs typeface="Arial" panose="020B0604020202020204" pitchFamily="34" charset="0"/>
                        </a:rPr>
                        <a:t>Svensson</a:t>
                      </a:r>
                      <a:r>
                        <a:rPr lang="en-AU" sz="1200" dirty="0">
                          <a:effectLst/>
                          <a:latin typeface="Arial" panose="020B0604020202020204" pitchFamily="34" charset="0"/>
                          <a:ea typeface="DengXian" panose="02010600030101010101" pitchFamily="2" charset="-122"/>
                          <a:cs typeface="Arial" panose="020B0604020202020204" pitchFamily="34" charset="0"/>
                        </a:rPr>
                        <a:t> (2022: HE)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Sweden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Prescription medicines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5-10%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463149"/>
                  </a:ext>
                </a:extLst>
              </a:tr>
              <a:tr h="340667">
                <a:tc>
                  <a:txBody>
                    <a:bodyPr/>
                    <a:lstStyle/>
                    <a:p>
                      <a:pPr algn="l">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Ding (2021: </a:t>
                      </a:r>
                      <a:r>
                        <a:rPr lang="en-AU" sz="1200" i="1" dirty="0">
                          <a:effectLst/>
                          <a:latin typeface="Arial" panose="020B0604020202020204" pitchFamily="34" charset="0"/>
                          <a:ea typeface="DengXian" panose="02010600030101010101" pitchFamily="2" charset="-122"/>
                          <a:cs typeface="Arial" panose="020B0604020202020204" pitchFamily="34" charset="0"/>
                        </a:rPr>
                        <a:t>working paper</a:t>
                      </a:r>
                      <a:r>
                        <a:rPr lang="en-AU" sz="1200" dirty="0">
                          <a:effectLst/>
                          <a:latin typeface="Arial" panose="020B0604020202020204" pitchFamily="34" charset="0"/>
                          <a:ea typeface="DengXian" panose="02010600030101010101" pitchFamily="2" charset="-122"/>
                          <a:cs typeface="Arial" panose="020B0604020202020204" pitchFamily="34"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 US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65+ (Medicare)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Mental health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AU" sz="1200" dirty="0">
                          <a:effectLst/>
                          <a:latin typeface="Arial" panose="020B0604020202020204" pitchFamily="34" charset="0"/>
                          <a:ea typeface="DengXian" panose="02010600030101010101" pitchFamily="2" charset="-122"/>
                          <a:cs typeface="Arial" panose="020B0604020202020204" pitchFamily="34" charset="0"/>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7497304"/>
                  </a:ext>
                </a:extLst>
              </a:tr>
            </a:tbl>
          </a:graphicData>
        </a:graphic>
      </p:graphicFrame>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362DF00-228E-4BB5-A0B5-9ACC0D69EFBB}"/>
                  </a:ext>
                </a:extLst>
              </p:cNvPr>
              <p:cNvSpPr/>
              <p:nvPr/>
            </p:nvSpPr>
            <p:spPr>
              <a:xfrm>
                <a:off x="473464" y="4285605"/>
                <a:ext cx="8139865" cy="1960537"/>
              </a:xfrm>
              <a:prstGeom prst="rect">
                <a:avLst/>
              </a:prstGeom>
            </p:spPr>
            <p:txBody>
              <a:bodyPr wrap="square">
                <a:spAutoFit/>
              </a:bodyPr>
              <a:lstStyle/>
              <a:p>
                <a:pPr marL="285750" indent="-285750">
                  <a:lnSpc>
                    <a:spcPct val="120000"/>
                  </a:lnSpc>
                  <a:spcAft>
                    <a:spcPts val="600"/>
                  </a:spcAft>
                  <a:buFont typeface="Arial" panose="020B0604020202020204" pitchFamily="34" charset="0"/>
                  <a:buChar char="•"/>
                </a:pPr>
                <a:r>
                  <a:rPr lang="en-AU" sz="1600" dirty="0">
                    <a:latin typeface="Arial" panose="020B0604020202020204" pitchFamily="34" charset="0"/>
                    <a:cs typeface="Arial" panose="020B0604020202020204" pitchFamily="34" charset="0"/>
                  </a:rPr>
                  <a:t>First for </a:t>
                </a:r>
                <a:r>
                  <a:rPr lang="en-AU" sz="1600" dirty="0" err="1">
                    <a:latin typeface="Arial" panose="020B0604020202020204" pitchFamily="34" charset="0"/>
                    <a:cs typeface="Arial" panose="020B0604020202020204" pitchFamily="34" charset="0"/>
                  </a:rPr>
                  <a:t>Aus</a:t>
                </a:r>
                <a:r>
                  <a:rPr lang="en-AU" sz="1600" dirty="0">
                    <a:latin typeface="Arial" panose="020B0604020202020204" pitchFamily="34" charset="0"/>
                    <a:cs typeface="Arial" panose="020B0604020202020204" pitchFamily="34" charset="0"/>
                  </a:rPr>
                  <a:t>, full pop. Reason to believe Australia would be different:</a:t>
                </a:r>
              </a:p>
              <a:p>
                <a:pPr lvl="1">
                  <a:spcAft>
                    <a:spcPts val="600"/>
                  </a:spcAft>
                </a:pPr>
                <a:r>
                  <a:rPr lang="en-AU" sz="1500" dirty="0">
                    <a:latin typeface="Arial" panose="020B0604020202020204" pitchFamily="34" charset="0"/>
                    <a:cs typeface="Arial" panose="020B0604020202020204" pitchFamily="34" charset="0"/>
                    <a:sym typeface="Wingdings" panose="05000000000000000000" pitchFamily="2" charset="2"/>
                  </a:rPr>
                  <a:t> </a:t>
                </a:r>
                <a:r>
                  <a:rPr lang="en-US" sz="1500" dirty="0">
                    <a:latin typeface="Arial" panose="020B0604020202020204" pitchFamily="34" charset="0"/>
                    <a:cs typeface="Arial" panose="020B0604020202020204" pitchFamily="34" charset="0"/>
                    <a:sym typeface="Wingdings" panose="05000000000000000000" pitchFamily="2" charset="2"/>
                  </a:rPr>
                  <a:t>universal health insurance, unregulated fee-setting &amp; scarce supply MCHPs</a:t>
                </a:r>
                <a:br>
                  <a:rPr lang="en-US" sz="1600" dirty="0">
                    <a:latin typeface="Arial" panose="020B0604020202020204" pitchFamily="34" charset="0"/>
                    <a:cs typeface="Arial" panose="020B0604020202020204" pitchFamily="34" charset="0"/>
                    <a:sym typeface="Wingdings" panose="05000000000000000000" pitchFamily="2" charset="2"/>
                  </a:rPr>
                </a:br>
                <a:r>
                  <a:rPr lang="en-US" sz="1600" dirty="0">
                    <a:latin typeface="Arial" panose="020B0604020202020204" pitchFamily="34" charset="0"/>
                    <a:cs typeface="Arial" panose="020B0604020202020204" pitchFamily="34" charset="0"/>
                    <a:sym typeface="Wingdings" panose="05000000000000000000" pitchFamily="2" charset="2"/>
                  </a:rPr>
                  <a:t>    </a:t>
                </a:r>
                <a:r>
                  <a:rPr lang="en-US" sz="1200" dirty="0">
                    <a:solidFill>
                      <a:schemeClr val="tx1">
                        <a:lumMod val="50000"/>
                        <a:lumOff val="50000"/>
                      </a:schemeClr>
                    </a:solidFill>
                    <a:latin typeface="Arial" panose="020B0604020202020204" pitchFamily="34" charset="0"/>
                    <a:cs typeface="Arial" panose="020B0604020202020204" pitchFamily="34" charset="0"/>
                    <a:sym typeface="Wingdings" panose="05000000000000000000" pitchFamily="2" charset="2"/>
                  </a:rPr>
                  <a:t>(Productivity Commission, 2020; </a:t>
                </a:r>
                <a:r>
                  <a:rPr lang="en-US" sz="1200" dirty="0" err="1">
                    <a:solidFill>
                      <a:schemeClr val="tx1">
                        <a:lumMod val="50000"/>
                        <a:lumOff val="50000"/>
                      </a:schemeClr>
                    </a:solidFill>
                    <a:latin typeface="Arial" panose="020B0604020202020204" pitchFamily="34" charset="0"/>
                    <a:cs typeface="Arial" panose="020B0604020202020204" pitchFamily="34" charset="0"/>
                    <a:sym typeface="Wingdings" panose="05000000000000000000" pitchFamily="2" charset="2"/>
                  </a:rPr>
                  <a:t>Pulok</a:t>
                </a:r>
                <a:r>
                  <a:rPr lang="en-US" sz="1200" dirty="0">
                    <a:solidFill>
                      <a:schemeClr val="tx1">
                        <a:lumMod val="50000"/>
                        <a:lumOff val="50000"/>
                      </a:schemeClr>
                    </a:solidFill>
                    <a:latin typeface="Arial" panose="020B0604020202020204" pitchFamily="34" charset="0"/>
                    <a:cs typeface="Arial" panose="020B0604020202020204" pitchFamily="34" charset="0"/>
                    <a:sym typeface="Wingdings" panose="05000000000000000000" pitchFamily="2" charset="2"/>
                  </a:rPr>
                  <a:t> et al., 2020; </a:t>
                </a:r>
                <a:r>
                  <a:rPr lang="en-US" sz="1200" dirty="0" err="1">
                    <a:solidFill>
                      <a:schemeClr val="tx1">
                        <a:lumMod val="50000"/>
                        <a:lumOff val="50000"/>
                      </a:schemeClr>
                    </a:solidFill>
                    <a:latin typeface="Arial" panose="020B0604020202020204" pitchFamily="34" charset="0"/>
                    <a:cs typeface="Arial" panose="020B0604020202020204" pitchFamily="34" charset="0"/>
                    <a:sym typeface="Wingdings" panose="05000000000000000000" pitchFamily="2" charset="2"/>
                  </a:rPr>
                  <a:t>Johar</a:t>
                </a:r>
                <a:r>
                  <a:rPr lang="en-US" sz="1200" dirty="0">
                    <a:solidFill>
                      <a:schemeClr val="tx1">
                        <a:lumMod val="50000"/>
                        <a:lumOff val="50000"/>
                      </a:schemeClr>
                    </a:solidFill>
                    <a:latin typeface="Arial" panose="020B0604020202020204" pitchFamily="34" charset="0"/>
                    <a:cs typeface="Arial" panose="020B0604020202020204" pitchFamily="34" charset="0"/>
                    <a:sym typeface="Wingdings" panose="05000000000000000000" pitchFamily="2" charset="2"/>
                  </a:rPr>
                  <a:t> et al., 2017; Phillips, 2013). </a:t>
                </a:r>
                <a:endParaRPr lang="en-AU" sz="1200" dirty="0">
                  <a:solidFill>
                    <a:schemeClr val="tx1">
                      <a:lumMod val="50000"/>
                      <a:lumOff val="50000"/>
                    </a:schemeClr>
                  </a:solidFill>
                  <a:latin typeface="Arial" panose="020B0604020202020204" pitchFamily="34" charset="0"/>
                  <a:cs typeface="Arial" panose="020B0604020202020204" pitchFamily="34" charset="0"/>
                </a:endParaRPr>
              </a:p>
              <a:p>
                <a:pPr marL="285750" indent="-285750">
                  <a:lnSpc>
                    <a:spcPct val="120000"/>
                  </a:lnSpc>
                  <a:spcAft>
                    <a:spcPts val="600"/>
                  </a:spcAft>
                  <a:buFont typeface="Arial" panose="020B0604020202020204" pitchFamily="34" charset="0"/>
                  <a:buChar char="•"/>
                </a:pPr>
                <a:r>
                  <a:rPr lang="en-AU" sz="1600" dirty="0">
                    <a:latin typeface="Arial" panose="020B0604020202020204" pitchFamily="34" charset="0"/>
                    <a:cs typeface="Arial" panose="020B0604020202020204" pitchFamily="34" charset="0"/>
                  </a:rPr>
                  <a:t>Previous focus assumes threshold at which more $ </a:t>
                </a:r>
                <a14:m>
                  <m:oMath xmlns:m="http://schemas.openxmlformats.org/officeDocument/2006/math">
                    <m:r>
                      <a:rPr lang="en-AU" sz="1600" i="1">
                        <a:latin typeface="Cambria Math" panose="02040503050406030204" pitchFamily="18" charset="0"/>
                        <a:ea typeface="Cambria Math" panose="02040503050406030204" pitchFamily="18" charset="0"/>
                        <a:cs typeface="Arial" panose="020B0604020202020204" pitchFamily="34" charset="0"/>
                      </a:rPr>
                      <m:t>≠</m:t>
                    </m:r>
                  </m:oMath>
                </a14:m>
                <a:r>
                  <a:rPr lang="en-AU" sz="1600" dirty="0">
                    <a:latin typeface="Arial" panose="020B0604020202020204" pitchFamily="34" charset="0"/>
                    <a:cs typeface="Arial" panose="020B0604020202020204" pitchFamily="34" charset="0"/>
                  </a:rPr>
                  <a:t> better health </a:t>
                </a:r>
              </a:p>
              <a:p>
                <a:pPr marL="735013" lvl="1" indent="-285750">
                  <a:spcAft>
                    <a:spcPts val="600"/>
                  </a:spcAft>
                  <a:buFont typeface="Wingdings" panose="05000000000000000000" pitchFamily="2" charset="2"/>
                  <a:buChar char="à"/>
                </a:pPr>
                <a:r>
                  <a:rPr lang="en-AU" sz="1600" b="1" dirty="0">
                    <a:latin typeface="Arial" panose="020B0604020202020204" pitchFamily="34" charset="0"/>
                    <a:cs typeface="Arial" panose="020B0604020202020204" pitchFamily="34" charset="0"/>
                  </a:rPr>
                  <a:t>equalising place-based utilisation =</a:t>
                </a:r>
                <a:r>
                  <a:rPr lang="en-AU" sz="1600" dirty="0">
                    <a:latin typeface="Arial" panose="020B0604020202020204" pitchFamily="34" charset="0"/>
                    <a:cs typeface="Arial" panose="020B0604020202020204" pitchFamily="34" charset="0"/>
                  </a:rPr>
                  <a:t> savings</a:t>
                </a:r>
              </a:p>
              <a:p>
                <a:pPr marL="735013" lvl="1" indent="-285750">
                  <a:spcAft>
                    <a:spcPts val="600"/>
                  </a:spcAft>
                  <a:buFont typeface="Wingdings" panose="05000000000000000000" pitchFamily="2" charset="2"/>
                  <a:buChar char="à"/>
                </a:pPr>
                <a:r>
                  <a:rPr lang="en-AU" sz="1600" dirty="0">
                    <a:latin typeface="Arial" panose="020B0604020202020204" pitchFamily="34" charset="0"/>
                    <a:cs typeface="Arial" panose="020B0604020202020204" pitchFamily="34" charset="0"/>
                  </a:rPr>
                  <a:t>Diff for MH given “chronic underfunding” </a:t>
                </a:r>
                <a:r>
                  <a:rPr lang="da-DK" sz="1200" dirty="0">
                    <a:solidFill>
                      <a:schemeClr val="tx1">
                        <a:lumMod val="50000"/>
                        <a:lumOff val="50000"/>
                      </a:schemeClr>
                    </a:solidFill>
                    <a:latin typeface="Arial" panose="020B0604020202020204" pitchFamily="34" charset="0"/>
                    <a:cs typeface="Arial" panose="020B0604020202020204" pitchFamily="34" charset="0"/>
                  </a:rPr>
                  <a:t>(WHO, 2021; Krausz et al., 2019)</a:t>
                </a:r>
                <a:endParaRPr lang="en-AU" sz="1200" dirty="0">
                  <a:solidFill>
                    <a:schemeClr val="tx1">
                      <a:lumMod val="50000"/>
                      <a:lumOff val="50000"/>
                    </a:schemeClr>
                  </a:solidFill>
                  <a:latin typeface="Arial" panose="020B0604020202020204" pitchFamily="34" charset="0"/>
                  <a:cs typeface="Arial" panose="020B0604020202020204" pitchFamily="34" charset="0"/>
                </a:endParaRPr>
              </a:p>
            </p:txBody>
          </p:sp>
        </mc:Choice>
        <mc:Fallback xmlns="">
          <p:sp>
            <p:nvSpPr>
              <p:cNvPr id="5" name="Rectangle 4">
                <a:extLst>
                  <a:ext uri="{FF2B5EF4-FFF2-40B4-BE49-F238E27FC236}">
                    <a16:creationId xmlns:a16="http://schemas.microsoft.com/office/drawing/2014/main" id="{4362DF00-228E-4BB5-A0B5-9ACC0D69EFBB}"/>
                  </a:ext>
                </a:extLst>
              </p:cNvPr>
              <p:cNvSpPr>
                <a:spLocks noRot="1" noChangeAspect="1" noMove="1" noResize="1" noEditPoints="1" noAdjustHandles="1" noChangeArrowheads="1" noChangeShapeType="1" noTextEdit="1"/>
              </p:cNvSpPr>
              <p:nvPr/>
            </p:nvSpPr>
            <p:spPr>
              <a:xfrm>
                <a:off x="473464" y="4285605"/>
                <a:ext cx="8139865" cy="1960537"/>
              </a:xfrm>
              <a:prstGeom prst="rect">
                <a:avLst/>
              </a:prstGeom>
              <a:blipFill>
                <a:blip r:embed="rId3"/>
                <a:stretch>
                  <a:fillRect l="-300" b="-3106"/>
                </a:stretch>
              </a:blipFill>
            </p:spPr>
            <p:txBody>
              <a:bodyPr/>
              <a:lstStyle/>
              <a:p>
                <a:r>
                  <a:rPr lang="en-AU">
                    <a:noFill/>
                  </a:rPr>
                  <a:t> </a:t>
                </a:r>
              </a:p>
            </p:txBody>
          </p:sp>
        </mc:Fallback>
      </mc:AlternateContent>
      <p:sp>
        <p:nvSpPr>
          <p:cNvPr id="3" name="Rectangle 2">
            <a:extLst>
              <a:ext uri="{FF2B5EF4-FFF2-40B4-BE49-F238E27FC236}">
                <a16:creationId xmlns:a16="http://schemas.microsoft.com/office/drawing/2014/main" id="{9705795F-EAE4-47F1-9AFF-90E81F8D0E6F}"/>
              </a:ext>
            </a:extLst>
          </p:cNvPr>
          <p:cNvSpPr/>
          <p:nvPr/>
        </p:nvSpPr>
        <p:spPr>
          <a:xfrm>
            <a:off x="457199" y="1145094"/>
            <a:ext cx="8172396" cy="338554"/>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Relative importance of place varies by institutional setting, population &amp; care type: </a:t>
            </a:r>
            <a:endParaRPr lang="en-AU" sz="1600" dirty="0"/>
          </a:p>
        </p:txBody>
      </p:sp>
      <p:sp>
        <p:nvSpPr>
          <p:cNvPr id="10" name="Rectangular Callout 4">
            <a:extLst>
              <a:ext uri="{FF2B5EF4-FFF2-40B4-BE49-F238E27FC236}">
                <a16:creationId xmlns:a16="http://schemas.microsoft.com/office/drawing/2014/main" id="{B24BD3D1-76E2-44C8-B513-5C695A3754FD}"/>
              </a:ext>
            </a:extLst>
          </p:cNvPr>
          <p:cNvSpPr/>
          <p:nvPr/>
        </p:nvSpPr>
        <p:spPr>
          <a:xfrm>
            <a:off x="7885216" y="2301064"/>
            <a:ext cx="1151906" cy="964776"/>
          </a:xfrm>
          <a:prstGeom prst="wedgeRectCallout">
            <a:avLst>
              <a:gd name="adj1" fmla="val -73291"/>
              <a:gd name="adj2" fmla="val -20389"/>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600" dirty="0">
                <a:latin typeface="Arial" panose="020B0604020202020204" pitchFamily="34" charset="0"/>
                <a:cs typeface="Arial" panose="020B0604020202020204" pitchFamily="34" charset="0"/>
              </a:rPr>
              <a:t>Regulated pricing/</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insurance </a:t>
            </a:r>
          </a:p>
        </p:txBody>
      </p:sp>
      <p:sp>
        <p:nvSpPr>
          <p:cNvPr id="11" name="Rectangle 10">
            <a:extLst>
              <a:ext uri="{FF2B5EF4-FFF2-40B4-BE49-F238E27FC236}">
                <a16:creationId xmlns:a16="http://schemas.microsoft.com/office/drawing/2014/main" id="{E0CF5C38-E1B8-44C6-B9AD-AA840A1AF709}"/>
              </a:ext>
            </a:extLst>
          </p:cNvPr>
          <p:cNvSpPr/>
          <p:nvPr/>
        </p:nvSpPr>
        <p:spPr>
          <a:xfrm>
            <a:off x="389713" y="474211"/>
            <a:ext cx="5832679" cy="584775"/>
          </a:xfrm>
          <a:prstGeom prst="rect">
            <a:avLst/>
          </a:prstGeom>
        </p:spPr>
        <p:txBody>
          <a:bodyPr wrap="square">
            <a:spAutoFit/>
          </a:bodyPr>
          <a:lstStyle/>
          <a:p>
            <a:r>
              <a:rPr lang="en-AU" sz="3200" cap="small" dirty="0">
                <a:solidFill>
                  <a:srgbClr val="105F78"/>
                </a:solidFill>
              </a:rPr>
              <a:t>Background: </a:t>
            </a:r>
            <a:r>
              <a:rPr lang="en-AU" sz="3200" cap="small" dirty="0">
                <a:solidFill>
                  <a:schemeClr val="accent1"/>
                </a:solidFill>
              </a:rPr>
              <a:t>Previous research</a:t>
            </a:r>
            <a:endParaRPr lang="en-AU" sz="3200" dirty="0">
              <a:solidFill>
                <a:schemeClr val="accent1"/>
              </a:solidFill>
            </a:endParaRPr>
          </a:p>
        </p:txBody>
      </p:sp>
      <p:graphicFrame>
        <p:nvGraphicFramePr>
          <p:cNvPr id="12" name="Table 11">
            <a:extLst>
              <a:ext uri="{FF2B5EF4-FFF2-40B4-BE49-F238E27FC236}">
                <a16:creationId xmlns:a16="http://schemas.microsoft.com/office/drawing/2014/main" id="{64A6EE2A-865D-4F56-8FE9-743315B6A4F7}"/>
              </a:ext>
            </a:extLst>
          </p:cNvPr>
          <p:cNvGraphicFramePr>
            <a:graphicFrameLocks noGrp="1"/>
          </p:cNvGraphicFramePr>
          <p:nvPr>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tx1"/>
                          </a:solidFill>
                          <a:latin typeface="+mn-lt"/>
                          <a:ea typeface="+mn-ea"/>
                          <a:cs typeface="+mn-cs"/>
                        </a:rPr>
                        <a:t>Background</a:t>
                      </a:r>
                      <a:endParaRPr lang="en-AU" sz="1200" b="0" dirty="0">
                        <a:solidFill>
                          <a:schemeClr val="tx1"/>
                        </a:solidFill>
                      </a:endParaRP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273116355"/>
      </p:ext>
    </p:extLst>
  </p:cSld>
  <p:clrMapOvr>
    <a:masterClrMapping/>
  </p:clrMapOvr>
  <mc:AlternateContent xmlns:mc="http://schemas.openxmlformats.org/markup-compatibility/2006" xmlns:p14="http://schemas.microsoft.com/office/powerpoint/2010/main">
    <mc:Choice Requires="p14">
      <p:transition spd="slow" p14:dur="2000" advTm="102550"/>
    </mc:Choice>
    <mc:Fallback xmlns="">
      <p:transition spd="slow" advTm="10255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D2BBDD6-8367-45D8-9276-05422C55F750}"/>
              </a:ext>
            </a:extLst>
          </p:cNvPr>
          <p:cNvPicPr/>
          <p:nvPr/>
        </p:nvPicPr>
        <p:blipFill rotWithShape="1">
          <a:blip r:embed="rId3">
            <a:extLst>
              <a:ext uri="{28A0092B-C50C-407E-A947-70E740481C1C}">
                <a14:useLocalDpi xmlns:a14="http://schemas.microsoft.com/office/drawing/2010/main" val="0"/>
              </a:ext>
            </a:extLst>
          </a:blip>
          <a:srcRect l="2230" r="5745"/>
          <a:stretch/>
        </p:blipFill>
        <p:spPr bwMode="auto">
          <a:xfrm>
            <a:off x="3365370" y="1465296"/>
            <a:ext cx="5711151" cy="5195500"/>
          </a:xfrm>
          <a:prstGeom prst="rect">
            <a:avLst/>
          </a:prstGeom>
          <a:noFill/>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8962CAE0-FE72-436E-8DA3-E9656EF66664}"/>
              </a:ext>
            </a:extLst>
          </p:cNvPr>
          <p:cNvSpPr/>
          <p:nvPr/>
        </p:nvSpPr>
        <p:spPr>
          <a:xfrm>
            <a:off x="3537097" y="4776958"/>
            <a:ext cx="2162433" cy="1231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a:extLst>
              <a:ext uri="{FF2B5EF4-FFF2-40B4-BE49-F238E27FC236}">
                <a16:creationId xmlns:a16="http://schemas.microsoft.com/office/drawing/2014/main" id="{8E64C164-2B29-458A-AFF4-705AA1C9FB91}"/>
              </a:ext>
            </a:extLst>
          </p:cNvPr>
          <p:cNvSpPr/>
          <p:nvPr/>
        </p:nvSpPr>
        <p:spPr>
          <a:xfrm>
            <a:off x="0" y="5952226"/>
            <a:ext cx="9143999" cy="892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ED7434C5-E484-4438-9538-E4DFEBF9E822}"/>
              </a:ext>
            </a:extLst>
          </p:cNvPr>
          <p:cNvSpPr/>
          <p:nvPr/>
        </p:nvSpPr>
        <p:spPr>
          <a:xfrm>
            <a:off x="389713" y="1037184"/>
            <a:ext cx="8574804" cy="918008"/>
          </a:xfrm>
          <a:prstGeom prst="rect">
            <a:avLst/>
          </a:prstGeom>
        </p:spPr>
        <p:txBody>
          <a:bodyPr wrap="square">
            <a:spAutoFit/>
          </a:bodyPr>
          <a:lstStyle/>
          <a:p>
            <a:pPr>
              <a:lnSpc>
                <a:spcPct val="120000"/>
              </a:lnSpc>
            </a:pPr>
            <a:r>
              <a:rPr lang="en-US" sz="1600" b="1" dirty="0">
                <a:latin typeface="Arial" panose="020B0604020202020204" pitchFamily="34" charset="0"/>
                <a:cs typeface="Arial" panose="020B0604020202020204" pitchFamily="34" charset="0"/>
              </a:rPr>
              <a:t>Some variation anticipated </a:t>
            </a:r>
            <a:r>
              <a:rPr lang="en-US" sz="1600" dirty="0">
                <a:latin typeface="Arial" panose="020B0604020202020204" pitchFamily="34" charset="0"/>
                <a:cs typeface="Arial" panose="020B0604020202020204" pitchFamily="34" charset="0"/>
              </a:rPr>
              <a:t>but </a:t>
            </a:r>
            <a:r>
              <a:rPr lang="en-US" sz="1600" b="1" dirty="0">
                <a:latin typeface="Arial" panose="020B0604020202020204" pitchFamily="34" charset="0"/>
                <a:cs typeface="Arial" panose="020B0604020202020204" pitchFamily="34" charset="0"/>
              </a:rPr>
              <a:t>some unwarranted </a:t>
            </a:r>
            <a:r>
              <a:rPr lang="en-US" sz="1600" dirty="0">
                <a:latin typeface="Arial" panose="020B0604020202020204" pitchFamily="34" charset="0"/>
                <a:cs typeface="Arial" panose="020B0604020202020204" pitchFamily="34" charset="0"/>
              </a:rPr>
              <a:t>(inefficient use of resources or differences in availability of mental health providers – e</a:t>
            </a:r>
            <a:r>
              <a:rPr lang="en-AU" sz="1600" dirty="0">
                <a:latin typeface="Arial" panose="020B0604020202020204" pitchFamily="34" charset="0"/>
                <a:cs typeface="Arial" panose="020B0604020202020204" pitchFamily="34" charset="0"/>
              </a:rPr>
              <a:t>sp. </a:t>
            </a:r>
            <a:r>
              <a:rPr lang="en-AU" sz="1600" dirty="0" err="1">
                <a:latin typeface="Arial" panose="020B0604020202020204" pitchFamily="34" charset="0"/>
                <a:cs typeface="Arial" panose="020B0604020202020204" pitchFamily="34" charset="0"/>
              </a:rPr>
              <a:t>Aus</a:t>
            </a:r>
            <a:r>
              <a:rPr lang="en-AU" sz="1600" dirty="0">
                <a:latin typeface="Arial" panose="020B0604020202020204" pitchFamily="34" charset="0"/>
                <a:cs typeface="Arial" panose="020B0604020202020204" pitchFamily="34" charset="0"/>
              </a:rPr>
              <a:t> under provision &amp; supply) </a:t>
            </a:r>
            <a:br>
              <a:rPr lang="en-AU" sz="1600" dirty="0">
                <a:latin typeface="Arial" panose="020B0604020202020204" pitchFamily="34" charset="0"/>
                <a:cs typeface="Arial" panose="020B0604020202020204" pitchFamily="34" charset="0"/>
              </a:rPr>
            </a:br>
            <a:r>
              <a:rPr lang="en-AU" sz="1200" dirty="0">
                <a:solidFill>
                  <a:schemeClr val="tx1">
                    <a:lumMod val="50000"/>
                    <a:lumOff val="50000"/>
                  </a:schemeClr>
                </a:solidFill>
                <a:latin typeface="Arial" panose="020B0604020202020204" pitchFamily="34" charset="0"/>
                <a:cs typeface="Arial" panose="020B0604020202020204" pitchFamily="34" charset="0"/>
              </a:rPr>
              <a:t>(</a:t>
            </a:r>
            <a:r>
              <a:rPr lang="en-US" sz="1200" dirty="0">
                <a:solidFill>
                  <a:schemeClr val="tx1">
                    <a:lumMod val="50000"/>
                    <a:lumOff val="50000"/>
                  </a:schemeClr>
                </a:solidFill>
                <a:latin typeface="Arial" panose="020B0604020202020204" pitchFamily="34" charset="0"/>
                <a:cs typeface="Arial" panose="020B0604020202020204" pitchFamily="34" charset="0"/>
              </a:rPr>
              <a:t>Productivity Commission Mental Health Inquiry, 2020)</a:t>
            </a:r>
            <a:endParaRPr lang="en-US" sz="1600" dirty="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77DDC5B5-7592-4332-A6C9-14F1FA3864A4}"/>
              </a:ext>
            </a:extLst>
          </p:cNvPr>
          <p:cNvPicPr>
            <a:picLocks noChangeAspect="1"/>
          </p:cNvPicPr>
          <p:nvPr/>
        </p:nvPicPr>
        <p:blipFill rotWithShape="1">
          <a:blip r:embed="rId4"/>
          <a:srcRect t="68140" r="60428"/>
          <a:stretch/>
        </p:blipFill>
        <p:spPr>
          <a:xfrm>
            <a:off x="699178" y="2358533"/>
            <a:ext cx="2598714" cy="2315464"/>
          </a:xfrm>
          <a:prstGeom prst="rect">
            <a:avLst/>
          </a:prstGeom>
        </p:spPr>
      </p:pic>
      <p:sp>
        <p:nvSpPr>
          <p:cNvPr id="13" name="Rectangular Callout 4">
            <a:extLst>
              <a:ext uri="{FF2B5EF4-FFF2-40B4-BE49-F238E27FC236}">
                <a16:creationId xmlns:a16="http://schemas.microsoft.com/office/drawing/2014/main" id="{11FBD35A-88CB-402F-88F4-2498A424F902}"/>
              </a:ext>
            </a:extLst>
          </p:cNvPr>
          <p:cNvSpPr/>
          <p:nvPr/>
        </p:nvSpPr>
        <p:spPr>
          <a:xfrm>
            <a:off x="609600" y="5243657"/>
            <a:ext cx="5854995" cy="1107712"/>
          </a:xfrm>
          <a:prstGeom prst="wedgeRectCallout">
            <a:avLst>
              <a:gd name="adj1" fmla="val 36353"/>
              <a:gd name="adj2" fmla="val -120751"/>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600" b="1" dirty="0">
                <a:latin typeface="Arial" panose="020B0604020202020204" pitchFamily="34" charset="0"/>
                <a:cs typeface="Arial" panose="020B0604020202020204" pitchFamily="34" charset="0"/>
              </a:rPr>
              <a:t>AIM</a:t>
            </a:r>
            <a:r>
              <a:rPr lang="en-US" sz="1600" dirty="0">
                <a:latin typeface="Arial" panose="020B0604020202020204" pitchFamily="34" charset="0"/>
                <a:cs typeface="Arial" panose="020B0604020202020204" pitchFamily="34" charset="0"/>
              </a:rPr>
              <a:t>: What </a:t>
            </a:r>
            <a:r>
              <a:rPr lang="en-US" sz="1600" b="1" dirty="0">
                <a:latin typeface="Arial" panose="020B0604020202020204" pitchFamily="34" charset="0"/>
                <a:cs typeface="Arial" panose="020B0604020202020204" pitchFamily="34" charset="0"/>
              </a:rPr>
              <a:t>are causes (and consequences) of this variation </a:t>
            </a:r>
          </a:p>
          <a:p>
            <a:pPr marL="625475" indent="-269875"/>
            <a:r>
              <a:rPr lang="en-US" sz="1600" b="1" dirty="0">
                <a:latin typeface="Arial" panose="020B0604020202020204" pitchFamily="34" charset="0"/>
                <a:cs typeface="Arial" panose="020B0604020202020204" pitchFamily="34" charset="0"/>
                <a:sym typeface="Wingdings" panose="05000000000000000000" pitchFamily="2" charset="2"/>
              </a:rPr>
              <a:t> </a:t>
            </a:r>
            <a:r>
              <a:rPr lang="en-US" sz="1600" dirty="0">
                <a:latin typeface="Arial" panose="020B0604020202020204" pitchFamily="34" charset="0"/>
                <a:cs typeface="Arial" panose="020B0604020202020204" pitchFamily="34" charset="0"/>
              </a:rPr>
              <a:t>Help provide appropriate policy response &amp; improve mental health </a:t>
            </a:r>
          </a:p>
        </p:txBody>
      </p:sp>
      <p:sp>
        <p:nvSpPr>
          <p:cNvPr id="10" name="Rectangle 9">
            <a:extLst>
              <a:ext uri="{FF2B5EF4-FFF2-40B4-BE49-F238E27FC236}">
                <a16:creationId xmlns:a16="http://schemas.microsoft.com/office/drawing/2014/main" id="{980BF6CE-D63C-47CE-B6D7-643C1503EADF}"/>
              </a:ext>
            </a:extLst>
          </p:cNvPr>
          <p:cNvSpPr/>
          <p:nvPr/>
        </p:nvSpPr>
        <p:spPr>
          <a:xfrm>
            <a:off x="389713" y="402961"/>
            <a:ext cx="5832679" cy="584775"/>
          </a:xfrm>
          <a:prstGeom prst="rect">
            <a:avLst/>
          </a:prstGeom>
        </p:spPr>
        <p:txBody>
          <a:bodyPr wrap="square">
            <a:spAutoFit/>
          </a:bodyPr>
          <a:lstStyle/>
          <a:p>
            <a:r>
              <a:rPr lang="en-AU" sz="3200" cap="small" dirty="0">
                <a:solidFill>
                  <a:srgbClr val="105F78"/>
                </a:solidFill>
              </a:rPr>
              <a:t>Background: </a:t>
            </a:r>
            <a:r>
              <a:rPr lang="en-AU" sz="3200" cap="small" dirty="0">
                <a:solidFill>
                  <a:schemeClr val="accent1"/>
                </a:solidFill>
              </a:rPr>
              <a:t>Motivation</a:t>
            </a:r>
            <a:endParaRPr lang="en-AU" sz="3200" dirty="0">
              <a:solidFill>
                <a:schemeClr val="accent1"/>
              </a:solidFill>
            </a:endParaRPr>
          </a:p>
        </p:txBody>
      </p:sp>
      <p:graphicFrame>
        <p:nvGraphicFramePr>
          <p:cNvPr id="14" name="Table 13">
            <a:extLst>
              <a:ext uri="{FF2B5EF4-FFF2-40B4-BE49-F238E27FC236}">
                <a16:creationId xmlns:a16="http://schemas.microsoft.com/office/drawing/2014/main" id="{8F4A221E-0681-462B-8F6C-231351086507}"/>
              </a:ext>
            </a:extLst>
          </p:cNvPr>
          <p:cNvGraphicFramePr>
            <a:graphicFrameLocks noGrp="1"/>
          </p:cNvGraphicFramePr>
          <p:nvPr>
            <p:extLst>
              <p:ext uri="{D42A27DB-BD31-4B8C-83A1-F6EECF244321}">
                <p14:modId xmlns:p14="http://schemas.microsoft.com/office/powerpoint/2010/main" val="368042608"/>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tx1"/>
                          </a:solidFill>
                          <a:latin typeface="+mn-lt"/>
                          <a:ea typeface="+mn-ea"/>
                          <a:cs typeface="+mn-cs"/>
                        </a:rPr>
                        <a:t>Background</a:t>
                      </a:r>
                      <a:endParaRPr lang="en-AU" sz="1200" b="0" dirty="0">
                        <a:solidFill>
                          <a:schemeClr val="tx1"/>
                        </a:solidFill>
                      </a:endParaRP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pic>
        <p:nvPicPr>
          <p:cNvPr id="16" name="Picture 15">
            <a:extLst>
              <a:ext uri="{FF2B5EF4-FFF2-40B4-BE49-F238E27FC236}">
                <a16:creationId xmlns:a16="http://schemas.microsoft.com/office/drawing/2014/main" id="{52DCD332-9D4E-4C30-AB90-1137667B2C88}"/>
              </a:ext>
            </a:extLst>
          </p:cNvPr>
          <p:cNvPicPr/>
          <p:nvPr/>
        </p:nvPicPr>
        <p:blipFill rotWithShape="1">
          <a:blip r:embed="rId3">
            <a:extLst>
              <a:ext uri="{28A0092B-C50C-407E-A947-70E740481C1C}">
                <a14:useLocalDpi xmlns:a14="http://schemas.microsoft.com/office/drawing/2010/main" val="0"/>
              </a:ext>
            </a:extLst>
          </a:blip>
          <a:srcRect l="9280" t="71037" r="71567" b="6917"/>
          <a:stretch/>
        </p:blipFill>
        <p:spPr bwMode="auto">
          <a:xfrm>
            <a:off x="1229360" y="2265680"/>
            <a:ext cx="2068532" cy="208950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84219373"/>
      </p:ext>
    </p:extLst>
  </p:cSld>
  <p:clrMapOvr>
    <a:masterClrMapping/>
  </p:clrMapOvr>
  <mc:AlternateContent xmlns:mc="http://schemas.openxmlformats.org/markup-compatibility/2006" xmlns:p14="http://schemas.microsoft.com/office/powerpoint/2010/main">
    <mc:Choice Requires="p14">
      <p:transition spd="slow" p14:dur="2000" advTm="78640"/>
    </mc:Choice>
    <mc:Fallback xmlns="">
      <p:transition spd="slow" advTm="7864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9713" y="498775"/>
            <a:ext cx="8566562" cy="584775"/>
          </a:xfrm>
          <a:prstGeom prst="rect">
            <a:avLst/>
          </a:prstGeom>
        </p:spPr>
        <p:txBody>
          <a:bodyPr wrap="square">
            <a:spAutoFit/>
          </a:bodyPr>
          <a:lstStyle/>
          <a:p>
            <a:r>
              <a:rPr lang="en-AU" sz="3200" cap="small" dirty="0">
                <a:solidFill>
                  <a:srgbClr val="105F78"/>
                </a:solidFill>
              </a:rPr>
              <a:t>Mental Healthcare in Australia</a:t>
            </a:r>
            <a:endParaRPr lang="en-AU" sz="3200" dirty="0">
              <a:solidFill>
                <a:srgbClr val="00B0F0"/>
              </a:solidFill>
            </a:endParaRPr>
          </a:p>
        </p:txBody>
      </p:sp>
      <p:sp>
        <p:nvSpPr>
          <p:cNvPr id="4" name="Content Placeholder 2"/>
          <p:cNvSpPr txBox="1">
            <a:spLocks/>
          </p:cNvSpPr>
          <p:nvPr/>
        </p:nvSpPr>
        <p:spPr>
          <a:xfrm>
            <a:off x="84840" y="1279598"/>
            <a:ext cx="5401559" cy="50796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5588" lvl="1">
              <a:lnSpc>
                <a:spcPct val="100000"/>
              </a:lnSpc>
            </a:pPr>
            <a:r>
              <a:rPr lang="en-US" sz="2000" b="1" dirty="0">
                <a:latin typeface="Arial" panose="020B0604020202020204" pitchFamily="34" charset="0"/>
                <a:cs typeface="Arial" panose="020B0604020202020204" pitchFamily="34" charset="0"/>
              </a:rPr>
              <a:t>Primary Mental Healthcare </a:t>
            </a:r>
          </a:p>
          <a:p>
            <a:pPr marL="712788" lvl="2">
              <a:lnSpc>
                <a:spcPct val="100000"/>
              </a:lnSpc>
            </a:pPr>
            <a:r>
              <a:rPr lang="en-US" sz="1800" dirty="0">
                <a:latin typeface="Arial" panose="020B0604020202020204" pitchFamily="34" charset="0"/>
                <a:cs typeface="Arial" panose="020B0604020202020204" pitchFamily="34" charset="0"/>
              </a:rPr>
              <a:t>GPs, psychologists, psychiatrists are private - subsided but choose their own location and out of pocket costs</a:t>
            </a:r>
          </a:p>
          <a:p>
            <a:pPr marL="712788" lvl="2">
              <a:lnSpc>
                <a:spcPct val="100000"/>
              </a:lnSpc>
            </a:pPr>
            <a:r>
              <a:rPr lang="en-US" sz="1800" dirty="0">
                <a:latin typeface="Arial" panose="020B0604020202020204" pitchFamily="34" charset="0"/>
                <a:cs typeface="Arial" panose="020B0604020202020204" pitchFamily="34" charset="0"/>
              </a:rPr>
              <a:t>GPs refer to psychologists or psychiatrists</a:t>
            </a:r>
          </a:p>
          <a:p>
            <a:pPr marL="712788" lvl="2">
              <a:lnSpc>
                <a:spcPct val="100000"/>
              </a:lnSpc>
            </a:pPr>
            <a:r>
              <a:rPr lang="en-US" sz="1800" dirty="0">
                <a:latin typeface="Arial" panose="020B0604020202020204" pitchFamily="34" charset="0"/>
                <a:cs typeface="Arial" panose="020B0604020202020204" pitchFamily="34" charset="0"/>
              </a:rPr>
              <a:t>Some health areas also pay psychiatrists to locate themselves in their areas</a:t>
            </a:r>
          </a:p>
          <a:p>
            <a:pPr marL="712788" lvl="2">
              <a:lnSpc>
                <a:spcPct val="100000"/>
              </a:lnSpc>
            </a:pPr>
            <a:endParaRPr lang="en-US" sz="1800" dirty="0">
              <a:latin typeface="Arial" panose="020B0604020202020204" pitchFamily="34" charset="0"/>
              <a:cs typeface="Arial" panose="020B0604020202020204" pitchFamily="34" charset="0"/>
            </a:endParaRPr>
          </a:p>
          <a:p>
            <a:pPr>
              <a:spcAft>
                <a:spcPts val="600"/>
              </a:spcAft>
            </a:pPr>
            <a:r>
              <a:rPr lang="en-AU" sz="2000" dirty="0">
                <a:latin typeface="Arial" panose="020B0604020202020204" pitchFamily="34" charset="0"/>
                <a:cs typeface="Arial" panose="020B0604020202020204" pitchFamily="34" charset="0"/>
              </a:rPr>
              <a:t>Acute/Secondary (hospital and community)</a:t>
            </a:r>
          </a:p>
          <a:p>
            <a:pPr lvl="1">
              <a:spcAft>
                <a:spcPts val="600"/>
              </a:spcAft>
              <a:buFont typeface="Calibri" panose="020F0502020204030204" pitchFamily="34" charset="0"/>
              <a:buChar char="‐"/>
            </a:pPr>
            <a:r>
              <a:rPr lang="en-AU" sz="1600" dirty="0">
                <a:latin typeface="Arial" panose="020B0604020202020204" pitchFamily="34" charset="0"/>
                <a:cs typeface="Arial" panose="020B0604020202020204" pitchFamily="34" charset="0"/>
              </a:rPr>
              <a:t>ED visits, inpatient expenditure, specialist and outpatient community MHS </a:t>
            </a:r>
          </a:p>
          <a:p>
            <a:pPr lvl="2">
              <a:spcAft>
                <a:spcPts val="600"/>
              </a:spcAft>
              <a:buFont typeface="Calibri" panose="020F0502020204030204" pitchFamily="34" charset="0"/>
              <a:buChar char="‐"/>
            </a:pPr>
            <a:r>
              <a:rPr lang="en-AU" sz="1600" dirty="0">
                <a:latin typeface="Arial" panose="020B0604020202020204" pitchFamily="34" charset="0"/>
                <a:cs typeface="Arial" panose="020B0604020202020204" pitchFamily="34" charset="0"/>
              </a:rPr>
              <a:t>e.g. residential </a:t>
            </a:r>
            <a:r>
              <a:rPr lang="en-AU" sz="1600" dirty="0" err="1">
                <a:latin typeface="Arial" panose="020B0604020202020204" pitchFamily="34" charset="0"/>
                <a:cs typeface="Arial" panose="020B0604020202020204" pitchFamily="34" charset="0"/>
              </a:rPr>
              <a:t>mh</a:t>
            </a:r>
            <a:r>
              <a:rPr lang="en-AU" sz="1600" dirty="0">
                <a:latin typeface="Arial" panose="020B0604020202020204" pitchFamily="34" charset="0"/>
                <a:cs typeface="Arial" panose="020B0604020202020204" pitchFamily="34" charset="0"/>
              </a:rPr>
              <a:t> care, </a:t>
            </a:r>
            <a:r>
              <a:rPr lang="en-US" sz="1600" dirty="0">
                <a:latin typeface="Arial" panose="020B0604020202020204" pitchFamily="34" charset="0"/>
                <a:cs typeface="Arial" panose="020B0604020202020204" pitchFamily="34" charset="0"/>
              </a:rPr>
              <a:t>Psychiatric assessment &amp; planning units, extended care units, recovery units</a:t>
            </a:r>
            <a:endParaRPr lang="en-AU" sz="1600" dirty="0">
              <a:latin typeface="Arial" panose="020B0604020202020204" pitchFamily="34" charset="0"/>
              <a:cs typeface="Arial" panose="020B0604020202020204" pitchFamily="34" charset="0"/>
            </a:endParaRPr>
          </a:p>
          <a:p>
            <a:pPr lvl="1">
              <a:spcAft>
                <a:spcPts val="600"/>
              </a:spcAft>
              <a:buFont typeface="Calibri" panose="020F0502020204030204" pitchFamily="34" charset="0"/>
              <a:buChar char="‐"/>
            </a:pPr>
            <a:r>
              <a:rPr lang="en-AU" sz="1600" dirty="0">
                <a:latin typeface="Arial" panose="020B0604020202020204" pitchFamily="34" charset="0"/>
                <a:cs typeface="Arial" panose="020B0604020202020204" pitchFamily="34" charset="0"/>
              </a:rPr>
              <a:t>Excluded - Scope for future work with improvements in S/T data linkage</a:t>
            </a:r>
          </a:p>
        </p:txBody>
      </p:sp>
      <p:graphicFrame>
        <p:nvGraphicFramePr>
          <p:cNvPr id="5" name="Chart 4">
            <a:extLst>
              <a:ext uri="{FF2B5EF4-FFF2-40B4-BE49-F238E27FC236}">
                <a16:creationId xmlns:a16="http://schemas.microsoft.com/office/drawing/2014/main" id="{3B4CD975-6BE6-4546-9A19-46DB5D6D3CB3}"/>
              </a:ext>
            </a:extLst>
          </p:cNvPr>
          <p:cNvGraphicFramePr>
            <a:graphicFrameLocks/>
          </p:cNvGraphicFramePr>
          <p:nvPr>
            <p:extLst>
              <p:ext uri="{D42A27DB-BD31-4B8C-83A1-F6EECF244321}">
                <p14:modId xmlns:p14="http://schemas.microsoft.com/office/powerpoint/2010/main" val="1132741879"/>
              </p:ext>
            </p:extLst>
          </p:nvPr>
        </p:nvGraphicFramePr>
        <p:xfrm>
          <a:off x="4572000" y="944880"/>
          <a:ext cx="5531221" cy="54143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81D61A0E-471A-4580-BD05-06B164A90C11}"/>
              </a:ext>
            </a:extLst>
          </p:cNvPr>
          <p:cNvGraphicFramePr>
            <a:graphicFrameLocks noGrp="1"/>
          </p:cNvGraphicFramePr>
          <p:nvPr>
            <p:extLst>
              <p:ext uri="{D42A27DB-BD31-4B8C-83A1-F6EECF244321}">
                <p14:modId xmlns:p14="http://schemas.microsoft.com/office/powerpoint/2010/main" val="2446637822"/>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tx1"/>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cxnSp>
        <p:nvCxnSpPr>
          <p:cNvPr id="3" name="Straight Arrow Connector 2">
            <a:extLst>
              <a:ext uri="{FF2B5EF4-FFF2-40B4-BE49-F238E27FC236}">
                <a16:creationId xmlns:a16="http://schemas.microsoft.com/office/drawing/2014/main" id="{E2828834-49CF-4265-888D-95CC313C65B8}"/>
              </a:ext>
            </a:extLst>
          </p:cNvPr>
          <p:cNvCxnSpPr>
            <a:cxnSpLocks/>
          </p:cNvCxnSpPr>
          <p:nvPr/>
        </p:nvCxnSpPr>
        <p:spPr>
          <a:xfrm flipV="1">
            <a:off x="5486399" y="5283200"/>
            <a:ext cx="2072641" cy="91440"/>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696946"/>
      </p:ext>
    </p:extLst>
  </p:cSld>
  <p:clrMapOvr>
    <a:masterClrMapping/>
  </p:clrMapOvr>
  <mc:AlternateContent xmlns:mc="http://schemas.openxmlformats.org/markup-compatibility/2006" xmlns:p14="http://schemas.microsoft.com/office/powerpoint/2010/main">
    <mc:Choice Requires="p14">
      <p:transition spd="slow" p14:dur="2000" advTm="62745"/>
    </mc:Choice>
    <mc:Fallback xmlns="">
      <p:transition spd="slow" advTm="62745"/>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485446" y="1128907"/>
            <a:ext cx="8375095" cy="1821760"/>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Data on </a:t>
            </a:r>
            <a:r>
              <a:rPr lang="en-AU" sz="1800" b="1" dirty="0"/>
              <a:t>full 2011 Census population (21mill)</a:t>
            </a:r>
            <a:r>
              <a:rPr lang="en-AU" sz="1800" dirty="0"/>
              <a:t> + various admin datasets</a:t>
            </a:r>
          </a:p>
          <a:p>
            <a:pPr lvl="1">
              <a:buFont typeface="Calibri" panose="020F0502020204030204" pitchFamily="34" charset="0"/>
              <a:buChar char="‐"/>
            </a:pPr>
            <a:r>
              <a:rPr lang="en-AU" sz="1600" dirty="0">
                <a:latin typeface="Arial" panose="020B0604020202020204" pitchFamily="34" charset="0"/>
                <a:cs typeface="Arial" panose="020B0604020202020204" pitchFamily="34" charset="0"/>
              </a:rPr>
              <a:t>Restrict to those aged 15 and above at time of Census</a:t>
            </a:r>
            <a:r>
              <a:rPr lang="en-AU" sz="1800" dirty="0"/>
              <a:t> </a:t>
            </a:r>
          </a:p>
          <a:p>
            <a:r>
              <a:rPr lang="en-US" sz="1800" dirty="0"/>
              <a:t>Utilisation (gov $) for </a:t>
            </a:r>
            <a:r>
              <a:rPr lang="en-US" sz="1800" b="1" dirty="0"/>
              <a:t>mental health services </a:t>
            </a:r>
            <a:r>
              <a:rPr lang="en-US" sz="1800" dirty="0"/>
              <a:t>(MHTPs) &amp; </a:t>
            </a:r>
            <a:r>
              <a:rPr lang="en-US" sz="1800" b="1" dirty="0"/>
              <a:t>mental health scripts </a:t>
            </a:r>
            <a:r>
              <a:rPr lang="en-US" sz="1800" dirty="0"/>
              <a:t>(2011 – 2019) – limited use of telehealth during this period</a:t>
            </a:r>
          </a:p>
        </p:txBody>
      </p:sp>
      <p:sp>
        <p:nvSpPr>
          <p:cNvPr id="7" name="Rectangle 6"/>
          <p:cNvSpPr/>
          <p:nvPr/>
        </p:nvSpPr>
        <p:spPr>
          <a:xfrm>
            <a:off x="389713" y="412848"/>
            <a:ext cx="8566562" cy="584775"/>
          </a:xfrm>
          <a:prstGeom prst="rect">
            <a:avLst/>
          </a:prstGeom>
        </p:spPr>
        <p:txBody>
          <a:bodyPr wrap="square">
            <a:spAutoFit/>
          </a:bodyPr>
          <a:lstStyle/>
          <a:p>
            <a:r>
              <a:rPr lang="en-AU" sz="3200" cap="small" dirty="0">
                <a:solidFill>
                  <a:srgbClr val="105F78"/>
                </a:solidFill>
              </a:rPr>
              <a:t>Data: </a:t>
            </a:r>
            <a:r>
              <a:rPr lang="en-US" sz="3200" cap="small" dirty="0">
                <a:solidFill>
                  <a:schemeClr val="accent1"/>
                </a:solidFill>
              </a:rPr>
              <a:t>MADIP 2011 Cohort</a:t>
            </a:r>
            <a:endParaRPr lang="en-AU" sz="3200" cap="small" dirty="0">
              <a:solidFill>
                <a:schemeClr val="accent1"/>
              </a:solidFill>
            </a:endParaRPr>
          </a:p>
        </p:txBody>
      </p:sp>
      <p:graphicFrame>
        <p:nvGraphicFramePr>
          <p:cNvPr id="13" name="Chart 12">
            <a:extLst>
              <a:ext uri="{FF2B5EF4-FFF2-40B4-BE49-F238E27FC236}">
                <a16:creationId xmlns:a16="http://schemas.microsoft.com/office/drawing/2014/main" id="{19E8FD52-B1CD-4F16-8056-03629192D320}"/>
              </a:ext>
            </a:extLst>
          </p:cNvPr>
          <p:cNvGraphicFramePr>
            <a:graphicFrameLocks/>
          </p:cNvGraphicFramePr>
          <p:nvPr>
            <p:extLst>
              <p:ext uri="{D42A27DB-BD31-4B8C-83A1-F6EECF244321}">
                <p14:modId xmlns:p14="http://schemas.microsoft.com/office/powerpoint/2010/main" val="313931645"/>
              </p:ext>
            </p:extLst>
          </p:nvPr>
        </p:nvGraphicFramePr>
        <p:xfrm>
          <a:off x="1096550" y="3081951"/>
          <a:ext cx="7152886" cy="34279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E1A1DE7D-53CB-48F2-B9C1-9035EA2F78D4}"/>
              </a:ext>
            </a:extLst>
          </p:cNvPr>
          <p:cNvGraphicFramePr>
            <a:graphicFrameLocks noGrp="1"/>
          </p:cNvGraphicFramePr>
          <p:nvPr>
            <p:extLst>
              <p:ext uri="{D42A27DB-BD31-4B8C-83A1-F6EECF244321}">
                <p14:modId xmlns:p14="http://schemas.microsoft.com/office/powerpoint/2010/main" val="3333719266"/>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tx1"/>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476236261"/>
      </p:ext>
    </p:extLst>
  </p:cSld>
  <p:clrMapOvr>
    <a:masterClrMapping/>
  </p:clrMapOvr>
  <mc:AlternateContent xmlns:mc="http://schemas.openxmlformats.org/markup-compatibility/2006" xmlns:p14="http://schemas.microsoft.com/office/powerpoint/2010/main">
    <mc:Choice Requires="p14">
      <p:transition spd="slow" p14:dur="2000" advTm="94065"/>
    </mc:Choice>
    <mc:Fallback xmlns="">
      <p:transition spd="slow" advTm="9406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45AF01-BC00-4B36-94A6-D7036ACC9972}"/>
              </a:ext>
            </a:extLst>
          </p:cNvPr>
          <p:cNvSpPr/>
          <p:nvPr/>
        </p:nvSpPr>
        <p:spPr>
          <a:xfrm>
            <a:off x="357995" y="335981"/>
            <a:ext cx="8428008" cy="584775"/>
          </a:xfrm>
          <a:prstGeom prst="rect">
            <a:avLst/>
          </a:prstGeom>
        </p:spPr>
        <p:txBody>
          <a:bodyPr wrap="square">
            <a:spAutoFit/>
          </a:bodyPr>
          <a:lstStyle/>
          <a:p>
            <a:r>
              <a:rPr lang="en-AU" sz="3200" cap="small" dirty="0">
                <a:solidFill>
                  <a:srgbClr val="105F78"/>
                </a:solidFill>
              </a:rPr>
              <a:t>Data: </a:t>
            </a:r>
            <a:r>
              <a:rPr lang="en-US" sz="3200" cap="small" dirty="0" err="1">
                <a:solidFill>
                  <a:schemeClr val="accent1"/>
                </a:solidFill>
              </a:rPr>
              <a:t>Descriptives</a:t>
            </a:r>
            <a:endParaRPr lang="en-AU" sz="3200" cap="small" dirty="0">
              <a:solidFill>
                <a:schemeClr val="accent1"/>
              </a:solidFill>
            </a:endParaRPr>
          </a:p>
        </p:txBody>
      </p:sp>
      <p:sp>
        <p:nvSpPr>
          <p:cNvPr id="13" name="Rectangle 12">
            <a:extLst>
              <a:ext uri="{FF2B5EF4-FFF2-40B4-BE49-F238E27FC236}">
                <a16:creationId xmlns:a16="http://schemas.microsoft.com/office/drawing/2014/main" id="{4BFFDBB6-7978-4EA5-B8B4-56EB8D1344E7}"/>
              </a:ext>
            </a:extLst>
          </p:cNvPr>
          <p:cNvSpPr/>
          <p:nvPr/>
        </p:nvSpPr>
        <p:spPr>
          <a:xfrm>
            <a:off x="174661" y="6010382"/>
            <a:ext cx="8753582" cy="847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5" name="Table 4">
            <a:extLst>
              <a:ext uri="{FF2B5EF4-FFF2-40B4-BE49-F238E27FC236}">
                <a16:creationId xmlns:a16="http://schemas.microsoft.com/office/drawing/2014/main" id="{6FA6EB1F-CC4B-4511-A954-9ED35ECE41D9}"/>
              </a:ext>
            </a:extLst>
          </p:cNvPr>
          <p:cNvGraphicFramePr>
            <a:graphicFrameLocks noGrp="1"/>
          </p:cNvGraphicFramePr>
          <p:nvPr>
            <p:extLst>
              <p:ext uri="{D42A27DB-BD31-4B8C-83A1-F6EECF244321}">
                <p14:modId xmlns:p14="http://schemas.microsoft.com/office/powerpoint/2010/main" val="2150211632"/>
              </p:ext>
            </p:extLst>
          </p:nvPr>
        </p:nvGraphicFramePr>
        <p:xfrm>
          <a:off x="357995" y="1101046"/>
          <a:ext cx="5646959" cy="5250059"/>
        </p:xfrm>
        <a:graphic>
          <a:graphicData uri="http://schemas.openxmlformats.org/drawingml/2006/table">
            <a:tbl>
              <a:tblPr firstRow="1" firstCol="1" bandRow="1"/>
              <a:tblGrid>
                <a:gridCol w="2741334">
                  <a:extLst>
                    <a:ext uri="{9D8B030D-6E8A-4147-A177-3AD203B41FA5}">
                      <a16:colId xmlns:a16="http://schemas.microsoft.com/office/drawing/2014/main" val="1138539497"/>
                    </a:ext>
                  </a:extLst>
                </a:gridCol>
                <a:gridCol w="1548095">
                  <a:extLst>
                    <a:ext uri="{9D8B030D-6E8A-4147-A177-3AD203B41FA5}">
                      <a16:colId xmlns:a16="http://schemas.microsoft.com/office/drawing/2014/main" val="2557581096"/>
                    </a:ext>
                  </a:extLst>
                </a:gridCol>
                <a:gridCol w="1357530">
                  <a:extLst>
                    <a:ext uri="{9D8B030D-6E8A-4147-A177-3AD203B41FA5}">
                      <a16:colId xmlns:a16="http://schemas.microsoft.com/office/drawing/2014/main" val="3983024146"/>
                    </a:ext>
                  </a:extLst>
                </a:gridCol>
              </a:tblGrid>
              <a:tr h="547907">
                <a:tc>
                  <a:txBody>
                    <a:bodyPr/>
                    <a:lstStyle/>
                    <a:p>
                      <a:pPr algn="l">
                        <a:lnSpc>
                          <a:spcPct val="150000"/>
                        </a:lnSpc>
                        <a:spcAft>
                          <a:spcPts val="0"/>
                        </a:spcAft>
                      </a:pP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Stayer </a:t>
                      </a:r>
                      <a:b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(n=2,505,139)</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w="12700" cap="flat" cmpd="sng" algn="ctr">
                      <a:solidFill>
                        <a:srgbClr val="000000"/>
                      </a:solidFill>
                      <a:prstDash val="dot"/>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Mover </a:t>
                      </a:r>
                      <a:b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(n=2,617,174</a:t>
                      </a:r>
                      <a:r>
                        <a:rPr lang="en-AU" sz="12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AU" sz="16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003356"/>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Age</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w="1905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47.00</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w="1905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36.40</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w="19050" cap="flat" cmpd="sng" algn="ctr">
                      <a:solidFill>
                        <a:srgbClr val="000000"/>
                      </a:solidFill>
                      <a:prstDash val="solid"/>
                      <a:round/>
                      <a:headEnd type="none" w="med" len="med"/>
                      <a:tailEnd type="none" w="med" len="med"/>
                    </a:lnT>
                    <a:lnB>
                      <a:noFill/>
                    </a:lnB>
                    <a:solidFill>
                      <a:schemeClr val="accent1">
                        <a:lumMod val="20000"/>
                        <a:lumOff val="80000"/>
                      </a:schemeClr>
                    </a:solidFill>
                  </a:tcPr>
                </a:tc>
                <a:extLst>
                  <a:ext uri="{0D108BD9-81ED-4DB2-BD59-A6C34878D82A}">
                    <a16:rowId xmlns:a16="http://schemas.microsoft.com/office/drawing/2014/main" val="3126528433"/>
                  </a:ext>
                </a:extLst>
              </a:tr>
              <a:tr h="361704">
                <a:tc>
                  <a:txBody>
                    <a:bodyPr/>
                    <a:lstStyle/>
                    <a:p>
                      <a:pPr algn="l">
                        <a:lnSpc>
                          <a:spcPct val="100000"/>
                        </a:lnSpc>
                        <a:spcAft>
                          <a:spcPts val="0"/>
                        </a:spcAft>
                      </a:pPr>
                      <a:r>
                        <a:rPr lang="en-AU" sz="1600" i="1" u="sng" dirty="0">
                          <a:effectLst/>
                          <a:latin typeface="Times New Roman" panose="02020603050405020304" pitchFamily="18" charset="0"/>
                          <a:ea typeface="Times New Roman" panose="02020603050405020304" pitchFamily="18" charset="0"/>
                          <a:cs typeface="Times New Roman" panose="02020603050405020304" pitchFamily="18" charset="0"/>
                        </a:rPr>
                        <a:t>Educational attainment</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nSpc>
                          <a:spcPct val="100000"/>
                        </a:lnSpc>
                      </a:pPr>
                      <a:endParaRPr lang="en-AU" sz="1600">
                        <a:effectLst/>
                        <a:latin typeface="Calibri" panose="020F0502020204030204" pitchFamily="34" charset="0"/>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nSpc>
                          <a:spcPct val="100000"/>
                        </a:lnSpc>
                      </a:pPr>
                      <a:endParaRPr lang="en-AU" sz="1600" dirty="0">
                        <a:effectLst/>
                        <a:latin typeface="Calibri" panose="020F0502020204030204" pitchFamily="34" charset="0"/>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extLst>
                  <a:ext uri="{0D108BD9-81ED-4DB2-BD59-A6C34878D82A}">
                    <a16:rowId xmlns:a16="http://schemas.microsoft.com/office/drawing/2014/main" val="3470787340"/>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Less than high school</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a:effectLst/>
                          <a:latin typeface="Times New Roman" panose="02020603050405020304" pitchFamily="18" charset="0"/>
                          <a:ea typeface="DengXian" panose="02010600030101010101" pitchFamily="2" charset="-122"/>
                          <a:cs typeface="Times New Roman" panose="02020603050405020304" pitchFamily="18" charset="0"/>
                        </a:rPr>
                        <a:t>0.42</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a:effectLst/>
                          <a:latin typeface="Times New Roman" panose="02020603050405020304" pitchFamily="18" charset="0"/>
                          <a:ea typeface="DengXian" panose="02010600030101010101" pitchFamily="2" charset="-122"/>
                          <a:cs typeface="Times New Roman" panose="02020603050405020304" pitchFamily="18" charset="0"/>
                        </a:rPr>
                        <a:t>0.33</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extLst>
                  <a:ext uri="{0D108BD9-81ED-4DB2-BD59-A6C34878D82A}">
                    <a16:rowId xmlns:a16="http://schemas.microsoft.com/office/drawing/2014/main" val="3410726599"/>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High school</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a:effectLst/>
                          <a:latin typeface="Times New Roman" panose="02020603050405020304" pitchFamily="18" charset="0"/>
                          <a:ea typeface="DengXian" panose="02010600030101010101" pitchFamily="2" charset="-122"/>
                          <a:cs typeface="Times New Roman" panose="02020603050405020304" pitchFamily="18" charset="0"/>
                        </a:rPr>
                        <a:t>0.20</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a:effectLst/>
                          <a:latin typeface="Times New Roman" panose="02020603050405020304" pitchFamily="18" charset="0"/>
                          <a:ea typeface="DengXian" panose="02010600030101010101" pitchFamily="2" charset="-122"/>
                          <a:cs typeface="Times New Roman" panose="02020603050405020304" pitchFamily="18" charset="0"/>
                        </a:rPr>
                        <a:t>0.22</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extLst>
                  <a:ext uri="{0D108BD9-81ED-4DB2-BD59-A6C34878D82A}">
                    <a16:rowId xmlns:a16="http://schemas.microsoft.com/office/drawing/2014/main" val="4137570397"/>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Professional</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0.14</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a:effectLst/>
                          <a:latin typeface="Times New Roman" panose="02020603050405020304" pitchFamily="18" charset="0"/>
                          <a:ea typeface="DengXian" panose="02010600030101010101" pitchFamily="2" charset="-122"/>
                          <a:cs typeface="Times New Roman" panose="02020603050405020304" pitchFamily="18" charset="0"/>
                        </a:rPr>
                        <a:t>0.15</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extLst>
                  <a:ext uri="{0D108BD9-81ED-4DB2-BD59-A6C34878D82A}">
                    <a16:rowId xmlns:a16="http://schemas.microsoft.com/office/drawing/2014/main" val="3218343145"/>
                  </a:ext>
                </a:extLst>
              </a:tr>
              <a:tr h="361704">
                <a:tc>
                  <a:txBody>
                    <a:bodyPr/>
                    <a:lstStyle/>
                    <a:p>
                      <a:pPr algn="l">
                        <a:lnSpc>
                          <a:spcPct val="100000"/>
                        </a:lnSpc>
                        <a:spcAft>
                          <a:spcPts val="0"/>
                        </a:spcAft>
                      </a:pPr>
                      <a:r>
                        <a:rPr lang="en-AU" sz="1600">
                          <a:effectLst/>
                          <a:latin typeface="Times New Roman" panose="02020603050405020304" pitchFamily="18" charset="0"/>
                          <a:ea typeface="Times New Roman" panose="02020603050405020304" pitchFamily="18" charset="0"/>
                          <a:cs typeface="Times New Roman" panose="02020603050405020304" pitchFamily="18" charset="0"/>
                        </a:rPr>
                        <a:t>    University or above</a:t>
                      </a:r>
                      <a:endParaRPr lang="en-AU" sz="160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0.24</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0.30</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bg1">
                        <a:lumMod val="95000"/>
                      </a:schemeClr>
                    </a:solidFill>
                  </a:tcPr>
                </a:tc>
                <a:extLst>
                  <a:ext uri="{0D108BD9-81ED-4DB2-BD59-A6C34878D82A}">
                    <a16:rowId xmlns:a16="http://schemas.microsoft.com/office/drawing/2014/main" val="1587199150"/>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High household income</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2">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0.48</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2">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0.54</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200329543"/>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Core activity limitation</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rgbClr val="E4D2F2"/>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0.06</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rgbClr val="E4D2F2"/>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0.04</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rgbClr val="E4D2F2"/>
                    </a:solidFill>
                  </a:tcPr>
                </a:tc>
                <a:extLst>
                  <a:ext uri="{0D108BD9-81ED-4DB2-BD59-A6C34878D82A}">
                    <a16:rowId xmlns:a16="http://schemas.microsoft.com/office/drawing/2014/main" val="732006701"/>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Employed</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0.60</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0.66</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extLst>
                  <a:ext uri="{0D108BD9-81ED-4DB2-BD59-A6C34878D82A}">
                    <a16:rowId xmlns:a16="http://schemas.microsoft.com/office/drawing/2014/main" val="3322745489"/>
                  </a:ext>
                </a:extLst>
              </a:tr>
              <a:tr h="361704">
                <a:tc>
                  <a:txBody>
                    <a:bodyPr/>
                    <a:lstStyle/>
                    <a:p>
                      <a:pPr algn="l">
                        <a:lnSpc>
                          <a:spcPct val="100000"/>
                        </a:lnSpc>
                        <a:spcAft>
                          <a:spcPts val="0"/>
                        </a:spcAft>
                      </a:pPr>
                      <a:r>
                        <a:rPr lang="en-AU" sz="1600" i="1" u="sng" dirty="0">
                          <a:effectLst/>
                          <a:latin typeface="Times New Roman" panose="02020603050405020304" pitchFamily="18" charset="0"/>
                          <a:ea typeface="Times New Roman" panose="02020603050405020304" pitchFamily="18" charset="0"/>
                          <a:cs typeface="Times New Roman" panose="02020603050405020304" pitchFamily="18" charset="0"/>
                        </a:rPr>
                        <a:t>Government costs per quarter</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extLst>
                  <a:ext uri="{0D108BD9-81ED-4DB2-BD59-A6C34878D82A}">
                    <a16:rowId xmlns:a16="http://schemas.microsoft.com/office/drawing/2014/main" val="3615433288"/>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Mental healthcare services</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10.57</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12.66</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3480771292"/>
                  </a:ext>
                </a:extLst>
              </a:tr>
              <a:tr h="361704">
                <a:tc>
                  <a:txBody>
                    <a:bodyPr/>
                    <a:lstStyle/>
                    <a:p>
                      <a:pPr algn="l">
                        <a:lnSpc>
                          <a:spcPct val="100000"/>
                        </a:lnSpc>
                        <a:spcAft>
                          <a:spcPts val="0"/>
                        </a:spcAft>
                      </a:pPr>
                      <a:r>
                        <a:rPr lang="en-AU" sz="1600" dirty="0">
                          <a:effectLst/>
                          <a:latin typeface="Times New Roman" panose="02020603050405020304" pitchFamily="18" charset="0"/>
                          <a:ea typeface="Times New Roman" panose="02020603050405020304" pitchFamily="18" charset="0"/>
                          <a:cs typeface="Times New Roman" panose="02020603050405020304" pitchFamily="18" charset="0"/>
                        </a:rPr>
                        <a:t>    Mental health scripts</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4.14</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3.22</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tcPr>
                </a:tc>
                <a:extLst>
                  <a:ext uri="{0D108BD9-81ED-4DB2-BD59-A6C34878D82A}">
                    <a16:rowId xmlns:a16="http://schemas.microsoft.com/office/drawing/2014/main" val="3456992154"/>
                  </a:ext>
                </a:extLst>
              </a:tr>
              <a:tr h="36170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600" i="0" u="none" dirty="0">
                          <a:effectLst/>
                          <a:latin typeface="Times New Roman" panose="02020603050405020304" pitchFamily="18" charset="0"/>
                          <a:ea typeface="Times New Roman" panose="02020603050405020304" pitchFamily="18" charset="0"/>
                          <a:cs typeface="Times New Roman" panose="02020603050405020304" pitchFamily="18" charset="0"/>
                        </a:rPr>
                        <a:t>Psych distress (K10 scores)</a:t>
                      </a:r>
                      <a:endParaRPr lang="en-AU" sz="1600" i="0" u="none"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18.01</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tc>
                  <a:txBody>
                    <a:bodyPr/>
                    <a:lstStyle/>
                    <a:p>
                      <a:pPr algn="ctr">
                        <a:lnSpc>
                          <a:spcPct val="100000"/>
                        </a:lnSpc>
                        <a:spcAft>
                          <a:spcPts val="0"/>
                        </a:spcAft>
                      </a:pPr>
                      <a:r>
                        <a:rPr lang="en-AU" sz="1400" dirty="0">
                          <a:effectLst/>
                          <a:latin typeface="Times New Roman" panose="02020603050405020304" pitchFamily="18" charset="0"/>
                          <a:ea typeface="DengXian" panose="02010600030101010101" pitchFamily="2" charset="-122"/>
                          <a:cs typeface="Times New Roman" panose="02020603050405020304" pitchFamily="18" charset="0"/>
                        </a:rPr>
                        <a:t>15.06</a:t>
                      </a:r>
                      <a:endParaRPr lang="en-AU" sz="1600" dirty="0">
                        <a:effectLst/>
                        <a:latin typeface="Times New Roman" panose="02020603050405020304" pitchFamily="18" charset="0"/>
                        <a:ea typeface="DengXian" panose="02010600030101010101" pitchFamily="2" charset="-122"/>
                        <a:cs typeface="Arial" panose="020B0604020202020204" pitchFamily="34" charset="0"/>
                      </a:endParaRPr>
                    </a:p>
                  </a:txBody>
                  <a:tcPr marL="34446" marR="34446" marT="0" marB="0" anchor="ct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379052399"/>
                  </a:ext>
                </a:extLst>
              </a:tr>
            </a:tbl>
          </a:graphicData>
        </a:graphic>
      </p:graphicFrame>
      <p:sp>
        <p:nvSpPr>
          <p:cNvPr id="6" name="TextBox 5">
            <a:extLst>
              <a:ext uri="{FF2B5EF4-FFF2-40B4-BE49-F238E27FC236}">
                <a16:creationId xmlns:a16="http://schemas.microsoft.com/office/drawing/2014/main" id="{A2F424C3-01CF-4FD9-A6A6-19E32FFDE59C}"/>
              </a:ext>
            </a:extLst>
          </p:cNvPr>
          <p:cNvSpPr txBox="1"/>
          <p:nvPr/>
        </p:nvSpPr>
        <p:spPr>
          <a:xfrm>
            <a:off x="6124223" y="1189473"/>
            <a:ext cx="3139048" cy="456535"/>
          </a:xfrm>
          <a:prstGeom prst="rect">
            <a:avLst/>
          </a:prstGeom>
          <a:noFill/>
        </p:spPr>
        <p:txBody>
          <a:bodyPr wrap="square" rtlCol="0">
            <a:spAutoFit/>
          </a:bodyPr>
          <a:lstStyle/>
          <a:p>
            <a:pPr>
              <a:lnSpc>
                <a:spcPct val="150000"/>
              </a:lnSpc>
            </a:pPr>
            <a:r>
              <a:rPr lang="en-AU" b="1" dirty="0">
                <a:latin typeface="Arial" panose="020B0604020202020204" pitchFamily="34" charset="0"/>
                <a:cs typeface="Arial" panose="020B0604020202020204" pitchFamily="34" charset="0"/>
                <a:sym typeface="Wingdings" panose="05000000000000000000" pitchFamily="2" charset="2"/>
              </a:rPr>
              <a:t>Movers</a:t>
            </a:r>
            <a:r>
              <a:rPr lang="en-AU" dirty="0">
                <a:latin typeface="Arial" panose="020B0604020202020204" pitchFamily="34" charset="0"/>
                <a:cs typeface="Arial" panose="020B0604020202020204" pitchFamily="34" charset="0"/>
                <a:sym typeface="Wingdings" panose="05000000000000000000" pitchFamily="2" charset="2"/>
              </a:rPr>
              <a:t>:</a:t>
            </a:r>
          </a:p>
        </p:txBody>
      </p:sp>
      <p:sp>
        <p:nvSpPr>
          <p:cNvPr id="2" name="Rectangle 1">
            <a:extLst>
              <a:ext uri="{FF2B5EF4-FFF2-40B4-BE49-F238E27FC236}">
                <a16:creationId xmlns:a16="http://schemas.microsoft.com/office/drawing/2014/main" id="{929BB899-BC57-46B9-BF59-196D838D1661}"/>
              </a:ext>
            </a:extLst>
          </p:cNvPr>
          <p:cNvSpPr/>
          <p:nvPr/>
        </p:nvSpPr>
        <p:spPr>
          <a:xfrm>
            <a:off x="6004954" y="4121990"/>
            <a:ext cx="3139048" cy="456535"/>
          </a:xfrm>
          <a:prstGeom prst="rect">
            <a:avLst/>
          </a:prstGeom>
        </p:spPr>
        <p:txBody>
          <a:bodyPr wrap="square">
            <a:spAutoFit/>
          </a:bodyPr>
          <a:lstStyle/>
          <a:p>
            <a:pPr marL="285750" indent="-285750">
              <a:lnSpc>
                <a:spcPct val="150000"/>
              </a:lnSpc>
              <a:buFont typeface="Wingdings" panose="05000000000000000000" pitchFamily="2" charset="2"/>
              <a:buChar char="à"/>
            </a:pPr>
            <a:r>
              <a:rPr lang="en-AU" dirty="0">
                <a:solidFill>
                  <a:srgbClr val="7030A0"/>
                </a:solidFill>
                <a:latin typeface="Arial" panose="020B0604020202020204" pitchFamily="34" charset="0"/>
                <a:cs typeface="Arial" panose="020B0604020202020204" pitchFamily="34" charset="0"/>
                <a:sym typeface="Wingdings" panose="05000000000000000000" pitchFamily="2" charset="2"/>
              </a:rPr>
              <a:t>Less likely report disability</a:t>
            </a:r>
          </a:p>
        </p:txBody>
      </p:sp>
      <p:sp>
        <p:nvSpPr>
          <p:cNvPr id="3" name="Rectangle 2">
            <a:extLst>
              <a:ext uri="{FF2B5EF4-FFF2-40B4-BE49-F238E27FC236}">
                <a16:creationId xmlns:a16="http://schemas.microsoft.com/office/drawing/2014/main" id="{BB681A40-1731-4A58-8FED-A34B673F0372}"/>
              </a:ext>
            </a:extLst>
          </p:cNvPr>
          <p:cNvSpPr/>
          <p:nvPr/>
        </p:nvSpPr>
        <p:spPr>
          <a:xfrm>
            <a:off x="6004953" y="5397802"/>
            <a:ext cx="2843397" cy="923330"/>
          </a:xfrm>
          <a:prstGeom prst="rect">
            <a:avLst/>
          </a:prstGeom>
        </p:spPr>
        <p:txBody>
          <a:bodyPr wrap="square">
            <a:spAutoFit/>
          </a:bodyPr>
          <a:lstStyle/>
          <a:p>
            <a:pPr marL="285750" indent="-285750">
              <a:buFont typeface="Wingdings" panose="05000000000000000000" pitchFamily="2" charset="2"/>
              <a:buChar char="à"/>
            </a:pPr>
            <a:r>
              <a:rPr lang="en-AU" dirty="0">
                <a:solidFill>
                  <a:schemeClr val="accent6">
                    <a:lumMod val="75000"/>
                  </a:schemeClr>
                </a:solidFill>
                <a:latin typeface="Arial" panose="020B0604020202020204" pitchFamily="34" charset="0"/>
                <a:cs typeface="Arial" panose="020B0604020202020204" pitchFamily="34" charset="0"/>
              </a:rPr>
              <a:t>Higher use mental healthcare services &amp; better mental health</a:t>
            </a:r>
          </a:p>
        </p:txBody>
      </p:sp>
      <p:sp>
        <p:nvSpPr>
          <p:cNvPr id="4" name="Rectangle 3">
            <a:extLst>
              <a:ext uri="{FF2B5EF4-FFF2-40B4-BE49-F238E27FC236}">
                <a16:creationId xmlns:a16="http://schemas.microsoft.com/office/drawing/2014/main" id="{7425813B-DBF6-49AA-B8C3-E5FBEE8DF9CB}"/>
              </a:ext>
            </a:extLst>
          </p:cNvPr>
          <p:cNvSpPr/>
          <p:nvPr/>
        </p:nvSpPr>
        <p:spPr>
          <a:xfrm>
            <a:off x="6004953" y="2846179"/>
            <a:ext cx="2012089" cy="456535"/>
          </a:xfrm>
          <a:prstGeom prst="rect">
            <a:avLst/>
          </a:prstGeom>
        </p:spPr>
        <p:txBody>
          <a:bodyPr wrap="none">
            <a:spAutoFit/>
          </a:bodyPr>
          <a:lstStyle/>
          <a:p>
            <a:pPr marL="285750" indent="-285750">
              <a:lnSpc>
                <a:spcPct val="150000"/>
              </a:lnSpc>
              <a:buFont typeface="Wingdings" panose="05000000000000000000" pitchFamily="2" charset="2"/>
              <a:buChar char="à"/>
            </a:pPr>
            <a:r>
              <a:rPr lang="en-AU" dirty="0">
                <a:latin typeface="Arial" panose="020B0604020202020204" pitchFamily="34" charset="0"/>
                <a:cs typeface="Arial" panose="020B0604020202020204" pitchFamily="34" charset="0"/>
                <a:sym typeface="Wingdings" panose="05000000000000000000" pitchFamily="2" charset="2"/>
              </a:rPr>
              <a:t>More educated</a:t>
            </a:r>
          </a:p>
        </p:txBody>
      </p:sp>
      <p:sp>
        <p:nvSpPr>
          <p:cNvPr id="7" name="Rectangle 6">
            <a:extLst>
              <a:ext uri="{FF2B5EF4-FFF2-40B4-BE49-F238E27FC236}">
                <a16:creationId xmlns:a16="http://schemas.microsoft.com/office/drawing/2014/main" id="{9480ACE9-1107-4654-97D6-5F8DFB619437}"/>
              </a:ext>
            </a:extLst>
          </p:cNvPr>
          <p:cNvSpPr/>
          <p:nvPr/>
        </p:nvSpPr>
        <p:spPr>
          <a:xfrm>
            <a:off x="6124223" y="1595337"/>
            <a:ext cx="1324080" cy="456535"/>
          </a:xfrm>
          <a:prstGeom prst="rect">
            <a:avLst/>
          </a:prstGeom>
        </p:spPr>
        <p:txBody>
          <a:bodyPr wrap="none">
            <a:spAutoFit/>
          </a:bodyPr>
          <a:lstStyle/>
          <a:p>
            <a:pPr marL="285750" indent="-285750">
              <a:lnSpc>
                <a:spcPct val="150000"/>
              </a:lnSpc>
              <a:buFont typeface="Wingdings" panose="05000000000000000000" pitchFamily="2" charset="2"/>
              <a:buChar char="à"/>
            </a:pPr>
            <a:r>
              <a:rPr lang="en-AU" dirty="0">
                <a:solidFill>
                  <a:schemeClr val="accent5"/>
                </a:solidFill>
                <a:latin typeface="Arial" panose="020B0604020202020204" pitchFamily="34" charset="0"/>
                <a:cs typeface="Arial" panose="020B0604020202020204" pitchFamily="34" charset="0"/>
                <a:sym typeface="Wingdings" panose="05000000000000000000" pitchFamily="2" charset="2"/>
              </a:rPr>
              <a:t>Younger</a:t>
            </a:r>
          </a:p>
        </p:txBody>
      </p:sp>
      <p:sp>
        <p:nvSpPr>
          <p:cNvPr id="11" name="Rectangle 10">
            <a:extLst>
              <a:ext uri="{FF2B5EF4-FFF2-40B4-BE49-F238E27FC236}">
                <a16:creationId xmlns:a16="http://schemas.microsoft.com/office/drawing/2014/main" id="{C22CFE74-9BCA-4BD2-B48A-5A3801991DF2}"/>
              </a:ext>
            </a:extLst>
          </p:cNvPr>
          <p:cNvSpPr/>
          <p:nvPr/>
        </p:nvSpPr>
        <p:spPr>
          <a:xfrm>
            <a:off x="6026312" y="3713878"/>
            <a:ext cx="3139048" cy="456535"/>
          </a:xfrm>
          <a:prstGeom prst="rect">
            <a:avLst/>
          </a:prstGeom>
        </p:spPr>
        <p:txBody>
          <a:bodyPr wrap="square">
            <a:spAutoFit/>
          </a:bodyPr>
          <a:lstStyle/>
          <a:p>
            <a:pPr marL="285750" indent="-285750">
              <a:lnSpc>
                <a:spcPct val="150000"/>
              </a:lnSpc>
              <a:buFont typeface="Wingdings" panose="05000000000000000000" pitchFamily="2" charset="2"/>
              <a:buChar char="à"/>
            </a:pPr>
            <a:r>
              <a:rPr lang="en-AU" dirty="0">
                <a:solidFill>
                  <a:schemeClr val="accent2"/>
                </a:solidFill>
                <a:latin typeface="Arial" panose="020B0604020202020204" pitchFamily="34" charset="0"/>
                <a:cs typeface="Arial" panose="020B0604020202020204" pitchFamily="34" charset="0"/>
                <a:sym typeface="Wingdings" panose="05000000000000000000" pitchFamily="2" charset="2"/>
              </a:rPr>
              <a:t>Higher income</a:t>
            </a:r>
          </a:p>
        </p:txBody>
      </p:sp>
      <p:graphicFrame>
        <p:nvGraphicFramePr>
          <p:cNvPr id="12" name="Table 11">
            <a:extLst>
              <a:ext uri="{FF2B5EF4-FFF2-40B4-BE49-F238E27FC236}">
                <a16:creationId xmlns:a16="http://schemas.microsoft.com/office/drawing/2014/main" id="{3049B482-7423-4256-ADF0-8CA5474FF675}"/>
              </a:ext>
            </a:extLst>
          </p:cNvPr>
          <p:cNvGraphicFramePr>
            <a:graphicFrameLocks noGrp="1"/>
          </p:cNvGraphicFramePr>
          <p:nvPr>
            <p:extLst>
              <p:ext uri="{D42A27DB-BD31-4B8C-83A1-F6EECF244321}">
                <p14:modId xmlns:p14="http://schemas.microsoft.com/office/powerpoint/2010/main" val="666762005"/>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tx1"/>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3994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E3D49C-6015-4BBE-BA6D-39A22B5DB882}"/>
              </a:ext>
            </a:extLst>
          </p:cNvPr>
          <p:cNvSpPr/>
          <p:nvPr/>
        </p:nvSpPr>
        <p:spPr>
          <a:xfrm>
            <a:off x="7847307" y="2357937"/>
            <a:ext cx="723274" cy="1080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tx1"/>
                </a:solidFill>
              </a:rPr>
              <a:t>3</a:t>
            </a:r>
          </a:p>
        </p:txBody>
      </p:sp>
      <p:sp>
        <p:nvSpPr>
          <p:cNvPr id="7" name="Rectangle 6"/>
          <p:cNvSpPr/>
          <p:nvPr/>
        </p:nvSpPr>
        <p:spPr>
          <a:xfrm>
            <a:off x="389713" y="374970"/>
            <a:ext cx="8566562" cy="584775"/>
          </a:xfrm>
          <a:prstGeom prst="rect">
            <a:avLst/>
          </a:prstGeom>
        </p:spPr>
        <p:txBody>
          <a:bodyPr wrap="square">
            <a:spAutoFit/>
          </a:bodyPr>
          <a:lstStyle/>
          <a:p>
            <a:r>
              <a:rPr lang="en-AU" sz="3200" cap="small" dirty="0">
                <a:solidFill>
                  <a:srgbClr val="105F78"/>
                </a:solidFill>
              </a:rPr>
              <a:t>Methods:</a:t>
            </a:r>
            <a:r>
              <a:rPr lang="en-AU" sz="3200" cap="small" dirty="0">
                <a:solidFill>
                  <a:schemeClr val="accent1"/>
                </a:solidFill>
              </a:rPr>
              <a:t> Place based Fixed effects &amp; Event study</a:t>
            </a:r>
            <a:endParaRPr lang="en-AU" sz="3200" dirty="0"/>
          </a:p>
        </p:txBody>
      </p:sp>
      <p:sp>
        <p:nvSpPr>
          <p:cNvPr id="37" name="Text Placeholder 2">
            <a:extLst>
              <a:ext uri="{FF2B5EF4-FFF2-40B4-BE49-F238E27FC236}">
                <a16:creationId xmlns:a16="http://schemas.microsoft.com/office/drawing/2014/main" id="{23AEB11D-D63F-4DFA-83B1-825D1C35B3CE}"/>
              </a:ext>
            </a:extLst>
          </p:cNvPr>
          <p:cNvSpPr txBox="1">
            <a:spLocks/>
          </p:cNvSpPr>
          <p:nvPr/>
        </p:nvSpPr>
        <p:spPr>
          <a:xfrm>
            <a:off x="430610" y="1118912"/>
            <a:ext cx="8364574" cy="5321964"/>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600" dirty="0"/>
              <a:t>Look at utilisation relative to move interact with ‘</a:t>
            </a:r>
            <a:r>
              <a:rPr lang="en-AU" sz="1600" b="1" dirty="0">
                <a:solidFill>
                  <a:srgbClr val="C00000"/>
                </a:solidFill>
              </a:rPr>
              <a:t>delta</a:t>
            </a:r>
            <a:r>
              <a:rPr lang="en-AU" sz="1600" dirty="0"/>
              <a:t>’  </a:t>
            </a:r>
          </a:p>
          <a:p>
            <a:pPr lvl="1">
              <a:buFont typeface="Calibri" panose="020F0502020204030204" pitchFamily="34" charset="0"/>
              <a:buChar char="‐"/>
            </a:pPr>
            <a:r>
              <a:rPr lang="en-AU" sz="1600" b="1" dirty="0">
                <a:latin typeface="Arial" panose="020B0604020202020204" pitchFamily="34" charset="0"/>
                <a:cs typeface="Arial" panose="020B0604020202020204" pitchFamily="34" charset="0"/>
              </a:rPr>
              <a:t>scales changes in utilisation by magnitude &amp; direction </a:t>
            </a:r>
            <a:br>
              <a:rPr lang="en-AU" sz="1600" b="1"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of move to know how much ‘start to look like’ </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destination region (given your origin)</a:t>
            </a:r>
          </a:p>
          <a:p>
            <a:pPr lvl="1">
              <a:buFont typeface="Calibri" panose="020F0502020204030204" pitchFamily="34" charset="0"/>
              <a:buChar char="‐"/>
            </a:pPr>
            <a:endParaRPr lang="en-AU" sz="1600" u="sng" dirty="0">
              <a:latin typeface="Arial" panose="020B0604020202020204" pitchFamily="34" charset="0"/>
              <a:cs typeface="Arial" panose="020B0604020202020204" pitchFamily="34" charset="0"/>
            </a:endParaRPr>
          </a:p>
          <a:p>
            <a:pPr lvl="1">
              <a:buFont typeface="Calibri" panose="020F0502020204030204" pitchFamily="34" charset="0"/>
              <a:buChar char="‐"/>
            </a:pPr>
            <a:endParaRPr lang="en-AU" sz="1600" u="sng" dirty="0">
              <a:latin typeface="Arial" panose="020B0604020202020204" pitchFamily="34" charset="0"/>
              <a:cs typeface="Arial" panose="020B0604020202020204" pitchFamily="34" charset="0"/>
            </a:endParaRPr>
          </a:p>
          <a:p>
            <a:pPr lvl="1">
              <a:buFont typeface="Calibri" panose="020F0502020204030204" pitchFamily="34" charset="0"/>
              <a:buChar char="‐"/>
            </a:pPr>
            <a:endParaRPr lang="en-AU" sz="1600" u="sng" dirty="0">
              <a:latin typeface="Arial" panose="020B0604020202020204" pitchFamily="34" charset="0"/>
              <a:cs typeface="Arial" panose="020B0604020202020204" pitchFamily="34" charset="0"/>
            </a:endParaRPr>
          </a:p>
          <a:p>
            <a:r>
              <a:rPr lang="en-AU" sz="1600" dirty="0">
                <a:latin typeface="Arial" panose="020B0604020202020204" pitchFamily="34" charset="0"/>
                <a:cs typeface="Arial" panose="020B0604020202020204" pitchFamily="34" charset="0"/>
              </a:rPr>
              <a:t>Plot by move direction </a:t>
            </a:r>
            <a:r>
              <a:rPr lang="en-AU" sz="1600" b="1" dirty="0">
                <a:solidFill>
                  <a:schemeClr val="accent2"/>
                </a:solidFill>
                <a:latin typeface="Arial" panose="020B0604020202020204" pitchFamily="34" charset="0"/>
                <a:cs typeface="Arial" panose="020B0604020202020204" pitchFamily="34" charset="0"/>
              </a:rPr>
              <a:t>high-low (negative move) </a:t>
            </a:r>
            <a:r>
              <a:rPr lang="en-AU" sz="1600" dirty="0">
                <a:latin typeface="Arial" panose="020B0604020202020204" pitchFamily="34" charset="0"/>
                <a:cs typeface="Arial" panose="020B0604020202020204" pitchFamily="34" charset="0"/>
              </a:rPr>
              <a:t>vs </a:t>
            </a:r>
            <a:r>
              <a:rPr lang="en-AU" sz="1600" b="1" dirty="0">
                <a:solidFill>
                  <a:schemeClr val="accent6"/>
                </a:solidFill>
                <a:latin typeface="Arial" panose="020B0604020202020204" pitchFamily="34" charset="0"/>
                <a:cs typeface="Arial" panose="020B0604020202020204" pitchFamily="34" charset="0"/>
              </a:rPr>
              <a:t>low-high (positive move)</a:t>
            </a:r>
          </a:p>
          <a:p>
            <a:pPr lvl="1">
              <a:buFont typeface="Calibri" panose="020F0502020204030204" pitchFamily="34" charset="0"/>
              <a:buChar char="‐"/>
            </a:pPr>
            <a:r>
              <a:rPr lang="en-AU" sz="1600" b="1" dirty="0">
                <a:latin typeface="Arial" panose="020B0604020202020204" pitchFamily="34" charset="0"/>
                <a:cs typeface="Arial" panose="020B0604020202020204" pitchFamily="34" charset="0"/>
              </a:rPr>
              <a:t>test for selective migration </a:t>
            </a:r>
            <a:endParaRPr lang="en-AU" sz="1600" b="1" dirty="0"/>
          </a:p>
          <a:p>
            <a:pPr lvl="1">
              <a:buFont typeface="Calibri" panose="020F0502020204030204" pitchFamily="34" charset="0"/>
              <a:buChar char="‐"/>
            </a:pPr>
            <a:r>
              <a:rPr lang="en-AU" sz="1600" b="1" dirty="0">
                <a:latin typeface="Arial" panose="020B0604020202020204" pitchFamily="34" charset="0"/>
                <a:cs typeface="Arial" panose="020B0604020202020204" pitchFamily="34" charset="0"/>
              </a:rPr>
              <a:t>treatment persistence </a:t>
            </a:r>
            <a:r>
              <a:rPr lang="en-AU" sz="1600" b="1" dirty="0">
                <a:latin typeface="Arial" panose="020B0604020202020204" pitchFamily="34" charset="0"/>
                <a:cs typeface="Arial" panose="020B0604020202020204" pitchFamily="34" charset="0"/>
                <a:sym typeface="Wingdings" panose="05000000000000000000" pitchFamily="2" charset="2"/>
              </a:rPr>
              <a:t> </a:t>
            </a:r>
            <a:r>
              <a:rPr lang="en-AU" sz="1600" dirty="0">
                <a:latin typeface="Arial" panose="020B0604020202020204" pitchFamily="34" charset="0"/>
                <a:cs typeface="Arial" panose="020B0604020202020204" pitchFamily="34" charset="0"/>
                <a:sym typeface="Wingdings" panose="05000000000000000000" pitchFamily="2" charset="2"/>
              </a:rPr>
              <a:t>underestimate place if previous supply affect current utilisation… esp. scripts!</a:t>
            </a:r>
          </a:p>
          <a:p>
            <a:pPr lvl="1">
              <a:buFont typeface="Calibri" panose="020F0502020204030204" pitchFamily="34" charset="0"/>
              <a:buChar char="‐"/>
            </a:pPr>
            <a:r>
              <a:rPr lang="en-AU" sz="1600" dirty="0">
                <a:latin typeface="Arial" panose="020B0604020202020204" pitchFamily="34" charset="0"/>
                <a:cs typeface="Arial" panose="020B0604020202020204" pitchFamily="34" charset="0"/>
                <a:sym typeface="Wingdings" panose="05000000000000000000" pitchFamily="2" charset="2"/>
              </a:rPr>
              <a:t>High </a:t>
            </a:r>
            <a:r>
              <a:rPr lang="en-US" sz="1600" dirty="0">
                <a:latin typeface="Arial" panose="020B0604020202020204" pitchFamily="34" charset="0"/>
                <a:cs typeface="Arial" panose="020B0604020202020204" pitchFamily="34" charset="0"/>
                <a:sym typeface="Wingdings" panose="05000000000000000000" pitchFamily="2" charset="2"/>
              </a:rPr>
              <a:t>proportion remain long-term users (≥ 2 years) </a:t>
            </a:r>
            <a:r>
              <a:rPr lang="en-US"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a:t>
            </a:r>
            <a:r>
              <a:rPr lang="en-US" dirty="0" err="1">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Kjosavik</a:t>
            </a:r>
            <a:r>
              <a:rPr lang="en-US"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 et al., 2016; </a:t>
            </a:r>
            <a:r>
              <a:rPr lang="en-US" dirty="0" err="1">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Malhi</a:t>
            </a:r>
            <a:r>
              <a:rPr lang="en-US" dirty="0">
                <a:solidFill>
                  <a:schemeClr val="accent3">
                    <a:lumMod val="75000"/>
                  </a:schemeClr>
                </a:solidFill>
                <a:latin typeface="Arial" panose="020B0604020202020204" pitchFamily="34" charset="0"/>
                <a:cs typeface="Arial" panose="020B0604020202020204" pitchFamily="34" charset="0"/>
                <a:sym typeface="Wingdings" panose="05000000000000000000" pitchFamily="2" charset="2"/>
              </a:rPr>
              <a:t> et al., 2022). </a:t>
            </a:r>
            <a:endParaRPr lang="en-AU" dirty="0">
              <a:solidFill>
                <a:schemeClr val="accent3">
                  <a:lumMod val="75000"/>
                </a:schemeClr>
              </a:solidFill>
              <a:latin typeface="Arial" panose="020B0604020202020204" pitchFamily="34" charset="0"/>
              <a:cs typeface="Arial" panose="020B0604020202020204" pitchFamily="34" charset="0"/>
            </a:endParaRPr>
          </a:p>
          <a:p>
            <a:pPr marL="0" indent="0">
              <a:buNone/>
            </a:pPr>
            <a:endParaRPr lang="en-US" sz="1600" b="1" dirty="0"/>
          </a:p>
        </p:txBody>
      </p:sp>
      <p:sp>
        <p:nvSpPr>
          <p:cNvPr id="35" name="Rectangular Callout 4">
            <a:extLst>
              <a:ext uri="{FF2B5EF4-FFF2-40B4-BE49-F238E27FC236}">
                <a16:creationId xmlns:a16="http://schemas.microsoft.com/office/drawing/2014/main" id="{7F7E4C5F-F87E-4D0D-9F08-E572FE1DA508}"/>
              </a:ext>
            </a:extLst>
          </p:cNvPr>
          <p:cNvSpPr/>
          <p:nvPr/>
        </p:nvSpPr>
        <p:spPr>
          <a:xfrm>
            <a:off x="1241608" y="3062798"/>
            <a:ext cx="3789684" cy="565124"/>
          </a:xfrm>
          <a:prstGeom prst="wedgeRectCallout">
            <a:avLst>
              <a:gd name="adj1" fmla="val -22233"/>
              <a:gd name="adj2" fmla="val -70290"/>
            </a:avLst>
          </a:prstGeom>
          <a:solidFill>
            <a:schemeClr val="tx1"/>
          </a:solidFill>
          <a:ln>
            <a:solidFill>
              <a:srgbClr val="903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latin typeface="Arial" panose="020B0604020202020204" pitchFamily="34" charset="0"/>
                <a:cs typeface="Arial" panose="020B0604020202020204" pitchFamily="34" charset="0"/>
              </a:rPr>
              <a:t>Visualise relative importance of place. </a:t>
            </a:r>
            <a:endParaRPr lang="en-US" sz="16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EA1F9B7B-9210-4AFE-8415-EAF91EACAB05}"/>
              </a:ext>
            </a:extLst>
          </p:cNvPr>
          <p:cNvSpPr/>
          <p:nvPr/>
        </p:nvSpPr>
        <p:spPr>
          <a:xfrm>
            <a:off x="5881075" y="2667860"/>
            <a:ext cx="723274"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2</a:t>
            </a:r>
          </a:p>
        </p:txBody>
      </p:sp>
      <p:sp>
        <p:nvSpPr>
          <p:cNvPr id="24" name="Rectangle 23">
            <a:extLst>
              <a:ext uri="{FF2B5EF4-FFF2-40B4-BE49-F238E27FC236}">
                <a16:creationId xmlns:a16="http://schemas.microsoft.com/office/drawing/2014/main" id="{CB89A35D-1986-4EE1-BA4A-D1A944DDBEBE}"/>
              </a:ext>
            </a:extLst>
          </p:cNvPr>
          <p:cNvSpPr/>
          <p:nvPr/>
        </p:nvSpPr>
        <p:spPr>
          <a:xfrm>
            <a:off x="6753842" y="2010033"/>
            <a:ext cx="860110" cy="144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4</a:t>
            </a:r>
          </a:p>
        </p:txBody>
      </p:sp>
      <p:sp>
        <p:nvSpPr>
          <p:cNvPr id="6" name="Smiley Face 5">
            <a:extLst>
              <a:ext uri="{FF2B5EF4-FFF2-40B4-BE49-F238E27FC236}">
                <a16:creationId xmlns:a16="http://schemas.microsoft.com/office/drawing/2014/main" id="{07D19EB4-E0B9-449B-A07E-1C4D806289AF}"/>
              </a:ext>
            </a:extLst>
          </p:cNvPr>
          <p:cNvSpPr/>
          <p:nvPr/>
        </p:nvSpPr>
        <p:spPr>
          <a:xfrm>
            <a:off x="6096814" y="3345360"/>
            <a:ext cx="279400" cy="266700"/>
          </a:xfrm>
          <a:prstGeom prst="smileyFac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Smiley Face 25">
            <a:extLst>
              <a:ext uri="{FF2B5EF4-FFF2-40B4-BE49-F238E27FC236}">
                <a16:creationId xmlns:a16="http://schemas.microsoft.com/office/drawing/2014/main" id="{3654DB76-C6FA-470A-BA6B-1FB5F26210F9}"/>
              </a:ext>
            </a:extLst>
          </p:cNvPr>
          <p:cNvSpPr/>
          <p:nvPr/>
        </p:nvSpPr>
        <p:spPr>
          <a:xfrm>
            <a:off x="6993873" y="3345360"/>
            <a:ext cx="279400" cy="266700"/>
          </a:xfrm>
          <a:prstGeom prst="smileyFac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9" name="Straight Arrow Connector 8">
            <a:extLst>
              <a:ext uri="{FF2B5EF4-FFF2-40B4-BE49-F238E27FC236}">
                <a16:creationId xmlns:a16="http://schemas.microsoft.com/office/drawing/2014/main" id="{DB97AF40-160E-4AA1-98B2-D800AE48C013}"/>
              </a:ext>
            </a:extLst>
          </p:cNvPr>
          <p:cNvCxnSpPr>
            <a:cxnSpLocks/>
          </p:cNvCxnSpPr>
          <p:nvPr/>
        </p:nvCxnSpPr>
        <p:spPr>
          <a:xfrm>
            <a:off x="6376214" y="3520124"/>
            <a:ext cx="54543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D7CE32D-C27F-4F81-8F41-AF48A29B9BD3}"/>
              </a:ext>
            </a:extLst>
          </p:cNvPr>
          <p:cNvSpPr txBox="1"/>
          <p:nvPr/>
        </p:nvSpPr>
        <p:spPr>
          <a:xfrm>
            <a:off x="5894112" y="2317530"/>
            <a:ext cx="684803" cy="338554"/>
          </a:xfrm>
          <a:prstGeom prst="rect">
            <a:avLst/>
          </a:prstGeom>
          <a:noFill/>
        </p:spPr>
        <p:txBody>
          <a:bodyPr wrap="none" rtlCol="0">
            <a:spAutoFit/>
          </a:bodyPr>
          <a:lstStyle/>
          <a:p>
            <a:r>
              <a:rPr lang="en-AU" sz="1600" dirty="0">
                <a:latin typeface="Arial" panose="020B0604020202020204" pitchFamily="34" charset="0"/>
                <a:cs typeface="Arial" panose="020B0604020202020204" pitchFamily="34" charset="0"/>
              </a:rPr>
              <a:t>origin</a:t>
            </a:r>
          </a:p>
        </p:txBody>
      </p:sp>
      <p:sp>
        <p:nvSpPr>
          <p:cNvPr id="31" name="TextBox 30">
            <a:extLst>
              <a:ext uri="{FF2B5EF4-FFF2-40B4-BE49-F238E27FC236}">
                <a16:creationId xmlns:a16="http://schemas.microsoft.com/office/drawing/2014/main" id="{AD561467-9BB4-4615-A9B4-CED5844C41AE}"/>
              </a:ext>
            </a:extLst>
          </p:cNvPr>
          <p:cNvSpPr txBox="1"/>
          <p:nvPr/>
        </p:nvSpPr>
        <p:spPr>
          <a:xfrm>
            <a:off x="6596236" y="1640701"/>
            <a:ext cx="1175322" cy="338554"/>
          </a:xfrm>
          <a:prstGeom prst="rect">
            <a:avLst/>
          </a:prstGeom>
          <a:noFill/>
        </p:spPr>
        <p:txBody>
          <a:bodyPr wrap="none" rtlCol="0">
            <a:spAutoFit/>
          </a:bodyPr>
          <a:lstStyle/>
          <a:p>
            <a:r>
              <a:rPr lang="en-AU" sz="1600" dirty="0">
                <a:latin typeface="Arial" panose="020B0604020202020204" pitchFamily="34" charset="0"/>
                <a:cs typeface="Arial" panose="020B0604020202020204" pitchFamily="34" charset="0"/>
              </a:rPr>
              <a:t>destination</a:t>
            </a:r>
          </a:p>
        </p:txBody>
      </p:sp>
      <p:sp>
        <p:nvSpPr>
          <p:cNvPr id="33" name="Smiley Face 32">
            <a:extLst>
              <a:ext uri="{FF2B5EF4-FFF2-40B4-BE49-F238E27FC236}">
                <a16:creationId xmlns:a16="http://schemas.microsoft.com/office/drawing/2014/main" id="{94132AF1-8F22-4632-B86C-5C08BF5A494C}"/>
              </a:ext>
            </a:extLst>
          </p:cNvPr>
          <p:cNvSpPr/>
          <p:nvPr/>
        </p:nvSpPr>
        <p:spPr>
          <a:xfrm>
            <a:off x="8069244" y="3345360"/>
            <a:ext cx="279400" cy="266700"/>
          </a:xfrm>
          <a:prstGeom prst="smileyFac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15" name="Table 14">
            <a:extLst>
              <a:ext uri="{FF2B5EF4-FFF2-40B4-BE49-F238E27FC236}">
                <a16:creationId xmlns:a16="http://schemas.microsoft.com/office/drawing/2014/main" id="{53405479-B6A1-4943-9833-43761D54A847}"/>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cxnSp>
        <p:nvCxnSpPr>
          <p:cNvPr id="3" name="Straight Arrow Connector 2">
            <a:extLst>
              <a:ext uri="{FF2B5EF4-FFF2-40B4-BE49-F238E27FC236}">
                <a16:creationId xmlns:a16="http://schemas.microsoft.com/office/drawing/2014/main" id="{E8980693-4A01-4CA0-B744-02F44354D00D}"/>
              </a:ext>
            </a:extLst>
          </p:cNvPr>
          <p:cNvCxnSpPr>
            <a:cxnSpLocks/>
          </p:cNvCxnSpPr>
          <p:nvPr/>
        </p:nvCxnSpPr>
        <p:spPr>
          <a:xfrm flipV="1">
            <a:off x="6578915" y="2010034"/>
            <a:ext cx="0" cy="657826"/>
          </a:xfrm>
          <a:prstGeom prst="straightConnector1">
            <a:avLst/>
          </a:prstGeom>
          <a:ln w="3175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1540A8B-379C-4DA9-B187-6045D999BE05}"/>
              </a:ext>
            </a:extLst>
          </p:cNvPr>
          <p:cNvSpPr txBox="1"/>
          <p:nvPr/>
        </p:nvSpPr>
        <p:spPr>
          <a:xfrm>
            <a:off x="389713" y="5728929"/>
            <a:ext cx="8566562" cy="369332"/>
          </a:xfrm>
          <a:prstGeom prst="rect">
            <a:avLst/>
          </a:prstGeom>
          <a:noFill/>
        </p:spPr>
        <p:txBody>
          <a:bodyPr wrap="square" rtlCol="0">
            <a:spAutoFit/>
          </a:bodyPr>
          <a:lstStyle/>
          <a:p>
            <a:pPr marL="285750" indent="-285750">
              <a:buFont typeface="Arial" panose="020B0604020202020204" pitchFamily="34" charset="0"/>
              <a:buChar char="•"/>
            </a:pPr>
            <a:r>
              <a:rPr lang="en-AU" dirty="0"/>
              <a:t>Estimate place-based fixed effects removing parts that might not fully reflect ‘place’</a:t>
            </a:r>
          </a:p>
        </p:txBody>
      </p:sp>
      <p:cxnSp>
        <p:nvCxnSpPr>
          <p:cNvPr id="17" name="Straight Arrow Connector 16">
            <a:extLst>
              <a:ext uri="{FF2B5EF4-FFF2-40B4-BE49-F238E27FC236}">
                <a16:creationId xmlns:a16="http://schemas.microsoft.com/office/drawing/2014/main" id="{62AF2BBF-DE51-43B5-9E9F-6BE56284D872}"/>
              </a:ext>
            </a:extLst>
          </p:cNvPr>
          <p:cNvCxnSpPr>
            <a:cxnSpLocks/>
          </p:cNvCxnSpPr>
          <p:nvPr/>
        </p:nvCxnSpPr>
        <p:spPr>
          <a:xfrm flipV="1">
            <a:off x="7771558" y="2357937"/>
            <a:ext cx="577" cy="298147"/>
          </a:xfrm>
          <a:prstGeom prst="straightConnector1">
            <a:avLst/>
          </a:prstGeom>
          <a:ln w="28575">
            <a:solidFill>
              <a:schemeClr val="tx1"/>
            </a:solidFill>
            <a:headEnd type="diamond"/>
            <a:tail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510964"/>
      </p:ext>
    </p:extLst>
  </p:cSld>
  <p:clrMapOvr>
    <a:masterClrMapping/>
  </p:clrMapOvr>
  <mc:AlternateContent xmlns:mc="http://schemas.openxmlformats.org/markup-compatibility/2006" xmlns:p14="http://schemas.microsoft.com/office/powerpoint/2010/main">
    <mc:Choice Requires="p14">
      <p:transition spd="slow" p14:dur="2000" advTm="186384"/>
    </mc:Choice>
    <mc:Fallback xmlns="">
      <p:transition spd="slow" advTm="186384"/>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AE4AD3-1197-439C-B3F0-168E45E8A78D}"/>
              </a:ext>
            </a:extLst>
          </p:cNvPr>
          <p:cNvPicPr>
            <a:picLocks noChangeAspect="1"/>
          </p:cNvPicPr>
          <p:nvPr/>
        </p:nvPicPr>
        <p:blipFill rotWithShape="1">
          <a:blip r:embed="rId3"/>
          <a:srcRect l="10980" b="10644"/>
          <a:stretch/>
        </p:blipFill>
        <p:spPr>
          <a:xfrm>
            <a:off x="4703878" y="1643375"/>
            <a:ext cx="4275416" cy="3024385"/>
          </a:xfrm>
          <a:prstGeom prst="rect">
            <a:avLst/>
          </a:prstGeom>
        </p:spPr>
      </p:pic>
      <p:pic>
        <p:nvPicPr>
          <p:cNvPr id="3" name="Picture 2">
            <a:extLst>
              <a:ext uri="{FF2B5EF4-FFF2-40B4-BE49-F238E27FC236}">
                <a16:creationId xmlns:a16="http://schemas.microsoft.com/office/drawing/2014/main" id="{EB64D0B3-1257-4BBD-A942-74A476C01E92}"/>
              </a:ext>
            </a:extLst>
          </p:cNvPr>
          <p:cNvPicPr>
            <a:picLocks noChangeAspect="1"/>
          </p:cNvPicPr>
          <p:nvPr/>
        </p:nvPicPr>
        <p:blipFill rotWithShape="1">
          <a:blip r:embed="rId4"/>
          <a:srcRect l="6731" t="290" r="-6731" b="12119"/>
          <a:stretch/>
        </p:blipFill>
        <p:spPr>
          <a:xfrm>
            <a:off x="191447" y="1643376"/>
            <a:ext cx="4626424" cy="2944642"/>
          </a:xfrm>
          <a:prstGeom prst="rect">
            <a:avLst/>
          </a:prstGeom>
        </p:spPr>
      </p:pic>
      <p:sp>
        <p:nvSpPr>
          <p:cNvPr id="21" name="Rectangle 20">
            <a:extLst>
              <a:ext uri="{FF2B5EF4-FFF2-40B4-BE49-F238E27FC236}">
                <a16:creationId xmlns:a16="http://schemas.microsoft.com/office/drawing/2014/main" id="{D9BB1C8C-2F30-47DE-9908-637E327E2E13}"/>
              </a:ext>
            </a:extLst>
          </p:cNvPr>
          <p:cNvSpPr/>
          <p:nvPr/>
        </p:nvSpPr>
        <p:spPr>
          <a:xfrm>
            <a:off x="0" y="5952226"/>
            <a:ext cx="9143999" cy="892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381595" y="331120"/>
            <a:ext cx="8566562" cy="584775"/>
          </a:xfrm>
          <a:prstGeom prst="rect">
            <a:avLst/>
          </a:prstGeom>
        </p:spPr>
        <p:txBody>
          <a:bodyPr wrap="square">
            <a:spAutoFit/>
          </a:bodyPr>
          <a:lstStyle/>
          <a:p>
            <a:r>
              <a:rPr lang="en-AU" sz="3200" cap="small" dirty="0">
                <a:solidFill>
                  <a:srgbClr val="105F78"/>
                </a:solidFill>
              </a:rPr>
              <a:t>Event studies</a:t>
            </a:r>
          </a:p>
        </p:txBody>
      </p:sp>
      <p:sp>
        <p:nvSpPr>
          <p:cNvPr id="10" name="Text Placeholder 2">
            <a:extLst>
              <a:ext uri="{FF2B5EF4-FFF2-40B4-BE49-F238E27FC236}">
                <a16:creationId xmlns:a16="http://schemas.microsoft.com/office/drawing/2014/main" id="{CA30BD1E-BBEC-4BD0-9367-C63326265FC1}"/>
              </a:ext>
            </a:extLst>
          </p:cNvPr>
          <p:cNvSpPr txBox="1">
            <a:spLocks/>
          </p:cNvSpPr>
          <p:nvPr/>
        </p:nvSpPr>
        <p:spPr>
          <a:xfrm>
            <a:off x="342592" y="4642335"/>
            <a:ext cx="8644567" cy="2097642"/>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AU" sz="1800" dirty="0"/>
              <a:t>People start look like destination region before ‘registered move’ </a:t>
            </a:r>
          </a:p>
          <a:p>
            <a:pPr>
              <a:lnSpc>
                <a:spcPct val="100000"/>
              </a:lnSpc>
            </a:pPr>
            <a:r>
              <a:rPr lang="en-US" sz="1800" dirty="0"/>
              <a:t>Endogenous mobility: no evidence selective moving</a:t>
            </a:r>
          </a:p>
          <a:p>
            <a:pPr lvl="1">
              <a:lnSpc>
                <a:spcPct val="100000"/>
              </a:lnSpc>
              <a:buFont typeface="Calibri" panose="020F0502020204030204" pitchFamily="34" charset="0"/>
              <a:buChar char="‐"/>
            </a:pPr>
            <a:r>
              <a:rPr lang="en-US" sz="1600" dirty="0">
                <a:latin typeface="Arial" panose="020B0604020202020204" pitchFamily="34" charset="0"/>
                <a:cs typeface="Arial" panose="020B0604020202020204" pitchFamily="34" charset="0"/>
              </a:rPr>
              <a:t>Health shocks – similar pretreatment trends among positive/negative movers </a:t>
            </a:r>
            <a:r>
              <a:rPr lang="en-AU" sz="1600" dirty="0">
                <a:latin typeface="Arial" panose="020B0604020202020204" pitchFamily="34" charset="0"/>
                <a:cs typeface="Arial" panose="020B0604020202020204" pitchFamily="34" charset="0"/>
              </a:rPr>
              <a:t> </a:t>
            </a:r>
          </a:p>
          <a:p>
            <a:pPr>
              <a:lnSpc>
                <a:spcPct val="100000"/>
              </a:lnSpc>
            </a:pPr>
            <a:r>
              <a:rPr lang="en-AU" sz="1800" dirty="0"/>
              <a:t>Persistence, esp. antidepressant treatment </a:t>
            </a:r>
          </a:p>
          <a:p>
            <a:pPr>
              <a:lnSpc>
                <a:spcPct val="100000"/>
              </a:lnSpc>
            </a:pPr>
            <a:r>
              <a:rPr lang="en-AU" sz="1600" b="1" dirty="0">
                <a:latin typeface="Arial" panose="020B0604020202020204" pitchFamily="34" charset="0"/>
                <a:cs typeface="Arial" panose="020B0604020202020204" pitchFamily="34" charset="0"/>
              </a:rPr>
              <a:t>Moves not associated with high use places…..</a:t>
            </a:r>
          </a:p>
        </p:txBody>
      </p:sp>
      <p:sp>
        <p:nvSpPr>
          <p:cNvPr id="2" name="TextBox 1">
            <a:extLst>
              <a:ext uri="{FF2B5EF4-FFF2-40B4-BE49-F238E27FC236}">
                <a16:creationId xmlns:a16="http://schemas.microsoft.com/office/drawing/2014/main" id="{48A24162-7BF6-4CC9-89DE-AA36BDECEE68}"/>
              </a:ext>
            </a:extLst>
          </p:cNvPr>
          <p:cNvSpPr txBox="1"/>
          <p:nvPr/>
        </p:nvSpPr>
        <p:spPr>
          <a:xfrm>
            <a:off x="3561572" y="3076425"/>
            <a:ext cx="583814" cy="369332"/>
          </a:xfrm>
          <a:prstGeom prst="rect">
            <a:avLst/>
          </a:prstGeom>
          <a:noFill/>
        </p:spPr>
        <p:txBody>
          <a:bodyPr wrap="none" rtlCol="0">
            <a:spAutoFit/>
          </a:bodyPr>
          <a:lstStyle/>
          <a:p>
            <a:r>
              <a:rPr lang="en-AU" b="1" dirty="0"/>
              <a:t>75%</a:t>
            </a:r>
          </a:p>
        </p:txBody>
      </p:sp>
      <p:sp>
        <p:nvSpPr>
          <p:cNvPr id="17" name="TextBox 16">
            <a:extLst>
              <a:ext uri="{FF2B5EF4-FFF2-40B4-BE49-F238E27FC236}">
                <a16:creationId xmlns:a16="http://schemas.microsoft.com/office/drawing/2014/main" id="{DDA24823-F354-4082-A564-3B66E9FF5464}"/>
              </a:ext>
            </a:extLst>
          </p:cNvPr>
          <p:cNvSpPr txBox="1"/>
          <p:nvPr/>
        </p:nvSpPr>
        <p:spPr>
          <a:xfrm>
            <a:off x="8061784" y="3616688"/>
            <a:ext cx="583814" cy="369332"/>
          </a:xfrm>
          <a:prstGeom prst="rect">
            <a:avLst/>
          </a:prstGeom>
          <a:noFill/>
        </p:spPr>
        <p:txBody>
          <a:bodyPr wrap="none" rtlCol="0">
            <a:spAutoFit/>
          </a:bodyPr>
          <a:lstStyle/>
          <a:p>
            <a:r>
              <a:rPr lang="en-AU" b="1" dirty="0"/>
              <a:t>19%</a:t>
            </a:r>
          </a:p>
        </p:txBody>
      </p:sp>
      <p:sp>
        <p:nvSpPr>
          <p:cNvPr id="4" name="Right Brace 3">
            <a:extLst>
              <a:ext uri="{FF2B5EF4-FFF2-40B4-BE49-F238E27FC236}">
                <a16:creationId xmlns:a16="http://schemas.microsoft.com/office/drawing/2014/main" id="{68309D60-64AA-46D9-8CC1-1857828EDE82}"/>
              </a:ext>
            </a:extLst>
          </p:cNvPr>
          <p:cNvSpPr/>
          <p:nvPr/>
        </p:nvSpPr>
        <p:spPr>
          <a:xfrm>
            <a:off x="4093658" y="2280104"/>
            <a:ext cx="150076" cy="1245522"/>
          </a:xfrm>
          <a:prstGeom prst="rightBrace">
            <a:avLst>
              <a:gd name="adj1" fmla="val 55833"/>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18" name="Right Brace 17">
            <a:extLst>
              <a:ext uri="{FF2B5EF4-FFF2-40B4-BE49-F238E27FC236}">
                <a16:creationId xmlns:a16="http://schemas.microsoft.com/office/drawing/2014/main" id="{85BEFFE8-A59A-492E-A4ED-0BEAA9BD1E9C}"/>
              </a:ext>
            </a:extLst>
          </p:cNvPr>
          <p:cNvSpPr/>
          <p:nvPr/>
        </p:nvSpPr>
        <p:spPr>
          <a:xfrm>
            <a:off x="8642171" y="3349291"/>
            <a:ext cx="194642" cy="320561"/>
          </a:xfrm>
          <a:prstGeom prst="rightBrace">
            <a:avLst>
              <a:gd name="adj1" fmla="val 55833"/>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13" name="Text Placeholder 2">
            <a:extLst>
              <a:ext uri="{FF2B5EF4-FFF2-40B4-BE49-F238E27FC236}">
                <a16:creationId xmlns:a16="http://schemas.microsoft.com/office/drawing/2014/main" id="{41702C8C-19AE-4DD3-88D1-0EF75FCB7F60}"/>
              </a:ext>
            </a:extLst>
          </p:cNvPr>
          <p:cNvSpPr txBox="1">
            <a:spLocks/>
          </p:cNvSpPr>
          <p:nvPr/>
        </p:nvSpPr>
        <p:spPr>
          <a:xfrm>
            <a:off x="381594" y="950009"/>
            <a:ext cx="8680164" cy="1000189"/>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30000"/>
              </a:lnSpc>
              <a:spcBef>
                <a:spcPts val="500"/>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US" sz="1800" b="1" dirty="0"/>
              <a:t>How utilisation changes relative to your delta (‘</a:t>
            </a:r>
            <a:r>
              <a:rPr lang="en-US" sz="1800" b="1" dirty="0" err="1"/>
              <a:t>dest</a:t>
            </a:r>
            <a:r>
              <a:rPr lang="en-US" sz="1800" b="1" dirty="0"/>
              <a:t>-origin’)</a:t>
            </a:r>
            <a:r>
              <a:rPr lang="en-AU" sz="1800" b="1" dirty="0"/>
              <a:t>:</a:t>
            </a:r>
          </a:p>
          <a:p>
            <a:pPr marL="0" indent="0">
              <a:lnSpc>
                <a:spcPct val="100000"/>
              </a:lnSpc>
              <a:spcBef>
                <a:spcPts val="600"/>
              </a:spcBef>
              <a:buNone/>
            </a:pPr>
            <a:r>
              <a:rPr lang="en-US" sz="1800" i="1" dirty="0"/>
              <a:t>if differences driven entirely by place expect 100% change</a:t>
            </a:r>
          </a:p>
        </p:txBody>
      </p:sp>
      <p:pic>
        <p:nvPicPr>
          <p:cNvPr id="19" name="Picture 18">
            <a:extLst>
              <a:ext uri="{FF2B5EF4-FFF2-40B4-BE49-F238E27FC236}">
                <a16:creationId xmlns:a16="http://schemas.microsoft.com/office/drawing/2014/main" id="{7A03E9F3-4E17-4330-B039-FDF190725349}"/>
              </a:ext>
            </a:extLst>
          </p:cNvPr>
          <p:cNvPicPr>
            <a:picLocks noChangeAspect="1"/>
          </p:cNvPicPr>
          <p:nvPr/>
        </p:nvPicPr>
        <p:blipFill rotWithShape="1">
          <a:blip r:embed="rId5"/>
          <a:srcRect l="53042" t="87858" r="21595" b="2095"/>
          <a:stretch/>
        </p:blipFill>
        <p:spPr>
          <a:xfrm>
            <a:off x="7671367" y="2512769"/>
            <a:ext cx="1390391" cy="369332"/>
          </a:xfrm>
          <a:prstGeom prst="rect">
            <a:avLst/>
          </a:prstGeom>
        </p:spPr>
      </p:pic>
      <p:pic>
        <p:nvPicPr>
          <p:cNvPr id="20" name="Picture 19">
            <a:extLst>
              <a:ext uri="{FF2B5EF4-FFF2-40B4-BE49-F238E27FC236}">
                <a16:creationId xmlns:a16="http://schemas.microsoft.com/office/drawing/2014/main" id="{837CAD0C-5C41-4AE8-8D87-CEBD2B595481}"/>
              </a:ext>
            </a:extLst>
          </p:cNvPr>
          <p:cNvPicPr>
            <a:picLocks noChangeAspect="1"/>
          </p:cNvPicPr>
          <p:nvPr/>
        </p:nvPicPr>
        <p:blipFill rotWithShape="1">
          <a:blip r:embed="rId5"/>
          <a:srcRect l="29089" t="87461" r="45548" b="3190"/>
          <a:stretch/>
        </p:blipFill>
        <p:spPr>
          <a:xfrm>
            <a:off x="7635772" y="2183909"/>
            <a:ext cx="1390390" cy="343683"/>
          </a:xfrm>
          <a:prstGeom prst="rect">
            <a:avLst/>
          </a:prstGeom>
        </p:spPr>
      </p:pic>
      <p:sp>
        <p:nvSpPr>
          <p:cNvPr id="15" name="TextBox 14">
            <a:extLst>
              <a:ext uri="{FF2B5EF4-FFF2-40B4-BE49-F238E27FC236}">
                <a16:creationId xmlns:a16="http://schemas.microsoft.com/office/drawing/2014/main" id="{91F47089-59CB-492A-879F-FAAAB32B1C2F}"/>
              </a:ext>
            </a:extLst>
          </p:cNvPr>
          <p:cNvSpPr txBox="1"/>
          <p:nvPr/>
        </p:nvSpPr>
        <p:spPr>
          <a:xfrm rot="16200000">
            <a:off x="-1219285" y="2982619"/>
            <a:ext cx="2772452" cy="276999"/>
          </a:xfrm>
          <a:prstGeom prst="rect">
            <a:avLst/>
          </a:prstGeom>
          <a:solidFill>
            <a:schemeClr val="bg1"/>
          </a:solidFill>
        </p:spPr>
        <p:txBody>
          <a:bodyPr wrap="square" rtlCol="0">
            <a:spAutoFit/>
          </a:bodyPr>
          <a:lstStyle/>
          <a:p>
            <a:pPr algn="ctr"/>
            <a:r>
              <a:rPr lang="en-AU" sz="1200" b="1" dirty="0">
                <a:latin typeface="Arial" panose="020B0604020202020204" pitchFamily="34" charset="0"/>
                <a:cs typeface="Arial" panose="020B0604020202020204" pitchFamily="34" charset="0"/>
              </a:rPr>
              <a:t>Utilisation – mental health services</a:t>
            </a:r>
            <a:endParaRPr lang="en-AU" sz="11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024665A0-72C8-4928-80FC-75B3BF50E008}"/>
              </a:ext>
            </a:extLst>
          </p:cNvPr>
          <p:cNvSpPr txBox="1"/>
          <p:nvPr/>
        </p:nvSpPr>
        <p:spPr>
          <a:xfrm rot="16200000">
            <a:off x="3220347" y="2947174"/>
            <a:ext cx="2701560" cy="276999"/>
          </a:xfrm>
          <a:prstGeom prst="rect">
            <a:avLst/>
          </a:prstGeom>
          <a:solidFill>
            <a:schemeClr val="bg1"/>
          </a:solidFill>
        </p:spPr>
        <p:txBody>
          <a:bodyPr wrap="square" rtlCol="0">
            <a:spAutoFit/>
          </a:bodyPr>
          <a:lstStyle/>
          <a:p>
            <a:pPr algn="ctr"/>
            <a:r>
              <a:rPr lang="en-AU" sz="1200" b="1" dirty="0">
                <a:latin typeface="Arial" panose="020B0604020202020204" pitchFamily="34" charset="0"/>
                <a:cs typeface="Arial" panose="020B0604020202020204" pitchFamily="34" charset="0"/>
              </a:rPr>
              <a:t>Utilisation – mental health scripts</a:t>
            </a:r>
            <a:endParaRPr lang="en-AU" sz="1100" b="1" dirty="0">
              <a:latin typeface="Arial" panose="020B0604020202020204" pitchFamily="34" charset="0"/>
              <a:cs typeface="Arial" panose="020B0604020202020204" pitchFamily="34" charset="0"/>
            </a:endParaRPr>
          </a:p>
        </p:txBody>
      </p:sp>
      <p:graphicFrame>
        <p:nvGraphicFramePr>
          <p:cNvPr id="22" name="Table 21">
            <a:extLst>
              <a:ext uri="{FF2B5EF4-FFF2-40B4-BE49-F238E27FC236}">
                <a16:creationId xmlns:a16="http://schemas.microsoft.com/office/drawing/2014/main" id="{B3ABF532-7702-4CD5-A48D-76812B584B01}"/>
              </a:ext>
            </a:extLst>
          </p:cNvPr>
          <p:cNvGraphicFramePr>
            <a:graphicFrameLocks noGrp="1"/>
          </p:cNvGraphicFramePr>
          <p:nvPr>
            <p:extLst>
              <p:ext uri="{D42A27DB-BD31-4B8C-83A1-F6EECF244321}">
                <p14:modId xmlns:p14="http://schemas.microsoft.com/office/powerpoint/2010/main" val="3837016880"/>
              </p:ext>
            </p:extLst>
          </p:nvPr>
        </p:nvGraphicFramePr>
        <p:xfrm>
          <a:off x="1" y="-4894"/>
          <a:ext cx="9143999" cy="284060"/>
        </p:xfrm>
        <a:graphic>
          <a:graphicData uri="http://schemas.openxmlformats.org/drawingml/2006/table">
            <a:tbl>
              <a:tblPr firstRow="1" bandRow="1">
                <a:tableStyleId>{5C22544A-7EE6-4342-B048-85BDC9FD1C3A}</a:tableStyleId>
              </a:tblPr>
              <a:tblGrid>
                <a:gridCol w="1092530">
                  <a:extLst>
                    <a:ext uri="{9D8B030D-6E8A-4147-A177-3AD203B41FA5}">
                      <a16:colId xmlns:a16="http://schemas.microsoft.com/office/drawing/2014/main" val="2897898048"/>
                    </a:ext>
                  </a:extLst>
                </a:gridCol>
                <a:gridCol w="1436914">
                  <a:extLst>
                    <a:ext uri="{9D8B030D-6E8A-4147-A177-3AD203B41FA5}">
                      <a16:colId xmlns:a16="http://schemas.microsoft.com/office/drawing/2014/main" val="2249100632"/>
                    </a:ext>
                  </a:extLst>
                </a:gridCol>
                <a:gridCol w="985652">
                  <a:extLst>
                    <a:ext uri="{9D8B030D-6E8A-4147-A177-3AD203B41FA5}">
                      <a16:colId xmlns:a16="http://schemas.microsoft.com/office/drawing/2014/main" val="393380123"/>
                    </a:ext>
                  </a:extLst>
                </a:gridCol>
                <a:gridCol w="2315688">
                  <a:extLst>
                    <a:ext uri="{9D8B030D-6E8A-4147-A177-3AD203B41FA5}">
                      <a16:colId xmlns:a16="http://schemas.microsoft.com/office/drawing/2014/main" val="3717867191"/>
                    </a:ext>
                  </a:extLst>
                </a:gridCol>
                <a:gridCol w="2196935">
                  <a:extLst>
                    <a:ext uri="{9D8B030D-6E8A-4147-A177-3AD203B41FA5}">
                      <a16:colId xmlns:a16="http://schemas.microsoft.com/office/drawing/2014/main" val="3481180810"/>
                    </a:ext>
                  </a:extLst>
                </a:gridCol>
                <a:gridCol w="1116280">
                  <a:extLst>
                    <a:ext uri="{9D8B030D-6E8A-4147-A177-3AD203B41FA5}">
                      <a16:colId xmlns:a16="http://schemas.microsoft.com/office/drawing/2014/main" val="1460845864"/>
                    </a:ext>
                  </a:extLst>
                </a:gridCol>
              </a:tblGrid>
              <a:tr h="284060">
                <a:tc>
                  <a:txBody>
                    <a:bodyPr/>
                    <a:lstStyle/>
                    <a:p>
                      <a:r>
                        <a:rPr lang="en-AU" sz="1200" b="0" kern="1200" cap="small" dirty="0">
                          <a:solidFill>
                            <a:schemeClr val="accent3"/>
                          </a:solidFill>
                          <a:latin typeface="+mn-lt"/>
                          <a:ea typeface="+mn-ea"/>
                          <a:cs typeface="+mn-cs"/>
                        </a:rPr>
                        <a:t>Overview</a:t>
                      </a:r>
                    </a:p>
                  </a:txBody>
                  <a:tcPr>
                    <a:noFill/>
                  </a:tcPr>
                </a:tc>
                <a:tc>
                  <a:txBody>
                    <a:bodyPr/>
                    <a:lstStyle/>
                    <a:p>
                      <a:r>
                        <a:rPr lang="en-AU" sz="1200" b="0" kern="1200" cap="small" dirty="0">
                          <a:solidFill>
                            <a:schemeClr val="accent3"/>
                          </a:solidFill>
                          <a:latin typeface="+mn-lt"/>
                          <a:ea typeface="+mn-ea"/>
                          <a:cs typeface="+mn-cs"/>
                        </a:rPr>
                        <a:t>Background</a:t>
                      </a:r>
                    </a:p>
                  </a:txBody>
                  <a:tcPr>
                    <a:noFill/>
                  </a:tcPr>
                </a:tc>
                <a:tc>
                  <a:txBody>
                    <a:bodyPr/>
                    <a:lstStyle/>
                    <a:p>
                      <a:r>
                        <a:rPr lang="en-AU" sz="1200" b="0" kern="1200" cap="small" dirty="0">
                          <a:solidFill>
                            <a:schemeClr val="accent3"/>
                          </a:solidFill>
                          <a:latin typeface="+mn-lt"/>
                          <a:ea typeface="+mn-ea"/>
                          <a:cs typeface="+mn-cs"/>
                        </a:rPr>
                        <a:t>Data</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tx1"/>
                          </a:solidFill>
                          <a:latin typeface="+mn-lt"/>
                          <a:ea typeface="+mn-ea"/>
                          <a:cs typeface="+mn-cs"/>
                        </a:rPr>
                        <a:t>Empirical strategy &amp; Results</a:t>
                      </a:r>
                    </a:p>
                  </a:txBody>
                  <a:tcP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AU" sz="1200" b="0" kern="1200" cap="small" dirty="0">
                          <a:solidFill>
                            <a:schemeClr val="accent3"/>
                          </a:solidFill>
                          <a:latin typeface="+mn-lt"/>
                          <a:ea typeface="+mn-ea"/>
                          <a:cs typeface="+mn-cs"/>
                        </a:rPr>
                        <a:t>Limitations &amp; Future work</a:t>
                      </a:r>
                    </a:p>
                  </a:txBody>
                  <a:tcPr>
                    <a:noFill/>
                  </a:tcPr>
                </a:tc>
                <a:tc>
                  <a:txBody>
                    <a:bodyPr/>
                    <a:lstStyle/>
                    <a:p>
                      <a:r>
                        <a:rPr lang="en-AU" sz="1200" b="0" kern="1200" cap="small" dirty="0">
                          <a:solidFill>
                            <a:schemeClr val="accent3"/>
                          </a:solidFill>
                          <a:latin typeface="+mn-lt"/>
                          <a:ea typeface="+mn-ea"/>
                          <a:cs typeface="+mn-cs"/>
                        </a:rPr>
                        <a:t>Summary</a:t>
                      </a:r>
                      <a:endParaRPr lang="en-AU" sz="1200" b="0" dirty="0">
                        <a:solidFill>
                          <a:schemeClr val="accent3"/>
                        </a:solidFill>
                      </a:endParaRPr>
                    </a:p>
                  </a:txBody>
                  <a:tcPr>
                    <a:noFill/>
                  </a:tcPr>
                </a:tc>
                <a:extLst>
                  <a:ext uri="{0D108BD9-81ED-4DB2-BD59-A6C34878D82A}">
                    <a16:rowId xmlns:a16="http://schemas.microsoft.com/office/drawing/2014/main" val="3124140070"/>
                  </a:ext>
                </a:extLst>
              </a:tr>
            </a:tbl>
          </a:graphicData>
        </a:graphic>
      </p:graphicFrame>
    </p:spTree>
    <p:extLst>
      <p:ext uri="{BB962C8B-B14F-4D97-AF65-F5344CB8AC3E}">
        <p14:creationId xmlns:p14="http://schemas.microsoft.com/office/powerpoint/2010/main" val="3968172035"/>
      </p:ext>
    </p:extLst>
  </p:cSld>
  <p:clrMapOvr>
    <a:masterClrMapping/>
  </p:clrMapOvr>
  <mc:AlternateContent xmlns:mc="http://schemas.openxmlformats.org/markup-compatibility/2006" xmlns:p14="http://schemas.microsoft.com/office/powerpoint/2010/main">
    <mc:Choice Requires="p14">
      <p:transition spd="slow" p14:dur="2000" advTm="132024"/>
    </mc:Choice>
    <mc:Fallback xmlns="">
      <p:transition spd="slow" advTm="132024"/>
    </mc:Fallback>
  </mc:AlternateContent>
</p:sld>
</file>

<file path=ppt/theme/theme1.xml><?xml version="1.0" encoding="utf-8"?>
<a:theme xmlns:a="http://schemas.openxmlformats.org/drawingml/2006/main" name="Title slide_1">
  <a:themeElements>
    <a:clrScheme name="Monash Colour Palette">
      <a:dk1>
        <a:sysClr val="windowText" lastClr="000000"/>
      </a:dk1>
      <a:lt1>
        <a:sysClr val="window" lastClr="FFFFFF"/>
      </a:lt1>
      <a:dk2>
        <a:srgbClr val="006DAE"/>
      </a:dk2>
      <a:lt2>
        <a:srgbClr val="939597"/>
      </a:lt2>
      <a:accent1>
        <a:srgbClr val="E3E5E5"/>
      </a:accent1>
      <a:accent2>
        <a:srgbClr val="ECECEC"/>
      </a:accent2>
      <a:accent3>
        <a:srgbClr val="FF002B"/>
      </a:accent3>
      <a:accent4>
        <a:srgbClr val="00AC3E"/>
      </a:accent4>
      <a:accent5>
        <a:srgbClr val="009FDA"/>
      </a:accent5>
      <a:accent6>
        <a:srgbClr val="8177E7"/>
      </a:accent6>
      <a:hlink>
        <a:srgbClr val="EE64A4"/>
      </a:hlink>
      <a:folHlink>
        <a:srgbClr val="FC622E"/>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tandard slide">
  <a:themeElements>
    <a:clrScheme name="Monash University">
      <a:dk1>
        <a:srgbClr val="000000"/>
      </a:dk1>
      <a:lt1>
        <a:srgbClr val="FFFFFF"/>
      </a:lt1>
      <a:dk2>
        <a:srgbClr val="006DAE"/>
      </a:dk2>
      <a:lt2>
        <a:srgbClr val="CCCCCC"/>
      </a:lt2>
      <a:accent1>
        <a:srgbClr val="FF002B"/>
      </a:accent1>
      <a:accent2>
        <a:srgbClr val="FC622E"/>
      </a:accent2>
      <a:accent3>
        <a:srgbClr val="829356"/>
      </a:accent3>
      <a:accent4>
        <a:srgbClr val="00AC3E"/>
      </a:accent4>
      <a:accent5>
        <a:srgbClr val="009FDA"/>
      </a:accent5>
      <a:accent6>
        <a:srgbClr val="8177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36917</TotalTime>
  <Words>3080</Words>
  <Application>Microsoft Office PowerPoint</Application>
  <PresentationFormat>On-screen Show (4:3)</PresentationFormat>
  <Paragraphs>542</Paragraphs>
  <Slides>34</Slides>
  <Notes>28</Notes>
  <HiddenSlides>16</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34</vt:i4>
      </vt:variant>
    </vt:vector>
  </HeadingPairs>
  <TitlesOfParts>
    <vt:vector size="46" baseType="lpstr">
      <vt:lpstr>DengXian</vt:lpstr>
      <vt:lpstr>Arial</vt:lpstr>
      <vt:lpstr>Arial Narrow</vt:lpstr>
      <vt:lpstr>Calibri</vt:lpstr>
      <vt:lpstr>Calibri Light</vt:lpstr>
      <vt:lpstr>Cambria Math</vt:lpstr>
      <vt:lpstr>Times New Roman</vt:lpstr>
      <vt:lpstr>Wingdings</vt:lpstr>
      <vt:lpstr>Wingdings 2</vt:lpstr>
      <vt:lpstr>Title slide_1</vt:lpstr>
      <vt:lpstr>1_Standard slide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THANKYOU!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Monash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PAGE (30pt Arial Narrow)</dc:title>
  <dc:creator>Microsoft Office User</dc:creator>
  <cp:lastModifiedBy>Dennis Petrie</cp:lastModifiedBy>
  <cp:revision>832</cp:revision>
  <dcterms:created xsi:type="dcterms:W3CDTF">2015-12-11T00:28:24Z</dcterms:created>
  <dcterms:modified xsi:type="dcterms:W3CDTF">2023-09-13T09:57:09Z</dcterms:modified>
</cp:coreProperties>
</file>