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4" saveSubsetFonts="1" autoCompressPictures="0">
  <p:sldMasterIdLst>
    <p:sldMasterId id="2147483648" r:id="rId1"/>
  </p:sldMasterIdLst>
  <p:notesMasterIdLst>
    <p:notesMasterId r:id="rId28"/>
  </p:notesMasterIdLst>
  <p:sldIdLst>
    <p:sldId id="256" r:id="rId2"/>
    <p:sldId id="284" r:id="rId3"/>
    <p:sldId id="286" r:id="rId4"/>
    <p:sldId id="305" r:id="rId5"/>
    <p:sldId id="322" r:id="rId6"/>
    <p:sldId id="301" r:id="rId7"/>
    <p:sldId id="266" r:id="rId8"/>
    <p:sldId id="292" r:id="rId9"/>
    <p:sldId id="267" r:id="rId10"/>
    <p:sldId id="271" r:id="rId11"/>
    <p:sldId id="294" r:id="rId12"/>
    <p:sldId id="308" r:id="rId13"/>
    <p:sldId id="309" r:id="rId14"/>
    <p:sldId id="279" r:id="rId15"/>
    <p:sldId id="310" r:id="rId16"/>
    <p:sldId id="324" r:id="rId17"/>
    <p:sldId id="323" r:id="rId18"/>
    <p:sldId id="297" r:id="rId19"/>
    <p:sldId id="298" r:id="rId20"/>
    <p:sldId id="283" r:id="rId21"/>
    <p:sldId id="320" r:id="rId22"/>
    <p:sldId id="321" r:id="rId23"/>
    <p:sldId id="299" r:id="rId24"/>
    <p:sldId id="291" r:id="rId25"/>
    <p:sldId id="318" r:id="rId26"/>
    <p:sldId id="312" r:id="rId2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DAA4"/>
    <a:srgbClr val="FFF4D0"/>
    <a:srgbClr val="062A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5070"/>
  </p:normalViewPr>
  <p:slideViewPr>
    <p:cSldViewPr snapToGrid="0">
      <p:cViewPr varScale="1">
        <p:scale>
          <a:sx n="104" d="100"/>
          <a:sy n="104" d="100"/>
        </p:scale>
        <p:origin x="8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652472-2C32-B840-8E94-81EC286EFCC5}" type="datetimeFigureOut">
              <a:rPr lang="it-IT" smtClean="0"/>
              <a:t>13/09/23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D6E6E-8560-AD40-BD73-46DA2326AE78}" type="slidenum">
              <a:rPr lang="it-IT" smtClean="0"/>
              <a:t>‹N›</a:t>
            </a:fld>
            <a:endParaRPr lang="it-IT"/>
          </a:p>
        </p:txBody>
      </p:sp>
    </p:spTree>
    <p:extLst>
      <p:ext uri="{BB962C8B-B14F-4D97-AF65-F5344CB8AC3E}">
        <p14:creationId xmlns:p14="http://schemas.microsoft.com/office/powerpoint/2010/main" val="4154292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00000"/>
                </a:solidFill>
                <a:effectLst/>
                <a:latin typeface="Times New Roman" panose="02020603050405020304" pitchFamily="18" charset="0"/>
                <a:ea typeface="Calibri Light" panose="020F0302020204030204" pitchFamily="34" charset="0"/>
              </a:rPr>
              <a:t>Regions oversee health services organisation and delivery</a:t>
            </a:r>
            <a:r>
              <a:rPr lang="it-IT" dirty="0">
                <a:effectLst/>
              </a:rPr>
              <a:t> </a:t>
            </a:r>
          </a:p>
          <a:p>
            <a:pPr marL="171450" indent="-171450">
              <a:buFontTx/>
              <a:buChar char="-"/>
            </a:pPr>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7</a:t>
            </a:fld>
            <a:endParaRPr lang="it-IT"/>
          </a:p>
        </p:txBody>
      </p:sp>
    </p:spTree>
    <p:extLst>
      <p:ext uri="{BB962C8B-B14F-4D97-AF65-F5344CB8AC3E}">
        <p14:creationId xmlns:p14="http://schemas.microsoft.com/office/powerpoint/2010/main" val="2960229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5.30</a:t>
            </a:r>
          </a:p>
          <a:p>
            <a:endParaRPr lang="it-IT" dirty="0"/>
          </a:p>
          <a:p>
            <a:r>
              <a:rPr lang="it-IT" dirty="0" err="1"/>
              <a:t>If</a:t>
            </a:r>
            <a:r>
              <a:rPr lang="it-IT" dirty="0"/>
              <a:t> </a:t>
            </a:r>
            <a:r>
              <a:rPr lang="it-IT" dirty="0" err="1"/>
              <a:t>we</a:t>
            </a:r>
            <a:r>
              <a:rPr lang="it-IT" dirty="0"/>
              <a:t> </a:t>
            </a:r>
            <a:r>
              <a:rPr lang="it-IT" dirty="0" err="1"/>
              <a:t>consider</a:t>
            </a:r>
            <a:r>
              <a:rPr lang="it-IT" dirty="0"/>
              <a:t> </a:t>
            </a:r>
            <a:r>
              <a:rPr lang="it-IT" dirty="0" err="1"/>
              <a:t>this</a:t>
            </a:r>
            <a:r>
              <a:rPr lang="it-IT" dirty="0"/>
              <a:t> </a:t>
            </a:r>
            <a:r>
              <a:rPr lang="it-IT" dirty="0" err="1"/>
              <a:t>matrix</a:t>
            </a:r>
            <a:r>
              <a:rPr lang="it-IT" dirty="0"/>
              <a:t> in </a:t>
            </a:r>
            <a:r>
              <a:rPr lang="it-IT" dirty="0" err="1"/>
              <a:t>which</a:t>
            </a:r>
            <a:r>
              <a:rPr lang="it-IT" dirty="0"/>
              <a:t> the </a:t>
            </a:r>
            <a:r>
              <a:rPr lang="it-IT" dirty="0" err="1"/>
              <a:t>four</a:t>
            </a:r>
            <a:r>
              <a:rPr lang="it-IT" dirty="0"/>
              <a:t> </a:t>
            </a:r>
            <a:r>
              <a:rPr lang="it-IT" dirty="0" err="1"/>
              <a:t>quadrants</a:t>
            </a:r>
            <a:r>
              <a:rPr lang="it-IT" dirty="0"/>
              <a:t> are </a:t>
            </a:r>
            <a:r>
              <a:rPr lang="it-IT" dirty="0" err="1"/>
              <a:t>defined</a:t>
            </a:r>
            <a:r>
              <a:rPr lang="it-IT" dirty="0"/>
              <a:t> by the </a:t>
            </a:r>
            <a:r>
              <a:rPr lang="it-IT" dirty="0" err="1"/>
              <a:t>regional</a:t>
            </a:r>
            <a:r>
              <a:rPr lang="it-IT" dirty="0"/>
              <a:t> </a:t>
            </a:r>
            <a:r>
              <a:rPr lang="it-IT" dirty="0" err="1"/>
              <a:t>median</a:t>
            </a:r>
            <a:r>
              <a:rPr lang="it-IT" dirty="0"/>
              <a:t> of the </a:t>
            </a:r>
            <a:r>
              <a:rPr lang="it-IT" dirty="0" err="1"/>
              <a:t>two</a:t>
            </a:r>
            <a:r>
              <a:rPr lang="it-IT" dirty="0"/>
              <a:t> </a:t>
            </a:r>
            <a:r>
              <a:rPr lang="it-IT" dirty="0" err="1"/>
              <a:t>indicators</a:t>
            </a:r>
            <a:r>
              <a:rPr lang="it-IT" dirty="0"/>
              <a:t>, </a:t>
            </a:r>
            <a:r>
              <a:rPr lang="it-IT" dirty="0" err="1"/>
              <a:t>we</a:t>
            </a:r>
            <a:r>
              <a:rPr lang="it-IT" dirty="0"/>
              <a:t> can </a:t>
            </a:r>
            <a:r>
              <a:rPr lang="it-IT" dirty="0" err="1"/>
              <a:t>see</a:t>
            </a:r>
            <a:r>
              <a:rPr lang="it-IT" dirty="0"/>
              <a:t> </a:t>
            </a:r>
            <a:r>
              <a:rPr lang="it-IT" dirty="0" err="1"/>
              <a:t>that</a:t>
            </a:r>
            <a:r>
              <a:rPr lang="it-IT" dirty="0"/>
              <a:t> </a:t>
            </a:r>
            <a:r>
              <a:rPr lang="it-IT" dirty="0" err="1"/>
              <a:t>many</a:t>
            </a:r>
            <a:r>
              <a:rPr lang="it-IT" dirty="0"/>
              <a:t> </a:t>
            </a:r>
            <a:r>
              <a:rPr lang="en-GB" sz="1800" dirty="0">
                <a:solidFill>
                  <a:srgbClr val="000000"/>
                </a:solidFill>
                <a:effectLst/>
                <a:latin typeface="Times New Roman" panose="02020603050405020304" pitchFamily="18" charset="0"/>
                <a:ea typeface="Calibri Light" panose="020F0302020204030204" pitchFamily="34" charset="0"/>
                <a:cs typeface="Arial" panose="020B0604020202020204" pitchFamily="34" charset="0"/>
              </a:rPr>
              <a:t>health districts are in the bottom left quadrant, representing the most critical situation. These areas not only deliver a lower rate of visits compared to the regional median but can also not provide the services needed as promptly as the median value. More precisely, in 2021, among Tuscany’s health districts, the Valle del </a:t>
            </a:r>
            <a:r>
              <a:rPr lang="en-GB" sz="1800" dirty="0" err="1">
                <a:solidFill>
                  <a:srgbClr val="000000"/>
                </a:solidFill>
                <a:effectLst/>
                <a:latin typeface="Times New Roman" panose="02020603050405020304" pitchFamily="18" charset="0"/>
                <a:ea typeface="Calibri Light" panose="020F0302020204030204" pitchFamily="34" charset="0"/>
                <a:cs typeface="Arial" panose="020B0604020202020204" pitchFamily="34" charset="0"/>
              </a:rPr>
              <a:t>Serchio</a:t>
            </a:r>
            <a:r>
              <a:rPr lang="en-GB" sz="1800" dirty="0">
                <a:solidFill>
                  <a:srgbClr val="000000"/>
                </a:solidFill>
                <a:effectLst/>
                <a:latin typeface="Times New Roman" panose="02020603050405020304" pitchFamily="18" charset="0"/>
                <a:ea typeface="Calibri Light" panose="020F0302020204030204" pitchFamily="34" charset="0"/>
                <a:cs typeface="Arial" panose="020B0604020202020204" pitchFamily="34" charset="0"/>
              </a:rPr>
              <a:t> rural area scored the lowest rate of first contact and follow-up visits (55.87) and the lowest percentage of visits guaranteed within waiting times (37.7 %). </a:t>
            </a:r>
            <a:endParaRPr lang="it-IT" sz="1800" dirty="0">
              <a:effectLst/>
              <a:latin typeface="Calibri" panose="020F0502020204030204" pitchFamily="34" charset="0"/>
              <a:ea typeface="Calibri" panose="020F0502020204030204" pitchFamily="34" charset="0"/>
              <a:cs typeface="Arial" panose="020B0604020202020204" pitchFamily="34" charset="0"/>
            </a:endParaRPr>
          </a:p>
          <a:p>
            <a:endParaRPr lang="it-IT" dirty="0"/>
          </a:p>
          <a:p>
            <a:endParaRPr lang="it-IT" dirty="0"/>
          </a:p>
          <a:p>
            <a:pPr marL="171450" indent="-171450">
              <a:buFontTx/>
              <a:buChar char="-"/>
            </a:pPr>
            <a:endParaRPr lang="it-IT" dirty="0"/>
          </a:p>
          <a:p>
            <a:pPr marL="171450" indent="-171450">
              <a:buFontTx/>
              <a:buChar char="-"/>
            </a:pPr>
            <a:endParaRPr lang="it-IT" dirty="0"/>
          </a:p>
          <a:p>
            <a:pPr marL="171450" indent="-171450">
              <a:buFontTx/>
              <a:buChar char="-"/>
            </a:pPr>
            <a:endParaRPr lang="it-IT" dirty="0"/>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solidFill>
                  <a:srgbClr val="1B0E07"/>
                </a:solidFill>
              </a:rPr>
              <a:t>Se in una matrice confrontiamo il tasso di erogazione delle visite con la percentuale di prestazioni erogati entro i tempi di attesa definiti dal ministero, si individuano quattro quadranti. Il primo in basso a sinistra è il quadrante a rilevante criticità che necessita di immediato intervento: si eroga poco e per di più non si garantiscono i tempi di attesa! Si tratta di un quadrante a piena responsabilità allocativa del management.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200" dirty="0">
              <a:solidFill>
                <a:srgbClr val="1B0E07"/>
              </a:solidFill>
            </a:endParaRPr>
          </a:p>
          <a:p>
            <a:r>
              <a:rPr lang="it-IT" sz="1000" dirty="0"/>
              <a:t>- Matrix graphic </a:t>
            </a:r>
            <a:r>
              <a:rPr lang="it-IT" sz="1000" dirty="0" err="1"/>
              <a:t>plotting</a:t>
            </a:r>
            <a:r>
              <a:rPr lang="it-IT" sz="1000" dirty="0"/>
              <a:t> the </a:t>
            </a:r>
            <a:r>
              <a:rPr lang="it-IT" sz="1000" dirty="0" err="1"/>
              <a:t>relationship</a:t>
            </a:r>
            <a:r>
              <a:rPr lang="it-IT" sz="1000" dirty="0"/>
              <a:t> </a:t>
            </a:r>
            <a:r>
              <a:rPr lang="it-IT" sz="1000" dirty="0" err="1"/>
              <a:t>between</a:t>
            </a:r>
            <a:r>
              <a:rPr lang="it-IT" sz="1000" dirty="0"/>
              <a:t> </a:t>
            </a:r>
            <a:r>
              <a:rPr lang="it-IT" sz="1000" dirty="0" err="1"/>
              <a:t>waiting</a:t>
            </a:r>
            <a:r>
              <a:rPr lang="it-IT" sz="1000" dirty="0"/>
              <a:t> times (y-</a:t>
            </a:r>
            <a:r>
              <a:rPr lang="it-IT" sz="1000" dirty="0" err="1"/>
              <a:t>axis</a:t>
            </a:r>
            <a:r>
              <a:rPr lang="it-IT" sz="1000" dirty="0"/>
              <a:t>) and </a:t>
            </a:r>
            <a:r>
              <a:rPr lang="it-IT" sz="1000" dirty="0" err="1"/>
              <a:t>cardiology</a:t>
            </a:r>
            <a:r>
              <a:rPr lang="it-IT" sz="1000" dirty="0"/>
              <a:t> </a:t>
            </a:r>
            <a:r>
              <a:rPr lang="it-IT" sz="1000" dirty="0" err="1"/>
              <a:t>visit</a:t>
            </a:r>
            <a:r>
              <a:rPr lang="it-IT" sz="1000" dirty="0"/>
              <a:t> rates (x-</a:t>
            </a:r>
            <a:r>
              <a:rPr lang="it-IT" sz="1000" dirty="0" err="1"/>
              <a:t>axis</a:t>
            </a:r>
            <a:r>
              <a:rPr lang="it-IT" sz="1000" dirty="0"/>
              <a:t>) for </a:t>
            </a:r>
            <a:r>
              <a:rPr lang="it-IT" sz="1000" dirty="0" err="1"/>
              <a:t>each</a:t>
            </a:r>
            <a:r>
              <a:rPr lang="it-IT" sz="1000" dirty="0"/>
              <a:t> </a:t>
            </a:r>
            <a:r>
              <a:rPr lang="it-IT" sz="1000" dirty="0" err="1"/>
              <a:t>district</a:t>
            </a:r>
            <a:r>
              <a:rPr lang="it-IT" sz="1000" dirty="0"/>
              <a:t>.</a:t>
            </a:r>
          </a:p>
          <a:p>
            <a:r>
              <a:rPr lang="it-IT" sz="1000" dirty="0"/>
              <a:t>- </a:t>
            </a:r>
            <a:r>
              <a:rPr lang="it-IT" sz="1000" dirty="0" err="1"/>
              <a:t>Four</a:t>
            </a:r>
            <a:r>
              <a:rPr lang="it-IT" sz="1000" dirty="0"/>
              <a:t> </a:t>
            </a:r>
            <a:r>
              <a:rPr lang="it-IT" sz="1000" dirty="0" err="1"/>
              <a:t>quadrants</a:t>
            </a:r>
            <a:r>
              <a:rPr lang="it-IT" sz="1000" dirty="0"/>
              <a:t> </a:t>
            </a:r>
            <a:r>
              <a:rPr lang="it-IT" sz="1000" dirty="0" err="1"/>
              <a:t>based</a:t>
            </a:r>
            <a:r>
              <a:rPr lang="it-IT" sz="1000" dirty="0"/>
              <a:t> on </a:t>
            </a:r>
            <a:r>
              <a:rPr lang="it-IT" sz="1000" dirty="0" err="1"/>
              <a:t>median</a:t>
            </a:r>
            <a:r>
              <a:rPr lang="it-IT" sz="1000" dirty="0"/>
              <a:t> </a:t>
            </a:r>
            <a:r>
              <a:rPr lang="it-IT" sz="1000" dirty="0" err="1"/>
              <a:t>values</a:t>
            </a:r>
            <a:r>
              <a:rPr lang="it-IT" sz="1000" dirty="0"/>
              <a:t> </a:t>
            </a:r>
            <a:r>
              <a:rPr lang="it-IT" sz="1000" dirty="0" err="1"/>
              <a:t>provide</a:t>
            </a:r>
            <a:r>
              <a:rPr lang="it-IT" sz="1000" dirty="0"/>
              <a:t> insights </a:t>
            </a:r>
            <a:r>
              <a:rPr lang="it-IT" sz="1000" dirty="0" err="1"/>
              <a:t>into</a:t>
            </a:r>
            <a:r>
              <a:rPr lang="it-IT" sz="1000" dirty="0"/>
              <a:t> performance.</a:t>
            </a:r>
          </a:p>
          <a:p>
            <a:r>
              <a:rPr lang="it-IT" sz="1000" dirty="0"/>
              <a:t>- Color-</a:t>
            </a:r>
            <a:r>
              <a:rPr lang="it-IT" sz="1000" dirty="0" err="1"/>
              <a:t>coded</a:t>
            </a:r>
            <a:r>
              <a:rPr lang="it-IT" sz="1000" dirty="0"/>
              <a:t> </a:t>
            </a:r>
            <a:r>
              <a:rPr lang="it-IT" sz="1000" dirty="0" err="1"/>
              <a:t>districts</a:t>
            </a:r>
            <a:r>
              <a:rPr lang="it-IT" sz="1000" dirty="0"/>
              <a:t> for </a:t>
            </a:r>
            <a:r>
              <a:rPr lang="it-IT" sz="1000" dirty="0" err="1"/>
              <a:t>visualization</a:t>
            </a:r>
            <a:r>
              <a:rPr lang="it-IT" sz="1000" dirty="0"/>
              <a:t> of management </a:t>
            </a:r>
            <a:r>
              <a:rPr lang="it-IT" sz="1000" dirty="0" err="1"/>
              <a:t>practices</a:t>
            </a:r>
            <a:r>
              <a:rPr lang="it-IT" sz="1000" dirty="0"/>
              <a:t> and </a:t>
            </a:r>
            <a:r>
              <a:rPr lang="it-IT" sz="1000" dirty="0" err="1"/>
              <a:t>resource</a:t>
            </a:r>
            <a:r>
              <a:rPr lang="it-IT" sz="1000" dirty="0"/>
              <a:t> </a:t>
            </a:r>
            <a:r>
              <a:rPr lang="it-IT" sz="1000" dirty="0" err="1"/>
              <a:t>allocation</a:t>
            </a:r>
            <a:r>
              <a:rPr lang="it-IT" sz="1000" dirty="0"/>
              <a:t> </a:t>
            </a:r>
            <a:r>
              <a:rPr lang="it-IT" sz="1000" dirty="0" err="1"/>
              <a:t>within</a:t>
            </a:r>
            <a:r>
              <a:rPr lang="it-IT" sz="1000" dirty="0"/>
              <a:t> health </a:t>
            </a:r>
            <a:r>
              <a:rPr lang="it-IT" sz="1000" dirty="0" err="1"/>
              <a:t>authorities</a:t>
            </a:r>
            <a:r>
              <a:rPr lang="it-IT" sz="1000" dirty="0"/>
              <a:t>.</a:t>
            </a:r>
          </a:p>
          <a:p>
            <a:endParaRPr lang="it-IT" sz="1000" dirty="0"/>
          </a:p>
          <a:p>
            <a:r>
              <a:rPr lang="it-IT" sz="1800" dirty="0" err="1"/>
              <a:t>Discuss</a:t>
            </a:r>
            <a:r>
              <a:rPr lang="it-IT" sz="1800" dirty="0"/>
              <a:t> the </a:t>
            </a:r>
            <a:r>
              <a:rPr lang="it-IT" sz="1800" dirty="0" err="1"/>
              <a:t>implications</a:t>
            </a:r>
            <a:r>
              <a:rPr lang="it-IT" sz="1800" dirty="0"/>
              <a:t> of </a:t>
            </a:r>
            <a:r>
              <a:rPr lang="it-IT" sz="1800" dirty="0" err="1"/>
              <a:t>geographical</a:t>
            </a:r>
            <a:r>
              <a:rPr lang="it-IT" sz="1800" dirty="0"/>
              <a:t> </a:t>
            </a:r>
            <a:r>
              <a:rPr lang="it-IT" sz="1800" dirty="0" err="1"/>
              <a:t>variation</a:t>
            </a:r>
            <a:r>
              <a:rPr lang="it-IT" sz="1800" dirty="0"/>
              <a:t> in </a:t>
            </a:r>
            <a:r>
              <a:rPr lang="it-IT" sz="1800" dirty="0" err="1"/>
              <a:t>outpatient</a:t>
            </a:r>
            <a:r>
              <a:rPr lang="it-IT" sz="1800" dirty="0"/>
              <a:t> </a:t>
            </a:r>
            <a:r>
              <a:rPr lang="it-IT" sz="1800" dirty="0" err="1"/>
              <a:t>cardiology</a:t>
            </a:r>
            <a:r>
              <a:rPr lang="it-IT" sz="1800" dirty="0"/>
              <a:t> care.</a:t>
            </a:r>
          </a:p>
          <a:p>
            <a:r>
              <a:rPr lang="it-IT" sz="1800" dirty="0"/>
              <a:t>- </a:t>
            </a:r>
            <a:r>
              <a:rPr lang="it-IT" sz="1800" dirty="0" err="1"/>
              <a:t>Consider</a:t>
            </a:r>
            <a:r>
              <a:rPr lang="it-IT" sz="1800" dirty="0"/>
              <a:t> the </a:t>
            </a:r>
            <a:r>
              <a:rPr lang="it-IT" sz="1800" dirty="0" err="1"/>
              <a:t>role</a:t>
            </a:r>
            <a:r>
              <a:rPr lang="it-IT" sz="1800" dirty="0"/>
              <a:t> of management </a:t>
            </a:r>
            <a:r>
              <a:rPr lang="it-IT" sz="1800" dirty="0" err="1"/>
              <a:t>practices</a:t>
            </a:r>
            <a:r>
              <a:rPr lang="it-IT" sz="1800" dirty="0"/>
              <a:t> and </a:t>
            </a:r>
            <a:r>
              <a:rPr lang="it-IT" sz="1800" dirty="0" err="1"/>
              <a:t>resource</a:t>
            </a:r>
            <a:r>
              <a:rPr lang="it-IT" sz="1800" dirty="0"/>
              <a:t> </a:t>
            </a:r>
            <a:r>
              <a:rPr lang="it-IT" sz="1800" dirty="0" err="1"/>
              <a:t>allocation</a:t>
            </a:r>
            <a:r>
              <a:rPr lang="it-IT" sz="1800" dirty="0"/>
              <a:t> in </a:t>
            </a:r>
            <a:r>
              <a:rPr lang="it-IT" sz="1800" dirty="0" err="1"/>
              <a:t>addressing</a:t>
            </a:r>
            <a:r>
              <a:rPr lang="it-IT" sz="1800" dirty="0"/>
              <a:t> </a:t>
            </a:r>
            <a:r>
              <a:rPr lang="it-IT" sz="1800" dirty="0" err="1"/>
              <a:t>disparities</a:t>
            </a:r>
            <a:r>
              <a:rPr lang="it-IT" sz="1800" dirty="0"/>
              <a:t>.</a:t>
            </a:r>
          </a:p>
          <a:p>
            <a:r>
              <a:rPr lang="it-IT" sz="1800" dirty="0"/>
              <a:t>- Highlight the </a:t>
            </a:r>
            <a:r>
              <a:rPr lang="it-IT" sz="1800" dirty="0" err="1"/>
              <a:t>importance</a:t>
            </a:r>
            <a:r>
              <a:rPr lang="it-IT" sz="1800" dirty="0"/>
              <a:t> of </a:t>
            </a:r>
            <a:r>
              <a:rPr lang="it-IT" sz="1800" dirty="0" err="1"/>
              <a:t>reducing</a:t>
            </a:r>
            <a:r>
              <a:rPr lang="it-IT" sz="1800" dirty="0"/>
              <a:t> </a:t>
            </a:r>
            <a:r>
              <a:rPr lang="it-IT" sz="1800" dirty="0" err="1"/>
              <a:t>unwarranted</a:t>
            </a:r>
            <a:r>
              <a:rPr lang="it-IT" sz="1800" dirty="0"/>
              <a:t> </a:t>
            </a:r>
            <a:r>
              <a:rPr lang="it-IT" sz="1800" dirty="0" err="1"/>
              <a:t>variation</a:t>
            </a:r>
            <a:r>
              <a:rPr lang="it-IT" sz="1800" dirty="0"/>
              <a:t> to </a:t>
            </a:r>
            <a:r>
              <a:rPr lang="it-IT" sz="1800" dirty="0" err="1"/>
              <a:t>ensure</a:t>
            </a:r>
            <a:r>
              <a:rPr lang="it-IT" sz="1800" dirty="0"/>
              <a:t> </a:t>
            </a:r>
            <a:r>
              <a:rPr lang="it-IT" sz="1800" dirty="0" err="1"/>
              <a:t>citizen</a:t>
            </a:r>
            <a:r>
              <a:rPr lang="it-IT" sz="1800" dirty="0"/>
              <a:t> equity.</a:t>
            </a:r>
          </a:p>
          <a:p>
            <a:pPr marL="171450" indent="-171450">
              <a:buFontTx/>
              <a:buChar char="-"/>
            </a:pPr>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18</a:t>
            </a:fld>
            <a:endParaRPr lang="it-IT"/>
          </a:p>
        </p:txBody>
      </p:sp>
    </p:spTree>
    <p:extLst>
      <p:ext uri="{BB962C8B-B14F-4D97-AF65-F5344CB8AC3E}">
        <p14:creationId xmlns:p14="http://schemas.microsoft.com/office/powerpoint/2010/main" val="1330037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latin typeface="Arial Nova Cond Light" panose="020B0306020202020204" pitchFamily="34" charset="0"/>
              </a:rPr>
              <a:t>On September 2022 we presented the matrix at the directorate general of Health of the Region of Tuscany. During the meeting, strategic objectives were set in terms of increasing delivery of care in those health districts lagging in reaching the median of visit rates and reducing waiting time. Moreover, Tuscany Region has decided to employ the presented tool in order to set priorities in terms of resource allocation within the most vulnerable health districts belonging to the bottom left quadrant.</a:t>
            </a:r>
          </a:p>
          <a:p>
            <a:endParaRPr lang="en-GB" dirty="0">
              <a:latin typeface="Arial Nova Cond Light" panose="020B0306020202020204" pitchFamily="34" charset="0"/>
            </a:endParaRPr>
          </a:p>
          <a:p>
            <a:endParaRPr lang="en-GB" dirty="0">
              <a:latin typeface="Arial Nova Cond Light" panose="020B0306020202020204" pitchFamily="34" charset="0"/>
            </a:endParaRPr>
          </a:p>
          <a:p>
            <a:r>
              <a:rPr lang="en-GB" dirty="0">
                <a:latin typeface="Arial Nova Cond Light" panose="020B0306020202020204" pitchFamily="34" charset="0"/>
              </a:rPr>
              <a:t>During the meeting, some strategic objectives were set:</a:t>
            </a:r>
          </a:p>
          <a:p>
            <a:r>
              <a:rPr lang="en-GB" dirty="0">
                <a:latin typeface="Arial Nova Cond Light" panose="020B0306020202020204" pitchFamily="34" charset="0"/>
              </a:rPr>
              <a:t> The first is related to the increased care delivery in those health districts lagging in reaching the regional median of visit rates. During the meeting, the research team computed, for each local health district, the approximate amount of visits per year that healthcare providers need to undertake to reach the regional median. Moreover, the Directorate General of Health appointed an improvement in reducing waiting times. Another objective is related to timelier monitoring of outpatient care provision performance within local health districts. Hence, with the support of our visualisation tool, Tuscany Region has identified the local health districts within the third quadrant to make them accountable and support them with adopting different modes of delivery of care and new technologies, e.g., video consultations. </a:t>
            </a:r>
          </a:p>
          <a:p>
            <a:pPr marL="171450" indent="-171450">
              <a:buFontTx/>
              <a:buChar char="-"/>
            </a:pPr>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19</a:t>
            </a:fld>
            <a:endParaRPr lang="it-IT"/>
          </a:p>
        </p:txBody>
      </p:sp>
    </p:spTree>
    <p:extLst>
      <p:ext uri="{BB962C8B-B14F-4D97-AF65-F5344CB8AC3E}">
        <p14:creationId xmlns:p14="http://schemas.microsoft.com/office/powerpoint/2010/main" val="35357348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dirty="0">
                <a:latin typeface="Arial Nova Cond Light" panose="020B0306020202020204" pitchFamily="34" charset="0"/>
              </a:rPr>
              <a:t>During the same period, the remote area of  Valle del </a:t>
            </a:r>
            <a:r>
              <a:rPr lang="en-GB" sz="1800" dirty="0" err="1">
                <a:latin typeface="Arial Nova Cond Light" panose="020B0306020202020204" pitchFamily="34" charset="0"/>
              </a:rPr>
              <a:t>Serchio</a:t>
            </a:r>
            <a:r>
              <a:rPr lang="en-GB" sz="1800" dirty="0">
                <a:latin typeface="Arial Nova Cond Light" panose="020B0306020202020204" pitchFamily="34" charset="0"/>
              </a:rPr>
              <a:t> health district, which as we have seen scored the lowest values, has started witnessing the first concrete actions related to the proximity care project, developed by the Health Science interdisciplinary </a:t>
            </a:r>
            <a:r>
              <a:rPr lang="en-GB" sz="1800" dirty="0" err="1">
                <a:latin typeface="Arial Nova Cond Light" panose="020B0306020202020204" pitchFamily="34" charset="0"/>
              </a:rPr>
              <a:t>center</a:t>
            </a:r>
            <a:r>
              <a:rPr lang="en-GB" sz="1800" dirty="0">
                <a:latin typeface="Arial Nova Cond Light" panose="020B0306020202020204" pitchFamily="34" charset="0"/>
              </a:rPr>
              <a:t> of the </a:t>
            </a:r>
            <a:r>
              <a:rPr lang="en-GB" sz="1800" dirty="0" err="1">
                <a:latin typeface="Arial Nova Cond Light" panose="020B0306020202020204" pitchFamily="34" charset="0"/>
              </a:rPr>
              <a:t>Sant’Anna</a:t>
            </a:r>
            <a:r>
              <a:rPr lang="en-GB" sz="1800" dirty="0">
                <a:latin typeface="Arial Nova Cond Light" panose="020B0306020202020204" pitchFamily="34" charset="0"/>
              </a:rPr>
              <a:t> School.</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800" dirty="0">
                <a:latin typeface="Arial Nova Cond Light" panose="020B0306020202020204" pitchFamily="34" charset="0"/>
              </a:rPr>
              <a:t>The aim is to guarantee proximity of care to the citizen </a:t>
            </a:r>
            <a:r>
              <a:rPr lang="en-GB" sz="1800" dirty="0" err="1">
                <a:latin typeface="Arial Nova Cond Light" panose="020B0306020202020204" pitchFamily="34" charset="0"/>
              </a:rPr>
              <a:t>whever</a:t>
            </a:r>
            <a:r>
              <a:rPr lang="en-GB" sz="1800" dirty="0">
                <a:latin typeface="Arial Nova Cond Light" panose="020B0306020202020204" pitchFamily="34" charset="0"/>
              </a:rPr>
              <a:t> they might live, so also if they live in remote areas distant from large centres of care. </a:t>
            </a:r>
            <a:r>
              <a:rPr lang="it-IT" sz="1800" dirty="0"/>
              <a:t>The </a:t>
            </a:r>
            <a:r>
              <a:rPr lang="it-IT" sz="1800" dirty="0" err="1"/>
              <a:t>Proximity</a:t>
            </a:r>
            <a:r>
              <a:rPr lang="it-IT" sz="1800" dirty="0"/>
              <a:t> Care project </a:t>
            </a:r>
            <a:r>
              <a:rPr lang="it-IT" sz="1800" dirty="0" err="1"/>
              <a:t>introduced</a:t>
            </a:r>
            <a:r>
              <a:rPr lang="it-IT" sz="1800" dirty="0"/>
              <a:t> new </a:t>
            </a:r>
            <a:r>
              <a:rPr lang="it-IT" sz="1800" dirty="0" err="1"/>
              <a:t>technologies</a:t>
            </a:r>
            <a:r>
              <a:rPr lang="it-IT" sz="1800" dirty="0"/>
              <a:t> and </a:t>
            </a:r>
            <a:r>
              <a:rPr lang="it-IT" sz="1800" dirty="0" err="1"/>
              <a:t>methods</a:t>
            </a:r>
            <a:r>
              <a:rPr lang="it-IT" sz="1800" dirty="0"/>
              <a:t> to </a:t>
            </a:r>
            <a:r>
              <a:rPr lang="it-IT" sz="1800" dirty="0" err="1"/>
              <a:t>strengthen</a:t>
            </a:r>
            <a:r>
              <a:rPr lang="it-IT" sz="1800" dirty="0"/>
              <a:t> care for </a:t>
            </a:r>
            <a:r>
              <a:rPr lang="it-IT" sz="1800" dirty="0" err="1"/>
              <a:t>chronic</a:t>
            </a:r>
            <a:r>
              <a:rPr lang="it-IT" sz="1800" dirty="0"/>
              <a:t> </a:t>
            </a:r>
            <a:r>
              <a:rPr lang="it-IT" sz="1800" dirty="0" err="1"/>
              <a:t>patients</a:t>
            </a:r>
            <a:endParaRPr lang="en-GB" sz="1800" dirty="0">
              <a:latin typeface="Arial Nova Cond Light" panose="020B0306020202020204" pitchFamily="34" charset="0"/>
            </a:endParaRPr>
          </a:p>
          <a:p>
            <a:pPr marL="171450" indent="-171450">
              <a:buFontTx/>
              <a:buChar char="-"/>
            </a:pPr>
            <a:endParaRPr lang="en-GB" sz="1800" dirty="0">
              <a:solidFill>
                <a:srgbClr val="000000"/>
              </a:solidFill>
              <a:effectLst/>
              <a:latin typeface="Times New Roman" panose="02020603050405020304" pitchFamily="18" charset="0"/>
              <a:ea typeface="Calibri Light" panose="020F0302020204030204" pitchFamily="34" charset="0"/>
            </a:endParaRPr>
          </a:p>
          <a:p>
            <a:pPr marL="171450" indent="-171450">
              <a:buFontTx/>
              <a:buChar char="-"/>
            </a:pPr>
            <a:endParaRPr lang="en-GB" sz="1800" dirty="0">
              <a:solidFill>
                <a:srgbClr val="000000"/>
              </a:solidFill>
              <a:effectLst/>
              <a:latin typeface="Times New Roman" panose="02020603050405020304" pitchFamily="18" charset="0"/>
              <a:ea typeface="Calibri Light" panose="020F0302020204030204" pitchFamily="34" charset="0"/>
            </a:endParaRPr>
          </a:p>
          <a:p>
            <a:pPr marL="171450" indent="-171450">
              <a:buFontTx/>
              <a:buChar char="-"/>
            </a:pPr>
            <a:r>
              <a:rPr lang="en-GB" sz="1800" dirty="0">
                <a:solidFill>
                  <a:srgbClr val="000000"/>
                </a:solidFill>
                <a:effectLst/>
                <a:latin typeface="Times New Roman" panose="02020603050405020304" pitchFamily="18" charset="0"/>
                <a:ea typeface="Calibri Light" panose="020F0302020204030204" pitchFamily="34" charset="0"/>
              </a:rPr>
              <a:t>The project aims to move the focus from the individual to the community as part of and the territory in which they reside. In particular, the keyword is the guarantee proximity of care to the citizen, that is, the ability to guarantee in every part of the territory, and therefore also in those most remote and distant from the centres of care, the possibility of using services of excellence, which are typically characteristic of large centres of health research and care. Therefore, there is a need for resource governance, which provides for allocating resources, including personnel, where necessary, depending also on the visit rates and the waiting times. </a:t>
            </a:r>
          </a:p>
          <a:p>
            <a:r>
              <a:rPr lang="it-IT" dirty="0"/>
              <a:t>- To </a:t>
            </a:r>
            <a:r>
              <a:rPr lang="it-IT" dirty="0" err="1"/>
              <a:t>address</a:t>
            </a:r>
            <a:r>
              <a:rPr lang="it-IT" dirty="0"/>
              <a:t> the gap in </a:t>
            </a:r>
            <a:r>
              <a:rPr lang="it-IT" dirty="0" err="1"/>
              <a:t>cardiologic</a:t>
            </a:r>
            <a:r>
              <a:rPr lang="it-IT" dirty="0"/>
              <a:t> </a:t>
            </a:r>
            <a:r>
              <a:rPr lang="it-IT" dirty="0" err="1"/>
              <a:t>visits</a:t>
            </a:r>
            <a:r>
              <a:rPr lang="it-IT" dirty="0"/>
              <a:t> and </a:t>
            </a:r>
            <a:r>
              <a:rPr lang="it-IT" dirty="0" err="1"/>
              <a:t>enhance</a:t>
            </a:r>
            <a:r>
              <a:rPr lang="it-IT" dirty="0"/>
              <a:t> care in the </a:t>
            </a:r>
            <a:r>
              <a:rPr lang="it-IT" dirty="0" err="1"/>
              <a:t>district</a:t>
            </a:r>
            <a:r>
              <a:rPr lang="it-IT" dirty="0"/>
              <a:t> with </a:t>
            </a:r>
            <a:r>
              <a:rPr lang="it-IT" dirty="0" err="1"/>
              <a:t>lower</a:t>
            </a:r>
            <a:r>
              <a:rPr lang="it-IT" dirty="0"/>
              <a:t> performance, the </a:t>
            </a:r>
            <a:r>
              <a:rPr lang="it-IT" dirty="0" err="1"/>
              <a:t>Proximity</a:t>
            </a:r>
            <a:r>
              <a:rPr lang="it-IT" dirty="0"/>
              <a:t> Care project </a:t>
            </a:r>
            <a:r>
              <a:rPr lang="it-IT" dirty="0" err="1"/>
              <a:t>was</a:t>
            </a:r>
            <a:r>
              <a:rPr lang="it-IT" dirty="0"/>
              <a:t> </a:t>
            </a:r>
            <a:r>
              <a:rPr lang="it-IT" dirty="0" err="1"/>
              <a:t>initiated</a:t>
            </a:r>
            <a:r>
              <a:rPr lang="it-IT" dirty="0"/>
              <a:t>. </a:t>
            </a:r>
            <a:r>
              <a:rPr lang="it-IT" dirty="0" err="1"/>
              <a:t>This</a:t>
            </a:r>
            <a:r>
              <a:rPr lang="it-IT" dirty="0"/>
              <a:t> project </a:t>
            </a:r>
            <a:r>
              <a:rPr lang="it-IT" dirty="0" err="1"/>
              <a:t>was</a:t>
            </a:r>
            <a:r>
              <a:rPr lang="it-IT" dirty="0"/>
              <a:t> </a:t>
            </a:r>
            <a:r>
              <a:rPr lang="it-IT" dirty="0" err="1"/>
              <a:t>developed</a:t>
            </a:r>
            <a:r>
              <a:rPr lang="it-IT" dirty="0"/>
              <a:t> in </a:t>
            </a:r>
            <a:r>
              <a:rPr lang="it-IT" dirty="0" err="1"/>
              <a:t>collaboration</a:t>
            </a:r>
            <a:r>
              <a:rPr lang="it-IT" dirty="0"/>
              <a:t> with the Sant’Anna School of Advanced Studies, the </a:t>
            </a:r>
            <a:r>
              <a:rPr lang="it-IT" dirty="0" err="1"/>
              <a:t>local</a:t>
            </a:r>
            <a:r>
              <a:rPr lang="it-IT" dirty="0"/>
              <a:t> </a:t>
            </a:r>
            <a:r>
              <a:rPr lang="it-IT" dirty="0" err="1"/>
              <a:t>municipality</a:t>
            </a:r>
            <a:r>
              <a:rPr lang="it-IT" dirty="0"/>
              <a:t>, and the Local Health Authority, with </a:t>
            </a:r>
            <a:r>
              <a:rPr lang="it-IT" dirty="0" err="1"/>
              <a:t>financial</a:t>
            </a:r>
            <a:r>
              <a:rPr lang="it-IT" dirty="0"/>
              <a:t> support from the "Fondazione Cassa di Risparmio" of Lucca </a:t>
            </a:r>
            <a:r>
              <a:rPr lang="it-IT" dirty="0" err="1"/>
              <a:t>municipality</a:t>
            </a:r>
            <a:r>
              <a:rPr lang="it-IT" dirty="0"/>
              <a:t>.</a:t>
            </a:r>
          </a:p>
          <a:p>
            <a:endParaRPr lang="it-IT" dirty="0"/>
          </a:p>
          <a:p>
            <a:pPr marL="171450" indent="-171450">
              <a:buFontTx/>
              <a:buChar char="-"/>
            </a:pPr>
            <a:r>
              <a:rPr lang="it-IT" dirty="0"/>
              <a:t>The </a:t>
            </a:r>
            <a:r>
              <a:rPr lang="it-IT" dirty="0" err="1"/>
              <a:t>Proximity</a:t>
            </a:r>
            <a:r>
              <a:rPr lang="it-IT" dirty="0"/>
              <a:t> Care project </a:t>
            </a:r>
            <a:r>
              <a:rPr lang="it-IT" dirty="0" err="1"/>
              <a:t>introduced</a:t>
            </a:r>
            <a:r>
              <a:rPr lang="it-IT" dirty="0"/>
              <a:t> new </a:t>
            </a:r>
            <a:r>
              <a:rPr lang="it-IT" dirty="0" err="1"/>
              <a:t>technologies</a:t>
            </a:r>
            <a:r>
              <a:rPr lang="it-IT" dirty="0"/>
              <a:t> and </a:t>
            </a:r>
            <a:r>
              <a:rPr lang="it-IT" dirty="0" err="1"/>
              <a:t>methods</a:t>
            </a:r>
            <a:r>
              <a:rPr lang="it-IT" dirty="0"/>
              <a:t> to </a:t>
            </a:r>
            <a:r>
              <a:rPr lang="it-IT" dirty="0" err="1"/>
              <a:t>strengthen</a:t>
            </a:r>
            <a:r>
              <a:rPr lang="it-IT" dirty="0"/>
              <a:t> care for </a:t>
            </a:r>
            <a:r>
              <a:rPr lang="it-IT" dirty="0" err="1"/>
              <a:t>chronic</a:t>
            </a:r>
            <a:r>
              <a:rPr lang="it-IT" dirty="0"/>
              <a:t> </a:t>
            </a:r>
            <a:r>
              <a:rPr lang="it-IT" dirty="0" err="1"/>
              <a:t>patients</a:t>
            </a:r>
            <a:r>
              <a:rPr lang="it-IT" dirty="0"/>
              <a:t>, </a:t>
            </a:r>
            <a:r>
              <a:rPr lang="it-IT" dirty="0" err="1"/>
              <a:t>resulting</a:t>
            </a:r>
            <a:r>
              <a:rPr lang="it-IT" dirty="0"/>
              <a:t> in </a:t>
            </a:r>
            <a:r>
              <a:rPr lang="it-IT" dirty="0" err="1"/>
              <a:t>improved</a:t>
            </a:r>
            <a:r>
              <a:rPr lang="it-IT" dirty="0"/>
              <a:t> performance in the Valle del Serchio </a:t>
            </a:r>
            <a:r>
              <a:rPr lang="it-IT" dirty="0" err="1"/>
              <a:t>district</a:t>
            </a:r>
            <a:r>
              <a:rPr lang="it-IT" dirty="0"/>
              <a:t>, </a:t>
            </a:r>
            <a:r>
              <a:rPr lang="it-IT" dirty="0" err="1"/>
              <a:t>including</a:t>
            </a:r>
            <a:r>
              <a:rPr lang="it-IT" dirty="0"/>
              <a:t> </a:t>
            </a:r>
            <a:r>
              <a:rPr lang="it-IT" dirty="0" err="1"/>
              <a:t>increased</a:t>
            </a:r>
            <a:r>
              <a:rPr lang="it-IT" dirty="0"/>
              <a:t> </a:t>
            </a:r>
            <a:r>
              <a:rPr lang="it-IT" dirty="0" err="1"/>
              <a:t>visits</a:t>
            </a:r>
            <a:r>
              <a:rPr lang="it-IT" dirty="0"/>
              <a:t> and </a:t>
            </a:r>
            <a:r>
              <a:rPr lang="it-IT" dirty="0" err="1"/>
              <a:t>reduced</a:t>
            </a:r>
            <a:r>
              <a:rPr lang="it-IT" dirty="0"/>
              <a:t> </a:t>
            </a:r>
            <a:r>
              <a:rPr lang="it-IT" dirty="0" err="1"/>
              <a:t>waiting</a:t>
            </a:r>
            <a:r>
              <a:rPr lang="it-IT" dirty="0"/>
              <a:t> times, </a:t>
            </a:r>
            <a:r>
              <a:rPr lang="it-IT" dirty="0" err="1"/>
              <a:t>starting</a:t>
            </a:r>
            <a:r>
              <a:rPr lang="it-IT" dirty="0"/>
              <a:t> from 2022 </a:t>
            </a:r>
            <a:r>
              <a:rPr lang="it-IT" dirty="0" err="1"/>
              <a:t>onwards</a:t>
            </a:r>
            <a:r>
              <a:rPr lang="it-IT" dirty="0"/>
              <a:t>.</a:t>
            </a:r>
          </a:p>
          <a:p>
            <a:pPr marL="171450" indent="-171450">
              <a:buFontTx/>
              <a:buChar char="-"/>
            </a:pPr>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20</a:t>
            </a:fld>
            <a:endParaRPr lang="it-IT"/>
          </a:p>
        </p:txBody>
      </p:sp>
    </p:spTree>
    <p:extLst>
      <p:ext uri="{BB962C8B-B14F-4D97-AF65-F5344CB8AC3E}">
        <p14:creationId xmlns:p14="http://schemas.microsoft.com/office/powerpoint/2010/main" val="701009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7:30</a:t>
            </a:r>
          </a:p>
        </p:txBody>
      </p:sp>
      <p:sp>
        <p:nvSpPr>
          <p:cNvPr id="4" name="Segnaposto numero diapositiva 3"/>
          <p:cNvSpPr>
            <a:spLocks noGrp="1"/>
          </p:cNvSpPr>
          <p:nvPr>
            <p:ph type="sldNum" sz="quarter" idx="5"/>
          </p:nvPr>
        </p:nvSpPr>
        <p:spPr/>
        <p:txBody>
          <a:bodyPr/>
          <a:lstStyle/>
          <a:p>
            <a:fld id="{167D6E6E-8560-AD40-BD73-46DA2326AE78}" type="slidenum">
              <a:rPr lang="it-IT" smtClean="0"/>
              <a:t>21</a:t>
            </a:fld>
            <a:endParaRPr lang="it-IT"/>
          </a:p>
        </p:txBody>
      </p:sp>
    </p:spTree>
    <p:extLst>
      <p:ext uri="{BB962C8B-B14F-4D97-AF65-F5344CB8AC3E}">
        <p14:creationId xmlns:p14="http://schemas.microsoft.com/office/powerpoint/2010/main" val="4278591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8-</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 The data </a:t>
            </a:r>
            <a:r>
              <a:rPr lang="it-IT" dirty="0" err="1"/>
              <a:t>analysis</a:t>
            </a:r>
            <a:r>
              <a:rPr lang="it-IT" dirty="0"/>
              <a:t> </a:t>
            </a:r>
            <a:r>
              <a:rPr lang="it-IT" dirty="0" err="1"/>
              <a:t>revealed</a:t>
            </a:r>
            <a:r>
              <a:rPr lang="it-IT" dirty="0"/>
              <a:t> </a:t>
            </a:r>
            <a:r>
              <a:rPr lang="it-IT" dirty="0" err="1"/>
              <a:t>vulnerability</a:t>
            </a:r>
            <a:r>
              <a:rPr lang="it-IT" dirty="0"/>
              <a:t> in </a:t>
            </a:r>
            <a:r>
              <a:rPr lang="it-IT" dirty="0" err="1"/>
              <a:t>several</a:t>
            </a:r>
            <a:r>
              <a:rPr lang="it-IT" dirty="0"/>
              <a:t> health </a:t>
            </a:r>
            <a:r>
              <a:rPr lang="it-IT" dirty="0" err="1"/>
              <a:t>districts</a:t>
            </a:r>
            <a:r>
              <a:rPr lang="it-IT" dirty="0"/>
              <a:t> </a:t>
            </a:r>
            <a:r>
              <a:rPr lang="it-IT" dirty="0" err="1"/>
              <a:t>within</a:t>
            </a:r>
            <a:r>
              <a:rPr lang="it-IT" dirty="0"/>
              <a:t> </a:t>
            </a:r>
            <a:r>
              <a:rPr lang="it-IT" dirty="0" err="1"/>
              <a:t>Tuscany</a:t>
            </a:r>
            <a:r>
              <a:rPr lang="it-IT" dirty="0"/>
              <a:t>, </a:t>
            </a:r>
            <a:r>
              <a:rPr lang="it-IT" dirty="0" err="1"/>
              <a:t>primarily</a:t>
            </a:r>
            <a:r>
              <a:rPr lang="it-IT" dirty="0"/>
              <a:t> in </a:t>
            </a:r>
            <a:r>
              <a:rPr lang="it-IT" dirty="0" err="1"/>
              <a:t>terms</a:t>
            </a:r>
            <a:r>
              <a:rPr lang="it-IT" dirty="0"/>
              <a:t> of </a:t>
            </a:r>
            <a:r>
              <a:rPr lang="it-IT" dirty="0" err="1"/>
              <a:t>cardiology</a:t>
            </a:r>
            <a:r>
              <a:rPr lang="it-IT" dirty="0"/>
              <a:t> </a:t>
            </a:r>
            <a:r>
              <a:rPr lang="it-IT" dirty="0" err="1"/>
              <a:t>visit</a:t>
            </a:r>
            <a:r>
              <a:rPr lang="it-IT" dirty="0"/>
              <a:t> rates and </a:t>
            </a:r>
            <a:r>
              <a:rPr lang="it-IT" dirty="0" err="1"/>
              <a:t>waiting</a:t>
            </a:r>
            <a:r>
              <a:rPr lang="it-IT" dirty="0"/>
              <a:t> times, </a:t>
            </a:r>
            <a:r>
              <a:rPr lang="it-IT" dirty="0" err="1"/>
              <a:t>placing</a:t>
            </a:r>
            <a:r>
              <a:rPr lang="it-IT" dirty="0"/>
              <a:t> </a:t>
            </a:r>
            <a:r>
              <a:rPr lang="it-IT" dirty="0" err="1"/>
              <a:t>these</a:t>
            </a:r>
            <a:r>
              <a:rPr lang="it-IT" dirty="0"/>
              <a:t> </a:t>
            </a:r>
            <a:r>
              <a:rPr lang="it-IT" dirty="0" err="1"/>
              <a:t>areas</a:t>
            </a:r>
            <a:r>
              <a:rPr lang="it-IT" dirty="0"/>
              <a:t> in the first </a:t>
            </a:r>
            <a:r>
              <a:rPr lang="it-IT" dirty="0" err="1"/>
              <a:t>quadrant</a:t>
            </a:r>
            <a:r>
              <a:rPr lang="it-IT" dirty="0"/>
              <a:t> of the </a:t>
            </a:r>
            <a:r>
              <a:rPr lang="it-IT" dirty="0" err="1"/>
              <a:t>matrix</a:t>
            </a:r>
            <a:r>
              <a:rPr lang="it-IT" dirty="0"/>
              <a:t>.</a:t>
            </a:r>
          </a:p>
          <a:p>
            <a:endParaRPr lang="it-IT" dirty="0"/>
          </a:p>
          <a:p>
            <a:r>
              <a:rPr lang="it-IT" dirty="0"/>
              <a:t>- The </a:t>
            </a:r>
            <a:r>
              <a:rPr lang="it-IT" dirty="0" err="1"/>
              <a:t>study's</a:t>
            </a:r>
            <a:r>
              <a:rPr lang="it-IT" dirty="0"/>
              <a:t> </a:t>
            </a:r>
            <a:r>
              <a:rPr lang="it-IT" dirty="0" err="1"/>
              <a:t>results</a:t>
            </a:r>
            <a:r>
              <a:rPr lang="it-IT" dirty="0"/>
              <a:t> </a:t>
            </a:r>
            <a:r>
              <a:rPr lang="it-IT" dirty="0" err="1"/>
              <a:t>indicated</a:t>
            </a:r>
            <a:r>
              <a:rPr lang="it-IT" dirty="0"/>
              <a:t> wide </a:t>
            </a:r>
            <a:r>
              <a:rPr lang="it-IT" dirty="0" err="1"/>
              <a:t>variations</a:t>
            </a:r>
            <a:r>
              <a:rPr lang="it-IT" dirty="0"/>
              <a:t> in </a:t>
            </a:r>
            <a:r>
              <a:rPr lang="it-IT" dirty="0" err="1"/>
              <a:t>resource</a:t>
            </a:r>
            <a:r>
              <a:rPr lang="it-IT" dirty="0"/>
              <a:t> input and service </a:t>
            </a:r>
            <a:r>
              <a:rPr lang="it-IT" dirty="0" err="1"/>
              <a:t>utilization</a:t>
            </a:r>
            <a:r>
              <a:rPr lang="it-IT" dirty="0"/>
              <a:t> </a:t>
            </a:r>
            <a:r>
              <a:rPr lang="it-IT" dirty="0" err="1"/>
              <a:t>existed</a:t>
            </a:r>
            <a:r>
              <a:rPr lang="it-IT" dirty="0"/>
              <a:t> </a:t>
            </a:r>
            <a:r>
              <a:rPr lang="it-IT" dirty="0" err="1"/>
              <a:t>even</a:t>
            </a:r>
            <a:r>
              <a:rPr lang="it-IT" dirty="0"/>
              <a:t> </a:t>
            </a:r>
            <a:r>
              <a:rPr lang="it-IT" dirty="0" err="1"/>
              <a:t>before</a:t>
            </a:r>
            <a:r>
              <a:rPr lang="it-IT" dirty="0"/>
              <a:t> the COVID-19 pandemic, </a:t>
            </a:r>
            <a:r>
              <a:rPr lang="it-IT" dirty="0" err="1"/>
              <a:t>aligning</a:t>
            </a:r>
            <a:r>
              <a:rPr lang="it-IT" dirty="0"/>
              <a:t> with the </a:t>
            </a:r>
            <a:r>
              <a:rPr lang="it-IT" dirty="0" err="1"/>
              <a:t>Wennberg</a:t>
            </a:r>
            <a:r>
              <a:rPr lang="it-IT" dirty="0"/>
              <a:t> model. </a:t>
            </a:r>
            <a:r>
              <a:rPr lang="it-IT" dirty="0" err="1"/>
              <a:t>These</a:t>
            </a:r>
            <a:r>
              <a:rPr lang="it-IT" dirty="0"/>
              <a:t> </a:t>
            </a:r>
            <a:r>
              <a:rPr lang="it-IT" dirty="0" err="1"/>
              <a:t>disparities</a:t>
            </a:r>
            <a:r>
              <a:rPr lang="it-IT" dirty="0"/>
              <a:t> </a:t>
            </a:r>
            <a:r>
              <a:rPr lang="it-IT" dirty="0" err="1"/>
              <a:t>intensified</a:t>
            </a:r>
            <a:r>
              <a:rPr lang="it-IT" dirty="0"/>
              <a:t> </a:t>
            </a:r>
            <a:r>
              <a:rPr lang="it-IT" dirty="0" err="1"/>
              <a:t>during</a:t>
            </a:r>
            <a:r>
              <a:rPr lang="it-IT" dirty="0"/>
              <a:t> 2020 due to the pandemic, </a:t>
            </a:r>
            <a:r>
              <a:rPr lang="it-IT" dirty="0" err="1"/>
              <a:t>underscoring</a:t>
            </a:r>
            <a:r>
              <a:rPr lang="it-IT" dirty="0"/>
              <a:t> the long-</a:t>
            </a:r>
            <a:r>
              <a:rPr lang="it-IT" dirty="0" err="1"/>
              <a:t>term</a:t>
            </a:r>
            <a:r>
              <a:rPr lang="it-IT" dirty="0"/>
              <a:t> impact on </a:t>
            </a:r>
            <a:r>
              <a:rPr lang="it-IT" dirty="0" err="1"/>
              <a:t>healthcare</a:t>
            </a:r>
            <a:r>
              <a:rPr lang="it-IT" dirty="0"/>
              <a:t> systems.</a:t>
            </a:r>
          </a:p>
          <a:p>
            <a:endParaRPr lang="it-IT" dirty="0"/>
          </a:p>
          <a:p>
            <a:r>
              <a:rPr lang="it-IT" dirty="0"/>
              <a:t>- To </a:t>
            </a:r>
            <a:r>
              <a:rPr lang="it-IT" dirty="0" err="1"/>
              <a:t>address</a:t>
            </a:r>
            <a:r>
              <a:rPr lang="it-IT" dirty="0"/>
              <a:t> </a:t>
            </a:r>
            <a:r>
              <a:rPr lang="it-IT" dirty="0" err="1"/>
              <a:t>these</a:t>
            </a:r>
            <a:r>
              <a:rPr lang="it-IT" dirty="0"/>
              <a:t> </a:t>
            </a:r>
            <a:r>
              <a:rPr lang="it-IT" dirty="0" err="1"/>
              <a:t>disparities</a:t>
            </a:r>
            <a:r>
              <a:rPr lang="it-IT" dirty="0"/>
              <a:t> and </a:t>
            </a:r>
            <a:r>
              <a:rPr lang="it-IT" dirty="0" err="1"/>
              <a:t>improve</a:t>
            </a:r>
            <a:r>
              <a:rPr lang="it-IT" dirty="0"/>
              <a:t> </a:t>
            </a:r>
            <a:r>
              <a:rPr lang="it-IT" dirty="0" err="1"/>
              <a:t>resource</a:t>
            </a:r>
            <a:r>
              <a:rPr lang="it-IT" dirty="0"/>
              <a:t> </a:t>
            </a:r>
            <a:r>
              <a:rPr lang="it-IT" dirty="0" err="1"/>
              <a:t>allocation</a:t>
            </a:r>
            <a:r>
              <a:rPr lang="it-IT" dirty="0"/>
              <a:t>, </a:t>
            </a:r>
            <a:r>
              <a:rPr lang="it-IT" dirty="0" err="1"/>
              <a:t>healthcare</a:t>
            </a:r>
            <a:r>
              <a:rPr lang="it-IT" dirty="0"/>
              <a:t> managers and policymakers </a:t>
            </a:r>
            <a:r>
              <a:rPr lang="it-IT" dirty="0" err="1"/>
              <a:t>need</a:t>
            </a:r>
            <a:r>
              <a:rPr lang="it-IT" dirty="0"/>
              <a:t> tools to set </a:t>
            </a:r>
            <a:r>
              <a:rPr lang="it-IT" dirty="0" err="1"/>
              <a:t>priorities</a:t>
            </a:r>
            <a:r>
              <a:rPr lang="it-IT" dirty="0"/>
              <a:t> and </a:t>
            </a:r>
            <a:r>
              <a:rPr lang="it-IT" dirty="0" err="1"/>
              <a:t>adopt</a:t>
            </a:r>
            <a:r>
              <a:rPr lang="it-IT" dirty="0"/>
              <a:t> innovative </a:t>
            </a:r>
            <a:r>
              <a:rPr lang="it-IT" dirty="0" err="1"/>
              <a:t>technologies</a:t>
            </a:r>
            <a:r>
              <a:rPr lang="it-IT" dirty="0"/>
              <a:t> and </a:t>
            </a:r>
            <a:r>
              <a:rPr lang="it-IT" dirty="0" err="1"/>
              <a:t>organizational</a:t>
            </a:r>
            <a:r>
              <a:rPr lang="it-IT" dirty="0"/>
              <a:t> models. The </a:t>
            </a:r>
            <a:r>
              <a:rPr lang="it-IT" dirty="0" err="1"/>
              <a:t>matrix</a:t>
            </a:r>
            <a:r>
              <a:rPr lang="it-IT" dirty="0"/>
              <a:t> </a:t>
            </a:r>
            <a:r>
              <a:rPr lang="it-IT" dirty="0" err="1"/>
              <a:t>introduced</a:t>
            </a:r>
            <a:r>
              <a:rPr lang="it-IT" dirty="0"/>
              <a:t> in </a:t>
            </a:r>
            <a:r>
              <a:rPr lang="it-IT" dirty="0" err="1"/>
              <a:t>this</a:t>
            </a:r>
            <a:r>
              <a:rPr lang="it-IT" dirty="0"/>
              <a:t> study </a:t>
            </a:r>
            <a:r>
              <a:rPr lang="it-IT" dirty="0" err="1"/>
              <a:t>serves</a:t>
            </a:r>
            <a:r>
              <a:rPr lang="it-IT" dirty="0"/>
              <a:t> </a:t>
            </a:r>
            <a:r>
              <a:rPr lang="it-IT" dirty="0" err="1"/>
              <a:t>as</a:t>
            </a:r>
            <a:r>
              <a:rPr lang="it-IT" dirty="0"/>
              <a:t> a </a:t>
            </a:r>
            <a:r>
              <a:rPr lang="it-IT" dirty="0" err="1"/>
              <a:t>valuable</a:t>
            </a:r>
            <a:r>
              <a:rPr lang="it-IT" dirty="0"/>
              <a:t> tool for </a:t>
            </a:r>
            <a:r>
              <a:rPr lang="it-IT" dirty="0" err="1"/>
              <a:t>identifying</a:t>
            </a:r>
            <a:r>
              <a:rPr lang="it-IT" dirty="0"/>
              <a:t> </a:t>
            </a:r>
            <a:r>
              <a:rPr lang="it-IT" dirty="0" err="1"/>
              <a:t>areas</a:t>
            </a:r>
            <a:r>
              <a:rPr lang="it-IT" dirty="0"/>
              <a:t> with </a:t>
            </a:r>
            <a:r>
              <a:rPr lang="it-IT" dirty="0" err="1"/>
              <a:t>lower</a:t>
            </a:r>
            <a:r>
              <a:rPr lang="it-IT" dirty="0"/>
              <a:t> service delivery </a:t>
            </a:r>
            <a:r>
              <a:rPr lang="it-IT" dirty="0" err="1"/>
              <a:t>than</a:t>
            </a:r>
            <a:r>
              <a:rPr lang="it-IT" dirty="0"/>
              <a:t> </a:t>
            </a:r>
            <a:r>
              <a:rPr lang="it-IT" dirty="0" err="1"/>
              <a:t>neighboring</a:t>
            </a:r>
            <a:r>
              <a:rPr lang="it-IT" dirty="0"/>
              <a:t> </a:t>
            </a:r>
            <a:r>
              <a:rPr lang="it-IT" dirty="0" err="1"/>
              <a:t>regions</a:t>
            </a:r>
            <a:r>
              <a:rPr lang="it-IT" dirty="0"/>
              <a:t>, </a:t>
            </a:r>
            <a:r>
              <a:rPr lang="it-IT" dirty="0" err="1"/>
              <a:t>emphasizing</a:t>
            </a:r>
            <a:r>
              <a:rPr lang="it-IT" dirty="0"/>
              <a:t> the </a:t>
            </a:r>
            <a:r>
              <a:rPr lang="it-IT" dirty="0" err="1"/>
              <a:t>urgency</a:t>
            </a:r>
            <a:r>
              <a:rPr lang="it-IT" dirty="0"/>
              <a:t> of </a:t>
            </a:r>
            <a:r>
              <a:rPr lang="it-IT" dirty="0" err="1"/>
              <a:t>leveling</a:t>
            </a:r>
            <a:r>
              <a:rPr lang="it-IT" dirty="0"/>
              <a:t> </a:t>
            </a:r>
            <a:r>
              <a:rPr lang="it-IT" dirty="0" err="1"/>
              <a:t>waiting</a:t>
            </a:r>
            <a:r>
              <a:rPr lang="it-IT" dirty="0"/>
              <a:t> times.</a:t>
            </a:r>
          </a:p>
          <a:p>
            <a:endParaRPr lang="it-IT" dirty="0"/>
          </a:p>
          <a:p>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23</a:t>
            </a:fld>
            <a:endParaRPr lang="it-IT"/>
          </a:p>
        </p:txBody>
      </p:sp>
    </p:spTree>
    <p:extLst>
      <p:ext uri="{BB962C8B-B14F-4D97-AF65-F5344CB8AC3E}">
        <p14:creationId xmlns:p14="http://schemas.microsoft.com/office/powerpoint/2010/main" val="1132698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noProof="0" dirty="0">
                <a:latin typeface="Arial Nova Cond Light" panose="020B0306020202020204" pitchFamily="34" charset="0"/>
              </a:rPr>
              <a:t>The matrix introduced in this study serves as a valuable tool for identifying areas with lower service delivery than neighbouring regions, emphasizing the urgency of levelling waiting times.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Nova Cond Light" panose="020B0306020202020204" pitchFamily="34" charset="0"/>
                <a:ea typeface="Times New Roman" panose="02020603050405020304" pitchFamily="18" charset="0"/>
              </a:rPr>
              <a:t>The</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inefficiency</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of</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management</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practices</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observed</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within</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the</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first</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quadrant</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is</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exacerbated</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if</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health</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districts</a:t>
            </a:r>
            <a:r>
              <a:rPr lang="it-IT" sz="1200" dirty="0">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belong</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to</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rural</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areas</a:t>
            </a:r>
            <a:r>
              <a:rPr lang="it-IT" sz="1200" dirty="0">
                <a:effectLst/>
                <a:latin typeface="Arial Nova Cond Light" panose="020B0306020202020204" pitchFamily="34" charset="0"/>
              </a:rPr>
              <a:t> </a:t>
            </a:r>
            <a:endParaRPr lang="en-GB" sz="1200" dirty="0">
              <a:latin typeface="Arial Nova Cond Light" panose="020B0306020202020204" pitchFamily="34" charset="0"/>
            </a:endParaRPr>
          </a:p>
          <a:p>
            <a:endParaRPr lang="en-GB" noProof="0" dirty="0">
              <a:latin typeface="Arial Nova Cond Light" panose="020B0306020202020204" pitchFamily="34" charset="0"/>
            </a:endParaRPr>
          </a:p>
          <a:p>
            <a:endParaRPr lang="en-GB" noProof="0" dirty="0">
              <a:latin typeface="Arial Nova Cond Light" panose="020B0306020202020204" pitchFamily="34" charset="0"/>
            </a:endParaRPr>
          </a:p>
          <a:p>
            <a:endParaRPr lang="en-GB" noProof="0" dirty="0">
              <a:latin typeface="Arial Nova Cond Light" panose="020B0306020202020204" pitchFamily="34" charset="0"/>
            </a:endParaRPr>
          </a:p>
          <a:p>
            <a:r>
              <a:rPr lang="en-GB" noProof="0" dirty="0">
                <a:latin typeface="Arial Nova Cond Light" panose="020B0306020202020204" pitchFamily="34" charset="0"/>
              </a:rPr>
              <a:t>Vulnerability in several health districts within Tuscany (cardiology visit rates and waiting times) </a:t>
            </a:r>
          </a:p>
          <a:p>
            <a:r>
              <a:rPr lang="en-GB" noProof="0" dirty="0">
                <a:latin typeface="Arial Nova Cond Light" panose="020B0306020202020204" pitchFamily="34" charset="0"/>
              </a:rPr>
              <a:t>Significant differences across health districts in the matrix's quadrant indicate profound heterogeneity in Tuscany, stemming from differences in providing efficient healthcare services rather than preference-sensitive services.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latin typeface="Arial Nova Cond Light" panose="020B0306020202020204" pitchFamily="34" charset="0"/>
              </a:rPr>
              <a:t>Tool is useful to identify vulnerable areas. It is important then to contextualize the areas to their geographic </a:t>
            </a:r>
            <a:r>
              <a:rPr lang="en-GB" noProof="0" dirty="0" err="1">
                <a:latin typeface="Arial Nova Cond Light" panose="020B0306020202020204" pitchFamily="34" charset="0"/>
              </a:rPr>
              <a:t>spcificities</a:t>
            </a:r>
            <a:r>
              <a:rPr lang="en-GB" noProof="0" dirty="0">
                <a:latin typeface="Arial Nova Cond Light" panose="020B0306020202020204" pitchFamily="34" charset="0"/>
              </a:rPr>
              <a:t>. We have seen the Valle del </a:t>
            </a:r>
            <a:r>
              <a:rPr lang="en-GB" noProof="0" dirty="0" err="1">
                <a:latin typeface="Arial Nova Cond Light" panose="020B0306020202020204" pitchFamily="34" charset="0"/>
              </a:rPr>
              <a:t>Serchio</a:t>
            </a:r>
            <a:r>
              <a:rPr lang="en-GB" noProof="0" dirty="0">
                <a:latin typeface="Arial Nova Cond Light" panose="020B0306020202020204" pitchFamily="34" charset="0"/>
              </a:rPr>
              <a:t> district, which is an inner area, hence characterised by the morphological aspects as well as ad downward spiral (OECD). Here it becomes crucial to find an equilibrium between centralisation of skills in….. And proximity of care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spc="-5" noProof="0" dirty="0">
              <a:effectLst/>
              <a:latin typeface="Arial Nova Cond Light" panose="020B0306020202020204" pitchFamily="34" charset="0"/>
              <a:ea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spc="-5" dirty="0">
                <a:effectLst/>
                <a:latin typeface="Times New Roman" panose="02020603050405020304" pitchFamily="18" charset="0"/>
                <a:ea typeface="Courier New" panose="02070309020205020404" pitchFamily="49" charset="0"/>
              </a:rPr>
              <a:t>Outcome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indicators</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support</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severity</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of</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issue: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this</a:t>
            </a:r>
            <a:r>
              <a:rPr lang="en-US" sz="1800" spc="2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rural</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district</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registers</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highest</a:t>
            </a:r>
            <a:r>
              <a:rPr lang="it-IT" sz="1800" spc="-5" dirty="0">
                <a:effectLst/>
                <a:latin typeface="Times New Roman" panose="02020603050405020304" pitchFamily="18" charset="0"/>
                <a:ea typeface="Courier New" panose="02070309020205020404" pitchFamily="49" charset="0"/>
              </a:rPr>
              <a:t> </a:t>
            </a:r>
            <a:r>
              <a:rPr lang="en-US" sz="1800" dirty="0">
                <a:effectLst/>
              </a:rPr>
              <a:t>prevalence of heart failure and the worst mortality rate</a:t>
            </a:r>
            <a:r>
              <a:rPr lang="en-US" sz="1800" spc="5" dirty="0">
                <a:effectLst/>
              </a:rPr>
              <a:t> </a:t>
            </a:r>
            <a:r>
              <a:rPr lang="en-US" sz="1800" dirty="0">
                <a:effectLst/>
              </a:rPr>
              <a:t>in the Tuscany region in males [21]. Moreover, while the</a:t>
            </a:r>
            <a:r>
              <a:rPr lang="it-IT" dirty="0">
                <a:effectLst/>
              </a:rPr>
              <a:t> </a:t>
            </a:r>
            <a:r>
              <a:rPr lang="en-US" sz="1800" spc="-5" dirty="0">
                <a:effectLst/>
                <a:latin typeface="Times New Roman" panose="02020603050405020304" pitchFamily="18" charset="0"/>
                <a:ea typeface="Courier New" panose="02070309020205020404" pitchFamily="49" charset="0"/>
              </a:rPr>
              <a:t>mortality</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rate</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has</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decreased</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Tuscany</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during</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last</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decade,</a:t>
            </a:r>
            <a:r>
              <a:rPr lang="en-US" sz="1800" spc="6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it</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has</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increased</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Valle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del</a:t>
            </a:r>
            <a:r>
              <a:rPr lang="en-US" sz="1800" spc="60" dirty="0">
                <a:effectLst/>
                <a:latin typeface="Times New Roman" panose="02020603050405020304" pitchFamily="18" charset="0"/>
                <a:ea typeface="Courier New" panose="02070309020205020404" pitchFamily="49" charset="0"/>
              </a:rPr>
              <a:t> </a:t>
            </a:r>
            <a:r>
              <a:rPr lang="en-US" sz="1800" spc="-5" dirty="0" err="1">
                <a:effectLst/>
                <a:latin typeface="Times New Roman" panose="02020603050405020304" pitchFamily="18" charset="0"/>
                <a:ea typeface="Courier New" panose="02070309020205020404" pitchFamily="49" charset="0"/>
              </a:rPr>
              <a:t>Serchio</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health </a:t>
            </a:r>
            <a:r>
              <a:rPr lang="en-US" sz="1800" dirty="0">
                <a:effectLst/>
              </a:rPr>
              <a:t>district.</a:t>
            </a:r>
            <a:r>
              <a:rPr lang="en-US" sz="1800" spc="65" dirty="0">
                <a:effectLst/>
              </a:rPr>
              <a:t> </a:t>
            </a:r>
            <a:r>
              <a:rPr lang="en-US" sz="1800" dirty="0">
                <a:effectLst/>
              </a:rPr>
              <a:t>Compared</a:t>
            </a:r>
            <a:r>
              <a:rPr lang="en-US" sz="1800" spc="70" dirty="0">
                <a:effectLst/>
              </a:rPr>
              <a:t> </a:t>
            </a:r>
            <a:r>
              <a:rPr lang="en-US" sz="1800" dirty="0">
                <a:effectLst/>
              </a:rPr>
              <a:t>with</a:t>
            </a:r>
            <a:r>
              <a:rPr lang="en-US" sz="1800" spc="65" dirty="0">
                <a:effectLst/>
              </a:rPr>
              <a:t> </a:t>
            </a:r>
            <a:r>
              <a:rPr lang="en-US" sz="1800" dirty="0">
                <a:effectLst/>
              </a:rPr>
              <a:t>citizens</a:t>
            </a:r>
            <a:r>
              <a:rPr lang="en-US" sz="1800" spc="70" dirty="0">
                <a:effectLst/>
              </a:rPr>
              <a:t> </a:t>
            </a:r>
            <a:r>
              <a:rPr lang="en-US" sz="1800" dirty="0">
                <a:effectLst/>
              </a:rPr>
              <a:t>in</a:t>
            </a:r>
            <a:r>
              <a:rPr lang="en-US" sz="1800" spc="65" dirty="0">
                <a:effectLst/>
              </a:rPr>
              <a:t> </a:t>
            </a:r>
            <a:r>
              <a:rPr lang="en-US" sz="1800" dirty="0">
                <a:effectLst/>
              </a:rPr>
              <a:t>urban</a:t>
            </a:r>
            <a:r>
              <a:rPr lang="en-US" sz="1800" spc="70" dirty="0">
                <a:effectLst/>
              </a:rPr>
              <a:t> </a:t>
            </a:r>
            <a:r>
              <a:rPr lang="en-US" sz="1800" dirty="0">
                <a:effectLst/>
              </a:rPr>
              <a:t>areas,</a:t>
            </a:r>
            <a:r>
              <a:rPr lang="en-US" sz="1800" spc="75" dirty="0">
                <a:effectLst/>
              </a:rPr>
              <a:t> </a:t>
            </a:r>
            <a:r>
              <a:rPr lang="en-US" sz="1800" dirty="0">
                <a:effectLst/>
              </a:rPr>
              <a:t>its</a:t>
            </a:r>
            <a:r>
              <a:rPr lang="en-US" sz="1800" spc="65" dirty="0">
                <a:effectLst/>
              </a:rPr>
              <a:t> </a:t>
            </a:r>
            <a:r>
              <a:rPr lang="en-US" sz="1800" dirty="0">
                <a:effectLst/>
              </a:rPr>
              <a:t>inhabitants</a:t>
            </a:r>
            <a:r>
              <a:rPr lang="en-US" sz="1800" spc="70" dirty="0">
                <a:effectLst/>
              </a:rPr>
              <a:t> </a:t>
            </a:r>
            <a:r>
              <a:rPr lang="en-US" sz="1800" dirty="0">
                <a:effectLst/>
              </a:rPr>
              <a:t>must</a:t>
            </a:r>
            <a:r>
              <a:rPr lang="en-US" sz="1800" spc="70" dirty="0">
                <a:effectLst/>
              </a:rPr>
              <a:t> </a:t>
            </a:r>
            <a:r>
              <a:rPr lang="en-US" sz="1800" dirty="0">
                <a:effectLst/>
              </a:rPr>
              <a:t>face</a:t>
            </a:r>
            <a:r>
              <a:rPr lang="en-US" sz="1800" spc="70" dirty="0">
                <a:effectLst/>
              </a:rPr>
              <a:t> </a:t>
            </a:r>
            <a:r>
              <a:rPr lang="en-US" sz="1800" dirty="0">
                <a:effectLst/>
              </a:rPr>
              <a:t>more</a:t>
            </a:r>
            <a:r>
              <a:rPr lang="en-US" sz="1800" spc="65" dirty="0">
                <a:effectLst/>
              </a:rPr>
              <a:t> </a:t>
            </a:r>
            <a:r>
              <a:rPr lang="en-US" sz="1800" dirty="0">
                <a:effectLst/>
              </a:rPr>
              <a:t>barriers</a:t>
            </a:r>
            <a:r>
              <a:rPr lang="en-US" sz="1800" spc="70" dirty="0">
                <a:effectLst/>
              </a:rPr>
              <a:t> </a:t>
            </a:r>
            <a:r>
              <a:rPr lang="en-US" sz="1800" dirty="0">
                <a:effectLst/>
              </a:rPr>
              <a:t>to</a:t>
            </a:r>
            <a:r>
              <a:rPr lang="en-US" sz="1800" spc="70" dirty="0">
                <a:effectLst/>
              </a:rPr>
              <a:t> </a:t>
            </a:r>
            <a:r>
              <a:rPr lang="en-US" sz="1800" dirty="0">
                <a:effectLst/>
              </a:rPr>
              <a:t>accessing</a:t>
            </a:r>
            <a:r>
              <a:rPr lang="en-US" sz="1800" spc="65" dirty="0">
                <a:effectLst/>
              </a:rPr>
              <a:t> </a:t>
            </a:r>
            <a:r>
              <a:rPr lang="en-US" sz="1800" dirty="0">
                <a:effectLst/>
              </a:rPr>
              <a:t>healthcare</a:t>
            </a:r>
            <a:r>
              <a:rPr lang="it-IT" dirty="0">
                <a:effectLst/>
              </a:rPr>
              <a:t> </a:t>
            </a:r>
            <a:r>
              <a:rPr lang="en-US" sz="1800" spc="-5" dirty="0">
                <a:effectLst/>
                <a:latin typeface="Times New Roman" panose="02020603050405020304" pitchFamily="18" charset="0"/>
                <a:ea typeface="Courier New" panose="02070309020205020404" pitchFamily="49" charset="0"/>
              </a:rPr>
              <a:t>services.</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Transportation</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costs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toward</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healthcare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facilities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represent</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one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of</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many</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obstacles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that</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differentiate</a:t>
            </a:r>
            <a:r>
              <a:rPr lang="it-IT" sz="1800" spc="-5" dirty="0">
                <a:effectLst/>
                <a:latin typeface="Times New Roman" panose="02020603050405020304" pitchFamily="18" charset="0"/>
                <a:ea typeface="Courier New" panose="02070309020205020404" pitchFamily="49" charset="0"/>
              </a:rPr>
              <a:t> </a:t>
            </a:r>
            <a:r>
              <a:rPr lang="en-US" sz="1800" dirty="0">
                <a:effectLst/>
              </a:rPr>
              <a:t>urban</a:t>
            </a:r>
            <a:r>
              <a:rPr lang="en-US" sz="1800" spc="-10" dirty="0">
                <a:effectLst/>
              </a:rPr>
              <a:t> </a:t>
            </a:r>
            <a:r>
              <a:rPr lang="en-US" sz="1800" dirty="0">
                <a:effectLst/>
              </a:rPr>
              <a:t>and</a:t>
            </a:r>
            <a:r>
              <a:rPr lang="en-US" sz="1800" spc="-5" dirty="0">
                <a:effectLst/>
              </a:rPr>
              <a:t> </a:t>
            </a:r>
            <a:r>
              <a:rPr lang="en-US" sz="1800" dirty="0">
                <a:effectLst/>
              </a:rPr>
              <a:t>inner</a:t>
            </a:r>
            <a:r>
              <a:rPr lang="en-US" sz="1800" spc="-10" dirty="0">
                <a:effectLst/>
              </a:rPr>
              <a:t> </a:t>
            </a:r>
            <a:r>
              <a:rPr lang="en-US" sz="1800" dirty="0">
                <a:effectLst/>
              </a:rPr>
              <a:t>areas.</a:t>
            </a:r>
            <a:r>
              <a:rPr lang="it-IT" dirty="0">
                <a:effectLst/>
              </a:rPr>
              <a:t> </a:t>
            </a: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endParaRPr lang="en-GB"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latin typeface="Arial Nova Cond Light" panose="020B0306020202020204" pitchFamily="34" charset="0"/>
              </a:rPr>
              <a:t>Vulnerable</a:t>
            </a:r>
            <a:r>
              <a:rPr lang="it-IT" dirty="0">
                <a:latin typeface="Arial Nova Cond Light" panose="020B0306020202020204" pitchFamily="34" charset="0"/>
              </a:rPr>
              <a:t> </a:t>
            </a:r>
            <a:r>
              <a:rPr lang="it-IT" dirty="0" err="1">
                <a:latin typeface="Arial Nova Cond Light" panose="020B0306020202020204" pitchFamily="34" charset="0"/>
              </a:rPr>
              <a:t>areas</a:t>
            </a:r>
            <a:r>
              <a:rPr lang="it-IT" dirty="0">
                <a:latin typeface="Arial Nova Cond Light" panose="020B0306020202020204" pitchFamily="34" charset="0"/>
              </a:rPr>
              <a:t> in the first </a:t>
            </a:r>
            <a:r>
              <a:rPr lang="it-IT" dirty="0" err="1">
                <a:latin typeface="Arial Nova Cond Light" panose="020B0306020202020204" pitchFamily="34" charset="0"/>
              </a:rPr>
              <a:t>quadrant</a:t>
            </a:r>
            <a:r>
              <a:rPr lang="it-IT" dirty="0">
                <a:latin typeface="Arial Nova Cond Light" panose="020B0306020202020204" pitchFamily="34" charset="0"/>
              </a:rPr>
              <a:t> </a:t>
            </a:r>
            <a:r>
              <a:rPr lang="it-IT" dirty="0" err="1">
                <a:latin typeface="Arial Nova Cond Light" panose="020B0306020202020204" pitchFamily="34" charset="0"/>
              </a:rPr>
              <a:t>have</a:t>
            </a:r>
            <a:r>
              <a:rPr lang="it-IT" dirty="0">
                <a:latin typeface="Arial Nova Cond Light" panose="020B0306020202020204" pitchFamily="34" charset="0"/>
              </a:rPr>
              <a:t> </a:t>
            </a:r>
            <a:r>
              <a:rPr lang="it-IT" dirty="0" err="1">
                <a:latin typeface="Arial Nova Cond Light" panose="020B0306020202020204" pitchFamily="34" charset="0"/>
              </a:rPr>
              <a:t>resorted</a:t>
            </a:r>
            <a:r>
              <a:rPr lang="it-IT" dirty="0">
                <a:latin typeface="Arial Nova Cond Light" panose="020B0306020202020204" pitchFamily="34" charset="0"/>
              </a:rPr>
              <a:t> to </a:t>
            </a:r>
            <a:r>
              <a:rPr lang="it-IT" dirty="0" err="1">
                <a:latin typeface="Arial Nova Cond Light" panose="020B0306020202020204" pitchFamily="34" charset="0"/>
              </a:rPr>
              <a:t>mechanisms</a:t>
            </a:r>
            <a:r>
              <a:rPr lang="it-IT" dirty="0">
                <a:latin typeface="Arial Nova Cond Light" panose="020B0306020202020204" pitchFamily="34" charset="0"/>
              </a:rPr>
              <a:t> </a:t>
            </a:r>
            <a:r>
              <a:rPr lang="it-IT" dirty="0" err="1">
                <a:latin typeface="Arial Nova Cond Light" panose="020B0306020202020204" pitchFamily="34" charset="0"/>
              </a:rPr>
              <a:t>such</a:t>
            </a:r>
            <a:r>
              <a:rPr lang="it-IT" dirty="0">
                <a:latin typeface="Arial Nova Cond Light" panose="020B0306020202020204" pitchFamily="34" charset="0"/>
              </a:rPr>
              <a:t> </a:t>
            </a:r>
            <a:r>
              <a:rPr lang="it-IT" dirty="0" err="1">
                <a:latin typeface="Arial Nova Cond Light" panose="020B0306020202020204" pitchFamily="34" charset="0"/>
              </a:rPr>
              <a:t>as</a:t>
            </a:r>
            <a:r>
              <a:rPr lang="it-IT" dirty="0">
                <a:latin typeface="Arial Nova Cond Light" panose="020B0306020202020204" pitchFamily="34" charset="0"/>
              </a:rPr>
              <a:t> </a:t>
            </a:r>
            <a:r>
              <a:rPr lang="it-IT" dirty="0" err="1">
                <a:latin typeface="Arial Nova Cond Light" panose="020B0306020202020204" pitchFamily="34" charset="0"/>
              </a:rPr>
              <a:t>prescribing</a:t>
            </a:r>
            <a:r>
              <a:rPr lang="it-IT" dirty="0">
                <a:latin typeface="Arial Nova Cond Light" panose="020B0306020202020204" pitchFamily="34" charset="0"/>
              </a:rPr>
              <a:t> </a:t>
            </a:r>
            <a:r>
              <a:rPr lang="it-IT" dirty="0" err="1">
                <a:latin typeface="Arial Nova Cond Light" panose="020B0306020202020204" pitchFamily="34" charset="0"/>
              </a:rPr>
              <a:t>repeated</a:t>
            </a:r>
            <a:r>
              <a:rPr lang="it-IT" dirty="0">
                <a:latin typeface="Arial Nova Cond Light" panose="020B0306020202020204" pitchFamily="34" charset="0"/>
              </a:rPr>
              <a:t> first </a:t>
            </a:r>
            <a:r>
              <a:rPr lang="it-IT" dirty="0" err="1">
                <a:latin typeface="Arial Nova Cond Light" panose="020B0306020202020204" pitchFamily="34" charset="0"/>
              </a:rPr>
              <a:t>visits</a:t>
            </a:r>
            <a:r>
              <a:rPr lang="it-IT" dirty="0">
                <a:latin typeface="Arial Nova Cond Light" panose="020B0306020202020204" pitchFamily="34" charset="0"/>
              </a:rPr>
              <a:t> </a:t>
            </a:r>
            <a:r>
              <a:rPr lang="it-IT" dirty="0" err="1">
                <a:latin typeface="Arial Nova Cond Light" panose="020B0306020202020204" pitchFamily="34" charset="0"/>
              </a:rPr>
              <a:t>instead</a:t>
            </a:r>
            <a:r>
              <a:rPr lang="it-IT" dirty="0">
                <a:latin typeface="Arial Nova Cond Light" panose="020B0306020202020204" pitchFamily="34" charset="0"/>
              </a:rPr>
              <a:t> of follow-ups in </a:t>
            </a:r>
            <a:r>
              <a:rPr lang="it-IT" dirty="0" err="1">
                <a:latin typeface="Arial Nova Cond Light" panose="020B0306020202020204" pitchFamily="34" charset="0"/>
              </a:rPr>
              <a:t>recent</a:t>
            </a:r>
            <a:r>
              <a:rPr lang="it-IT" dirty="0">
                <a:latin typeface="Arial Nova Cond Light" panose="020B0306020202020204" pitchFamily="34" charset="0"/>
              </a:rPr>
              <a:t> </a:t>
            </a:r>
            <a:r>
              <a:rPr lang="it-IT" dirty="0" err="1">
                <a:latin typeface="Arial Nova Cond Light" panose="020B0306020202020204" pitchFamily="34" charset="0"/>
              </a:rPr>
              <a:t>years</a:t>
            </a:r>
            <a:r>
              <a:rPr lang="it-IT" dirty="0">
                <a:latin typeface="Arial Nova Cond Light" panose="020B0306020202020204" pitchFamily="34" charset="0"/>
              </a:rPr>
              <a:t>. The </a:t>
            </a:r>
            <a:r>
              <a:rPr lang="it-IT" dirty="0" err="1">
                <a:latin typeface="Arial Nova Cond Light" panose="020B0306020202020204" pitchFamily="34" charset="0"/>
              </a:rPr>
              <a:t>continued</a:t>
            </a:r>
            <a:r>
              <a:rPr lang="it-IT" dirty="0">
                <a:latin typeface="Arial Nova Cond Light" panose="020B0306020202020204" pitchFamily="34" charset="0"/>
              </a:rPr>
              <a:t> </a:t>
            </a:r>
            <a:r>
              <a:rPr lang="it-IT" dirty="0" err="1">
                <a:latin typeface="Arial Nova Cond Light" panose="020B0306020202020204" pitchFamily="34" charset="0"/>
              </a:rPr>
              <a:t>presence</a:t>
            </a:r>
            <a:r>
              <a:rPr lang="it-IT" dirty="0">
                <a:latin typeface="Arial Nova Cond Light" panose="020B0306020202020204" pitchFamily="34" charset="0"/>
              </a:rPr>
              <a:t> of private providers </a:t>
            </a:r>
            <a:r>
              <a:rPr lang="it-IT" dirty="0" err="1">
                <a:latin typeface="Arial Nova Cond Light" panose="020B0306020202020204" pitchFamily="34" charset="0"/>
              </a:rPr>
              <a:t>suggests</a:t>
            </a:r>
            <a:r>
              <a:rPr lang="it-IT" dirty="0">
                <a:latin typeface="Arial Nova Cond Light" panose="020B0306020202020204" pitchFamily="34" charset="0"/>
              </a:rPr>
              <a:t> </a:t>
            </a:r>
            <a:r>
              <a:rPr lang="it-IT" dirty="0" err="1">
                <a:latin typeface="Arial Nova Cond Light" panose="020B0306020202020204" pitchFamily="34" charset="0"/>
              </a:rPr>
              <a:t>patient</a:t>
            </a:r>
            <a:r>
              <a:rPr lang="it-IT" dirty="0">
                <a:latin typeface="Arial Nova Cond Light" panose="020B0306020202020204" pitchFamily="34" charset="0"/>
              </a:rPr>
              <a:t> </a:t>
            </a:r>
            <a:r>
              <a:rPr lang="it-IT" dirty="0" err="1">
                <a:latin typeface="Arial Nova Cond Light" panose="020B0306020202020204" pitchFamily="34" charset="0"/>
              </a:rPr>
              <a:t>dissatisfaction</a:t>
            </a:r>
            <a:r>
              <a:rPr lang="it-IT" dirty="0">
                <a:latin typeface="Arial Nova Cond Light" panose="020B0306020202020204" pitchFamily="34" charset="0"/>
              </a:rPr>
              <a:t> with the NHS.</a:t>
            </a:r>
          </a:p>
          <a:p>
            <a:endParaRPr lang="en-GB" dirty="0">
              <a:latin typeface="Arial Nova Cond Light" panose="020B0306020202020204" pitchFamily="34" charset="0"/>
            </a:endParaRPr>
          </a:p>
          <a:p>
            <a:endParaRPr lang="en-GB" dirty="0">
              <a:latin typeface="Arial Nova Cond Light" panose="020B0306020202020204" pitchFamily="34" charset="0"/>
            </a:endParaRPr>
          </a:p>
          <a:p>
            <a:r>
              <a:rPr lang="en-GB" dirty="0">
                <a:latin typeface="Arial Nova Cond Light" panose="020B0306020202020204" pitchFamily="34" charset="0"/>
              </a:rPr>
              <a:t>Inefficiencies in management practices are exacerbated in rural areas like Valle del </a:t>
            </a:r>
            <a:r>
              <a:rPr lang="en-GB" dirty="0" err="1">
                <a:latin typeface="Arial Nova Cond Light" panose="020B0306020202020204" pitchFamily="34" charset="0"/>
              </a:rPr>
              <a:t>Serchio</a:t>
            </a:r>
            <a:r>
              <a:rPr lang="en-GB" dirty="0">
                <a:latin typeface="Arial Nova Cond Light" panose="020B0306020202020204" pitchFamily="34" charset="0"/>
              </a:rPr>
              <a:t>, which face the lowest cardiology visit rates and longest waiting times. This district also exhibits high rates of heart failure and poor mortality outcomes compared to urban areas.</a:t>
            </a:r>
          </a:p>
          <a:p>
            <a:endParaRPr lang="en-GB" dirty="0">
              <a:latin typeface="Arial Nova Cond Light" panose="020B0306020202020204" pitchFamily="34" charset="0"/>
            </a:endParaRPr>
          </a:p>
          <a:p>
            <a:r>
              <a:rPr lang="en-GB" dirty="0">
                <a:latin typeface="Arial Nova Cond Light" panose="020B0306020202020204" pitchFamily="34" charset="0"/>
              </a:rPr>
              <a:t>To address these disparities, targeted managerial interventions and tailored resource allocation are necessary. Collaboration between general practitioners and specialists, supported by innovative technologies, could reduce waiting times and unwarranted variation.</a:t>
            </a:r>
          </a:p>
          <a:p>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24</a:t>
            </a:fld>
            <a:endParaRPr lang="it-IT"/>
          </a:p>
        </p:txBody>
      </p:sp>
    </p:spTree>
    <p:extLst>
      <p:ext uri="{BB962C8B-B14F-4D97-AF65-F5344CB8AC3E}">
        <p14:creationId xmlns:p14="http://schemas.microsoft.com/office/powerpoint/2010/main" val="2631106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noProof="0" dirty="0">
                <a:latin typeface="Arial Nova Cond Light" panose="020B0306020202020204" pitchFamily="34" charset="0"/>
              </a:rPr>
              <a:t>The matrix introduced in this study serves as a valuable tool for identifying areas with lower service delivery than neighbouring regions, emphasizing the urgency of levelling waiting times.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Nova Cond Light" panose="020B0306020202020204" pitchFamily="34" charset="0"/>
                <a:ea typeface="Times New Roman" panose="02020603050405020304" pitchFamily="18" charset="0"/>
              </a:rPr>
              <a:t>The</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inefficiency</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of</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management</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practices</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observed</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within</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the</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first</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quadrant</a:t>
            </a:r>
            <a:r>
              <a:rPr lang="en-US" sz="1200" spc="11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is</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exacerbated</a:t>
            </a:r>
            <a:r>
              <a:rPr lang="en-US" sz="1200" spc="100"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if</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health</a:t>
            </a:r>
            <a:r>
              <a:rPr lang="en-US" sz="1200" spc="10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districts</a:t>
            </a:r>
            <a:r>
              <a:rPr lang="it-IT" sz="1200" dirty="0">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belong</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to</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rural</a:t>
            </a:r>
            <a:r>
              <a:rPr lang="en-US" sz="1200" spc="15" dirty="0">
                <a:effectLst/>
                <a:latin typeface="Arial Nova Cond Light" panose="020B0306020202020204" pitchFamily="34" charset="0"/>
                <a:ea typeface="Times New Roman" panose="02020603050405020304" pitchFamily="18" charset="0"/>
              </a:rPr>
              <a:t> </a:t>
            </a:r>
            <a:r>
              <a:rPr lang="en-US" sz="1200" dirty="0">
                <a:effectLst/>
                <a:latin typeface="Arial Nova Cond Light" panose="020B0306020202020204" pitchFamily="34" charset="0"/>
                <a:ea typeface="Times New Roman" panose="02020603050405020304" pitchFamily="18" charset="0"/>
              </a:rPr>
              <a:t>areas</a:t>
            </a:r>
            <a:r>
              <a:rPr lang="it-IT" sz="1200" dirty="0">
                <a:effectLst/>
                <a:latin typeface="Arial Nova Cond Light" panose="020B0306020202020204" pitchFamily="34" charset="0"/>
              </a:rPr>
              <a:t> </a:t>
            </a:r>
            <a:endParaRPr lang="en-GB" sz="1200" dirty="0">
              <a:latin typeface="Arial Nova Cond Light" panose="020B0306020202020204" pitchFamily="34" charset="0"/>
            </a:endParaRPr>
          </a:p>
          <a:p>
            <a:endParaRPr lang="en-GB" noProof="0" dirty="0">
              <a:latin typeface="Arial Nova Cond Light" panose="020B0306020202020204" pitchFamily="34" charset="0"/>
            </a:endParaRPr>
          </a:p>
          <a:p>
            <a:endParaRPr lang="en-GB" noProof="0" dirty="0">
              <a:latin typeface="Arial Nova Cond Light" panose="020B0306020202020204" pitchFamily="34" charset="0"/>
            </a:endParaRPr>
          </a:p>
          <a:p>
            <a:endParaRPr lang="en-GB" noProof="0" dirty="0">
              <a:latin typeface="Arial Nova Cond Light" panose="020B0306020202020204" pitchFamily="34" charset="0"/>
            </a:endParaRPr>
          </a:p>
          <a:p>
            <a:r>
              <a:rPr lang="en-GB" noProof="0" dirty="0">
                <a:latin typeface="Arial Nova Cond Light" panose="020B0306020202020204" pitchFamily="34" charset="0"/>
              </a:rPr>
              <a:t>Vulnerability in several health districts within Tuscany (cardiology visit rates and waiting times) </a:t>
            </a:r>
          </a:p>
          <a:p>
            <a:r>
              <a:rPr lang="en-GB" noProof="0" dirty="0">
                <a:latin typeface="Arial Nova Cond Light" panose="020B0306020202020204" pitchFamily="34" charset="0"/>
              </a:rPr>
              <a:t>Significant differences across health districts in the matrix's quadrant indicate profound heterogeneity in Tuscany, stemming from differences in providing efficient healthcare services rather than preference-sensitive services.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latin typeface="Arial Nova Cond Light" panose="020B0306020202020204" pitchFamily="34" charset="0"/>
              </a:rPr>
              <a:t>Tool is useful to identify vulnerable areas. It is important then to contextualize the areas to their geographic </a:t>
            </a:r>
            <a:r>
              <a:rPr lang="en-GB" noProof="0" dirty="0" err="1">
                <a:latin typeface="Arial Nova Cond Light" panose="020B0306020202020204" pitchFamily="34" charset="0"/>
              </a:rPr>
              <a:t>spcificities</a:t>
            </a:r>
            <a:r>
              <a:rPr lang="en-GB" noProof="0" dirty="0">
                <a:latin typeface="Arial Nova Cond Light" panose="020B0306020202020204" pitchFamily="34" charset="0"/>
              </a:rPr>
              <a:t>. We have seen the Valle del </a:t>
            </a:r>
            <a:r>
              <a:rPr lang="en-GB" noProof="0" dirty="0" err="1">
                <a:latin typeface="Arial Nova Cond Light" panose="020B0306020202020204" pitchFamily="34" charset="0"/>
              </a:rPr>
              <a:t>Serchio</a:t>
            </a:r>
            <a:r>
              <a:rPr lang="en-GB" noProof="0" dirty="0">
                <a:latin typeface="Arial Nova Cond Light" panose="020B0306020202020204" pitchFamily="34" charset="0"/>
              </a:rPr>
              <a:t> district, which is an inner area, hence characterised by the morphological aspects as well as ad downward spiral (OECD). Here it becomes crucial to find an equilibrium between centralisation of skills in….. And proximity of care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spc="-5" noProof="0" dirty="0">
              <a:effectLst/>
              <a:latin typeface="Arial Nova Cond Light" panose="020B0306020202020204" pitchFamily="34" charset="0"/>
              <a:ea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spc="-5" dirty="0">
                <a:effectLst/>
                <a:latin typeface="Times New Roman" panose="02020603050405020304" pitchFamily="18" charset="0"/>
                <a:ea typeface="Courier New" panose="02070309020205020404" pitchFamily="49" charset="0"/>
              </a:rPr>
              <a:t>Outcome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indicators</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support</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severity</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of</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issue:</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this</a:t>
            </a:r>
            <a:r>
              <a:rPr lang="en-US" sz="1800" spc="2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rural</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district</a:t>
            </a:r>
            <a:r>
              <a:rPr lang="en-US" sz="1800" spc="3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registers</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2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highest</a:t>
            </a:r>
            <a:r>
              <a:rPr lang="it-IT" sz="1800" spc="-5" dirty="0">
                <a:effectLst/>
                <a:latin typeface="Times New Roman" panose="02020603050405020304" pitchFamily="18" charset="0"/>
                <a:ea typeface="Courier New" panose="02070309020205020404" pitchFamily="49" charset="0"/>
              </a:rPr>
              <a:t> </a:t>
            </a:r>
            <a:r>
              <a:rPr lang="en-US" sz="1800" dirty="0">
                <a:effectLst/>
              </a:rPr>
              <a:t>prevalence of heart failure and the worst mortality rate</a:t>
            </a:r>
            <a:r>
              <a:rPr lang="en-US" sz="1800" spc="5" dirty="0">
                <a:effectLst/>
              </a:rPr>
              <a:t> </a:t>
            </a:r>
            <a:r>
              <a:rPr lang="en-US" sz="1800" dirty="0">
                <a:effectLst/>
              </a:rPr>
              <a:t>in the Tuscany region in males [21]. Moreover, while the</a:t>
            </a:r>
            <a:r>
              <a:rPr lang="it-IT" dirty="0">
                <a:effectLst/>
              </a:rPr>
              <a:t> </a:t>
            </a:r>
            <a:r>
              <a:rPr lang="en-US" sz="1800" spc="-5" dirty="0">
                <a:effectLst/>
                <a:latin typeface="Times New Roman" panose="02020603050405020304" pitchFamily="18" charset="0"/>
                <a:ea typeface="Courier New" panose="02070309020205020404" pitchFamily="49" charset="0"/>
              </a:rPr>
              <a:t>mortality</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rate</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has</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decreased</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Tuscany</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during</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last</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decade,</a:t>
            </a:r>
            <a:r>
              <a:rPr lang="en-US" sz="1800" spc="6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it</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has</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increased</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in</a:t>
            </a:r>
            <a:r>
              <a:rPr lang="en-US" sz="1800" spc="6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Valle</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del</a:t>
            </a:r>
            <a:r>
              <a:rPr lang="en-US" sz="1800" spc="60" dirty="0">
                <a:effectLst/>
                <a:latin typeface="Times New Roman" panose="02020603050405020304" pitchFamily="18" charset="0"/>
                <a:ea typeface="Courier New" panose="02070309020205020404" pitchFamily="49" charset="0"/>
              </a:rPr>
              <a:t> </a:t>
            </a:r>
            <a:r>
              <a:rPr lang="en-US" sz="1800" spc="-5" dirty="0" err="1">
                <a:effectLst/>
                <a:latin typeface="Times New Roman" panose="02020603050405020304" pitchFamily="18" charset="0"/>
                <a:ea typeface="Courier New" panose="02070309020205020404" pitchFamily="49" charset="0"/>
              </a:rPr>
              <a:t>Serchio</a:t>
            </a:r>
            <a:r>
              <a:rPr lang="en-US" sz="1800" spc="5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health </a:t>
            </a:r>
            <a:r>
              <a:rPr lang="en-US" sz="1800" dirty="0">
                <a:effectLst/>
              </a:rPr>
              <a:t>district.</a:t>
            </a:r>
            <a:r>
              <a:rPr lang="en-US" sz="1800" spc="65" dirty="0">
                <a:effectLst/>
              </a:rPr>
              <a:t> </a:t>
            </a:r>
            <a:r>
              <a:rPr lang="en-US" sz="1800" dirty="0">
                <a:effectLst/>
              </a:rPr>
              <a:t>Compared</a:t>
            </a:r>
            <a:r>
              <a:rPr lang="en-US" sz="1800" spc="70" dirty="0">
                <a:effectLst/>
              </a:rPr>
              <a:t> </a:t>
            </a:r>
            <a:r>
              <a:rPr lang="en-US" sz="1800" dirty="0">
                <a:effectLst/>
              </a:rPr>
              <a:t>with</a:t>
            </a:r>
            <a:r>
              <a:rPr lang="en-US" sz="1800" spc="65" dirty="0">
                <a:effectLst/>
              </a:rPr>
              <a:t> </a:t>
            </a:r>
            <a:r>
              <a:rPr lang="en-US" sz="1800" dirty="0">
                <a:effectLst/>
              </a:rPr>
              <a:t>citizens</a:t>
            </a:r>
            <a:r>
              <a:rPr lang="en-US" sz="1800" spc="70" dirty="0">
                <a:effectLst/>
              </a:rPr>
              <a:t> </a:t>
            </a:r>
            <a:r>
              <a:rPr lang="en-US" sz="1800" dirty="0">
                <a:effectLst/>
              </a:rPr>
              <a:t>in</a:t>
            </a:r>
            <a:r>
              <a:rPr lang="en-US" sz="1800" spc="65" dirty="0">
                <a:effectLst/>
              </a:rPr>
              <a:t> </a:t>
            </a:r>
            <a:r>
              <a:rPr lang="en-US" sz="1800" dirty="0">
                <a:effectLst/>
              </a:rPr>
              <a:t>urban</a:t>
            </a:r>
            <a:r>
              <a:rPr lang="en-US" sz="1800" spc="70" dirty="0">
                <a:effectLst/>
              </a:rPr>
              <a:t> </a:t>
            </a:r>
            <a:r>
              <a:rPr lang="en-US" sz="1800" dirty="0">
                <a:effectLst/>
              </a:rPr>
              <a:t>areas,</a:t>
            </a:r>
            <a:r>
              <a:rPr lang="en-US" sz="1800" spc="75" dirty="0">
                <a:effectLst/>
              </a:rPr>
              <a:t> </a:t>
            </a:r>
            <a:r>
              <a:rPr lang="en-US" sz="1800" dirty="0">
                <a:effectLst/>
              </a:rPr>
              <a:t>its</a:t>
            </a:r>
            <a:r>
              <a:rPr lang="en-US" sz="1800" spc="65" dirty="0">
                <a:effectLst/>
              </a:rPr>
              <a:t> </a:t>
            </a:r>
            <a:r>
              <a:rPr lang="en-US" sz="1800" dirty="0">
                <a:effectLst/>
              </a:rPr>
              <a:t>inhabitants</a:t>
            </a:r>
            <a:r>
              <a:rPr lang="en-US" sz="1800" spc="70" dirty="0">
                <a:effectLst/>
              </a:rPr>
              <a:t> </a:t>
            </a:r>
            <a:r>
              <a:rPr lang="en-US" sz="1800" dirty="0">
                <a:effectLst/>
              </a:rPr>
              <a:t>must</a:t>
            </a:r>
            <a:r>
              <a:rPr lang="en-US" sz="1800" spc="70" dirty="0">
                <a:effectLst/>
              </a:rPr>
              <a:t> </a:t>
            </a:r>
            <a:r>
              <a:rPr lang="en-US" sz="1800" dirty="0">
                <a:effectLst/>
              </a:rPr>
              <a:t>face</a:t>
            </a:r>
            <a:r>
              <a:rPr lang="en-US" sz="1800" spc="70" dirty="0">
                <a:effectLst/>
              </a:rPr>
              <a:t> </a:t>
            </a:r>
            <a:r>
              <a:rPr lang="en-US" sz="1800" dirty="0">
                <a:effectLst/>
              </a:rPr>
              <a:t>more</a:t>
            </a:r>
            <a:r>
              <a:rPr lang="en-US" sz="1800" spc="65" dirty="0">
                <a:effectLst/>
              </a:rPr>
              <a:t> </a:t>
            </a:r>
            <a:r>
              <a:rPr lang="en-US" sz="1800" dirty="0">
                <a:effectLst/>
              </a:rPr>
              <a:t>barriers</a:t>
            </a:r>
            <a:r>
              <a:rPr lang="en-US" sz="1800" spc="70" dirty="0">
                <a:effectLst/>
              </a:rPr>
              <a:t> </a:t>
            </a:r>
            <a:r>
              <a:rPr lang="en-US" sz="1800" dirty="0">
                <a:effectLst/>
              </a:rPr>
              <a:t>to</a:t>
            </a:r>
            <a:r>
              <a:rPr lang="en-US" sz="1800" spc="70" dirty="0">
                <a:effectLst/>
              </a:rPr>
              <a:t> </a:t>
            </a:r>
            <a:r>
              <a:rPr lang="en-US" sz="1800" dirty="0">
                <a:effectLst/>
              </a:rPr>
              <a:t>accessing</a:t>
            </a:r>
            <a:r>
              <a:rPr lang="en-US" sz="1800" spc="65" dirty="0">
                <a:effectLst/>
              </a:rPr>
              <a:t> </a:t>
            </a:r>
            <a:r>
              <a:rPr lang="en-US" sz="1800" dirty="0">
                <a:effectLst/>
              </a:rPr>
              <a:t>healthcare</a:t>
            </a:r>
            <a:r>
              <a:rPr lang="it-IT" dirty="0">
                <a:effectLst/>
              </a:rPr>
              <a:t> </a:t>
            </a:r>
            <a:r>
              <a:rPr lang="en-US" sz="1800" spc="-5" dirty="0">
                <a:effectLst/>
                <a:latin typeface="Times New Roman" panose="02020603050405020304" pitchFamily="18" charset="0"/>
                <a:ea typeface="Courier New" panose="02070309020205020404" pitchFamily="49" charset="0"/>
              </a:rPr>
              <a:t>services.</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Transportation</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costs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toward</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healthcare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facilities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represent</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one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of</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the</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many</a:t>
            </a:r>
            <a:r>
              <a:rPr lang="en-US" sz="1800" spc="4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obstacles</a:t>
            </a:r>
            <a:r>
              <a:rPr lang="en-US" sz="1800" spc="50"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that</a:t>
            </a:r>
            <a:r>
              <a:rPr lang="en-US" sz="1800" spc="45" dirty="0">
                <a:effectLst/>
                <a:latin typeface="Times New Roman" panose="02020603050405020304" pitchFamily="18" charset="0"/>
                <a:ea typeface="Courier New" panose="02070309020205020404" pitchFamily="49" charset="0"/>
              </a:rPr>
              <a:t> </a:t>
            </a:r>
            <a:r>
              <a:rPr lang="en-US" sz="1800" spc="-5" dirty="0">
                <a:effectLst/>
                <a:latin typeface="Times New Roman" panose="02020603050405020304" pitchFamily="18" charset="0"/>
                <a:ea typeface="Courier New" panose="02070309020205020404" pitchFamily="49" charset="0"/>
              </a:rPr>
              <a:t>differentiate</a:t>
            </a:r>
            <a:r>
              <a:rPr lang="it-IT" sz="1800" spc="-5" dirty="0">
                <a:effectLst/>
                <a:latin typeface="Times New Roman" panose="02020603050405020304" pitchFamily="18" charset="0"/>
                <a:ea typeface="Courier New" panose="02070309020205020404" pitchFamily="49" charset="0"/>
              </a:rPr>
              <a:t> </a:t>
            </a:r>
            <a:r>
              <a:rPr lang="en-US" sz="1800" dirty="0">
                <a:effectLst/>
              </a:rPr>
              <a:t>urban</a:t>
            </a:r>
            <a:r>
              <a:rPr lang="en-US" sz="1800" spc="-10" dirty="0">
                <a:effectLst/>
              </a:rPr>
              <a:t> </a:t>
            </a:r>
            <a:r>
              <a:rPr lang="en-US" sz="1800" dirty="0">
                <a:effectLst/>
              </a:rPr>
              <a:t>and</a:t>
            </a:r>
            <a:r>
              <a:rPr lang="en-US" sz="1800" spc="-5" dirty="0">
                <a:effectLst/>
              </a:rPr>
              <a:t> </a:t>
            </a:r>
            <a:r>
              <a:rPr lang="en-US" sz="1800" dirty="0">
                <a:effectLst/>
              </a:rPr>
              <a:t>inner</a:t>
            </a:r>
            <a:r>
              <a:rPr lang="en-US" sz="1800" spc="-10" dirty="0">
                <a:effectLst/>
              </a:rPr>
              <a:t> </a:t>
            </a:r>
            <a:r>
              <a:rPr lang="en-US" sz="1800" dirty="0">
                <a:effectLst/>
              </a:rPr>
              <a:t>areas.</a:t>
            </a:r>
            <a:r>
              <a:rPr lang="it-IT" dirty="0">
                <a:effectLst/>
              </a:rPr>
              <a:t> </a:t>
            </a: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Arial Nova Cond Light" panose="020B0306020202020204" pitchFamily="34" charset="0"/>
            </a:endParaRPr>
          </a:p>
          <a:p>
            <a:endParaRPr lang="en-GB" dirty="0">
              <a:latin typeface="Arial Nova Cond Light" panose="020B0306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latin typeface="Arial Nova Cond Light" panose="020B0306020202020204" pitchFamily="34" charset="0"/>
              </a:rPr>
              <a:t>Vulnerable</a:t>
            </a:r>
            <a:r>
              <a:rPr lang="it-IT" dirty="0">
                <a:latin typeface="Arial Nova Cond Light" panose="020B0306020202020204" pitchFamily="34" charset="0"/>
              </a:rPr>
              <a:t> </a:t>
            </a:r>
            <a:r>
              <a:rPr lang="it-IT" dirty="0" err="1">
                <a:latin typeface="Arial Nova Cond Light" panose="020B0306020202020204" pitchFamily="34" charset="0"/>
              </a:rPr>
              <a:t>areas</a:t>
            </a:r>
            <a:r>
              <a:rPr lang="it-IT" dirty="0">
                <a:latin typeface="Arial Nova Cond Light" panose="020B0306020202020204" pitchFamily="34" charset="0"/>
              </a:rPr>
              <a:t> in the first </a:t>
            </a:r>
            <a:r>
              <a:rPr lang="it-IT" dirty="0" err="1">
                <a:latin typeface="Arial Nova Cond Light" panose="020B0306020202020204" pitchFamily="34" charset="0"/>
              </a:rPr>
              <a:t>quadrant</a:t>
            </a:r>
            <a:r>
              <a:rPr lang="it-IT" dirty="0">
                <a:latin typeface="Arial Nova Cond Light" panose="020B0306020202020204" pitchFamily="34" charset="0"/>
              </a:rPr>
              <a:t> </a:t>
            </a:r>
            <a:r>
              <a:rPr lang="it-IT" dirty="0" err="1">
                <a:latin typeface="Arial Nova Cond Light" panose="020B0306020202020204" pitchFamily="34" charset="0"/>
              </a:rPr>
              <a:t>have</a:t>
            </a:r>
            <a:r>
              <a:rPr lang="it-IT" dirty="0">
                <a:latin typeface="Arial Nova Cond Light" panose="020B0306020202020204" pitchFamily="34" charset="0"/>
              </a:rPr>
              <a:t> </a:t>
            </a:r>
            <a:r>
              <a:rPr lang="it-IT" dirty="0" err="1">
                <a:latin typeface="Arial Nova Cond Light" panose="020B0306020202020204" pitchFamily="34" charset="0"/>
              </a:rPr>
              <a:t>resorted</a:t>
            </a:r>
            <a:r>
              <a:rPr lang="it-IT" dirty="0">
                <a:latin typeface="Arial Nova Cond Light" panose="020B0306020202020204" pitchFamily="34" charset="0"/>
              </a:rPr>
              <a:t> to </a:t>
            </a:r>
            <a:r>
              <a:rPr lang="it-IT" dirty="0" err="1">
                <a:latin typeface="Arial Nova Cond Light" panose="020B0306020202020204" pitchFamily="34" charset="0"/>
              </a:rPr>
              <a:t>mechanisms</a:t>
            </a:r>
            <a:r>
              <a:rPr lang="it-IT" dirty="0">
                <a:latin typeface="Arial Nova Cond Light" panose="020B0306020202020204" pitchFamily="34" charset="0"/>
              </a:rPr>
              <a:t> </a:t>
            </a:r>
            <a:r>
              <a:rPr lang="it-IT" dirty="0" err="1">
                <a:latin typeface="Arial Nova Cond Light" panose="020B0306020202020204" pitchFamily="34" charset="0"/>
              </a:rPr>
              <a:t>such</a:t>
            </a:r>
            <a:r>
              <a:rPr lang="it-IT" dirty="0">
                <a:latin typeface="Arial Nova Cond Light" panose="020B0306020202020204" pitchFamily="34" charset="0"/>
              </a:rPr>
              <a:t> </a:t>
            </a:r>
            <a:r>
              <a:rPr lang="it-IT" dirty="0" err="1">
                <a:latin typeface="Arial Nova Cond Light" panose="020B0306020202020204" pitchFamily="34" charset="0"/>
              </a:rPr>
              <a:t>as</a:t>
            </a:r>
            <a:r>
              <a:rPr lang="it-IT" dirty="0">
                <a:latin typeface="Arial Nova Cond Light" panose="020B0306020202020204" pitchFamily="34" charset="0"/>
              </a:rPr>
              <a:t> </a:t>
            </a:r>
            <a:r>
              <a:rPr lang="it-IT" dirty="0" err="1">
                <a:latin typeface="Arial Nova Cond Light" panose="020B0306020202020204" pitchFamily="34" charset="0"/>
              </a:rPr>
              <a:t>prescribing</a:t>
            </a:r>
            <a:r>
              <a:rPr lang="it-IT" dirty="0">
                <a:latin typeface="Arial Nova Cond Light" panose="020B0306020202020204" pitchFamily="34" charset="0"/>
              </a:rPr>
              <a:t> </a:t>
            </a:r>
            <a:r>
              <a:rPr lang="it-IT" dirty="0" err="1">
                <a:latin typeface="Arial Nova Cond Light" panose="020B0306020202020204" pitchFamily="34" charset="0"/>
              </a:rPr>
              <a:t>repeated</a:t>
            </a:r>
            <a:r>
              <a:rPr lang="it-IT" dirty="0">
                <a:latin typeface="Arial Nova Cond Light" panose="020B0306020202020204" pitchFamily="34" charset="0"/>
              </a:rPr>
              <a:t> first </a:t>
            </a:r>
            <a:r>
              <a:rPr lang="it-IT" dirty="0" err="1">
                <a:latin typeface="Arial Nova Cond Light" panose="020B0306020202020204" pitchFamily="34" charset="0"/>
              </a:rPr>
              <a:t>visits</a:t>
            </a:r>
            <a:r>
              <a:rPr lang="it-IT" dirty="0">
                <a:latin typeface="Arial Nova Cond Light" panose="020B0306020202020204" pitchFamily="34" charset="0"/>
              </a:rPr>
              <a:t> </a:t>
            </a:r>
            <a:r>
              <a:rPr lang="it-IT" dirty="0" err="1">
                <a:latin typeface="Arial Nova Cond Light" panose="020B0306020202020204" pitchFamily="34" charset="0"/>
              </a:rPr>
              <a:t>instead</a:t>
            </a:r>
            <a:r>
              <a:rPr lang="it-IT" dirty="0">
                <a:latin typeface="Arial Nova Cond Light" panose="020B0306020202020204" pitchFamily="34" charset="0"/>
              </a:rPr>
              <a:t> of follow-ups in </a:t>
            </a:r>
            <a:r>
              <a:rPr lang="it-IT" dirty="0" err="1">
                <a:latin typeface="Arial Nova Cond Light" panose="020B0306020202020204" pitchFamily="34" charset="0"/>
              </a:rPr>
              <a:t>recent</a:t>
            </a:r>
            <a:r>
              <a:rPr lang="it-IT" dirty="0">
                <a:latin typeface="Arial Nova Cond Light" panose="020B0306020202020204" pitchFamily="34" charset="0"/>
              </a:rPr>
              <a:t> </a:t>
            </a:r>
            <a:r>
              <a:rPr lang="it-IT" dirty="0" err="1">
                <a:latin typeface="Arial Nova Cond Light" panose="020B0306020202020204" pitchFamily="34" charset="0"/>
              </a:rPr>
              <a:t>years</a:t>
            </a:r>
            <a:r>
              <a:rPr lang="it-IT" dirty="0">
                <a:latin typeface="Arial Nova Cond Light" panose="020B0306020202020204" pitchFamily="34" charset="0"/>
              </a:rPr>
              <a:t>. The </a:t>
            </a:r>
            <a:r>
              <a:rPr lang="it-IT" dirty="0" err="1">
                <a:latin typeface="Arial Nova Cond Light" panose="020B0306020202020204" pitchFamily="34" charset="0"/>
              </a:rPr>
              <a:t>continued</a:t>
            </a:r>
            <a:r>
              <a:rPr lang="it-IT" dirty="0">
                <a:latin typeface="Arial Nova Cond Light" panose="020B0306020202020204" pitchFamily="34" charset="0"/>
              </a:rPr>
              <a:t> </a:t>
            </a:r>
            <a:r>
              <a:rPr lang="it-IT" dirty="0" err="1">
                <a:latin typeface="Arial Nova Cond Light" panose="020B0306020202020204" pitchFamily="34" charset="0"/>
              </a:rPr>
              <a:t>presence</a:t>
            </a:r>
            <a:r>
              <a:rPr lang="it-IT" dirty="0">
                <a:latin typeface="Arial Nova Cond Light" panose="020B0306020202020204" pitchFamily="34" charset="0"/>
              </a:rPr>
              <a:t> of private providers </a:t>
            </a:r>
            <a:r>
              <a:rPr lang="it-IT" dirty="0" err="1">
                <a:latin typeface="Arial Nova Cond Light" panose="020B0306020202020204" pitchFamily="34" charset="0"/>
              </a:rPr>
              <a:t>suggests</a:t>
            </a:r>
            <a:r>
              <a:rPr lang="it-IT" dirty="0">
                <a:latin typeface="Arial Nova Cond Light" panose="020B0306020202020204" pitchFamily="34" charset="0"/>
              </a:rPr>
              <a:t> </a:t>
            </a:r>
            <a:r>
              <a:rPr lang="it-IT" dirty="0" err="1">
                <a:latin typeface="Arial Nova Cond Light" panose="020B0306020202020204" pitchFamily="34" charset="0"/>
              </a:rPr>
              <a:t>patient</a:t>
            </a:r>
            <a:r>
              <a:rPr lang="it-IT" dirty="0">
                <a:latin typeface="Arial Nova Cond Light" panose="020B0306020202020204" pitchFamily="34" charset="0"/>
              </a:rPr>
              <a:t> </a:t>
            </a:r>
            <a:r>
              <a:rPr lang="it-IT" dirty="0" err="1">
                <a:latin typeface="Arial Nova Cond Light" panose="020B0306020202020204" pitchFamily="34" charset="0"/>
              </a:rPr>
              <a:t>dissatisfaction</a:t>
            </a:r>
            <a:r>
              <a:rPr lang="it-IT" dirty="0">
                <a:latin typeface="Arial Nova Cond Light" panose="020B0306020202020204" pitchFamily="34" charset="0"/>
              </a:rPr>
              <a:t> with the NHS.</a:t>
            </a:r>
          </a:p>
          <a:p>
            <a:endParaRPr lang="en-GB" dirty="0">
              <a:latin typeface="Arial Nova Cond Light" panose="020B0306020202020204" pitchFamily="34" charset="0"/>
            </a:endParaRPr>
          </a:p>
          <a:p>
            <a:endParaRPr lang="en-GB" dirty="0">
              <a:latin typeface="Arial Nova Cond Light" panose="020B0306020202020204" pitchFamily="34" charset="0"/>
            </a:endParaRPr>
          </a:p>
          <a:p>
            <a:r>
              <a:rPr lang="en-GB" dirty="0">
                <a:latin typeface="Arial Nova Cond Light" panose="020B0306020202020204" pitchFamily="34" charset="0"/>
              </a:rPr>
              <a:t>Inefficiencies in management practices are exacerbated in rural areas like Valle del </a:t>
            </a:r>
            <a:r>
              <a:rPr lang="en-GB" dirty="0" err="1">
                <a:latin typeface="Arial Nova Cond Light" panose="020B0306020202020204" pitchFamily="34" charset="0"/>
              </a:rPr>
              <a:t>Serchio</a:t>
            </a:r>
            <a:r>
              <a:rPr lang="en-GB" dirty="0">
                <a:latin typeface="Arial Nova Cond Light" panose="020B0306020202020204" pitchFamily="34" charset="0"/>
              </a:rPr>
              <a:t>, which face the lowest cardiology visit rates and longest waiting times. This district also exhibits high rates of heart failure and poor mortality outcomes compared to urban areas.</a:t>
            </a:r>
          </a:p>
          <a:p>
            <a:endParaRPr lang="en-GB" dirty="0">
              <a:latin typeface="Arial Nova Cond Light" panose="020B0306020202020204" pitchFamily="34" charset="0"/>
            </a:endParaRPr>
          </a:p>
          <a:p>
            <a:r>
              <a:rPr lang="en-GB" dirty="0">
                <a:latin typeface="Arial Nova Cond Light" panose="020B0306020202020204" pitchFamily="34" charset="0"/>
              </a:rPr>
              <a:t>To address these disparities, targeted managerial interventions and tailored resource allocation are necessary. Collaboration between general practitioners and specialists, supported by innovative technologies, could reduce waiting times and unwarranted variation.</a:t>
            </a:r>
          </a:p>
          <a:p>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25</a:t>
            </a:fld>
            <a:endParaRPr lang="it-IT"/>
          </a:p>
        </p:txBody>
      </p:sp>
    </p:spTree>
    <p:extLst>
      <p:ext uri="{BB962C8B-B14F-4D97-AF65-F5344CB8AC3E}">
        <p14:creationId xmlns:p14="http://schemas.microsoft.com/office/powerpoint/2010/main" val="3633569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latin typeface="Arial Nova Cond Light" panose="020B0306020202020204" pitchFamily="34" charset="0"/>
              </a:rPr>
              <a:t>The National Health Service must </a:t>
            </a:r>
            <a:r>
              <a:rPr lang="it-IT" dirty="0" err="1">
                <a:latin typeface="Arial Nova Cond Light" panose="020B0306020202020204" pitchFamily="34" charset="0"/>
              </a:rPr>
              <a:t>ensure</a:t>
            </a:r>
            <a:r>
              <a:rPr lang="it-IT" dirty="0">
                <a:latin typeface="Arial Nova Cond Light" panose="020B0306020202020204" pitchFamily="34" charset="0"/>
              </a:rPr>
              <a:t> equity of access to </a:t>
            </a:r>
            <a:r>
              <a:rPr lang="it-IT" dirty="0" err="1">
                <a:latin typeface="Arial Nova Cond Light" panose="020B0306020202020204" pitchFamily="34" charset="0"/>
              </a:rPr>
              <a:t>healthcare</a:t>
            </a:r>
            <a:r>
              <a:rPr lang="it-IT" dirty="0">
                <a:latin typeface="Arial Nova Cond Light" panose="020B0306020202020204" pitchFamily="34" charset="0"/>
              </a:rPr>
              <a:t> for </a:t>
            </a:r>
            <a:r>
              <a:rPr lang="it-IT" dirty="0" err="1">
                <a:latin typeface="Arial Nova Cond Light" panose="020B0306020202020204" pitchFamily="34" charset="0"/>
              </a:rPr>
              <a:t>all</a:t>
            </a:r>
            <a:r>
              <a:rPr lang="it-IT" dirty="0">
                <a:latin typeface="Arial Nova Cond Light" panose="020B0306020202020204" pitchFamily="34" charset="0"/>
              </a:rPr>
              <a:t> </a:t>
            </a:r>
            <a:r>
              <a:rPr lang="it-IT" dirty="0" err="1">
                <a:latin typeface="Arial Nova Cond Light" panose="020B0306020202020204" pitchFamily="34" charset="0"/>
              </a:rPr>
              <a:t>residents</a:t>
            </a:r>
            <a:r>
              <a:rPr lang="it-IT" dirty="0">
                <a:latin typeface="Arial Nova Cond Light" panose="020B0306020202020204" pitchFamily="34" charset="0"/>
              </a:rPr>
              <a:t>.</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 Policymakers and healthcare managers should focus on </a:t>
            </a:r>
            <a:r>
              <a:rPr lang="en-GB" dirty="0" err="1">
                <a:latin typeface="Arial Nova Cond Light" panose="020B0306020202020204" pitchFamily="34" charset="0"/>
              </a:rPr>
              <a:t>leveling</a:t>
            </a:r>
            <a:r>
              <a:rPr lang="en-GB" dirty="0">
                <a:latin typeface="Arial Nova Cond Light" panose="020B0306020202020204" pitchFamily="34" charset="0"/>
              </a:rPr>
              <a:t> waiting times, especially for cardiovascular diseases. Urban areas with university hospitals tend to have better access, while rural and smaller </a:t>
            </a:r>
            <a:r>
              <a:rPr lang="en-GB" dirty="0" err="1">
                <a:latin typeface="Arial Nova Cond Light" panose="020B0306020202020204" pitchFamily="34" charset="0"/>
              </a:rPr>
              <a:t>centers</a:t>
            </a:r>
            <a:r>
              <a:rPr lang="en-GB" dirty="0">
                <a:latin typeface="Arial Nova Cond Light" panose="020B0306020202020204" pitchFamily="34" charset="0"/>
              </a:rPr>
              <a:t> face longer waiting times, leading to inequities.</a:t>
            </a:r>
          </a:p>
          <a:p>
            <a:endParaRPr lang="en-GB" dirty="0">
              <a:latin typeface="Arial Nova Cond Light" panose="020B0306020202020204" pitchFamily="34" charset="0"/>
            </a:endParaRPr>
          </a:p>
          <a:p>
            <a:r>
              <a:rPr lang="en-GB" dirty="0">
                <a:latin typeface="Arial Nova Cond Light" panose="020B0306020202020204" pitchFamily="34" charset="0"/>
              </a:rPr>
              <a:t>These findings have implications for health authorities and policymakers, emphasizing the need for more equitable resource allocation within Italy's national health service. The proposed tools in this study should be considered for piloting and implementation to ensure high-quality, accessible healthcare services.</a:t>
            </a:r>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27</a:t>
            </a:fld>
            <a:endParaRPr lang="it-IT"/>
          </a:p>
        </p:txBody>
      </p:sp>
    </p:spTree>
    <p:extLst>
      <p:ext uri="{BB962C8B-B14F-4D97-AF65-F5344CB8AC3E}">
        <p14:creationId xmlns:p14="http://schemas.microsoft.com/office/powerpoint/2010/main" val="95689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endParaRPr lang="it-IT" dirty="0"/>
          </a:p>
          <a:p>
            <a:pPr marL="171450" indent="-171450">
              <a:buFontTx/>
              <a:buChar char="-"/>
            </a:pPr>
            <a:r>
              <a:rPr lang="it-IT" dirty="0" err="1"/>
              <a:t>Tuscany's</a:t>
            </a:r>
            <a:r>
              <a:rPr lang="it-IT" dirty="0"/>
              <a:t> </a:t>
            </a:r>
            <a:r>
              <a:rPr lang="it-IT" dirty="0" err="1"/>
              <a:t>regional</a:t>
            </a:r>
            <a:r>
              <a:rPr lang="it-IT" dirty="0"/>
              <a:t> </a:t>
            </a:r>
            <a:r>
              <a:rPr lang="it-IT" dirty="0" err="1"/>
              <a:t>healthcare</a:t>
            </a:r>
            <a:r>
              <a:rPr lang="it-IT" dirty="0"/>
              <a:t> system </a:t>
            </a:r>
            <a:r>
              <a:rPr lang="it-IT" dirty="0" err="1"/>
              <a:t>has</a:t>
            </a:r>
            <a:r>
              <a:rPr lang="it-IT" dirty="0"/>
              <a:t> </a:t>
            </a:r>
            <a:r>
              <a:rPr lang="it-IT" dirty="0" err="1"/>
              <a:t>been</a:t>
            </a:r>
            <a:r>
              <a:rPr lang="it-IT" dirty="0"/>
              <a:t> working on </a:t>
            </a:r>
            <a:r>
              <a:rPr lang="it-IT" dirty="0" err="1"/>
              <a:t>increasing</a:t>
            </a:r>
            <a:r>
              <a:rPr lang="it-IT" dirty="0"/>
              <a:t> </a:t>
            </a:r>
            <a:r>
              <a:rPr lang="it-IT" dirty="0" err="1"/>
              <a:t>horizontal</a:t>
            </a:r>
            <a:r>
              <a:rPr lang="it-IT" dirty="0"/>
              <a:t> equity </a:t>
            </a:r>
            <a:r>
              <a:rPr lang="it-IT" dirty="0" err="1"/>
              <a:t>throughout</a:t>
            </a:r>
            <a:r>
              <a:rPr lang="it-IT" dirty="0"/>
              <a:t> </a:t>
            </a:r>
            <a:r>
              <a:rPr lang="it-IT" dirty="0" err="1"/>
              <a:t>many</a:t>
            </a:r>
            <a:r>
              <a:rPr lang="it-IT" dirty="0"/>
              <a:t> </a:t>
            </a:r>
            <a:r>
              <a:rPr lang="it-IT" dirty="0" err="1"/>
              <a:t>years</a:t>
            </a:r>
            <a:r>
              <a:rPr lang="it-IT" dirty="0"/>
              <a:t>. In 2015 the </a:t>
            </a:r>
            <a:r>
              <a:rPr lang="it-IT" dirty="0" err="1"/>
              <a:t>regional</a:t>
            </a:r>
            <a:r>
              <a:rPr lang="it-IT" dirty="0"/>
              <a:t> </a:t>
            </a:r>
            <a:r>
              <a:rPr lang="it-IT" dirty="0" err="1"/>
              <a:t>law</a:t>
            </a:r>
            <a:r>
              <a:rPr lang="it-IT" dirty="0"/>
              <a:t> no. 84 </a:t>
            </a:r>
            <a:r>
              <a:rPr lang="it-IT" dirty="0" err="1"/>
              <a:t>has</a:t>
            </a:r>
            <a:r>
              <a:rPr lang="it-IT" dirty="0"/>
              <a:t> </a:t>
            </a:r>
            <a:r>
              <a:rPr lang="it-IT" dirty="0" err="1"/>
              <a:t>been</a:t>
            </a:r>
            <a:r>
              <a:rPr lang="it-IT" dirty="0"/>
              <a:t> put in place in order to </a:t>
            </a:r>
            <a:r>
              <a:rPr lang="it-IT" dirty="0" err="1"/>
              <a:t>unify</a:t>
            </a:r>
            <a:r>
              <a:rPr lang="it-IT" dirty="0"/>
              <a:t> the 12 </a:t>
            </a:r>
            <a:r>
              <a:rPr lang="it-IT" dirty="0" err="1"/>
              <a:t>lha</a:t>
            </a:r>
            <a:r>
              <a:rPr lang="it-IT" dirty="0"/>
              <a:t> </a:t>
            </a:r>
            <a:r>
              <a:rPr lang="it-IT" dirty="0" err="1"/>
              <a:t>into</a:t>
            </a:r>
            <a:r>
              <a:rPr lang="it-IT" dirty="0"/>
              <a:t> 3 large </a:t>
            </a:r>
            <a:r>
              <a:rPr lang="it-IT" dirty="0" err="1"/>
              <a:t>areas</a:t>
            </a:r>
            <a:r>
              <a:rPr lang="it-IT" dirty="0"/>
              <a:t>, the green, red and blue </a:t>
            </a:r>
            <a:r>
              <a:rPr lang="it-IT" dirty="0" err="1"/>
              <a:t>ones</a:t>
            </a:r>
            <a:r>
              <a:rPr lang="it-IT" dirty="0"/>
              <a:t> in the image. The </a:t>
            </a:r>
            <a:r>
              <a:rPr lang="it-IT" dirty="0" err="1"/>
              <a:t>aim</a:t>
            </a:r>
            <a:r>
              <a:rPr lang="it-IT" dirty="0"/>
              <a:t> </a:t>
            </a:r>
            <a:r>
              <a:rPr lang="it-IT" dirty="0" err="1"/>
              <a:t>was</a:t>
            </a:r>
            <a:r>
              <a:rPr lang="it-IT" dirty="0"/>
              <a:t> to </a:t>
            </a:r>
            <a:r>
              <a:rPr lang="it-IT" dirty="0" err="1"/>
              <a:t>increase</a:t>
            </a:r>
            <a:r>
              <a:rPr lang="it-IT" dirty="0"/>
              <a:t> </a:t>
            </a:r>
            <a:r>
              <a:rPr lang="it-IT" dirty="0" err="1"/>
              <a:t>horizontal</a:t>
            </a:r>
            <a:r>
              <a:rPr lang="it-IT" dirty="0"/>
              <a:t> equity </a:t>
            </a:r>
            <a:r>
              <a:rPr lang="it-IT" dirty="0" err="1"/>
              <a:t>through</a:t>
            </a:r>
            <a:r>
              <a:rPr lang="it-IT" dirty="0"/>
              <a:t> a more </a:t>
            </a:r>
            <a:r>
              <a:rPr lang="it-IT" dirty="0" err="1"/>
              <a:t>direct</a:t>
            </a:r>
            <a:r>
              <a:rPr lang="it-IT" dirty="0"/>
              <a:t> and </a:t>
            </a:r>
            <a:r>
              <a:rPr lang="it-IT" dirty="0" err="1"/>
              <a:t>cantralised</a:t>
            </a:r>
            <a:r>
              <a:rPr lang="it-IT" dirty="0"/>
              <a:t> control over the </a:t>
            </a:r>
            <a:r>
              <a:rPr lang="it-IT" dirty="0" err="1"/>
              <a:t>geographical</a:t>
            </a:r>
            <a:r>
              <a:rPr lang="it-IT" dirty="0"/>
              <a:t> </a:t>
            </a:r>
            <a:r>
              <a:rPr lang="it-IT" dirty="0" err="1"/>
              <a:t>areas</a:t>
            </a:r>
            <a:r>
              <a:rPr lang="it-IT" dirty="0"/>
              <a:t>.</a:t>
            </a:r>
          </a:p>
          <a:p>
            <a:pPr marL="171450" indent="-171450">
              <a:buFontTx/>
              <a:buChar char="-"/>
            </a:pPr>
            <a:r>
              <a:rPr lang="it-IT" dirty="0" err="1"/>
              <a:t>Moroever</a:t>
            </a:r>
            <a:r>
              <a:rPr lang="it-IT" dirty="0"/>
              <a:t>, 28 health </a:t>
            </a:r>
            <a:r>
              <a:rPr lang="it-IT" dirty="0" err="1"/>
              <a:t>districts</a:t>
            </a:r>
            <a:r>
              <a:rPr lang="it-IT" dirty="0"/>
              <a:t>, </a:t>
            </a:r>
            <a:r>
              <a:rPr lang="it-IT" dirty="0" err="1"/>
              <a:t>each</a:t>
            </a:r>
            <a:r>
              <a:rPr lang="it-IT" dirty="0"/>
              <a:t> of </a:t>
            </a:r>
            <a:r>
              <a:rPr lang="it-IT" dirty="0" err="1"/>
              <a:t>them</a:t>
            </a:r>
            <a:r>
              <a:rPr lang="it-IT" dirty="0"/>
              <a:t> </a:t>
            </a:r>
            <a:r>
              <a:rPr lang="it-IT" dirty="0" err="1"/>
              <a:t>belonging</a:t>
            </a:r>
            <a:r>
              <a:rPr lang="it-IT" dirty="0"/>
              <a:t> to one of the 3 health </a:t>
            </a:r>
            <a:r>
              <a:rPr lang="it-IT" dirty="0" err="1"/>
              <a:t>authorities</a:t>
            </a:r>
            <a:r>
              <a:rPr lang="it-IT" dirty="0"/>
              <a:t> </a:t>
            </a:r>
            <a:r>
              <a:rPr lang="it-IT" dirty="0" err="1"/>
              <a:t>have</a:t>
            </a:r>
            <a:r>
              <a:rPr lang="it-IT" dirty="0"/>
              <a:t> </a:t>
            </a:r>
            <a:r>
              <a:rPr lang="it-IT" dirty="0" err="1"/>
              <a:t>been</a:t>
            </a:r>
            <a:r>
              <a:rPr lang="it-IT" dirty="0"/>
              <a:t> </a:t>
            </a:r>
            <a:r>
              <a:rPr lang="it-IT" dirty="0" err="1"/>
              <a:t>ideitified</a:t>
            </a:r>
            <a:r>
              <a:rPr lang="it-IT" dirty="0"/>
              <a:t>.</a:t>
            </a:r>
            <a:r>
              <a:rPr lang="en-GB" sz="1200" dirty="0">
                <a:solidFill>
                  <a:srgbClr val="000000"/>
                </a:solidFill>
                <a:effectLst/>
                <a:latin typeface="Times New Roman" panose="02020603050405020304" pitchFamily="18" charset="0"/>
              </a:rPr>
              <a:t> L</a:t>
            </a:r>
            <a:r>
              <a:rPr lang="en-GB" sz="1200" dirty="0">
                <a:solidFill>
                  <a:srgbClr val="000000"/>
                </a:solidFill>
                <a:effectLst/>
                <a:latin typeface="Times New Roman" panose="02020603050405020304" pitchFamily="18" charset="0"/>
                <a:ea typeface="Calibri Light" panose="020F0302020204030204" pitchFamily="34" charset="0"/>
              </a:rPr>
              <a:t>ocal health districts are the optimal geographical area for assessing communities' health and social needs and organizing and delivering integrated territorial health services as well as social and socio-health networks. Looking at the districts, they are heterogeneous in terms of “rurality”. Some districts lay in inner areas, therefore, at particular risk of meeting supply gaps, leading to the impossibility of providing timely, quality, and universal care coverage.</a:t>
            </a:r>
            <a:endParaRPr lang="it-IT" dirty="0"/>
          </a:p>
          <a:p>
            <a:pPr marL="171450" indent="-171450">
              <a:buFontTx/>
              <a:buChar char="-"/>
            </a:pPr>
            <a:endParaRPr lang="it-IT" dirty="0"/>
          </a:p>
          <a:p>
            <a:pPr marL="171450" indent="-171450">
              <a:buFontTx/>
              <a:buChar char="-"/>
            </a:pPr>
            <a:endParaRPr lang="it-IT" dirty="0"/>
          </a:p>
          <a:p>
            <a:pPr marL="171450" indent="-171450">
              <a:buFontTx/>
              <a:buChar char="-"/>
            </a:pPr>
            <a:r>
              <a:rPr lang="it-IT" dirty="0"/>
              <a:t> In 2015 from 12 to 3 LHA in order to (</a:t>
            </a:r>
            <a:r>
              <a:rPr lang="it-IT" dirty="0" err="1"/>
              <a:t>concentration</a:t>
            </a:r>
            <a:r>
              <a:rPr lang="it-IT" dirty="0"/>
              <a:t> of knowledge, </a:t>
            </a:r>
            <a:r>
              <a:rPr lang="it-IT" dirty="0" err="1"/>
              <a:t>sustainability</a:t>
            </a:r>
            <a:r>
              <a:rPr lang="it-IT" dirty="0"/>
              <a:t>, equity, </a:t>
            </a:r>
            <a:r>
              <a:rPr lang="it-IT" dirty="0" err="1"/>
              <a:t>quality</a:t>
            </a:r>
            <a:r>
              <a:rPr lang="it-IT" dirty="0"/>
              <a:t> etc., </a:t>
            </a:r>
            <a:r>
              <a:rPr lang="it-IT" dirty="0" err="1"/>
              <a:t>reduction</a:t>
            </a:r>
            <a:r>
              <a:rPr lang="it-IT" dirty="0"/>
              <a:t> of </a:t>
            </a:r>
            <a:r>
              <a:rPr lang="it-IT" dirty="0" err="1"/>
              <a:t>organisational</a:t>
            </a:r>
            <a:r>
              <a:rPr lang="it-IT" dirty="0"/>
              <a:t> and </a:t>
            </a:r>
            <a:r>
              <a:rPr lang="it-IT" dirty="0" err="1"/>
              <a:t>administrative</a:t>
            </a:r>
            <a:r>
              <a:rPr lang="it-IT" dirty="0"/>
              <a:t> burden, time, </a:t>
            </a:r>
            <a:r>
              <a:rPr lang="it-IT" dirty="0" err="1"/>
              <a:t>increase</a:t>
            </a:r>
            <a:r>
              <a:rPr lang="it-IT" dirty="0"/>
              <a:t> of </a:t>
            </a:r>
            <a:r>
              <a:rPr lang="it-IT" dirty="0" err="1"/>
              <a:t>efficiency</a:t>
            </a:r>
            <a:r>
              <a:rPr lang="it-IT" dirty="0"/>
              <a:t>).</a:t>
            </a:r>
          </a:p>
          <a:p>
            <a:pPr marL="171450" indent="-171450">
              <a:buFontTx/>
              <a:buChar char="-"/>
            </a:pPr>
            <a:r>
              <a:rPr lang="en-GB" sz="1800" dirty="0">
                <a:effectLst/>
                <a:latin typeface="Times New Roman" panose="02020603050405020304" pitchFamily="18" charset="0"/>
                <a:ea typeface="Calibri Light" panose="020F0302020204030204" pitchFamily="34" charset="0"/>
              </a:rPr>
              <a:t>Tuscany’s</a:t>
            </a:r>
            <a:r>
              <a:rPr lang="en-GB" sz="1800" dirty="0">
                <a:solidFill>
                  <a:srgbClr val="000000"/>
                </a:solidFill>
                <a:effectLst/>
                <a:latin typeface="Times New Roman" panose="02020603050405020304" pitchFamily="18" charset="0"/>
                <a:ea typeface="Calibri Light" panose="020F0302020204030204" pitchFamily="34" charset="0"/>
              </a:rPr>
              <a:t> regional healthcare system comprises three LHAs - Northwest LHA, Centre LHA, and Southeast LHA </a:t>
            </a:r>
          </a:p>
          <a:p>
            <a:pPr marL="171450" indent="-171450">
              <a:buFontTx/>
              <a:buChar char="-"/>
            </a:pPr>
            <a:r>
              <a:rPr lang="en-GB" sz="1800" dirty="0">
                <a:solidFill>
                  <a:srgbClr val="000000"/>
                </a:solidFill>
                <a:effectLst/>
                <a:latin typeface="Times New Roman" panose="02020603050405020304" pitchFamily="18" charset="0"/>
                <a:ea typeface="Calibri Light" panose="020F0302020204030204" pitchFamily="34" charset="0"/>
              </a:rPr>
              <a:t>The 26 local health districts are the optimal geographical area for assessing communities' health and social needs and organizing and delivering integrated territorial health services as well as social and socio-health networks. Looking at the districts, they are heterogeneous in terms of “rurality”. Some districts lay in inner areas, therefore, at particular risk of meeting supply gaps, leading to the impossibility of providing timely, quality, and universal care coverage.</a:t>
            </a:r>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8</a:t>
            </a:fld>
            <a:endParaRPr lang="it-IT"/>
          </a:p>
        </p:txBody>
      </p:sp>
    </p:spTree>
    <p:extLst>
      <p:ext uri="{BB962C8B-B14F-4D97-AF65-F5344CB8AC3E}">
        <p14:creationId xmlns:p14="http://schemas.microsoft.com/office/powerpoint/2010/main" val="745480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Pandemic Challenges</a:t>
            </a:r>
          </a:p>
          <a:p>
            <a:r>
              <a:rPr lang="it-IT" dirty="0"/>
              <a:t>- The COVID-19 pandemic </a:t>
            </a:r>
            <a:r>
              <a:rPr lang="it-IT" dirty="0" err="1"/>
              <a:t>disrupted</a:t>
            </a:r>
            <a:r>
              <a:rPr lang="it-IT" dirty="0"/>
              <a:t> </a:t>
            </a:r>
            <a:r>
              <a:rPr lang="it-IT" dirty="0" err="1"/>
              <a:t>healthcare</a:t>
            </a:r>
            <a:r>
              <a:rPr lang="it-IT" dirty="0"/>
              <a:t> systems.</a:t>
            </a:r>
          </a:p>
          <a:p>
            <a:pPr marL="285750" indent="-285750">
              <a:buFontTx/>
              <a:buChar char="-"/>
            </a:pPr>
            <a:r>
              <a:rPr lang="it-IT" dirty="0"/>
              <a:t>Providers </a:t>
            </a:r>
            <a:r>
              <a:rPr lang="it-IT" dirty="0" err="1"/>
              <a:t>prioritized</a:t>
            </a:r>
            <a:r>
              <a:rPr lang="it-IT" dirty="0"/>
              <a:t> </a:t>
            </a:r>
            <a:r>
              <a:rPr lang="it-IT" dirty="0" err="1"/>
              <a:t>urgent</a:t>
            </a:r>
            <a:r>
              <a:rPr lang="it-IT" dirty="0"/>
              <a:t> treatments, </a:t>
            </a:r>
            <a:r>
              <a:rPr lang="it-IT" dirty="0" err="1"/>
              <a:t>impacting</a:t>
            </a:r>
            <a:r>
              <a:rPr lang="it-IT" dirty="0"/>
              <a:t> non-</a:t>
            </a:r>
            <a:r>
              <a:rPr lang="it-IT" dirty="0" err="1"/>
              <a:t>communicable</a:t>
            </a:r>
            <a:r>
              <a:rPr lang="it-IT" dirty="0"/>
              <a:t> </a:t>
            </a:r>
            <a:r>
              <a:rPr lang="it-IT" dirty="0" err="1"/>
              <a:t>disease</a:t>
            </a:r>
            <a:r>
              <a:rPr lang="it-IT" dirty="0"/>
              <a:t> (NCD) care.</a:t>
            </a:r>
          </a:p>
          <a:p>
            <a:r>
              <a:rPr lang="it-IT" dirty="0"/>
              <a:t>Slide 9: Post-Pandemic </a:t>
            </a:r>
            <a:r>
              <a:rPr lang="it-IT" dirty="0" err="1"/>
              <a:t>Prioritization</a:t>
            </a:r>
            <a:endParaRPr lang="it-IT" dirty="0"/>
          </a:p>
          <a:p>
            <a:r>
              <a:rPr lang="it-IT" dirty="0"/>
              <a:t>- </a:t>
            </a:r>
            <a:r>
              <a:rPr lang="it-IT" dirty="0" err="1"/>
              <a:t>Resuming</a:t>
            </a:r>
            <a:r>
              <a:rPr lang="it-IT" dirty="0"/>
              <a:t> routine care after the pandemic </a:t>
            </a:r>
            <a:r>
              <a:rPr lang="it-IT" dirty="0" err="1"/>
              <a:t>is</a:t>
            </a:r>
            <a:r>
              <a:rPr lang="it-IT" dirty="0"/>
              <a:t> </a:t>
            </a:r>
            <a:r>
              <a:rPr lang="it-IT" dirty="0" err="1"/>
              <a:t>essential</a:t>
            </a:r>
            <a:r>
              <a:rPr lang="it-IT" dirty="0"/>
              <a:t>.</a:t>
            </a:r>
          </a:p>
          <a:p>
            <a:r>
              <a:rPr lang="it-IT" dirty="0"/>
              <a:t>- </a:t>
            </a:r>
            <a:r>
              <a:rPr lang="it-IT" dirty="0" err="1"/>
              <a:t>Prioritizing</a:t>
            </a:r>
            <a:r>
              <a:rPr lang="it-IT" dirty="0"/>
              <a:t> strategies and </a:t>
            </a:r>
            <a:r>
              <a:rPr lang="it-IT" dirty="0" err="1"/>
              <a:t>identifying</a:t>
            </a:r>
            <a:r>
              <a:rPr lang="it-IT" dirty="0"/>
              <a:t> </a:t>
            </a:r>
            <a:r>
              <a:rPr lang="it-IT" dirty="0" err="1"/>
              <a:t>areas</a:t>
            </a:r>
            <a:r>
              <a:rPr lang="it-IT" dirty="0"/>
              <a:t> for prompt care </a:t>
            </a:r>
            <a:r>
              <a:rPr lang="it-IT" dirty="0" err="1"/>
              <a:t>increase</a:t>
            </a:r>
            <a:r>
              <a:rPr lang="it-IT" dirty="0"/>
              <a:t> </a:t>
            </a:r>
            <a:r>
              <a:rPr lang="it-IT" dirty="0" err="1"/>
              <a:t>is</a:t>
            </a:r>
            <a:r>
              <a:rPr lang="it-IT" dirty="0"/>
              <a:t> </a:t>
            </a:r>
            <a:r>
              <a:rPr lang="it-IT" dirty="0" err="1"/>
              <a:t>crucial</a:t>
            </a:r>
            <a:r>
              <a:rPr lang="it-IT" dirty="0"/>
              <a:t>.</a:t>
            </a:r>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9</a:t>
            </a:fld>
            <a:endParaRPr lang="it-IT"/>
          </a:p>
        </p:txBody>
      </p:sp>
    </p:spTree>
    <p:extLst>
      <p:ext uri="{BB962C8B-B14F-4D97-AF65-F5344CB8AC3E}">
        <p14:creationId xmlns:p14="http://schemas.microsoft.com/office/powerpoint/2010/main" val="1238264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dirty="0" err="1">
                <a:latin typeface="Arial Nova Cond Light" panose="020B0306020202020204" pitchFamily="34" charset="0"/>
              </a:rPr>
              <a:t>This</a:t>
            </a:r>
            <a:r>
              <a:rPr lang="it-IT" dirty="0">
                <a:latin typeface="Arial Nova Cond Light" panose="020B0306020202020204" pitchFamily="34" charset="0"/>
              </a:rPr>
              <a:t> </a:t>
            </a:r>
            <a:r>
              <a:rPr lang="it-IT" dirty="0" err="1">
                <a:latin typeface="Arial Nova Cond Light" panose="020B0306020202020204" pitchFamily="34" charset="0"/>
              </a:rPr>
              <a:t>presentation</a:t>
            </a:r>
            <a:r>
              <a:rPr lang="it-IT" dirty="0">
                <a:latin typeface="Arial Nova Cond Light" panose="020B0306020202020204" pitchFamily="34" charset="0"/>
              </a:rPr>
              <a:t> </a:t>
            </a:r>
            <a:r>
              <a:rPr lang="it-IT" dirty="0" err="1">
                <a:latin typeface="Arial Nova Cond Light" panose="020B0306020202020204" pitchFamily="34" charset="0"/>
              </a:rPr>
              <a:t>focuses</a:t>
            </a:r>
            <a:r>
              <a:rPr lang="it-IT" dirty="0">
                <a:latin typeface="Arial Nova Cond Light" panose="020B0306020202020204" pitchFamily="34" charset="0"/>
              </a:rPr>
              <a:t> on </a:t>
            </a:r>
            <a:r>
              <a:rPr lang="it-IT" dirty="0" err="1">
                <a:latin typeface="Arial Nova Cond Light" panose="020B0306020202020204" pitchFamily="34" charset="0"/>
              </a:rPr>
              <a:t>analyzing</a:t>
            </a:r>
            <a:r>
              <a:rPr lang="it-IT" dirty="0">
                <a:latin typeface="Arial Nova Cond Light" panose="020B0306020202020204" pitchFamily="34" charset="0"/>
              </a:rPr>
              <a:t> the impact of the COVID-19 pandemic on CVD care in </a:t>
            </a:r>
            <a:r>
              <a:rPr lang="it-IT" dirty="0" err="1">
                <a:latin typeface="Arial Nova Cond Light" panose="020B0306020202020204" pitchFamily="34" charset="0"/>
              </a:rPr>
              <a:t>Tuscany</a:t>
            </a:r>
            <a:r>
              <a:rPr lang="it-IT" dirty="0">
                <a:latin typeface="Arial Nova Cond Light" panose="020B0306020202020204" pitchFamily="34" charset="0"/>
              </a:rPr>
              <a:t>, </a:t>
            </a:r>
            <a:r>
              <a:rPr lang="it-IT" dirty="0" err="1">
                <a:latin typeface="Arial Nova Cond Light" panose="020B0306020202020204" pitchFamily="34" charset="0"/>
              </a:rPr>
              <a:t>Italy</a:t>
            </a:r>
            <a:r>
              <a:rPr lang="it-IT" dirty="0">
                <a:latin typeface="Arial Nova Cond Light" panose="020B0306020202020204" pitchFamily="34" charset="0"/>
              </a:rPr>
              <a:t>.</a:t>
            </a:r>
            <a:endParaRPr lang="en-GB" dirty="0">
              <a:latin typeface="Arial Nova Cond Light" panose="020B0306020202020204" pitchFamily="34" charset="0"/>
            </a:endParaRPr>
          </a:p>
          <a:p>
            <a:r>
              <a:rPr lang="en-GB" dirty="0">
                <a:latin typeface="Arial Nova Cond Light" panose="020B0306020202020204" pitchFamily="34" charset="0"/>
              </a:rPr>
              <a:t>Analyse the impact of COVID-19 on CVD care in Tuscany's 26 health districts. Has unwarranted variation increased?</a:t>
            </a:r>
          </a:p>
          <a:p>
            <a:r>
              <a:rPr lang="en-GB" dirty="0">
                <a:latin typeface="Arial Nova Cond Light" panose="020B0306020202020204" pitchFamily="34" charset="0"/>
              </a:rPr>
              <a:t>Identify tools for setting priorities, reshaping service delivery, promoting equity, and reducing geographic variation.</a:t>
            </a:r>
          </a:p>
          <a:p>
            <a:r>
              <a:rPr lang="en-GB" dirty="0">
                <a:latin typeface="Arial Nova Cond Light" panose="020B0306020202020204" pitchFamily="34" charset="0"/>
              </a:rPr>
              <a:t>The study aims to improve CVD care in Tuscany by addressing pandemic-related challenges and enhancing healthcare equity.</a:t>
            </a:r>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10</a:t>
            </a:fld>
            <a:endParaRPr lang="it-IT"/>
          </a:p>
        </p:txBody>
      </p:sp>
    </p:spTree>
    <p:extLst>
      <p:ext uri="{BB962C8B-B14F-4D97-AF65-F5344CB8AC3E}">
        <p14:creationId xmlns:p14="http://schemas.microsoft.com/office/powerpoint/2010/main" val="3885445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 </a:t>
            </a:r>
            <a:r>
              <a:rPr lang="it-IT" dirty="0" err="1"/>
              <a:t>We</a:t>
            </a:r>
            <a:r>
              <a:rPr lang="it-IT" dirty="0"/>
              <a:t> </a:t>
            </a:r>
            <a:r>
              <a:rPr lang="it-IT" dirty="0" err="1"/>
              <a:t>conducted</a:t>
            </a:r>
            <a:r>
              <a:rPr lang="it-IT" dirty="0"/>
              <a:t> a </a:t>
            </a:r>
            <a:r>
              <a:rPr lang="it-IT" dirty="0" err="1"/>
              <a:t>retrospective</a:t>
            </a:r>
            <a:r>
              <a:rPr lang="it-IT" dirty="0"/>
              <a:t> study </a:t>
            </a:r>
            <a:r>
              <a:rPr lang="it-IT" dirty="0" err="1"/>
              <a:t>using</a:t>
            </a:r>
            <a:r>
              <a:rPr lang="it-IT" dirty="0"/>
              <a:t> </a:t>
            </a:r>
            <a:r>
              <a:rPr lang="it-IT" dirty="0" err="1"/>
              <a:t>outpatient</a:t>
            </a:r>
            <a:r>
              <a:rPr lang="it-IT" dirty="0"/>
              <a:t> </a:t>
            </a:r>
            <a:r>
              <a:rPr lang="it-IT" dirty="0" err="1"/>
              <a:t>administrative</a:t>
            </a:r>
            <a:r>
              <a:rPr lang="it-IT" dirty="0"/>
              <a:t> data from </a:t>
            </a:r>
            <a:r>
              <a:rPr lang="it-IT" dirty="0" err="1"/>
              <a:t>Tuscany</a:t>
            </a:r>
            <a:r>
              <a:rPr lang="it-IT" dirty="0"/>
              <a:t>, </a:t>
            </a:r>
            <a:r>
              <a:rPr lang="it-IT" dirty="0" err="1"/>
              <a:t>Italy</a:t>
            </a:r>
            <a:r>
              <a:rPr lang="it-IT" dirty="0"/>
              <a:t>, </a:t>
            </a:r>
            <a:r>
              <a:rPr lang="it-IT" dirty="0" err="1"/>
              <a:t>spanning</a:t>
            </a:r>
            <a:r>
              <a:rPr lang="it-IT" dirty="0"/>
              <a:t> 2019-2022.</a:t>
            </a:r>
          </a:p>
          <a:p>
            <a:r>
              <a:rPr lang="it-IT" dirty="0"/>
              <a:t>- </a:t>
            </a:r>
            <a:r>
              <a:rPr lang="it-IT" dirty="0" err="1"/>
              <a:t>Included</a:t>
            </a:r>
            <a:r>
              <a:rPr lang="it-IT" dirty="0"/>
              <a:t> </a:t>
            </a:r>
            <a:r>
              <a:rPr lang="it-IT" dirty="0" err="1"/>
              <a:t>all</a:t>
            </a:r>
            <a:r>
              <a:rPr lang="it-IT" dirty="0"/>
              <a:t> </a:t>
            </a:r>
            <a:r>
              <a:rPr lang="it-IT" dirty="0" err="1"/>
              <a:t>patients</a:t>
            </a:r>
            <a:r>
              <a:rPr lang="it-IT" dirty="0"/>
              <a:t>, </a:t>
            </a:r>
            <a:r>
              <a:rPr lang="it-IT" dirty="0" err="1"/>
              <a:t>regardless</a:t>
            </a:r>
            <a:r>
              <a:rPr lang="it-IT" dirty="0"/>
              <a:t> of age, </a:t>
            </a:r>
            <a:r>
              <a:rPr lang="it-IT" dirty="0" err="1"/>
              <a:t>linked</a:t>
            </a:r>
            <a:r>
              <a:rPr lang="it-IT" dirty="0"/>
              <a:t> to </a:t>
            </a:r>
            <a:r>
              <a:rPr lang="it-IT" dirty="0" err="1"/>
              <a:t>specific</a:t>
            </a:r>
            <a:r>
              <a:rPr lang="it-IT" dirty="0"/>
              <a:t> </a:t>
            </a:r>
            <a:r>
              <a:rPr lang="it-IT" dirty="0" err="1"/>
              <a:t>cardiology</a:t>
            </a:r>
            <a:r>
              <a:rPr lang="it-IT" dirty="0"/>
              <a:t> </a:t>
            </a:r>
            <a:r>
              <a:rPr lang="it-IT" dirty="0" err="1"/>
              <a:t>visit</a:t>
            </a:r>
            <a:r>
              <a:rPr lang="it-IT" dirty="0"/>
              <a:t> </a:t>
            </a:r>
            <a:r>
              <a:rPr lang="it-IT" dirty="0" err="1"/>
              <a:t>codes</a:t>
            </a:r>
            <a:r>
              <a:rPr lang="it-IT" dirty="0"/>
              <a:t>.</a:t>
            </a:r>
          </a:p>
          <a:p>
            <a:r>
              <a:rPr lang="it-IT" dirty="0"/>
              <a:t>- </a:t>
            </a:r>
            <a:r>
              <a:rPr lang="it-IT" dirty="0" err="1"/>
              <a:t>Excluded</a:t>
            </a:r>
            <a:r>
              <a:rPr lang="it-IT" dirty="0"/>
              <a:t> non-</a:t>
            </a:r>
            <a:r>
              <a:rPr lang="it-IT" dirty="0" err="1"/>
              <a:t>residents</a:t>
            </a:r>
            <a:r>
              <a:rPr lang="it-IT" dirty="0"/>
              <a:t> and </a:t>
            </a:r>
            <a:r>
              <a:rPr lang="it-IT" dirty="0" err="1"/>
              <a:t>emergency</a:t>
            </a:r>
            <a:r>
              <a:rPr lang="it-IT" dirty="0"/>
              <a:t> </a:t>
            </a:r>
            <a:r>
              <a:rPr lang="it-IT" dirty="0" err="1"/>
              <a:t>department</a:t>
            </a:r>
            <a:r>
              <a:rPr lang="it-IT" dirty="0"/>
              <a:t> </a:t>
            </a:r>
            <a:r>
              <a:rPr lang="it-IT" dirty="0" err="1"/>
              <a:t>cases</a:t>
            </a:r>
            <a:r>
              <a:rPr lang="it-IT" dirty="0"/>
              <a:t>.</a:t>
            </a:r>
          </a:p>
          <a:p>
            <a:r>
              <a:rPr lang="it-IT" dirty="0"/>
              <a:t>- </a:t>
            </a:r>
            <a:r>
              <a:rPr lang="it-IT" dirty="0" err="1"/>
              <a:t>Unique</a:t>
            </a:r>
            <a:r>
              <a:rPr lang="it-IT" dirty="0"/>
              <a:t> </a:t>
            </a:r>
            <a:r>
              <a:rPr lang="it-IT" dirty="0" err="1"/>
              <a:t>identifiers</a:t>
            </a:r>
            <a:r>
              <a:rPr lang="it-IT" dirty="0"/>
              <a:t> </a:t>
            </a:r>
            <a:r>
              <a:rPr lang="it-IT" dirty="0" err="1"/>
              <a:t>ensured</a:t>
            </a:r>
            <a:r>
              <a:rPr lang="it-IT" dirty="0"/>
              <a:t> privacy compliance; no ethics committee </a:t>
            </a:r>
            <a:r>
              <a:rPr lang="it-IT" dirty="0" err="1"/>
              <a:t>approval</a:t>
            </a:r>
            <a:r>
              <a:rPr lang="it-IT" dirty="0"/>
              <a:t> </a:t>
            </a:r>
            <a:r>
              <a:rPr lang="it-IT" dirty="0" err="1"/>
              <a:t>required</a:t>
            </a:r>
            <a:r>
              <a:rPr lang="it-IT" dirty="0"/>
              <a:t>.</a:t>
            </a:r>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12</a:t>
            </a:fld>
            <a:endParaRPr lang="it-IT"/>
          </a:p>
        </p:txBody>
      </p:sp>
    </p:spTree>
    <p:extLst>
      <p:ext uri="{BB962C8B-B14F-4D97-AF65-F5344CB8AC3E}">
        <p14:creationId xmlns:p14="http://schemas.microsoft.com/office/powerpoint/2010/main" val="156095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it-IT" dirty="0"/>
              <a:t>4</a:t>
            </a:r>
          </a:p>
          <a:p>
            <a:pPr marL="171450" indent="-171450">
              <a:buFontTx/>
              <a:buChar char="-"/>
            </a:pPr>
            <a:endParaRPr lang="it-IT" dirty="0"/>
          </a:p>
          <a:p>
            <a:pPr marL="171450" indent="-171450">
              <a:buFontTx/>
              <a:buChar char="-"/>
            </a:pPr>
            <a:r>
              <a:rPr lang="it-IT" dirty="0" err="1"/>
              <a:t>Displayed</a:t>
            </a:r>
            <a:r>
              <a:rPr lang="it-IT" dirty="0"/>
              <a:t> high-low </a:t>
            </a:r>
            <a:r>
              <a:rPr lang="it-IT" dirty="0" err="1"/>
              <a:t>ratios</a:t>
            </a:r>
            <a:r>
              <a:rPr lang="it-IT" dirty="0"/>
              <a:t> for first contact and follow-up </a:t>
            </a:r>
            <a:r>
              <a:rPr lang="it-IT" dirty="0" err="1"/>
              <a:t>cardiology</a:t>
            </a:r>
            <a:r>
              <a:rPr lang="it-IT" dirty="0"/>
              <a:t> </a:t>
            </a:r>
            <a:r>
              <a:rPr lang="it-IT" dirty="0" err="1"/>
              <a:t>visit</a:t>
            </a:r>
            <a:r>
              <a:rPr lang="it-IT" dirty="0"/>
              <a:t> rates </a:t>
            </a:r>
            <a:r>
              <a:rPr lang="it-IT" dirty="0" err="1"/>
              <a:t>among</a:t>
            </a:r>
            <a:r>
              <a:rPr lang="it-IT" dirty="0"/>
              <a:t> </a:t>
            </a:r>
            <a:r>
              <a:rPr lang="it-IT" dirty="0" err="1"/>
              <a:t>local</a:t>
            </a:r>
            <a:r>
              <a:rPr lang="it-IT" dirty="0"/>
              <a:t> health </a:t>
            </a:r>
            <a:r>
              <a:rPr lang="it-IT" dirty="0" err="1"/>
              <a:t>authorities</a:t>
            </a:r>
            <a:r>
              <a:rPr lang="it-IT" dirty="0"/>
              <a:t>. </a:t>
            </a:r>
            <a:r>
              <a:rPr lang="it-IT" dirty="0" err="1"/>
              <a:t>Addressed</a:t>
            </a:r>
            <a:r>
              <a:rPr lang="it-IT" dirty="0"/>
              <a:t> </a:t>
            </a:r>
            <a:r>
              <a:rPr lang="it-IT" dirty="0" err="1"/>
              <a:t>avoidable</a:t>
            </a:r>
            <a:r>
              <a:rPr lang="it-IT" dirty="0"/>
              <a:t> </a:t>
            </a:r>
            <a:r>
              <a:rPr lang="it-IT" dirty="0" err="1"/>
              <a:t>variation</a:t>
            </a:r>
            <a:r>
              <a:rPr lang="it-IT" dirty="0"/>
              <a:t> and </a:t>
            </a:r>
            <a:r>
              <a:rPr lang="it-IT" dirty="0" err="1"/>
              <a:t>regional</a:t>
            </a:r>
            <a:r>
              <a:rPr lang="it-IT" dirty="0"/>
              <a:t> </a:t>
            </a:r>
            <a:r>
              <a:rPr lang="it-IT" dirty="0" err="1"/>
              <a:t>disparities</a:t>
            </a:r>
            <a:r>
              <a:rPr lang="it-IT" dirty="0"/>
              <a:t>.</a:t>
            </a:r>
          </a:p>
          <a:p>
            <a:r>
              <a:rPr lang="it-IT" dirty="0"/>
              <a:t>- Bar chart </a:t>
            </a:r>
            <a:r>
              <a:rPr lang="it-IT" dirty="0" err="1"/>
              <a:t>illustrating</a:t>
            </a:r>
            <a:r>
              <a:rPr lang="it-IT" dirty="0"/>
              <a:t> the </a:t>
            </a:r>
            <a:r>
              <a:rPr lang="it-IT" dirty="0" err="1"/>
              <a:t>number</a:t>
            </a:r>
            <a:r>
              <a:rPr lang="it-IT" dirty="0"/>
              <a:t> of </a:t>
            </a:r>
            <a:r>
              <a:rPr lang="it-IT" dirty="0" err="1"/>
              <a:t>examinations</a:t>
            </a:r>
            <a:r>
              <a:rPr lang="it-IT" dirty="0"/>
              <a:t> </a:t>
            </a:r>
            <a:r>
              <a:rPr lang="it-IT" dirty="0" err="1"/>
              <a:t>exceeding</a:t>
            </a:r>
            <a:r>
              <a:rPr lang="it-IT" dirty="0"/>
              <a:t> or </a:t>
            </a:r>
            <a:r>
              <a:rPr lang="it-IT" dirty="0" err="1"/>
              <a:t>falling</a:t>
            </a:r>
            <a:r>
              <a:rPr lang="it-IT" dirty="0"/>
              <a:t> </a:t>
            </a:r>
            <a:r>
              <a:rPr lang="it-IT" dirty="0" err="1"/>
              <a:t>below</a:t>
            </a:r>
            <a:r>
              <a:rPr lang="it-IT" dirty="0"/>
              <a:t> the </a:t>
            </a:r>
            <a:r>
              <a:rPr lang="it-IT" dirty="0" err="1"/>
              <a:t>regional</a:t>
            </a:r>
            <a:r>
              <a:rPr lang="it-IT" dirty="0"/>
              <a:t> </a:t>
            </a:r>
            <a:r>
              <a:rPr lang="it-IT" dirty="0" err="1"/>
              <a:t>median</a:t>
            </a:r>
            <a:r>
              <a:rPr lang="it-IT" dirty="0"/>
              <a:t> rate of </a:t>
            </a:r>
            <a:r>
              <a:rPr lang="it-IT" dirty="0" err="1"/>
              <a:t>cardiology</a:t>
            </a:r>
            <a:r>
              <a:rPr lang="it-IT" dirty="0"/>
              <a:t> </a:t>
            </a:r>
            <a:r>
              <a:rPr lang="it-IT" dirty="0" err="1"/>
              <a:t>visits</a:t>
            </a:r>
            <a:r>
              <a:rPr lang="it-IT" dirty="0"/>
              <a:t>. </a:t>
            </a:r>
            <a:r>
              <a:rPr lang="it-IT" dirty="0" err="1"/>
              <a:t>Segmented</a:t>
            </a:r>
            <a:r>
              <a:rPr lang="it-IT" dirty="0"/>
              <a:t> by first contact, </a:t>
            </a:r>
            <a:r>
              <a:rPr lang="it-IT" dirty="0" err="1"/>
              <a:t>repeated</a:t>
            </a:r>
            <a:r>
              <a:rPr lang="it-IT" dirty="0"/>
              <a:t> first contact, and follow-up </a:t>
            </a:r>
            <a:r>
              <a:rPr lang="it-IT" dirty="0" err="1"/>
              <a:t>visits</a:t>
            </a:r>
            <a:r>
              <a:rPr lang="it-IT" dirty="0"/>
              <a:t> </a:t>
            </a:r>
            <a:r>
              <a:rPr lang="it-IT" dirty="0" err="1"/>
              <a:t>across</a:t>
            </a:r>
            <a:r>
              <a:rPr lang="it-IT" dirty="0"/>
              <a:t> </a:t>
            </a:r>
            <a:r>
              <a:rPr lang="it-IT" dirty="0" err="1"/>
              <a:t>Tuscan</a:t>
            </a:r>
            <a:r>
              <a:rPr lang="it-IT" dirty="0"/>
              <a:t> </a:t>
            </a:r>
            <a:r>
              <a:rPr lang="it-IT" dirty="0" err="1"/>
              <a:t>local</a:t>
            </a:r>
            <a:r>
              <a:rPr lang="it-IT" dirty="0"/>
              <a:t> health </a:t>
            </a:r>
            <a:r>
              <a:rPr lang="it-IT" dirty="0" err="1"/>
              <a:t>districts</a:t>
            </a:r>
            <a:r>
              <a:rPr lang="it-IT" dirty="0"/>
              <a:t>.</a:t>
            </a:r>
          </a:p>
          <a:p>
            <a:pPr marL="171450" indent="-171450">
              <a:buFontTx/>
              <a:buChar char="-"/>
            </a:pPr>
            <a:endParaRPr lang="it-IT" dirty="0"/>
          </a:p>
          <a:p>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13</a:t>
            </a:fld>
            <a:endParaRPr lang="it-IT"/>
          </a:p>
        </p:txBody>
      </p:sp>
    </p:spTree>
    <p:extLst>
      <p:ext uri="{BB962C8B-B14F-4D97-AF65-F5344CB8AC3E}">
        <p14:creationId xmlns:p14="http://schemas.microsoft.com/office/powerpoint/2010/main" val="2818386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Differneces</a:t>
            </a:r>
            <a:r>
              <a:rPr lang="it-IT" dirty="0"/>
              <a:t> </a:t>
            </a:r>
            <a:r>
              <a:rPr lang="it-IT" dirty="0" err="1"/>
              <a:t>where</a:t>
            </a:r>
            <a:r>
              <a:rPr lang="it-IT" dirty="0"/>
              <a:t> </a:t>
            </a:r>
            <a:r>
              <a:rPr lang="it-IT" dirty="0" err="1"/>
              <a:t>present</a:t>
            </a:r>
            <a:r>
              <a:rPr lang="it-IT" dirty="0"/>
              <a:t> </a:t>
            </a:r>
            <a:r>
              <a:rPr lang="it-IT" dirty="0" err="1"/>
              <a:t>before</a:t>
            </a:r>
            <a:r>
              <a:rPr lang="it-IT" dirty="0"/>
              <a:t> covid, </a:t>
            </a:r>
            <a:r>
              <a:rPr lang="it-IT" dirty="0" err="1"/>
              <a:t>but</a:t>
            </a:r>
            <a:r>
              <a:rPr lang="it-IT" dirty="0"/>
              <a:t> the pandemic </a:t>
            </a:r>
            <a:r>
              <a:rPr lang="it-IT" dirty="0" err="1"/>
              <a:t>emergency</a:t>
            </a:r>
            <a:r>
              <a:rPr lang="it-IT" dirty="0"/>
              <a:t> </a:t>
            </a:r>
            <a:r>
              <a:rPr lang="it-IT" dirty="0" err="1"/>
              <a:t>has</a:t>
            </a:r>
            <a:r>
              <a:rPr lang="it-IT" dirty="0"/>
              <a:t> </a:t>
            </a:r>
            <a:r>
              <a:rPr lang="it-IT" dirty="0" err="1"/>
              <a:t>increased</a:t>
            </a:r>
            <a:r>
              <a:rPr lang="it-IT" dirty="0"/>
              <a:t> </a:t>
            </a:r>
            <a:r>
              <a:rPr lang="it-IT" dirty="0" err="1"/>
              <a:t>variation</a:t>
            </a:r>
            <a:r>
              <a:rPr lang="it-IT" dirty="0"/>
              <a:t>. In </a:t>
            </a:r>
            <a:r>
              <a:rPr lang="it-IT" dirty="0" err="1"/>
              <a:t>particular</a:t>
            </a:r>
            <a:r>
              <a:rPr lang="it-IT" dirty="0"/>
              <a:t>, after the covid </a:t>
            </a:r>
            <a:r>
              <a:rPr lang="it-IT" dirty="0" err="1"/>
              <a:t>emergency</a:t>
            </a:r>
            <a:r>
              <a:rPr lang="it-IT" dirty="0"/>
              <a:t>, the maximum </a:t>
            </a:r>
            <a:r>
              <a:rPr lang="it-IT" dirty="0" err="1"/>
              <a:t>values</a:t>
            </a:r>
            <a:r>
              <a:rPr lang="it-IT" dirty="0"/>
              <a:t> </a:t>
            </a:r>
            <a:r>
              <a:rPr lang="it-IT" dirty="0" err="1"/>
              <a:t>have</a:t>
            </a:r>
            <a:r>
              <a:rPr lang="it-IT" dirty="0"/>
              <a:t> </a:t>
            </a:r>
            <a:r>
              <a:rPr lang="it-IT" dirty="0" err="1"/>
              <a:t>increased</a:t>
            </a:r>
            <a:r>
              <a:rPr lang="it-IT" dirty="0"/>
              <a:t>, </a:t>
            </a:r>
            <a:r>
              <a:rPr lang="it-IT" dirty="0" err="1"/>
              <a:t>indicating</a:t>
            </a:r>
            <a:r>
              <a:rPr lang="it-IT" dirty="0"/>
              <a:t> </a:t>
            </a:r>
            <a:r>
              <a:rPr lang="it-IT" dirty="0" err="1"/>
              <a:t>that</a:t>
            </a:r>
            <a:r>
              <a:rPr lang="it-IT" dirty="0"/>
              <a:t> some </a:t>
            </a:r>
            <a:r>
              <a:rPr lang="it-IT" dirty="0" err="1"/>
              <a:t>areas</a:t>
            </a:r>
            <a:r>
              <a:rPr lang="it-IT" dirty="0"/>
              <a:t> </a:t>
            </a:r>
            <a:r>
              <a:rPr lang="it-IT" dirty="0" err="1"/>
              <a:t>have</a:t>
            </a:r>
            <a:r>
              <a:rPr lang="it-IT" dirty="0"/>
              <a:t> </a:t>
            </a:r>
            <a:r>
              <a:rPr lang="it-IT" dirty="0" err="1"/>
              <a:t>tried</a:t>
            </a:r>
            <a:r>
              <a:rPr lang="it-IT" dirty="0"/>
              <a:t> to </a:t>
            </a:r>
            <a:r>
              <a:rPr lang="it-IT" dirty="0" err="1"/>
              <a:t>recover</a:t>
            </a:r>
            <a:r>
              <a:rPr lang="it-IT" dirty="0"/>
              <a:t> the </a:t>
            </a:r>
            <a:r>
              <a:rPr lang="it-IT" dirty="0" err="1"/>
              <a:t>lost</a:t>
            </a:r>
            <a:r>
              <a:rPr lang="it-IT" dirty="0"/>
              <a:t> </a:t>
            </a:r>
            <a:r>
              <a:rPr lang="it-IT" dirty="0" err="1"/>
              <a:t>visits</a:t>
            </a:r>
            <a:r>
              <a:rPr lang="it-IT" dirty="0"/>
              <a:t> of 2020, </a:t>
            </a:r>
            <a:r>
              <a:rPr lang="it-IT" dirty="0" err="1"/>
              <a:t>while</a:t>
            </a:r>
            <a:r>
              <a:rPr lang="it-IT" dirty="0"/>
              <a:t> the minimum </a:t>
            </a:r>
            <a:r>
              <a:rPr lang="it-IT" dirty="0" err="1"/>
              <a:t>values</a:t>
            </a:r>
            <a:r>
              <a:rPr lang="it-IT" dirty="0"/>
              <a:t> </a:t>
            </a:r>
            <a:r>
              <a:rPr lang="it-IT" dirty="0" err="1"/>
              <a:t>have</a:t>
            </a:r>
            <a:r>
              <a:rPr lang="it-IT" dirty="0"/>
              <a:t> </a:t>
            </a:r>
            <a:r>
              <a:rPr lang="it-IT" dirty="0" err="1"/>
              <a:t>remained</a:t>
            </a:r>
            <a:r>
              <a:rPr lang="it-IT" dirty="0"/>
              <a:t> </a:t>
            </a:r>
            <a:r>
              <a:rPr lang="it-IT" dirty="0" err="1"/>
              <a:t>stable</a:t>
            </a:r>
            <a:r>
              <a:rPr lang="it-IT" dirty="0"/>
              <a:t> after the </a:t>
            </a:r>
            <a:r>
              <a:rPr lang="it-IT" dirty="0" err="1"/>
              <a:t>emrgency</a:t>
            </a:r>
            <a:r>
              <a:rPr lang="it-IT" dirty="0"/>
              <a:t>. </a:t>
            </a:r>
          </a:p>
        </p:txBody>
      </p:sp>
      <p:sp>
        <p:nvSpPr>
          <p:cNvPr id="4" name="Segnaposto numero diapositiva 3"/>
          <p:cNvSpPr>
            <a:spLocks noGrp="1"/>
          </p:cNvSpPr>
          <p:nvPr>
            <p:ph type="sldNum" sz="quarter" idx="5"/>
          </p:nvPr>
        </p:nvSpPr>
        <p:spPr/>
        <p:txBody>
          <a:bodyPr/>
          <a:lstStyle/>
          <a:p>
            <a:fld id="{167D6E6E-8560-AD40-BD73-46DA2326AE78}" type="slidenum">
              <a:rPr lang="it-IT" smtClean="0"/>
              <a:t>15</a:t>
            </a:fld>
            <a:endParaRPr lang="it-IT"/>
          </a:p>
        </p:txBody>
      </p:sp>
    </p:spTree>
    <p:extLst>
      <p:ext uri="{BB962C8B-B14F-4D97-AF65-F5344CB8AC3E}">
        <p14:creationId xmlns:p14="http://schemas.microsoft.com/office/powerpoint/2010/main" val="3476608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This means that </a:t>
            </a:r>
            <a:r>
              <a:rPr lang="en-GB" noProof="0" dirty="0"/>
              <a:t>differences</a:t>
            </a:r>
            <a:r>
              <a:rPr lang="en-GB" dirty="0"/>
              <a:t> where present before covid, but the pandemic emergency has increased variation.</a:t>
            </a:r>
          </a:p>
          <a:p>
            <a:endParaRPr lang="en-GB" dirty="0"/>
          </a:p>
          <a:p>
            <a:r>
              <a:rPr lang="en-GB" dirty="0"/>
              <a:t>exceeded</a:t>
            </a:r>
          </a:p>
        </p:txBody>
      </p:sp>
      <p:sp>
        <p:nvSpPr>
          <p:cNvPr id="4" name="Segnaposto numero diapositiva 3"/>
          <p:cNvSpPr>
            <a:spLocks noGrp="1"/>
          </p:cNvSpPr>
          <p:nvPr>
            <p:ph type="sldNum" sz="quarter" idx="5"/>
          </p:nvPr>
        </p:nvSpPr>
        <p:spPr/>
        <p:txBody>
          <a:bodyPr/>
          <a:lstStyle/>
          <a:p>
            <a:fld id="{167D6E6E-8560-AD40-BD73-46DA2326AE78}" type="slidenum">
              <a:rPr lang="it-IT" smtClean="0"/>
              <a:t>16</a:t>
            </a:fld>
            <a:endParaRPr lang="it-IT"/>
          </a:p>
        </p:txBody>
      </p:sp>
    </p:spTree>
    <p:extLst>
      <p:ext uri="{BB962C8B-B14F-4D97-AF65-F5344CB8AC3E}">
        <p14:creationId xmlns:p14="http://schemas.microsoft.com/office/powerpoint/2010/main" val="3543483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a:p>
            <a:r>
              <a:rPr lang="en-GB" sz="1800" dirty="0">
                <a:solidFill>
                  <a:srgbClr val="000000"/>
                </a:solidFill>
                <a:effectLst/>
                <a:latin typeface="Times New Roman" panose="02020603050405020304" pitchFamily="18" charset="0"/>
                <a:ea typeface="Calibri Light" panose="020F0302020204030204" pitchFamily="34" charset="0"/>
              </a:rPr>
              <a:t>The distribution of cardiology visits rate across Tuscany shows a marked heterogeneity, registering the minimum value of 55.87 in Valle del </a:t>
            </a:r>
            <a:r>
              <a:rPr lang="en-GB" sz="1800" dirty="0" err="1">
                <a:solidFill>
                  <a:srgbClr val="000000"/>
                </a:solidFill>
                <a:effectLst/>
                <a:latin typeface="Times New Roman" panose="02020603050405020304" pitchFamily="18" charset="0"/>
                <a:ea typeface="Calibri Light" panose="020F0302020204030204" pitchFamily="34" charset="0"/>
              </a:rPr>
              <a:t>Serchio</a:t>
            </a:r>
            <a:r>
              <a:rPr lang="en-GB" sz="1800" dirty="0">
                <a:solidFill>
                  <a:srgbClr val="000000"/>
                </a:solidFill>
                <a:effectLst/>
                <a:latin typeface="Times New Roman" panose="02020603050405020304" pitchFamily="18" charset="0"/>
                <a:ea typeface="Calibri Light" panose="020F0302020204030204" pitchFamily="34" charset="0"/>
              </a:rPr>
              <a:t>, as opposed to a maximum of 158.13 per 1000 residents in </a:t>
            </a:r>
            <a:r>
              <a:rPr lang="en-GB" sz="1800" dirty="0" err="1">
                <a:solidFill>
                  <a:srgbClr val="000000"/>
                </a:solidFill>
                <a:effectLst/>
                <a:latin typeface="Times New Roman" panose="02020603050405020304" pitchFamily="18" charset="0"/>
                <a:ea typeface="Calibri Light" panose="020F0302020204030204" pitchFamily="34" charset="0"/>
              </a:rPr>
              <a:t>Amiata</a:t>
            </a:r>
            <a:r>
              <a:rPr lang="en-GB" sz="1800" dirty="0">
                <a:solidFill>
                  <a:srgbClr val="000000"/>
                </a:solidFill>
                <a:effectLst/>
                <a:latin typeface="Times New Roman" panose="02020603050405020304" pitchFamily="18" charset="0"/>
                <a:ea typeface="Calibri Light" panose="020F0302020204030204" pitchFamily="34" charset="0"/>
              </a:rPr>
              <a:t> </a:t>
            </a:r>
            <a:r>
              <a:rPr lang="en-GB" sz="1800" dirty="0" err="1">
                <a:solidFill>
                  <a:srgbClr val="000000"/>
                </a:solidFill>
                <a:effectLst/>
                <a:latin typeface="Times New Roman" panose="02020603050405020304" pitchFamily="18" charset="0"/>
                <a:ea typeface="Calibri Light" panose="020F0302020204030204" pitchFamily="34" charset="0"/>
              </a:rPr>
              <a:t>Grossetana</a:t>
            </a:r>
            <a:r>
              <a:rPr lang="en-GB" sz="1800" dirty="0">
                <a:solidFill>
                  <a:srgbClr val="000000"/>
                </a:solidFill>
                <a:effectLst/>
                <a:latin typeface="Times New Roman" panose="02020603050405020304" pitchFamily="18" charset="0"/>
                <a:ea typeface="Calibri Light" panose="020F0302020204030204" pitchFamily="34" charset="0"/>
              </a:rPr>
              <a:t> – </a:t>
            </a:r>
            <a:r>
              <a:rPr lang="en-GB" sz="1800" dirty="0" err="1">
                <a:solidFill>
                  <a:srgbClr val="000000"/>
                </a:solidFill>
                <a:effectLst/>
                <a:latin typeface="Times New Roman" panose="02020603050405020304" pitchFamily="18" charset="0"/>
                <a:ea typeface="Calibri Light" panose="020F0302020204030204" pitchFamily="34" charset="0"/>
              </a:rPr>
              <a:t>Colline</a:t>
            </a:r>
            <a:r>
              <a:rPr lang="en-GB" sz="1800" dirty="0">
                <a:solidFill>
                  <a:srgbClr val="000000"/>
                </a:solidFill>
                <a:effectLst/>
                <a:latin typeface="Times New Roman" panose="02020603050405020304" pitchFamily="18" charset="0"/>
                <a:ea typeface="Calibri Light" panose="020F0302020204030204" pitchFamily="34" charset="0"/>
              </a:rPr>
              <a:t> </a:t>
            </a:r>
            <a:r>
              <a:rPr lang="en-GB" sz="1800" dirty="0" err="1">
                <a:solidFill>
                  <a:srgbClr val="000000"/>
                </a:solidFill>
                <a:effectLst/>
                <a:latin typeface="Times New Roman" panose="02020603050405020304" pitchFamily="18" charset="0"/>
                <a:ea typeface="Calibri Light" panose="020F0302020204030204" pitchFamily="34" charset="0"/>
              </a:rPr>
              <a:t>Metallifere</a:t>
            </a:r>
            <a:r>
              <a:rPr lang="en-GB" sz="1800" dirty="0">
                <a:solidFill>
                  <a:srgbClr val="000000"/>
                </a:solidFill>
                <a:effectLst/>
                <a:latin typeface="Times New Roman" panose="02020603050405020304" pitchFamily="18" charset="0"/>
                <a:ea typeface="Calibri Light" panose="020F0302020204030204" pitchFamily="34" charset="0"/>
              </a:rPr>
              <a:t> – </a:t>
            </a:r>
            <a:r>
              <a:rPr lang="en-GB" sz="1800" dirty="0" err="1">
                <a:solidFill>
                  <a:srgbClr val="000000"/>
                </a:solidFill>
                <a:effectLst/>
                <a:latin typeface="Times New Roman" panose="02020603050405020304" pitchFamily="18" charset="0"/>
                <a:ea typeface="Calibri Light" panose="020F0302020204030204" pitchFamily="34" charset="0"/>
              </a:rPr>
              <a:t>Grossetana</a:t>
            </a:r>
            <a:r>
              <a:rPr lang="en-GB" sz="1800" dirty="0">
                <a:solidFill>
                  <a:srgbClr val="000000"/>
                </a:solidFill>
                <a:effectLst/>
                <a:latin typeface="Times New Roman" panose="02020603050405020304" pitchFamily="18" charset="0"/>
                <a:ea typeface="Calibri Light" panose="020F0302020204030204" pitchFamily="34" charset="0"/>
              </a:rPr>
              <a:t> </a:t>
            </a:r>
            <a:endParaRPr lang="it-IT" dirty="0"/>
          </a:p>
        </p:txBody>
      </p:sp>
      <p:sp>
        <p:nvSpPr>
          <p:cNvPr id="4" name="Segnaposto numero diapositiva 3"/>
          <p:cNvSpPr>
            <a:spLocks noGrp="1"/>
          </p:cNvSpPr>
          <p:nvPr>
            <p:ph type="sldNum" sz="quarter" idx="5"/>
          </p:nvPr>
        </p:nvSpPr>
        <p:spPr/>
        <p:txBody>
          <a:bodyPr/>
          <a:lstStyle/>
          <a:p>
            <a:fld id="{167D6E6E-8560-AD40-BD73-46DA2326AE78}" type="slidenum">
              <a:rPr lang="it-IT" smtClean="0"/>
              <a:t>17</a:t>
            </a:fld>
            <a:endParaRPr lang="it-IT"/>
          </a:p>
        </p:txBody>
      </p:sp>
    </p:spTree>
    <p:extLst>
      <p:ext uri="{BB962C8B-B14F-4D97-AF65-F5344CB8AC3E}">
        <p14:creationId xmlns:p14="http://schemas.microsoft.com/office/powerpoint/2010/main" val="2858346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4C4AB3-0069-BF43-1EBB-9CB3A6FAFA3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500FD02C-0228-546F-012D-153E85CC11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5" name="Segnaposto piè di pagina 4">
            <a:extLst>
              <a:ext uri="{FF2B5EF4-FFF2-40B4-BE49-F238E27FC236}">
                <a16:creationId xmlns:a16="http://schemas.microsoft.com/office/drawing/2014/main" id="{B352CD73-68B9-1A31-AE15-FE904C98BEDB}"/>
              </a:ext>
            </a:extLst>
          </p:cNvPr>
          <p:cNvSpPr>
            <a:spLocks noGrp="1"/>
          </p:cNvSpPr>
          <p:nvPr>
            <p:ph type="ftr" sz="quarter" idx="11"/>
          </p:nvPr>
        </p:nvSpPr>
        <p:spPr/>
        <p:txBody>
          <a:bodyPr/>
          <a:lstStyle/>
          <a:p>
            <a:endParaRPr lang="it-IT"/>
          </a:p>
        </p:txBody>
      </p:sp>
    </p:spTree>
    <p:extLst>
      <p:ext uri="{BB962C8B-B14F-4D97-AF65-F5344CB8AC3E}">
        <p14:creationId xmlns:p14="http://schemas.microsoft.com/office/powerpoint/2010/main" val="254880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496996-F599-06AE-8566-692B60A151D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BA79F79-45E5-24F0-72D7-4D0F9DED13D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0396518-27C6-F716-8109-FD8D66060B56}"/>
              </a:ext>
            </a:extLst>
          </p:cNvPr>
          <p:cNvSpPr>
            <a:spLocks noGrp="1"/>
          </p:cNvSpPr>
          <p:nvPr>
            <p:ph type="dt" sz="half" idx="10"/>
          </p:nvPr>
        </p:nvSpPr>
        <p:spPr>
          <a:xfrm>
            <a:off x="838200" y="6356350"/>
            <a:ext cx="2743200" cy="365125"/>
          </a:xfrm>
          <a:prstGeom prst="rect">
            <a:avLst/>
          </a:prstGeom>
        </p:spPr>
        <p:txBody>
          <a:bodyPr/>
          <a:lstStyle/>
          <a:p>
            <a:fld id="{4F5A2A89-8E8E-4A40-AB0B-B9B507DD4E85}" type="datetime1">
              <a:rPr lang="it-IT" smtClean="0"/>
              <a:t>13/09/23</a:t>
            </a:fld>
            <a:endParaRPr lang="it-IT"/>
          </a:p>
        </p:txBody>
      </p:sp>
      <p:sp>
        <p:nvSpPr>
          <p:cNvPr id="5" name="Segnaposto piè di pagina 4">
            <a:extLst>
              <a:ext uri="{FF2B5EF4-FFF2-40B4-BE49-F238E27FC236}">
                <a16:creationId xmlns:a16="http://schemas.microsoft.com/office/drawing/2014/main" id="{952E7DA6-C410-09E3-A171-AFE629C51D6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D92FFC9-7B5D-7DBE-0CA1-13848656DBE6}"/>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3434011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758A779-6F89-F927-E440-BBFE287B7BD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0A6F1A8-1529-C416-C3E6-5DCE2186F97B}"/>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0AB24BD-8E68-68CA-4BEE-23F6E3EC7D07}"/>
              </a:ext>
            </a:extLst>
          </p:cNvPr>
          <p:cNvSpPr>
            <a:spLocks noGrp="1"/>
          </p:cNvSpPr>
          <p:nvPr>
            <p:ph type="dt" sz="half" idx="10"/>
          </p:nvPr>
        </p:nvSpPr>
        <p:spPr>
          <a:xfrm>
            <a:off x="838200" y="6356350"/>
            <a:ext cx="2743200" cy="365125"/>
          </a:xfrm>
          <a:prstGeom prst="rect">
            <a:avLst/>
          </a:prstGeom>
        </p:spPr>
        <p:txBody>
          <a:bodyPr/>
          <a:lstStyle/>
          <a:p>
            <a:fld id="{A9D55BAB-3E58-0B41-AC96-A4DA01D1BD40}" type="datetime1">
              <a:rPr lang="it-IT" smtClean="0"/>
              <a:t>13/09/23</a:t>
            </a:fld>
            <a:endParaRPr lang="it-IT"/>
          </a:p>
        </p:txBody>
      </p:sp>
      <p:sp>
        <p:nvSpPr>
          <p:cNvPr id="5" name="Segnaposto piè di pagina 4">
            <a:extLst>
              <a:ext uri="{FF2B5EF4-FFF2-40B4-BE49-F238E27FC236}">
                <a16:creationId xmlns:a16="http://schemas.microsoft.com/office/drawing/2014/main" id="{4D58A579-FAA2-E74F-BFC9-D2782220DDA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646B98F-9DF5-5B01-DC7E-8F59C30DD974}"/>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409271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C090B4-B750-8DF9-C00B-F8182B8A35C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5C79AAA-0EA5-FA1D-47FE-A927CC18D64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30C53AF-909E-0192-D245-BC46613E6EC5}"/>
              </a:ext>
            </a:extLst>
          </p:cNvPr>
          <p:cNvSpPr>
            <a:spLocks noGrp="1"/>
          </p:cNvSpPr>
          <p:nvPr>
            <p:ph type="dt" sz="half" idx="10"/>
          </p:nvPr>
        </p:nvSpPr>
        <p:spPr>
          <a:xfrm>
            <a:off x="838200" y="6356350"/>
            <a:ext cx="2743200" cy="365125"/>
          </a:xfrm>
          <a:prstGeom prst="rect">
            <a:avLst/>
          </a:prstGeom>
        </p:spPr>
        <p:txBody>
          <a:bodyPr/>
          <a:lstStyle/>
          <a:p>
            <a:fld id="{87483AD1-6260-FA4C-A20E-FFA28CFBC523}" type="datetime1">
              <a:rPr lang="it-IT" smtClean="0"/>
              <a:t>13/09/23</a:t>
            </a:fld>
            <a:endParaRPr lang="it-IT"/>
          </a:p>
        </p:txBody>
      </p:sp>
      <p:sp>
        <p:nvSpPr>
          <p:cNvPr id="5" name="Segnaposto piè di pagina 4">
            <a:extLst>
              <a:ext uri="{FF2B5EF4-FFF2-40B4-BE49-F238E27FC236}">
                <a16:creationId xmlns:a16="http://schemas.microsoft.com/office/drawing/2014/main" id="{D18C1161-FE8A-D7A6-E254-F5A9B779111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795E894-9C3C-449C-6EFB-36849950481D}"/>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666089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1BF203-A534-6B7A-760F-5771BAFF038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0EC86CC-7C61-F8DD-2048-341351D6E3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548430A-6C95-4FD0-A2BD-E6AEE1425AFB}"/>
              </a:ext>
            </a:extLst>
          </p:cNvPr>
          <p:cNvSpPr>
            <a:spLocks noGrp="1"/>
          </p:cNvSpPr>
          <p:nvPr>
            <p:ph type="dt" sz="half" idx="10"/>
          </p:nvPr>
        </p:nvSpPr>
        <p:spPr>
          <a:xfrm>
            <a:off x="838200" y="6356350"/>
            <a:ext cx="2743200" cy="365125"/>
          </a:xfrm>
          <a:prstGeom prst="rect">
            <a:avLst/>
          </a:prstGeom>
        </p:spPr>
        <p:txBody>
          <a:bodyPr/>
          <a:lstStyle/>
          <a:p>
            <a:fld id="{E638DD77-FA24-E24F-80F7-FF0FAE1C8F64}" type="datetime1">
              <a:rPr lang="it-IT" smtClean="0"/>
              <a:t>13/09/23</a:t>
            </a:fld>
            <a:endParaRPr lang="it-IT"/>
          </a:p>
        </p:txBody>
      </p:sp>
      <p:sp>
        <p:nvSpPr>
          <p:cNvPr id="5" name="Segnaposto piè di pagina 4">
            <a:extLst>
              <a:ext uri="{FF2B5EF4-FFF2-40B4-BE49-F238E27FC236}">
                <a16:creationId xmlns:a16="http://schemas.microsoft.com/office/drawing/2014/main" id="{E16AE366-1A91-1704-3693-985DE400BE4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7A17C13-BD41-C120-F16A-966D409656F1}"/>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262262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796C3F-A37B-D70D-5AA5-DF9D1F4C0D7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8FC8E66-0BCF-8D24-01B0-F2B1F6BBD184}"/>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6440BB6-BA9D-030A-50E4-14157CEE39E0}"/>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EDFE21F4-C0DD-A483-89F2-0DB828FC3AAA}"/>
              </a:ext>
            </a:extLst>
          </p:cNvPr>
          <p:cNvSpPr>
            <a:spLocks noGrp="1"/>
          </p:cNvSpPr>
          <p:nvPr>
            <p:ph type="dt" sz="half" idx="10"/>
          </p:nvPr>
        </p:nvSpPr>
        <p:spPr>
          <a:xfrm>
            <a:off x="838200" y="6356350"/>
            <a:ext cx="2743200" cy="365125"/>
          </a:xfrm>
          <a:prstGeom prst="rect">
            <a:avLst/>
          </a:prstGeom>
        </p:spPr>
        <p:txBody>
          <a:bodyPr/>
          <a:lstStyle/>
          <a:p>
            <a:fld id="{0F8988C5-D093-A34F-8BE7-955ABBAC18F2}" type="datetime1">
              <a:rPr lang="it-IT" smtClean="0"/>
              <a:t>13/09/23</a:t>
            </a:fld>
            <a:endParaRPr lang="it-IT"/>
          </a:p>
        </p:txBody>
      </p:sp>
      <p:sp>
        <p:nvSpPr>
          <p:cNvPr id="6" name="Segnaposto piè di pagina 5">
            <a:extLst>
              <a:ext uri="{FF2B5EF4-FFF2-40B4-BE49-F238E27FC236}">
                <a16:creationId xmlns:a16="http://schemas.microsoft.com/office/drawing/2014/main" id="{9864E2A3-AA01-AB95-BD46-A7D2C6DDEE2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02B8091-4838-8540-3DF4-B426A385E65B}"/>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79970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EE325C-C8FD-3E83-3B0E-1F2524531B6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171FAC3-A6AD-8651-25AD-A33859DEF7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1686DBC-9105-F31C-4F3F-AF27058648A0}"/>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855D937-2D17-CD4C-7AE3-53A76DC7FD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6EC41D9C-CA3E-E8E8-CC13-2D0350054699}"/>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C18F679-CE63-92DD-CA08-186495DF25F5}"/>
              </a:ext>
            </a:extLst>
          </p:cNvPr>
          <p:cNvSpPr>
            <a:spLocks noGrp="1"/>
          </p:cNvSpPr>
          <p:nvPr>
            <p:ph type="dt" sz="half" idx="10"/>
          </p:nvPr>
        </p:nvSpPr>
        <p:spPr>
          <a:xfrm>
            <a:off x="838200" y="6356350"/>
            <a:ext cx="2743200" cy="365125"/>
          </a:xfrm>
          <a:prstGeom prst="rect">
            <a:avLst/>
          </a:prstGeom>
        </p:spPr>
        <p:txBody>
          <a:bodyPr/>
          <a:lstStyle/>
          <a:p>
            <a:fld id="{946FA6B7-BF8D-A742-8F6A-31982F2C07B7}" type="datetime1">
              <a:rPr lang="it-IT" smtClean="0"/>
              <a:t>13/09/23</a:t>
            </a:fld>
            <a:endParaRPr lang="it-IT"/>
          </a:p>
        </p:txBody>
      </p:sp>
      <p:sp>
        <p:nvSpPr>
          <p:cNvPr id="8" name="Segnaposto piè di pagina 7">
            <a:extLst>
              <a:ext uri="{FF2B5EF4-FFF2-40B4-BE49-F238E27FC236}">
                <a16:creationId xmlns:a16="http://schemas.microsoft.com/office/drawing/2014/main" id="{3BBB72ED-91F1-8D87-9753-2A0BA9B49D1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38BC10AF-BEDC-C121-35A3-50DD7E66AC13}"/>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3534800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F6DD4B-9200-666B-0E60-F4BECAEE2BE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DE1E3B0-3F39-F5D7-913C-C2C38453A1D4}"/>
              </a:ext>
            </a:extLst>
          </p:cNvPr>
          <p:cNvSpPr>
            <a:spLocks noGrp="1"/>
          </p:cNvSpPr>
          <p:nvPr>
            <p:ph type="dt" sz="half" idx="10"/>
          </p:nvPr>
        </p:nvSpPr>
        <p:spPr>
          <a:xfrm>
            <a:off x="838200" y="6356350"/>
            <a:ext cx="2743200" cy="365125"/>
          </a:xfrm>
          <a:prstGeom prst="rect">
            <a:avLst/>
          </a:prstGeom>
        </p:spPr>
        <p:txBody>
          <a:bodyPr/>
          <a:lstStyle/>
          <a:p>
            <a:fld id="{A24DF558-B909-6244-8556-78A7FC56F6F8}" type="datetime1">
              <a:rPr lang="it-IT" smtClean="0"/>
              <a:t>13/09/23</a:t>
            </a:fld>
            <a:endParaRPr lang="it-IT"/>
          </a:p>
        </p:txBody>
      </p:sp>
      <p:sp>
        <p:nvSpPr>
          <p:cNvPr id="4" name="Segnaposto piè di pagina 3">
            <a:extLst>
              <a:ext uri="{FF2B5EF4-FFF2-40B4-BE49-F238E27FC236}">
                <a16:creationId xmlns:a16="http://schemas.microsoft.com/office/drawing/2014/main" id="{96F8B10A-26B6-A3E9-E57F-DB3F73A91606}"/>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32E63A40-ECB1-A03E-03C0-493CF62BC504}"/>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101028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4895093-19E5-8D75-99FE-41D161FC0453}"/>
              </a:ext>
            </a:extLst>
          </p:cNvPr>
          <p:cNvSpPr>
            <a:spLocks noGrp="1"/>
          </p:cNvSpPr>
          <p:nvPr>
            <p:ph type="dt" sz="half" idx="10"/>
          </p:nvPr>
        </p:nvSpPr>
        <p:spPr>
          <a:xfrm>
            <a:off x="838200" y="6356350"/>
            <a:ext cx="2743200" cy="365125"/>
          </a:xfrm>
          <a:prstGeom prst="rect">
            <a:avLst/>
          </a:prstGeom>
        </p:spPr>
        <p:txBody>
          <a:bodyPr/>
          <a:lstStyle/>
          <a:p>
            <a:fld id="{5587349E-EC8E-0443-A4A1-7899D55E740C}" type="datetime1">
              <a:rPr lang="it-IT" smtClean="0"/>
              <a:t>13/09/23</a:t>
            </a:fld>
            <a:endParaRPr lang="it-IT"/>
          </a:p>
        </p:txBody>
      </p:sp>
      <p:sp>
        <p:nvSpPr>
          <p:cNvPr id="3" name="Segnaposto piè di pagina 2">
            <a:extLst>
              <a:ext uri="{FF2B5EF4-FFF2-40B4-BE49-F238E27FC236}">
                <a16:creationId xmlns:a16="http://schemas.microsoft.com/office/drawing/2014/main" id="{8C15452D-EFBC-7A9A-8DD5-BDD7E5FCAAFC}"/>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F827051C-EB66-377A-DC93-4C3EEE2C637B}"/>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3874900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C3AF29-B48F-72AD-EBD7-C56865B237F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DF519F9-94BD-0DF3-0D74-D5E10CA986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F28B6D6-455D-B5AB-DE64-234115282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B4AA840F-05BB-475D-33CA-1DD150E7F4F1}"/>
              </a:ext>
            </a:extLst>
          </p:cNvPr>
          <p:cNvSpPr>
            <a:spLocks noGrp="1"/>
          </p:cNvSpPr>
          <p:nvPr>
            <p:ph type="dt" sz="half" idx="10"/>
          </p:nvPr>
        </p:nvSpPr>
        <p:spPr>
          <a:xfrm>
            <a:off x="838200" y="6356350"/>
            <a:ext cx="2743200" cy="365125"/>
          </a:xfrm>
          <a:prstGeom prst="rect">
            <a:avLst/>
          </a:prstGeom>
        </p:spPr>
        <p:txBody>
          <a:bodyPr/>
          <a:lstStyle/>
          <a:p>
            <a:fld id="{984BADB2-B26D-D144-B646-ECF1AA4DDED8}" type="datetime1">
              <a:rPr lang="it-IT" smtClean="0"/>
              <a:t>13/09/23</a:t>
            </a:fld>
            <a:endParaRPr lang="it-IT"/>
          </a:p>
        </p:txBody>
      </p:sp>
      <p:sp>
        <p:nvSpPr>
          <p:cNvPr id="6" name="Segnaposto piè di pagina 5">
            <a:extLst>
              <a:ext uri="{FF2B5EF4-FFF2-40B4-BE49-F238E27FC236}">
                <a16:creationId xmlns:a16="http://schemas.microsoft.com/office/drawing/2014/main" id="{66473002-F117-52B3-FE1F-2038E3D65B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F64E858-BCD2-07BA-70CF-EE017022DC27}"/>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900459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C6124A-1D70-2FB9-6695-4269E34FA98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F8C53F7-5A77-7B3F-6A10-7829265859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48EDF1E-E29A-E817-EEF2-AF0E5D69E7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0CF44BA-B060-1ED4-4726-F63E79CDDAF0}"/>
              </a:ext>
            </a:extLst>
          </p:cNvPr>
          <p:cNvSpPr>
            <a:spLocks noGrp="1"/>
          </p:cNvSpPr>
          <p:nvPr>
            <p:ph type="dt" sz="half" idx="10"/>
          </p:nvPr>
        </p:nvSpPr>
        <p:spPr>
          <a:xfrm>
            <a:off x="838200" y="6356350"/>
            <a:ext cx="2743200" cy="365125"/>
          </a:xfrm>
          <a:prstGeom prst="rect">
            <a:avLst/>
          </a:prstGeom>
        </p:spPr>
        <p:txBody>
          <a:bodyPr/>
          <a:lstStyle/>
          <a:p>
            <a:fld id="{8679370D-8DC1-FA44-A5C5-A56036E88944}" type="datetime1">
              <a:rPr lang="it-IT" smtClean="0"/>
              <a:t>13/09/23</a:t>
            </a:fld>
            <a:endParaRPr lang="it-IT"/>
          </a:p>
        </p:txBody>
      </p:sp>
      <p:sp>
        <p:nvSpPr>
          <p:cNvPr id="6" name="Segnaposto piè di pagina 5">
            <a:extLst>
              <a:ext uri="{FF2B5EF4-FFF2-40B4-BE49-F238E27FC236}">
                <a16:creationId xmlns:a16="http://schemas.microsoft.com/office/drawing/2014/main" id="{02C7F368-6AF7-4F9D-A9ED-40B47BED8E6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2EF75FA-886E-F867-BE23-C417E60A6612}"/>
              </a:ext>
            </a:extLst>
          </p:cNvPr>
          <p:cNvSpPr>
            <a:spLocks noGrp="1"/>
          </p:cNvSpPr>
          <p:nvPr>
            <p:ph type="sldNum" sz="quarter" idx="12"/>
          </p:nvPr>
        </p:nvSpPr>
        <p:spPr>
          <a:xfrm>
            <a:off x="8610600" y="6356350"/>
            <a:ext cx="2743200" cy="365125"/>
          </a:xfrm>
          <a:prstGeom prst="rect">
            <a:avLst/>
          </a:prstGeom>
        </p:spPr>
        <p:txBody>
          <a:bodyPr/>
          <a:lstStyle/>
          <a:p>
            <a:fld id="{79277D67-F52C-7643-8F1F-93036108A58D}" type="slidenum">
              <a:rPr lang="it-IT" smtClean="0"/>
              <a:t>‹N›</a:t>
            </a:fld>
            <a:endParaRPr lang="it-IT"/>
          </a:p>
        </p:txBody>
      </p:sp>
    </p:spTree>
    <p:extLst>
      <p:ext uri="{BB962C8B-B14F-4D97-AF65-F5344CB8AC3E}">
        <p14:creationId xmlns:p14="http://schemas.microsoft.com/office/powerpoint/2010/main" val="360799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1160AAD-49B3-682C-C324-B924FCD04B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80A41D3-095E-8403-B11D-75EED6CCAB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piè di pagina 4">
            <a:extLst>
              <a:ext uri="{FF2B5EF4-FFF2-40B4-BE49-F238E27FC236}">
                <a16:creationId xmlns:a16="http://schemas.microsoft.com/office/drawing/2014/main" id="{4867B3E0-C932-A503-812F-5255E5B7B4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pic>
        <p:nvPicPr>
          <p:cNvPr id="7" name="Immagine 6">
            <a:extLst>
              <a:ext uri="{FF2B5EF4-FFF2-40B4-BE49-F238E27FC236}">
                <a16:creationId xmlns:a16="http://schemas.microsoft.com/office/drawing/2014/main" id="{7FE4D034-057A-16A2-7F94-BF7A5B459E5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366625" y="42474"/>
            <a:ext cx="1770880" cy="750878"/>
          </a:xfrm>
          <a:prstGeom prst="rect">
            <a:avLst/>
          </a:prstGeom>
        </p:spPr>
      </p:pic>
      <p:pic>
        <p:nvPicPr>
          <p:cNvPr id="10" name="Immagine 9" descr="Immagine che contiene testo, Carattere, Elementi grafici, logo&#10;&#10;Descrizione generata automaticamente">
            <a:extLst>
              <a:ext uri="{FF2B5EF4-FFF2-40B4-BE49-F238E27FC236}">
                <a16:creationId xmlns:a16="http://schemas.microsoft.com/office/drawing/2014/main" id="{0D6D1FBD-AC6D-E071-67D7-53CC0D11326F}"/>
              </a:ext>
            </a:extLst>
          </p:cNvPr>
          <p:cNvPicPr>
            <a:picLocks noChangeAspect="1"/>
          </p:cNvPicPr>
          <p:nvPr userDrawn="1"/>
        </p:nvPicPr>
        <p:blipFill>
          <a:blip r:embed="rId14"/>
          <a:stretch>
            <a:fillRect/>
          </a:stretch>
        </p:blipFill>
        <p:spPr>
          <a:xfrm>
            <a:off x="0" y="5843752"/>
            <a:ext cx="1529336" cy="1014247"/>
          </a:xfrm>
          <a:prstGeom prst="rect">
            <a:avLst/>
          </a:prstGeom>
        </p:spPr>
      </p:pic>
      <p:sp>
        <p:nvSpPr>
          <p:cNvPr id="11" name="CasellaDiTesto 10">
            <a:extLst>
              <a:ext uri="{FF2B5EF4-FFF2-40B4-BE49-F238E27FC236}">
                <a16:creationId xmlns:a16="http://schemas.microsoft.com/office/drawing/2014/main" id="{3AA4AB72-BD99-BE01-E209-4882E148359E}"/>
              </a:ext>
            </a:extLst>
          </p:cNvPr>
          <p:cNvSpPr txBox="1"/>
          <p:nvPr userDrawn="1"/>
        </p:nvSpPr>
        <p:spPr>
          <a:xfrm>
            <a:off x="1487296" y="6022594"/>
            <a:ext cx="2743200" cy="692497"/>
          </a:xfrm>
          <a:prstGeom prst="rect">
            <a:avLst/>
          </a:prstGeom>
          <a:noFill/>
        </p:spPr>
        <p:txBody>
          <a:bodyPr wrap="square" rtlCol="0">
            <a:spAutoFit/>
          </a:bodyPr>
          <a:lstStyle/>
          <a:p>
            <a:r>
              <a:rPr lang="en-GB" sz="1300" b="0" i="0" noProof="0">
                <a:latin typeface="Arial Nova Cond Light" panose="020B0306020202020204" pitchFamily="34" charset="0"/>
                <a:ea typeface="Helvetica Neue" panose="02000503000000020004" pitchFamily="2" charset="0"/>
                <a:cs typeface="Arial" panose="020B0604020202020204" pitchFamily="34" charset="0"/>
              </a:rPr>
              <a:t>13-15 September 2023</a:t>
            </a:r>
          </a:p>
          <a:p>
            <a:r>
              <a:rPr lang="en-GB" sz="1300" b="0" i="0" noProof="0">
                <a:latin typeface="Arial Nova Cond Light" panose="020B0306020202020204" pitchFamily="34" charset="0"/>
                <a:ea typeface="Helvetica Neue" panose="02000503000000020004" pitchFamily="2" charset="0"/>
                <a:cs typeface="Arial" panose="020B0604020202020204" pitchFamily="34" charset="0"/>
              </a:rPr>
              <a:t>Sant'Anna School of Advanced Studies</a:t>
            </a:r>
          </a:p>
          <a:p>
            <a:r>
              <a:rPr lang="en-GB" sz="1300" b="0" i="0" noProof="0">
                <a:latin typeface="Arial Nova Cond Light" panose="020B0306020202020204" pitchFamily="34" charset="0"/>
                <a:ea typeface="Helvetica Neue" panose="02000503000000020004" pitchFamily="2" charset="0"/>
                <a:cs typeface="Arial" panose="020B0604020202020204" pitchFamily="34" charset="0"/>
              </a:rPr>
              <a:t>Pisa </a:t>
            </a:r>
          </a:p>
        </p:txBody>
      </p:sp>
      <p:sp>
        <p:nvSpPr>
          <p:cNvPr id="16" name="Rettangolo 15">
            <a:extLst>
              <a:ext uri="{FF2B5EF4-FFF2-40B4-BE49-F238E27FC236}">
                <a16:creationId xmlns:a16="http://schemas.microsoft.com/office/drawing/2014/main" id="{053E56F0-0FB5-85B3-F901-32DC71EDCA22}"/>
              </a:ext>
            </a:extLst>
          </p:cNvPr>
          <p:cNvSpPr/>
          <p:nvPr userDrawn="1"/>
        </p:nvSpPr>
        <p:spPr>
          <a:xfrm>
            <a:off x="-13252" y="0"/>
            <a:ext cx="1113183" cy="314409"/>
          </a:xfrm>
          <a:prstGeom prst="rect">
            <a:avLst/>
          </a:prstGeom>
          <a:solidFill>
            <a:srgbClr val="062A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73420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6E98FC3-968C-12AF-6E87-48BD0480C83F}"/>
              </a:ext>
            </a:extLst>
          </p:cNvPr>
          <p:cNvSpPr txBox="1"/>
          <p:nvPr/>
        </p:nvSpPr>
        <p:spPr>
          <a:xfrm>
            <a:off x="8793272" y="6251698"/>
            <a:ext cx="3283733" cy="400110"/>
          </a:xfrm>
          <a:prstGeom prst="rect">
            <a:avLst/>
          </a:prstGeom>
          <a:noFill/>
        </p:spPr>
        <p:txBody>
          <a:bodyPr wrap="square" rtlCol="0">
            <a:spAutoFit/>
          </a:bodyPr>
          <a:lstStyle/>
          <a:p>
            <a:pPr algn="ctr"/>
            <a:r>
              <a:rPr lang="it-IT" sz="2000" dirty="0" err="1">
                <a:latin typeface="Arial Nova Cond Light" panose="020B0306020202020204" pitchFamily="34" charset="0"/>
              </a:rPr>
              <a:t>vera.benedetto@santannapisa.it</a:t>
            </a:r>
            <a:endParaRPr lang="it-IT" sz="2000" dirty="0">
              <a:latin typeface="Arial Nova Cond Light" panose="020B0306020202020204" pitchFamily="34" charset="0"/>
            </a:endParaRPr>
          </a:p>
        </p:txBody>
      </p:sp>
      <p:sp>
        <p:nvSpPr>
          <p:cNvPr id="5" name="Titolo 1">
            <a:extLst>
              <a:ext uri="{FF2B5EF4-FFF2-40B4-BE49-F238E27FC236}">
                <a16:creationId xmlns:a16="http://schemas.microsoft.com/office/drawing/2014/main" id="{1C130A44-0E5C-ED43-AC18-009A02C861FD}"/>
              </a:ext>
            </a:extLst>
          </p:cNvPr>
          <p:cNvSpPr>
            <a:spLocks noGrp="1"/>
          </p:cNvSpPr>
          <p:nvPr>
            <p:ph type="ctrTitle"/>
          </p:nvPr>
        </p:nvSpPr>
        <p:spPr>
          <a:xfrm>
            <a:off x="831530" y="905421"/>
            <a:ext cx="10735036" cy="2387600"/>
          </a:xfrm>
        </p:spPr>
        <p:txBody>
          <a:bodyPr anchor="ctr">
            <a:noAutofit/>
          </a:bodyPr>
          <a:lstStyle/>
          <a:p>
            <a:r>
              <a:rPr lang="it-IT" sz="3800" dirty="0" err="1">
                <a:effectLst/>
                <a:latin typeface="Arial Nova Cond Light" panose="020B0306020202020204" pitchFamily="34" charset="0"/>
              </a:rPr>
              <a:t>Managing</a:t>
            </a:r>
            <a:r>
              <a:rPr lang="it-IT" sz="3800" dirty="0">
                <a:effectLst/>
                <a:latin typeface="Arial Nova Cond Light" panose="020B0306020202020204" pitchFamily="34" charset="0"/>
              </a:rPr>
              <a:t> equity in </a:t>
            </a:r>
            <a:r>
              <a:rPr lang="it-IT" sz="3800" dirty="0" err="1">
                <a:effectLst/>
                <a:latin typeface="Arial Nova Cond Light" panose="020B0306020202020204" pitchFamily="34" charset="0"/>
              </a:rPr>
              <a:t>chronic</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disease</a:t>
            </a:r>
            <a:r>
              <a:rPr lang="it-IT" sz="3800" dirty="0">
                <a:effectLst/>
                <a:latin typeface="Arial Nova Cond Light" panose="020B0306020202020204" pitchFamily="34" charset="0"/>
              </a:rPr>
              <a:t>: setting </a:t>
            </a:r>
            <a:r>
              <a:rPr lang="it-IT" sz="3800" dirty="0" err="1">
                <a:effectLst/>
                <a:latin typeface="Arial Nova Cond Light" panose="020B0306020202020204" pitchFamily="34" charset="0"/>
              </a:rPr>
              <a:t>priorities</a:t>
            </a:r>
            <a:r>
              <a:rPr lang="it-IT" sz="3800" dirty="0">
                <a:effectLst/>
                <a:latin typeface="Arial Nova Cond Light" panose="020B0306020202020204" pitchFamily="34" charset="0"/>
              </a:rPr>
              <a:t> to reduce </a:t>
            </a:r>
            <a:r>
              <a:rPr lang="it-IT" sz="3800" dirty="0" err="1">
                <a:effectLst/>
                <a:latin typeface="Arial Nova Cond Light" panose="020B0306020202020204" pitchFamily="34" charset="0"/>
              </a:rPr>
              <a:t>unwarranted</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variation</a:t>
            </a:r>
            <a:r>
              <a:rPr lang="it-IT" sz="3800" dirty="0">
                <a:effectLst/>
                <a:latin typeface="Arial Nova Cond Light" panose="020B0306020202020204" pitchFamily="34" charset="0"/>
              </a:rPr>
              <a:t> in </a:t>
            </a:r>
            <a:r>
              <a:rPr lang="it-IT" sz="3800" dirty="0" err="1">
                <a:effectLst/>
                <a:latin typeface="Arial Nova Cond Light" panose="020B0306020202020204" pitchFamily="34" charset="0"/>
              </a:rPr>
              <a:t>outpatient</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cardiovascular</a:t>
            </a:r>
            <a:r>
              <a:rPr lang="it-IT" sz="3800" dirty="0">
                <a:effectLst/>
                <a:latin typeface="Arial Nova Cond Light" panose="020B0306020202020204" pitchFamily="34" charset="0"/>
              </a:rPr>
              <a:t> care</a:t>
            </a:r>
            <a:endParaRPr lang="it-IT" sz="3800" dirty="0">
              <a:latin typeface="Arial Nova Cond Light" panose="020B0306020202020204" pitchFamily="34" charset="0"/>
            </a:endParaRPr>
          </a:p>
        </p:txBody>
      </p:sp>
      <p:sp>
        <p:nvSpPr>
          <p:cNvPr id="6" name="Sottotitolo 2">
            <a:extLst>
              <a:ext uri="{FF2B5EF4-FFF2-40B4-BE49-F238E27FC236}">
                <a16:creationId xmlns:a16="http://schemas.microsoft.com/office/drawing/2014/main" id="{8D59D279-756F-CE73-3EC7-5EB4522801B1}"/>
              </a:ext>
            </a:extLst>
          </p:cNvPr>
          <p:cNvSpPr>
            <a:spLocks noGrp="1"/>
          </p:cNvSpPr>
          <p:nvPr>
            <p:ph type="subTitle" idx="1"/>
          </p:nvPr>
        </p:nvSpPr>
        <p:spPr>
          <a:xfrm>
            <a:off x="1524000" y="3395389"/>
            <a:ext cx="9144000" cy="580218"/>
          </a:xfrm>
        </p:spPr>
        <p:txBody>
          <a:bodyPr/>
          <a:lstStyle/>
          <a:p>
            <a:r>
              <a:rPr lang="it-IT" dirty="0">
                <a:latin typeface="Arial Nova Cond Light" panose="020B0306020202020204" pitchFamily="34" charset="0"/>
              </a:rPr>
              <a:t>Vera Benedetto, Erica De Vita, Sabina Nuti</a:t>
            </a:r>
          </a:p>
        </p:txBody>
      </p:sp>
      <p:sp>
        <p:nvSpPr>
          <p:cNvPr id="7" name="Sottotitolo 2">
            <a:extLst>
              <a:ext uri="{FF2B5EF4-FFF2-40B4-BE49-F238E27FC236}">
                <a16:creationId xmlns:a16="http://schemas.microsoft.com/office/drawing/2014/main" id="{4B0C4E9F-CFF4-3860-05BD-1E7E689C3A54}"/>
              </a:ext>
            </a:extLst>
          </p:cNvPr>
          <p:cNvSpPr txBox="1">
            <a:spLocks/>
          </p:cNvSpPr>
          <p:nvPr/>
        </p:nvSpPr>
        <p:spPr>
          <a:xfrm>
            <a:off x="1523999" y="4077975"/>
            <a:ext cx="9144000" cy="15512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tx1"/>
                </a:solidFill>
                <a:latin typeface="Arial Nova Cond Light" panose="020B0306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Arial Nova Cond Light" panose="020B0306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rial Nova Cond Light" panose="020B0306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rial Nova Cond Light" panose="020B0306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rial Nova Cond Light" panose="020B0306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2000" b="1" dirty="0">
                <a:ea typeface="DengXian" panose="02010600030101010101" pitchFamily="2" charset="-122"/>
              </a:rPr>
              <a:t>WIC</a:t>
            </a:r>
            <a:r>
              <a:rPr lang="en-US" sz="2000" b="1" dirty="0">
                <a:effectLst/>
                <a:ea typeface="DengXian" panose="02010600030101010101" pitchFamily="2" charset="-122"/>
              </a:rPr>
              <a:t> 2023  </a:t>
            </a:r>
          </a:p>
          <a:p>
            <a:pPr>
              <a:lnSpc>
                <a:spcPct val="150000"/>
              </a:lnSpc>
            </a:pPr>
            <a:r>
              <a:rPr lang="en-US" sz="2000" i="1" dirty="0">
                <a:effectLst/>
                <a:ea typeface="DengXian" panose="02010600030101010101" pitchFamily="2" charset="-122"/>
              </a:rPr>
              <a:t>Session: Warranted and Unwarranted Variation in the COVID-19 Pandemic</a:t>
            </a:r>
          </a:p>
        </p:txBody>
      </p:sp>
    </p:spTree>
    <p:extLst>
      <p:ext uri="{BB962C8B-B14F-4D97-AF65-F5344CB8AC3E}">
        <p14:creationId xmlns:p14="http://schemas.microsoft.com/office/powerpoint/2010/main" val="2803530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A9EDF890-1F27-2BF7-2587-69FC5CA75108}"/>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Methods: tools for analysis</a:t>
            </a:r>
          </a:p>
        </p:txBody>
      </p:sp>
      <p:sp>
        <p:nvSpPr>
          <p:cNvPr id="7" name="Segnaposto contenuto 2">
            <a:extLst>
              <a:ext uri="{FF2B5EF4-FFF2-40B4-BE49-F238E27FC236}">
                <a16:creationId xmlns:a16="http://schemas.microsoft.com/office/drawing/2014/main" id="{73C5CBDE-708C-BC7E-AD68-968EF1A63148}"/>
              </a:ext>
            </a:extLst>
          </p:cNvPr>
          <p:cNvSpPr>
            <a:spLocks noGrp="1"/>
          </p:cNvSpPr>
          <p:nvPr>
            <p:ph idx="1"/>
          </p:nvPr>
        </p:nvSpPr>
        <p:spPr>
          <a:xfrm>
            <a:off x="838200" y="1825625"/>
            <a:ext cx="10912522" cy="4351338"/>
          </a:xfrm>
        </p:spPr>
        <p:txBody>
          <a:bodyPr anchor="ctr">
            <a:normAutofit/>
          </a:bodyPr>
          <a:lstStyle/>
          <a:p>
            <a:r>
              <a:rPr lang="en-GB" dirty="0">
                <a:latin typeface="Arial Nova Cond Light" panose="020B0306020202020204" pitchFamily="34" charset="0"/>
              </a:rPr>
              <a:t>High-low ratio for cardiology visit rates among local health authorities and districts (2019-2022);</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Bar charts for regional variation visualization;</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Matrix to analyse the relationship between waiting times and visit rates.</a:t>
            </a:r>
          </a:p>
          <a:p>
            <a:endParaRPr lang="en-GB" dirty="0">
              <a:latin typeface="Arial Nova Cond Light" panose="020B0306020202020204" pitchFamily="34" charset="0"/>
            </a:endParaRPr>
          </a:p>
        </p:txBody>
      </p:sp>
      <p:sp>
        <p:nvSpPr>
          <p:cNvPr id="9" name="CasellaDiTesto 8">
            <a:extLst>
              <a:ext uri="{FF2B5EF4-FFF2-40B4-BE49-F238E27FC236}">
                <a16:creationId xmlns:a16="http://schemas.microsoft.com/office/drawing/2014/main" id="{4AE153EB-83D4-B6DE-6F17-5138B6F4548F}"/>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6</a:t>
            </a:r>
          </a:p>
        </p:txBody>
      </p:sp>
    </p:spTree>
    <p:extLst>
      <p:ext uri="{BB962C8B-B14F-4D97-AF65-F5344CB8AC3E}">
        <p14:creationId xmlns:p14="http://schemas.microsoft.com/office/powerpoint/2010/main" val="1024674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dirty="0">
                <a:solidFill>
                  <a:schemeClr val="bg2">
                    <a:lumMod val="75000"/>
                  </a:schemeClr>
                </a:solidFill>
                <a:latin typeface="Arial Nova Cond Light" panose="020B0306020202020204" pitchFamily="34" charset="0"/>
              </a:rPr>
              <a:t>Introduction</a:t>
            </a:r>
          </a:p>
          <a:p>
            <a:r>
              <a:rPr lang="en-GB" dirty="0">
                <a:solidFill>
                  <a:schemeClr val="bg2">
                    <a:lumMod val="75000"/>
                  </a:schemeClr>
                </a:solidFill>
                <a:latin typeface="Arial Nova Cond Light" panose="020B0306020202020204" pitchFamily="34" charset="0"/>
              </a:rPr>
              <a:t>Methods</a:t>
            </a:r>
          </a:p>
          <a:p>
            <a:r>
              <a:rPr lang="en-GB" b="1" dirty="0">
                <a:latin typeface="Arial Nova Cond Light" panose="020B0306020202020204" pitchFamily="34" charset="0"/>
              </a:rPr>
              <a:t>Results</a:t>
            </a:r>
          </a:p>
          <a:p>
            <a:r>
              <a:rPr lang="en-GB" dirty="0">
                <a:solidFill>
                  <a:schemeClr val="bg2">
                    <a:lumMod val="75000"/>
                  </a:schemeClr>
                </a:solidFill>
                <a:latin typeface="Arial Nova Cond Light" panose="020B0306020202020204" pitchFamily="34" charset="0"/>
              </a:rPr>
              <a:t>Discussion</a:t>
            </a:r>
          </a:p>
          <a:p>
            <a:r>
              <a:rPr lang="en-GB" dirty="0">
                <a:solidFill>
                  <a:schemeClr val="bg2">
                    <a:lumMod val="75000"/>
                  </a:schemeClr>
                </a:solidFill>
                <a:latin typeface="Arial Nova Cond Light" panose="020B0306020202020204" pitchFamily="34" charset="0"/>
              </a:rPr>
              <a:t>Conclusion</a:t>
            </a:r>
          </a:p>
        </p:txBody>
      </p:sp>
    </p:spTree>
    <p:extLst>
      <p:ext uri="{BB962C8B-B14F-4D97-AF65-F5344CB8AC3E}">
        <p14:creationId xmlns:p14="http://schemas.microsoft.com/office/powerpoint/2010/main" val="56812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A79F0876-BA0E-81E4-0174-A07B21902AFB}"/>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Results</a:t>
            </a:r>
          </a:p>
        </p:txBody>
      </p:sp>
      <p:graphicFrame>
        <p:nvGraphicFramePr>
          <p:cNvPr id="2" name="Table 4">
            <a:extLst>
              <a:ext uri="{FF2B5EF4-FFF2-40B4-BE49-F238E27FC236}">
                <a16:creationId xmlns:a16="http://schemas.microsoft.com/office/drawing/2014/main" id="{37395F5F-08D1-C3B5-8667-90FA4E922287}"/>
              </a:ext>
            </a:extLst>
          </p:cNvPr>
          <p:cNvGraphicFramePr>
            <a:graphicFrameLocks/>
          </p:cNvGraphicFramePr>
          <p:nvPr>
            <p:extLst>
              <p:ext uri="{D42A27DB-BD31-4B8C-83A1-F6EECF244321}">
                <p14:modId xmlns:p14="http://schemas.microsoft.com/office/powerpoint/2010/main" val="540828463"/>
              </p:ext>
            </p:extLst>
          </p:nvPr>
        </p:nvGraphicFramePr>
        <p:xfrm>
          <a:off x="838200" y="1537274"/>
          <a:ext cx="10515600" cy="4283980"/>
        </p:xfrm>
        <a:graphic>
          <a:graphicData uri="http://schemas.openxmlformats.org/drawingml/2006/table">
            <a:tbl>
              <a:tblPr firstRow="1" bandRow="1"/>
              <a:tblGrid>
                <a:gridCol w="2103120">
                  <a:extLst>
                    <a:ext uri="{9D8B030D-6E8A-4147-A177-3AD203B41FA5}">
                      <a16:colId xmlns:a16="http://schemas.microsoft.com/office/drawing/2014/main" val="818982196"/>
                    </a:ext>
                  </a:extLst>
                </a:gridCol>
                <a:gridCol w="2103120">
                  <a:extLst>
                    <a:ext uri="{9D8B030D-6E8A-4147-A177-3AD203B41FA5}">
                      <a16:colId xmlns:a16="http://schemas.microsoft.com/office/drawing/2014/main" val="1983279707"/>
                    </a:ext>
                  </a:extLst>
                </a:gridCol>
                <a:gridCol w="2103120">
                  <a:extLst>
                    <a:ext uri="{9D8B030D-6E8A-4147-A177-3AD203B41FA5}">
                      <a16:colId xmlns:a16="http://schemas.microsoft.com/office/drawing/2014/main" val="2302238585"/>
                    </a:ext>
                  </a:extLst>
                </a:gridCol>
                <a:gridCol w="2103120">
                  <a:extLst>
                    <a:ext uri="{9D8B030D-6E8A-4147-A177-3AD203B41FA5}">
                      <a16:colId xmlns:a16="http://schemas.microsoft.com/office/drawing/2014/main" val="3161551718"/>
                    </a:ext>
                  </a:extLst>
                </a:gridCol>
                <a:gridCol w="2103120">
                  <a:extLst>
                    <a:ext uri="{9D8B030D-6E8A-4147-A177-3AD203B41FA5}">
                      <a16:colId xmlns:a16="http://schemas.microsoft.com/office/drawing/2014/main" val="744032447"/>
                    </a:ext>
                  </a:extLst>
                </a:gridCol>
              </a:tblGrid>
              <a:tr h="5510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Criteria</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Year</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Min</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Max</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chemeClr val="tx1"/>
                          </a:solidFill>
                          <a:latin typeface="Arial Nova Cond Light" panose="020B0306020202020204" pitchFamily="34" charset="0"/>
                        </a:rPr>
                        <a:t>High Low Ratio</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1385698"/>
                  </a:ext>
                </a:extLst>
              </a:tr>
              <a:tr h="46661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Among Local Health Authorities</a:t>
                      </a: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1">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rgbClr val="1B0E07"/>
                          </a:solidFill>
                          <a:latin typeface="Arial Nova Cond Light" panose="020B0306020202020204" pitchFamily="34" charset="0"/>
                          <a:cs typeface="Calibri" panose="020F0502020204030204" pitchFamily="34" charset="0"/>
                        </a:rPr>
                        <a:t>2019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ysClr val="windowText" lastClr="000000"/>
                          </a:solidFill>
                          <a:latin typeface="Arial Nova Cond Light" panose="020B0306020202020204" pitchFamily="34" charset="0"/>
                          <a:cs typeface="Calibri" panose="020F0502020204030204" pitchFamily="34" charset="0"/>
                        </a:rPr>
                        <a:t>85,29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ysClr val="windowText" lastClr="000000"/>
                          </a:solidFill>
                          <a:latin typeface="Arial Nova Cond Light" panose="020B0306020202020204" pitchFamily="34" charset="0"/>
                          <a:cs typeface="Calibri" panose="020F0502020204030204" pitchFamily="34" charset="0"/>
                        </a:rPr>
                        <a:t>95,01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1,11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2191205623"/>
                  </a:ext>
                </a:extLst>
              </a:tr>
              <a:tr h="466616">
                <a:tc vMerge="1">
                  <a:txBody>
                    <a:bodyPr/>
                    <a:lstStyle/>
                    <a:p>
                      <a:pPr algn="ctr"/>
                      <a:r>
                        <a:rPr lang="en-US" dirty="0" err="1"/>
                        <a:t>Tra</a:t>
                      </a:r>
                      <a:r>
                        <a:rPr lang="en-US" dirty="0"/>
                        <a:t> le AUSL</a:t>
                      </a:r>
                    </a:p>
                  </a:txBody>
                  <a:tcPr anchor="ctr">
                    <a:solidFill>
                      <a:schemeClr val="accent5">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rgbClr val="1B0E07"/>
                          </a:solidFill>
                          <a:latin typeface="Arial Nova Cond Light" panose="020B0306020202020204" pitchFamily="34" charset="0"/>
                          <a:cs typeface="Calibri" panose="020F0502020204030204" pitchFamily="34" charset="0"/>
                        </a:rPr>
                        <a:t>2020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ysClr val="windowText" lastClr="000000"/>
                          </a:solidFill>
                          <a:latin typeface="Arial Nova Cond Light" panose="020B0306020202020204" pitchFamily="34" charset="0"/>
                          <a:cs typeface="Calibri" panose="020F0502020204030204" pitchFamily="34" charset="0"/>
                        </a:rPr>
                        <a:t>66,49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ysClr val="windowText" lastClr="000000"/>
                          </a:solidFill>
                          <a:latin typeface="Arial Nova Cond Light" panose="020B0306020202020204" pitchFamily="34" charset="0"/>
                          <a:cs typeface="Calibri" panose="020F0502020204030204" pitchFamily="34" charset="0"/>
                        </a:rPr>
                        <a:t>85,49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1,29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40000"/>
                        <a:lumOff val="60000"/>
                      </a:schemeClr>
                    </a:solidFill>
                  </a:tcPr>
                </a:tc>
                <a:extLst>
                  <a:ext uri="{0D108BD9-81ED-4DB2-BD59-A6C34878D82A}">
                    <a16:rowId xmlns:a16="http://schemas.microsoft.com/office/drawing/2014/main" val="2498200082"/>
                  </a:ext>
                </a:extLst>
              </a:tr>
              <a:tr h="466616">
                <a:tc vMerge="1">
                  <a:txBody>
                    <a:bodyPr/>
                    <a:lstStyle/>
                    <a:p>
                      <a:pPr algn="ctr"/>
                      <a:r>
                        <a:rPr lang="en-US" dirty="0" err="1"/>
                        <a:t>Tra</a:t>
                      </a:r>
                      <a:r>
                        <a:rPr lang="en-US" dirty="0"/>
                        <a:t> le AUSL</a:t>
                      </a:r>
                    </a:p>
                  </a:txBody>
                  <a:tcPr anchor="c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rgbClr val="1B0E07"/>
                          </a:solidFill>
                          <a:latin typeface="Arial Nova Cond Light" panose="020B0306020202020204" pitchFamily="34" charset="0"/>
                          <a:cs typeface="Calibri" panose="020F0502020204030204" pitchFamily="34" charset="0"/>
                        </a:rPr>
                        <a:t>2021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fontAlgn="b" latinLnBrk="0" hangingPunct="1"/>
                      <a:r>
                        <a:rPr lang="en-IT" sz="1600" b="0" i="0" kern="1200" dirty="0">
                          <a:solidFill>
                            <a:sysClr val="windowText" lastClr="000000"/>
                          </a:solidFill>
                          <a:latin typeface="Arial Nova Cond Light" panose="020B0306020202020204" pitchFamily="34" charset="0"/>
                          <a:ea typeface="+mn-ea"/>
                          <a:cs typeface="Calibri" panose="020F0502020204030204" pitchFamily="34" charset="0"/>
                        </a:rPr>
                        <a:t>78,92</a:t>
                      </a:r>
                    </a:p>
                  </a:txBody>
                  <a:tcPr marL="9525" marR="9525" marT="9525" marB="0"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fontAlgn="b" latinLnBrk="0" hangingPunct="1"/>
                      <a:r>
                        <a:rPr lang="en-IT" sz="1600" b="0" i="0" kern="1200" dirty="0">
                          <a:solidFill>
                            <a:sysClr val="windowText" lastClr="000000"/>
                          </a:solidFill>
                          <a:latin typeface="Arial Nova Cond Light" panose="020B0306020202020204" pitchFamily="34" charset="0"/>
                          <a:ea typeface="+mn-ea"/>
                          <a:cs typeface="Calibri" panose="020F0502020204030204" pitchFamily="34" charset="0"/>
                        </a:rPr>
                        <a:t>114,49</a:t>
                      </a:r>
                    </a:p>
                  </a:txBody>
                  <a:tcPr marL="9525" marR="9525" marT="9525" marB="0"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1,45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1528015670"/>
                  </a:ext>
                </a:extLst>
              </a:tr>
              <a:tr h="466616">
                <a:tc vMerge="1">
                  <a:txBody>
                    <a:bodyPr/>
                    <a:lstStyle/>
                    <a:p>
                      <a:pPr algn="ctr"/>
                      <a:endParaRPr lang="en-US" b="1" dirty="0">
                        <a:solidFill>
                          <a:srgbClr val="1B0E07"/>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p>
                      <a:pPr algn="ctr"/>
                      <a:r>
                        <a:rPr lang="en-US" sz="1600" b="0" i="0" dirty="0">
                          <a:solidFill>
                            <a:srgbClr val="1B0E07"/>
                          </a:solidFill>
                          <a:latin typeface="Arial Nova Cond Light" panose="020B0306020202020204" pitchFamily="34" charset="0"/>
                          <a:cs typeface="Calibri" panose="020F0502020204030204" pitchFamily="34" charset="0"/>
                        </a:rPr>
                        <a:t>2022</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fontAlgn="b" latinLnBrk="0" hangingPunct="1"/>
                      <a:r>
                        <a:rPr lang="it-IT" sz="1600" b="0" i="0" kern="1200" dirty="0">
                          <a:solidFill>
                            <a:sysClr val="windowText" lastClr="000000"/>
                          </a:solidFill>
                          <a:latin typeface="Arial Nova Cond Light" panose="020B0306020202020204" pitchFamily="34" charset="0"/>
                          <a:ea typeface="+mn-ea"/>
                          <a:cs typeface="Calibri" panose="020F0502020204030204" pitchFamily="34" charset="0"/>
                        </a:rPr>
                        <a:t>82,72</a:t>
                      </a:r>
                      <a:endParaRPr lang="en-IT" sz="1600" b="0" i="0" kern="1200" dirty="0">
                        <a:solidFill>
                          <a:sysClr val="windowText" lastClr="000000"/>
                        </a:solidFill>
                        <a:latin typeface="Arial Nova Cond Light" panose="020B0306020202020204" pitchFamily="34" charset="0"/>
                        <a:ea typeface="+mn-ea"/>
                        <a:cs typeface="Calibri" panose="020F0502020204030204" pitchFamily="34" charset="0"/>
                      </a:endParaRPr>
                    </a:p>
                  </a:txBody>
                  <a:tcPr marL="9525" marR="9525" marT="95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fontAlgn="b" latinLnBrk="0" hangingPunct="1"/>
                      <a:r>
                        <a:rPr lang="it-IT" sz="1600" b="0" i="0" kern="1200" dirty="0">
                          <a:solidFill>
                            <a:sysClr val="windowText" lastClr="000000"/>
                          </a:solidFill>
                          <a:latin typeface="Arial Nova Cond Light" panose="020B0306020202020204" pitchFamily="34" charset="0"/>
                          <a:ea typeface="+mn-ea"/>
                          <a:cs typeface="Calibri" panose="020F0502020204030204" pitchFamily="34" charset="0"/>
                        </a:rPr>
                        <a:t>119,47</a:t>
                      </a:r>
                      <a:endParaRPr lang="en-IT" sz="1600" b="0" i="0" kern="1200" dirty="0">
                        <a:solidFill>
                          <a:sysClr val="windowText" lastClr="000000"/>
                        </a:solidFill>
                        <a:latin typeface="Arial Nova Cond Light" panose="020B0306020202020204" pitchFamily="34" charset="0"/>
                        <a:ea typeface="+mn-ea"/>
                        <a:cs typeface="Calibri" panose="020F0502020204030204" pitchFamily="34" charset="0"/>
                      </a:endParaRPr>
                    </a:p>
                  </a:txBody>
                  <a:tcPr marL="9525" marR="9525" marT="95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accent1">
                        <a:lumMod val="60000"/>
                        <a:lumOff val="40000"/>
                      </a:schemeClr>
                    </a:solidFill>
                  </a:tcPr>
                </a:tc>
                <a:tc>
                  <a:txBody>
                    <a:bodyPr/>
                    <a:lstStyle/>
                    <a:p>
                      <a:pPr algn="ctr"/>
                      <a:r>
                        <a:rPr lang="en-US" sz="1600" b="1" i="0" dirty="0">
                          <a:solidFill>
                            <a:srgbClr val="FF0000"/>
                          </a:solidFill>
                          <a:latin typeface="Arial Nova Cond Light" panose="020B0306020202020204" pitchFamily="34" charset="0"/>
                          <a:cs typeface="Calibri" panose="020F0502020204030204" pitchFamily="34" charset="0"/>
                        </a:rPr>
                        <a:t>1,44</a:t>
                      </a: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1487581052"/>
                  </a:ext>
                </a:extLst>
              </a:tr>
              <a:tr h="46661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chemeClr val="bg2">
                              <a:lumMod val="75000"/>
                            </a:schemeClr>
                          </a:solidFill>
                          <a:latin typeface="Arial Nova Cond Light" panose="020B0306020202020204" pitchFamily="34" charset="0"/>
                        </a:rPr>
                        <a:t>Among Local Health Districts</a:t>
                      </a: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2019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65,93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138,16</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2,10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6403574"/>
                  </a:ext>
                </a:extLst>
              </a:tr>
              <a:tr h="46661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Tra</a:t>
                      </a:r>
                      <a:r>
                        <a:rPr lang="en-US" dirty="0"/>
                        <a:t> Zone </a:t>
                      </a:r>
                      <a:r>
                        <a:rPr lang="en-US" dirty="0" err="1"/>
                        <a:t>Distretto</a:t>
                      </a:r>
                      <a:endParaRPr lang="en-US" dirty="0"/>
                    </a:p>
                  </a:txBody>
                  <a:tcPr anchor="c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53,24</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132,41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2,48</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67519284"/>
                  </a:ext>
                </a:extLst>
              </a:tr>
              <a:tr h="46661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Tra</a:t>
                      </a:r>
                      <a:r>
                        <a:rPr lang="en-US" dirty="0"/>
                        <a:t> Zone </a:t>
                      </a:r>
                      <a:r>
                        <a:rPr lang="en-US" dirty="0" err="1"/>
                        <a:t>Distretto</a:t>
                      </a:r>
                      <a:endParaRPr lang="en-US" dirty="0"/>
                    </a:p>
                  </a:txBody>
                  <a:tcPr anchor="ctr">
                    <a:solidFill>
                      <a:schemeClr val="accent2">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55,87</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158,13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2,83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57810187"/>
                  </a:ext>
                </a:extLst>
              </a:tr>
              <a:tr h="466616">
                <a:tc vMerge="1">
                  <a:txBody>
                    <a:bodyPr/>
                    <a:lstStyle/>
                    <a:p>
                      <a:pPr algn="ctr"/>
                      <a:endParaRPr lang="en-US" b="1" dirty="0">
                        <a:solidFill>
                          <a:srgbClr val="1B0E07"/>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2022</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61,13</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161,68</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2,64</a:t>
                      </a: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83491347"/>
                  </a:ext>
                </a:extLst>
              </a:tr>
            </a:tbl>
          </a:graphicData>
        </a:graphic>
      </p:graphicFrame>
      <p:sp>
        <p:nvSpPr>
          <p:cNvPr id="4" name="CasellaDiTesto 3">
            <a:extLst>
              <a:ext uri="{FF2B5EF4-FFF2-40B4-BE49-F238E27FC236}">
                <a16:creationId xmlns:a16="http://schemas.microsoft.com/office/drawing/2014/main" id="{67A673B0-FE1A-1C1E-C80A-5A4C66ED08A5}"/>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7</a:t>
            </a:r>
          </a:p>
        </p:txBody>
      </p:sp>
    </p:spTree>
    <p:extLst>
      <p:ext uri="{BB962C8B-B14F-4D97-AF65-F5344CB8AC3E}">
        <p14:creationId xmlns:p14="http://schemas.microsoft.com/office/powerpoint/2010/main" val="1982253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A79F0876-BA0E-81E4-0174-A07B21902AFB}"/>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Results</a:t>
            </a:r>
          </a:p>
        </p:txBody>
      </p:sp>
      <p:graphicFrame>
        <p:nvGraphicFramePr>
          <p:cNvPr id="9" name="Table 4">
            <a:extLst>
              <a:ext uri="{FF2B5EF4-FFF2-40B4-BE49-F238E27FC236}">
                <a16:creationId xmlns:a16="http://schemas.microsoft.com/office/drawing/2014/main" id="{068B9B7C-3CB8-E7AE-E31E-D1A0171FD00F}"/>
              </a:ext>
            </a:extLst>
          </p:cNvPr>
          <p:cNvGraphicFramePr>
            <a:graphicFrameLocks/>
          </p:cNvGraphicFramePr>
          <p:nvPr>
            <p:extLst>
              <p:ext uri="{D42A27DB-BD31-4B8C-83A1-F6EECF244321}">
                <p14:modId xmlns:p14="http://schemas.microsoft.com/office/powerpoint/2010/main" val="2853275095"/>
              </p:ext>
            </p:extLst>
          </p:nvPr>
        </p:nvGraphicFramePr>
        <p:xfrm>
          <a:off x="838200" y="1537274"/>
          <a:ext cx="10515600" cy="4283980"/>
        </p:xfrm>
        <a:graphic>
          <a:graphicData uri="http://schemas.openxmlformats.org/drawingml/2006/table">
            <a:tbl>
              <a:tblPr firstRow="1" bandRow="1"/>
              <a:tblGrid>
                <a:gridCol w="2103120">
                  <a:extLst>
                    <a:ext uri="{9D8B030D-6E8A-4147-A177-3AD203B41FA5}">
                      <a16:colId xmlns:a16="http://schemas.microsoft.com/office/drawing/2014/main" val="818982196"/>
                    </a:ext>
                  </a:extLst>
                </a:gridCol>
                <a:gridCol w="2103120">
                  <a:extLst>
                    <a:ext uri="{9D8B030D-6E8A-4147-A177-3AD203B41FA5}">
                      <a16:colId xmlns:a16="http://schemas.microsoft.com/office/drawing/2014/main" val="1983279707"/>
                    </a:ext>
                  </a:extLst>
                </a:gridCol>
                <a:gridCol w="2103120">
                  <a:extLst>
                    <a:ext uri="{9D8B030D-6E8A-4147-A177-3AD203B41FA5}">
                      <a16:colId xmlns:a16="http://schemas.microsoft.com/office/drawing/2014/main" val="2302238585"/>
                    </a:ext>
                  </a:extLst>
                </a:gridCol>
                <a:gridCol w="2103120">
                  <a:extLst>
                    <a:ext uri="{9D8B030D-6E8A-4147-A177-3AD203B41FA5}">
                      <a16:colId xmlns:a16="http://schemas.microsoft.com/office/drawing/2014/main" val="3161551718"/>
                    </a:ext>
                  </a:extLst>
                </a:gridCol>
                <a:gridCol w="2103120">
                  <a:extLst>
                    <a:ext uri="{9D8B030D-6E8A-4147-A177-3AD203B41FA5}">
                      <a16:colId xmlns:a16="http://schemas.microsoft.com/office/drawing/2014/main" val="744032447"/>
                    </a:ext>
                  </a:extLst>
                </a:gridCol>
              </a:tblGrid>
              <a:tr h="5510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Criteria</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Year</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Min</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Max</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chemeClr val="tx1"/>
                          </a:solidFill>
                          <a:latin typeface="Arial Nova Cond Light" panose="020B0306020202020204" pitchFamily="34" charset="0"/>
                        </a:rPr>
                        <a:t>High Low Ratio</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1385698"/>
                  </a:ext>
                </a:extLst>
              </a:tr>
              <a:tr h="46661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chemeClr val="bg2">
                              <a:lumMod val="75000"/>
                            </a:schemeClr>
                          </a:solidFill>
                          <a:latin typeface="Arial Nova Cond Light" panose="020B0306020202020204" pitchFamily="34" charset="0"/>
                        </a:rPr>
                        <a:t>Among Local Health Authorities</a:t>
                      </a: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2019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85,29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95,01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1,11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1205623"/>
                  </a:ext>
                </a:extLst>
              </a:tr>
              <a:tr h="466616">
                <a:tc vMerge="1">
                  <a:txBody>
                    <a:bodyPr/>
                    <a:lstStyle/>
                    <a:p>
                      <a:pPr algn="ctr"/>
                      <a:r>
                        <a:rPr lang="en-US" dirty="0" err="1"/>
                        <a:t>Tra</a:t>
                      </a:r>
                      <a:r>
                        <a:rPr lang="en-US" dirty="0"/>
                        <a:t> le AUSL</a:t>
                      </a:r>
                    </a:p>
                  </a:txBody>
                  <a:tcPr anchor="ctr">
                    <a:solidFill>
                      <a:schemeClr val="accent5">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66,49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85,49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1,29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98200082"/>
                  </a:ext>
                </a:extLst>
              </a:tr>
              <a:tr h="466616">
                <a:tc vMerge="1">
                  <a:txBody>
                    <a:bodyPr/>
                    <a:lstStyle/>
                    <a:p>
                      <a:pPr algn="ctr"/>
                      <a:r>
                        <a:rPr lang="en-US" dirty="0" err="1"/>
                        <a:t>Tra</a:t>
                      </a:r>
                      <a:r>
                        <a:rPr lang="en-US" dirty="0"/>
                        <a:t> le AUSL</a:t>
                      </a:r>
                    </a:p>
                  </a:txBody>
                  <a:tcPr anchor="ctr">
                    <a:solidFill>
                      <a:schemeClr val="accent5">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fontAlgn="b" latinLnBrk="0" hangingPunct="1"/>
                      <a:r>
                        <a:rPr lang="en-IT" sz="1600" b="0" i="0" kern="1200" dirty="0">
                          <a:solidFill>
                            <a:schemeClr val="bg2">
                              <a:lumMod val="75000"/>
                            </a:schemeClr>
                          </a:solidFill>
                          <a:latin typeface="Arial Nova Cond Light" panose="020B0306020202020204" pitchFamily="34" charset="0"/>
                          <a:ea typeface="+mn-ea"/>
                          <a:cs typeface="Calibri" panose="020F0502020204030204" pitchFamily="34" charset="0"/>
                        </a:rPr>
                        <a:t>78,92</a:t>
                      </a:r>
                    </a:p>
                  </a:txBody>
                  <a:tcPr marL="9525" marR="9525" marT="9525" marB="0"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fontAlgn="b" latinLnBrk="0" hangingPunct="1"/>
                      <a:r>
                        <a:rPr lang="en-IT" sz="1600" b="0" i="0" kern="1200" dirty="0">
                          <a:solidFill>
                            <a:schemeClr val="bg2">
                              <a:lumMod val="75000"/>
                            </a:schemeClr>
                          </a:solidFill>
                          <a:latin typeface="Arial Nova Cond Light" panose="020B0306020202020204" pitchFamily="34" charset="0"/>
                          <a:ea typeface="+mn-ea"/>
                          <a:cs typeface="Calibri" panose="020F0502020204030204" pitchFamily="34" charset="0"/>
                        </a:rPr>
                        <a:t>114,49</a:t>
                      </a:r>
                    </a:p>
                  </a:txBody>
                  <a:tcPr marL="9525" marR="9525" marT="9525" marB="0"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1,45</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28015670"/>
                  </a:ext>
                </a:extLst>
              </a:tr>
              <a:tr h="466616">
                <a:tc vMerge="1">
                  <a:txBody>
                    <a:bodyPr/>
                    <a:lstStyle/>
                    <a:p>
                      <a:pPr algn="ctr"/>
                      <a:endParaRPr lang="en-US" b="1" dirty="0">
                        <a:solidFill>
                          <a:srgbClr val="1B0E07"/>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no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2022</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marL="0" algn="ctr" defTabSz="914400" rtl="0" eaLnBrk="1" fontAlgn="b" latinLnBrk="0" hangingPunct="1"/>
                      <a:r>
                        <a:rPr lang="it-IT" sz="1600" b="0" i="0" kern="1200" dirty="0">
                          <a:solidFill>
                            <a:schemeClr val="bg2">
                              <a:lumMod val="75000"/>
                            </a:schemeClr>
                          </a:solidFill>
                          <a:latin typeface="Arial Nova Cond Light" panose="020B0306020202020204" pitchFamily="34" charset="0"/>
                          <a:ea typeface="+mn-ea"/>
                          <a:cs typeface="Calibri" panose="020F0502020204030204" pitchFamily="34" charset="0"/>
                        </a:rPr>
                        <a:t>82,72</a:t>
                      </a:r>
                      <a:endParaRPr lang="en-IT" sz="1600" b="0" i="0" kern="1200" dirty="0">
                        <a:solidFill>
                          <a:schemeClr val="bg2">
                            <a:lumMod val="75000"/>
                          </a:schemeClr>
                        </a:solidFill>
                        <a:latin typeface="Arial Nova Cond Light" panose="020B0306020202020204" pitchFamily="34" charset="0"/>
                        <a:ea typeface="+mn-ea"/>
                        <a:cs typeface="Calibri" panose="020F0502020204030204" pitchFamily="34" charset="0"/>
                      </a:endParaRPr>
                    </a:p>
                  </a:txBody>
                  <a:tcPr marL="9525" marR="9525" marT="95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marL="0" algn="ctr" defTabSz="914400" rtl="0" eaLnBrk="1" fontAlgn="b" latinLnBrk="0" hangingPunct="1"/>
                      <a:r>
                        <a:rPr lang="it-IT" sz="1600" b="0" i="0" kern="1200" dirty="0">
                          <a:solidFill>
                            <a:schemeClr val="bg2">
                              <a:lumMod val="75000"/>
                            </a:schemeClr>
                          </a:solidFill>
                          <a:latin typeface="Arial Nova Cond Light" panose="020B0306020202020204" pitchFamily="34" charset="0"/>
                          <a:ea typeface="+mn-ea"/>
                          <a:cs typeface="Calibri" panose="020F0502020204030204" pitchFamily="34" charset="0"/>
                        </a:rPr>
                        <a:t>119,47</a:t>
                      </a:r>
                      <a:endParaRPr lang="en-IT" sz="1600" b="0" i="0" kern="1200" dirty="0">
                        <a:solidFill>
                          <a:schemeClr val="bg2">
                            <a:lumMod val="75000"/>
                          </a:schemeClr>
                        </a:solidFill>
                        <a:latin typeface="Arial Nova Cond Light" panose="020B0306020202020204" pitchFamily="34" charset="0"/>
                        <a:ea typeface="+mn-ea"/>
                        <a:cs typeface="Calibri" panose="020F0502020204030204" pitchFamily="34" charset="0"/>
                      </a:endParaRPr>
                    </a:p>
                  </a:txBody>
                  <a:tcPr marL="9525" marR="9525" marT="95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600" b="0" i="0" dirty="0">
                          <a:solidFill>
                            <a:schemeClr val="bg2">
                              <a:lumMod val="75000"/>
                            </a:schemeClr>
                          </a:solidFill>
                          <a:latin typeface="Arial Nova Cond Light" panose="020B0306020202020204" pitchFamily="34" charset="0"/>
                          <a:cs typeface="Calibri" panose="020F0502020204030204" pitchFamily="34" charset="0"/>
                        </a:rPr>
                        <a:t>1,44</a:t>
                      </a: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7581052"/>
                  </a:ext>
                </a:extLst>
              </a:tr>
              <a:tr h="46661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1B0E07"/>
                          </a:solidFill>
                          <a:latin typeface="Arial Nova Cond Light" panose="020B0306020202020204" pitchFamily="34" charset="0"/>
                        </a:rPr>
                        <a:t>Among Local Health Districts</a:t>
                      </a: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DAA4"/>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2019</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65,93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138,16</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2,10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646403574"/>
                  </a:ext>
                </a:extLst>
              </a:tr>
              <a:tr h="46661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Tra</a:t>
                      </a:r>
                      <a:r>
                        <a:rPr lang="en-US" dirty="0"/>
                        <a:t> Zone </a:t>
                      </a:r>
                      <a:r>
                        <a:rPr lang="en-US" dirty="0" err="1"/>
                        <a:t>Distretto</a:t>
                      </a:r>
                      <a:endParaRPr lang="en-US" dirty="0"/>
                    </a:p>
                  </a:txBody>
                  <a:tcPr anchor="c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2020</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53,24</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132,41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40000"/>
                        <a:lumOff val="6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2,48</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2967519284"/>
                  </a:ext>
                </a:extLst>
              </a:tr>
              <a:tr h="46661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err="1"/>
                        <a:t>Tra</a:t>
                      </a:r>
                      <a:r>
                        <a:rPr lang="en-US" dirty="0"/>
                        <a:t> Zone </a:t>
                      </a:r>
                      <a:r>
                        <a:rPr lang="en-US" dirty="0" err="1"/>
                        <a:t>Distretto</a:t>
                      </a:r>
                      <a:endParaRPr lang="en-US" dirty="0"/>
                    </a:p>
                  </a:txBody>
                  <a:tcPr anchor="ctr">
                    <a:solidFill>
                      <a:schemeClr val="accent2">
                        <a:lumMod val="20000"/>
                        <a:lumOff val="8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2021</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55,87</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0" i="0" dirty="0">
                          <a:solidFill>
                            <a:schemeClr val="tx1"/>
                          </a:solidFill>
                          <a:latin typeface="Arial Nova Cond Light" panose="020B0306020202020204" pitchFamily="34" charset="0"/>
                          <a:cs typeface="Calibri" panose="020F0502020204030204" pitchFamily="34" charset="0"/>
                        </a:rPr>
                        <a:t>158,13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600" b="1" i="0" dirty="0">
                          <a:solidFill>
                            <a:srgbClr val="FF0000"/>
                          </a:solidFill>
                          <a:latin typeface="Arial Nova Cond Light" panose="020B0306020202020204" pitchFamily="34" charset="0"/>
                          <a:cs typeface="Calibri" panose="020F0502020204030204" pitchFamily="34" charset="0"/>
                        </a:rPr>
                        <a:t>2,83</a:t>
                      </a:r>
                    </a:p>
                  </a:txBody>
                  <a:tcPr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357810187"/>
                  </a:ext>
                </a:extLst>
              </a:tr>
              <a:tr h="466616">
                <a:tc vMerge="1">
                  <a:txBody>
                    <a:bodyPr/>
                    <a:lstStyle/>
                    <a:p>
                      <a:pPr algn="ctr"/>
                      <a:endParaRPr lang="en-US" b="1" dirty="0">
                        <a:solidFill>
                          <a:srgbClr val="1B0E07"/>
                        </a:solidFill>
                      </a:endParaRPr>
                    </a:p>
                  </a:txBody>
                  <a:tcPr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p>
                      <a:pPr algn="ctr"/>
                      <a:r>
                        <a:rPr lang="en-US" sz="1600" b="0" i="0" dirty="0">
                          <a:solidFill>
                            <a:schemeClr val="tx1"/>
                          </a:solidFill>
                          <a:latin typeface="Arial Nova Cond Light" panose="020B0306020202020204" pitchFamily="34" charset="0"/>
                          <a:cs typeface="Calibri" panose="020F0502020204030204" pitchFamily="34" charset="0"/>
                        </a:rPr>
                        <a:t>2022</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C000"/>
                    </a:solidFill>
                  </a:tcPr>
                </a:tc>
                <a:tc>
                  <a:txBody>
                    <a:bodyPr/>
                    <a:lstStyle/>
                    <a:p>
                      <a:pPr algn="ctr"/>
                      <a:r>
                        <a:rPr lang="en-US" sz="1600" b="0" i="0" dirty="0">
                          <a:solidFill>
                            <a:schemeClr val="tx1"/>
                          </a:solidFill>
                          <a:latin typeface="Arial Nova Cond Light" panose="020B0306020202020204" pitchFamily="34" charset="0"/>
                          <a:cs typeface="Calibri" panose="020F0502020204030204" pitchFamily="34" charset="0"/>
                        </a:rPr>
                        <a:t>61,13</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C000"/>
                    </a:solidFill>
                  </a:tcPr>
                </a:tc>
                <a:tc>
                  <a:txBody>
                    <a:bodyPr/>
                    <a:lstStyle/>
                    <a:p>
                      <a:pPr algn="ctr"/>
                      <a:r>
                        <a:rPr lang="en-US" sz="1600" b="0" i="0" dirty="0">
                          <a:solidFill>
                            <a:schemeClr val="tx1"/>
                          </a:solidFill>
                          <a:latin typeface="Arial Nova Cond Light" panose="020B0306020202020204" pitchFamily="34" charset="0"/>
                          <a:cs typeface="Calibri" panose="020F0502020204030204" pitchFamily="34" charset="0"/>
                        </a:rPr>
                        <a:t>161,68</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C000"/>
                    </a:solidFill>
                  </a:tcPr>
                </a:tc>
                <a:tc>
                  <a:txBody>
                    <a:bodyPr/>
                    <a:lstStyle/>
                    <a:p>
                      <a:pPr algn="ctr"/>
                      <a:r>
                        <a:rPr lang="en-US" sz="1600" b="1" i="0" dirty="0">
                          <a:solidFill>
                            <a:srgbClr val="FF0000"/>
                          </a:solidFill>
                          <a:latin typeface="Arial Nova Cond Light" panose="020B0306020202020204" pitchFamily="34" charset="0"/>
                          <a:cs typeface="Calibri" panose="020F0502020204030204" pitchFamily="34" charset="0"/>
                        </a:rPr>
                        <a:t>2,64</a:t>
                      </a:r>
                    </a:p>
                  </a:txBody>
                  <a:tcPr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583491347"/>
                  </a:ext>
                </a:extLst>
              </a:tr>
            </a:tbl>
          </a:graphicData>
        </a:graphic>
      </p:graphicFrame>
      <p:sp>
        <p:nvSpPr>
          <p:cNvPr id="2" name="CasellaDiTesto 1">
            <a:extLst>
              <a:ext uri="{FF2B5EF4-FFF2-40B4-BE49-F238E27FC236}">
                <a16:creationId xmlns:a16="http://schemas.microsoft.com/office/drawing/2014/main" id="{8D575CFE-93DC-F585-0AAF-0EB908323312}"/>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7</a:t>
            </a:r>
          </a:p>
        </p:txBody>
      </p:sp>
    </p:spTree>
    <p:extLst>
      <p:ext uri="{BB962C8B-B14F-4D97-AF65-F5344CB8AC3E}">
        <p14:creationId xmlns:p14="http://schemas.microsoft.com/office/powerpoint/2010/main" val="2693372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magine 17" descr="Immagine che contiene schermata, linea, Diagramma, testo&#10;&#10;Descrizione generata automaticamente">
            <a:extLst>
              <a:ext uri="{FF2B5EF4-FFF2-40B4-BE49-F238E27FC236}">
                <a16:creationId xmlns:a16="http://schemas.microsoft.com/office/drawing/2014/main" id="{ADE45D36-BAB4-CF8D-F275-F20237A8444E}"/>
              </a:ext>
            </a:extLst>
          </p:cNvPr>
          <p:cNvPicPr>
            <a:picLocks noChangeAspect="1"/>
          </p:cNvPicPr>
          <p:nvPr/>
        </p:nvPicPr>
        <p:blipFill rotWithShape="1">
          <a:blip r:embed="rId3"/>
          <a:srcRect l="86326" t="28617" b="52465"/>
          <a:stretch/>
        </p:blipFill>
        <p:spPr>
          <a:xfrm>
            <a:off x="9846299" y="1593035"/>
            <a:ext cx="1643336" cy="1572259"/>
          </a:xfrm>
          <a:prstGeom prst="rect">
            <a:avLst/>
          </a:prstGeom>
        </p:spPr>
      </p:pic>
      <p:pic>
        <p:nvPicPr>
          <p:cNvPr id="14" name="Immagine 13" descr="Immagine che contiene schermata, linea, Diagramma, testo&#10;&#10;Descrizione generata automaticamente">
            <a:extLst>
              <a:ext uri="{FF2B5EF4-FFF2-40B4-BE49-F238E27FC236}">
                <a16:creationId xmlns:a16="http://schemas.microsoft.com/office/drawing/2014/main" id="{540286ED-7818-39F3-168C-7A8218977937}"/>
              </a:ext>
            </a:extLst>
          </p:cNvPr>
          <p:cNvPicPr>
            <a:picLocks noChangeAspect="1"/>
          </p:cNvPicPr>
          <p:nvPr/>
        </p:nvPicPr>
        <p:blipFill rotWithShape="1">
          <a:blip r:embed="rId3"/>
          <a:srcRect r="14489"/>
          <a:stretch/>
        </p:blipFill>
        <p:spPr>
          <a:xfrm>
            <a:off x="1473365" y="150699"/>
            <a:ext cx="8293487" cy="6707301"/>
          </a:xfrm>
          <a:prstGeom prst="rect">
            <a:avLst/>
          </a:prstGeom>
        </p:spPr>
      </p:pic>
      <p:sp>
        <p:nvSpPr>
          <p:cNvPr id="17" name="Titolo 1">
            <a:extLst>
              <a:ext uri="{FF2B5EF4-FFF2-40B4-BE49-F238E27FC236}">
                <a16:creationId xmlns:a16="http://schemas.microsoft.com/office/drawing/2014/main" id="{01421ECD-AD09-35C4-D694-2D3B21442051}"/>
              </a:ext>
            </a:extLst>
          </p:cNvPr>
          <p:cNvSpPr>
            <a:spLocks noGrp="1"/>
          </p:cNvSpPr>
          <p:nvPr>
            <p:ph type="title"/>
          </p:nvPr>
        </p:nvSpPr>
        <p:spPr>
          <a:xfrm>
            <a:off x="10376450" y="6316594"/>
            <a:ext cx="1571455" cy="365125"/>
          </a:xfrm>
        </p:spPr>
        <p:txBody>
          <a:bodyPr>
            <a:normAutofit fontScale="90000"/>
          </a:bodyPr>
          <a:lstStyle/>
          <a:p>
            <a:pPr algn="r"/>
            <a:r>
              <a:rPr lang="en-GB" sz="1700" dirty="0">
                <a:latin typeface="Arial Nova Cond Light" panose="020B0306020202020204" pitchFamily="34" charset="0"/>
              </a:rPr>
              <a:t>Results – Year 2021</a:t>
            </a:r>
          </a:p>
        </p:txBody>
      </p:sp>
      <p:pic>
        <p:nvPicPr>
          <p:cNvPr id="4" name="image3.jpeg">
            <a:extLst>
              <a:ext uri="{FF2B5EF4-FFF2-40B4-BE49-F238E27FC236}">
                <a16:creationId xmlns:a16="http://schemas.microsoft.com/office/drawing/2014/main" id="{25733AD0-4D2D-7BA6-A995-C8F684FEB833}"/>
              </a:ext>
            </a:extLst>
          </p:cNvPr>
          <p:cNvPicPr>
            <a:picLocks noChangeAspect="1"/>
          </p:cNvPicPr>
          <p:nvPr/>
        </p:nvPicPr>
        <p:blipFill rotWithShape="1">
          <a:blip r:embed="rId4" cstate="print"/>
          <a:srcRect l="83139" t="51881" b="10485"/>
          <a:stretch/>
        </p:blipFill>
        <p:spPr>
          <a:xfrm>
            <a:off x="9846299" y="3276600"/>
            <a:ext cx="1744671" cy="2520697"/>
          </a:xfrm>
          <a:prstGeom prst="rect">
            <a:avLst/>
          </a:prstGeom>
        </p:spPr>
      </p:pic>
      <p:sp>
        <p:nvSpPr>
          <p:cNvPr id="19" name="CasellaDiTesto 18">
            <a:extLst>
              <a:ext uri="{FF2B5EF4-FFF2-40B4-BE49-F238E27FC236}">
                <a16:creationId xmlns:a16="http://schemas.microsoft.com/office/drawing/2014/main" id="{BCEE13CC-340B-7174-E6D9-BE4C6739D9D4}"/>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8</a:t>
            </a:r>
          </a:p>
        </p:txBody>
      </p:sp>
    </p:spTree>
    <p:extLst>
      <p:ext uri="{BB962C8B-B14F-4D97-AF65-F5344CB8AC3E}">
        <p14:creationId xmlns:p14="http://schemas.microsoft.com/office/powerpoint/2010/main" val="3968972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4.jpeg">
            <a:extLst>
              <a:ext uri="{FF2B5EF4-FFF2-40B4-BE49-F238E27FC236}">
                <a16:creationId xmlns:a16="http://schemas.microsoft.com/office/drawing/2014/main" id="{BC8833B6-4063-4F9D-445A-359C6558E707}"/>
              </a:ext>
            </a:extLst>
          </p:cNvPr>
          <p:cNvPicPr>
            <a:picLocks noChangeAspect="1"/>
          </p:cNvPicPr>
          <p:nvPr/>
        </p:nvPicPr>
        <p:blipFill rotWithShape="1">
          <a:blip r:embed="rId3" cstate="print"/>
          <a:srcRect r="7148"/>
          <a:stretch/>
        </p:blipFill>
        <p:spPr>
          <a:xfrm>
            <a:off x="3987800" y="976162"/>
            <a:ext cx="8096396" cy="5523191"/>
          </a:xfrm>
          <a:prstGeom prst="rect">
            <a:avLst/>
          </a:prstGeom>
        </p:spPr>
      </p:pic>
      <p:sp>
        <p:nvSpPr>
          <p:cNvPr id="9" name="CasellaDiTesto 8">
            <a:extLst>
              <a:ext uri="{FF2B5EF4-FFF2-40B4-BE49-F238E27FC236}">
                <a16:creationId xmlns:a16="http://schemas.microsoft.com/office/drawing/2014/main" id="{10728681-C194-F8AC-4997-20E8CCEB190F}"/>
              </a:ext>
            </a:extLst>
          </p:cNvPr>
          <p:cNvSpPr txBox="1"/>
          <p:nvPr/>
        </p:nvSpPr>
        <p:spPr>
          <a:xfrm>
            <a:off x="10184305" y="6325974"/>
            <a:ext cx="1789044" cy="338554"/>
          </a:xfrm>
          <a:prstGeom prst="rect">
            <a:avLst/>
          </a:prstGeom>
          <a:noFill/>
        </p:spPr>
        <p:txBody>
          <a:bodyPr wrap="square" rtlCol="0" anchor="ctr">
            <a:spAutoFit/>
          </a:bodyPr>
          <a:lstStyle/>
          <a:p>
            <a:pPr algn="r"/>
            <a:r>
              <a:rPr lang="it-IT" sz="1600" dirty="0">
                <a:solidFill>
                  <a:schemeClr val="bg2">
                    <a:lumMod val="50000"/>
                  </a:schemeClr>
                </a:solidFill>
                <a:latin typeface="Arial Nova Cond Light" panose="020B0306020202020204" pitchFamily="34" charset="0"/>
              </a:rPr>
              <a:t>9</a:t>
            </a:r>
          </a:p>
        </p:txBody>
      </p:sp>
      <p:sp>
        <p:nvSpPr>
          <p:cNvPr id="14" name="Titolo 1">
            <a:extLst>
              <a:ext uri="{FF2B5EF4-FFF2-40B4-BE49-F238E27FC236}">
                <a16:creationId xmlns:a16="http://schemas.microsoft.com/office/drawing/2014/main" id="{E92BAAC3-BC40-6613-3C66-15A20FBE4674}"/>
              </a:ext>
            </a:extLst>
          </p:cNvPr>
          <p:cNvSpPr>
            <a:spLocks noGrp="1"/>
          </p:cNvSpPr>
          <p:nvPr>
            <p:ph type="title"/>
          </p:nvPr>
        </p:nvSpPr>
        <p:spPr>
          <a:xfrm>
            <a:off x="838200" y="363400"/>
            <a:ext cx="10515600" cy="1000666"/>
          </a:xfrm>
        </p:spPr>
        <p:txBody>
          <a:bodyPr>
            <a:normAutofit/>
          </a:bodyPr>
          <a:lstStyle/>
          <a:p>
            <a:r>
              <a:rPr lang="en-GB" sz="3200" dirty="0">
                <a:latin typeface="Arial Nova Cond Light" panose="020B0306020202020204" pitchFamily="34" charset="0"/>
              </a:rPr>
              <a:t>Results - 2021</a:t>
            </a:r>
          </a:p>
        </p:txBody>
      </p:sp>
      <p:pic>
        <p:nvPicPr>
          <p:cNvPr id="10" name="image3.jpeg">
            <a:extLst>
              <a:ext uri="{FF2B5EF4-FFF2-40B4-BE49-F238E27FC236}">
                <a16:creationId xmlns:a16="http://schemas.microsoft.com/office/drawing/2014/main" id="{39BA7392-5B63-FF16-3E8D-33C6DB55A5BF}"/>
              </a:ext>
            </a:extLst>
          </p:cNvPr>
          <p:cNvPicPr>
            <a:picLocks noChangeAspect="1"/>
          </p:cNvPicPr>
          <p:nvPr/>
        </p:nvPicPr>
        <p:blipFill rotWithShape="1">
          <a:blip r:embed="rId4" cstate="print"/>
          <a:srcRect l="83139" t="72013" b="10485"/>
          <a:stretch/>
        </p:blipFill>
        <p:spPr>
          <a:xfrm>
            <a:off x="838200" y="2256712"/>
            <a:ext cx="1744671" cy="1172288"/>
          </a:xfrm>
          <a:prstGeom prst="rect">
            <a:avLst/>
          </a:prstGeom>
        </p:spPr>
      </p:pic>
      <p:sp>
        <p:nvSpPr>
          <p:cNvPr id="12" name="Ovale 11">
            <a:extLst>
              <a:ext uri="{FF2B5EF4-FFF2-40B4-BE49-F238E27FC236}">
                <a16:creationId xmlns:a16="http://schemas.microsoft.com/office/drawing/2014/main" id="{623A6603-2DF3-B1AA-B29E-AD7B632BC860}"/>
              </a:ext>
            </a:extLst>
          </p:cNvPr>
          <p:cNvSpPr/>
          <p:nvPr/>
        </p:nvSpPr>
        <p:spPr>
          <a:xfrm>
            <a:off x="4454807" y="5648973"/>
            <a:ext cx="1614152" cy="5409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a:extLst>
              <a:ext uri="{FF2B5EF4-FFF2-40B4-BE49-F238E27FC236}">
                <a16:creationId xmlns:a16="http://schemas.microsoft.com/office/drawing/2014/main" id="{DF7B7036-49D4-3CF0-E495-62A83132F93E}"/>
              </a:ext>
            </a:extLst>
          </p:cNvPr>
          <p:cNvPicPr>
            <a:picLocks noChangeAspect="1"/>
          </p:cNvPicPr>
          <p:nvPr/>
        </p:nvPicPr>
        <p:blipFill rotWithShape="1">
          <a:blip r:embed="rId5"/>
          <a:srcRect l="9145" t="12458" b="1"/>
          <a:stretch/>
        </p:blipFill>
        <p:spPr>
          <a:xfrm>
            <a:off x="1025040" y="3939594"/>
            <a:ext cx="346156" cy="122295"/>
          </a:xfrm>
          <a:prstGeom prst="rect">
            <a:avLst/>
          </a:prstGeom>
        </p:spPr>
      </p:pic>
      <p:sp>
        <p:nvSpPr>
          <p:cNvPr id="4" name="CasellaDiTesto 3">
            <a:extLst>
              <a:ext uri="{FF2B5EF4-FFF2-40B4-BE49-F238E27FC236}">
                <a16:creationId xmlns:a16="http://schemas.microsoft.com/office/drawing/2014/main" id="{B9B1E4A0-2315-38DF-0489-5B39CD0F608F}"/>
              </a:ext>
            </a:extLst>
          </p:cNvPr>
          <p:cNvSpPr txBox="1"/>
          <p:nvPr/>
        </p:nvSpPr>
        <p:spPr>
          <a:xfrm>
            <a:off x="1470992" y="3776870"/>
            <a:ext cx="1391479" cy="369332"/>
          </a:xfrm>
          <a:prstGeom prst="rect">
            <a:avLst/>
          </a:prstGeom>
          <a:noFill/>
        </p:spPr>
        <p:txBody>
          <a:bodyPr wrap="square" rtlCol="0">
            <a:spAutoFit/>
          </a:bodyPr>
          <a:lstStyle/>
          <a:p>
            <a:r>
              <a:rPr lang="it-IT" dirty="0" err="1">
                <a:latin typeface="Arial Nova Cond Light" panose="020B0306020202020204" pitchFamily="34" charset="0"/>
              </a:rPr>
              <a:t>Median</a:t>
            </a:r>
            <a:r>
              <a:rPr lang="it-IT" dirty="0">
                <a:latin typeface="Arial Nova Cond Light" panose="020B0306020202020204" pitchFamily="34" charset="0"/>
              </a:rPr>
              <a:t> </a:t>
            </a:r>
            <a:r>
              <a:rPr lang="it-IT" dirty="0" err="1">
                <a:latin typeface="Arial Nova Cond Light" panose="020B0306020202020204" pitchFamily="34" charset="0"/>
              </a:rPr>
              <a:t>value</a:t>
            </a:r>
            <a:endParaRPr lang="it-IT" dirty="0">
              <a:latin typeface="Arial Nova Cond Light" panose="020B0306020202020204" pitchFamily="34" charset="0"/>
            </a:endParaRPr>
          </a:p>
        </p:txBody>
      </p:sp>
    </p:spTree>
    <p:extLst>
      <p:ext uri="{BB962C8B-B14F-4D97-AF65-F5344CB8AC3E}">
        <p14:creationId xmlns:p14="http://schemas.microsoft.com/office/powerpoint/2010/main" val="3087370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B888ADD-CB2F-B3C4-AFD6-718AA9011985}"/>
              </a:ext>
            </a:extLst>
          </p:cNvPr>
          <p:cNvSpPr txBox="1"/>
          <p:nvPr/>
        </p:nvSpPr>
        <p:spPr>
          <a:xfrm>
            <a:off x="838200" y="1630639"/>
            <a:ext cx="10515599" cy="3816429"/>
          </a:xfrm>
          <a:prstGeom prst="rect">
            <a:avLst/>
          </a:prstGeom>
          <a:noFill/>
        </p:spPr>
        <p:txBody>
          <a:bodyPr wrap="square" rtlCol="0">
            <a:spAutoFit/>
          </a:bodyPr>
          <a:lstStyle/>
          <a:p>
            <a:r>
              <a:rPr lang="en-GB" sz="2200" b="1" dirty="0">
                <a:latin typeface="Arial Nova Cond Light" panose="020B0306020202020204" pitchFamily="34" charset="0"/>
              </a:rPr>
              <a:t>19 September 2022</a:t>
            </a:r>
          </a:p>
          <a:p>
            <a:endParaRPr lang="en-GB" sz="2200" b="1" dirty="0">
              <a:latin typeface="Arial Nova Cond Light" panose="020B0306020202020204" pitchFamily="34" charset="0"/>
            </a:endParaRPr>
          </a:p>
          <a:p>
            <a:r>
              <a:rPr lang="en-GB" sz="2200" dirty="0">
                <a:latin typeface="Arial Nova Cond Light" panose="020B0306020202020204" pitchFamily="34" charset="0"/>
              </a:rPr>
              <a:t>The matrix for the year 2021 was presented to the Directorate General of Health of the Region of Tuscany and to the managers of each LHA to illustrate the results.</a:t>
            </a:r>
          </a:p>
          <a:p>
            <a:endParaRPr lang="en-GB" sz="2200" dirty="0">
              <a:latin typeface="Arial Nova Cond Light" panose="020B0306020202020204" pitchFamily="34" charset="0"/>
            </a:endParaRPr>
          </a:p>
          <a:p>
            <a:r>
              <a:rPr lang="en-GB" sz="2200" dirty="0">
                <a:latin typeface="Arial Nova Cond Light" panose="020B0306020202020204" pitchFamily="34" charset="0"/>
              </a:rPr>
              <a:t>During the meeting, some strategic objectives were set:</a:t>
            </a:r>
          </a:p>
          <a:p>
            <a:pPr marL="285750" indent="-285750">
              <a:buFont typeface="Arial" panose="020B0604020202020204" pitchFamily="34" charset="0"/>
              <a:buChar char="•"/>
            </a:pPr>
            <a:r>
              <a:rPr lang="en-GB" sz="2200" dirty="0">
                <a:latin typeface="Arial Nova Cond Light" panose="020B0306020202020204" pitchFamily="34" charset="0"/>
              </a:rPr>
              <a:t>Increased care delivery in those health districts lagging in reaching the regional median of visit rates. </a:t>
            </a:r>
          </a:p>
          <a:p>
            <a:pPr marL="285750" indent="-285750">
              <a:buFont typeface="Arial" panose="020B0604020202020204" pitchFamily="34" charset="0"/>
              <a:buChar char="•"/>
            </a:pPr>
            <a:r>
              <a:rPr lang="en-GB" sz="2200" dirty="0">
                <a:latin typeface="Arial Nova Cond Light" panose="020B0306020202020204" pitchFamily="34" charset="0"/>
              </a:rPr>
              <a:t>Reducing waiting times. </a:t>
            </a:r>
          </a:p>
          <a:p>
            <a:pPr marL="285750" indent="-285750">
              <a:buFont typeface="Arial" panose="020B0604020202020204" pitchFamily="34" charset="0"/>
              <a:buChar char="•"/>
            </a:pPr>
            <a:endParaRPr lang="en-GB" sz="2200" dirty="0">
              <a:latin typeface="Arial Nova Cond Light" panose="020B0306020202020204" pitchFamily="34" charset="0"/>
            </a:endParaRPr>
          </a:p>
          <a:p>
            <a:r>
              <a:rPr lang="en-GB" sz="2200" dirty="0">
                <a:latin typeface="Arial Nova Cond Light" panose="020B0306020202020204" pitchFamily="34" charset="0"/>
              </a:rPr>
              <a:t>Tuscany Region has adopted the presented tool to identify the most vulnerable local health districts (first quadrant) and define priorities of interventions and resource allocation.</a:t>
            </a:r>
          </a:p>
        </p:txBody>
      </p:sp>
      <p:sp>
        <p:nvSpPr>
          <p:cNvPr id="9" name="CasellaDiTesto 8">
            <a:extLst>
              <a:ext uri="{FF2B5EF4-FFF2-40B4-BE49-F238E27FC236}">
                <a16:creationId xmlns:a16="http://schemas.microsoft.com/office/drawing/2014/main" id="{10728681-C194-F8AC-4997-20E8CCEB190F}"/>
              </a:ext>
            </a:extLst>
          </p:cNvPr>
          <p:cNvSpPr txBox="1"/>
          <p:nvPr/>
        </p:nvSpPr>
        <p:spPr>
          <a:xfrm>
            <a:off x="10184305" y="6325974"/>
            <a:ext cx="1789044" cy="338554"/>
          </a:xfrm>
          <a:prstGeom prst="rect">
            <a:avLst/>
          </a:prstGeom>
          <a:noFill/>
        </p:spPr>
        <p:txBody>
          <a:bodyPr wrap="square" rtlCol="0" anchor="ctr">
            <a:spAutoFit/>
          </a:bodyPr>
          <a:lstStyle/>
          <a:p>
            <a:pPr algn="r"/>
            <a:r>
              <a:rPr lang="it-IT" sz="1600" dirty="0">
                <a:solidFill>
                  <a:schemeClr val="bg2">
                    <a:lumMod val="50000"/>
                  </a:schemeClr>
                </a:solidFill>
                <a:latin typeface="Arial Nova Cond Light" panose="020B0306020202020204" pitchFamily="34" charset="0"/>
              </a:rPr>
              <a:t>10</a:t>
            </a:r>
          </a:p>
        </p:txBody>
      </p:sp>
      <p:sp>
        <p:nvSpPr>
          <p:cNvPr id="14" name="Titolo 1">
            <a:extLst>
              <a:ext uri="{FF2B5EF4-FFF2-40B4-BE49-F238E27FC236}">
                <a16:creationId xmlns:a16="http://schemas.microsoft.com/office/drawing/2014/main" id="{E92BAAC3-BC40-6613-3C66-15A20FBE4674}"/>
              </a:ext>
            </a:extLst>
          </p:cNvPr>
          <p:cNvSpPr>
            <a:spLocks noGrp="1"/>
          </p:cNvSpPr>
          <p:nvPr>
            <p:ph type="title"/>
          </p:nvPr>
        </p:nvSpPr>
        <p:spPr>
          <a:xfrm>
            <a:off x="838200" y="363400"/>
            <a:ext cx="10515600" cy="1000666"/>
          </a:xfrm>
        </p:spPr>
        <p:txBody>
          <a:bodyPr>
            <a:normAutofit/>
          </a:bodyPr>
          <a:lstStyle/>
          <a:p>
            <a:r>
              <a:rPr lang="en-GB" sz="3200" dirty="0">
                <a:latin typeface="Arial Nova Cond Light" panose="020B0306020202020204" pitchFamily="34" charset="0"/>
              </a:rPr>
              <a:t>Adoption of matrix at Regional level</a:t>
            </a:r>
          </a:p>
        </p:txBody>
      </p:sp>
      <p:pic>
        <p:nvPicPr>
          <p:cNvPr id="2" name="Immagine 1">
            <a:extLst>
              <a:ext uri="{FF2B5EF4-FFF2-40B4-BE49-F238E27FC236}">
                <a16:creationId xmlns:a16="http://schemas.microsoft.com/office/drawing/2014/main" id="{E1DAFBAE-00B0-2C9B-0F3E-4FC53D363AF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44475" y="752053"/>
            <a:ext cx="2140893" cy="508074"/>
          </a:xfrm>
          <a:prstGeom prst="rect">
            <a:avLst/>
          </a:prstGeom>
        </p:spPr>
      </p:pic>
    </p:spTree>
    <p:extLst>
      <p:ext uri="{BB962C8B-B14F-4D97-AF65-F5344CB8AC3E}">
        <p14:creationId xmlns:p14="http://schemas.microsoft.com/office/powerpoint/2010/main" val="4258739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Home">
            <a:extLst>
              <a:ext uri="{FF2B5EF4-FFF2-40B4-BE49-F238E27FC236}">
                <a16:creationId xmlns:a16="http://schemas.microsoft.com/office/drawing/2014/main" id="{EF4A1410-4142-279C-6A6A-24C309D88F75}"/>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8964274" y="96827"/>
            <a:ext cx="1270871" cy="624379"/>
          </a:xfrm>
          <a:prstGeom prst="rect">
            <a:avLst/>
          </a:prstGeom>
          <a:noFill/>
          <a:ln>
            <a:noFill/>
          </a:ln>
        </p:spPr>
      </p:pic>
      <p:pic>
        <p:nvPicPr>
          <p:cNvPr id="4" name="Immagine 3">
            <a:extLst>
              <a:ext uri="{FF2B5EF4-FFF2-40B4-BE49-F238E27FC236}">
                <a16:creationId xmlns:a16="http://schemas.microsoft.com/office/drawing/2014/main" id="{0CC3D11C-A197-8CB9-6BAF-9285FD765F4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137250" y="2928667"/>
            <a:ext cx="4216550" cy="1000666"/>
          </a:xfrm>
          <a:prstGeom prst="rect">
            <a:avLst/>
          </a:prstGeom>
        </p:spPr>
      </p:pic>
      <p:sp>
        <p:nvSpPr>
          <p:cNvPr id="9" name="CasellaDiTesto 8">
            <a:extLst>
              <a:ext uri="{FF2B5EF4-FFF2-40B4-BE49-F238E27FC236}">
                <a16:creationId xmlns:a16="http://schemas.microsoft.com/office/drawing/2014/main" id="{10728681-C194-F8AC-4997-20E8CCEB190F}"/>
              </a:ext>
            </a:extLst>
          </p:cNvPr>
          <p:cNvSpPr txBox="1"/>
          <p:nvPr/>
        </p:nvSpPr>
        <p:spPr>
          <a:xfrm>
            <a:off x="10184305" y="6325974"/>
            <a:ext cx="1789044" cy="338554"/>
          </a:xfrm>
          <a:prstGeom prst="rect">
            <a:avLst/>
          </a:prstGeom>
          <a:noFill/>
        </p:spPr>
        <p:txBody>
          <a:bodyPr wrap="square" rtlCol="0" anchor="ctr">
            <a:spAutoFit/>
          </a:bodyPr>
          <a:lstStyle/>
          <a:p>
            <a:pPr algn="r"/>
            <a:r>
              <a:rPr lang="it-IT" sz="1600" dirty="0">
                <a:solidFill>
                  <a:schemeClr val="bg2">
                    <a:lumMod val="50000"/>
                  </a:schemeClr>
                </a:solidFill>
                <a:latin typeface="Arial Nova Cond Light" panose="020B0306020202020204" pitchFamily="34" charset="0"/>
              </a:rPr>
              <a:t>11</a:t>
            </a:r>
          </a:p>
        </p:txBody>
      </p:sp>
      <p:sp>
        <p:nvSpPr>
          <p:cNvPr id="14" name="Titolo 1">
            <a:extLst>
              <a:ext uri="{FF2B5EF4-FFF2-40B4-BE49-F238E27FC236}">
                <a16:creationId xmlns:a16="http://schemas.microsoft.com/office/drawing/2014/main" id="{E92BAAC3-BC40-6613-3C66-15A20FBE4674}"/>
              </a:ext>
            </a:extLst>
          </p:cNvPr>
          <p:cNvSpPr>
            <a:spLocks noGrp="1"/>
          </p:cNvSpPr>
          <p:nvPr>
            <p:ph type="title"/>
          </p:nvPr>
        </p:nvSpPr>
        <p:spPr>
          <a:xfrm>
            <a:off x="838200" y="363400"/>
            <a:ext cx="10515600" cy="1000666"/>
          </a:xfrm>
        </p:spPr>
        <p:txBody>
          <a:bodyPr>
            <a:normAutofit/>
          </a:bodyPr>
          <a:lstStyle/>
          <a:p>
            <a:r>
              <a:rPr lang="en-GB" sz="3200" dirty="0">
                <a:latin typeface="Arial Nova Cond Light" panose="020B0306020202020204" pitchFamily="34" charset="0"/>
              </a:rPr>
              <a:t>Proximity Care</a:t>
            </a:r>
          </a:p>
        </p:txBody>
      </p:sp>
      <p:sp>
        <p:nvSpPr>
          <p:cNvPr id="8" name="CasellaDiTesto 7">
            <a:extLst>
              <a:ext uri="{FF2B5EF4-FFF2-40B4-BE49-F238E27FC236}">
                <a16:creationId xmlns:a16="http://schemas.microsoft.com/office/drawing/2014/main" id="{29FABB5D-D51E-3197-8379-EFBACC917CD1}"/>
              </a:ext>
            </a:extLst>
          </p:cNvPr>
          <p:cNvSpPr txBox="1"/>
          <p:nvPr/>
        </p:nvSpPr>
        <p:spPr>
          <a:xfrm>
            <a:off x="838201" y="1478142"/>
            <a:ext cx="5841380" cy="4401205"/>
          </a:xfrm>
          <a:prstGeom prst="rect">
            <a:avLst/>
          </a:prstGeom>
          <a:noFill/>
        </p:spPr>
        <p:txBody>
          <a:bodyPr wrap="square">
            <a:spAutoFit/>
          </a:bodyPr>
          <a:lstStyle/>
          <a:p>
            <a:r>
              <a:rPr lang="en-GB" sz="2000" b="1" dirty="0">
                <a:latin typeface="Arial Nova Cond Light" panose="020B0306020202020204" pitchFamily="34" charset="0"/>
              </a:rPr>
              <a:t>Proximity Care </a:t>
            </a:r>
            <a:r>
              <a:rPr lang="en-GB" sz="2000" dirty="0">
                <a:latin typeface="Arial Nova Cond Light" panose="020B0306020202020204" pitchFamily="34" charset="0"/>
              </a:rPr>
              <a:t>project: focuses on placing individuals, their communities, and their </a:t>
            </a:r>
            <a:r>
              <a:rPr lang="en-GB" sz="2000" b="1" dirty="0">
                <a:latin typeface="Arial Nova Cond Light" panose="020B0306020202020204" pitchFamily="34" charset="0"/>
              </a:rPr>
              <a:t>territory</a:t>
            </a:r>
            <a:r>
              <a:rPr lang="en-GB" sz="2000" dirty="0">
                <a:latin typeface="Arial Nova Cond Light" panose="020B0306020202020204" pitchFamily="34" charset="0"/>
              </a:rPr>
              <a:t> at the </a:t>
            </a:r>
            <a:r>
              <a:rPr lang="en-GB" sz="2000" b="1" dirty="0">
                <a:latin typeface="Arial Nova Cond Light" panose="020B0306020202020204" pitchFamily="34" charset="0"/>
              </a:rPr>
              <a:t>centre</a:t>
            </a:r>
            <a:r>
              <a:rPr lang="en-GB" sz="2000" dirty="0">
                <a:latin typeface="Arial Nova Cond Light" panose="020B0306020202020204" pitchFamily="34" charset="0"/>
              </a:rPr>
              <a:t> of </a:t>
            </a:r>
            <a:r>
              <a:rPr lang="en-GB" sz="2000" b="1" dirty="0">
                <a:latin typeface="Arial Nova Cond Light" panose="020B0306020202020204" pitchFamily="34" charset="0"/>
              </a:rPr>
              <a:t>the healthcare system</a:t>
            </a:r>
            <a:r>
              <a:rPr lang="en-GB" sz="2000" dirty="0">
                <a:latin typeface="Arial Nova Cond Light" panose="020B0306020202020204" pitchFamily="34" charset="0"/>
              </a:rPr>
              <a:t> to improve healthcare access and outcomes in the remote area of Valle del </a:t>
            </a:r>
            <a:r>
              <a:rPr lang="en-GB" sz="2000" dirty="0" err="1">
                <a:latin typeface="Arial Nova Cond Light" panose="020B0306020202020204" pitchFamily="34" charset="0"/>
              </a:rPr>
              <a:t>Serchio</a:t>
            </a:r>
            <a:r>
              <a:rPr lang="en-GB" sz="2000" dirty="0">
                <a:latin typeface="Arial Nova Cond Light" panose="020B0306020202020204" pitchFamily="34" charset="0"/>
              </a:rPr>
              <a:t> (Lucca).</a:t>
            </a:r>
          </a:p>
          <a:p>
            <a:endParaRPr lang="en-GB" sz="2000" dirty="0">
              <a:latin typeface="Arial Nova Cond Light" panose="020B0306020202020204" pitchFamily="34" charset="0"/>
            </a:endParaRPr>
          </a:p>
          <a:p>
            <a:r>
              <a:rPr lang="en-GB" sz="2000" dirty="0">
                <a:latin typeface="Arial Nova Cond Light" panose="020B0306020202020204" pitchFamily="34" charset="0"/>
              </a:rPr>
              <a:t>Promote proximity of care to citizens through innovation (technological and organisational), and </a:t>
            </a:r>
            <a:r>
              <a:rPr lang="en-GB" sz="2000" b="1" dirty="0">
                <a:latin typeface="Arial Nova Cond Light" panose="020B0306020202020204" pitchFamily="34" charset="0"/>
              </a:rPr>
              <a:t>collaboration</a:t>
            </a:r>
            <a:r>
              <a:rPr lang="en-GB" sz="2000" dirty="0">
                <a:latin typeface="Arial Nova Cond Light" panose="020B0306020202020204" pitchFamily="34" charset="0"/>
              </a:rPr>
              <a:t> between various stakeholders.</a:t>
            </a:r>
          </a:p>
          <a:p>
            <a:endParaRPr lang="en-GB" sz="2000" dirty="0">
              <a:latin typeface="Arial Nova Cond Light" panose="020B0306020202020204" pitchFamily="34" charset="0"/>
            </a:endParaRPr>
          </a:p>
          <a:p>
            <a:r>
              <a:rPr lang="en-GB" sz="2000">
                <a:latin typeface="Arial Nova Cond Light" panose="020B0306020202020204" pitchFamily="34" charset="0"/>
              </a:rPr>
              <a:t>From September 2022: </a:t>
            </a:r>
            <a:r>
              <a:rPr lang="en-GB" sz="2000" dirty="0">
                <a:latin typeface="Arial Nova Cond Light" panose="020B0306020202020204" pitchFamily="34" charset="0"/>
              </a:rPr>
              <a:t>f</a:t>
            </a:r>
            <a:r>
              <a:rPr lang="en-GB" sz="2000">
                <a:latin typeface="Arial Nova Cond Light" panose="020B0306020202020204" pitchFamily="34" charset="0"/>
              </a:rPr>
              <a:t>ocus </a:t>
            </a:r>
            <a:r>
              <a:rPr lang="en-GB" sz="2000" dirty="0">
                <a:latin typeface="Arial Nova Cond Light" panose="020B0306020202020204" pitchFamily="34" charset="0"/>
              </a:rPr>
              <a:t>on </a:t>
            </a:r>
            <a:r>
              <a:rPr lang="en-GB" sz="2000" b="1" dirty="0">
                <a:latin typeface="Arial Nova Cond Light" panose="020B0306020202020204" pitchFamily="34" charset="0"/>
              </a:rPr>
              <a:t>CVD care</a:t>
            </a:r>
            <a:r>
              <a:rPr lang="en-GB" sz="2000" dirty="0">
                <a:latin typeface="Arial Nova Cond Light" panose="020B0306020202020204" pitchFamily="34" charset="0"/>
              </a:rPr>
              <a:t>.</a:t>
            </a:r>
          </a:p>
          <a:p>
            <a:endParaRPr lang="en-GB" sz="2000" dirty="0">
              <a:latin typeface="Arial Nova Cond Light" panose="020B0306020202020204" pitchFamily="34" charset="0"/>
            </a:endParaRPr>
          </a:p>
          <a:p>
            <a:r>
              <a:rPr lang="en-GB" sz="2000" dirty="0">
                <a:latin typeface="Arial Nova Cond Light" panose="020B0306020202020204" pitchFamily="34" charset="0"/>
              </a:rPr>
              <a:t>Future expectations: develop a model that can be </a:t>
            </a:r>
            <a:r>
              <a:rPr lang="en-GB" sz="2000" b="1" dirty="0">
                <a:latin typeface="Arial Nova Cond Light" panose="020B0306020202020204" pitchFamily="34" charset="0"/>
              </a:rPr>
              <a:t>replicated</a:t>
            </a:r>
            <a:r>
              <a:rPr lang="en-GB" sz="2000" dirty="0">
                <a:latin typeface="Arial Nova Cond Light" panose="020B0306020202020204" pitchFamily="34" charset="0"/>
              </a:rPr>
              <a:t> in inner areas with similar needs</a:t>
            </a:r>
            <a:r>
              <a:rPr lang="it-IT" sz="2000" dirty="0">
                <a:latin typeface="Arial Nova Cond Light" panose="020B0306020202020204" pitchFamily="34" charset="0"/>
              </a:rPr>
              <a:t>, e.g. Elba Island.</a:t>
            </a:r>
            <a:br>
              <a:rPr lang="en-GB" sz="2000" dirty="0">
                <a:latin typeface="Arial Nova Cond Light" panose="020B0306020202020204" pitchFamily="34" charset="0"/>
              </a:rPr>
            </a:br>
            <a:endParaRPr lang="en-GB" sz="2000" dirty="0">
              <a:latin typeface="Arial Nova Cond Light" panose="020B0306020202020204" pitchFamily="34" charset="0"/>
            </a:endParaRPr>
          </a:p>
        </p:txBody>
      </p:sp>
    </p:spTree>
    <p:extLst>
      <p:ext uri="{BB962C8B-B14F-4D97-AF65-F5344CB8AC3E}">
        <p14:creationId xmlns:p14="http://schemas.microsoft.com/office/powerpoint/2010/main" val="2417951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5.jpeg">
            <a:extLst>
              <a:ext uri="{FF2B5EF4-FFF2-40B4-BE49-F238E27FC236}">
                <a16:creationId xmlns:a16="http://schemas.microsoft.com/office/drawing/2014/main" id="{ED1F6566-7B71-13D9-8752-67BDA2CBD1DE}"/>
              </a:ext>
            </a:extLst>
          </p:cNvPr>
          <p:cNvPicPr>
            <a:picLocks noChangeAspect="1"/>
          </p:cNvPicPr>
          <p:nvPr/>
        </p:nvPicPr>
        <p:blipFill rotWithShape="1">
          <a:blip r:embed="rId3" cstate="print"/>
          <a:srcRect r="7503"/>
          <a:stretch/>
        </p:blipFill>
        <p:spPr>
          <a:xfrm>
            <a:off x="3968693" y="888580"/>
            <a:ext cx="8077835" cy="5531696"/>
          </a:xfrm>
          <a:prstGeom prst="rect">
            <a:avLst/>
          </a:prstGeom>
        </p:spPr>
      </p:pic>
      <p:sp>
        <p:nvSpPr>
          <p:cNvPr id="8" name="Ovale 7">
            <a:extLst>
              <a:ext uri="{FF2B5EF4-FFF2-40B4-BE49-F238E27FC236}">
                <a16:creationId xmlns:a16="http://schemas.microsoft.com/office/drawing/2014/main" id="{537E0D0B-F8E5-6772-423E-B952BB472F72}"/>
              </a:ext>
            </a:extLst>
          </p:cNvPr>
          <p:cNvSpPr/>
          <p:nvPr/>
        </p:nvSpPr>
        <p:spPr>
          <a:xfrm>
            <a:off x="5125791" y="2540425"/>
            <a:ext cx="1614152" cy="5409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F6444381-F659-BC12-99C2-3E76B1762E94}"/>
              </a:ext>
            </a:extLst>
          </p:cNvPr>
          <p:cNvSpPr txBox="1"/>
          <p:nvPr/>
        </p:nvSpPr>
        <p:spPr>
          <a:xfrm>
            <a:off x="10184305" y="6325974"/>
            <a:ext cx="1789044" cy="338554"/>
          </a:xfrm>
          <a:prstGeom prst="rect">
            <a:avLst/>
          </a:prstGeom>
          <a:noFill/>
        </p:spPr>
        <p:txBody>
          <a:bodyPr wrap="square" rtlCol="0" anchor="ctr">
            <a:spAutoFit/>
          </a:bodyPr>
          <a:lstStyle/>
          <a:p>
            <a:pPr algn="r"/>
            <a:r>
              <a:rPr lang="it-IT" sz="1600" dirty="0">
                <a:solidFill>
                  <a:schemeClr val="bg2">
                    <a:lumMod val="50000"/>
                  </a:schemeClr>
                </a:solidFill>
                <a:latin typeface="Arial Nova Cond Light" panose="020B0306020202020204" pitchFamily="34" charset="0"/>
              </a:rPr>
              <a:t>12</a:t>
            </a:r>
          </a:p>
        </p:txBody>
      </p:sp>
      <p:pic>
        <p:nvPicPr>
          <p:cNvPr id="11" name="image3.jpeg">
            <a:extLst>
              <a:ext uri="{FF2B5EF4-FFF2-40B4-BE49-F238E27FC236}">
                <a16:creationId xmlns:a16="http://schemas.microsoft.com/office/drawing/2014/main" id="{5B292417-56B6-2C4B-CC8D-C38F993AD441}"/>
              </a:ext>
            </a:extLst>
          </p:cNvPr>
          <p:cNvPicPr>
            <a:picLocks noChangeAspect="1"/>
          </p:cNvPicPr>
          <p:nvPr/>
        </p:nvPicPr>
        <p:blipFill rotWithShape="1">
          <a:blip r:embed="rId4" cstate="print"/>
          <a:srcRect l="83139" t="72013" b="10485"/>
          <a:stretch/>
        </p:blipFill>
        <p:spPr>
          <a:xfrm>
            <a:off x="838200" y="2256712"/>
            <a:ext cx="1744671" cy="1172288"/>
          </a:xfrm>
          <a:prstGeom prst="rect">
            <a:avLst/>
          </a:prstGeom>
        </p:spPr>
      </p:pic>
      <p:sp>
        <p:nvSpPr>
          <p:cNvPr id="12" name="Titolo 1">
            <a:extLst>
              <a:ext uri="{FF2B5EF4-FFF2-40B4-BE49-F238E27FC236}">
                <a16:creationId xmlns:a16="http://schemas.microsoft.com/office/drawing/2014/main" id="{B733C632-B839-4298-73EF-A4F242BD8B9A}"/>
              </a:ext>
            </a:extLst>
          </p:cNvPr>
          <p:cNvSpPr>
            <a:spLocks noGrp="1"/>
          </p:cNvSpPr>
          <p:nvPr>
            <p:ph type="title"/>
          </p:nvPr>
        </p:nvSpPr>
        <p:spPr>
          <a:xfrm>
            <a:off x="838200" y="363400"/>
            <a:ext cx="10515600" cy="1000666"/>
          </a:xfrm>
        </p:spPr>
        <p:txBody>
          <a:bodyPr>
            <a:normAutofit/>
          </a:bodyPr>
          <a:lstStyle/>
          <a:p>
            <a:r>
              <a:rPr lang="en-GB" sz="3200" dirty="0">
                <a:latin typeface="Arial Nova Cond Light" panose="020B0306020202020204" pitchFamily="34" charset="0"/>
              </a:rPr>
              <a:t>Results - 2022</a:t>
            </a:r>
          </a:p>
        </p:txBody>
      </p:sp>
      <p:pic>
        <p:nvPicPr>
          <p:cNvPr id="2" name="Immagine 1" descr="Home">
            <a:extLst>
              <a:ext uri="{FF2B5EF4-FFF2-40B4-BE49-F238E27FC236}">
                <a16:creationId xmlns:a16="http://schemas.microsoft.com/office/drawing/2014/main" id="{B01FE68E-BEC1-6D05-D5FC-246C4CC3C216}"/>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8964274" y="96827"/>
            <a:ext cx="1270871" cy="624379"/>
          </a:xfrm>
          <a:prstGeom prst="rect">
            <a:avLst/>
          </a:prstGeom>
          <a:noFill/>
          <a:ln>
            <a:noFill/>
          </a:ln>
        </p:spPr>
      </p:pic>
      <p:sp>
        <p:nvSpPr>
          <p:cNvPr id="3" name="CasellaDiTesto 2">
            <a:extLst>
              <a:ext uri="{FF2B5EF4-FFF2-40B4-BE49-F238E27FC236}">
                <a16:creationId xmlns:a16="http://schemas.microsoft.com/office/drawing/2014/main" id="{F7DAF31C-D61F-C58E-D575-BA1D26C6C97D}"/>
              </a:ext>
            </a:extLst>
          </p:cNvPr>
          <p:cNvSpPr txBox="1"/>
          <p:nvPr/>
        </p:nvSpPr>
        <p:spPr>
          <a:xfrm>
            <a:off x="528035" y="3815007"/>
            <a:ext cx="2917904" cy="1477328"/>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rial Nova Cond Light" panose="020B0306020202020204" pitchFamily="34" charset="0"/>
              </a:rPr>
              <a:t>Slight improvement of some districts within first quadrant.</a:t>
            </a:r>
          </a:p>
          <a:p>
            <a:endParaRPr lang="en-GB" dirty="0">
              <a:latin typeface="Arial Nova Cond Light" panose="020B0306020202020204" pitchFamily="34" charset="0"/>
            </a:endParaRPr>
          </a:p>
          <a:p>
            <a:pPr marL="285750" indent="-285750">
              <a:buFont typeface="Arial" panose="020B0604020202020204" pitchFamily="34" charset="0"/>
              <a:buChar char="•"/>
            </a:pPr>
            <a:r>
              <a:rPr lang="en-GB" dirty="0">
                <a:latin typeface="Arial Nova Cond Light" panose="020B0306020202020204" pitchFamily="34" charset="0"/>
              </a:rPr>
              <a:t>Vulnerability of some areas is still present.</a:t>
            </a:r>
          </a:p>
        </p:txBody>
      </p:sp>
    </p:spTree>
    <p:extLst>
      <p:ext uri="{BB962C8B-B14F-4D97-AF65-F5344CB8AC3E}">
        <p14:creationId xmlns:p14="http://schemas.microsoft.com/office/powerpoint/2010/main" val="406938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dirty="0">
                <a:solidFill>
                  <a:schemeClr val="bg2">
                    <a:lumMod val="75000"/>
                  </a:schemeClr>
                </a:solidFill>
                <a:latin typeface="Arial Nova Cond Light" panose="020B0306020202020204" pitchFamily="34" charset="0"/>
              </a:rPr>
              <a:t>Introduction</a:t>
            </a:r>
          </a:p>
          <a:p>
            <a:r>
              <a:rPr lang="en-GB" dirty="0">
                <a:solidFill>
                  <a:schemeClr val="bg2">
                    <a:lumMod val="75000"/>
                  </a:schemeClr>
                </a:solidFill>
                <a:latin typeface="Arial Nova Cond Light" panose="020B0306020202020204" pitchFamily="34" charset="0"/>
              </a:rPr>
              <a:t>Methods</a:t>
            </a:r>
          </a:p>
          <a:p>
            <a:r>
              <a:rPr lang="en-GB" dirty="0">
                <a:solidFill>
                  <a:schemeClr val="bg2">
                    <a:lumMod val="75000"/>
                  </a:schemeClr>
                </a:solidFill>
                <a:latin typeface="Arial Nova Cond Light" panose="020B0306020202020204" pitchFamily="34" charset="0"/>
              </a:rPr>
              <a:t>Results</a:t>
            </a:r>
          </a:p>
          <a:p>
            <a:r>
              <a:rPr lang="en-GB" b="1" dirty="0">
                <a:latin typeface="Arial Nova Cond Light" panose="020B0306020202020204" pitchFamily="34" charset="0"/>
              </a:rPr>
              <a:t>Discussion</a:t>
            </a:r>
          </a:p>
          <a:p>
            <a:r>
              <a:rPr lang="en-GB" dirty="0">
                <a:solidFill>
                  <a:schemeClr val="bg2">
                    <a:lumMod val="75000"/>
                  </a:schemeClr>
                </a:solidFill>
                <a:latin typeface="Arial Nova Cond Light" panose="020B0306020202020204" pitchFamily="34" charset="0"/>
              </a:rPr>
              <a:t>Conclusion</a:t>
            </a:r>
          </a:p>
        </p:txBody>
      </p:sp>
    </p:spTree>
    <p:extLst>
      <p:ext uri="{BB962C8B-B14F-4D97-AF65-F5344CB8AC3E}">
        <p14:creationId xmlns:p14="http://schemas.microsoft.com/office/powerpoint/2010/main" val="450779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dirty="0">
                <a:latin typeface="Arial Nova Cond Light" panose="020B0306020202020204" pitchFamily="34" charset="0"/>
              </a:rPr>
              <a:t>Introduction</a:t>
            </a:r>
          </a:p>
          <a:p>
            <a:r>
              <a:rPr lang="en-GB" dirty="0">
                <a:latin typeface="Arial Nova Cond Light" panose="020B0306020202020204" pitchFamily="34" charset="0"/>
              </a:rPr>
              <a:t>Methods</a:t>
            </a:r>
          </a:p>
          <a:p>
            <a:r>
              <a:rPr lang="en-GB" dirty="0">
                <a:latin typeface="Arial Nova Cond Light" panose="020B0306020202020204" pitchFamily="34" charset="0"/>
              </a:rPr>
              <a:t>Results</a:t>
            </a:r>
          </a:p>
          <a:p>
            <a:r>
              <a:rPr lang="en-GB" dirty="0">
                <a:latin typeface="Arial Nova Cond Light" panose="020B0306020202020204" pitchFamily="34" charset="0"/>
              </a:rPr>
              <a:t>Discussion</a:t>
            </a:r>
          </a:p>
          <a:p>
            <a:r>
              <a:rPr lang="en-GB" dirty="0">
                <a:latin typeface="Arial Nova Cond Light" panose="020B0306020202020204" pitchFamily="34" charset="0"/>
              </a:rPr>
              <a:t>Conclusion</a:t>
            </a:r>
          </a:p>
        </p:txBody>
      </p:sp>
    </p:spTree>
    <p:extLst>
      <p:ext uri="{BB962C8B-B14F-4D97-AF65-F5344CB8AC3E}">
        <p14:creationId xmlns:p14="http://schemas.microsoft.com/office/powerpoint/2010/main" val="984387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FF70696-CEEB-A591-7E7D-02D7ABB96BBE}"/>
              </a:ext>
            </a:extLst>
          </p:cNvPr>
          <p:cNvSpPr>
            <a:spLocks noGrp="1"/>
          </p:cNvSpPr>
          <p:nvPr>
            <p:ph idx="1"/>
          </p:nvPr>
        </p:nvSpPr>
        <p:spPr>
          <a:xfrm>
            <a:off x="838200" y="1825625"/>
            <a:ext cx="10717696" cy="3727036"/>
          </a:xfrm>
        </p:spPr>
        <p:txBody>
          <a:bodyPr anchor="ctr">
            <a:normAutofit/>
          </a:bodyPr>
          <a:lstStyle/>
          <a:p>
            <a:r>
              <a:rPr lang="en-GB" dirty="0">
                <a:latin typeface="Arial Nova Cond Light" panose="020B0306020202020204" pitchFamily="34" charset="0"/>
              </a:rPr>
              <a:t>Wide variations in </a:t>
            </a:r>
            <a:r>
              <a:rPr lang="en-GB">
                <a:latin typeface="Arial Nova Cond Light" panose="020B0306020202020204" pitchFamily="34" charset="0"/>
              </a:rPr>
              <a:t>CVD care service </a:t>
            </a:r>
            <a:r>
              <a:rPr lang="en-GB" dirty="0">
                <a:latin typeface="Arial Nova Cond Light" panose="020B0306020202020204" pitchFamily="34" charset="0"/>
              </a:rPr>
              <a:t>utilization existed even before the COVID-19 pandemic.</a:t>
            </a:r>
          </a:p>
          <a:p>
            <a:pPr marL="0" indent="0">
              <a:buNone/>
            </a:pPr>
            <a:r>
              <a:rPr lang="en-GB" dirty="0">
                <a:latin typeface="Arial Nova Cond Light" panose="020B0306020202020204" pitchFamily="34" charset="0"/>
              </a:rPr>
              <a:t> </a:t>
            </a:r>
          </a:p>
          <a:p>
            <a:r>
              <a:rPr lang="en-GB" dirty="0">
                <a:latin typeface="Arial Nova Cond Light" panose="020B0306020202020204" pitchFamily="34" charset="0"/>
              </a:rPr>
              <a:t>Variation intensified during 2020 due to the pandemic, underscoring the impact on healthcare systems.</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Matrix as tool for policymakers to address variation, increase accountability and improve tailored resource allocation, considering the heterogeneity among areas.</a:t>
            </a:r>
          </a:p>
        </p:txBody>
      </p:sp>
      <p:sp>
        <p:nvSpPr>
          <p:cNvPr id="6" name="Titolo 1">
            <a:extLst>
              <a:ext uri="{FF2B5EF4-FFF2-40B4-BE49-F238E27FC236}">
                <a16:creationId xmlns:a16="http://schemas.microsoft.com/office/drawing/2014/main" id="{CB941FB6-3E0D-EB58-EDFA-C4058E680307}"/>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Discussion</a:t>
            </a:r>
          </a:p>
        </p:txBody>
      </p:sp>
      <p:sp>
        <p:nvSpPr>
          <p:cNvPr id="8" name="CasellaDiTesto 7">
            <a:extLst>
              <a:ext uri="{FF2B5EF4-FFF2-40B4-BE49-F238E27FC236}">
                <a16:creationId xmlns:a16="http://schemas.microsoft.com/office/drawing/2014/main" id="{3D58B4AB-4BC6-5752-9BE9-1CA06E35D5AE}"/>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13</a:t>
            </a:r>
          </a:p>
        </p:txBody>
      </p:sp>
    </p:spTree>
    <p:extLst>
      <p:ext uri="{BB962C8B-B14F-4D97-AF65-F5344CB8AC3E}">
        <p14:creationId xmlns:p14="http://schemas.microsoft.com/office/powerpoint/2010/main" val="1422662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21B3FDD7-9484-315C-AAE6-F86BE27F4C18}"/>
              </a:ext>
            </a:extLst>
          </p:cNvPr>
          <p:cNvPicPr>
            <a:picLocks noChangeAspect="1"/>
          </p:cNvPicPr>
          <p:nvPr/>
        </p:nvPicPr>
        <p:blipFill rotWithShape="1">
          <a:blip r:embed="rId3"/>
          <a:srcRect b="6023"/>
          <a:stretch/>
        </p:blipFill>
        <p:spPr>
          <a:xfrm>
            <a:off x="12714072" y="1565481"/>
            <a:ext cx="5374900" cy="3987179"/>
          </a:xfrm>
          <a:prstGeom prst="rect">
            <a:avLst/>
          </a:prstGeom>
        </p:spPr>
      </p:pic>
      <p:sp>
        <p:nvSpPr>
          <p:cNvPr id="6" name="Titolo 1">
            <a:extLst>
              <a:ext uri="{FF2B5EF4-FFF2-40B4-BE49-F238E27FC236}">
                <a16:creationId xmlns:a16="http://schemas.microsoft.com/office/drawing/2014/main" id="{CB941FB6-3E0D-EB58-EDFA-C4058E680307}"/>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Discussion</a:t>
            </a:r>
          </a:p>
        </p:txBody>
      </p:sp>
      <p:sp>
        <p:nvSpPr>
          <p:cNvPr id="8" name="CasellaDiTesto 7">
            <a:extLst>
              <a:ext uri="{FF2B5EF4-FFF2-40B4-BE49-F238E27FC236}">
                <a16:creationId xmlns:a16="http://schemas.microsoft.com/office/drawing/2014/main" id="{3D58B4AB-4BC6-5752-9BE9-1CA06E35D5AE}"/>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14</a:t>
            </a:r>
          </a:p>
        </p:txBody>
      </p:sp>
      <p:sp>
        <p:nvSpPr>
          <p:cNvPr id="7" name="Segnaposto contenuto 2">
            <a:extLst>
              <a:ext uri="{FF2B5EF4-FFF2-40B4-BE49-F238E27FC236}">
                <a16:creationId xmlns:a16="http://schemas.microsoft.com/office/drawing/2014/main" id="{0C5B0B56-1AE6-1F7A-D727-EDB6C195F63D}"/>
              </a:ext>
            </a:extLst>
          </p:cNvPr>
          <p:cNvSpPr>
            <a:spLocks noGrp="1"/>
          </p:cNvSpPr>
          <p:nvPr>
            <p:ph idx="1"/>
          </p:nvPr>
        </p:nvSpPr>
        <p:spPr>
          <a:xfrm>
            <a:off x="838199" y="1825625"/>
            <a:ext cx="5054601" cy="3727036"/>
          </a:xfrm>
        </p:spPr>
        <p:txBody>
          <a:bodyPr anchor="t">
            <a:normAutofit/>
          </a:bodyPr>
          <a:lstStyle/>
          <a:p>
            <a:pPr marL="228600">
              <a:lnSpc>
                <a:spcPct val="100000"/>
              </a:lnSpc>
              <a:tabLst>
                <a:tab pos="916940" algn="l"/>
              </a:tabLst>
            </a:pPr>
            <a:r>
              <a:rPr lang="en-GB" sz="2400" dirty="0">
                <a:latin typeface="Arial Nova Cond Light" panose="020B0306020202020204" pitchFamily="34" charset="0"/>
                <a:ea typeface="Times New Roman" panose="02020603050405020304" pitchFamily="18" charset="0"/>
              </a:rPr>
              <a:t>I</a:t>
            </a:r>
            <a:r>
              <a:rPr lang="en-GB" sz="2400" dirty="0">
                <a:effectLst/>
                <a:latin typeface="Arial Nova Cond Light" panose="020B0306020202020204" pitchFamily="34" charset="0"/>
                <a:ea typeface="Times New Roman" panose="02020603050405020304" pitchFamily="18" charset="0"/>
              </a:rPr>
              <a:t>nefficiency</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of</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management</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practices</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observed</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in the first</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quadrant</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is</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exacerbated</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if</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districts</a:t>
            </a:r>
            <a:r>
              <a:rPr lang="en-GB" sz="2400" dirty="0">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are </a:t>
            </a:r>
            <a:r>
              <a:rPr lang="en-GB" sz="2400" u="sng" spc="15" dirty="0">
                <a:latin typeface="Arial Nova Cond Light" panose="020B0306020202020204" pitchFamily="34" charset="0"/>
                <a:ea typeface="Times New Roman" panose="02020603050405020304" pitchFamily="18" charset="0"/>
              </a:rPr>
              <a:t>inner</a:t>
            </a:r>
            <a:r>
              <a:rPr lang="en-GB" sz="2400" u="sng" spc="15" dirty="0">
                <a:effectLst/>
                <a:latin typeface="Arial Nova Cond Light" panose="020B0306020202020204" pitchFamily="34" charset="0"/>
                <a:ea typeface="Times New Roman" panose="02020603050405020304" pitchFamily="18" charset="0"/>
              </a:rPr>
              <a:t> </a:t>
            </a:r>
            <a:r>
              <a:rPr lang="en-GB" sz="2400" u="sng" dirty="0">
                <a:effectLst/>
                <a:latin typeface="Arial Nova Cond Light" panose="020B0306020202020204" pitchFamily="34" charset="0"/>
                <a:ea typeface="Times New Roman" panose="02020603050405020304" pitchFamily="18" charset="0"/>
              </a:rPr>
              <a:t>areas</a:t>
            </a:r>
            <a:r>
              <a:rPr lang="en-GB" sz="2400" dirty="0">
                <a:effectLst/>
                <a:latin typeface="Arial Nova Cond Light" panose="020B0306020202020204" pitchFamily="34" charset="0"/>
                <a:ea typeface="Times New Roman" panose="02020603050405020304" pitchFamily="18" charset="0"/>
              </a:rPr>
              <a:t> (e.g. Valle del </a:t>
            </a:r>
            <a:r>
              <a:rPr lang="en-GB" sz="2400" dirty="0" err="1">
                <a:effectLst/>
                <a:latin typeface="Arial Nova Cond Light" panose="020B0306020202020204" pitchFamily="34" charset="0"/>
                <a:ea typeface="Times New Roman" panose="02020603050405020304" pitchFamily="18" charset="0"/>
              </a:rPr>
              <a:t>Serchio</a:t>
            </a:r>
            <a:r>
              <a:rPr lang="en-GB" sz="2400" dirty="0">
                <a:effectLst/>
                <a:latin typeface="Arial Nova Cond Light" panose="020B0306020202020204" pitchFamily="34" charset="0"/>
                <a:ea typeface="Times New Roman" panose="02020603050405020304" pitchFamily="18" charset="0"/>
              </a:rPr>
              <a:t> health district).</a:t>
            </a:r>
            <a:r>
              <a:rPr lang="en-GB" sz="2400" dirty="0">
                <a:effectLst/>
                <a:latin typeface="Arial Nova Cond Light" panose="020B0306020202020204" pitchFamily="34" charset="0"/>
              </a:rPr>
              <a:t> </a:t>
            </a:r>
          </a:p>
          <a:p>
            <a:pPr marL="0" indent="0">
              <a:lnSpc>
                <a:spcPct val="100000"/>
              </a:lnSpc>
              <a:buNone/>
              <a:tabLst>
                <a:tab pos="916940" algn="l"/>
              </a:tabLst>
            </a:pPr>
            <a:endParaRPr lang="en-GB" sz="2400" dirty="0">
              <a:effectLst/>
              <a:latin typeface="Arial Nova Cond Light" panose="020B0306020202020204" pitchFamily="34" charset="0"/>
            </a:endParaRPr>
          </a:p>
          <a:p>
            <a:pPr marL="228600">
              <a:lnSpc>
                <a:spcPct val="100000"/>
              </a:lnSpc>
              <a:tabLst>
                <a:tab pos="916940" algn="l"/>
              </a:tabLst>
            </a:pPr>
            <a:r>
              <a:rPr lang="en-GB" sz="2400" dirty="0">
                <a:latin typeface="Arial Nova Cond Light" panose="020B0306020202020204" pitchFamily="34" charset="0"/>
              </a:rPr>
              <a:t>Inner areas barriers:</a:t>
            </a:r>
          </a:p>
          <a:p>
            <a:pPr lvl="1">
              <a:lnSpc>
                <a:spcPct val="100000"/>
              </a:lnSpc>
              <a:tabLst>
                <a:tab pos="916940" algn="l"/>
              </a:tabLst>
            </a:pPr>
            <a:r>
              <a:rPr lang="en-GB" sz="2000" dirty="0">
                <a:latin typeface="Arial Nova Cond Light" panose="020B0306020202020204" pitchFamily="34" charset="0"/>
              </a:rPr>
              <a:t>Transportation costs;</a:t>
            </a:r>
          </a:p>
          <a:p>
            <a:pPr lvl="1">
              <a:lnSpc>
                <a:spcPct val="100000"/>
              </a:lnSpc>
              <a:tabLst>
                <a:tab pos="916940" algn="l"/>
              </a:tabLst>
            </a:pPr>
            <a:r>
              <a:rPr lang="en-GB" sz="2000" dirty="0">
                <a:latin typeface="Arial Nova Cond Light" panose="020B0306020202020204" pitchFamily="34" charset="0"/>
              </a:rPr>
              <a:t>Economic and social disadvantages;</a:t>
            </a:r>
          </a:p>
          <a:p>
            <a:pPr lvl="1">
              <a:lnSpc>
                <a:spcPct val="100000"/>
              </a:lnSpc>
              <a:tabLst>
                <a:tab pos="916940" algn="l"/>
              </a:tabLst>
            </a:pPr>
            <a:r>
              <a:rPr lang="en-GB" sz="2000" dirty="0">
                <a:latin typeface="Arial Nova Cond Light" panose="020B0306020202020204" pitchFamily="34" charset="0"/>
              </a:rPr>
              <a:t>Deficient transportation services.</a:t>
            </a:r>
          </a:p>
          <a:p>
            <a:pPr lvl="1">
              <a:lnSpc>
                <a:spcPct val="100000"/>
              </a:lnSpc>
              <a:tabLst>
                <a:tab pos="916940" algn="l"/>
              </a:tabLst>
            </a:pPr>
            <a:endParaRPr lang="en-GB" sz="2000" dirty="0">
              <a:latin typeface="Arial Nova Cond Light" panose="020B0306020202020204" pitchFamily="34" charset="0"/>
            </a:endParaRPr>
          </a:p>
          <a:p>
            <a:pPr lvl="1">
              <a:lnSpc>
                <a:spcPct val="100000"/>
              </a:lnSpc>
              <a:tabLst>
                <a:tab pos="916940" algn="l"/>
              </a:tabLst>
            </a:pPr>
            <a:endParaRPr lang="en-GB" sz="2000" dirty="0">
              <a:latin typeface="Arial Nova Cond Light" panose="020B0306020202020204" pitchFamily="34" charset="0"/>
            </a:endParaRPr>
          </a:p>
          <a:p>
            <a:pPr marL="228600">
              <a:lnSpc>
                <a:spcPct val="100000"/>
              </a:lnSpc>
              <a:tabLst>
                <a:tab pos="916940" algn="l"/>
              </a:tabLst>
            </a:pPr>
            <a:endParaRPr lang="en-GB" sz="2400" u="sng" dirty="0">
              <a:effectLst/>
              <a:latin typeface="Arial Nova Cond Light" panose="020B0306020202020204" pitchFamily="34" charset="0"/>
            </a:endParaRPr>
          </a:p>
          <a:p>
            <a:pPr marL="228600">
              <a:lnSpc>
                <a:spcPct val="100000"/>
              </a:lnSpc>
              <a:tabLst>
                <a:tab pos="916940" algn="l"/>
              </a:tabLst>
            </a:pPr>
            <a:endParaRPr lang="en-GB" sz="2400" u="sng" dirty="0">
              <a:latin typeface="Arial Nova Cond Light" panose="020B0306020202020204" pitchFamily="34" charset="0"/>
            </a:endParaRPr>
          </a:p>
          <a:p>
            <a:pPr marL="228600">
              <a:lnSpc>
                <a:spcPct val="100000"/>
              </a:lnSpc>
              <a:tabLst>
                <a:tab pos="916940" algn="l"/>
              </a:tabLst>
            </a:pPr>
            <a:endParaRPr lang="en-GB" sz="2400" u="sng" dirty="0">
              <a:latin typeface="Arial Nova Cond Light" panose="020B0306020202020204" pitchFamily="34" charset="0"/>
            </a:endParaRPr>
          </a:p>
        </p:txBody>
      </p:sp>
    </p:spTree>
    <p:extLst>
      <p:ext uri="{BB962C8B-B14F-4D97-AF65-F5344CB8AC3E}">
        <p14:creationId xmlns:p14="http://schemas.microsoft.com/office/powerpoint/2010/main" val="767719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21B3FDD7-9484-315C-AAE6-F86BE27F4C18}"/>
              </a:ext>
            </a:extLst>
          </p:cNvPr>
          <p:cNvPicPr>
            <a:picLocks noChangeAspect="1"/>
          </p:cNvPicPr>
          <p:nvPr/>
        </p:nvPicPr>
        <p:blipFill rotWithShape="1">
          <a:blip r:embed="rId3"/>
          <a:srcRect b="6023"/>
          <a:stretch/>
        </p:blipFill>
        <p:spPr>
          <a:xfrm>
            <a:off x="6287872" y="1565481"/>
            <a:ext cx="5374900" cy="3987179"/>
          </a:xfrm>
          <a:prstGeom prst="rect">
            <a:avLst/>
          </a:prstGeom>
        </p:spPr>
      </p:pic>
      <p:sp>
        <p:nvSpPr>
          <p:cNvPr id="6" name="Titolo 1">
            <a:extLst>
              <a:ext uri="{FF2B5EF4-FFF2-40B4-BE49-F238E27FC236}">
                <a16:creationId xmlns:a16="http://schemas.microsoft.com/office/drawing/2014/main" id="{CB941FB6-3E0D-EB58-EDFA-C4058E680307}"/>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Discussion</a:t>
            </a:r>
          </a:p>
        </p:txBody>
      </p:sp>
      <p:sp>
        <p:nvSpPr>
          <p:cNvPr id="8" name="CasellaDiTesto 7">
            <a:extLst>
              <a:ext uri="{FF2B5EF4-FFF2-40B4-BE49-F238E27FC236}">
                <a16:creationId xmlns:a16="http://schemas.microsoft.com/office/drawing/2014/main" id="{3D58B4AB-4BC6-5752-9BE9-1CA06E35D5AE}"/>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14</a:t>
            </a:r>
          </a:p>
        </p:txBody>
      </p:sp>
      <p:sp>
        <p:nvSpPr>
          <p:cNvPr id="3" name="Segnaposto contenuto 2">
            <a:extLst>
              <a:ext uri="{FF2B5EF4-FFF2-40B4-BE49-F238E27FC236}">
                <a16:creationId xmlns:a16="http://schemas.microsoft.com/office/drawing/2014/main" id="{7A132781-DCCC-8446-7648-B2445AA9C847}"/>
              </a:ext>
            </a:extLst>
          </p:cNvPr>
          <p:cNvSpPr>
            <a:spLocks noGrp="1"/>
          </p:cNvSpPr>
          <p:nvPr>
            <p:ph idx="1"/>
          </p:nvPr>
        </p:nvSpPr>
        <p:spPr>
          <a:xfrm>
            <a:off x="838199" y="1825625"/>
            <a:ext cx="5054601" cy="3727036"/>
          </a:xfrm>
        </p:spPr>
        <p:txBody>
          <a:bodyPr anchor="t">
            <a:normAutofit/>
          </a:bodyPr>
          <a:lstStyle/>
          <a:p>
            <a:pPr marL="228600">
              <a:lnSpc>
                <a:spcPct val="100000"/>
              </a:lnSpc>
              <a:tabLst>
                <a:tab pos="916940" algn="l"/>
              </a:tabLst>
            </a:pPr>
            <a:r>
              <a:rPr lang="en-GB" sz="2400" dirty="0">
                <a:latin typeface="Arial Nova Cond Light" panose="020B0306020202020204" pitchFamily="34" charset="0"/>
                <a:ea typeface="Times New Roman" panose="02020603050405020304" pitchFamily="18" charset="0"/>
              </a:rPr>
              <a:t>I</a:t>
            </a:r>
            <a:r>
              <a:rPr lang="en-GB" sz="2400" dirty="0">
                <a:effectLst/>
                <a:latin typeface="Arial Nova Cond Light" panose="020B0306020202020204" pitchFamily="34" charset="0"/>
                <a:ea typeface="Times New Roman" panose="02020603050405020304" pitchFamily="18" charset="0"/>
              </a:rPr>
              <a:t>nefficiency</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of</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management</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practices</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observed</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in the first</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quadrant</a:t>
            </a:r>
            <a:r>
              <a:rPr lang="en-GB" sz="2400" spc="11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is</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exacerbated</a:t>
            </a:r>
            <a:r>
              <a:rPr lang="en-GB" sz="2400" spc="100"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if</a:t>
            </a:r>
            <a:r>
              <a:rPr lang="en-GB" sz="2400" spc="105" dirty="0">
                <a:effectLst/>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districts</a:t>
            </a:r>
            <a:r>
              <a:rPr lang="en-GB" sz="2400" dirty="0">
                <a:latin typeface="Arial Nova Cond Light" panose="020B0306020202020204" pitchFamily="34" charset="0"/>
                <a:ea typeface="Times New Roman" panose="02020603050405020304" pitchFamily="18" charset="0"/>
              </a:rPr>
              <a:t> </a:t>
            </a:r>
            <a:r>
              <a:rPr lang="en-GB" sz="2400" dirty="0">
                <a:effectLst/>
                <a:latin typeface="Arial Nova Cond Light" panose="020B0306020202020204" pitchFamily="34" charset="0"/>
                <a:ea typeface="Times New Roman" panose="02020603050405020304" pitchFamily="18" charset="0"/>
              </a:rPr>
              <a:t>are </a:t>
            </a:r>
            <a:r>
              <a:rPr lang="en-GB" sz="2400" u="sng" spc="15" dirty="0">
                <a:latin typeface="Arial Nova Cond Light" panose="020B0306020202020204" pitchFamily="34" charset="0"/>
                <a:ea typeface="Times New Roman" panose="02020603050405020304" pitchFamily="18" charset="0"/>
              </a:rPr>
              <a:t>inner</a:t>
            </a:r>
            <a:r>
              <a:rPr lang="en-GB" sz="2400" u="sng" spc="15" dirty="0">
                <a:effectLst/>
                <a:latin typeface="Arial Nova Cond Light" panose="020B0306020202020204" pitchFamily="34" charset="0"/>
                <a:ea typeface="Times New Roman" panose="02020603050405020304" pitchFamily="18" charset="0"/>
              </a:rPr>
              <a:t> </a:t>
            </a:r>
            <a:r>
              <a:rPr lang="en-GB" sz="2400" u="sng" dirty="0">
                <a:effectLst/>
                <a:latin typeface="Arial Nova Cond Light" panose="020B0306020202020204" pitchFamily="34" charset="0"/>
                <a:ea typeface="Times New Roman" panose="02020603050405020304" pitchFamily="18" charset="0"/>
              </a:rPr>
              <a:t>areas</a:t>
            </a:r>
            <a:r>
              <a:rPr lang="en-GB" sz="2400" dirty="0">
                <a:effectLst/>
                <a:latin typeface="Arial Nova Cond Light" panose="020B0306020202020204" pitchFamily="34" charset="0"/>
                <a:ea typeface="Times New Roman" panose="02020603050405020304" pitchFamily="18" charset="0"/>
              </a:rPr>
              <a:t> (e.g. Valle del </a:t>
            </a:r>
            <a:r>
              <a:rPr lang="en-GB" sz="2400" dirty="0" err="1">
                <a:effectLst/>
                <a:latin typeface="Arial Nova Cond Light" panose="020B0306020202020204" pitchFamily="34" charset="0"/>
                <a:ea typeface="Times New Roman" panose="02020603050405020304" pitchFamily="18" charset="0"/>
              </a:rPr>
              <a:t>Serchio</a:t>
            </a:r>
            <a:r>
              <a:rPr lang="en-GB" sz="2400" dirty="0">
                <a:effectLst/>
                <a:latin typeface="Arial Nova Cond Light" panose="020B0306020202020204" pitchFamily="34" charset="0"/>
                <a:ea typeface="Times New Roman" panose="02020603050405020304" pitchFamily="18" charset="0"/>
              </a:rPr>
              <a:t> health district).</a:t>
            </a:r>
            <a:r>
              <a:rPr lang="en-GB" sz="2400" dirty="0">
                <a:effectLst/>
                <a:latin typeface="Arial Nova Cond Light" panose="020B0306020202020204" pitchFamily="34" charset="0"/>
              </a:rPr>
              <a:t> </a:t>
            </a:r>
          </a:p>
          <a:p>
            <a:pPr marL="0" indent="0">
              <a:lnSpc>
                <a:spcPct val="100000"/>
              </a:lnSpc>
              <a:buNone/>
              <a:tabLst>
                <a:tab pos="916940" algn="l"/>
              </a:tabLst>
            </a:pPr>
            <a:endParaRPr lang="en-GB" sz="2400" dirty="0">
              <a:effectLst/>
              <a:latin typeface="Arial Nova Cond Light" panose="020B0306020202020204" pitchFamily="34" charset="0"/>
            </a:endParaRPr>
          </a:p>
          <a:p>
            <a:pPr marL="228600">
              <a:lnSpc>
                <a:spcPct val="100000"/>
              </a:lnSpc>
              <a:tabLst>
                <a:tab pos="916940" algn="l"/>
              </a:tabLst>
            </a:pPr>
            <a:r>
              <a:rPr lang="en-GB" sz="2400" dirty="0">
                <a:latin typeface="Arial Nova Cond Light" panose="020B0306020202020204" pitchFamily="34" charset="0"/>
              </a:rPr>
              <a:t>Inner areas barriers:</a:t>
            </a:r>
          </a:p>
          <a:p>
            <a:pPr lvl="1">
              <a:lnSpc>
                <a:spcPct val="100000"/>
              </a:lnSpc>
              <a:tabLst>
                <a:tab pos="916940" algn="l"/>
              </a:tabLst>
            </a:pPr>
            <a:r>
              <a:rPr lang="en-GB" sz="2000" dirty="0">
                <a:latin typeface="Arial Nova Cond Light" panose="020B0306020202020204" pitchFamily="34" charset="0"/>
              </a:rPr>
              <a:t>Transportation costs;</a:t>
            </a:r>
          </a:p>
          <a:p>
            <a:pPr lvl="1">
              <a:lnSpc>
                <a:spcPct val="100000"/>
              </a:lnSpc>
              <a:tabLst>
                <a:tab pos="916940" algn="l"/>
              </a:tabLst>
            </a:pPr>
            <a:r>
              <a:rPr lang="en-GB" sz="2000" dirty="0">
                <a:latin typeface="Arial Nova Cond Light" panose="020B0306020202020204" pitchFamily="34" charset="0"/>
              </a:rPr>
              <a:t>Economic and social disadvantages;</a:t>
            </a:r>
          </a:p>
          <a:p>
            <a:pPr lvl="1">
              <a:lnSpc>
                <a:spcPct val="100000"/>
              </a:lnSpc>
              <a:tabLst>
                <a:tab pos="916940" algn="l"/>
              </a:tabLst>
            </a:pPr>
            <a:r>
              <a:rPr lang="en-GB" sz="2000" dirty="0">
                <a:latin typeface="Arial Nova Cond Light" panose="020B0306020202020204" pitchFamily="34" charset="0"/>
              </a:rPr>
              <a:t>Deficient transportation services.</a:t>
            </a:r>
          </a:p>
          <a:p>
            <a:pPr lvl="1">
              <a:lnSpc>
                <a:spcPct val="100000"/>
              </a:lnSpc>
              <a:tabLst>
                <a:tab pos="916940" algn="l"/>
              </a:tabLst>
            </a:pPr>
            <a:endParaRPr lang="en-GB" sz="2000" dirty="0">
              <a:latin typeface="Arial Nova Cond Light" panose="020B0306020202020204" pitchFamily="34" charset="0"/>
            </a:endParaRPr>
          </a:p>
          <a:p>
            <a:pPr lvl="1">
              <a:lnSpc>
                <a:spcPct val="100000"/>
              </a:lnSpc>
              <a:tabLst>
                <a:tab pos="916940" algn="l"/>
              </a:tabLst>
            </a:pPr>
            <a:endParaRPr lang="en-GB" sz="2000" dirty="0">
              <a:latin typeface="Arial Nova Cond Light" panose="020B0306020202020204" pitchFamily="34" charset="0"/>
            </a:endParaRPr>
          </a:p>
          <a:p>
            <a:pPr marL="228600">
              <a:lnSpc>
                <a:spcPct val="100000"/>
              </a:lnSpc>
              <a:tabLst>
                <a:tab pos="916940" algn="l"/>
              </a:tabLst>
            </a:pPr>
            <a:endParaRPr lang="en-GB" sz="2400" u="sng" dirty="0">
              <a:effectLst/>
              <a:latin typeface="Arial Nova Cond Light" panose="020B0306020202020204" pitchFamily="34" charset="0"/>
            </a:endParaRPr>
          </a:p>
          <a:p>
            <a:pPr marL="228600">
              <a:lnSpc>
                <a:spcPct val="100000"/>
              </a:lnSpc>
              <a:tabLst>
                <a:tab pos="916940" algn="l"/>
              </a:tabLst>
            </a:pPr>
            <a:endParaRPr lang="en-GB" sz="2400" u="sng" dirty="0">
              <a:latin typeface="Arial Nova Cond Light" panose="020B0306020202020204" pitchFamily="34" charset="0"/>
            </a:endParaRPr>
          </a:p>
          <a:p>
            <a:pPr marL="228600">
              <a:lnSpc>
                <a:spcPct val="100000"/>
              </a:lnSpc>
              <a:tabLst>
                <a:tab pos="916940" algn="l"/>
              </a:tabLst>
            </a:pPr>
            <a:endParaRPr lang="en-GB" sz="2400" u="sng" dirty="0">
              <a:latin typeface="Arial Nova Cond Light" panose="020B0306020202020204" pitchFamily="34" charset="0"/>
            </a:endParaRPr>
          </a:p>
        </p:txBody>
      </p:sp>
    </p:spTree>
    <p:extLst>
      <p:ext uri="{BB962C8B-B14F-4D97-AF65-F5344CB8AC3E}">
        <p14:creationId xmlns:p14="http://schemas.microsoft.com/office/powerpoint/2010/main" val="25601454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dirty="0">
                <a:solidFill>
                  <a:schemeClr val="bg2">
                    <a:lumMod val="75000"/>
                  </a:schemeClr>
                </a:solidFill>
                <a:latin typeface="Arial Nova Cond Light" panose="020B0306020202020204" pitchFamily="34" charset="0"/>
              </a:rPr>
              <a:t>Introduction</a:t>
            </a:r>
          </a:p>
          <a:p>
            <a:r>
              <a:rPr lang="en-GB" dirty="0">
                <a:solidFill>
                  <a:schemeClr val="bg2">
                    <a:lumMod val="75000"/>
                  </a:schemeClr>
                </a:solidFill>
                <a:latin typeface="Arial Nova Cond Light" panose="020B0306020202020204" pitchFamily="34" charset="0"/>
              </a:rPr>
              <a:t>Methods</a:t>
            </a:r>
          </a:p>
          <a:p>
            <a:r>
              <a:rPr lang="en-GB" dirty="0">
                <a:solidFill>
                  <a:schemeClr val="bg2">
                    <a:lumMod val="75000"/>
                  </a:schemeClr>
                </a:solidFill>
                <a:latin typeface="Arial Nova Cond Light" panose="020B0306020202020204" pitchFamily="34" charset="0"/>
              </a:rPr>
              <a:t>Results</a:t>
            </a:r>
          </a:p>
          <a:p>
            <a:r>
              <a:rPr lang="en-GB" dirty="0">
                <a:solidFill>
                  <a:schemeClr val="bg2">
                    <a:lumMod val="75000"/>
                  </a:schemeClr>
                </a:solidFill>
                <a:latin typeface="Arial Nova Cond Light" panose="020B0306020202020204" pitchFamily="34" charset="0"/>
              </a:rPr>
              <a:t>Discussion</a:t>
            </a:r>
          </a:p>
          <a:p>
            <a:r>
              <a:rPr lang="en-GB" b="1" dirty="0">
                <a:latin typeface="Arial Nova Cond Light" panose="020B0306020202020204" pitchFamily="34" charset="0"/>
              </a:rPr>
              <a:t>Conclusion</a:t>
            </a:r>
          </a:p>
        </p:txBody>
      </p:sp>
    </p:spTree>
    <p:extLst>
      <p:ext uri="{BB962C8B-B14F-4D97-AF65-F5344CB8AC3E}">
        <p14:creationId xmlns:p14="http://schemas.microsoft.com/office/powerpoint/2010/main" val="3517109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FF70696-CEEB-A591-7E7D-02D7ABB96BBE}"/>
              </a:ext>
            </a:extLst>
          </p:cNvPr>
          <p:cNvSpPr>
            <a:spLocks noGrp="1"/>
          </p:cNvSpPr>
          <p:nvPr>
            <p:ph idx="1"/>
          </p:nvPr>
        </p:nvSpPr>
        <p:spPr>
          <a:xfrm>
            <a:off x="697021" y="1838151"/>
            <a:ext cx="10836058" cy="3786505"/>
          </a:xfrm>
        </p:spPr>
        <p:txBody>
          <a:bodyPr>
            <a:normAutofit/>
          </a:bodyPr>
          <a:lstStyle/>
          <a:p>
            <a:r>
              <a:rPr lang="en-GB" dirty="0">
                <a:latin typeface="Arial Nova Cond Light" panose="020B0306020202020204" pitchFamily="34" charset="0"/>
              </a:rPr>
              <a:t>Tuscany’s regional healthcare system ought to reduce unwarranted variation within CVD care, especially after the COVID-19 pandemics.</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Matrix as a tool that has been adopted by Tuscany’s policymakers to identify geographical variation and ensure tailored resource allocation.</a:t>
            </a:r>
          </a:p>
          <a:p>
            <a:endParaRPr lang="en-GB" dirty="0">
              <a:latin typeface="Arial Nova Cond Light" panose="020B0306020202020204" pitchFamily="34" charset="0"/>
            </a:endParaRPr>
          </a:p>
          <a:p>
            <a:r>
              <a:rPr lang="en-GB" dirty="0">
                <a:latin typeface="Arial Nova Cond Light" panose="020B0306020202020204" pitchFamily="34" charset="0"/>
              </a:rPr>
              <a:t>Importance of morphological peculiarities of each geographical area when identifying actions to increase equity of access to care.</a:t>
            </a:r>
          </a:p>
          <a:p>
            <a:endParaRPr lang="en-GB" dirty="0">
              <a:latin typeface="Arial Nova Cond Light" panose="020B0306020202020204" pitchFamily="34" charset="0"/>
            </a:endParaRPr>
          </a:p>
          <a:p>
            <a:endParaRPr lang="en-GB" dirty="0">
              <a:latin typeface="Arial Nova Cond Light" panose="020B0306020202020204" pitchFamily="34" charset="0"/>
            </a:endParaRPr>
          </a:p>
        </p:txBody>
      </p:sp>
      <p:sp>
        <p:nvSpPr>
          <p:cNvPr id="6" name="Titolo 1">
            <a:extLst>
              <a:ext uri="{FF2B5EF4-FFF2-40B4-BE49-F238E27FC236}">
                <a16:creationId xmlns:a16="http://schemas.microsoft.com/office/drawing/2014/main" id="{75A69516-5218-1B28-7DF4-116D4375F2B2}"/>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Conclusion</a:t>
            </a:r>
          </a:p>
        </p:txBody>
      </p:sp>
      <p:sp>
        <p:nvSpPr>
          <p:cNvPr id="8" name="CasellaDiTesto 7">
            <a:extLst>
              <a:ext uri="{FF2B5EF4-FFF2-40B4-BE49-F238E27FC236}">
                <a16:creationId xmlns:a16="http://schemas.microsoft.com/office/drawing/2014/main" id="{8BE4A0CD-7461-5F9F-8DF1-23F76CD661A2}"/>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15</a:t>
            </a:r>
          </a:p>
        </p:txBody>
      </p:sp>
      <p:pic>
        <p:nvPicPr>
          <p:cNvPr id="12" name="Immagine 11" descr="Immagine che contiene aria aperta, natura, cielo, nuvola&#10;&#10;Descrizione generata automaticamente">
            <a:extLst>
              <a:ext uri="{FF2B5EF4-FFF2-40B4-BE49-F238E27FC236}">
                <a16:creationId xmlns:a16="http://schemas.microsoft.com/office/drawing/2014/main" id="{EB8B029A-5D19-820C-141C-E64DEBFB37D6}"/>
              </a:ext>
            </a:extLst>
          </p:cNvPr>
          <p:cNvPicPr>
            <a:picLocks noChangeAspect="1"/>
          </p:cNvPicPr>
          <p:nvPr/>
        </p:nvPicPr>
        <p:blipFill rotWithShape="1">
          <a:blip r:embed="rId3"/>
          <a:srcRect t="32791" b="37127"/>
          <a:stretch/>
        </p:blipFill>
        <p:spPr>
          <a:xfrm>
            <a:off x="4125" y="-5105400"/>
            <a:ext cx="12221850" cy="4904154"/>
          </a:xfrm>
          <a:prstGeom prst="rect">
            <a:avLst/>
          </a:prstGeom>
        </p:spPr>
      </p:pic>
      <p:sp>
        <p:nvSpPr>
          <p:cNvPr id="13" name="Figura a mano libera 12">
            <a:extLst>
              <a:ext uri="{FF2B5EF4-FFF2-40B4-BE49-F238E27FC236}">
                <a16:creationId xmlns:a16="http://schemas.microsoft.com/office/drawing/2014/main" id="{9C29DF44-DDA8-407E-8395-FAE5E3DE1108}"/>
              </a:ext>
            </a:extLst>
          </p:cNvPr>
          <p:cNvSpPr/>
          <p:nvPr/>
        </p:nvSpPr>
        <p:spPr>
          <a:xfrm>
            <a:off x="4125" y="-5105400"/>
            <a:ext cx="12221850" cy="4904154"/>
          </a:xfrm>
          <a:custGeom>
            <a:avLst/>
            <a:gdLst/>
            <a:ahLst/>
            <a:cxnLst/>
            <a:rect l="l" t="t" r="r" b="b"/>
            <a:pathLst>
              <a:path w="12221850" h="4904154">
                <a:moveTo>
                  <a:pt x="6302375" y="3318644"/>
                </a:moveTo>
                <a:lnTo>
                  <a:pt x="6302375" y="3381747"/>
                </a:lnTo>
                <a:cubicBezTo>
                  <a:pt x="6302375" y="3425006"/>
                  <a:pt x="6293743" y="3458741"/>
                  <a:pt x="6276479" y="3482950"/>
                </a:cubicBezTo>
                <a:cubicBezTo>
                  <a:pt x="6259215" y="3507159"/>
                  <a:pt x="6234906" y="3519264"/>
                  <a:pt x="6203553" y="3519264"/>
                </a:cubicBezTo>
                <a:cubicBezTo>
                  <a:pt x="6181328" y="3519264"/>
                  <a:pt x="6164262" y="3511525"/>
                  <a:pt x="6152356" y="3496047"/>
                </a:cubicBezTo>
                <a:cubicBezTo>
                  <a:pt x="6140450" y="3480569"/>
                  <a:pt x="6134497" y="3461320"/>
                  <a:pt x="6134497" y="3438301"/>
                </a:cubicBezTo>
                <a:cubicBezTo>
                  <a:pt x="6134497" y="3418855"/>
                  <a:pt x="6138862" y="3403178"/>
                  <a:pt x="6147594" y="3391272"/>
                </a:cubicBezTo>
                <a:cubicBezTo>
                  <a:pt x="6156325" y="3379366"/>
                  <a:pt x="6166743" y="3370436"/>
                  <a:pt x="6178847" y="3364483"/>
                </a:cubicBezTo>
                <a:cubicBezTo>
                  <a:pt x="6190952" y="3358530"/>
                  <a:pt x="6206728" y="3352378"/>
                  <a:pt x="6226175" y="3346028"/>
                </a:cubicBezTo>
                <a:lnTo>
                  <a:pt x="6242248" y="3340670"/>
                </a:lnTo>
                <a:cubicBezTo>
                  <a:pt x="6263282" y="3333130"/>
                  <a:pt x="6283325" y="3325788"/>
                  <a:pt x="6302375" y="3318644"/>
                </a:cubicBezTo>
                <a:close/>
                <a:moveTo>
                  <a:pt x="9469437" y="3115047"/>
                </a:moveTo>
                <a:cubicBezTo>
                  <a:pt x="9502378" y="3115047"/>
                  <a:pt x="9526289" y="3130128"/>
                  <a:pt x="9541172" y="3160291"/>
                </a:cubicBezTo>
                <a:cubicBezTo>
                  <a:pt x="9556054" y="3190453"/>
                  <a:pt x="9563496" y="3239666"/>
                  <a:pt x="9563496" y="3307928"/>
                </a:cubicBezTo>
                <a:cubicBezTo>
                  <a:pt x="9563496" y="3434531"/>
                  <a:pt x="9532342" y="3497833"/>
                  <a:pt x="9470032" y="3497833"/>
                </a:cubicBezTo>
                <a:cubicBezTo>
                  <a:pt x="9407326" y="3497833"/>
                  <a:pt x="9375973" y="3433737"/>
                  <a:pt x="9375973" y="3305547"/>
                </a:cubicBezTo>
                <a:cubicBezTo>
                  <a:pt x="9375973" y="3242444"/>
                  <a:pt x="9383017" y="3194918"/>
                  <a:pt x="9397107" y="3162970"/>
                </a:cubicBezTo>
                <a:cubicBezTo>
                  <a:pt x="9411195" y="3131021"/>
                  <a:pt x="9435305" y="3115047"/>
                  <a:pt x="9469437" y="3115047"/>
                </a:cubicBezTo>
                <a:close/>
                <a:moveTo>
                  <a:pt x="4297363" y="3115047"/>
                </a:moveTo>
                <a:cubicBezTo>
                  <a:pt x="4330303" y="3115047"/>
                  <a:pt x="4354215" y="3130128"/>
                  <a:pt x="4369097" y="3160291"/>
                </a:cubicBezTo>
                <a:cubicBezTo>
                  <a:pt x="4383980" y="3190453"/>
                  <a:pt x="4391422" y="3239666"/>
                  <a:pt x="4391422" y="3307928"/>
                </a:cubicBezTo>
                <a:cubicBezTo>
                  <a:pt x="4391422" y="3434531"/>
                  <a:pt x="4360267" y="3497833"/>
                  <a:pt x="4297958" y="3497833"/>
                </a:cubicBezTo>
                <a:cubicBezTo>
                  <a:pt x="4235251" y="3497833"/>
                  <a:pt x="4203898" y="3433737"/>
                  <a:pt x="4203898" y="3305547"/>
                </a:cubicBezTo>
                <a:cubicBezTo>
                  <a:pt x="4203898" y="3242444"/>
                  <a:pt x="4210943" y="3194918"/>
                  <a:pt x="4225032" y="3162970"/>
                </a:cubicBezTo>
                <a:cubicBezTo>
                  <a:pt x="4239121" y="3131021"/>
                  <a:pt x="4263231" y="3115047"/>
                  <a:pt x="4297363" y="3115047"/>
                </a:cubicBezTo>
                <a:close/>
                <a:moveTo>
                  <a:pt x="2430463" y="3115047"/>
                </a:moveTo>
                <a:cubicBezTo>
                  <a:pt x="2463403" y="3115047"/>
                  <a:pt x="2487315" y="3130128"/>
                  <a:pt x="2502198" y="3160291"/>
                </a:cubicBezTo>
                <a:cubicBezTo>
                  <a:pt x="2517080" y="3190453"/>
                  <a:pt x="2524522" y="3239666"/>
                  <a:pt x="2524522" y="3307928"/>
                </a:cubicBezTo>
                <a:cubicBezTo>
                  <a:pt x="2524522" y="3434531"/>
                  <a:pt x="2493367" y="3497833"/>
                  <a:pt x="2431058" y="3497833"/>
                </a:cubicBezTo>
                <a:cubicBezTo>
                  <a:pt x="2368352" y="3497833"/>
                  <a:pt x="2336998" y="3433737"/>
                  <a:pt x="2336998" y="3305547"/>
                </a:cubicBezTo>
                <a:cubicBezTo>
                  <a:pt x="2336998" y="3242444"/>
                  <a:pt x="2344043" y="3194918"/>
                  <a:pt x="2358132" y="3162970"/>
                </a:cubicBezTo>
                <a:cubicBezTo>
                  <a:pt x="2372221" y="3131021"/>
                  <a:pt x="2396331" y="3115047"/>
                  <a:pt x="2430463" y="3115047"/>
                </a:cubicBezTo>
                <a:close/>
                <a:moveTo>
                  <a:pt x="7557294" y="3102545"/>
                </a:moveTo>
                <a:cubicBezTo>
                  <a:pt x="7588647" y="3102545"/>
                  <a:pt x="7611864" y="3114749"/>
                  <a:pt x="7626945" y="3139157"/>
                </a:cubicBezTo>
                <a:cubicBezTo>
                  <a:pt x="7642026" y="3163565"/>
                  <a:pt x="7651551" y="3200970"/>
                  <a:pt x="7655520" y="3251373"/>
                </a:cubicBezTo>
                <a:lnTo>
                  <a:pt x="7459067" y="3251373"/>
                </a:lnTo>
                <a:cubicBezTo>
                  <a:pt x="7464226" y="3152155"/>
                  <a:pt x="7496968" y="3102545"/>
                  <a:pt x="7557294" y="3102545"/>
                </a:cubicBezTo>
                <a:close/>
                <a:moveTo>
                  <a:pt x="8925917" y="2990031"/>
                </a:moveTo>
                <a:lnTo>
                  <a:pt x="8925917" y="3622253"/>
                </a:lnTo>
                <a:lnTo>
                  <a:pt x="9086056" y="3622253"/>
                </a:lnTo>
                <a:lnTo>
                  <a:pt x="9086056" y="2990031"/>
                </a:lnTo>
                <a:close/>
                <a:moveTo>
                  <a:pt x="4671814" y="2990031"/>
                </a:moveTo>
                <a:lnTo>
                  <a:pt x="4671814" y="3437706"/>
                </a:lnTo>
                <a:cubicBezTo>
                  <a:pt x="4671814" y="3502000"/>
                  <a:pt x="4685507" y="3551312"/>
                  <a:pt x="4712890" y="3585641"/>
                </a:cubicBezTo>
                <a:cubicBezTo>
                  <a:pt x="4740275" y="3619971"/>
                  <a:pt x="4781550" y="3637136"/>
                  <a:pt x="4836715" y="3637136"/>
                </a:cubicBezTo>
                <a:cubicBezTo>
                  <a:pt x="4908153" y="3637136"/>
                  <a:pt x="4963120" y="3602608"/>
                  <a:pt x="5001617" y="3533551"/>
                </a:cubicBezTo>
                <a:lnTo>
                  <a:pt x="5001617" y="3622253"/>
                </a:lnTo>
                <a:lnTo>
                  <a:pt x="5150446" y="3622253"/>
                </a:lnTo>
                <a:lnTo>
                  <a:pt x="5150446" y="2990031"/>
                </a:lnTo>
                <a:lnTo>
                  <a:pt x="4990307" y="2990031"/>
                </a:lnTo>
                <a:lnTo>
                  <a:pt x="4990307" y="3293641"/>
                </a:lnTo>
                <a:cubicBezTo>
                  <a:pt x="4990307" y="3343250"/>
                  <a:pt x="4987330" y="3383434"/>
                  <a:pt x="4981376" y="3414191"/>
                </a:cubicBezTo>
                <a:cubicBezTo>
                  <a:pt x="4975423" y="3444949"/>
                  <a:pt x="4965699" y="3467769"/>
                  <a:pt x="4952207" y="3482652"/>
                </a:cubicBezTo>
                <a:cubicBezTo>
                  <a:pt x="4938712" y="3497535"/>
                  <a:pt x="4920853" y="3504976"/>
                  <a:pt x="4898628" y="3504976"/>
                </a:cubicBezTo>
                <a:cubicBezTo>
                  <a:pt x="4875609" y="3504976"/>
                  <a:pt x="4858742" y="3498428"/>
                  <a:pt x="4848026" y="3485331"/>
                </a:cubicBezTo>
                <a:cubicBezTo>
                  <a:pt x="4837311" y="3472234"/>
                  <a:pt x="4831953" y="3449017"/>
                  <a:pt x="4831953" y="3415680"/>
                </a:cubicBezTo>
                <a:lnTo>
                  <a:pt x="4831953" y="2990031"/>
                </a:lnTo>
                <a:close/>
                <a:moveTo>
                  <a:pt x="3451424" y="2990031"/>
                </a:moveTo>
                <a:lnTo>
                  <a:pt x="3643114" y="3622253"/>
                </a:lnTo>
                <a:lnTo>
                  <a:pt x="3627636" y="3670473"/>
                </a:lnTo>
                <a:cubicBezTo>
                  <a:pt x="3618508" y="3698255"/>
                  <a:pt x="3606403" y="3719190"/>
                  <a:pt x="3591322" y="3733279"/>
                </a:cubicBezTo>
                <a:cubicBezTo>
                  <a:pt x="3576241" y="3747368"/>
                  <a:pt x="3557389" y="3754412"/>
                  <a:pt x="3534767" y="3754412"/>
                </a:cubicBezTo>
                <a:cubicBezTo>
                  <a:pt x="3516114" y="3754412"/>
                  <a:pt x="3495278" y="3749055"/>
                  <a:pt x="3472260" y="3738339"/>
                </a:cubicBezTo>
                <a:lnTo>
                  <a:pt x="3437732" y="3855020"/>
                </a:lnTo>
                <a:cubicBezTo>
                  <a:pt x="3471465" y="3870895"/>
                  <a:pt x="3513534" y="3878833"/>
                  <a:pt x="3563938" y="3878833"/>
                </a:cubicBezTo>
                <a:cubicBezTo>
                  <a:pt x="3612356" y="3878833"/>
                  <a:pt x="3651250" y="3869407"/>
                  <a:pt x="3680619" y="3850555"/>
                </a:cubicBezTo>
                <a:cubicBezTo>
                  <a:pt x="3709988" y="3831704"/>
                  <a:pt x="3733105" y="3806105"/>
                  <a:pt x="3749973" y="3773760"/>
                </a:cubicBezTo>
                <a:cubicBezTo>
                  <a:pt x="3766840" y="3741415"/>
                  <a:pt x="3783409" y="3697659"/>
                  <a:pt x="3799682" y="3642494"/>
                </a:cubicBezTo>
                <a:lnTo>
                  <a:pt x="3994349" y="2990031"/>
                </a:lnTo>
                <a:lnTo>
                  <a:pt x="3835400" y="2990031"/>
                </a:lnTo>
                <a:lnTo>
                  <a:pt x="3722886" y="3456756"/>
                </a:lnTo>
                <a:lnTo>
                  <a:pt x="3612754" y="2990031"/>
                </a:lnTo>
                <a:close/>
                <a:moveTo>
                  <a:pt x="10164166" y="2975744"/>
                </a:moveTo>
                <a:cubicBezTo>
                  <a:pt x="10092729" y="2975744"/>
                  <a:pt x="10037563" y="3010272"/>
                  <a:pt x="9998669" y="3079328"/>
                </a:cubicBezTo>
                <a:lnTo>
                  <a:pt x="9998669" y="2990031"/>
                </a:lnTo>
                <a:lnTo>
                  <a:pt x="9849841" y="2990031"/>
                </a:lnTo>
                <a:lnTo>
                  <a:pt x="9849841" y="3622253"/>
                </a:lnTo>
                <a:lnTo>
                  <a:pt x="10009980" y="3622253"/>
                </a:lnTo>
                <a:lnTo>
                  <a:pt x="10009980" y="3319834"/>
                </a:lnTo>
                <a:cubicBezTo>
                  <a:pt x="10009980" y="3270225"/>
                  <a:pt x="10012957" y="3230041"/>
                  <a:pt x="10018910" y="3199284"/>
                </a:cubicBezTo>
                <a:cubicBezTo>
                  <a:pt x="10024863" y="3168526"/>
                  <a:pt x="10034587" y="3145705"/>
                  <a:pt x="10048080" y="3130823"/>
                </a:cubicBezTo>
                <a:cubicBezTo>
                  <a:pt x="10061574" y="3115940"/>
                  <a:pt x="10079632" y="3108498"/>
                  <a:pt x="10102254" y="3108498"/>
                </a:cubicBezTo>
                <a:cubicBezTo>
                  <a:pt x="10125273" y="3108498"/>
                  <a:pt x="10142041" y="3115047"/>
                  <a:pt x="10152558" y="3128144"/>
                </a:cubicBezTo>
                <a:cubicBezTo>
                  <a:pt x="10163074" y="3141241"/>
                  <a:pt x="10168333" y="3164458"/>
                  <a:pt x="10168333" y="3197795"/>
                </a:cubicBezTo>
                <a:lnTo>
                  <a:pt x="10168333" y="3622253"/>
                </a:lnTo>
                <a:lnTo>
                  <a:pt x="10328472" y="3622253"/>
                </a:lnTo>
                <a:lnTo>
                  <a:pt x="10328472" y="3175173"/>
                </a:lnTo>
                <a:cubicBezTo>
                  <a:pt x="10328472" y="3110483"/>
                  <a:pt x="10314880" y="3061072"/>
                  <a:pt x="10287694" y="3026941"/>
                </a:cubicBezTo>
                <a:cubicBezTo>
                  <a:pt x="10260508" y="2992810"/>
                  <a:pt x="10219331" y="2975744"/>
                  <a:pt x="10164166" y="2975744"/>
                </a:cubicBezTo>
                <a:close/>
                <a:moveTo>
                  <a:pt x="9471223" y="2975744"/>
                </a:moveTo>
                <a:cubicBezTo>
                  <a:pt x="9415660" y="2975744"/>
                  <a:pt x="9368730" y="2989238"/>
                  <a:pt x="9330432" y="3016225"/>
                </a:cubicBezTo>
                <a:cubicBezTo>
                  <a:pt x="9292133" y="3043213"/>
                  <a:pt x="9263360" y="3080916"/>
                  <a:pt x="9244111" y="3129334"/>
                </a:cubicBezTo>
                <a:cubicBezTo>
                  <a:pt x="9224862" y="3177753"/>
                  <a:pt x="9215239" y="3233911"/>
                  <a:pt x="9215239" y="3297808"/>
                </a:cubicBezTo>
                <a:cubicBezTo>
                  <a:pt x="9215239" y="3411711"/>
                  <a:pt x="9237563" y="3496741"/>
                  <a:pt x="9282211" y="3552899"/>
                </a:cubicBezTo>
                <a:cubicBezTo>
                  <a:pt x="9326860" y="3609057"/>
                  <a:pt x="9389070" y="3637136"/>
                  <a:pt x="9468842" y="3637136"/>
                </a:cubicBezTo>
                <a:cubicBezTo>
                  <a:pt x="9521229" y="3637136"/>
                  <a:pt x="9566572" y="3624436"/>
                  <a:pt x="9604870" y="3599036"/>
                </a:cubicBezTo>
                <a:cubicBezTo>
                  <a:pt x="9643169" y="3573636"/>
                  <a:pt x="9672637" y="3536032"/>
                  <a:pt x="9693274" y="3486224"/>
                </a:cubicBezTo>
                <a:cubicBezTo>
                  <a:pt x="9713912" y="3436416"/>
                  <a:pt x="9724230" y="3375595"/>
                  <a:pt x="9724230" y="3303761"/>
                </a:cubicBezTo>
                <a:cubicBezTo>
                  <a:pt x="9724230" y="3240658"/>
                  <a:pt x="9715401" y="3184599"/>
                  <a:pt x="9697739" y="3135585"/>
                </a:cubicBezTo>
                <a:cubicBezTo>
                  <a:pt x="9680078" y="3086571"/>
                  <a:pt x="9652396" y="3047677"/>
                  <a:pt x="9614693" y="3018904"/>
                </a:cubicBezTo>
                <a:cubicBezTo>
                  <a:pt x="9576990" y="2990131"/>
                  <a:pt x="9529167" y="2975744"/>
                  <a:pt x="9471223" y="2975744"/>
                </a:cubicBezTo>
                <a:close/>
                <a:moveTo>
                  <a:pt x="8249642" y="2975744"/>
                </a:moveTo>
                <a:cubicBezTo>
                  <a:pt x="8178204" y="2975744"/>
                  <a:pt x="8123039" y="3010272"/>
                  <a:pt x="8084145" y="3079328"/>
                </a:cubicBezTo>
                <a:lnTo>
                  <a:pt x="8084145" y="2990031"/>
                </a:lnTo>
                <a:lnTo>
                  <a:pt x="7935317" y="2990031"/>
                </a:lnTo>
                <a:lnTo>
                  <a:pt x="7935317" y="3622253"/>
                </a:lnTo>
                <a:lnTo>
                  <a:pt x="8095456" y="3622253"/>
                </a:lnTo>
                <a:lnTo>
                  <a:pt x="8095456" y="3319834"/>
                </a:lnTo>
                <a:cubicBezTo>
                  <a:pt x="8095456" y="3270225"/>
                  <a:pt x="8098433" y="3230041"/>
                  <a:pt x="8104386" y="3199284"/>
                </a:cubicBezTo>
                <a:cubicBezTo>
                  <a:pt x="8110339" y="3168526"/>
                  <a:pt x="8120062" y="3145705"/>
                  <a:pt x="8133556" y="3130823"/>
                </a:cubicBezTo>
                <a:cubicBezTo>
                  <a:pt x="8147049" y="3115940"/>
                  <a:pt x="8165107" y="3108498"/>
                  <a:pt x="8187729" y="3108498"/>
                </a:cubicBezTo>
                <a:cubicBezTo>
                  <a:pt x="8210748" y="3108498"/>
                  <a:pt x="8227516" y="3115047"/>
                  <a:pt x="8238033" y="3128144"/>
                </a:cubicBezTo>
                <a:cubicBezTo>
                  <a:pt x="8248550" y="3141241"/>
                  <a:pt x="8253809" y="3164458"/>
                  <a:pt x="8253809" y="3197795"/>
                </a:cubicBezTo>
                <a:lnTo>
                  <a:pt x="8253809" y="3622253"/>
                </a:lnTo>
                <a:lnTo>
                  <a:pt x="8413948" y="3622253"/>
                </a:lnTo>
                <a:lnTo>
                  <a:pt x="8413948" y="3175173"/>
                </a:lnTo>
                <a:cubicBezTo>
                  <a:pt x="8413948" y="3110483"/>
                  <a:pt x="8400355" y="3061072"/>
                  <a:pt x="8373169" y="3026941"/>
                </a:cubicBezTo>
                <a:cubicBezTo>
                  <a:pt x="8345983" y="2992810"/>
                  <a:pt x="8304807" y="2975744"/>
                  <a:pt x="8249642" y="2975744"/>
                </a:cubicBezTo>
                <a:close/>
                <a:moveTo>
                  <a:pt x="7560270" y="2975744"/>
                </a:moveTo>
                <a:cubicBezTo>
                  <a:pt x="7478514" y="2975744"/>
                  <a:pt x="7414815" y="3004517"/>
                  <a:pt x="7369175" y="3062064"/>
                </a:cubicBezTo>
                <a:cubicBezTo>
                  <a:pt x="7323534" y="3119611"/>
                  <a:pt x="7300714" y="3205931"/>
                  <a:pt x="7300714" y="3321025"/>
                </a:cubicBezTo>
                <a:cubicBezTo>
                  <a:pt x="7300714" y="3419450"/>
                  <a:pt x="7321748" y="3496741"/>
                  <a:pt x="7363817" y="3552899"/>
                </a:cubicBezTo>
                <a:cubicBezTo>
                  <a:pt x="7405886" y="3609057"/>
                  <a:pt x="7471370" y="3637136"/>
                  <a:pt x="7560270" y="3637136"/>
                </a:cubicBezTo>
                <a:cubicBezTo>
                  <a:pt x="7607102" y="3637136"/>
                  <a:pt x="7648178" y="3628504"/>
                  <a:pt x="7683500" y="3611240"/>
                </a:cubicBezTo>
                <a:cubicBezTo>
                  <a:pt x="7718822" y="3593976"/>
                  <a:pt x="7746801" y="3570560"/>
                  <a:pt x="7767439" y="3540993"/>
                </a:cubicBezTo>
                <a:cubicBezTo>
                  <a:pt x="7788076" y="3511426"/>
                  <a:pt x="7800975" y="3478783"/>
                  <a:pt x="7806134" y="3443064"/>
                </a:cubicBezTo>
                <a:lnTo>
                  <a:pt x="7648972" y="3424609"/>
                </a:lnTo>
                <a:cubicBezTo>
                  <a:pt x="7645796" y="3450406"/>
                  <a:pt x="7636073" y="3471242"/>
                  <a:pt x="7619801" y="3487117"/>
                </a:cubicBezTo>
                <a:cubicBezTo>
                  <a:pt x="7603529" y="3502992"/>
                  <a:pt x="7583090" y="3510930"/>
                  <a:pt x="7558484" y="3510930"/>
                </a:cubicBezTo>
                <a:cubicBezTo>
                  <a:pt x="7538640" y="3510930"/>
                  <a:pt x="7520980" y="3504481"/>
                  <a:pt x="7505501" y="3491582"/>
                </a:cubicBezTo>
                <a:cubicBezTo>
                  <a:pt x="7490023" y="3478684"/>
                  <a:pt x="7478117" y="3460527"/>
                  <a:pt x="7469783" y="3437111"/>
                </a:cubicBezTo>
                <a:cubicBezTo>
                  <a:pt x="7461448" y="3413695"/>
                  <a:pt x="7457281" y="3386906"/>
                  <a:pt x="7457281" y="3356744"/>
                </a:cubicBezTo>
                <a:lnTo>
                  <a:pt x="7818040" y="3356744"/>
                </a:lnTo>
                <a:lnTo>
                  <a:pt x="7818040" y="3316263"/>
                </a:lnTo>
                <a:cubicBezTo>
                  <a:pt x="7818040" y="3253953"/>
                  <a:pt x="7809706" y="3197299"/>
                  <a:pt x="7793037" y="3146301"/>
                </a:cubicBezTo>
                <a:cubicBezTo>
                  <a:pt x="7776369" y="3095302"/>
                  <a:pt x="7748885" y="3054127"/>
                  <a:pt x="7710587" y="3022774"/>
                </a:cubicBezTo>
                <a:cubicBezTo>
                  <a:pt x="7672288" y="2991420"/>
                  <a:pt x="7622183" y="2975744"/>
                  <a:pt x="7560270" y="2975744"/>
                </a:cubicBezTo>
                <a:close/>
                <a:moveTo>
                  <a:pt x="6237486" y="2975744"/>
                </a:moveTo>
                <a:cubicBezTo>
                  <a:pt x="6171604" y="2975744"/>
                  <a:pt x="6118919" y="2991024"/>
                  <a:pt x="6079430" y="3021583"/>
                </a:cubicBezTo>
                <a:cubicBezTo>
                  <a:pt x="6039941" y="3052142"/>
                  <a:pt x="6014442" y="3095997"/>
                  <a:pt x="6002933" y="3153147"/>
                </a:cubicBezTo>
                <a:lnTo>
                  <a:pt x="6145212" y="3181722"/>
                </a:lnTo>
                <a:cubicBezTo>
                  <a:pt x="6152356" y="3155925"/>
                  <a:pt x="6162278" y="3136180"/>
                  <a:pt x="6174978" y="3122488"/>
                </a:cubicBezTo>
                <a:cubicBezTo>
                  <a:pt x="6187678" y="3108796"/>
                  <a:pt x="6205736" y="3101950"/>
                  <a:pt x="6229151" y="3101950"/>
                </a:cubicBezTo>
                <a:cubicBezTo>
                  <a:pt x="6277967" y="3101950"/>
                  <a:pt x="6302375" y="3135486"/>
                  <a:pt x="6302375" y="3202558"/>
                </a:cubicBezTo>
                <a:lnTo>
                  <a:pt x="6302375" y="3213273"/>
                </a:lnTo>
                <a:cubicBezTo>
                  <a:pt x="6280547" y="3223195"/>
                  <a:pt x="6235502" y="3237284"/>
                  <a:pt x="6167239" y="3255541"/>
                </a:cubicBezTo>
                <a:cubicBezTo>
                  <a:pt x="6123186" y="3267447"/>
                  <a:pt x="6087765" y="3282032"/>
                  <a:pt x="6060976" y="3299296"/>
                </a:cubicBezTo>
                <a:cubicBezTo>
                  <a:pt x="6034187" y="3316560"/>
                  <a:pt x="6014541" y="3337793"/>
                  <a:pt x="6002040" y="3362995"/>
                </a:cubicBezTo>
                <a:cubicBezTo>
                  <a:pt x="5989538" y="3388196"/>
                  <a:pt x="5983287" y="3419053"/>
                  <a:pt x="5983287" y="3455566"/>
                </a:cubicBezTo>
                <a:cubicBezTo>
                  <a:pt x="5983287" y="3493666"/>
                  <a:pt x="5991225" y="3526309"/>
                  <a:pt x="6007100" y="3553494"/>
                </a:cubicBezTo>
                <a:cubicBezTo>
                  <a:pt x="6022975" y="3580681"/>
                  <a:pt x="6044505" y="3601417"/>
                  <a:pt x="6071691" y="3615705"/>
                </a:cubicBezTo>
                <a:cubicBezTo>
                  <a:pt x="6098877" y="3629992"/>
                  <a:pt x="6129337" y="3637136"/>
                  <a:pt x="6163072" y="3637136"/>
                </a:cubicBezTo>
                <a:cubicBezTo>
                  <a:pt x="6194822" y="3637136"/>
                  <a:pt x="6223397" y="3630984"/>
                  <a:pt x="6248797" y="3618681"/>
                </a:cubicBezTo>
                <a:cubicBezTo>
                  <a:pt x="6274197" y="3606378"/>
                  <a:pt x="6296819" y="3587527"/>
                  <a:pt x="6316662" y="3562126"/>
                </a:cubicBezTo>
                <a:cubicBezTo>
                  <a:pt x="6320631" y="3582764"/>
                  <a:pt x="6327180" y="3602806"/>
                  <a:pt x="6336308" y="3622253"/>
                </a:cubicBezTo>
                <a:lnTo>
                  <a:pt x="6491089" y="3622253"/>
                </a:lnTo>
                <a:cubicBezTo>
                  <a:pt x="6478786" y="3600425"/>
                  <a:pt x="6469658" y="3574330"/>
                  <a:pt x="6463705" y="3543969"/>
                </a:cubicBezTo>
                <a:cubicBezTo>
                  <a:pt x="6457751" y="3513608"/>
                  <a:pt x="6454775" y="3481561"/>
                  <a:pt x="6454775" y="3447826"/>
                </a:cubicBezTo>
                <a:lnTo>
                  <a:pt x="6454775" y="3182913"/>
                </a:lnTo>
                <a:cubicBezTo>
                  <a:pt x="6454775" y="3109887"/>
                  <a:pt x="6435824" y="3057103"/>
                  <a:pt x="6397922" y="3024559"/>
                </a:cubicBezTo>
                <a:cubicBezTo>
                  <a:pt x="6360021" y="2992016"/>
                  <a:pt x="6306542" y="2975744"/>
                  <a:pt x="6237486" y="2975744"/>
                </a:cubicBezTo>
                <a:close/>
                <a:moveTo>
                  <a:pt x="5578475" y="2975744"/>
                </a:moveTo>
                <a:cubicBezTo>
                  <a:pt x="5522118" y="2975744"/>
                  <a:pt x="5481240" y="3012455"/>
                  <a:pt x="5455840" y="3085877"/>
                </a:cubicBezTo>
                <a:lnTo>
                  <a:pt x="5455840" y="2990031"/>
                </a:lnTo>
                <a:lnTo>
                  <a:pt x="5306417" y="2990031"/>
                </a:lnTo>
                <a:lnTo>
                  <a:pt x="5306417" y="3622253"/>
                </a:lnTo>
                <a:lnTo>
                  <a:pt x="5466556" y="3622253"/>
                </a:lnTo>
                <a:lnTo>
                  <a:pt x="5466556" y="3353172"/>
                </a:lnTo>
                <a:cubicBezTo>
                  <a:pt x="5466556" y="3276178"/>
                  <a:pt x="5473799" y="3219822"/>
                  <a:pt x="5488285" y="3184103"/>
                </a:cubicBezTo>
                <a:cubicBezTo>
                  <a:pt x="5502771" y="3148384"/>
                  <a:pt x="5526286" y="3130525"/>
                  <a:pt x="5558830" y="3130525"/>
                </a:cubicBezTo>
                <a:cubicBezTo>
                  <a:pt x="5575101" y="3130525"/>
                  <a:pt x="5593754" y="3134891"/>
                  <a:pt x="5614789" y="3143622"/>
                </a:cubicBezTo>
                <a:lnTo>
                  <a:pt x="5653484" y="2997175"/>
                </a:lnTo>
                <a:cubicBezTo>
                  <a:pt x="5627687" y="2982888"/>
                  <a:pt x="5602684" y="2975744"/>
                  <a:pt x="5578475" y="2975744"/>
                </a:cubicBezTo>
                <a:close/>
                <a:moveTo>
                  <a:pt x="4299148" y="2975744"/>
                </a:moveTo>
                <a:cubicBezTo>
                  <a:pt x="4243586" y="2975744"/>
                  <a:pt x="4196655" y="2989238"/>
                  <a:pt x="4158357" y="3016225"/>
                </a:cubicBezTo>
                <a:cubicBezTo>
                  <a:pt x="4120059" y="3043212"/>
                  <a:pt x="4091285" y="3080916"/>
                  <a:pt x="4072037" y="3129334"/>
                </a:cubicBezTo>
                <a:cubicBezTo>
                  <a:pt x="4052788" y="3177753"/>
                  <a:pt x="4043164" y="3233911"/>
                  <a:pt x="4043164" y="3297808"/>
                </a:cubicBezTo>
                <a:cubicBezTo>
                  <a:pt x="4043164" y="3411711"/>
                  <a:pt x="4065489" y="3496741"/>
                  <a:pt x="4110137" y="3552899"/>
                </a:cubicBezTo>
                <a:cubicBezTo>
                  <a:pt x="4154785" y="3609057"/>
                  <a:pt x="4216995" y="3637136"/>
                  <a:pt x="4296768" y="3637136"/>
                </a:cubicBezTo>
                <a:cubicBezTo>
                  <a:pt x="4349155" y="3637136"/>
                  <a:pt x="4394497" y="3624436"/>
                  <a:pt x="4432796" y="3599036"/>
                </a:cubicBezTo>
                <a:cubicBezTo>
                  <a:pt x="4471094" y="3573636"/>
                  <a:pt x="4500562" y="3536032"/>
                  <a:pt x="4521200" y="3486224"/>
                </a:cubicBezTo>
                <a:cubicBezTo>
                  <a:pt x="4541838" y="3436416"/>
                  <a:pt x="4552156" y="3375595"/>
                  <a:pt x="4552156" y="3303761"/>
                </a:cubicBezTo>
                <a:cubicBezTo>
                  <a:pt x="4552156" y="3240658"/>
                  <a:pt x="4543326" y="3184599"/>
                  <a:pt x="4525665" y="3135585"/>
                </a:cubicBezTo>
                <a:cubicBezTo>
                  <a:pt x="4508004" y="3086571"/>
                  <a:pt x="4480322" y="3047677"/>
                  <a:pt x="4442619" y="3018904"/>
                </a:cubicBezTo>
                <a:cubicBezTo>
                  <a:pt x="4404916" y="2990131"/>
                  <a:pt x="4357092" y="2975744"/>
                  <a:pt x="4299148" y="2975744"/>
                </a:cubicBezTo>
                <a:close/>
                <a:moveTo>
                  <a:pt x="3082925" y="2975744"/>
                </a:moveTo>
                <a:cubicBezTo>
                  <a:pt x="3026569" y="2975744"/>
                  <a:pt x="2985690" y="3012455"/>
                  <a:pt x="2960291" y="3085877"/>
                </a:cubicBezTo>
                <a:lnTo>
                  <a:pt x="2960291" y="2990031"/>
                </a:lnTo>
                <a:lnTo>
                  <a:pt x="2810867" y="2990031"/>
                </a:lnTo>
                <a:lnTo>
                  <a:pt x="2810867" y="3622253"/>
                </a:lnTo>
                <a:lnTo>
                  <a:pt x="2971006" y="3622253"/>
                </a:lnTo>
                <a:lnTo>
                  <a:pt x="2971006" y="3353172"/>
                </a:lnTo>
                <a:cubicBezTo>
                  <a:pt x="2971006" y="3276178"/>
                  <a:pt x="2978249" y="3219822"/>
                  <a:pt x="2992735" y="3184103"/>
                </a:cubicBezTo>
                <a:cubicBezTo>
                  <a:pt x="3007221" y="3148384"/>
                  <a:pt x="3030736" y="3130525"/>
                  <a:pt x="3063280" y="3130525"/>
                </a:cubicBezTo>
                <a:cubicBezTo>
                  <a:pt x="3079551" y="3130525"/>
                  <a:pt x="3098204" y="3134891"/>
                  <a:pt x="3119239" y="3143622"/>
                </a:cubicBezTo>
                <a:lnTo>
                  <a:pt x="3157934" y="2997175"/>
                </a:lnTo>
                <a:cubicBezTo>
                  <a:pt x="3132137" y="2982888"/>
                  <a:pt x="3107134" y="2975744"/>
                  <a:pt x="3082925" y="2975744"/>
                </a:cubicBezTo>
                <a:close/>
                <a:moveTo>
                  <a:pt x="2432249" y="2975744"/>
                </a:moveTo>
                <a:cubicBezTo>
                  <a:pt x="2376686" y="2975744"/>
                  <a:pt x="2329755" y="2989238"/>
                  <a:pt x="2291457" y="3016225"/>
                </a:cubicBezTo>
                <a:cubicBezTo>
                  <a:pt x="2253159" y="3043212"/>
                  <a:pt x="2224385" y="3080916"/>
                  <a:pt x="2205137" y="3129334"/>
                </a:cubicBezTo>
                <a:cubicBezTo>
                  <a:pt x="2185888" y="3177753"/>
                  <a:pt x="2176264" y="3233911"/>
                  <a:pt x="2176264" y="3297808"/>
                </a:cubicBezTo>
                <a:cubicBezTo>
                  <a:pt x="2176264" y="3411711"/>
                  <a:pt x="2198588" y="3496741"/>
                  <a:pt x="2243237" y="3552899"/>
                </a:cubicBezTo>
                <a:cubicBezTo>
                  <a:pt x="2287885" y="3609057"/>
                  <a:pt x="2350096" y="3637136"/>
                  <a:pt x="2429867" y="3637136"/>
                </a:cubicBezTo>
                <a:cubicBezTo>
                  <a:pt x="2482255" y="3637136"/>
                  <a:pt x="2527598" y="3624436"/>
                  <a:pt x="2565896" y="3599036"/>
                </a:cubicBezTo>
                <a:cubicBezTo>
                  <a:pt x="2604195" y="3573636"/>
                  <a:pt x="2633662" y="3536032"/>
                  <a:pt x="2654300" y="3486224"/>
                </a:cubicBezTo>
                <a:cubicBezTo>
                  <a:pt x="2674938" y="3436416"/>
                  <a:pt x="2685256" y="3375595"/>
                  <a:pt x="2685256" y="3303761"/>
                </a:cubicBezTo>
                <a:cubicBezTo>
                  <a:pt x="2685256" y="3240658"/>
                  <a:pt x="2676426" y="3184599"/>
                  <a:pt x="2658765" y="3135585"/>
                </a:cubicBezTo>
                <a:cubicBezTo>
                  <a:pt x="2641104" y="3086571"/>
                  <a:pt x="2613422" y="3047677"/>
                  <a:pt x="2575719" y="3018904"/>
                </a:cubicBezTo>
                <a:cubicBezTo>
                  <a:pt x="2538015" y="2990131"/>
                  <a:pt x="2490192" y="2975744"/>
                  <a:pt x="2432249" y="2975744"/>
                </a:cubicBezTo>
                <a:close/>
                <a:moveTo>
                  <a:pt x="8732440" y="2775719"/>
                </a:moveTo>
                <a:lnTo>
                  <a:pt x="8572301" y="2866802"/>
                </a:lnTo>
                <a:lnTo>
                  <a:pt x="8572301" y="2990031"/>
                </a:lnTo>
                <a:lnTo>
                  <a:pt x="8500268" y="2990031"/>
                </a:lnTo>
                <a:lnTo>
                  <a:pt x="8500268" y="3117428"/>
                </a:lnTo>
                <a:lnTo>
                  <a:pt x="8572301" y="3117428"/>
                </a:lnTo>
                <a:lnTo>
                  <a:pt x="8572301" y="3464495"/>
                </a:lnTo>
                <a:cubicBezTo>
                  <a:pt x="8572301" y="3521248"/>
                  <a:pt x="8584406" y="3564210"/>
                  <a:pt x="8608615" y="3593380"/>
                </a:cubicBezTo>
                <a:cubicBezTo>
                  <a:pt x="8632824" y="3622551"/>
                  <a:pt x="8672314" y="3637136"/>
                  <a:pt x="8727082" y="3637136"/>
                </a:cubicBezTo>
                <a:cubicBezTo>
                  <a:pt x="8760420" y="3637136"/>
                  <a:pt x="8797528" y="3629992"/>
                  <a:pt x="8838406" y="3615705"/>
                </a:cubicBezTo>
                <a:lnTo>
                  <a:pt x="8827690" y="3497833"/>
                </a:lnTo>
                <a:cubicBezTo>
                  <a:pt x="8806259" y="3503389"/>
                  <a:pt x="8789987" y="3506167"/>
                  <a:pt x="8778875" y="3506167"/>
                </a:cubicBezTo>
                <a:cubicBezTo>
                  <a:pt x="8766174" y="3506167"/>
                  <a:pt x="8756550" y="3503588"/>
                  <a:pt x="8750002" y="3498428"/>
                </a:cubicBezTo>
                <a:cubicBezTo>
                  <a:pt x="8743453" y="3493269"/>
                  <a:pt x="8738889" y="3484934"/>
                  <a:pt x="8736310" y="3473425"/>
                </a:cubicBezTo>
                <a:cubicBezTo>
                  <a:pt x="8733730" y="3461916"/>
                  <a:pt x="8732440" y="3445445"/>
                  <a:pt x="8732440" y="3424014"/>
                </a:cubicBezTo>
                <a:lnTo>
                  <a:pt x="8732440" y="3117428"/>
                </a:lnTo>
                <a:lnTo>
                  <a:pt x="8827690" y="3117428"/>
                </a:lnTo>
                <a:lnTo>
                  <a:pt x="8827690" y="2990031"/>
                </a:lnTo>
                <a:lnTo>
                  <a:pt x="8732440" y="2990031"/>
                </a:lnTo>
                <a:close/>
                <a:moveTo>
                  <a:pt x="7132240" y="2775719"/>
                </a:moveTo>
                <a:lnTo>
                  <a:pt x="6972101" y="2866802"/>
                </a:lnTo>
                <a:lnTo>
                  <a:pt x="6972101" y="2990031"/>
                </a:lnTo>
                <a:lnTo>
                  <a:pt x="6900069" y="2990031"/>
                </a:lnTo>
                <a:lnTo>
                  <a:pt x="6900069" y="3117428"/>
                </a:lnTo>
                <a:lnTo>
                  <a:pt x="6972101" y="3117428"/>
                </a:lnTo>
                <a:lnTo>
                  <a:pt x="6972101" y="3464495"/>
                </a:lnTo>
                <a:cubicBezTo>
                  <a:pt x="6972101" y="3521248"/>
                  <a:pt x="6984206" y="3564210"/>
                  <a:pt x="7008415" y="3593380"/>
                </a:cubicBezTo>
                <a:cubicBezTo>
                  <a:pt x="7032624" y="3622551"/>
                  <a:pt x="7072114" y="3637136"/>
                  <a:pt x="7126883" y="3637136"/>
                </a:cubicBezTo>
                <a:cubicBezTo>
                  <a:pt x="7160220" y="3637136"/>
                  <a:pt x="7197328" y="3629992"/>
                  <a:pt x="7238206" y="3615705"/>
                </a:cubicBezTo>
                <a:lnTo>
                  <a:pt x="7227490" y="3497833"/>
                </a:lnTo>
                <a:cubicBezTo>
                  <a:pt x="7206059" y="3503389"/>
                  <a:pt x="7189787" y="3506167"/>
                  <a:pt x="7178675" y="3506167"/>
                </a:cubicBezTo>
                <a:cubicBezTo>
                  <a:pt x="7165974" y="3506167"/>
                  <a:pt x="7156351" y="3503588"/>
                  <a:pt x="7149802" y="3498428"/>
                </a:cubicBezTo>
                <a:cubicBezTo>
                  <a:pt x="7143254" y="3493269"/>
                  <a:pt x="7138689" y="3484934"/>
                  <a:pt x="7136110" y="3473425"/>
                </a:cubicBezTo>
                <a:cubicBezTo>
                  <a:pt x="7133530" y="3461916"/>
                  <a:pt x="7132240" y="3445445"/>
                  <a:pt x="7132240" y="3424014"/>
                </a:cubicBezTo>
                <a:lnTo>
                  <a:pt x="7132240" y="3117428"/>
                </a:lnTo>
                <a:lnTo>
                  <a:pt x="7227490" y="3117428"/>
                </a:lnTo>
                <a:lnTo>
                  <a:pt x="7227490" y="2990031"/>
                </a:lnTo>
                <a:lnTo>
                  <a:pt x="7132240" y="2990031"/>
                </a:lnTo>
                <a:close/>
                <a:moveTo>
                  <a:pt x="6770290" y="2775719"/>
                </a:moveTo>
                <a:lnTo>
                  <a:pt x="6610151" y="2866802"/>
                </a:lnTo>
                <a:lnTo>
                  <a:pt x="6610151" y="2990031"/>
                </a:lnTo>
                <a:lnTo>
                  <a:pt x="6538119" y="2990031"/>
                </a:lnTo>
                <a:lnTo>
                  <a:pt x="6538119" y="3117428"/>
                </a:lnTo>
                <a:lnTo>
                  <a:pt x="6610151" y="3117428"/>
                </a:lnTo>
                <a:lnTo>
                  <a:pt x="6610151" y="3464495"/>
                </a:lnTo>
                <a:cubicBezTo>
                  <a:pt x="6610151" y="3521248"/>
                  <a:pt x="6622256" y="3564210"/>
                  <a:pt x="6646465" y="3593380"/>
                </a:cubicBezTo>
                <a:cubicBezTo>
                  <a:pt x="6670675" y="3622551"/>
                  <a:pt x="6710164" y="3637136"/>
                  <a:pt x="6764933" y="3637136"/>
                </a:cubicBezTo>
                <a:cubicBezTo>
                  <a:pt x="6798270" y="3637136"/>
                  <a:pt x="6835378" y="3629992"/>
                  <a:pt x="6876256" y="3615705"/>
                </a:cubicBezTo>
                <a:lnTo>
                  <a:pt x="6865540" y="3497833"/>
                </a:lnTo>
                <a:cubicBezTo>
                  <a:pt x="6844109" y="3503389"/>
                  <a:pt x="6827837" y="3506167"/>
                  <a:pt x="6816725" y="3506167"/>
                </a:cubicBezTo>
                <a:cubicBezTo>
                  <a:pt x="6804025" y="3506167"/>
                  <a:pt x="6794401" y="3503588"/>
                  <a:pt x="6787852" y="3498428"/>
                </a:cubicBezTo>
                <a:cubicBezTo>
                  <a:pt x="6781304" y="3493269"/>
                  <a:pt x="6776739" y="3484934"/>
                  <a:pt x="6774160" y="3473425"/>
                </a:cubicBezTo>
                <a:cubicBezTo>
                  <a:pt x="6771580" y="3461916"/>
                  <a:pt x="6770290" y="3445445"/>
                  <a:pt x="6770290" y="3424014"/>
                </a:cubicBezTo>
                <a:lnTo>
                  <a:pt x="6770290" y="3117428"/>
                </a:lnTo>
                <a:lnTo>
                  <a:pt x="6865540" y="3117428"/>
                </a:lnTo>
                <a:lnTo>
                  <a:pt x="6865540" y="2990031"/>
                </a:lnTo>
                <a:lnTo>
                  <a:pt x="6770290" y="2990031"/>
                </a:lnTo>
                <a:close/>
                <a:moveTo>
                  <a:pt x="8925917" y="2749525"/>
                </a:moveTo>
                <a:lnTo>
                  <a:pt x="8925917" y="2901330"/>
                </a:lnTo>
                <a:lnTo>
                  <a:pt x="9086056" y="2901330"/>
                </a:lnTo>
                <a:lnTo>
                  <a:pt x="9086056" y="2749525"/>
                </a:lnTo>
                <a:close/>
                <a:moveTo>
                  <a:pt x="2044700" y="2734642"/>
                </a:moveTo>
                <a:cubicBezTo>
                  <a:pt x="1985566" y="2734642"/>
                  <a:pt x="1941513" y="2749227"/>
                  <a:pt x="1912541" y="2778398"/>
                </a:cubicBezTo>
                <a:cubicBezTo>
                  <a:pt x="1883569" y="2807568"/>
                  <a:pt x="1869083" y="2851919"/>
                  <a:pt x="1869083" y="2911450"/>
                </a:cubicBezTo>
                <a:lnTo>
                  <a:pt x="1869083" y="2990031"/>
                </a:lnTo>
                <a:lnTo>
                  <a:pt x="1795264" y="2990031"/>
                </a:lnTo>
                <a:lnTo>
                  <a:pt x="1795264" y="3117428"/>
                </a:lnTo>
                <a:lnTo>
                  <a:pt x="1869083" y="3117428"/>
                </a:lnTo>
                <a:lnTo>
                  <a:pt x="1869083" y="3622253"/>
                </a:lnTo>
                <a:lnTo>
                  <a:pt x="2029222" y="3622253"/>
                </a:lnTo>
                <a:lnTo>
                  <a:pt x="2029222" y="3117428"/>
                </a:lnTo>
                <a:lnTo>
                  <a:pt x="2119710" y="3117428"/>
                </a:lnTo>
                <a:lnTo>
                  <a:pt x="2119710" y="2990031"/>
                </a:lnTo>
                <a:lnTo>
                  <a:pt x="2029222" y="2990031"/>
                </a:lnTo>
                <a:lnTo>
                  <a:pt x="2029222" y="2938239"/>
                </a:lnTo>
                <a:cubicBezTo>
                  <a:pt x="2029222" y="2917602"/>
                  <a:pt x="2030909" y="2901627"/>
                  <a:pt x="2034282" y="2890316"/>
                </a:cubicBezTo>
                <a:cubicBezTo>
                  <a:pt x="2037656" y="2879006"/>
                  <a:pt x="2043112" y="2870969"/>
                  <a:pt x="2050653" y="2866206"/>
                </a:cubicBezTo>
                <a:cubicBezTo>
                  <a:pt x="2058194" y="2861444"/>
                  <a:pt x="2068711" y="2859063"/>
                  <a:pt x="2082205" y="2859063"/>
                </a:cubicBezTo>
                <a:cubicBezTo>
                  <a:pt x="2096095" y="2859063"/>
                  <a:pt x="2115146" y="2861245"/>
                  <a:pt x="2139355" y="2865611"/>
                </a:cubicBezTo>
                <a:lnTo>
                  <a:pt x="2159595" y="2753097"/>
                </a:lnTo>
                <a:cubicBezTo>
                  <a:pt x="2115939" y="2740794"/>
                  <a:pt x="2077641" y="2734642"/>
                  <a:pt x="2044700" y="2734642"/>
                </a:cubicBezTo>
                <a:close/>
                <a:moveTo>
                  <a:pt x="5149850" y="1861319"/>
                </a:moveTo>
                <a:lnTo>
                  <a:pt x="5149850" y="1924422"/>
                </a:lnTo>
                <a:cubicBezTo>
                  <a:pt x="5149850" y="1967681"/>
                  <a:pt x="5141218" y="2001416"/>
                  <a:pt x="5123954" y="2025625"/>
                </a:cubicBezTo>
                <a:cubicBezTo>
                  <a:pt x="5106690" y="2049834"/>
                  <a:pt x="5082381" y="2061939"/>
                  <a:pt x="5051028" y="2061939"/>
                </a:cubicBezTo>
                <a:cubicBezTo>
                  <a:pt x="5028803" y="2061939"/>
                  <a:pt x="5011737" y="2054200"/>
                  <a:pt x="4999831" y="2038722"/>
                </a:cubicBezTo>
                <a:cubicBezTo>
                  <a:pt x="4987925" y="2023244"/>
                  <a:pt x="4981972" y="2003995"/>
                  <a:pt x="4981972" y="1980977"/>
                </a:cubicBezTo>
                <a:cubicBezTo>
                  <a:pt x="4981972" y="1961530"/>
                  <a:pt x="4986337" y="1945853"/>
                  <a:pt x="4995069" y="1933947"/>
                </a:cubicBezTo>
                <a:cubicBezTo>
                  <a:pt x="5003799" y="1922041"/>
                  <a:pt x="5014217" y="1913111"/>
                  <a:pt x="5026323" y="1907158"/>
                </a:cubicBezTo>
                <a:cubicBezTo>
                  <a:pt x="5038427" y="1901205"/>
                  <a:pt x="5054203" y="1895053"/>
                  <a:pt x="5073650" y="1888703"/>
                </a:cubicBezTo>
                <a:lnTo>
                  <a:pt x="5089723" y="1883345"/>
                </a:lnTo>
                <a:cubicBezTo>
                  <a:pt x="5110757" y="1875805"/>
                  <a:pt x="5130800" y="1868463"/>
                  <a:pt x="5149850" y="1861319"/>
                </a:cubicBezTo>
                <a:close/>
                <a:moveTo>
                  <a:pt x="7697787" y="1657722"/>
                </a:moveTo>
                <a:cubicBezTo>
                  <a:pt x="7730728" y="1657722"/>
                  <a:pt x="7754640" y="1672803"/>
                  <a:pt x="7769522" y="1702966"/>
                </a:cubicBezTo>
                <a:cubicBezTo>
                  <a:pt x="7784405" y="1733128"/>
                  <a:pt x="7791847" y="1782341"/>
                  <a:pt x="7791847" y="1850603"/>
                </a:cubicBezTo>
                <a:cubicBezTo>
                  <a:pt x="7791847" y="1977206"/>
                  <a:pt x="7760692" y="2040508"/>
                  <a:pt x="7698383" y="2040508"/>
                </a:cubicBezTo>
                <a:cubicBezTo>
                  <a:pt x="7635676" y="2040508"/>
                  <a:pt x="7604323" y="1976413"/>
                  <a:pt x="7604323" y="1848222"/>
                </a:cubicBezTo>
                <a:cubicBezTo>
                  <a:pt x="7604323" y="1785119"/>
                  <a:pt x="7611368" y="1737593"/>
                  <a:pt x="7625457" y="1705645"/>
                </a:cubicBezTo>
                <a:cubicBezTo>
                  <a:pt x="7639546" y="1673696"/>
                  <a:pt x="7663656" y="1657722"/>
                  <a:pt x="7697787" y="1657722"/>
                </a:cubicBezTo>
                <a:close/>
                <a:moveTo>
                  <a:pt x="8072239" y="1532706"/>
                </a:moveTo>
                <a:lnTo>
                  <a:pt x="8072239" y="1980381"/>
                </a:lnTo>
                <a:cubicBezTo>
                  <a:pt x="8072239" y="2044675"/>
                  <a:pt x="8085931" y="2093987"/>
                  <a:pt x="8113315" y="2128316"/>
                </a:cubicBezTo>
                <a:cubicBezTo>
                  <a:pt x="8140700" y="2162646"/>
                  <a:pt x="8181974" y="2179811"/>
                  <a:pt x="8237140" y="2179811"/>
                </a:cubicBezTo>
                <a:cubicBezTo>
                  <a:pt x="8308578" y="2179811"/>
                  <a:pt x="8363545" y="2145283"/>
                  <a:pt x="8402042" y="2076227"/>
                </a:cubicBezTo>
                <a:lnTo>
                  <a:pt x="8402042" y="2164928"/>
                </a:lnTo>
                <a:lnTo>
                  <a:pt x="8550870" y="2164928"/>
                </a:lnTo>
                <a:lnTo>
                  <a:pt x="8550870" y="1532706"/>
                </a:lnTo>
                <a:lnTo>
                  <a:pt x="8390731" y="1532706"/>
                </a:lnTo>
                <a:lnTo>
                  <a:pt x="8390731" y="1836316"/>
                </a:lnTo>
                <a:cubicBezTo>
                  <a:pt x="8390731" y="1885925"/>
                  <a:pt x="8387754" y="1926109"/>
                  <a:pt x="8381801" y="1956866"/>
                </a:cubicBezTo>
                <a:cubicBezTo>
                  <a:pt x="8375848" y="1987624"/>
                  <a:pt x="8366124" y="2010445"/>
                  <a:pt x="8352631" y="2025327"/>
                </a:cubicBezTo>
                <a:cubicBezTo>
                  <a:pt x="8339137" y="2040210"/>
                  <a:pt x="8321278" y="2047652"/>
                  <a:pt x="8299053" y="2047652"/>
                </a:cubicBezTo>
                <a:cubicBezTo>
                  <a:pt x="8276034" y="2047652"/>
                  <a:pt x="8259167" y="2041103"/>
                  <a:pt x="8248451" y="2028006"/>
                </a:cubicBezTo>
                <a:cubicBezTo>
                  <a:pt x="8237736" y="2014909"/>
                  <a:pt x="8232378" y="1991692"/>
                  <a:pt x="8232378" y="1958355"/>
                </a:cubicBezTo>
                <a:lnTo>
                  <a:pt x="8232378" y="1532706"/>
                </a:lnTo>
                <a:close/>
                <a:moveTo>
                  <a:pt x="6851848" y="1532706"/>
                </a:moveTo>
                <a:lnTo>
                  <a:pt x="7043539" y="2164928"/>
                </a:lnTo>
                <a:lnTo>
                  <a:pt x="7028061" y="2213149"/>
                </a:lnTo>
                <a:cubicBezTo>
                  <a:pt x="7018933" y="2240930"/>
                  <a:pt x="7006828" y="2261865"/>
                  <a:pt x="6991747" y="2275954"/>
                </a:cubicBezTo>
                <a:cubicBezTo>
                  <a:pt x="6976666" y="2290043"/>
                  <a:pt x="6957814" y="2297088"/>
                  <a:pt x="6935192" y="2297088"/>
                </a:cubicBezTo>
                <a:cubicBezTo>
                  <a:pt x="6916539" y="2297088"/>
                  <a:pt x="6895703" y="2291730"/>
                  <a:pt x="6872684" y="2281014"/>
                </a:cubicBezTo>
                <a:lnTo>
                  <a:pt x="6838156" y="2397695"/>
                </a:lnTo>
                <a:cubicBezTo>
                  <a:pt x="6871891" y="2413570"/>
                  <a:pt x="6913959" y="2421508"/>
                  <a:pt x="6964362" y="2421508"/>
                </a:cubicBezTo>
                <a:cubicBezTo>
                  <a:pt x="7012781" y="2421508"/>
                  <a:pt x="7051675" y="2412082"/>
                  <a:pt x="7081044" y="2393231"/>
                </a:cubicBezTo>
                <a:cubicBezTo>
                  <a:pt x="7110412" y="2374379"/>
                  <a:pt x="7133530" y="2348781"/>
                  <a:pt x="7150397" y="2316435"/>
                </a:cubicBezTo>
                <a:cubicBezTo>
                  <a:pt x="7167264" y="2284090"/>
                  <a:pt x="7183834" y="2240334"/>
                  <a:pt x="7200106" y="2185169"/>
                </a:cubicBezTo>
                <a:lnTo>
                  <a:pt x="7394773" y="1532706"/>
                </a:lnTo>
                <a:lnTo>
                  <a:pt x="7235825" y="1532706"/>
                </a:lnTo>
                <a:lnTo>
                  <a:pt x="7123311" y="1999431"/>
                </a:lnTo>
                <a:lnTo>
                  <a:pt x="7013178" y="1532706"/>
                </a:lnTo>
                <a:close/>
                <a:moveTo>
                  <a:pt x="7699573" y="1518419"/>
                </a:moveTo>
                <a:cubicBezTo>
                  <a:pt x="7644010" y="1518419"/>
                  <a:pt x="7597080" y="1531913"/>
                  <a:pt x="7558782" y="1558900"/>
                </a:cubicBezTo>
                <a:cubicBezTo>
                  <a:pt x="7520483" y="1585888"/>
                  <a:pt x="7491710" y="1623591"/>
                  <a:pt x="7472462" y="1672009"/>
                </a:cubicBezTo>
                <a:cubicBezTo>
                  <a:pt x="7453213" y="1720428"/>
                  <a:pt x="7443589" y="1776586"/>
                  <a:pt x="7443589" y="1840483"/>
                </a:cubicBezTo>
                <a:cubicBezTo>
                  <a:pt x="7443589" y="1954386"/>
                  <a:pt x="7465913" y="2039416"/>
                  <a:pt x="7510562" y="2095574"/>
                </a:cubicBezTo>
                <a:cubicBezTo>
                  <a:pt x="7555210" y="2151732"/>
                  <a:pt x="7617420" y="2179811"/>
                  <a:pt x="7697192" y="2179811"/>
                </a:cubicBezTo>
                <a:cubicBezTo>
                  <a:pt x="7749580" y="2179811"/>
                  <a:pt x="7794922" y="2167111"/>
                  <a:pt x="7833221" y="2141711"/>
                </a:cubicBezTo>
                <a:cubicBezTo>
                  <a:pt x="7871519" y="2116311"/>
                  <a:pt x="7900987" y="2078707"/>
                  <a:pt x="7921625" y="2028899"/>
                </a:cubicBezTo>
                <a:cubicBezTo>
                  <a:pt x="7942262" y="1979091"/>
                  <a:pt x="7952581" y="1918270"/>
                  <a:pt x="7952581" y="1846436"/>
                </a:cubicBezTo>
                <a:cubicBezTo>
                  <a:pt x="7952581" y="1783333"/>
                  <a:pt x="7943750" y="1727274"/>
                  <a:pt x="7926090" y="1678260"/>
                </a:cubicBezTo>
                <a:cubicBezTo>
                  <a:pt x="7908429" y="1629246"/>
                  <a:pt x="7880747" y="1590352"/>
                  <a:pt x="7843044" y="1561579"/>
                </a:cubicBezTo>
                <a:cubicBezTo>
                  <a:pt x="7805340" y="1532806"/>
                  <a:pt x="7757517" y="1518419"/>
                  <a:pt x="7699573" y="1518419"/>
                </a:cubicBezTo>
                <a:close/>
                <a:moveTo>
                  <a:pt x="5763617" y="1518419"/>
                </a:moveTo>
                <a:cubicBezTo>
                  <a:pt x="5692180" y="1518419"/>
                  <a:pt x="5637014" y="1552947"/>
                  <a:pt x="5598120" y="1622003"/>
                </a:cubicBezTo>
                <a:lnTo>
                  <a:pt x="5598120" y="1532706"/>
                </a:lnTo>
                <a:lnTo>
                  <a:pt x="5449292" y="1532706"/>
                </a:lnTo>
                <a:lnTo>
                  <a:pt x="5449292" y="2164928"/>
                </a:lnTo>
                <a:lnTo>
                  <a:pt x="5609431" y="2164928"/>
                </a:lnTo>
                <a:lnTo>
                  <a:pt x="5609431" y="1862509"/>
                </a:lnTo>
                <a:cubicBezTo>
                  <a:pt x="5609431" y="1812900"/>
                  <a:pt x="5612408" y="1772716"/>
                  <a:pt x="5618361" y="1741959"/>
                </a:cubicBezTo>
                <a:cubicBezTo>
                  <a:pt x="5624314" y="1711201"/>
                  <a:pt x="5634037" y="1688381"/>
                  <a:pt x="5647531" y="1673498"/>
                </a:cubicBezTo>
                <a:cubicBezTo>
                  <a:pt x="5661024" y="1658615"/>
                  <a:pt x="5679083" y="1651173"/>
                  <a:pt x="5701705" y="1651173"/>
                </a:cubicBezTo>
                <a:cubicBezTo>
                  <a:pt x="5724723" y="1651173"/>
                  <a:pt x="5741491" y="1657722"/>
                  <a:pt x="5752008" y="1670819"/>
                </a:cubicBezTo>
                <a:cubicBezTo>
                  <a:pt x="5762525" y="1683916"/>
                  <a:pt x="5767784" y="1707133"/>
                  <a:pt x="5767784" y="1740470"/>
                </a:cubicBezTo>
                <a:lnTo>
                  <a:pt x="5767784" y="2164928"/>
                </a:lnTo>
                <a:lnTo>
                  <a:pt x="5927923" y="2164928"/>
                </a:lnTo>
                <a:lnTo>
                  <a:pt x="5927923" y="1717848"/>
                </a:lnTo>
                <a:cubicBezTo>
                  <a:pt x="5927923" y="1653158"/>
                  <a:pt x="5914330" y="1603747"/>
                  <a:pt x="5887145" y="1569616"/>
                </a:cubicBezTo>
                <a:cubicBezTo>
                  <a:pt x="5859958" y="1535484"/>
                  <a:pt x="5818782" y="1518419"/>
                  <a:pt x="5763617" y="1518419"/>
                </a:cubicBezTo>
                <a:close/>
                <a:moveTo>
                  <a:pt x="5084961" y="1518419"/>
                </a:moveTo>
                <a:cubicBezTo>
                  <a:pt x="5019079" y="1518419"/>
                  <a:pt x="4966394" y="1533699"/>
                  <a:pt x="4926906" y="1564258"/>
                </a:cubicBezTo>
                <a:cubicBezTo>
                  <a:pt x="4887416" y="1594817"/>
                  <a:pt x="4861917" y="1638672"/>
                  <a:pt x="4850408" y="1695822"/>
                </a:cubicBezTo>
                <a:lnTo>
                  <a:pt x="4992687" y="1724397"/>
                </a:lnTo>
                <a:cubicBezTo>
                  <a:pt x="4999831" y="1698600"/>
                  <a:pt x="5009753" y="1678856"/>
                  <a:pt x="5022453" y="1665163"/>
                </a:cubicBezTo>
                <a:cubicBezTo>
                  <a:pt x="5035153" y="1651471"/>
                  <a:pt x="5053210" y="1644625"/>
                  <a:pt x="5076626" y="1644625"/>
                </a:cubicBezTo>
                <a:cubicBezTo>
                  <a:pt x="5125442" y="1644625"/>
                  <a:pt x="5149850" y="1678161"/>
                  <a:pt x="5149850" y="1745233"/>
                </a:cubicBezTo>
                <a:lnTo>
                  <a:pt x="5149850" y="1755948"/>
                </a:lnTo>
                <a:cubicBezTo>
                  <a:pt x="5128022" y="1765870"/>
                  <a:pt x="5082977" y="1779959"/>
                  <a:pt x="5014714" y="1798216"/>
                </a:cubicBezTo>
                <a:cubicBezTo>
                  <a:pt x="4970661" y="1810122"/>
                  <a:pt x="4935240" y="1824707"/>
                  <a:pt x="4908451" y="1841971"/>
                </a:cubicBezTo>
                <a:cubicBezTo>
                  <a:pt x="4881662" y="1859235"/>
                  <a:pt x="4862016" y="1880468"/>
                  <a:pt x="4849515" y="1905670"/>
                </a:cubicBezTo>
                <a:cubicBezTo>
                  <a:pt x="4837013" y="1930871"/>
                  <a:pt x="4830762" y="1961728"/>
                  <a:pt x="4830762" y="1998241"/>
                </a:cubicBezTo>
                <a:cubicBezTo>
                  <a:pt x="4830762" y="2036341"/>
                  <a:pt x="4838700" y="2068984"/>
                  <a:pt x="4854575" y="2096170"/>
                </a:cubicBezTo>
                <a:cubicBezTo>
                  <a:pt x="4870449" y="2123356"/>
                  <a:pt x="4891980" y="2144092"/>
                  <a:pt x="4919166" y="2158380"/>
                </a:cubicBezTo>
                <a:cubicBezTo>
                  <a:pt x="4946352" y="2172667"/>
                  <a:pt x="4976812" y="2179811"/>
                  <a:pt x="5010547" y="2179811"/>
                </a:cubicBezTo>
                <a:cubicBezTo>
                  <a:pt x="5042297" y="2179811"/>
                  <a:pt x="5070872" y="2173659"/>
                  <a:pt x="5096272" y="2161356"/>
                </a:cubicBezTo>
                <a:cubicBezTo>
                  <a:pt x="5121671" y="2149053"/>
                  <a:pt x="5144293" y="2130202"/>
                  <a:pt x="5164137" y="2104802"/>
                </a:cubicBezTo>
                <a:cubicBezTo>
                  <a:pt x="5168106" y="2125439"/>
                  <a:pt x="5174655" y="2145481"/>
                  <a:pt x="5183783" y="2164928"/>
                </a:cubicBezTo>
                <a:lnTo>
                  <a:pt x="5338564" y="2164928"/>
                </a:lnTo>
                <a:cubicBezTo>
                  <a:pt x="5326261" y="2143100"/>
                  <a:pt x="5317133" y="2117006"/>
                  <a:pt x="5311180" y="2086645"/>
                </a:cubicBezTo>
                <a:cubicBezTo>
                  <a:pt x="5305226" y="2056284"/>
                  <a:pt x="5302250" y="2024236"/>
                  <a:pt x="5302250" y="1990502"/>
                </a:cubicBezTo>
                <a:lnTo>
                  <a:pt x="5302250" y="1725588"/>
                </a:lnTo>
                <a:cubicBezTo>
                  <a:pt x="5302250" y="1652563"/>
                  <a:pt x="5283299" y="1599778"/>
                  <a:pt x="5245397" y="1567234"/>
                </a:cubicBezTo>
                <a:cubicBezTo>
                  <a:pt x="5207496" y="1534691"/>
                  <a:pt x="5154017" y="1518419"/>
                  <a:pt x="5084961" y="1518419"/>
                </a:cubicBezTo>
                <a:close/>
                <a:moveTo>
                  <a:pt x="6077942" y="1292200"/>
                </a:moveTo>
                <a:lnTo>
                  <a:pt x="6077942" y="2164928"/>
                </a:lnTo>
                <a:lnTo>
                  <a:pt x="6238081" y="2164928"/>
                </a:lnTo>
                <a:lnTo>
                  <a:pt x="6238081" y="1950616"/>
                </a:lnTo>
                <a:lnTo>
                  <a:pt x="6274990" y="1897633"/>
                </a:lnTo>
                <a:lnTo>
                  <a:pt x="6392267" y="2164928"/>
                </a:lnTo>
                <a:lnTo>
                  <a:pt x="6549430" y="2164928"/>
                </a:lnTo>
                <a:lnTo>
                  <a:pt x="6370240" y="1760116"/>
                </a:lnTo>
                <a:lnTo>
                  <a:pt x="6532761" y="1532706"/>
                </a:lnTo>
                <a:lnTo>
                  <a:pt x="6353572" y="1532706"/>
                </a:lnTo>
                <a:lnTo>
                  <a:pt x="6238081" y="1745828"/>
                </a:lnTo>
                <a:lnTo>
                  <a:pt x="6238081" y="1292200"/>
                </a:lnTo>
                <a:close/>
                <a:moveTo>
                  <a:pt x="4230092" y="1292200"/>
                </a:moveTo>
                <a:lnTo>
                  <a:pt x="4230092" y="2164928"/>
                </a:lnTo>
                <a:lnTo>
                  <a:pt x="4390231" y="2164928"/>
                </a:lnTo>
                <a:lnTo>
                  <a:pt x="4390231" y="1862509"/>
                </a:lnTo>
                <a:cubicBezTo>
                  <a:pt x="4390231" y="1797819"/>
                  <a:pt x="4395390" y="1748805"/>
                  <a:pt x="4405709" y="1715467"/>
                </a:cubicBezTo>
                <a:cubicBezTo>
                  <a:pt x="4414440" y="1692052"/>
                  <a:pt x="4424957" y="1675482"/>
                  <a:pt x="4437261" y="1665759"/>
                </a:cubicBezTo>
                <a:cubicBezTo>
                  <a:pt x="4449564" y="1656035"/>
                  <a:pt x="4464447" y="1651173"/>
                  <a:pt x="4481909" y="1651173"/>
                </a:cubicBezTo>
                <a:cubicBezTo>
                  <a:pt x="4506118" y="1651173"/>
                  <a:pt x="4523284" y="1658020"/>
                  <a:pt x="4533404" y="1671712"/>
                </a:cubicBezTo>
                <a:cubicBezTo>
                  <a:pt x="4543524" y="1685404"/>
                  <a:pt x="4548585" y="1708323"/>
                  <a:pt x="4548585" y="1740470"/>
                </a:cubicBezTo>
                <a:lnTo>
                  <a:pt x="4548585" y="2164928"/>
                </a:lnTo>
                <a:lnTo>
                  <a:pt x="4708724" y="2164928"/>
                </a:lnTo>
                <a:lnTo>
                  <a:pt x="4708724" y="1717848"/>
                </a:lnTo>
                <a:cubicBezTo>
                  <a:pt x="4708724" y="1653158"/>
                  <a:pt x="4695031" y="1603747"/>
                  <a:pt x="4667647" y="1569616"/>
                </a:cubicBezTo>
                <a:cubicBezTo>
                  <a:pt x="4640263" y="1535484"/>
                  <a:pt x="4598789" y="1518419"/>
                  <a:pt x="4543226" y="1518419"/>
                </a:cubicBezTo>
                <a:cubicBezTo>
                  <a:pt x="4479329" y="1518419"/>
                  <a:pt x="4428926" y="1546002"/>
                  <a:pt x="4392017" y="1601167"/>
                </a:cubicBezTo>
                <a:lnTo>
                  <a:pt x="4390231" y="1603548"/>
                </a:lnTo>
                <a:lnTo>
                  <a:pt x="4390231" y="1292200"/>
                </a:lnTo>
                <a:close/>
                <a:moveTo>
                  <a:pt x="3585368" y="1292200"/>
                </a:moveTo>
                <a:lnTo>
                  <a:pt x="3585368" y="1428527"/>
                </a:lnTo>
                <a:lnTo>
                  <a:pt x="3786584" y="1428527"/>
                </a:lnTo>
                <a:lnTo>
                  <a:pt x="3786584" y="2164928"/>
                </a:lnTo>
                <a:lnTo>
                  <a:pt x="3952081" y="2164928"/>
                </a:lnTo>
                <a:lnTo>
                  <a:pt x="3952081" y="1428527"/>
                </a:lnTo>
                <a:lnTo>
                  <a:pt x="4152107" y="1428527"/>
                </a:lnTo>
                <a:lnTo>
                  <a:pt x="4152107" y="1292200"/>
                </a:lnTo>
                <a:close/>
                <a:moveTo>
                  <a:pt x="0" y="0"/>
                </a:moveTo>
                <a:lnTo>
                  <a:pt x="12221850" y="0"/>
                </a:lnTo>
                <a:lnTo>
                  <a:pt x="12221850" y="4904154"/>
                </a:lnTo>
                <a:lnTo>
                  <a:pt x="0" y="4904154"/>
                </a:lnTo>
                <a:close/>
              </a:path>
            </a:pathLst>
          </a:custGeom>
          <a:solidFill>
            <a:schemeClr val="bg1">
              <a:alpha val="385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t-IT" sz="2400" b="1">
              <a:latin typeface="Arial Nova Cond" panose="020B0306020202020204" pitchFamily="34" charset="0"/>
            </a:endParaRPr>
          </a:p>
        </p:txBody>
      </p:sp>
    </p:spTree>
    <p:extLst>
      <p:ext uri="{BB962C8B-B14F-4D97-AF65-F5344CB8AC3E}">
        <p14:creationId xmlns:p14="http://schemas.microsoft.com/office/powerpoint/2010/main" val="2191312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aria aperta, natura, cielo, nuvola&#10;&#10;Descrizione generata automaticamente">
            <a:extLst>
              <a:ext uri="{FF2B5EF4-FFF2-40B4-BE49-F238E27FC236}">
                <a16:creationId xmlns:a16="http://schemas.microsoft.com/office/drawing/2014/main" id="{F8E4554B-13DD-1AC1-6A1F-66E77993884C}"/>
              </a:ext>
            </a:extLst>
          </p:cNvPr>
          <p:cNvPicPr>
            <a:picLocks noChangeAspect="1"/>
          </p:cNvPicPr>
          <p:nvPr/>
        </p:nvPicPr>
        <p:blipFill rotWithShape="1">
          <a:blip r:embed="rId2"/>
          <a:srcRect t="32791" b="37127"/>
          <a:stretch/>
        </p:blipFill>
        <p:spPr>
          <a:xfrm>
            <a:off x="4125" y="933450"/>
            <a:ext cx="12221850" cy="4904154"/>
          </a:xfrm>
          <a:prstGeom prst="rect">
            <a:avLst/>
          </a:prstGeom>
        </p:spPr>
      </p:pic>
      <p:sp>
        <p:nvSpPr>
          <p:cNvPr id="14" name="Figura a mano libera 13">
            <a:extLst>
              <a:ext uri="{FF2B5EF4-FFF2-40B4-BE49-F238E27FC236}">
                <a16:creationId xmlns:a16="http://schemas.microsoft.com/office/drawing/2014/main" id="{AED7993A-70FA-47A4-E661-C8F6EE7E2889}"/>
              </a:ext>
            </a:extLst>
          </p:cNvPr>
          <p:cNvSpPr/>
          <p:nvPr/>
        </p:nvSpPr>
        <p:spPr>
          <a:xfrm>
            <a:off x="4125" y="933450"/>
            <a:ext cx="12221850" cy="4904154"/>
          </a:xfrm>
          <a:custGeom>
            <a:avLst/>
            <a:gdLst/>
            <a:ahLst/>
            <a:cxnLst/>
            <a:rect l="l" t="t" r="r" b="b"/>
            <a:pathLst>
              <a:path w="12221850" h="4904154">
                <a:moveTo>
                  <a:pt x="6302375" y="3318644"/>
                </a:moveTo>
                <a:lnTo>
                  <a:pt x="6302375" y="3381747"/>
                </a:lnTo>
                <a:cubicBezTo>
                  <a:pt x="6302375" y="3425006"/>
                  <a:pt x="6293743" y="3458741"/>
                  <a:pt x="6276479" y="3482950"/>
                </a:cubicBezTo>
                <a:cubicBezTo>
                  <a:pt x="6259215" y="3507159"/>
                  <a:pt x="6234906" y="3519264"/>
                  <a:pt x="6203553" y="3519264"/>
                </a:cubicBezTo>
                <a:cubicBezTo>
                  <a:pt x="6181328" y="3519264"/>
                  <a:pt x="6164262" y="3511525"/>
                  <a:pt x="6152356" y="3496047"/>
                </a:cubicBezTo>
                <a:cubicBezTo>
                  <a:pt x="6140450" y="3480569"/>
                  <a:pt x="6134497" y="3461320"/>
                  <a:pt x="6134497" y="3438301"/>
                </a:cubicBezTo>
                <a:cubicBezTo>
                  <a:pt x="6134497" y="3418855"/>
                  <a:pt x="6138862" y="3403178"/>
                  <a:pt x="6147594" y="3391272"/>
                </a:cubicBezTo>
                <a:cubicBezTo>
                  <a:pt x="6156325" y="3379366"/>
                  <a:pt x="6166743" y="3370436"/>
                  <a:pt x="6178847" y="3364483"/>
                </a:cubicBezTo>
                <a:cubicBezTo>
                  <a:pt x="6190952" y="3358530"/>
                  <a:pt x="6206728" y="3352378"/>
                  <a:pt x="6226175" y="3346028"/>
                </a:cubicBezTo>
                <a:lnTo>
                  <a:pt x="6242248" y="3340670"/>
                </a:lnTo>
                <a:cubicBezTo>
                  <a:pt x="6263282" y="3333130"/>
                  <a:pt x="6283325" y="3325788"/>
                  <a:pt x="6302375" y="3318644"/>
                </a:cubicBezTo>
                <a:close/>
                <a:moveTo>
                  <a:pt x="9469437" y="3115047"/>
                </a:moveTo>
                <a:cubicBezTo>
                  <a:pt x="9502378" y="3115047"/>
                  <a:pt x="9526289" y="3130128"/>
                  <a:pt x="9541172" y="3160291"/>
                </a:cubicBezTo>
                <a:cubicBezTo>
                  <a:pt x="9556054" y="3190453"/>
                  <a:pt x="9563496" y="3239666"/>
                  <a:pt x="9563496" y="3307928"/>
                </a:cubicBezTo>
                <a:cubicBezTo>
                  <a:pt x="9563496" y="3434531"/>
                  <a:pt x="9532342" y="3497833"/>
                  <a:pt x="9470032" y="3497833"/>
                </a:cubicBezTo>
                <a:cubicBezTo>
                  <a:pt x="9407326" y="3497833"/>
                  <a:pt x="9375973" y="3433737"/>
                  <a:pt x="9375973" y="3305547"/>
                </a:cubicBezTo>
                <a:cubicBezTo>
                  <a:pt x="9375973" y="3242444"/>
                  <a:pt x="9383017" y="3194918"/>
                  <a:pt x="9397107" y="3162970"/>
                </a:cubicBezTo>
                <a:cubicBezTo>
                  <a:pt x="9411195" y="3131021"/>
                  <a:pt x="9435305" y="3115047"/>
                  <a:pt x="9469437" y="3115047"/>
                </a:cubicBezTo>
                <a:close/>
                <a:moveTo>
                  <a:pt x="4297363" y="3115047"/>
                </a:moveTo>
                <a:cubicBezTo>
                  <a:pt x="4330303" y="3115047"/>
                  <a:pt x="4354215" y="3130128"/>
                  <a:pt x="4369097" y="3160291"/>
                </a:cubicBezTo>
                <a:cubicBezTo>
                  <a:pt x="4383980" y="3190453"/>
                  <a:pt x="4391422" y="3239666"/>
                  <a:pt x="4391422" y="3307928"/>
                </a:cubicBezTo>
                <a:cubicBezTo>
                  <a:pt x="4391422" y="3434531"/>
                  <a:pt x="4360267" y="3497833"/>
                  <a:pt x="4297958" y="3497833"/>
                </a:cubicBezTo>
                <a:cubicBezTo>
                  <a:pt x="4235251" y="3497833"/>
                  <a:pt x="4203898" y="3433737"/>
                  <a:pt x="4203898" y="3305547"/>
                </a:cubicBezTo>
                <a:cubicBezTo>
                  <a:pt x="4203898" y="3242444"/>
                  <a:pt x="4210943" y="3194918"/>
                  <a:pt x="4225032" y="3162970"/>
                </a:cubicBezTo>
                <a:cubicBezTo>
                  <a:pt x="4239121" y="3131021"/>
                  <a:pt x="4263231" y="3115047"/>
                  <a:pt x="4297363" y="3115047"/>
                </a:cubicBezTo>
                <a:close/>
                <a:moveTo>
                  <a:pt x="2430463" y="3115047"/>
                </a:moveTo>
                <a:cubicBezTo>
                  <a:pt x="2463403" y="3115047"/>
                  <a:pt x="2487315" y="3130128"/>
                  <a:pt x="2502198" y="3160291"/>
                </a:cubicBezTo>
                <a:cubicBezTo>
                  <a:pt x="2517080" y="3190453"/>
                  <a:pt x="2524522" y="3239666"/>
                  <a:pt x="2524522" y="3307928"/>
                </a:cubicBezTo>
                <a:cubicBezTo>
                  <a:pt x="2524522" y="3434531"/>
                  <a:pt x="2493367" y="3497833"/>
                  <a:pt x="2431058" y="3497833"/>
                </a:cubicBezTo>
                <a:cubicBezTo>
                  <a:pt x="2368352" y="3497833"/>
                  <a:pt x="2336998" y="3433737"/>
                  <a:pt x="2336998" y="3305547"/>
                </a:cubicBezTo>
                <a:cubicBezTo>
                  <a:pt x="2336998" y="3242444"/>
                  <a:pt x="2344043" y="3194918"/>
                  <a:pt x="2358132" y="3162970"/>
                </a:cubicBezTo>
                <a:cubicBezTo>
                  <a:pt x="2372221" y="3131021"/>
                  <a:pt x="2396331" y="3115047"/>
                  <a:pt x="2430463" y="3115047"/>
                </a:cubicBezTo>
                <a:close/>
                <a:moveTo>
                  <a:pt x="7557294" y="3102545"/>
                </a:moveTo>
                <a:cubicBezTo>
                  <a:pt x="7588647" y="3102545"/>
                  <a:pt x="7611864" y="3114749"/>
                  <a:pt x="7626945" y="3139157"/>
                </a:cubicBezTo>
                <a:cubicBezTo>
                  <a:pt x="7642026" y="3163565"/>
                  <a:pt x="7651551" y="3200970"/>
                  <a:pt x="7655520" y="3251373"/>
                </a:cubicBezTo>
                <a:lnTo>
                  <a:pt x="7459067" y="3251373"/>
                </a:lnTo>
                <a:cubicBezTo>
                  <a:pt x="7464226" y="3152155"/>
                  <a:pt x="7496968" y="3102545"/>
                  <a:pt x="7557294" y="3102545"/>
                </a:cubicBezTo>
                <a:close/>
                <a:moveTo>
                  <a:pt x="8925917" y="2990031"/>
                </a:moveTo>
                <a:lnTo>
                  <a:pt x="8925917" y="3622253"/>
                </a:lnTo>
                <a:lnTo>
                  <a:pt x="9086056" y="3622253"/>
                </a:lnTo>
                <a:lnTo>
                  <a:pt x="9086056" y="2990031"/>
                </a:lnTo>
                <a:close/>
                <a:moveTo>
                  <a:pt x="4671814" y="2990031"/>
                </a:moveTo>
                <a:lnTo>
                  <a:pt x="4671814" y="3437706"/>
                </a:lnTo>
                <a:cubicBezTo>
                  <a:pt x="4671814" y="3502000"/>
                  <a:pt x="4685507" y="3551312"/>
                  <a:pt x="4712890" y="3585641"/>
                </a:cubicBezTo>
                <a:cubicBezTo>
                  <a:pt x="4740275" y="3619971"/>
                  <a:pt x="4781550" y="3637136"/>
                  <a:pt x="4836715" y="3637136"/>
                </a:cubicBezTo>
                <a:cubicBezTo>
                  <a:pt x="4908153" y="3637136"/>
                  <a:pt x="4963120" y="3602608"/>
                  <a:pt x="5001617" y="3533551"/>
                </a:cubicBezTo>
                <a:lnTo>
                  <a:pt x="5001617" y="3622253"/>
                </a:lnTo>
                <a:lnTo>
                  <a:pt x="5150446" y="3622253"/>
                </a:lnTo>
                <a:lnTo>
                  <a:pt x="5150446" y="2990031"/>
                </a:lnTo>
                <a:lnTo>
                  <a:pt x="4990307" y="2990031"/>
                </a:lnTo>
                <a:lnTo>
                  <a:pt x="4990307" y="3293641"/>
                </a:lnTo>
                <a:cubicBezTo>
                  <a:pt x="4990307" y="3343250"/>
                  <a:pt x="4987330" y="3383434"/>
                  <a:pt x="4981376" y="3414191"/>
                </a:cubicBezTo>
                <a:cubicBezTo>
                  <a:pt x="4975423" y="3444949"/>
                  <a:pt x="4965699" y="3467769"/>
                  <a:pt x="4952207" y="3482652"/>
                </a:cubicBezTo>
                <a:cubicBezTo>
                  <a:pt x="4938712" y="3497535"/>
                  <a:pt x="4920853" y="3504976"/>
                  <a:pt x="4898628" y="3504976"/>
                </a:cubicBezTo>
                <a:cubicBezTo>
                  <a:pt x="4875609" y="3504976"/>
                  <a:pt x="4858742" y="3498428"/>
                  <a:pt x="4848026" y="3485331"/>
                </a:cubicBezTo>
                <a:cubicBezTo>
                  <a:pt x="4837311" y="3472234"/>
                  <a:pt x="4831953" y="3449017"/>
                  <a:pt x="4831953" y="3415680"/>
                </a:cubicBezTo>
                <a:lnTo>
                  <a:pt x="4831953" y="2990031"/>
                </a:lnTo>
                <a:close/>
                <a:moveTo>
                  <a:pt x="3451424" y="2990031"/>
                </a:moveTo>
                <a:lnTo>
                  <a:pt x="3643114" y="3622253"/>
                </a:lnTo>
                <a:lnTo>
                  <a:pt x="3627636" y="3670473"/>
                </a:lnTo>
                <a:cubicBezTo>
                  <a:pt x="3618508" y="3698255"/>
                  <a:pt x="3606403" y="3719190"/>
                  <a:pt x="3591322" y="3733279"/>
                </a:cubicBezTo>
                <a:cubicBezTo>
                  <a:pt x="3576241" y="3747368"/>
                  <a:pt x="3557389" y="3754412"/>
                  <a:pt x="3534767" y="3754412"/>
                </a:cubicBezTo>
                <a:cubicBezTo>
                  <a:pt x="3516114" y="3754412"/>
                  <a:pt x="3495278" y="3749055"/>
                  <a:pt x="3472260" y="3738339"/>
                </a:cubicBezTo>
                <a:lnTo>
                  <a:pt x="3437732" y="3855020"/>
                </a:lnTo>
                <a:cubicBezTo>
                  <a:pt x="3471465" y="3870895"/>
                  <a:pt x="3513534" y="3878833"/>
                  <a:pt x="3563938" y="3878833"/>
                </a:cubicBezTo>
                <a:cubicBezTo>
                  <a:pt x="3612356" y="3878833"/>
                  <a:pt x="3651250" y="3869407"/>
                  <a:pt x="3680619" y="3850555"/>
                </a:cubicBezTo>
                <a:cubicBezTo>
                  <a:pt x="3709988" y="3831704"/>
                  <a:pt x="3733105" y="3806105"/>
                  <a:pt x="3749973" y="3773760"/>
                </a:cubicBezTo>
                <a:cubicBezTo>
                  <a:pt x="3766840" y="3741415"/>
                  <a:pt x="3783409" y="3697659"/>
                  <a:pt x="3799682" y="3642494"/>
                </a:cubicBezTo>
                <a:lnTo>
                  <a:pt x="3994349" y="2990031"/>
                </a:lnTo>
                <a:lnTo>
                  <a:pt x="3835400" y="2990031"/>
                </a:lnTo>
                <a:lnTo>
                  <a:pt x="3722886" y="3456756"/>
                </a:lnTo>
                <a:lnTo>
                  <a:pt x="3612754" y="2990031"/>
                </a:lnTo>
                <a:close/>
                <a:moveTo>
                  <a:pt x="10164166" y="2975744"/>
                </a:moveTo>
                <a:cubicBezTo>
                  <a:pt x="10092729" y="2975744"/>
                  <a:pt x="10037563" y="3010272"/>
                  <a:pt x="9998669" y="3079328"/>
                </a:cubicBezTo>
                <a:lnTo>
                  <a:pt x="9998669" y="2990031"/>
                </a:lnTo>
                <a:lnTo>
                  <a:pt x="9849841" y="2990031"/>
                </a:lnTo>
                <a:lnTo>
                  <a:pt x="9849841" y="3622253"/>
                </a:lnTo>
                <a:lnTo>
                  <a:pt x="10009980" y="3622253"/>
                </a:lnTo>
                <a:lnTo>
                  <a:pt x="10009980" y="3319834"/>
                </a:lnTo>
                <a:cubicBezTo>
                  <a:pt x="10009980" y="3270225"/>
                  <a:pt x="10012957" y="3230041"/>
                  <a:pt x="10018910" y="3199284"/>
                </a:cubicBezTo>
                <a:cubicBezTo>
                  <a:pt x="10024863" y="3168526"/>
                  <a:pt x="10034587" y="3145705"/>
                  <a:pt x="10048080" y="3130823"/>
                </a:cubicBezTo>
                <a:cubicBezTo>
                  <a:pt x="10061574" y="3115940"/>
                  <a:pt x="10079632" y="3108498"/>
                  <a:pt x="10102254" y="3108498"/>
                </a:cubicBezTo>
                <a:cubicBezTo>
                  <a:pt x="10125273" y="3108498"/>
                  <a:pt x="10142041" y="3115047"/>
                  <a:pt x="10152558" y="3128144"/>
                </a:cubicBezTo>
                <a:cubicBezTo>
                  <a:pt x="10163074" y="3141241"/>
                  <a:pt x="10168333" y="3164458"/>
                  <a:pt x="10168333" y="3197795"/>
                </a:cubicBezTo>
                <a:lnTo>
                  <a:pt x="10168333" y="3622253"/>
                </a:lnTo>
                <a:lnTo>
                  <a:pt x="10328472" y="3622253"/>
                </a:lnTo>
                <a:lnTo>
                  <a:pt x="10328472" y="3175173"/>
                </a:lnTo>
                <a:cubicBezTo>
                  <a:pt x="10328472" y="3110483"/>
                  <a:pt x="10314880" y="3061072"/>
                  <a:pt x="10287694" y="3026941"/>
                </a:cubicBezTo>
                <a:cubicBezTo>
                  <a:pt x="10260508" y="2992810"/>
                  <a:pt x="10219331" y="2975744"/>
                  <a:pt x="10164166" y="2975744"/>
                </a:cubicBezTo>
                <a:close/>
                <a:moveTo>
                  <a:pt x="9471223" y="2975744"/>
                </a:moveTo>
                <a:cubicBezTo>
                  <a:pt x="9415660" y="2975744"/>
                  <a:pt x="9368730" y="2989238"/>
                  <a:pt x="9330432" y="3016225"/>
                </a:cubicBezTo>
                <a:cubicBezTo>
                  <a:pt x="9292133" y="3043213"/>
                  <a:pt x="9263360" y="3080916"/>
                  <a:pt x="9244111" y="3129334"/>
                </a:cubicBezTo>
                <a:cubicBezTo>
                  <a:pt x="9224862" y="3177753"/>
                  <a:pt x="9215239" y="3233911"/>
                  <a:pt x="9215239" y="3297808"/>
                </a:cubicBezTo>
                <a:cubicBezTo>
                  <a:pt x="9215239" y="3411711"/>
                  <a:pt x="9237563" y="3496741"/>
                  <a:pt x="9282211" y="3552899"/>
                </a:cubicBezTo>
                <a:cubicBezTo>
                  <a:pt x="9326860" y="3609057"/>
                  <a:pt x="9389070" y="3637136"/>
                  <a:pt x="9468842" y="3637136"/>
                </a:cubicBezTo>
                <a:cubicBezTo>
                  <a:pt x="9521229" y="3637136"/>
                  <a:pt x="9566572" y="3624436"/>
                  <a:pt x="9604870" y="3599036"/>
                </a:cubicBezTo>
                <a:cubicBezTo>
                  <a:pt x="9643169" y="3573636"/>
                  <a:pt x="9672637" y="3536032"/>
                  <a:pt x="9693274" y="3486224"/>
                </a:cubicBezTo>
                <a:cubicBezTo>
                  <a:pt x="9713912" y="3436416"/>
                  <a:pt x="9724230" y="3375595"/>
                  <a:pt x="9724230" y="3303761"/>
                </a:cubicBezTo>
                <a:cubicBezTo>
                  <a:pt x="9724230" y="3240658"/>
                  <a:pt x="9715401" y="3184599"/>
                  <a:pt x="9697739" y="3135585"/>
                </a:cubicBezTo>
                <a:cubicBezTo>
                  <a:pt x="9680078" y="3086571"/>
                  <a:pt x="9652396" y="3047677"/>
                  <a:pt x="9614693" y="3018904"/>
                </a:cubicBezTo>
                <a:cubicBezTo>
                  <a:pt x="9576990" y="2990131"/>
                  <a:pt x="9529167" y="2975744"/>
                  <a:pt x="9471223" y="2975744"/>
                </a:cubicBezTo>
                <a:close/>
                <a:moveTo>
                  <a:pt x="8249642" y="2975744"/>
                </a:moveTo>
                <a:cubicBezTo>
                  <a:pt x="8178204" y="2975744"/>
                  <a:pt x="8123039" y="3010272"/>
                  <a:pt x="8084145" y="3079328"/>
                </a:cubicBezTo>
                <a:lnTo>
                  <a:pt x="8084145" y="2990031"/>
                </a:lnTo>
                <a:lnTo>
                  <a:pt x="7935317" y="2990031"/>
                </a:lnTo>
                <a:lnTo>
                  <a:pt x="7935317" y="3622253"/>
                </a:lnTo>
                <a:lnTo>
                  <a:pt x="8095456" y="3622253"/>
                </a:lnTo>
                <a:lnTo>
                  <a:pt x="8095456" y="3319834"/>
                </a:lnTo>
                <a:cubicBezTo>
                  <a:pt x="8095456" y="3270225"/>
                  <a:pt x="8098433" y="3230041"/>
                  <a:pt x="8104386" y="3199284"/>
                </a:cubicBezTo>
                <a:cubicBezTo>
                  <a:pt x="8110339" y="3168526"/>
                  <a:pt x="8120062" y="3145705"/>
                  <a:pt x="8133556" y="3130823"/>
                </a:cubicBezTo>
                <a:cubicBezTo>
                  <a:pt x="8147049" y="3115940"/>
                  <a:pt x="8165107" y="3108498"/>
                  <a:pt x="8187729" y="3108498"/>
                </a:cubicBezTo>
                <a:cubicBezTo>
                  <a:pt x="8210748" y="3108498"/>
                  <a:pt x="8227516" y="3115047"/>
                  <a:pt x="8238033" y="3128144"/>
                </a:cubicBezTo>
                <a:cubicBezTo>
                  <a:pt x="8248550" y="3141241"/>
                  <a:pt x="8253809" y="3164458"/>
                  <a:pt x="8253809" y="3197795"/>
                </a:cubicBezTo>
                <a:lnTo>
                  <a:pt x="8253809" y="3622253"/>
                </a:lnTo>
                <a:lnTo>
                  <a:pt x="8413948" y="3622253"/>
                </a:lnTo>
                <a:lnTo>
                  <a:pt x="8413948" y="3175173"/>
                </a:lnTo>
                <a:cubicBezTo>
                  <a:pt x="8413948" y="3110483"/>
                  <a:pt x="8400355" y="3061072"/>
                  <a:pt x="8373169" y="3026941"/>
                </a:cubicBezTo>
                <a:cubicBezTo>
                  <a:pt x="8345983" y="2992810"/>
                  <a:pt x="8304807" y="2975744"/>
                  <a:pt x="8249642" y="2975744"/>
                </a:cubicBezTo>
                <a:close/>
                <a:moveTo>
                  <a:pt x="7560270" y="2975744"/>
                </a:moveTo>
                <a:cubicBezTo>
                  <a:pt x="7478514" y="2975744"/>
                  <a:pt x="7414815" y="3004517"/>
                  <a:pt x="7369175" y="3062064"/>
                </a:cubicBezTo>
                <a:cubicBezTo>
                  <a:pt x="7323534" y="3119611"/>
                  <a:pt x="7300714" y="3205931"/>
                  <a:pt x="7300714" y="3321025"/>
                </a:cubicBezTo>
                <a:cubicBezTo>
                  <a:pt x="7300714" y="3419450"/>
                  <a:pt x="7321748" y="3496741"/>
                  <a:pt x="7363817" y="3552899"/>
                </a:cubicBezTo>
                <a:cubicBezTo>
                  <a:pt x="7405886" y="3609057"/>
                  <a:pt x="7471370" y="3637136"/>
                  <a:pt x="7560270" y="3637136"/>
                </a:cubicBezTo>
                <a:cubicBezTo>
                  <a:pt x="7607102" y="3637136"/>
                  <a:pt x="7648178" y="3628504"/>
                  <a:pt x="7683500" y="3611240"/>
                </a:cubicBezTo>
                <a:cubicBezTo>
                  <a:pt x="7718822" y="3593976"/>
                  <a:pt x="7746801" y="3570560"/>
                  <a:pt x="7767439" y="3540993"/>
                </a:cubicBezTo>
                <a:cubicBezTo>
                  <a:pt x="7788076" y="3511426"/>
                  <a:pt x="7800975" y="3478783"/>
                  <a:pt x="7806134" y="3443064"/>
                </a:cubicBezTo>
                <a:lnTo>
                  <a:pt x="7648972" y="3424609"/>
                </a:lnTo>
                <a:cubicBezTo>
                  <a:pt x="7645796" y="3450406"/>
                  <a:pt x="7636073" y="3471242"/>
                  <a:pt x="7619801" y="3487117"/>
                </a:cubicBezTo>
                <a:cubicBezTo>
                  <a:pt x="7603529" y="3502992"/>
                  <a:pt x="7583090" y="3510930"/>
                  <a:pt x="7558484" y="3510930"/>
                </a:cubicBezTo>
                <a:cubicBezTo>
                  <a:pt x="7538640" y="3510930"/>
                  <a:pt x="7520980" y="3504481"/>
                  <a:pt x="7505501" y="3491582"/>
                </a:cubicBezTo>
                <a:cubicBezTo>
                  <a:pt x="7490023" y="3478684"/>
                  <a:pt x="7478117" y="3460527"/>
                  <a:pt x="7469783" y="3437111"/>
                </a:cubicBezTo>
                <a:cubicBezTo>
                  <a:pt x="7461448" y="3413695"/>
                  <a:pt x="7457281" y="3386906"/>
                  <a:pt x="7457281" y="3356744"/>
                </a:cubicBezTo>
                <a:lnTo>
                  <a:pt x="7818040" y="3356744"/>
                </a:lnTo>
                <a:lnTo>
                  <a:pt x="7818040" y="3316263"/>
                </a:lnTo>
                <a:cubicBezTo>
                  <a:pt x="7818040" y="3253953"/>
                  <a:pt x="7809706" y="3197299"/>
                  <a:pt x="7793037" y="3146301"/>
                </a:cubicBezTo>
                <a:cubicBezTo>
                  <a:pt x="7776369" y="3095302"/>
                  <a:pt x="7748885" y="3054127"/>
                  <a:pt x="7710587" y="3022774"/>
                </a:cubicBezTo>
                <a:cubicBezTo>
                  <a:pt x="7672288" y="2991420"/>
                  <a:pt x="7622183" y="2975744"/>
                  <a:pt x="7560270" y="2975744"/>
                </a:cubicBezTo>
                <a:close/>
                <a:moveTo>
                  <a:pt x="6237486" y="2975744"/>
                </a:moveTo>
                <a:cubicBezTo>
                  <a:pt x="6171604" y="2975744"/>
                  <a:pt x="6118919" y="2991024"/>
                  <a:pt x="6079430" y="3021583"/>
                </a:cubicBezTo>
                <a:cubicBezTo>
                  <a:pt x="6039941" y="3052142"/>
                  <a:pt x="6014442" y="3095997"/>
                  <a:pt x="6002933" y="3153147"/>
                </a:cubicBezTo>
                <a:lnTo>
                  <a:pt x="6145212" y="3181722"/>
                </a:lnTo>
                <a:cubicBezTo>
                  <a:pt x="6152356" y="3155925"/>
                  <a:pt x="6162278" y="3136180"/>
                  <a:pt x="6174978" y="3122488"/>
                </a:cubicBezTo>
                <a:cubicBezTo>
                  <a:pt x="6187678" y="3108796"/>
                  <a:pt x="6205736" y="3101950"/>
                  <a:pt x="6229151" y="3101950"/>
                </a:cubicBezTo>
                <a:cubicBezTo>
                  <a:pt x="6277967" y="3101950"/>
                  <a:pt x="6302375" y="3135486"/>
                  <a:pt x="6302375" y="3202558"/>
                </a:cubicBezTo>
                <a:lnTo>
                  <a:pt x="6302375" y="3213273"/>
                </a:lnTo>
                <a:cubicBezTo>
                  <a:pt x="6280547" y="3223195"/>
                  <a:pt x="6235502" y="3237284"/>
                  <a:pt x="6167239" y="3255541"/>
                </a:cubicBezTo>
                <a:cubicBezTo>
                  <a:pt x="6123186" y="3267447"/>
                  <a:pt x="6087765" y="3282032"/>
                  <a:pt x="6060976" y="3299296"/>
                </a:cubicBezTo>
                <a:cubicBezTo>
                  <a:pt x="6034187" y="3316560"/>
                  <a:pt x="6014541" y="3337793"/>
                  <a:pt x="6002040" y="3362995"/>
                </a:cubicBezTo>
                <a:cubicBezTo>
                  <a:pt x="5989538" y="3388196"/>
                  <a:pt x="5983287" y="3419053"/>
                  <a:pt x="5983287" y="3455566"/>
                </a:cubicBezTo>
                <a:cubicBezTo>
                  <a:pt x="5983287" y="3493666"/>
                  <a:pt x="5991225" y="3526309"/>
                  <a:pt x="6007100" y="3553494"/>
                </a:cubicBezTo>
                <a:cubicBezTo>
                  <a:pt x="6022975" y="3580681"/>
                  <a:pt x="6044505" y="3601417"/>
                  <a:pt x="6071691" y="3615705"/>
                </a:cubicBezTo>
                <a:cubicBezTo>
                  <a:pt x="6098877" y="3629992"/>
                  <a:pt x="6129337" y="3637136"/>
                  <a:pt x="6163072" y="3637136"/>
                </a:cubicBezTo>
                <a:cubicBezTo>
                  <a:pt x="6194822" y="3637136"/>
                  <a:pt x="6223397" y="3630984"/>
                  <a:pt x="6248797" y="3618681"/>
                </a:cubicBezTo>
                <a:cubicBezTo>
                  <a:pt x="6274197" y="3606378"/>
                  <a:pt x="6296819" y="3587527"/>
                  <a:pt x="6316662" y="3562126"/>
                </a:cubicBezTo>
                <a:cubicBezTo>
                  <a:pt x="6320631" y="3582764"/>
                  <a:pt x="6327180" y="3602806"/>
                  <a:pt x="6336308" y="3622253"/>
                </a:cubicBezTo>
                <a:lnTo>
                  <a:pt x="6491089" y="3622253"/>
                </a:lnTo>
                <a:cubicBezTo>
                  <a:pt x="6478786" y="3600425"/>
                  <a:pt x="6469658" y="3574330"/>
                  <a:pt x="6463705" y="3543969"/>
                </a:cubicBezTo>
                <a:cubicBezTo>
                  <a:pt x="6457751" y="3513608"/>
                  <a:pt x="6454775" y="3481561"/>
                  <a:pt x="6454775" y="3447826"/>
                </a:cubicBezTo>
                <a:lnTo>
                  <a:pt x="6454775" y="3182913"/>
                </a:lnTo>
                <a:cubicBezTo>
                  <a:pt x="6454775" y="3109887"/>
                  <a:pt x="6435824" y="3057103"/>
                  <a:pt x="6397922" y="3024559"/>
                </a:cubicBezTo>
                <a:cubicBezTo>
                  <a:pt x="6360021" y="2992016"/>
                  <a:pt x="6306542" y="2975744"/>
                  <a:pt x="6237486" y="2975744"/>
                </a:cubicBezTo>
                <a:close/>
                <a:moveTo>
                  <a:pt x="5578475" y="2975744"/>
                </a:moveTo>
                <a:cubicBezTo>
                  <a:pt x="5522118" y="2975744"/>
                  <a:pt x="5481240" y="3012455"/>
                  <a:pt x="5455840" y="3085877"/>
                </a:cubicBezTo>
                <a:lnTo>
                  <a:pt x="5455840" y="2990031"/>
                </a:lnTo>
                <a:lnTo>
                  <a:pt x="5306417" y="2990031"/>
                </a:lnTo>
                <a:lnTo>
                  <a:pt x="5306417" y="3622253"/>
                </a:lnTo>
                <a:lnTo>
                  <a:pt x="5466556" y="3622253"/>
                </a:lnTo>
                <a:lnTo>
                  <a:pt x="5466556" y="3353172"/>
                </a:lnTo>
                <a:cubicBezTo>
                  <a:pt x="5466556" y="3276178"/>
                  <a:pt x="5473799" y="3219822"/>
                  <a:pt x="5488285" y="3184103"/>
                </a:cubicBezTo>
                <a:cubicBezTo>
                  <a:pt x="5502771" y="3148384"/>
                  <a:pt x="5526286" y="3130525"/>
                  <a:pt x="5558830" y="3130525"/>
                </a:cubicBezTo>
                <a:cubicBezTo>
                  <a:pt x="5575101" y="3130525"/>
                  <a:pt x="5593754" y="3134891"/>
                  <a:pt x="5614789" y="3143622"/>
                </a:cubicBezTo>
                <a:lnTo>
                  <a:pt x="5653484" y="2997175"/>
                </a:lnTo>
                <a:cubicBezTo>
                  <a:pt x="5627687" y="2982888"/>
                  <a:pt x="5602684" y="2975744"/>
                  <a:pt x="5578475" y="2975744"/>
                </a:cubicBezTo>
                <a:close/>
                <a:moveTo>
                  <a:pt x="4299148" y="2975744"/>
                </a:moveTo>
                <a:cubicBezTo>
                  <a:pt x="4243586" y="2975744"/>
                  <a:pt x="4196655" y="2989238"/>
                  <a:pt x="4158357" y="3016225"/>
                </a:cubicBezTo>
                <a:cubicBezTo>
                  <a:pt x="4120059" y="3043212"/>
                  <a:pt x="4091285" y="3080916"/>
                  <a:pt x="4072037" y="3129334"/>
                </a:cubicBezTo>
                <a:cubicBezTo>
                  <a:pt x="4052788" y="3177753"/>
                  <a:pt x="4043164" y="3233911"/>
                  <a:pt x="4043164" y="3297808"/>
                </a:cubicBezTo>
                <a:cubicBezTo>
                  <a:pt x="4043164" y="3411711"/>
                  <a:pt x="4065489" y="3496741"/>
                  <a:pt x="4110137" y="3552899"/>
                </a:cubicBezTo>
                <a:cubicBezTo>
                  <a:pt x="4154785" y="3609057"/>
                  <a:pt x="4216995" y="3637136"/>
                  <a:pt x="4296768" y="3637136"/>
                </a:cubicBezTo>
                <a:cubicBezTo>
                  <a:pt x="4349155" y="3637136"/>
                  <a:pt x="4394497" y="3624436"/>
                  <a:pt x="4432796" y="3599036"/>
                </a:cubicBezTo>
                <a:cubicBezTo>
                  <a:pt x="4471094" y="3573636"/>
                  <a:pt x="4500562" y="3536032"/>
                  <a:pt x="4521200" y="3486224"/>
                </a:cubicBezTo>
                <a:cubicBezTo>
                  <a:pt x="4541838" y="3436416"/>
                  <a:pt x="4552156" y="3375595"/>
                  <a:pt x="4552156" y="3303761"/>
                </a:cubicBezTo>
                <a:cubicBezTo>
                  <a:pt x="4552156" y="3240658"/>
                  <a:pt x="4543326" y="3184599"/>
                  <a:pt x="4525665" y="3135585"/>
                </a:cubicBezTo>
                <a:cubicBezTo>
                  <a:pt x="4508004" y="3086571"/>
                  <a:pt x="4480322" y="3047677"/>
                  <a:pt x="4442619" y="3018904"/>
                </a:cubicBezTo>
                <a:cubicBezTo>
                  <a:pt x="4404916" y="2990131"/>
                  <a:pt x="4357092" y="2975744"/>
                  <a:pt x="4299148" y="2975744"/>
                </a:cubicBezTo>
                <a:close/>
                <a:moveTo>
                  <a:pt x="3082925" y="2975744"/>
                </a:moveTo>
                <a:cubicBezTo>
                  <a:pt x="3026569" y="2975744"/>
                  <a:pt x="2985690" y="3012455"/>
                  <a:pt x="2960291" y="3085877"/>
                </a:cubicBezTo>
                <a:lnTo>
                  <a:pt x="2960291" y="2990031"/>
                </a:lnTo>
                <a:lnTo>
                  <a:pt x="2810867" y="2990031"/>
                </a:lnTo>
                <a:lnTo>
                  <a:pt x="2810867" y="3622253"/>
                </a:lnTo>
                <a:lnTo>
                  <a:pt x="2971006" y="3622253"/>
                </a:lnTo>
                <a:lnTo>
                  <a:pt x="2971006" y="3353172"/>
                </a:lnTo>
                <a:cubicBezTo>
                  <a:pt x="2971006" y="3276178"/>
                  <a:pt x="2978249" y="3219822"/>
                  <a:pt x="2992735" y="3184103"/>
                </a:cubicBezTo>
                <a:cubicBezTo>
                  <a:pt x="3007221" y="3148384"/>
                  <a:pt x="3030736" y="3130525"/>
                  <a:pt x="3063280" y="3130525"/>
                </a:cubicBezTo>
                <a:cubicBezTo>
                  <a:pt x="3079551" y="3130525"/>
                  <a:pt x="3098204" y="3134891"/>
                  <a:pt x="3119239" y="3143622"/>
                </a:cubicBezTo>
                <a:lnTo>
                  <a:pt x="3157934" y="2997175"/>
                </a:lnTo>
                <a:cubicBezTo>
                  <a:pt x="3132137" y="2982888"/>
                  <a:pt x="3107134" y="2975744"/>
                  <a:pt x="3082925" y="2975744"/>
                </a:cubicBezTo>
                <a:close/>
                <a:moveTo>
                  <a:pt x="2432249" y="2975744"/>
                </a:moveTo>
                <a:cubicBezTo>
                  <a:pt x="2376686" y="2975744"/>
                  <a:pt x="2329755" y="2989238"/>
                  <a:pt x="2291457" y="3016225"/>
                </a:cubicBezTo>
                <a:cubicBezTo>
                  <a:pt x="2253159" y="3043212"/>
                  <a:pt x="2224385" y="3080916"/>
                  <a:pt x="2205137" y="3129334"/>
                </a:cubicBezTo>
                <a:cubicBezTo>
                  <a:pt x="2185888" y="3177753"/>
                  <a:pt x="2176264" y="3233911"/>
                  <a:pt x="2176264" y="3297808"/>
                </a:cubicBezTo>
                <a:cubicBezTo>
                  <a:pt x="2176264" y="3411711"/>
                  <a:pt x="2198588" y="3496741"/>
                  <a:pt x="2243237" y="3552899"/>
                </a:cubicBezTo>
                <a:cubicBezTo>
                  <a:pt x="2287885" y="3609057"/>
                  <a:pt x="2350096" y="3637136"/>
                  <a:pt x="2429867" y="3637136"/>
                </a:cubicBezTo>
                <a:cubicBezTo>
                  <a:pt x="2482255" y="3637136"/>
                  <a:pt x="2527598" y="3624436"/>
                  <a:pt x="2565896" y="3599036"/>
                </a:cubicBezTo>
                <a:cubicBezTo>
                  <a:pt x="2604195" y="3573636"/>
                  <a:pt x="2633662" y="3536032"/>
                  <a:pt x="2654300" y="3486224"/>
                </a:cubicBezTo>
                <a:cubicBezTo>
                  <a:pt x="2674938" y="3436416"/>
                  <a:pt x="2685256" y="3375595"/>
                  <a:pt x="2685256" y="3303761"/>
                </a:cubicBezTo>
                <a:cubicBezTo>
                  <a:pt x="2685256" y="3240658"/>
                  <a:pt x="2676426" y="3184599"/>
                  <a:pt x="2658765" y="3135585"/>
                </a:cubicBezTo>
                <a:cubicBezTo>
                  <a:pt x="2641104" y="3086571"/>
                  <a:pt x="2613422" y="3047677"/>
                  <a:pt x="2575719" y="3018904"/>
                </a:cubicBezTo>
                <a:cubicBezTo>
                  <a:pt x="2538015" y="2990131"/>
                  <a:pt x="2490192" y="2975744"/>
                  <a:pt x="2432249" y="2975744"/>
                </a:cubicBezTo>
                <a:close/>
                <a:moveTo>
                  <a:pt x="8732440" y="2775719"/>
                </a:moveTo>
                <a:lnTo>
                  <a:pt x="8572301" y="2866802"/>
                </a:lnTo>
                <a:lnTo>
                  <a:pt x="8572301" y="2990031"/>
                </a:lnTo>
                <a:lnTo>
                  <a:pt x="8500268" y="2990031"/>
                </a:lnTo>
                <a:lnTo>
                  <a:pt x="8500268" y="3117428"/>
                </a:lnTo>
                <a:lnTo>
                  <a:pt x="8572301" y="3117428"/>
                </a:lnTo>
                <a:lnTo>
                  <a:pt x="8572301" y="3464495"/>
                </a:lnTo>
                <a:cubicBezTo>
                  <a:pt x="8572301" y="3521248"/>
                  <a:pt x="8584406" y="3564210"/>
                  <a:pt x="8608615" y="3593380"/>
                </a:cubicBezTo>
                <a:cubicBezTo>
                  <a:pt x="8632824" y="3622551"/>
                  <a:pt x="8672314" y="3637136"/>
                  <a:pt x="8727082" y="3637136"/>
                </a:cubicBezTo>
                <a:cubicBezTo>
                  <a:pt x="8760420" y="3637136"/>
                  <a:pt x="8797528" y="3629992"/>
                  <a:pt x="8838406" y="3615705"/>
                </a:cubicBezTo>
                <a:lnTo>
                  <a:pt x="8827690" y="3497833"/>
                </a:lnTo>
                <a:cubicBezTo>
                  <a:pt x="8806259" y="3503389"/>
                  <a:pt x="8789987" y="3506167"/>
                  <a:pt x="8778875" y="3506167"/>
                </a:cubicBezTo>
                <a:cubicBezTo>
                  <a:pt x="8766174" y="3506167"/>
                  <a:pt x="8756550" y="3503588"/>
                  <a:pt x="8750002" y="3498428"/>
                </a:cubicBezTo>
                <a:cubicBezTo>
                  <a:pt x="8743453" y="3493269"/>
                  <a:pt x="8738889" y="3484934"/>
                  <a:pt x="8736310" y="3473425"/>
                </a:cubicBezTo>
                <a:cubicBezTo>
                  <a:pt x="8733730" y="3461916"/>
                  <a:pt x="8732440" y="3445445"/>
                  <a:pt x="8732440" y="3424014"/>
                </a:cubicBezTo>
                <a:lnTo>
                  <a:pt x="8732440" y="3117428"/>
                </a:lnTo>
                <a:lnTo>
                  <a:pt x="8827690" y="3117428"/>
                </a:lnTo>
                <a:lnTo>
                  <a:pt x="8827690" y="2990031"/>
                </a:lnTo>
                <a:lnTo>
                  <a:pt x="8732440" y="2990031"/>
                </a:lnTo>
                <a:close/>
                <a:moveTo>
                  <a:pt x="7132240" y="2775719"/>
                </a:moveTo>
                <a:lnTo>
                  <a:pt x="6972101" y="2866802"/>
                </a:lnTo>
                <a:lnTo>
                  <a:pt x="6972101" y="2990031"/>
                </a:lnTo>
                <a:lnTo>
                  <a:pt x="6900069" y="2990031"/>
                </a:lnTo>
                <a:lnTo>
                  <a:pt x="6900069" y="3117428"/>
                </a:lnTo>
                <a:lnTo>
                  <a:pt x="6972101" y="3117428"/>
                </a:lnTo>
                <a:lnTo>
                  <a:pt x="6972101" y="3464495"/>
                </a:lnTo>
                <a:cubicBezTo>
                  <a:pt x="6972101" y="3521248"/>
                  <a:pt x="6984206" y="3564210"/>
                  <a:pt x="7008415" y="3593380"/>
                </a:cubicBezTo>
                <a:cubicBezTo>
                  <a:pt x="7032624" y="3622551"/>
                  <a:pt x="7072114" y="3637136"/>
                  <a:pt x="7126883" y="3637136"/>
                </a:cubicBezTo>
                <a:cubicBezTo>
                  <a:pt x="7160220" y="3637136"/>
                  <a:pt x="7197328" y="3629992"/>
                  <a:pt x="7238206" y="3615705"/>
                </a:cubicBezTo>
                <a:lnTo>
                  <a:pt x="7227490" y="3497833"/>
                </a:lnTo>
                <a:cubicBezTo>
                  <a:pt x="7206059" y="3503389"/>
                  <a:pt x="7189787" y="3506167"/>
                  <a:pt x="7178675" y="3506167"/>
                </a:cubicBezTo>
                <a:cubicBezTo>
                  <a:pt x="7165974" y="3506167"/>
                  <a:pt x="7156351" y="3503588"/>
                  <a:pt x="7149802" y="3498428"/>
                </a:cubicBezTo>
                <a:cubicBezTo>
                  <a:pt x="7143254" y="3493269"/>
                  <a:pt x="7138689" y="3484934"/>
                  <a:pt x="7136110" y="3473425"/>
                </a:cubicBezTo>
                <a:cubicBezTo>
                  <a:pt x="7133530" y="3461916"/>
                  <a:pt x="7132240" y="3445445"/>
                  <a:pt x="7132240" y="3424014"/>
                </a:cubicBezTo>
                <a:lnTo>
                  <a:pt x="7132240" y="3117428"/>
                </a:lnTo>
                <a:lnTo>
                  <a:pt x="7227490" y="3117428"/>
                </a:lnTo>
                <a:lnTo>
                  <a:pt x="7227490" y="2990031"/>
                </a:lnTo>
                <a:lnTo>
                  <a:pt x="7132240" y="2990031"/>
                </a:lnTo>
                <a:close/>
                <a:moveTo>
                  <a:pt x="6770290" y="2775719"/>
                </a:moveTo>
                <a:lnTo>
                  <a:pt x="6610151" y="2866802"/>
                </a:lnTo>
                <a:lnTo>
                  <a:pt x="6610151" y="2990031"/>
                </a:lnTo>
                <a:lnTo>
                  <a:pt x="6538119" y="2990031"/>
                </a:lnTo>
                <a:lnTo>
                  <a:pt x="6538119" y="3117428"/>
                </a:lnTo>
                <a:lnTo>
                  <a:pt x="6610151" y="3117428"/>
                </a:lnTo>
                <a:lnTo>
                  <a:pt x="6610151" y="3464495"/>
                </a:lnTo>
                <a:cubicBezTo>
                  <a:pt x="6610151" y="3521248"/>
                  <a:pt x="6622256" y="3564210"/>
                  <a:pt x="6646465" y="3593380"/>
                </a:cubicBezTo>
                <a:cubicBezTo>
                  <a:pt x="6670675" y="3622551"/>
                  <a:pt x="6710164" y="3637136"/>
                  <a:pt x="6764933" y="3637136"/>
                </a:cubicBezTo>
                <a:cubicBezTo>
                  <a:pt x="6798270" y="3637136"/>
                  <a:pt x="6835378" y="3629992"/>
                  <a:pt x="6876256" y="3615705"/>
                </a:cubicBezTo>
                <a:lnTo>
                  <a:pt x="6865540" y="3497833"/>
                </a:lnTo>
                <a:cubicBezTo>
                  <a:pt x="6844109" y="3503389"/>
                  <a:pt x="6827837" y="3506167"/>
                  <a:pt x="6816725" y="3506167"/>
                </a:cubicBezTo>
                <a:cubicBezTo>
                  <a:pt x="6804025" y="3506167"/>
                  <a:pt x="6794401" y="3503588"/>
                  <a:pt x="6787852" y="3498428"/>
                </a:cubicBezTo>
                <a:cubicBezTo>
                  <a:pt x="6781304" y="3493269"/>
                  <a:pt x="6776739" y="3484934"/>
                  <a:pt x="6774160" y="3473425"/>
                </a:cubicBezTo>
                <a:cubicBezTo>
                  <a:pt x="6771580" y="3461916"/>
                  <a:pt x="6770290" y="3445445"/>
                  <a:pt x="6770290" y="3424014"/>
                </a:cubicBezTo>
                <a:lnTo>
                  <a:pt x="6770290" y="3117428"/>
                </a:lnTo>
                <a:lnTo>
                  <a:pt x="6865540" y="3117428"/>
                </a:lnTo>
                <a:lnTo>
                  <a:pt x="6865540" y="2990031"/>
                </a:lnTo>
                <a:lnTo>
                  <a:pt x="6770290" y="2990031"/>
                </a:lnTo>
                <a:close/>
                <a:moveTo>
                  <a:pt x="8925917" y="2749525"/>
                </a:moveTo>
                <a:lnTo>
                  <a:pt x="8925917" y="2901330"/>
                </a:lnTo>
                <a:lnTo>
                  <a:pt x="9086056" y="2901330"/>
                </a:lnTo>
                <a:lnTo>
                  <a:pt x="9086056" y="2749525"/>
                </a:lnTo>
                <a:close/>
                <a:moveTo>
                  <a:pt x="2044700" y="2734642"/>
                </a:moveTo>
                <a:cubicBezTo>
                  <a:pt x="1985566" y="2734642"/>
                  <a:pt x="1941513" y="2749227"/>
                  <a:pt x="1912541" y="2778398"/>
                </a:cubicBezTo>
                <a:cubicBezTo>
                  <a:pt x="1883569" y="2807568"/>
                  <a:pt x="1869083" y="2851919"/>
                  <a:pt x="1869083" y="2911450"/>
                </a:cubicBezTo>
                <a:lnTo>
                  <a:pt x="1869083" y="2990031"/>
                </a:lnTo>
                <a:lnTo>
                  <a:pt x="1795264" y="2990031"/>
                </a:lnTo>
                <a:lnTo>
                  <a:pt x="1795264" y="3117428"/>
                </a:lnTo>
                <a:lnTo>
                  <a:pt x="1869083" y="3117428"/>
                </a:lnTo>
                <a:lnTo>
                  <a:pt x="1869083" y="3622253"/>
                </a:lnTo>
                <a:lnTo>
                  <a:pt x="2029222" y="3622253"/>
                </a:lnTo>
                <a:lnTo>
                  <a:pt x="2029222" y="3117428"/>
                </a:lnTo>
                <a:lnTo>
                  <a:pt x="2119710" y="3117428"/>
                </a:lnTo>
                <a:lnTo>
                  <a:pt x="2119710" y="2990031"/>
                </a:lnTo>
                <a:lnTo>
                  <a:pt x="2029222" y="2990031"/>
                </a:lnTo>
                <a:lnTo>
                  <a:pt x="2029222" y="2938239"/>
                </a:lnTo>
                <a:cubicBezTo>
                  <a:pt x="2029222" y="2917602"/>
                  <a:pt x="2030909" y="2901627"/>
                  <a:pt x="2034282" y="2890316"/>
                </a:cubicBezTo>
                <a:cubicBezTo>
                  <a:pt x="2037656" y="2879006"/>
                  <a:pt x="2043112" y="2870969"/>
                  <a:pt x="2050653" y="2866206"/>
                </a:cubicBezTo>
                <a:cubicBezTo>
                  <a:pt x="2058194" y="2861444"/>
                  <a:pt x="2068711" y="2859063"/>
                  <a:pt x="2082205" y="2859063"/>
                </a:cubicBezTo>
                <a:cubicBezTo>
                  <a:pt x="2096095" y="2859063"/>
                  <a:pt x="2115146" y="2861245"/>
                  <a:pt x="2139355" y="2865611"/>
                </a:cubicBezTo>
                <a:lnTo>
                  <a:pt x="2159595" y="2753097"/>
                </a:lnTo>
                <a:cubicBezTo>
                  <a:pt x="2115939" y="2740794"/>
                  <a:pt x="2077641" y="2734642"/>
                  <a:pt x="2044700" y="2734642"/>
                </a:cubicBezTo>
                <a:close/>
                <a:moveTo>
                  <a:pt x="5149850" y="1861319"/>
                </a:moveTo>
                <a:lnTo>
                  <a:pt x="5149850" y="1924422"/>
                </a:lnTo>
                <a:cubicBezTo>
                  <a:pt x="5149850" y="1967681"/>
                  <a:pt x="5141218" y="2001416"/>
                  <a:pt x="5123954" y="2025625"/>
                </a:cubicBezTo>
                <a:cubicBezTo>
                  <a:pt x="5106690" y="2049834"/>
                  <a:pt x="5082381" y="2061939"/>
                  <a:pt x="5051028" y="2061939"/>
                </a:cubicBezTo>
                <a:cubicBezTo>
                  <a:pt x="5028803" y="2061939"/>
                  <a:pt x="5011737" y="2054200"/>
                  <a:pt x="4999831" y="2038722"/>
                </a:cubicBezTo>
                <a:cubicBezTo>
                  <a:pt x="4987925" y="2023244"/>
                  <a:pt x="4981972" y="2003995"/>
                  <a:pt x="4981972" y="1980977"/>
                </a:cubicBezTo>
                <a:cubicBezTo>
                  <a:pt x="4981972" y="1961530"/>
                  <a:pt x="4986337" y="1945853"/>
                  <a:pt x="4995069" y="1933947"/>
                </a:cubicBezTo>
                <a:cubicBezTo>
                  <a:pt x="5003799" y="1922041"/>
                  <a:pt x="5014217" y="1913111"/>
                  <a:pt x="5026323" y="1907158"/>
                </a:cubicBezTo>
                <a:cubicBezTo>
                  <a:pt x="5038427" y="1901205"/>
                  <a:pt x="5054203" y="1895053"/>
                  <a:pt x="5073650" y="1888703"/>
                </a:cubicBezTo>
                <a:lnTo>
                  <a:pt x="5089723" y="1883345"/>
                </a:lnTo>
                <a:cubicBezTo>
                  <a:pt x="5110757" y="1875805"/>
                  <a:pt x="5130800" y="1868463"/>
                  <a:pt x="5149850" y="1861319"/>
                </a:cubicBezTo>
                <a:close/>
                <a:moveTo>
                  <a:pt x="7697787" y="1657722"/>
                </a:moveTo>
                <a:cubicBezTo>
                  <a:pt x="7730728" y="1657722"/>
                  <a:pt x="7754640" y="1672803"/>
                  <a:pt x="7769522" y="1702966"/>
                </a:cubicBezTo>
                <a:cubicBezTo>
                  <a:pt x="7784405" y="1733128"/>
                  <a:pt x="7791847" y="1782341"/>
                  <a:pt x="7791847" y="1850603"/>
                </a:cubicBezTo>
                <a:cubicBezTo>
                  <a:pt x="7791847" y="1977206"/>
                  <a:pt x="7760692" y="2040508"/>
                  <a:pt x="7698383" y="2040508"/>
                </a:cubicBezTo>
                <a:cubicBezTo>
                  <a:pt x="7635676" y="2040508"/>
                  <a:pt x="7604323" y="1976413"/>
                  <a:pt x="7604323" y="1848222"/>
                </a:cubicBezTo>
                <a:cubicBezTo>
                  <a:pt x="7604323" y="1785119"/>
                  <a:pt x="7611368" y="1737593"/>
                  <a:pt x="7625457" y="1705645"/>
                </a:cubicBezTo>
                <a:cubicBezTo>
                  <a:pt x="7639546" y="1673696"/>
                  <a:pt x="7663656" y="1657722"/>
                  <a:pt x="7697787" y="1657722"/>
                </a:cubicBezTo>
                <a:close/>
                <a:moveTo>
                  <a:pt x="8072239" y="1532706"/>
                </a:moveTo>
                <a:lnTo>
                  <a:pt x="8072239" y="1980381"/>
                </a:lnTo>
                <a:cubicBezTo>
                  <a:pt x="8072239" y="2044675"/>
                  <a:pt x="8085931" y="2093987"/>
                  <a:pt x="8113315" y="2128316"/>
                </a:cubicBezTo>
                <a:cubicBezTo>
                  <a:pt x="8140700" y="2162646"/>
                  <a:pt x="8181974" y="2179811"/>
                  <a:pt x="8237140" y="2179811"/>
                </a:cubicBezTo>
                <a:cubicBezTo>
                  <a:pt x="8308578" y="2179811"/>
                  <a:pt x="8363545" y="2145283"/>
                  <a:pt x="8402042" y="2076227"/>
                </a:cubicBezTo>
                <a:lnTo>
                  <a:pt x="8402042" y="2164928"/>
                </a:lnTo>
                <a:lnTo>
                  <a:pt x="8550870" y="2164928"/>
                </a:lnTo>
                <a:lnTo>
                  <a:pt x="8550870" y="1532706"/>
                </a:lnTo>
                <a:lnTo>
                  <a:pt x="8390731" y="1532706"/>
                </a:lnTo>
                <a:lnTo>
                  <a:pt x="8390731" y="1836316"/>
                </a:lnTo>
                <a:cubicBezTo>
                  <a:pt x="8390731" y="1885925"/>
                  <a:pt x="8387754" y="1926109"/>
                  <a:pt x="8381801" y="1956866"/>
                </a:cubicBezTo>
                <a:cubicBezTo>
                  <a:pt x="8375848" y="1987624"/>
                  <a:pt x="8366124" y="2010445"/>
                  <a:pt x="8352631" y="2025327"/>
                </a:cubicBezTo>
                <a:cubicBezTo>
                  <a:pt x="8339137" y="2040210"/>
                  <a:pt x="8321278" y="2047652"/>
                  <a:pt x="8299053" y="2047652"/>
                </a:cubicBezTo>
                <a:cubicBezTo>
                  <a:pt x="8276034" y="2047652"/>
                  <a:pt x="8259167" y="2041103"/>
                  <a:pt x="8248451" y="2028006"/>
                </a:cubicBezTo>
                <a:cubicBezTo>
                  <a:pt x="8237736" y="2014909"/>
                  <a:pt x="8232378" y="1991692"/>
                  <a:pt x="8232378" y="1958355"/>
                </a:cubicBezTo>
                <a:lnTo>
                  <a:pt x="8232378" y="1532706"/>
                </a:lnTo>
                <a:close/>
                <a:moveTo>
                  <a:pt x="6851848" y="1532706"/>
                </a:moveTo>
                <a:lnTo>
                  <a:pt x="7043539" y="2164928"/>
                </a:lnTo>
                <a:lnTo>
                  <a:pt x="7028061" y="2213149"/>
                </a:lnTo>
                <a:cubicBezTo>
                  <a:pt x="7018933" y="2240930"/>
                  <a:pt x="7006828" y="2261865"/>
                  <a:pt x="6991747" y="2275954"/>
                </a:cubicBezTo>
                <a:cubicBezTo>
                  <a:pt x="6976666" y="2290043"/>
                  <a:pt x="6957814" y="2297088"/>
                  <a:pt x="6935192" y="2297088"/>
                </a:cubicBezTo>
                <a:cubicBezTo>
                  <a:pt x="6916539" y="2297088"/>
                  <a:pt x="6895703" y="2291730"/>
                  <a:pt x="6872684" y="2281014"/>
                </a:cubicBezTo>
                <a:lnTo>
                  <a:pt x="6838156" y="2397695"/>
                </a:lnTo>
                <a:cubicBezTo>
                  <a:pt x="6871891" y="2413570"/>
                  <a:pt x="6913959" y="2421508"/>
                  <a:pt x="6964362" y="2421508"/>
                </a:cubicBezTo>
                <a:cubicBezTo>
                  <a:pt x="7012781" y="2421508"/>
                  <a:pt x="7051675" y="2412082"/>
                  <a:pt x="7081044" y="2393231"/>
                </a:cubicBezTo>
                <a:cubicBezTo>
                  <a:pt x="7110412" y="2374379"/>
                  <a:pt x="7133530" y="2348781"/>
                  <a:pt x="7150397" y="2316435"/>
                </a:cubicBezTo>
                <a:cubicBezTo>
                  <a:pt x="7167264" y="2284090"/>
                  <a:pt x="7183834" y="2240334"/>
                  <a:pt x="7200106" y="2185169"/>
                </a:cubicBezTo>
                <a:lnTo>
                  <a:pt x="7394773" y="1532706"/>
                </a:lnTo>
                <a:lnTo>
                  <a:pt x="7235825" y="1532706"/>
                </a:lnTo>
                <a:lnTo>
                  <a:pt x="7123311" y="1999431"/>
                </a:lnTo>
                <a:lnTo>
                  <a:pt x="7013178" y="1532706"/>
                </a:lnTo>
                <a:close/>
                <a:moveTo>
                  <a:pt x="7699573" y="1518419"/>
                </a:moveTo>
                <a:cubicBezTo>
                  <a:pt x="7644010" y="1518419"/>
                  <a:pt x="7597080" y="1531913"/>
                  <a:pt x="7558782" y="1558900"/>
                </a:cubicBezTo>
                <a:cubicBezTo>
                  <a:pt x="7520483" y="1585888"/>
                  <a:pt x="7491710" y="1623591"/>
                  <a:pt x="7472462" y="1672009"/>
                </a:cubicBezTo>
                <a:cubicBezTo>
                  <a:pt x="7453213" y="1720428"/>
                  <a:pt x="7443589" y="1776586"/>
                  <a:pt x="7443589" y="1840483"/>
                </a:cubicBezTo>
                <a:cubicBezTo>
                  <a:pt x="7443589" y="1954386"/>
                  <a:pt x="7465913" y="2039416"/>
                  <a:pt x="7510562" y="2095574"/>
                </a:cubicBezTo>
                <a:cubicBezTo>
                  <a:pt x="7555210" y="2151732"/>
                  <a:pt x="7617420" y="2179811"/>
                  <a:pt x="7697192" y="2179811"/>
                </a:cubicBezTo>
                <a:cubicBezTo>
                  <a:pt x="7749580" y="2179811"/>
                  <a:pt x="7794922" y="2167111"/>
                  <a:pt x="7833221" y="2141711"/>
                </a:cubicBezTo>
                <a:cubicBezTo>
                  <a:pt x="7871519" y="2116311"/>
                  <a:pt x="7900987" y="2078707"/>
                  <a:pt x="7921625" y="2028899"/>
                </a:cubicBezTo>
                <a:cubicBezTo>
                  <a:pt x="7942262" y="1979091"/>
                  <a:pt x="7952581" y="1918270"/>
                  <a:pt x="7952581" y="1846436"/>
                </a:cubicBezTo>
                <a:cubicBezTo>
                  <a:pt x="7952581" y="1783333"/>
                  <a:pt x="7943750" y="1727274"/>
                  <a:pt x="7926090" y="1678260"/>
                </a:cubicBezTo>
                <a:cubicBezTo>
                  <a:pt x="7908429" y="1629246"/>
                  <a:pt x="7880747" y="1590352"/>
                  <a:pt x="7843044" y="1561579"/>
                </a:cubicBezTo>
                <a:cubicBezTo>
                  <a:pt x="7805340" y="1532806"/>
                  <a:pt x="7757517" y="1518419"/>
                  <a:pt x="7699573" y="1518419"/>
                </a:cubicBezTo>
                <a:close/>
                <a:moveTo>
                  <a:pt x="5763617" y="1518419"/>
                </a:moveTo>
                <a:cubicBezTo>
                  <a:pt x="5692180" y="1518419"/>
                  <a:pt x="5637014" y="1552947"/>
                  <a:pt x="5598120" y="1622003"/>
                </a:cubicBezTo>
                <a:lnTo>
                  <a:pt x="5598120" y="1532706"/>
                </a:lnTo>
                <a:lnTo>
                  <a:pt x="5449292" y="1532706"/>
                </a:lnTo>
                <a:lnTo>
                  <a:pt x="5449292" y="2164928"/>
                </a:lnTo>
                <a:lnTo>
                  <a:pt x="5609431" y="2164928"/>
                </a:lnTo>
                <a:lnTo>
                  <a:pt x="5609431" y="1862509"/>
                </a:lnTo>
                <a:cubicBezTo>
                  <a:pt x="5609431" y="1812900"/>
                  <a:pt x="5612408" y="1772716"/>
                  <a:pt x="5618361" y="1741959"/>
                </a:cubicBezTo>
                <a:cubicBezTo>
                  <a:pt x="5624314" y="1711201"/>
                  <a:pt x="5634037" y="1688381"/>
                  <a:pt x="5647531" y="1673498"/>
                </a:cubicBezTo>
                <a:cubicBezTo>
                  <a:pt x="5661024" y="1658615"/>
                  <a:pt x="5679083" y="1651173"/>
                  <a:pt x="5701705" y="1651173"/>
                </a:cubicBezTo>
                <a:cubicBezTo>
                  <a:pt x="5724723" y="1651173"/>
                  <a:pt x="5741491" y="1657722"/>
                  <a:pt x="5752008" y="1670819"/>
                </a:cubicBezTo>
                <a:cubicBezTo>
                  <a:pt x="5762525" y="1683916"/>
                  <a:pt x="5767784" y="1707133"/>
                  <a:pt x="5767784" y="1740470"/>
                </a:cubicBezTo>
                <a:lnTo>
                  <a:pt x="5767784" y="2164928"/>
                </a:lnTo>
                <a:lnTo>
                  <a:pt x="5927923" y="2164928"/>
                </a:lnTo>
                <a:lnTo>
                  <a:pt x="5927923" y="1717848"/>
                </a:lnTo>
                <a:cubicBezTo>
                  <a:pt x="5927923" y="1653158"/>
                  <a:pt x="5914330" y="1603747"/>
                  <a:pt x="5887145" y="1569616"/>
                </a:cubicBezTo>
                <a:cubicBezTo>
                  <a:pt x="5859958" y="1535484"/>
                  <a:pt x="5818782" y="1518419"/>
                  <a:pt x="5763617" y="1518419"/>
                </a:cubicBezTo>
                <a:close/>
                <a:moveTo>
                  <a:pt x="5084961" y="1518419"/>
                </a:moveTo>
                <a:cubicBezTo>
                  <a:pt x="5019079" y="1518419"/>
                  <a:pt x="4966394" y="1533699"/>
                  <a:pt x="4926906" y="1564258"/>
                </a:cubicBezTo>
                <a:cubicBezTo>
                  <a:pt x="4887416" y="1594817"/>
                  <a:pt x="4861917" y="1638672"/>
                  <a:pt x="4850408" y="1695822"/>
                </a:cubicBezTo>
                <a:lnTo>
                  <a:pt x="4992687" y="1724397"/>
                </a:lnTo>
                <a:cubicBezTo>
                  <a:pt x="4999831" y="1698600"/>
                  <a:pt x="5009753" y="1678856"/>
                  <a:pt x="5022453" y="1665163"/>
                </a:cubicBezTo>
                <a:cubicBezTo>
                  <a:pt x="5035153" y="1651471"/>
                  <a:pt x="5053210" y="1644625"/>
                  <a:pt x="5076626" y="1644625"/>
                </a:cubicBezTo>
                <a:cubicBezTo>
                  <a:pt x="5125442" y="1644625"/>
                  <a:pt x="5149850" y="1678161"/>
                  <a:pt x="5149850" y="1745233"/>
                </a:cubicBezTo>
                <a:lnTo>
                  <a:pt x="5149850" y="1755948"/>
                </a:lnTo>
                <a:cubicBezTo>
                  <a:pt x="5128022" y="1765870"/>
                  <a:pt x="5082977" y="1779959"/>
                  <a:pt x="5014714" y="1798216"/>
                </a:cubicBezTo>
                <a:cubicBezTo>
                  <a:pt x="4970661" y="1810122"/>
                  <a:pt x="4935240" y="1824707"/>
                  <a:pt x="4908451" y="1841971"/>
                </a:cubicBezTo>
                <a:cubicBezTo>
                  <a:pt x="4881662" y="1859235"/>
                  <a:pt x="4862016" y="1880468"/>
                  <a:pt x="4849515" y="1905670"/>
                </a:cubicBezTo>
                <a:cubicBezTo>
                  <a:pt x="4837013" y="1930871"/>
                  <a:pt x="4830762" y="1961728"/>
                  <a:pt x="4830762" y="1998241"/>
                </a:cubicBezTo>
                <a:cubicBezTo>
                  <a:pt x="4830762" y="2036341"/>
                  <a:pt x="4838700" y="2068984"/>
                  <a:pt x="4854575" y="2096170"/>
                </a:cubicBezTo>
                <a:cubicBezTo>
                  <a:pt x="4870449" y="2123356"/>
                  <a:pt x="4891980" y="2144092"/>
                  <a:pt x="4919166" y="2158380"/>
                </a:cubicBezTo>
                <a:cubicBezTo>
                  <a:pt x="4946352" y="2172667"/>
                  <a:pt x="4976812" y="2179811"/>
                  <a:pt x="5010547" y="2179811"/>
                </a:cubicBezTo>
                <a:cubicBezTo>
                  <a:pt x="5042297" y="2179811"/>
                  <a:pt x="5070872" y="2173659"/>
                  <a:pt x="5096272" y="2161356"/>
                </a:cubicBezTo>
                <a:cubicBezTo>
                  <a:pt x="5121671" y="2149053"/>
                  <a:pt x="5144293" y="2130202"/>
                  <a:pt x="5164137" y="2104802"/>
                </a:cubicBezTo>
                <a:cubicBezTo>
                  <a:pt x="5168106" y="2125439"/>
                  <a:pt x="5174655" y="2145481"/>
                  <a:pt x="5183783" y="2164928"/>
                </a:cubicBezTo>
                <a:lnTo>
                  <a:pt x="5338564" y="2164928"/>
                </a:lnTo>
                <a:cubicBezTo>
                  <a:pt x="5326261" y="2143100"/>
                  <a:pt x="5317133" y="2117006"/>
                  <a:pt x="5311180" y="2086645"/>
                </a:cubicBezTo>
                <a:cubicBezTo>
                  <a:pt x="5305226" y="2056284"/>
                  <a:pt x="5302250" y="2024236"/>
                  <a:pt x="5302250" y="1990502"/>
                </a:cubicBezTo>
                <a:lnTo>
                  <a:pt x="5302250" y="1725588"/>
                </a:lnTo>
                <a:cubicBezTo>
                  <a:pt x="5302250" y="1652563"/>
                  <a:pt x="5283299" y="1599778"/>
                  <a:pt x="5245397" y="1567234"/>
                </a:cubicBezTo>
                <a:cubicBezTo>
                  <a:pt x="5207496" y="1534691"/>
                  <a:pt x="5154017" y="1518419"/>
                  <a:pt x="5084961" y="1518419"/>
                </a:cubicBezTo>
                <a:close/>
                <a:moveTo>
                  <a:pt x="6077942" y="1292200"/>
                </a:moveTo>
                <a:lnTo>
                  <a:pt x="6077942" y="2164928"/>
                </a:lnTo>
                <a:lnTo>
                  <a:pt x="6238081" y="2164928"/>
                </a:lnTo>
                <a:lnTo>
                  <a:pt x="6238081" y="1950616"/>
                </a:lnTo>
                <a:lnTo>
                  <a:pt x="6274990" y="1897633"/>
                </a:lnTo>
                <a:lnTo>
                  <a:pt x="6392267" y="2164928"/>
                </a:lnTo>
                <a:lnTo>
                  <a:pt x="6549430" y="2164928"/>
                </a:lnTo>
                <a:lnTo>
                  <a:pt x="6370240" y="1760116"/>
                </a:lnTo>
                <a:lnTo>
                  <a:pt x="6532761" y="1532706"/>
                </a:lnTo>
                <a:lnTo>
                  <a:pt x="6353572" y="1532706"/>
                </a:lnTo>
                <a:lnTo>
                  <a:pt x="6238081" y="1745828"/>
                </a:lnTo>
                <a:lnTo>
                  <a:pt x="6238081" y="1292200"/>
                </a:lnTo>
                <a:close/>
                <a:moveTo>
                  <a:pt x="4230092" y="1292200"/>
                </a:moveTo>
                <a:lnTo>
                  <a:pt x="4230092" y="2164928"/>
                </a:lnTo>
                <a:lnTo>
                  <a:pt x="4390231" y="2164928"/>
                </a:lnTo>
                <a:lnTo>
                  <a:pt x="4390231" y="1862509"/>
                </a:lnTo>
                <a:cubicBezTo>
                  <a:pt x="4390231" y="1797819"/>
                  <a:pt x="4395390" y="1748805"/>
                  <a:pt x="4405709" y="1715467"/>
                </a:cubicBezTo>
                <a:cubicBezTo>
                  <a:pt x="4414440" y="1692052"/>
                  <a:pt x="4424957" y="1675482"/>
                  <a:pt x="4437261" y="1665759"/>
                </a:cubicBezTo>
                <a:cubicBezTo>
                  <a:pt x="4449564" y="1656035"/>
                  <a:pt x="4464447" y="1651173"/>
                  <a:pt x="4481909" y="1651173"/>
                </a:cubicBezTo>
                <a:cubicBezTo>
                  <a:pt x="4506118" y="1651173"/>
                  <a:pt x="4523284" y="1658020"/>
                  <a:pt x="4533404" y="1671712"/>
                </a:cubicBezTo>
                <a:cubicBezTo>
                  <a:pt x="4543524" y="1685404"/>
                  <a:pt x="4548585" y="1708323"/>
                  <a:pt x="4548585" y="1740470"/>
                </a:cubicBezTo>
                <a:lnTo>
                  <a:pt x="4548585" y="2164928"/>
                </a:lnTo>
                <a:lnTo>
                  <a:pt x="4708724" y="2164928"/>
                </a:lnTo>
                <a:lnTo>
                  <a:pt x="4708724" y="1717848"/>
                </a:lnTo>
                <a:cubicBezTo>
                  <a:pt x="4708724" y="1653158"/>
                  <a:pt x="4695031" y="1603747"/>
                  <a:pt x="4667647" y="1569616"/>
                </a:cubicBezTo>
                <a:cubicBezTo>
                  <a:pt x="4640263" y="1535484"/>
                  <a:pt x="4598789" y="1518419"/>
                  <a:pt x="4543226" y="1518419"/>
                </a:cubicBezTo>
                <a:cubicBezTo>
                  <a:pt x="4479329" y="1518419"/>
                  <a:pt x="4428926" y="1546002"/>
                  <a:pt x="4392017" y="1601167"/>
                </a:cubicBezTo>
                <a:lnTo>
                  <a:pt x="4390231" y="1603548"/>
                </a:lnTo>
                <a:lnTo>
                  <a:pt x="4390231" y="1292200"/>
                </a:lnTo>
                <a:close/>
                <a:moveTo>
                  <a:pt x="3585368" y="1292200"/>
                </a:moveTo>
                <a:lnTo>
                  <a:pt x="3585368" y="1428527"/>
                </a:lnTo>
                <a:lnTo>
                  <a:pt x="3786584" y="1428527"/>
                </a:lnTo>
                <a:lnTo>
                  <a:pt x="3786584" y="2164928"/>
                </a:lnTo>
                <a:lnTo>
                  <a:pt x="3952081" y="2164928"/>
                </a:lnTo>
                <a:lnTo>
                  <a:pt x="3952081" y="1428527"/>
                </a:lnTo>
                <a:lnTo>
                  <a:pt x="4152107" y="1428527"/>
                </a:lnTo>
                <a:lnTo>
                  <a:pt x="4152107" y="1292200"/>
                </a:lnTo>
                <a:close/>
                <a:moveTo>
                  <a:pt x="0" y="0"/>
                </a:moveTo>
                <a:lnTo>
                  <a:pt x="12221850" y="0"/>
                </a:lnTo>
                <a:lnTo>
                  <a:pt x="12221850" y="4904154"/>
                </a:lnTo>
                <a:lnTo>
                  <a:pt x="0" y="4904154"/>
                </a:lnTo>
                <a:close/>
              </a:path>
            </a:pathLst>
          </a:custGeom>
          <a:solidFill>
            <a:schemeClr val="bg1">
              <a:alpha val="385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t-IT" sz="2400" b="1">
              <a:latin typeface="Arial Nova Cond" panose="020B0306020202020204" pitchFamily="34" charset="0"/>
            </a:endParaRPr>
          </a:p>
        </p:txBody>
      </p:sp>
    </p:spTree>
    <p:extLst>
      <p:ext uri="{BB962C8B-B14F-4D97-AF65-F5344CB8AC3E}">
        <p14:creationId xmlns:p14="http://schemas.microsoft.com/office/powerpoint/2010/main" val="267855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6E98FC3-968C-12AF-6E87-48BD0480C83F}"/>
              </a:ext>
            </a:extLst>
          </p:cNvPr>
          <p:cNvSpPr txBox="1"/>
          <p:nvPr/>
        </p:nvSpPr>
        <p:spPr>
          <a:xfrm>
            <a:off x="4557181" y="6213944"/>
            <a:ext cx="3283733" cy="400110"/>
          </a:xfrm>
          <a:prstGeom prst="rect">
            <a:avLst/>
          </a:prstGeom>
          <a:noFill/>
        </p:spPr>
        <p:txBody>
          <a:bodyPr wrap="square" rtlCol="0">
            <a:spAutoFit/>
          </a:bodyPr>
          <a:lstStyle/>
          <a:p>
            <a:pPr algn="ctr"/>
            <a:r>
              <a:rPr lang="it-IT" sz="2000" dirty="0" err="1">
                <a:latin typeface="Arial Nova Cond Light" panose="020B0306020202020204" pitchFamily="34" charset="0"/>
              </a:rPr>
              <a:t>vera.benedetto@santannapisa.it</a:t>
            </a:r>
            <a:endParaRPr lang="it-IT" sz="2000" dirty="0">
              <a:latin typeface="Arial Nova Cond Light" panose="020B0306020202020204" pitchFamily="34" charset="0"/>
            </a:endParaRPr>
          </a:p>
        </p:txBody>
      </p:sp>
      <p:sp>
        <p:nvSpPr>
          <p:cNvPr id="5" name="Titolo 1">
            <a:extLst>
              <a:ext uri="{FF2B5EF4-FFF2-40B4-BE49-F238E27FC236}">
                <a16:creationId xmlns:a16="http://schemas.microsoft.com/office/drawing/2014/main" id="{1C130A44-0E5C-ED43-AC18-009A02C861FD}"/>
              </a:ext>
            </a:extLst>
          </p:cNvPr>
          <p:cNvSpPr>
            <a:spLocks noGrp="1"/>
          </p:cNvSpPr>
          <p:nvPr>
            <p:ph type="ctrTitle"/>
          </p:nvPr>
        </p:nvSpPr>
        <p:spPr>
          <a:xfrm>
            <a:off x="831530" y="905421"/>
            <a:ext cx="10735036" cy="2387600"/>
          </a:xfrm>
        </p:spPr>
        <p:txBody>
          <a:bodyPr anchor="ctr">
            <a:noAutofit/>
          </a:bodyPr>
          <a:lstStyle/>
          <a:p>
            <a:r>
              <a:rPr lang="it-IT" sz="3800" dirty="0" err="1">
                <a:effectLst/>
                <a:latin typeface="Arial Nova Cond Light" panose="020B0306020202020204" pitchFamily="34" charset="0"/>
              </a:rPr>
              <a:t>Managing</a:t>
            </a:r>
            <a:r>
              <a:rPr lang="it-IT" sz="3800" dirty="0">
                <a:effectLst/>
                <a:latin typeface="Arial Nova Cond Light" panose="020B0306020202020204" pitchFamily="34" charset="0"/>
              </a:rPr>
              <a:t> equity in </a:t>
            </a:r>
            <a:r>
              <a:rPr lang="it-IT" sz="3800" dirty="0" err="1">
                <a:effectLst/>
                <a:latin typeface="Arial Nova Cond Light" panose="020B0306020202020204" pitchFamily="34" charset="0"/>
              </a:rPr>
              <a:t>chronic</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disease</a:t>
            </a:r>
            <a:r>
              <a:rPr lang="it-IT" sz="3800" dirty="0">
                <a:effectLst/>
                <a:latin typeface="Arial Nova Cond Light" panose="020B0306020202020204" pitchFamily="34" charset="0"/>
              </a:rPr>
              <a:t>: setting </a:t>
            </a:r>
            <a:r>
              <a:rPr lang="it-IT" sz="3800" dirty="0" err="1">
                <a:effectLst/>
                <a:latin typeface="Arial Nova Cond Light" panose="020B0306020202020204" pitchFamily="34" charset="0"/>
              </a:rPr>
              <a:t>priorities</a:t>
            </a:r>
            <a:r>
              <a:rPr lang="it-IT" sz="3800" dirty="0">
                <a:effectLst/>
                <a:latin typeface="Arial Nova Cond Light" panose="020B0306020202020204" pitchFamily="34" charset="0"/>
              </a:rPr>
              <a:t> to reduce </a:t>
            </a:r>
            <a:r>
              <a:rPr lang="it-IT" sz="3800" dirty="0" err="1">
                <a:effectLst/>
                <a:latin typeface="Arial Nova Cond Light" panose="020B0306020202020204" pitchFamily="34" charset="0"/>
              </a:rPr>
              <a:t>unwarranted</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variation</a:t>
            </a:r>
            <a:r>
              <a:rPr lang="it-IT" sz="3800" dirty="0">
                <a:effectLst/>
                <a:latin typeface="Arial Nova Cond Light" panose="020B0306020202020204" pitchFamily="34" charset="0"/>
              </a:rPr>
              <a:t> in </a:t>
            </a:r>
            <a:r>
              <a:rPr lang="it-IT" sz="3800" dirty="0" err="1">
                <a:effectLst/>
                <a:latin typeface="Arial Nova Cond Light" panose="020B0306020202020204" pitchFamily="34" charset="0"/>
              </a:rPr>
              <a:t>outpatient</a:t>
            </a:r>
            <a:r>
              <a:rPr lang="it-IT" sz="3800" dirty="0">
                <a:effectLst/>
                <a:latin typeface="Arial Nova Cond Light" panose="020B0306020202020204" pitchFamily="34" charset="0"/>
              </a:rPr>
              <a:t> </a:t>
            </a:r>
            <a:r>
              <a:rPr lang="it-IT" sz="3800" dirty="0" err="1">
                <a:effectLst/>
                <a:latin typeface="Arial Nova Cond Light" panose="020B0306020202020204" pitchFamily="34" charset="0"/>
              </a:rPr>
              <a:t>cardiovascular</a:t>
            </a:r>
            <a:r>
              <a:rPr lang="it-IT" sz="3800" dirty="0">
                <a:effectLst/>
                <a:latin typeface="Arial Nova Cond Light" panose="020B0306020202020204" pitchFamily="34" charset="0"/>
              </a:rPr>
              <a:t> care</a:t>
            </a:r>
            <a:endParaRPr lang="it-IT" sz="3800" dirty="0">
              <a:latin typeface="Arial Nova Cond Light" panose="020B0306020202020204" pitchFamily="34" charset="0"/>
            </a:endParaRPr>
          </a:p>
        </p:txBody>
      </p:sp>
      <p:sp>
        <p:nvSpPr>
          <p:cNvPr id="6" name="Sottotitolo 2">
            <a:extLst>
              <a:ext uri="{FF2B5EF4-FFF2-40B4-BE49-F238E27FC236}">
                <a16:creationId xmlns:a16="http://schemas.microsoft.com/office/drawing/2014/main" id="{8D59D279-756F-CE73-3EC7-5EB4522801B1}"/>
              </a:ext>
            </a:extLst>
          </p:cNvPr>
          <p:cNvSpPr>
            <a:spLocks noGrp="1"/>
          </p:cNvSpPr>
          <p:nvPr>
            <p:ph type="subTitle" idx="1"/>
          </p:nvPr>
        </p:nvSpPr>
        <p:spPr>
          <a:xfrm>
            <a:off x="1524000" y="3395389"/>
            <a:ext cx="9144000" cy="580218"/>
          </a:xfrm>
        </p:spPr>
        <p:txBody>
          <a:bodyPr/>
          <a:lstStyle/>
          <a:p>
            <a:r>
              <a:rPr lang="it-IT" dirty="0">
                <a:latin typeface="Arial Nova Cond Light" panose="020B0306020202020204" pitchFamily="34" charset="0"/>
              </a:rPr>
              <a:t>Vera Benedetto, Erica De Vita, Sabina Nuti</a:t>
            </a:r>
          </a:p>
        </p:txBody>
      </p:sp>
      <p:sp>
        <p:nvSpPr>
          <p:cNvPr id="7" name="Sottotitolo 2">
            <a:extLst>
              <a:ext uri="{FF2B5EF4-FFF2-40B4-BE49-F238E27FC236}">
                <a16:creationId xmlns:a16="http://schemas.microsoft.com/office/drawing/2014/main" id="{4B0C4E9F-CFF4-3860-05BD-1E7E689C3A54}"/>
              </a:ext>
            </a:extLst>
          </p:cNvPr>
          <p:cNvSpPr txBox="1">
            <a:spLocks/>
          </p:cNvSpPr>
          <p:nvPr/>
        </p:nvSpPr>
        <p:spPr>
          <a:xfrm>
            <a:off x="1523999" y="4077975"/>
            <a:ext cx="9144000" cy="155124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tx1"/>
                </a:solidFill>
                <a:latin typeface="Arial Nova Cond Light" panose="020B0306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Arial Nova Cond Light" panose="020B0306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rial Nova Cond Light" panose="020B0306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rial Nova Cond Light" panose="020B0306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rial Nova Cond Light" panose="020B0306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2000" b="1" dirty="0">
                <a:ea typeface="DengXian" panose="02010600030101010101" pitchFamily="2" charset="-122"/>
              </a:rPr>
              <a:t>WIC</a:t>
            </a:r>
            <a:r>
              <a:rPr lang="en-US" sz="2000" b="1" dirty="0">
                <a:effectLst/>
                <a:ea typeface="DengXian" panose="02010600030101010101" pitchFamily="2" charset="-122"/>
              </a:rPr>
              <a:t> 2023  </a:t>
            </a:r>
          </a:p>
          <a:p>
            <a:pPr>
              <a:lnSpc>
                <a:spcPct val="150000"/>
              </a:lnSpc>
            </a:pPr>
            <a:r>
              <a:rPr lang="en-US" sz="2000" i="1" dirty="0">
                <a:effectLst/>
                <a:ea typeface="DengXian" panose="02010600030101010101" pitchFamily="2" charset="-122"/>
              </a:rPr>
              <a:t>Session: Warranted and Unwarranted Variation in the COVID-19 Pandemic</a:t>
            </a:r>
          </a:p>
        </p:txBody>
      </p:sp>
      <p:pic>
        <p:nvPicPr>
          <p:cNvPr id="3" name="Immagine 2" descr="Immagine che contiene modello, quadrato, arte, pixel&#10;&#10;Descrizione generata automaticamente">
            <a:extLst>
              <a:ext uri="{FF2B5EF4-FFF2-40B4-BE49-F238E27FC236}">
                <a16:creationId xmlns:a16="http://schemas.microsoft.com/office/drawing/2014/main" id="{4950ACF1-D3A2-EDB9-0262-B7C765ACBE01}"/>
              </a:ext>
            </a:extLst>
          </p:cNvPr>
          <p:cNvPicPr>
            <a:picLocks noChangeAspect="1"/>
          </p:cNvPicPr>
          <p:nvPr/>
        </p:nvPicPr>
        <p:blipFill>
          <a:blip r:embed="rId2"/>
          <a:stretch>
            <a:fillRect/>
          </a:stretch>
        </p:blipFill>
        <p:spPr>
          <a:xfrm>
            <a:off x="10720232" y="5244819"/>
            <a:ext cx="1033397" cy="1033397"/>
          </a:xfrm>
          <a:prstGeom prst="rect">
            <a:avLst/>
          </a:prstGeom>
        </p:spPr>
      </p:pic>
      <p:sp>
        <p:nvSpPr>
          <p:cNvPr id="8" name="CasellaDiTesto 7">
            <a:extLst>
              <a:ext uri="{FF2B5EF4-FFF2-40B4-BE49-F238E27FC236}">
                <a16:creationId xmlns:a16="http://schemas.microsoft.com/office/drawing/2014/main" id="{54CE7C72-AF22-3660-F53A-4FC8F731206D}"/>
              </a:ext>
            </a:extLst>
          </p:cNvPr>
          <p:cNvSpPr txBox="1"/>
          <p:nvPr/>
        </p:nvSpPr>
        <p:spPr>
          <a:xfrm>
            <a:off x="10551826" y="6275500"/>
            <a:ext cx="1370211" cy="338554"/>
          </a:xfrm>
          <a:prstGeom prst="rect">
            <a:avLst/>
          </a:prstGeom>
          <a:noFill/>
        </p:spPr>
        <p:txBody>
          <a:bodyPr wrap="square" rtlCol="0">
            <a:spAutoFit/>
          </a:bodyPr>
          <a:lstStyle/>
          <a:p>
            <a:pPr algn="ctr"/>
            <a:r>
              <a:rPr lang="it-IT" sz="1600" dirty="0" err="1">
                <a:latin typeface="Arial Nova Cond Light" panose="020B0306020202020204" pitchFamily="34" charset="0"/>
              </a:rPr>
              <a:t>References</a:t>
            </a:r>
            <a:endParaRPr lang="it-IT" sz="1600" dirty="0">
              <a:latin typeface="Arial Nova Cond Light" panose="020B0306020202020204" pitchFamily="34" charset="0"/>
            </a:endParaRPr>
          </a:p>
        </p:txBody>
      </p:sp>
    </p:spTree>
    <p:extLst>
      <p:ext uri="{BB962C8B-B14F-4D97-AF65-F5344CB8AC3E}">
        <p14:creationId xmlns:p14="http://schemas.microsoft.com/office/powerpoint/2010/main" val="2880172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b="1" dirty="0">
                <a:latin typeface="Arial Nova Cond Light" panose="020B0306020202020204" pitchFamily="34" charset="0"/>
              </a:rPr>
              <a:t>Introduction</a:t>
            </a:r>
          </a:p>
          <a:p>
            <a:r>
              <a:rPr lang="en-GB" dirty="0">
                <a:solidFill>
                  <a:schemeClr val="bg2">
                    <a:lumMod val="75000"/>
                  </a:schemeClr>
                </a:solidFill>
                <a:latin typeface="Arial Nova Cond Light" panose="020B0306020202020204" pitchFamily="34" charset="0"/>
              </a:rPr>
              <a:t>Methods</a:t>
            </a:r>
          </a:p>
          <a:p>
            <a:r>
              <a:rPr lang="en-GB" dirty="0">
                <a:solidFill>
                  <a:schemeClr val="bg2">
                    <a:lumMod val="75000"/>
                  </a:schemeClr>
                </a:solidFill>
                <a:latin typeface="Arial Nova Cond Light" panose="020B0306020202020204" pitchFamily="34" charset="0"/>
              </a:rPr>
              <a:t>Results</a:t>
            </a:r>
          </a:p>
          <a:p>
            <a:r>
              <a:rPr lang="en-GB" dirty="0">
                <a:solidFill>
                  <a:schemeClr val="bg2">
                    <a:lumMod val="75000"/>
                  </a:schemeClr>
                </a:solidFill>
                <a:latin typeface="Arial Nova Cond Light" panose="020B0306020202020204" pitchFamily="34" charset="0"/>
              </a:rPr>
              <a:t>Discussion</a:t>
            </a:r>
          </a:p>
          <a:p>
            <a:r>
              <a:rPr lang="en-GB" dirty="0">
                <a:solidFill>
                  <a:schemeClr val="bg2">
                    <a:lumMod val="75000"/>
                  </a:schemeClr>
                </a:solidFill>
                <a:latin typeface="Arial Nova Cond Light" panose="020B0306020202020204" pitchFamily="34" charset="0"/>
              </a:rPr>
              <a:t>Conclusion</a:t>
            </a:r>
          </a:p>
        </p:txBody>
      </p:sp>
    </p:spTree>
    <p:extLst>
      <p:ext uri="{BB962C8B-B14F-4D97-AF65-F5344CB8AC3E}">
        <p14:creationId xmlns:p14="http://schemas.microsoft.com/office/powerpoint/2010/main" val="225241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a:extLst>
              <a:ext uri="{FF2B5EF4-FFF2-40B4-BE49-F238E27FC236}">
                <a16:creationId xmlns:a16="http://schemas.microsoft.com/office/drawing/2014/main" id="{DA62A606-D7B4-8499-C5D4-E5170EE13A2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Introduction</a:t>
            </a:r>
          </a:p>
        </p:txBody>
      </p:sp>
      <p:sp>
        <p:nvSpPr>
          <p:cNvPr id="4" name="Segnaposto contenuto 2">
            <a:extLst>
              <a:ext uri="{FF2B5EF4-FFF2-40B4-BE49-F238E27FC236}">
                <a16:creationId xmlns:a16="http://schemas.microsoft.com/office/drawing/2014/main" id="{E6FF3FD0-CCF0-16E0-9C3B-9DB75ACB243D}"/>
              </a:ext>
            </a:extLst>
          </p:cNvPr>
          <p:cNvSpPr>
            <a:spLocks noGrp="1"/>
          </p:cNvSpPr>
          <p:nvPr>
            <p:ph idx="1"/>
          </p:nvPr>
        </p:nvSpPr>
        <p:spPr>
          <a:xfrm>
            <a:off x="838200" y="1655612"/>
            <a:ext cx="5685263" cy="4351338"/>
          </a:xfrm>
        </p:spPr>
        <p:txBody>
          <a:bodyPr anchor="ctr">
            <a:normAutofit/>
          </a:bodyPr>
          <a:lstStyle/>
          <a:p>
            <a:pPr marL="0" indent="0" algn="ctr">
              <a:buNone/>
            </a:pPr>
            <a:r>
              <a:rPr lang="en-GB" sz="2400" dirty="0">
                <a:latin typeface="Arial Nova Cond Light" panose="020B0306020202020204" pitchFamily="34" charset="0"/>
              </a:rPr>
              <a:t>Italy’s National Health Service</a:t>
            </a:r>
          </a:p>
          <a:p>
            <a:pPr marL="0" indent="0" algn="ctr">
              <a:buNone/>
            </a:pPr>
            <a:endParaRPr lang="en-GB" sz="2400" dirty="0">
              <a:latin typeface="Arial Nova Cond Light" panose="020B0306020202020204" pitchFamily="34" charset="0"/>
            </a:endParaRPr>
          </a:p>
          <a:p>
            <a:r>
              <a:rPr lang="en-GB" sz="2400" dirty="0">
                <a:latin typeface="Arial Nova Cond Light" panose="020B0306020202020204" pitchFamily="34" charset="0"/>
              </a:rPr>
              <a:t>Universal coverage health system;</a:t>
            </a:r>
          </a:p>
          <a:p>
            <a:r>
              <a:rPr lang="en-GB" sz="2400" dirty="0">
                <a:latin typeface="Arial Nova Cond Light" panose="020B0306020202020204" pitchFamily="34" charset="0"/>
              </a:rPr>
              <a:t>Regionally based;</a:t>
            </a:r>
          </a:p>
          <a:p>
            <a:r>
              <a:rPr lang="en-GB" sz="2400" dirty="0">
                <a:latin typeface="Arial Nova Cond Light" panose="020B0306020202020204" pitchFamily="34" charset="0"/>
              </a:rPr>
              <a:t>Aim: promote, restore and improve public health by ensuring equity and reducing unwarranted variation.</a:t>
            </a:r>
          </a:p>
          <a:p>
            <a:endParaRPr lang="en-GB" sz="2400" dirty="0">
              <a:latin typeface="Arial Nova Cond Light" panose="020B0306020202020204" pitchFamily="34" charset="0"/>
            </a:endParaRPr>
          </a:p>
        </p:txBody>
      </p:sp>
      <p:sp>
        <p:nvSpPr>
          <p:cNvPr id="5" name="CasellaDiTesto 4">
            <a:extLst>
              <a:ext uri="{FF2B5EF4-FFF2-40B4-BE49-F238E27FC236}">
                <a16:creationId xmlns:a16="http://schemas.microsoft.com/office/drawing/2014/main" id="{FCE910CE-4E59-DCB9-DBA0-DDAD9133EDB5}"/>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1</a:t>
            </a:r>
          </a:p>
        </p:txBody>
      </p:sp>
      <p:pic>
        <p:nvPicPr>
          <p:cNvPr id="10" name="Immagine 9" descr="Immagine che contiene mappa, testo, bianco e nero&#10;&#10;Descrizione generata automaticamente">
            <a:extLst>
              <a:ext uri="{FF2B5EF4-FFF2-40B4-BE49-F238E27FC236}">
                <a16:creationId xmlns:a16="http://schemas.microsoft.com/office/drawing/2014/main" id="{53506091-2F3F-76A1-1CD2-819E1B08E6AF}"/>
              </a:ext>
            </a:extLst>
          </p:cNvPr>
          <p:cNvPicPr>
            <a:picLocks noChangeAspect="1"/>
          </p:cNvPicPr>
          <p:nvPr/>
        </p:nvPicPr>
        <p:blipFill rotWithShape="1">
          <a:blip r:embed="rId3"/>
          <a:srcRect b="1596"/>
          <a:stretch/>
        </p:blipFill>
        <p:spPr>
          <a:xfrm>
            <a:off x="7147931" y="931031"/>
            <a:ext cx="4551327" cy="5599684"/>
          </a:xfrm>
          <a:prstGeom prst="rect">
            <a:avLst/>
          </a:prstGeom>
        </p:spPr>
      </p:pic>
    </p:spTree>
    <p:extLst>
      <p:ext uri="{BB962C8B-B14F-4D97-AF65-F5344CB8AC3E}">
        <p14:creationId xmlns:p14="http://schemas.microsoft.com/office/powerpoint/2010/main" val="7712249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descr="Immagine che contiene mappa, testo, atlante, diagramma&#10;&#10;Descrizione generata automaticamente">
            <a:extLst>
              <a:ext uri="{FF2B5EF4-FFF2-40B4-BE49-F238E27FC236}">
                <a16:creationId xmlns:a16="http://schemas.microsoft.com/office/drawing/2014/main" id="{AA57DC0C-BC98-BD6F-6461-68829BD54BA2}"/>
              </a:ext>
            </a:extLst>
          </p:cNvPr>
          <p:cNvPicPr>
            <a:picLocks noChangeAspect="1"/>
          </p:cNvPicPr>
          <p:nvPr/>
        </p:nvPicPr>
        <p:blipFill rotWithShape="1">
          <a:blip r:embed="rId3"/>
          <a:srcRect b="9860"/>
          <a:stretch/>
        </p:blipFill>
        <p:spPr>
          <a:xfrm>
            <a:off x="7182831" y="914400"/>
            <a:ext cx="4151268" cy="5288654"/>
          </a:xfrm>
          <a:prstGeom prst="rect">
            <a:avLst/>
          </a:prstGeom>
        </p:spPr>
      </p:pic>
      <p:sp>
        <p:nvSpPr>
          <p:cNvPr id="8" name="Titolo 1">
            <a:extLst>
              <a:ext uri="{FF2B5EF4-FFF2-40B4-BE49-F238E27FC236}">
                <a16:creationId xmlns:a16="http://schemas.microsoft.com/office/drawing/2014/main" id="{DA62A606-D7B4-8499-C5D4-E5170EE13A2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Introduction</a:t>
            </a:r>
          </a:p>
        </p:txBody>
      </p:sp>
      <p:sp>
        <p:nvSpPr>
          <p:cNvPr id="4" name="Segnaposto contenuto 2">
            <a:extLst>
              <a:ext uri="{FF2B5EF4-FFF2-40B4-BE49-F238E27FC236}">
                <a16:creationId xmlns:a16="http://schemas.microsoft.com/office/drawing/2014/main" id="{E6FF3FD0-CCF0-16E0-9C3B-9DB75ACB243D}"/>
              </a:ext>
            </a:extLst>
          </p:cNvPr>
          <p:cNvSpPr>
            <a:spLocks noGrp="1"/>
          </p:cNvSpPr>
          <p:nvPr>
            <p:ph idx="1"/>
          </p:nvPr>
        </p:nvSpPr>
        <p:spPr>
          <a:xfrm>
            <a:off x="838200" y="1579185"/>
            <a:ext cx="6446520" cy="4085635"/>
          </a:xfrm>
        </p:spPr>
        <p:txBody>
          <a:bodyPr anchor="ctr">
            <a:normAutofit/>
          </a:bodyPr>
          <a:lstStyle/>
          <a:p>
            <a:pPr marL="0" indent="0" algn="ctr">
              <a:buNone/>
            </a:pPr>
            <a:r>
              <a:rPr lang="en-GB" sz="2400" dirty="0">
                <a:latin typeface="Arial Nova Cond Light" panose="020B0306020202020204" pitchFamily="34" charset="0"/>
              </a:rPr>
              <a:t>Tuscany’s Regional healthcare system </a:t>
            </a:r>
          </a:p>
          <a:p>
            <a:pPr marL="0" indent="0">
              <a:buNone/>
            </a:pPr>
            <a:endParaRPr lang="en-GB" sz="2400" dirty="0">
              <a:latin typeface="Arial Nova Cond Light" panose="020B0306020202020204" pitchFamily="34" charset="0"/>
            </a:endParaRPr>
          </a:p>
          <a:p>
            <a:r>
              <a:rPr lang="en-GB" sz="2400" dirty="0">
                <a:latin typeface="Arial Nova Cond Light" panose="020B0306020202020204" pitchFamily="34" charset="0"/>
              </a:rPr>
              <a:t>Regional Law n. 84, 2015: from 12 to 3 Local Health Authorities to increase horizontal equity, quality and sustainability;</a:t>
            </a:r>
          </a:p>
          <a:p>
            <a:r>
              <a:rPr lang="en-GB" sz="2400" dirty="0">
                <a:latin typeface="Arial Nova Cond Light" panose="020B0306020202020204" pitchFamily="34" charset="0"/>
              </a:rPr>
              <a:t>28 Local Health Districts: most localized levels of governance characterised by local peculiarities;</a:t>
            </a:r>
          </a:p>
          <a:p>
            <a:r>
              <a:rPr lang="en-GB" sz="2400" dirty="0">
                <a:latin typeface="Arial Nova Cond Light" panose="020B0306020202020204" pitchFamily="34" charset="0"/>
              </a:rPr>
              <a:t>Heterogeneity among districts.</a:t>
            </a:r>
          </a:p>
        </p:txBody>
      </p:sp>
      <p:sp>
        <p:nvSpPr>
          <p:cNvPr id="5" name="CasellaDiTesto 4">
            <a:extLst>
              <a:ext uri="{FF2B5EF4-FFF2-40B4-BE49-F238E27FC236}">
                <a16:creationId xmlns:a16="http://schemas.microsoft.com/office/drawing/2014/main" id="{FCE910CE-4E59-DCB9-DBA0-DDAD9133EDB5}"/>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2</a:t>
            </a:r>
          </a:p>
        </p:txBody>
      </p:sp>
      <p:pic>
        <p:nvPicPr>
          <p:cNvPr id="9" name="Immagine 8" descr="Immagine che contiene mappa, bianco e nero, testo&#10;&#10;Descrizione generata automaticamente">
            <a:extLst>
              <a:ext uri="{FF2B5EF4-FFF2-40B4-BE49-F238E27FC236}">
                <a16:creationId xmlns:a16="http://schemas.microsoft.com/office/drawing/2014/main" id="{3577D7BF-69E8-E487-70D4-64D4B8EF16C1}"/>
              </a:ext>
            </a:extLst>
          </p:cNvPr>
          <p:cNvPicPr>
            <a:picLocks noChangeAspect="1"/>
          </p:cNvPicPr>
          <p:nvPr/>
        </p:nvPicPr>
        <p:blipFill>
          <a:blip r:embed="rId4"/>
          <a:stretch>
            <a:fillRect/>
          </a:stretch>
        </p:blipFill>
        <p:spPr>
          <a:xfrm>
            <a:off x="10656070" y="948451"/>
            <a:ext cx="1369921" cy="1712819"/>
          </a:xfrm>
          <a:prstGeom prst="rect">
            <a:avLst/>
          </a:prstGeom>
        </p:spPr>
      </p:pic>
      <p:pic>
        <p:nvPicPr>
          <p:cNvPr id="11" name="Elemento grafico 10" descr="Freccia: leggera curva contorno">
            <a:extLst>
              <a:ext uri="{FF2B5EF4-FFF2-40B4-BE49-F238E27FC236}">
                <a16:creationId xmlns:a16="http://schemas.microsoft.com/office/drawing/2014/main" id="{DF567FB3-127B-A881-A486-54CC606F832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8790675">
            <a:off x="10158575" y="1312617"/>
            <a:ext cx="1131847" cy="812460"/>
          </a:xfrm>
          <a:prstGeom prst="rect">
            <a:avLst/>
          </a:prstGeom>
        </p:spPr>
      </p:pic>
      <p:pic>
        <p:nvPicPr>
          <p:cNvPr id="2" name="Immagine 1" descr="Immagine che contiene cielo, nuvola, testo, giornale&#10;&#10;Descrizione generata automaticamente">
            <a:extLst>
              <a:ext uri="{FF2B5EF4-FFF2-40B4-BE49-F238E27FC236}">
                <a16:creationId xmlns:a16="http://schemas.microsoft.com/office/drawing/2014/main" id="{621A264F-8B3F-7E7A-7AE3-03820ECADF84}"/>
              </a:ext>
            </a:extLst>
          </p:cNvPr>
          <p:cNvPicPr>
            <a:picLocks noChangeAspect="1"/>
          </p:cNvPicPr>
          <p:nvPr/>
        </p:nvPicPr>
        <p:blipFill rotWithShape="1">
          <a:blip r:embed="rId7">
            <a:alphaModFix amt="26000"/>
          </a:blip>
          <a:srcRect t="27200" r="21897" b="15804"/>
          <a:stretch/>
        </p:blipFill>
        <p:spPr>
          <a:xfrm>
            <a:off x="1" y="-5378385"/>
            <a:ext cx="12218156" cy="5015538"/>
          </a:xfrm>
          <a:prstGeom prst="rect">
            <a:avLst/>
          </a:prstGeom>
        </p:spPr>
      </p:pic>
      <p:sp>
        <p:nvSpPr>
          <p:cNvPr id="3" name="Segnaposto contenuto 2">
            <a:extLst>
              <a:ext uri="{FF2B5EF4-FFF2-40B4-BE49-F238E27FC236}">
                <a16:creationId xmlns:a16="http://schemas.microsoft.com/office/drawing/2014/main" id="{F525B4DA-3521-6003-98DA-50982E2E2B5B}"/>
              </a:ext>
            </a:extLst>
          </p:cNvPr>
          <p:cNvSpPr txBox="1">
            <a:spLocks/>
          </p:cNvSpPr>
          <p:nvPr/>
        </p:nvSpPr>
        <p:spPr>
          <a:xfrm>
            <a:off x="838200" y="-4409452"/>
            <a:ext cx="7591425" cy="3389313"/>
          </a:xfrm>
          <a:prstGeom prst="rect">
            <a:avLst/>
          </a:prstGeom>
          <a:solidFill>
            <a:schemeClr val="bg1">
              <a:alpha val="72297"/>
            </a:schemeClr>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600">
                <a:latin typeface="Arial Nova Cond Light" panose="020B0306020202020204" pitchFamily="34" charset="0"/>
              </a:rPr>
              <a:t>Post-Pandemic Prioritization</a:t>
            </a:r>
          </a:p>
          <a:p>
            <a:pPr marL="0" indent="0">
              <a:buFont typeface="Arial" panose="020B0604020202020204" pitchFamily="34" charset="0"/>
              <a:buNone/>
            </a:pPr>
            <a:endParaRPr lang="en-GB" sz="2600">
              <a:latin typeface="Arial Nova Cond Light" panose="020B0306020202020204" pitchFamily="34" charset="0"/>
            </a:endParaRPr>
          </a:p>
          <a:p>
            <a:r>
              <a:rPr lang="en-GB" sz="2600">
                <a:latin typeface="Arial Nova Cond Light" panose="020B0306020202020204" pitchFamily="34" charset="0"/>
              </a:rPr>
              <a:t>Resuming routine care (NCDs);</a:t>
            </a:r>
          </a:p>
          <a:p>
            <a:r>
              <a:rPr lang="en-GB" sz="2600">
                <a:latin typeface="Arial Nova Cond Light" panose="020B0306020202020204" pitchFamily="34" charset="0"/>
              </a:rPr>
              <a:t>Prioritizing strategies and identifying areas for prompt care.</a:t>
            </a:r>
          </a:p>
          <a:p>
            <a:pPr marL="0" indent="0">
              <a:buFont typeface="Arial" panose="020B0604020202020204" pitchFamily="34" charset="0"/>
              <a:buNone/>
            </a:pPr>
            <a:endParaRPr lang="en-GB" dirty="0">
              <a:latin typeface="Arial Nova Cond Light" panose="020B0306020202020204" pitchFamily="34" charset="0"/>
            </a:endParaRPr>
          </a:p>
        </p:txBody>
      </p:sp>
    </p:spTree>
    <p:extLst>
      <p:ext uri="{BB962C8B-B14F-4D97-AF65-F5344CB8AC3E}">
        <p14:creationId xmlns:p14="http://schemas.microsoft.com/office/powerpoint/2010/main" val="35321268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mmagine che contiene cielo, nuvola, testo, giornale&#10;&#10;Descrizione generata automaticamente">
            <a:extLst>
              <a:ext uri="{FF2B5EF4-FFF2-40B4-BE49-F238E27FC236}">
                <a16:creationId xmlns:a16="http://schemas.microsoft.com/office/drawing/2014/main" id="{8F9924B8-4106-EB9D-C970-3CBFF3F83273}"/>
              </a:ext>
            </a:extLst>
          </p:cNvPr>
          <p:cNvPicPr>
            <a:picLocks noChangeAspect="1"/>
          </p:cNvPicPr>
          <p:nvPr/>
        </p:nvPicPr>
        <p:blipFill rotWithShape="1">
          <a:blip r:embed="rId3">
            <a:alphaModFix amt="26000"/>
          </a:blip>
          <a:srcRect t="27200" r="21897" b="15804"/>
          <a:stretch/>
        </p:blipFill>
        <p:spPr>
          <a:xfrm>
            <a:off x="1" y="856692"/>
            <a:ext cx="12218156" cy="5015538"/>
          </a:xfrm>
          <a:prstGeom prst="rect">
            <a:avLst/>
          </a:prstGeom>
        </p:spPr>
      </p:pic>
      <p:sp>
        <p:nvSpPr>
          <p:cNvPr id="3" name="Segnaposto contenuto 2">
            <a:extLst>
              <a:ext uri="{FF2B5EF4-FFF2-40B4-BE49-F238E27FC236}">
                <a16:creationId xmlns:a16="http://schemas.microsoft.com/office/drawing/2014/main" id="{FC19573C-9E82-DBD1-7E08-7B466E723BDE}"/>
              </a:ext>
            </a:extLst>
          </p:cNvPr>
          <p:cNvSpPr>
            <a:spLocks noGrp="1"/>
          </p:cNvSpPr>
          <p:nvPr>
            <p:ph idx="1"/>
          </p:nvPr>
        </p:nvSpPr>
        <p:spPr>
          <a:xfrm>
            <a:off x="838200" y="1825625"/>
            <a:ext cx="7591425" cy="3389313"/>
          </a:xfrm>
          <a:solidFill>
            <a:schemeClr val="bg1">
              <a:alpha val="72297"/>
            </a:schemeClr>
          </a:solidFill>
        </p:spPr>
        <p:txBody>
          <a:bodyPr anchor="ctr">
            <a:normAutofit/>
          </a:bodyPr>
          <a:lstStyle/>
          <a:p>
            <a:pPr marL="0" indent="0">
              <a:buNone/>
            </a:pPr>
            <a:r>
              <a:rPr lang="en-GB" sz="2600" dirty="0">
                <a:latin typeface="Arial Nova Cond Light" panose="020B0306020202020204" pitchFamily="34" charset="0"/>
              </a:rPr>
              <a:t>Post-Pandemic Prioritization</a:t>
            </a:r>
          </a:p>
          <a:p>
            <a:pPr marL="0" indent="0">
              <a:buNone/>
            </a:pPr>
            <a:endParaRPr lang="en-GB" sz="2600" dirty="0">
              <a:latin typeface="Arial Nova Cond Light" panose="020B0306020202020204" pitchFamily="34" charset="0"/>
            </a:endParaRPr>
          </a:p>
          <a:p>
            <a:r>
              <a:rPr lang="en-GB" sz="2600" dirty="0">
                <a:latin typeface="Arial Nova Cond Light" panose="020B0306020202020204" pitchFamily="34" charset="0"/>
              </a:rPr>
              <a:t>Resuming routine care (NCDs);</a:t>
            </a:r>
          </a:p>
          <a:p>
            <a:r>
              <a:rPr lang="en-GB" sz="2600" dirty="0">
                <a:latin typeface="Arial Nova Cond Light" panose="020B0306020202020204" pitchFamily="34" charset="0"/>
              </a:rPr>
              <a:t>Prioritizing strategies and identifying areas for prompt care.</a:t>
            </a:r>
          </a:p>
          <a:p>
            <a:pPr marL="0" indent="0">
              <a:buNone/>
            </a:pPr>
            <a:endParaRPr lang="en-GB" dirty="0">
              <a:latin typeface="Arial Nova Cond Light" panose="020B0306020202020204" pitchFamily="34" charset="0"/>
            </a:endParaRPr>
          </a:p>
        </p:txBody>
      </p:sp>
      <p:sp>
        <p:nvSpPr>
          <p:cNvPr id="13" name="CasellaDiTesto 12">
            <a:extLst>
              <a:ext uri="{FF2B5EF4-FFF2-40B4-BE49-F238E27FC236}">
                <a16:creationId xmlns:a16="http://schemas.microsoft.com/office/drawing/2014/main" id="{241B7F01-AEC0-73A1-ECE2-158BC168D987}"/>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3</a:t>
            </a:r>
          </a:p>
        </p:txBody>
      </p:sp>
      <p:sp>
        <p:nvSpPr>
          <p:cNvPr id="7" name="CasellaDiTesto 6">
            <a:extLst>
              <a:ext uri="{FF2B5EF4-FFF2-40B4-BE49-F238E27FC236}">
                <a16:creationId xmlns:a16="http://schemas.microsoft.com/office/drawing/2014/main" id="{BD838849-D433-E568-8A25-7364E6653BBF}"/>
              </a:ext>
            </a:extLst>
          </p:cNvPr>
          <p:cNvSpPr txBox="1"/>
          <p:nvPr/>
        </p:nvSpPr>
        <p:spPr>
          <a:xfrm>
            <a:off x="10244136" y="6322791"/>
            <a:ext cx="1790700" cy="353943"/>
          </a:xfrm>
          <a:prstGeom prst="rect">
            <a:avLst/>
          </a:prstGeom>
          <a:noFill/>
        </p:spPr>
        <p:txBody>
          <a:bodyPr wrap="square" rtlCol="0">
            <a:spAutoFit/>
          </a:bodyPr>
          <a:lstStyle/>
          <a:p>
            <a:pPr algn="r"/>
            <a:r>
              <a:rPr lang="en-GB" sz="1700">
                <a:latin typeface="Arial Nova Cond Light" panose="020B0306020202020204" pitchFamily="34" charset="0"/>
              </a:rPr>
              <a:t>Introduction</a:t>
            </a:r>
          </a:p>
        </p:txBody>
      </p:sp>
    </p:spTree>
    <p:extLst>
      <p:ext uri="{BB962C8B-B14F-4D97-AF65-F5344CB8AC3E}">
        <p14:creationId xmlns:p14="http://schemas.microsoft.com/office/powerpoint/2010/main" val="1249621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C66DD7D-4F1D-4A29-4769-C8AFE0E6BB7B}"/>
              </a:ext>
            </a:extLst>
          </p:cNvPr>
          <p:cNvSpPr>
            <a:spLocks noGrp="1"/>
          </p:cNvSpPr>
          <p:nvPr>
            <p:ph idx="1"/>
          </p:nvPr>
        </p:nvSpPr>
        <p:spPr>
          <a:xfrm>
            <a:off x="838200" y="1825624"/>
            <a:ext cx="10515600" cy="3832225"/>
          </a:xfrm>
        </p:spPr>
        <p:txBody>
          <a:bodyPr anchor="ctr">
            <a:normAutofit/>
          </a:bodyPr>
          <a:lstStyle/>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Has the COVID-19 pandemic increased unwarranted variation of cardiovascular disease (CVD) care within Tuscany’s 28 health districts?</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If so, what tools can be adopted for reshaping service delivery, setting tailored priorities and reducing unwarranted variation?</a:t>
            </a:r>
          </a:p>
          <a:p>
            <a:endParaRPr lang="en-GB" dirty="0">
              <a:latin typeface="Arial Nova Cond Light" panose="020B0306020202020204" pitchFamily="34" charset="0"/>
            </a:endParaRPr>
          </a:p>
        </p:txBody>
      </p:sp>
      <p:sp>
        <p:nvSpPr>
          <p:cNvPr id="4" name="Titolo 1">
            <a:extLst>
              <a:ext uri="{FF2B5EF4-FFF2-40B4-BE49-F238E27FC236}">
                <a16:creationId xmlns:a16="http://schemas.microsoft.com/office/drawing/2014/main" id="{3801D4C0-27EC-74DD-C269-5AF2EE276856}"/>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Aim</a:t>
            </a:r>
          </a:p>
        </p:txBody>
      </p:sp>
      <p:sp>
        <p:nvSpPr>
          <p:cNvPr id="6" name="CasellaDiTesto 5">
            <a:extLst>
              <a:ext uri="{FF2B5EF4-FFF2-40B4-BE49-F238E27FC236}">
                <a16:creationId xmlns:a16="http://schemas.microsoft.com/office/drawing/2014/main" id="{D6F6DA63-9F89-7AD7-568B-94F57E29FBE0}"/>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4</a:t>
            </a:r>
          </a:p>
        </p:txBody>
      </p:sp>
    </p:spTree>
    <p:extLst>
      <p:ext uri="{BB962C8B-B14F-4D97-AF65-F5344CB8AC3E}">
        <p14:creationId xmlns:p14="http://schemas.microsoft.com/office/powerpoint/2010/main" val="207161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F7FF529F-62E5-284E-7F7F-D169B0DBA5FF}"/>
              </a:ext>
            </a:extLst>
          </p:cNvPr>
          <p:cNvSpPr>
            <a:spLocks noGrp="1"/>
          </p:cNvSpPr>
          <p:nvPr>
            <p:ph type="title"/>
          </p:nvPr>
        </p:nvSpPr>
        <p:spPr>
          <a:xfrm>
            <a:off x="838200" y="654946"/>
            <a:ext cx="10515600" cy="1000666"/>
          </a:xfrm>
        </p:spPr>
        <p:txBody>
          <a:bodyPr/>
          <a:lstStyle/>
          <a:p>
            <a:r>
              <a:rPr lang="en-GB" dirty="0">
                <a:latin typeface="Arial Nova Cond Light" panose="020B0306020202020204" pitchFamily="34" charset="0"/>
              </a:rPr>
              <a:t>Content</a:t>
            </a:r>
          </a:p>
        </p:txBody>
      </p:sp>
      <p:sp>
        <p:nvSpPr>
          <p:cNvPr id="5" name="Segnaposto contenuto 2">
            <a:extLst>
              <a:ext uri="{FF2B5EF4-FFF2-40B4-BE49-F238E27FC236}">
                <a16:creationId xmlns:a16="http://schemas.microsoft.com/office/drawing/2014/main" id="{EB4A9845-9358-C61E-FB34-A7A1EC42A81A}"/>
              </a:ext>
            </a:extLst>
          </p:cNvPr>
          <p:cNvSpPr>
            <a:spLocks noGrp="1"/>
          </p:cNvSpPr>
          <p:nvPr>
            <p:ph idx="1"/>
          </p:nvPr>
        </p:nvSpPr>
        <p:spPr>
          <a:xfrm>
            <a:off x="838200" y="1487619"/>
            <a:ext cx="10515600" cy="3863083"/>
          </a:xfrm>
        </p:spPr>
        <p:txBody>
          <a:bodyPr anchor="ctr"/>
          <a:lstStyle/>
          <a:p>
            <a:r>
              <a:rPr lang="en-GB" dirty="0">
                <a:solidFill>
                  <a:schemeClr val="bg2">
                    <a:lumMod val="75000"/>
                  </a:schemeClr>
                </a:solidFill>
                <a:latin typeface="Arial Nova Cond Light" panose="020B0306020202020204" pitchFamily="34" charset="0"/>
              </a:rPr>
              <a:t>Introduction</a:t>
            </a:r>
          </a:p>
          <a:p>
            <a:r>
              <a:rPr lang="en-GB" b="1" dirty="0">
                <a:latin typeface="Arial Nova Cond Light" panose="020B0306020202020204" pitchFamily="34" charset="0"/>
              </a:rPr>
              <a:t>Methods</a:t>
            </a:r>
          </a:p>
          <a:p>
            <a:r>
              <a:rPr lang="en-GB" dirty="0">
                <a:solidFill>
                  <a:schemeClr val="bg2">
                    <a:lumMod val="75000"/>
                  </a:schemeClr>
                </a:solidFill>
                <a:latin typeface="Arial Nova Cond Light" panose="020B0306020202020204" pitchFamily="34" charset="0"/>
              </a:rPr>
              <a:t>Results</a:t>
            </a:r>
          </a:p>
          <a:p>
            <a:r>
              <a:rPr lang="en-GB" dirty="0">
                <a:solidFill>
                  <a:schemeClr val="bg2">
                    <a:lumMod val="75000"/>
                  </a:schemeClr>
                </a:solidFill>
                <a:latin typeface="Arial Nova Cond Light" panose="020B0306020202020204" pitchFamily="34" charset="0"/>
              </a:rPr>
              <a:t>Discussion</a:t>
            </a:r>
          </a:p>
          <a:p>
            <a:r>
              <a:rPr lang="en-GB" dirty="0">
                <a:solidFill>
                  <a:schemeClr val="bg2">
                    <a:lumMod val="75000"/>
                  </a:schemeClr>
                </a:solidFill>
                <a:latin typeface="Arial Nova Cond Light" panose="020B0306020202020204" pitchFamily="34" charset="0"/>
              </a:rPr>
              <a:t>Conclusion</a:t>
            </a:r>
          </a:p>
        </p:txBody>
      </p:sp>
      <p:pic>
        <p:nvPicPr>
          <p:cNvPr id="2" name="Immagine 1">
            <a:extLst>
              <a:ext uri="{FF2B5EF4-FFF2-40B4-BE49-F238E27FC236}">
                <a16:creationId xmlns:a16="http://schemas.microsoft.com/office/drawing/2014/main" id="{29605BF8-9889-8D6D-5C2F-0BD4AEA293AC}"/>
              </a:ext>
            </a:extLst>
          </p:cNvPr>
          <p:cNvPicPr>
            <a:picLocks noChangeAspect="1"/>
          </p:cNvPicPr>
          <p:nvPr/>
        </p:nvPicPr>
        <p:blipFill>
          <a:blip r:embed="rId2">
            <a:alphaModFix amt="51000"/>
          </a:blip>
          <a:stretch>
            <a:fillRect/>
          </a:stretch>
        </p:blipFill>
        <p:spPr>
          <a:xfrm>
            <a:off x="12739075" y="6858000"/>
            <a:ext cx="2921000" cy="1460500"/>
          </a:xfrm>
          <a:prstGeom prst="rect">
            <a:avLst/>
          </a:prstGeom>
        </p:spPr>
      </p:pic>
    </p:spTree>
    <p:extLst>
      <p:ext uri="{BB962C8B-B14F-4D97-AF65-F5344CB8AC3E}">
        <p14:creationId xmlns:p14="http://schemas.microsoft.com/office/powerpoint/2010/main" val="569006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A4DF743-F717-BC31-8A70-322D791CD36F}"/>
              </a:ext>
            </a:extLst>
          </p:cNvPr>
          <p:cNvSpPr>
            <a:spLocks noGrp="1"/>
          </p:cNvSpPr>
          <p:nvPr>
            <p:ph idx="1"/>
          </p:nvPr>
        </p:nvSpPr>
        <p:spPr>
          <a:xfrm>
            <a:off x="838202" y="1825625"/>
            <a:ext cx="4838700" cy="3743902"/>
          </a:xfrm>
        </p:spPr>
        <p:txBody>
          <a:bodyPr>
            <a:normAutofit/>
          </a:bodyPr>
          <a:lstStyle/>
          <a:p>
            <a:pPr marL="0" indent="0" algn="ctr">
              <a:buNone/>
            </a:pPr>
            <a:r>
              <a:rPr lang="en-GB" b="1" dirty="0">
                <a:latin typeface="Arial Nova Cond Light" panose="020B0306020202020204" pitchFamily="34" charset="0"/>
              </a:rPr>
              <a:t>Data</a:t>
            </a:r>
          </a:p>
          <a:p>
            <a:pPr marL="0" indent="0" algn="ctr">
              <a:buNone/>
            </a:pPr>
            <a:endParaRPr lang="en-GB" b="1" dirty="0">
              <a:latin typeface="Arial Nova Cond Light" panose="020B0306020202020204" pitchFamily="34" charset="0"/>
            </a:endParaRPr>
          </a:p>
          <a:p>
            <a:r>
              <a:rPr lang="en-GB" dirty="0">
                <a:latin typeface="Arial Nova Cond Light" panose="020B0306020202020204" pitchFamily="34" charset="0"/>
              </a:rPr>
              <a:t>Outpatient administrative data of Tuscany (2019-2022);</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Patients linked to cardiology visits (first contact and follow-up visit);</a:t>
            </a:r>
          </a:p>
          <a:p>
            <a:endParaRPr lang="en-GB" dirty="0">
              <a:latin typeface="Arial Nova Cond Light" panose="020B0306020202020204" pitchFamily="34" charset="0"/>
            </a:endParaRPr>
          </a:p>
          <a:p>
            <a:pPr marL="0" indent="0">
              <a:buNone/>
            </a:pPr>
            <a:endParaRPr lang="en-GB" dirty="0">
              <a:latin typeface="Arial Nova Cond Light" panose="020B0306020202020204" pitchFamily="34" charset="0"/>
            </a:endParaRPr>
          </a:p>
          <a:p>
            <a:pPr marL="0" indent="0">
              <a:buNone/>
            </a:pPr>
            <a:endParaRPr lang="en-GB" dirty="0">
              <a:latin typeface="Arial Nova Cond Light" panose="020B0306020202020204" pitchFamily="34" charset="0"/>
            </a:endParaRPr>
          </a:p>
        </p:txBody>
      </p:sp>
      <p:sp>
        <p:nvSpPr>
          <p:cNvPr id="4" name="Titolo 1">
            <a:extLst>
              <a:ext uri="{FF2B5EF4-FFF2-40B4-BE49-F238E27FC236}">
                <a16:creationId xmlns:a16="http://schemas.microsoft.com/office/drawing/2014/main" id="{5108CB0F-E4E0-5650-CE92-D39A81BE22BF}"/>
              </a:ext>
            </a:extLst>
          </p:cNvPr>
          <p:cNvSpPr txBox="1">
            <a:spLocks/>
          </p:cNvSpPr>
          <p:nvPr/>
        </p:nvSpPr>
        <p:spPr>
          <a:xfrm>
            <a:off x="838200" y="654946"/>
            <a:ext cx="10515600" cy="10006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Arial Nova Cond Light" panose="020B0306020202020204" pitchFamily="34" charset="0"/>
              </a:rPr>
              <a:t>Methods: data collection and indicators</a:t>
            </a:r>
          </a:p>
        </p:txBody>
      </p:sp>
      <p:pic>
        <p:nvPicPr>
          <p:cNvPr id="10" name="Immagine 9">
            <a:extLst>
              <a:ext uri="{FF2B5EF4-FFF2-40B4-BE49-F238E27FC236}">
                <a16:creationId xmlns:a16="http://schemas.microsoft.com/office/drawing/2014/main" id="{0F6C8562-AF8D-0FCF-EAB1-6B37F86736A2}"/>
              </a:ext>
            </a:extLst>
          </p:cNvPr>
          <p:cNvPicPr>
            <a:picLocks noChangeAspect="1"/>
          </p:cNvPicPr>
          <p:nvPr/>
        </p:nvPicPr>
        <p:blipFill>
          <a:blip r:embed="rId3">
            <a:alphaModFix amt="51000"/>
          </a:blip>
          <a:stretch>
            <a:fillRect/>
          </a:stretch>
        </p:blipFill>
        <p:spPr>
          <a:xfrm>
            <a:off x="10409408" y="5972175"/>
            <a:ext cx="1563516" cy="781758"/>
          </a:xfrm>
          <a:prstGeom prst="rect">
            <a:avLst/>
          </a:prstGeom>
        </p:spPr>
      </p:pic>
      <p:sp>
        <p:nvSpPr>
          <p:cNvPr id="12" name="CasellaDiTesto 11">
            <a:extLst>
              <a:ext uri="{FF2B5EF4-FFF2-40B4-BE49-F238E27FC236}">
                <a16:creationId xmlns:a16="http://schemas.microsoft.com/office/drawing/2014/main" id="{DEFE84F9-7FAB-72E4-0C77-D3821B3AA6A5}"/>
              </a:ext>
            </a:extLst>
          </p:cNvPr>
          <p:cNvSpPr txBox="1"/>
          <p:nvPr/>
        </p:nvSpPr>
        <p:spPr>
          <a:xfrm>
            <a:off x="5201478" y="6325974"/>
            <a:ext cx="1789044" cy="338554"/>
          </a:xfrm>
          <a:prstGeom prst="rect">
            <a:avLst/>
          </a:prstGeom>
          <a:noFill/>
        </p:spPr>
        <p:txBody>
          <a:bodyPr wrap="square" rtlCol="0" anchor="ctr">
            <a:spAutoFit/>
          </a:bodyPr>
          <a:lstStyle/>
          <a:p>
            <a:pPr algn="ctr"/>
            <a:r>
              <a:rPr lang="it-IT" sz="1600" dirty="0">
                <a:solidFill>
                  <a:schemeClr val="bg2">
                    <a:lumMod val="50000"/>
                  </a:schemeClr>
                </a:solidFill>
                <a:latin typeface="Arial Nova Cond Light" panose="020B0306020202020204" pitchFamily="34" charset="0"/>
              </a:rPr>
              <a:t>5</a:t>
            </a:r>
          </a:p>
        </p:txBody>
      </p:sp>
      <p:sp>
        <p:nvSpPr>
          <p:cNvPr id="2" name="Segnaposto contenuto 2">
            <a:extLst>
              <a:ext uri="{FF2B5EF4-FFF2-40B4-BE49-F238E27FC236}">
                <a16:creationId xmlns:a16="http://schemas.microsoft.com/office/drawing/2014/main" id="{ACFF9A90-CCB1-3707-191E-55317FDE014D}"/>
              </a:ext>
            </a:extLst>
          </p:cNvPr>
          <p:cNvSpPr txBox="1">
            <a:spLocks/>
          </p:cNvSpPr>
          <p:nvPr/>
        </p:nvSpPr>
        <p:spPr>
          <a:xfrm>
            <a:off x="6515098" y="1941942"/>
            <a:ext cx="4838700" cy="374390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b="1" dirty="0">
                <a:latin typeface="Arial Nova Cond Light" panose="020B0306020202020204" pitchFamily="34" charset="0"/>
              </a:rPr>
              <a:t>Indicators</a:t>
            </a:r>
          </a:p>
          <a:p>
            <a:pPr marL="0" indent="0">
              <a:buNone/>
            </a:pPr>
            <a:endParaRPr lang="en-GB" dirty="0">
              <a:latin typeface="Arial Nova Cond Light" panose="020B0306020202020204" pitchFamily="34" charset="0"/>
            </a:endParaRPr>
          </a:p>
          <a:p>
            <a:r>
              <a:rPr lang="en-GB" dirty="0">
                <a:latin typeface="Arial Nova Cond Light" panose="020B0306020202020204" pitchFamily="34" charset="0"/>
              </a:rPr>
              <a:t>Age-standardized cardiology visits rate for 2019-2022 for each local health district;</a:t>
            </a:r>
          </a:p>
          <a:p>
            <a:pPr marL="0" indent="0">
              <a:buFont typeface="Arial" panose="020B0604020202020204" pitchFamily="34" charset="0"/>
              <a:buNone/>
            </a:pPr>
            <a:endParaRPr lang="en-GB" dirty="0">
              <a:latin typeface="Arial Nova Cond Light" panose="020B0306020202020204" pitchFamily="34" charset="0"/>
            </a:endParaRPr>
          </a:p>
          <a:p>
            <a:r>
              <a:rPr lang="en-GB" dirty="0">
                <a:latin typeface="Arial Nova Cond Light" panose="020B0306020202020204" pitchFamily="34" charset="0"/>
              </a:rPr>
              <a:t>Percentage of cardiology visits guaranteed within waiting list timeframes for each local health district.</a:t>
            </a:r>
          </a:p>
          <a:p>
            <a:pPr marL="0" indent="0">
              <a:buFont typeface="Arial" panose="020B0604020202020204" pitchFamily="34" charset="0"/>
              <a:buNone/>
            </a:pPr>
            <a:endParaRPr lang="en-GB" dirty="0">
              <a:latin typeface="Arial Nova Cond Light" panose="020B0306020202020204" pitchFamily="34" charset="0"/>
            </a:endParaRPr>
          </a:p>
          <a:p>
            <a:pPr marL="0" indent="0">
              <a:buFont typeface="Arial" panose="020B0604020202020204" pitchFamily="34" charset="0"/>
              <a:buNone/>
            </a:pPr>
            <a:endParaRPr lang="en-GB" dirty="0">
              <a:latin typeface="Arial Nova Cond Light" panose="020B0306020202020204" pitchFamily="34" charset="0"/>
            </a:endParaRPr>
          </a:p>
        </p:txBody>
      </p:sp>
    </p:spTree>
    <p:extLst>
      <p:ext uri="{BB962C8B-B14F-4D97-AF65-F5344CB8AC3E}">
        <p14:creationId xmlns:p14="http://schemas.microsoft.com/office/powerpoint/2010/main" val="175274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2676</TotalTime>
  <Words>3412</Words>
  <Application>Microsoft Macintosh PowerPoint</Application>
  <PresentationFormat>Widescreen</PresentationFormat>
  <Paragraphs>383</Paragraphs>
  <Slides>26</Slides>
  <Notes>17</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26</vt:i4>
      </vt:variant>
    </vt:vector>
  </HeadingPairs>
  <TitlesOfParts>
    <vt:vector size="33" baseType="lpstr">
      <vt:lpstr>Arial</vt:lpstr>
      <vt:lpstr>Arial Nova Cond</vt:lpstr>
      <vt:lpstr>Arial Nova Cond Light</vt:lpstr>
      <vt:lpstr>Calibri</vt:lpstr>
      <vt:lpstr>Calibri Light</vt:lpstr>
      <vt:lpstr>Times New Roman</vt:lpstr>
      <vt:lpstr>Tema di Office</vt:lpstr>
      <vt:lpstr>Managing equity in chronic disease: setting priorities to reduce unwarranted variation in outpatient cardiovascular care</vt:lpstr>
      <vt:lpstr>Content</vt:lpstr>
      <vt:lpstr>Content</vt:lpstr>
      <vt:lpstr>Introduction</vt:lpstr>
      <vt:lpstr>Introduction</vt:lpstr>
      <vt:lpstr>Presentazione standard di PowerPoint</vt:lpstr>
      <vt:lpstr>Aim</vt:lpstr>
      <vt:lpstr>Content</vt:lpstr>
      <vt:lpstr>Presentazione standard di PowerPoint</vt:lpstr>
      <vt:lpstr>Presentazione standard di PowerPoint</vt:lpstr>
      <vt:lpstr>Content</vt:lpstr>
      <vt:lpstr>Results</vt:lpstr>
      <vt:lpstr>Results</vt:lpstr>
      <vt:lpstr>Results – Year 2021</vt:lpstr>
      <vt:lpstr>Results - 2021</vt:lpstr>
      <vt:lpstr>Adoption of matrix at Regional level</vt:lpstr>
      <vt:lpstr>Proximity Care</vt:lpstr>
      <vt:lpstr>Results - 2022</vt:lpstr>
      <vt:lpstr>Content</vt:lpstr>
      <vt:lpstr>Presentazione standard di PowerPoint</vt:lpstr>
      <vt:lpstr>Presentazione standard di PowerPoint</vt:lpstr>
      <vt:lpstr>Presentazione standard di PowerPoint</vt:lpstr>
      <vt:lpstr>Content</vt:lpstr>
      <vt:lpstr>Presentazione standard di PowerPoint</vt:lpstr>
      <vt:lpstr>Presentazione standard di PowerPoint</vt:lpstr>
      <vt:lpstr>Managing equity in chronic disease: setting priorities to reduce unwarranted variation in outpatient cardiovascular 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Vera Benedetto</dc:creator>
  <cp:lastModifiedBy>Vera Benedetto</cp:lastModifiedBy>
  <cp:revision>227</cp:revision>
  <dcterms:created xsi:type="dcterms:W3CDTF">2023-09-08T09:42:23Z</dcterms:created>
  <dcterms:modified xsi:type="dcterms:W3CDTF">2023-09-13T08:21:15Z</dcterms:modified>
</cp:coreProperties>
</file>