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4032" r:id="rId2"/>
    <p:sldMasterId id="2147484019" r:id="rId3"/>
    <p:sldMasterId id="2147484013" r:id="rId4"/>
    <p:sldMasterId id="2147484079" r:id="rId5"/>
  </p:sldMasterIdLst>
  <p:notesMasterIdLst>
    <p:notesMasterId r:id="rId20"/>
  </p:notesMasterIdLst>
  <p:handoutMasterIdLst>
    <p:handoutMasterId r:id="rId21"/>
  </p:handoutMasterIdLst>
  <p:sldIdLst>
    <p:sldId id="291" r:id="rId6"/>
    <p:sldId id="843" r:id="rId7"/>
    <p:sldId id="844" r:id="rId8"/>
    <p:sldId id="845" r:id="rId9"/>
    <p:sldId id="846" r:id="rId10"/>
    <p:sldId id="847" r:id="rId11"/>
    <p:sldId id="848" r:id="rId12"/>
    <p:sldId id="850" r:id="rId13"/>
    <p:sldId id="851" r:id="rId14"/>
    <p:sldId id="852" r:id="rId15"/>
    <p:sldId id="853" r:id="rId16"/>
    <p:sldId id="854" r:id="rId17"/>
    <p:sldId id="855" r:id="rId18"/>
    <p:sldId id="856" r:id="rId19"/>
  </p:sldIdLst>
  <p:sldSz cx="9144000" cy="5143500" type="screen16x9"/>
  <p:notesSz cx="6808788" cy="9940925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hnewein, Thomas" initials="" lastIdx="2" clrIdx="0"/>
  <p:cmAuthor id="2" name="Melani, Carla" initials="MC" lastIdx="1" clrIdx="1">
    <p:extLst>
      <p:ext uri="{19B8F6BF-5375-455C-9EA6-DF929625EA0E}">
        <p15:presenceInfo xmlns:p15="http://schemas.microsoft.com/office/powerpoint/2012/main" userId="S::pb13773@prov.bz::0c468e82-9e62-4dea-b428-4ce3ecdf803b" providerId="AD"/>
      </p:ext>
    </p:extLst>
  </p:cmAuthor>
  <p:cmAuthor id="3" name="Bonetti, Mirko" initials="BM" lastIdx="1" clrIdx="2">
    <p:extLst>
      <p:ext uri="{19B8F6BF-5375-455C-9EA6-DF929625EA0E}">
        <p15:presenceInfo xmlns:p15="http://schemas.microsoft.com/office/powerpoint/2012/main" userId="S::pb26600@prov.bz::041ba5c1-2aa3-4de0-b671-fcb2e62e25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42DE8C"/>
    <a:srgbClr val="00B0F0"/>
    <a:srgbClr val="CCFF99"/>
    <a:srgbClr val="DD8627"/>
    <a:srgbClr val="FF5050"/>
    <a:srgbClr val="CC0066"/>
    <a:srgbClr val="FFCCCC"/>
    <a:srgbClr val="FF99C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3" autoAdjust="0"/>
    <p:restoredTop sz="84044" autoAdjust="0"/>
  </p:normalViewPr>
  <p:slideViewPr>
    <p:cSldViewPr>
      <p:cViewPr varScale="1">
        <p:scale>
          <a:sx n="122" d="100"/>
          <a:sy n="122" d="100"/>
        </p:scale>
        <p:origin x="696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3360" y="114"/>
      </p:cViewPr>
      <p:guideLst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5D81D1-3392-4A65-9B01-561759EFF21A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xfrm>
            <a:off x="1" y="1"/>
            <a:ext cx="2951163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58" tIns="45780" rIns="91558" bIns="45780" numCol="1" anchor="t" anchorCtr="0" compatLnSpc="1">
            <a:prstTxWarp prst="textNoShape">
              <a:avLst/>
            </a:prstTxWarp>
          </a:bodyPr>
          <a:lstStyle>
            <a:lvl1pPr defTabSz="915800" eaLnBrk="1" hangingPunct="1">
              <a:defRPr sz="1200"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58EF38-716F-4390-A3C6-4F3643422FCE}"/>
              </a:ext>
            </a:extLst>
          </p:cNvPr>
          <p:cNvSpPr>
            <a:spLocks noGrp="1"/>
          </p:cNvSpPr>
          <p:nvPr>
            <p:ph type="dt" sz="quarter" idx="1"/>
          </p:nvPr>
        </p:nvSpPr>
        <p:spPr bwMode="auto">
          <a:xfrm>
            <a:off x="3856038" y="1"/>
            <a:ext cx="295116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58" tIns="45780" rIns="91558" bIns="45780" numCol="1" anchor="t" anchorCtr="0" compatLnSpc="1">
            <a:prstTxWarp prst="textNoShape">
              <a:avLst/>
            </a:prstTxWarp>
          </a:bodyPr>
          <a:lstStyle>
            <a:lvl1pPr algn="r" defTabSz="915800" eaLnBrk="1" hangingPunct="1">
              <a:defRPr sz="1200"/>
            </a:lvl1pPr>
          </a:lstStyle>
          <a:p>
            <a:pPr>
              <a:defRPr/>
            </a:pPr>
            <a:fld id="{B246421C-BBE6-4598-8BB7-05B8CCD60FFA}" type="datetimeFigureOut">
              <a:rPr lang="en-US" altLang="it-IT"/>
              <a:pPr>
                <a:defRPr/>
              </a:pPr>
              <a:t>9/12/2023</a:t>
            </a:fld>
            <a:endParaRPr lang="en-US" alt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05A107-805B-4997-9360-6B5CDDEFD3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 bwMode="auto">
          <a:xfrm>
            <a:off x="1" y="9440863"/>
            <a:ext cx="2951163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58" tIns="45780" rIns="91558" bIns="45780" numCol="1" anchor="b" anchorCtr="0" compatLnSpc="1">
            <a:prstTxWarp prst="textNoShape">
              <a:avLst/>
            </a:prstTxWarp>
          </a:bodyPr>
          <a:lstStyle>
            <a:lvl1pPr defTabSz="915800" eaLnBrk="1" hangingPunct="1">
              <a:defRPr sz="1200"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9FF7A7-C917-4A8C-81FB-09A348A43AB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 bwMode="auto">
          <a:xfrm>
            <a:off x="3856038" y="9440863"/>
            <a:ext cx="295116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58" tIns="45780" rIns="91558" bIns="45780" numCol="1" anchor="b" anchorCtr="0" compatLnSpc="1">
            <a:prstTxWarp prst="textNoShape">
              <a:avLst/>
            </a:prstTxWarp>
          </a:bodyPr>
          <a:lstStyle>
            <a:lvl1pPr algn="r" defTabSz="915800" eaLnBrk="1" hangingPunct="1">
              <a:defRPr sz="1200"/>
            </a:lvl1pPr>
          </a:lstStyle>
          <a:p>
            <a:pPr>
              <a:defRPr/>
            </a:pPr>
            <a:fld id="{A70AE914-63AD-4C9D-A2FD-C9CE32BD9B44}" type="slidenum">
              <a:rPr lang="en-US" altLang="it-IT"/>
              <a:pPr>
                <a:defRPr/>
              </a:pPr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FDBD7199-1AE1-466C-B1CA-776FB73418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51163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8" tIns="45780" rIns="91558" bIns="45780" numCol="1" anchor="t" anchorCtr="0" compatLnSpc="1">
            <a:prstTxWarp prst="textNoShape">
              <a:avLst/>
            </a:prstTxWarp>
          </a:bodyPr>
          <a:lstStyle>
            <a:lvl1pPr defTabSz="915800" eaLnBrk="1" hangingPunct="1">
              <a:defRPr sz="1200"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B4AF21DE-06D3-4BD2-8DFD-E559B1276D8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1"/>
            <a:ext cx="2951162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8" tIns="45780" rIns="91558" bIns="45780" numCol="1" anchor="t" anchorCtr="0" compatLnSpc="1">
            <a:prstTxWarp prst="textNoShape">
              <a:avLst/>
            </a:prstTxWarp>
          </a:bodyPr>
          <a:lstStyle>
            <a:lvl1pPr algn="r" defTabSz="915800" eaLnBrk="1" hangingPunct="1">
              <a:defRPr sz="1200"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D617D1F7-A77C-4BAA-B77B-23AE8B85B7A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" y="746125"/>
            <a:ext cx="662622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AA59FDD4-47B3-4ADF-A42E-503210435F6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1" y="4721226"/>
            <a:ext cx="5449888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8" tIns="45780" rIns="91558" bIns="457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noProof="0"/>
              <a:t>Fare clic per modificare gli stili del testo dello schema</a:t>
            </a:r>
          </a:p>
          <a:p>
            <a:pPr lvl="1"/>
            <a:r>
              <a:rPr lang="de-DE" altLang="en-US" noProof="0"/>
              <a:t>Secondo livello</a:t>
            </a:r>
          </a:p>
          <a:p>
            <a:pPr lvl="2"/>
            <a:r>
              <a:rPr lang="de-DE" altLang="en-US" noProof="0"/>
              <a:t>Terzo livello</a:t>
            </a:r>
          </a:p>
          <a:p>
            <a:pPr lvl="3"/>
            <a:r>
              <a:rPr lang="de-DE" altLang="en-US" noProof="0"/>
              <a:t>Quarto livello</a:t>
            </a:r>
          </a:p>
          <a:p>
            <a:pPr lvl="4"/>
            <a:r>
              <a:rPr lang="de-DE" altLang="en-US" noProof="0"/>
              <a:t>Quinto livello</a:t>
            </a:r>
          </a:p>
        </p:txBody>
      </p:sp>
      <p:sp>
        <p:nvSpPr>
          <p:cNvPr id="9222" name="Rectangle 6">
            <a:extLst>
              <a:ext uri="{FF2B5EF4-FFF2-40B4-BE49-F238E27FC236}">
                <a16:creationId xmlns:a16="http://schemas.microsoft.com/office/drawing/2014/main" id="{AC380837-E412-448E-B7EB-31FB63B1A1B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0863"/>
            <a:ext cx="2951163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8" tIns="45780" rIns="91558" bIns="45780" numCol="1" anchor="b" anchorCtr="0" compatLnSpc="1">
            <a:prstTxWarp prst="textNoShape">
              <a:avLst/>
            </a:prstTxWarp>
          </a:bodyPr>
          <a:lstStyle>
            <a:lvl1pPr defTabSz="915800" eaLnBrk="1" hangingPunct="1">
              <a:defRPr sz="1200"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9223" name="Rectangle 7">
            <a:extLst>
              <a:ext uri="{FF2B5EF4-FFF2-40B4-BE49-F238E27FC236}">
                <a16:creationId xmlns:a16="http://schemas.microsoft.com/office/drawing/2014/main" id="{10AA39F5-89E6-4ED5-B241-B6B556FF70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51162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8" tIns="45780" rIns="91558" bIns="45780" numCol="1" anchor="b" anchorCtr="0" compatLnSpc="1">
            <a:prstTxWarp prst="textNoShape">
              <a:avLst/>
            </a:prstTxWarp>
          </a:bodyPr>
          <a:lstStyle>
            <a:lvl1pPr algn="r" defTabSz="915800" eaLnBrk="1" hangingPunct="1">
              <a:defRPr sz="1200"/>
            </a:lvl1pPr>
          </a:lstStyle>
          <a:p>
            <a:pPr>
              <a:defRPr/>
            </a:pPr>
            <a:fld id="{9FA04895-A5C5-4425-9A46-0423DA9DF578}" type="slidenum">
              <a:rPr lang="de-DE" altLang="en-US"/>
              <a:pPr>
                <a:defRPr/>
              </a:pPr>
              <a:t>‹N›</a:t>
            </a:fld>
            <a:endParaRPr lang="de-DE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A04895-A5C5-4425-9A46-0423DA9DF578}" type="slidenum">
              <a:rPr lang="de-DE" altLang="en-US" smtClean="0"/>
              <a:pPr>
                <a:defRPr/>
              </a:pPr>
              <a:t>1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41164066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580B6C-5870-45D9-B2B0-C06DAF2567DC}" type="slidenum">
              <a:rPr lang="de-DE" altLang="it-IT" smtClean="0"/>
              <a:pPr/>
              <a:t>10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1469032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580B6C-5870-45D9-B2B0-C06DAF2567DC}" type="slidenum">
              <a:rPr lang="de-DE" altLang="it-IT" smtClean="0"/>
              <a:pPr/>
              <a:t>11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1772496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580B6C-5870-45D9-B2B0-C06DAF2567DC}" type="slidenum">
              <a:rPr lang="de-DE" altLang="it-IT" smtClean="0"/>
              <a:pPr/>
              <a:t>12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37978196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580B6C-5870-45D9-B2B0-C06DAF2567DC}" type="slidenum">
              <a:rPr lang="de-DE" altLang="it-IT" smtClean="0"/>
              <a:pPr/>
              <a:t>13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22885638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580B6C-5870-45D9-B2B0-C06DAF2567DC}" type="slidenum">
              <a:rPr lang="de-DE" altLang="it-IT" smtClean="0"/>
              <a:pPr/>
              <a:t>14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1720760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580B6C-5870-45D9-B2B0-C06DAF2567DC}" type="slidenum">
              <a:rPr lang="de-DE" altLang="it-IT" smtClean="0"/>
              <a:pPr/>
              <a:t>2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308778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580B6C-5870-45D9-B2B0-C06DAF2567DC}" type="slidenum">
              <a:rPr lang="de-DE" altLang="it-IT" smtClean="0"/>
              <a:pPr/>
              <a:t>3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3577628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580B6C-5870-45D9-B2B0-C06DAF2567DC}" type="slidenum">
              <a:rPr lang="de-DE" altLang="it-IT" smtClean="0"/>
              <a:pPr/>
              <a:t>4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3095021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580B6C-5870-45D9-B2B0-C06DAF2567DC}" type="slidenum">
              <a:rPr lang="de-DE" altLang="it-IT" smtClean="0"/>
              <a:pPr/>
              <a:t>5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4246234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580B6C-5870-45D9-B2B0-C06DAF2567DC}" type="slidenum">
              <a:rPr lang="de-DE" altLang="it-IT" smtClean="0"/>
              <a:pPr/>
              <a:t>6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11357596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580B6C-5870-45D9-B2B0-C06DAF2567DC}" type="slidenum">
              <a:rPr lang="de-DE" altLang="it-IT" smtClean="0"/>
              <a:pPr/>
              <a:t>7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1495676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580B6C-5870-45D9-B2B0-C06DAF2567DC}" type="slidenum">
              <a:rPr lang="de-DE" altLang="it-IT" smtClean="0"/>
              <a:pPr/>
              <a:t>8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15600727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580B6C-5870-45D9-B2B0-C06DAF2567DC}" type="slidenum">
              <a:rPr lang="de-DE" altLang="it-IT" smtClean="0"/>
              <a:pPr/>
              <a:t>9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3425955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02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31B3F3D-DA77-63A0-7B87-8AD300B13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A8094231-74E0-4CF7-B569-720AB386EF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4592C791-633E-B2DA-A50F-1032B5FB56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D49C88F-822F-F94C-6FB0-7B4036E36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51F46-BD04-4076-A749-03DA568C5ED4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8458C66-814E-18A6-7A86-AC423D3A3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79B30F0-51FC-350C-D384-E0CEF8971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4FF3-C859-4ECC-B148-9BB7986210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2573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6A9722B-5426-5EA4-3A9A-47DC4DE91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1FF69EE-EBFD-F1C6-974B-55C54BCF76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D9FCC07-A63B-1CB0-E030-390BBFF0F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51F46-BD04-4076-A749-03DA568C5ED4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C07482E-8C16-216C-1ED8-AA93BECFA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F09EED8-CDC6-D8BC-3B8F-119E51944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4FF3-C859-4ECC-B148-9BB7986210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80966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F9707258-72B5-3687-744E-D73EDBB7A3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2AC87DC-7B95-6AAA-54AC-F0D874E5CE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12AA015-446C-CE48-187C-2FA069E09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51F46-BD04-4076-A749-03DA568C5ED4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F559613-4294-2493-07A7-BE718EEB9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519EE9A-B9B7-E534-2395-F1623ED22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4FF3-C859-4ECC-B148-9BB7986210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40799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66E30A-2C9D-0B43-A57B-083D8108DF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2456910-9CDD-1143-810C-B09A67D572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2437436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37FC36-5EB9-1C49-A81B-13CE9C36C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135DAEE-7832-C740-A239-F62466828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920387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02055FD-627E-C342-A6EE-BB3B90962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9F55AA9-30C0-434F-A1CE-FEC07EEF3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9636897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3B561B6-4900-F742-9A90-80FDAE688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252F9B8-51FF-534B-B266-29A6984457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7BFE6DF-670C-C64A-83FA-EA39285CDE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D4592F8-303F-394B-AEA4-08ABDE0940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8B00EBB-536A-4042-8082-F02D943999B8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7022050-CCBB-C542-B31C-72DBDF8FB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6150B88-EF12-C840-8600-7138F35B0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480FA08-77BD-4546-B0EC-8C0910E75B3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38410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1EC678-F8D6-D94C-8D44-DD9433F95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F30D134-1000-F344-9631-A46FA8D2B8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EB85E1C-3FF0-1646-A086-E8A872B536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ACB8D42-5A76-C346-933D-7B2AEC000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25C8148-5AF1-7647-BA89-DDFD5596AA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6143F1E-E1B5-8944-8E47-EE60E8D2D2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8B00EBB-536A-4042-8082-F02D943999B8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20049D7-F45D-414B-8121-253D1A18B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712D8A12-106A-AB4D-9664-A4EE35C3A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480FA08-77BD-4546-B0EC-8C0910E75B3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2940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62BEBD9-B01F-C949-B030-70AA37E90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19DB655-DC7C-A147-894A-1413F56965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8B00EBB-536A-4042-8082-F02D943999B8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4B74299-CED9-0446-9903-DB2980E97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EA43F0F-9FA2-234E-9B87-E52F3B786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480FA08-77BD-4546-B0EC-8C0910E75B3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26205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910A095-827D-554E-A886-0F52E571BC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8B00EBB-536A-4042-8082-F02D943999B8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702C1A2-5FC5-D14C-8A1A-B9ED93EC0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B93F9F5-D561-D94E-AD6A-0FF1B905D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480FA08-77BD-4546-B0EC-8C0910E75B3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7111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A7B0A6C-9187-8B56-AAEE-008EC0253F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3890A5-24C3-9EB8-0E1A-DC8FD31044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8FC1876-3680-E657-CB1A-F79C4E652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51F46-BD04-4076-A749-03DA568C5ED4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AE73E4D-6D91-7A76-443F-2B061F22A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7883C37-44DA-DE21-4498-D7969C220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4FF3-C859-4ECC-B148-9BB7986210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5302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5DC5536-39EB-EC41-A1FD-EBCE13E25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94D2DE6-513A-014F-8D59-D098E69796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DD777FB-E65E-8D44-AE1D-5C8FD2997C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9E1FA00-82D9-0043-811D-D708B326B8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8B00EBB-536A-4042-8082-F02D943999B8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CF0820B-C728-2F42-BA02-8E6BB4CA4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65FD485-DEB3-C74C-8841-A05EA574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480FA08-77BD-4546-B0EC-8C0910E75B3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06906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5A0E53C-C7E5-7844-9EA1-F3E34E72E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9B627667-3177-0F41-8EF7-B82260E015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415EFB5-012D-3045-8FA0-FDFC50BBCC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AB1C331-F2A5-694E-9289-BEA1539828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8B00EBB-536A-4042-8082-F02D943999B8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3F1015D-544F-D943-956A-98B3C5A0B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95BAB16-55D6-8E42-B145-C4F8FF5DC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480FA08-77BD-4546-B0EC-8C0910E75B3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72651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C315532-6427-A848-9017-4C2C591ED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3A22851-424A-3142-83B6-103BA39567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3617B68-61BD-F14D-A454-F03A1188BA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8B00EBB-536A-4042-8082-F02D943999B8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628CCF7-1643-C84C-B456-F10D496AB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886005B-B786-994E-96FE-15833970B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480FA08-77BD-4546-B0EC-8C0910E75B3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29513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195B1EEF-1B63-0345-955C-014D1D1E1F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B227A0F-0949-4148-B005-239DFFCFEF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F1BF9C4-B189-9841-9BD2-DDADF27E5A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8B00EBB-536A-4042-8082-F02D943999B8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D16A54C-0BDB-A345-A6CB-408AB504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A7C2FD0-F7B7-8F43-AB2E-8C9E51F5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480FA08-77BD-4546-B0EC-8C0910E75B3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13418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seite Prä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49469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4689288-F353-45F5-84A5-863AD7C67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de-DE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68D699C3-EA5E-4811-90A7-BED88757EB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it-IT"/>
              <a:t>Eingangsbereich KR Brixen</a:t>
            </a:r>
            <a:endParaRPr lang="de-DE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AAB7AEB-2A60-4301-B98D-BEE4347F068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endParaRPr lang="de-DE">
              <a:ea typeface="Fira Sans Medium" charset="0"/>
              <a:cs typeface="Fira Sans Medium" charset="0"/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F322594-0C15-4CB8-878E-088550C06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1</a:t>
            </a:r>
            <a:r>
              <a:rPr lang="de-DE">
                <a:ea typeface="Fira Sans Hair" charset="0"/>
                <a:cs typeface="Fira Sans Hair" charset="0"/>
              </a:rPr>
              <a:t>|12</a:t>
            </a:r>
          </a:p>
        </p:txBody>
      </p:sp>
    </p:spTree>
    <p:extLst>
      <p:ext uri="{BB962C8B-B14F-4D97-AF65-F5344CB8AC3E}">
        <p14:creationId xmlns:p14="http://schemas.microsoft.com/office/powerpoint/2010/main" val="12997626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014192C-3742-42D0-B87D-24F08B3D0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de-DE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F6B49AFD-C49F-4862-946E-9387F9082D3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it-IT"/>
              <a:t>Eingangsbereich KR Brixen</a:t>
            </a:r>
            <a:endParaRPr lang="de-DE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FCD4F6-6FD0-447B-A722-EAB1BF815A3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endParaRPr lang="de-DE">
              <a:ea typeface="Fira Sans Medium" charset="0"/>
              <a:cs typeface="Fira Sans Medium" charset="0"/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BB0129F-92B4-465D-986E-C56367F4A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1</a:t>
            </a:r>
            <a:r>
              <a:rPr lang="de-DE">
                <a:ea typeface="Fira Sans Hair" charset="0"/>
                <a:cs typeface="Fira Sans Hair" charset="0"/>
              </a:rPr>
              <a:t>|12</a:t>
            </a:r>
          </a:p>
        </p:txBody>
      </p:sp>
    </p:spTree>
    <p:extLst>
      <p:ext uri="{BB962C8B-B14F-4D97-AF65-F5344CB8AC3E}">
        <p14:creationId xmlns:p14="http://schemas.microsoft.com/office/powerpoint/2010/main" val="17725359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6A36683-80D1-4290-AB43-FF0C561D7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de-DE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D6D3F6D-3DCA-46A4-B80F-772C542F2C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it-IT"/>
              <a:t>Eingangsbereich KR Brixen</a:t>
            </a:r>
            <a:endParaRPr lang="de-DE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D8B8F56-8CA8-47D8-BF2F-7D97B53E4BE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endParaRPr lang="de-DE">
              <a:ea typeface="Fira Sans Medium" charset="0"/>
              <a:cs typeface="Fira Sans Medium" charset="0"/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9066AF6-7BF0-4CBA-ACB4-8625E3742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1</a:t>
            </a:r>
            <a:r>
              <a:rPr lang="de-DE">
                <a:ea typeface="Fira Sans Hair" charset="0"/>
                <a:cs typeface="Fira Sans Hair" charset="0"/>
              </a:rPr>
              <a:t>|12</a:t>
            </a:r>
          </a:p>
        </p:txBody>
      </p:sp>
    </p:spTree>
    <p:extLst>
      <p:ext uri="{BB962C8B-B14F-4D97-AF65-F5344CB8AC3E}">
        <p14:creationId xmlns:p14="http://schemas.microsoft.com/office/powerpoint/2010/main" val="39672430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seite Logo unten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75556" y="357504"/>
            <a:ext cx="8229600" cy="81081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934262" y="1437624"/>
            <a:ext cx="7344965" cy="20526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050A48B-0AC4-4FBC-9257-0FA74A0973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91551" y="4785532"/>
            <a:ext cx="2746623" cy="273844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pPr algn="ctr">
              <a:defRPr/>
            </a:pPr>
            <a:r>
              <a:rPr lang="it-IT" dirty="0" err="1"/>
              <a:t>Titel</a:t>
            </a:r>
            <a:endParaRPr lang="de-DE" dirty="0"/>
          </a:p>
        </p:txBody>
      </p:sp>
      <p:sp>
        <p:nvSpPr>
          <p:cNvPr id="10" name="Datumsplatzhalter 7">
            <a:extLst>
              <a:ext uri="{FF2B5EF4-FFF2-40B4-BE49-F238E27FC236}">
                <a16:creationId xmlns:a16="http://schemas.microsoft.com/office/drawing/2014/main" id="{F257A7D1-FD4A-4DFB-BEDB-CAEFECDB66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3508" y="4785533"/>
            <a:ext cx="154305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accent5">
                    <a:lumMod val="50000"/>
                  </a:schemeClr>
                </a:solidFill>
                <a:latin typeface="Fira Sans Hair" charset="0"/>
                <a:ea typeface="Fira Sans Hair" charset="0"/>
                <a:cs typeface="Fira Sans Hair" charset="0"/>
              </a:defRPr>
            </a:lvl1pPr>
          </a:lstStyle>
          <a:p>
            <a:pPr>
              <a:defRPr/>
            </a:pPr>
            <a:r>
              <a:rPr lang="de-DE" dirty="0">
                <a:latin typeface="Fira Sans Medium" charset="0"/>
                <a:ea typeface="Fira Sans Medium" charset="0"/>
                <a:cs typeface="Fira Sans Medium" charset="0"/>
              </a:rPr>
              <a:t>10 Juni 2019</a:t>
            </a:r>
          </a:p>
        </p:txBody>
      </p:sp>
      <p:sp>
        <p:nvSpPr>
          <p:cNvPr id="11" name="Foliennummernplatzhalter 8">
            <a:extLst>
              <a:ext uri="{FF2B5EF4-FFF2-40B4-BE49-F238E27FC236}">
                <a16:creationId xmlns:a16="http://schemas.microsoft.com/office/drawing/2014/main" id="{1A144DCA-40DA-4B31-A161-4300E21231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9430" y="4785996"/>
            <a:ext cx="154305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accent5">
                    <a:lumMod val="50000"/>
                  </a:schemeClr>
                </a:solidFill>
                <a:latin typeface="Fira Sans Medium" charset="0"/>
                <a:ea typeface="Fira Sans Medium" charset="0"/>
                <a:cs typeface="Fira Sans Medium" charset="0"/>
              </a:defRPr>
            </a:lvl1pPr>
          </a:lstStyle>
          <a:p>
            <a:pPr algn="r">
              <a:defRPr/>
            </a:pPr>
            <a:r>
              <a:rPr lang="de-DE" dirty="0"/>
              <a:t>1</a:t>
            </a:r>
            <a:r>
              <a:rPr lang="de-DE" dirty="0">
                <a:latin typeface="Fira Sans Hair" charset="0"/>
                <a:ea typeface="Fira Sans Hair" charset="0"/>
                <a:cs typeface="Fira Sans Hair" charset="0"/>
              </a:rPr>
              <a:t>|12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AD95D5C-25F0-41D1-8765-284AF4E033FA}"/>
              </a:ext>
            </a:extLst>
          </p:cNvPr>
          <p:cNvSpPr txBox="1"/>
          <p:nvPr/>
        </p:nvSpPr>
        <p:spPr>
          <a:xfrm>
            <a:off x="5112061" y="375956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57942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457201"/>
            <a:ext cx="6507167" cy="2400300"/>
          </a:xfrm>
        </p:spPr>
        <p:txBody>
          <a:bodyPr anchor="b">
            <a:normAutofit/>
          </a:bodyPr>
          <a:lstStyle>
            <a:lvl1pPr algn="ctr">
              <a:defRPr sz="36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2914650"/>
            <a:ext cx="6507167" cy="1428750"/>
          </a:xfrm>
        </p:spPr>
        <p:txBody>
          <a:bodyPr anchor="t">
            <a:normAutofit/>
          </a:bodyPr>
          <a:lstStyle>
            <a:lvl1pPr marL="0" indent="0" algn="ctr">
              <a:buNone/>
              <a:defRPr sz="1575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ea typeface="Fira Sans Medium" charset="0"/>
              <a:cs typeface="Fira Sans Medium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/>
              <a:t>Eingangsbereich KR Brixen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1</a:t>
            </a:r>
            <a:r>
              <a:rPr lang="de-DE">
                <a:ea typeface="Fira Sans Hair" charset="0"/>
                <a:cs typeface="Fira Sans Hair" charset="0"/>
              </a:rPr>
              <a:t>|12</a:t>
            </a:r>
          </a:p>
        </p:txBody>
      </p:sp>
    </p:spTree>
    <p:extLst>
      <p:ext uri="{BB962C8B-B14F-4D97-AF65-F5344CB8AC3E}">
        <p14:creationId xmlns:p14="http://schemas.microsoft.com/office/powerpoint/2010/main" val="232031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D3C7ED-EBB0-4DE7-EA5B-B8135F836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5AA35EF-4E5E-DFC8-4C0A-2AE326EB70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0CE8AD1-62B3-FF93-9A46-244F1CC86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51F46-BD04-4076-A749-03DA568C5ED4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572110D-7B75-1AAB-CBB1-FEA0B5EDC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220D4D0-894C-2915-F38E-12E51C222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4FF3-C859-4ECC-B148-9BB7986210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91904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ea typeface="Fira Sans Medium" charset="0"/>
              <a:cs typeface="Fira Sans Medium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/>
              <a:t>Eingangsbereich KR Brixen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1</a:t>
            </a:r>
            <a:r>
              <a:rPr lang="de-DE">
                <a:ea typeface="Fira Sans Hair" charset="0"/>
                <a:cs typeface="Fira Sans Hair" charset="0"/>
              </a:rPr>
              <a:t>|12</a:t>
            </a:r>
          </a:p>
        </p:txBody>
      </p:sp>
    </p:spTree>
    <p:extLst>
      <p:ext uri="{BB962C8B-B14F-4D97-AF65-F5344CB8AC3E}">
        <p14:creationId xmlns:p14="http://schemas.microsoft.com/office/powerpoint/2010/main" val="7015473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3260" y="2481436"/>
            <a:ext cx="6515100" cy="1101600"/>
          </a:xfrm>
        </p:spPr>
        <p:txBody>
          <a:bodyPr anchor="b"/>
          <a:lstStyle>
            <a:lvl1pPr algn="r">
              <a:defRPr sz="3000" b="0" cap="all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13259" y="3583036"/>
            <a:ext cx="6515101" cy="645300"/>
          </a:xfrm>
        </p:spPr>
        <p:txBody>
          <a:bodyPr anchor="t">
            <a:normAutofit/>
          </a:bodyPr>
          <a:lstStyle>
            <a:lvl1pPr marL="0" indent="0" algn="r">
              <a:buNone/>
              <a:defRPr sz="15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ea typeface="Fira Sans Medium" charset="0"/>
              <a:cs typeface="Fira Sans Medium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/>
              <a:t>Eingangsbereich KR Brixen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1</a:t>
            </a:r>
            <a:r>
              <a:rPr lang="de-DE">
                <a:ea typeface="Fira Sans Hair" charset="0"/>
                <a:cs typeface="Fira Sans Hair" charset="0"/>
              </a:rPr>
              <a:t>|12</a:t>
            </a:r>
          </a:p>
        </p:txBody>
      </p:sp>
    </p:spTree>
    <p:extLst>
      <p:ext uri="{BB962C8B-B14F-4D97-AF65-F5344CB8AC3E}">
        <p14:creationId xmlns:p14="http://schemas.microsoft.com/office/powerpoint/2010/main" val="37630034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9" y="2000250"/>
            <a:ext cx="3657600" cy="2343151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7959" y="2000250"/>
            <a:ext cx="3657600" cy="2343150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ea typeface="Fira Sans Medium" charset="0"/>
              <a:cs typeface="Fira Sans Medium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/>
              <a:t>Eingangsbereich KR Brixen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1</a:t>
            </a:r>
            <a:r>
              <a:rPr lang="de-DE">
                <a:ea typeface="Fira Sans Hair" charset="0"/>
                <a:cs typeface="Fira Sans Hair" charset="0"/>
              </a:rPr>
              <a:t>|12</a:t>
            </a:r>
          </a:p>
        </p:txBody>
      </p:sp>
    </p:spTree>
    <p:extLst>
      <p:ext uri="{BB962C8B-B14F-4D97-AF65-F5344CB8AC3E}">
        <p14:creationId xmlns:p14="http://schemas.microsoft.com/office/powerpoint/2010/main" val="9922221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1961" y="1993900"/>
            <a:ext cx="3441698" cy="432197"/>
          </a:xfrm>
        </p:spPr>
        <p:txBody>
          <a:bodyPr anchor="b">
            <a:no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9" y="2432447"/>
            <a:ext cx="3657600" cy="1910953"/>
          </a:xfrm>
        </p:spPr>
        <p:txBody>
          <a:bodyPr anchor="t"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32350" y="2000250"/>
            <a:ext cx="3453210" cy="432197"/>
          </a:xfrm>
        </p:spPr>
        <p:txBody>
          <a:bodyPr anchor="b">
            <a:no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7959" y="2432447"/>
            <a:ext cx="3657601" cy="1910953"/>
          </a:xfrm>
        </p:spPr>
        <p:txBody>
          <a:bodyPr anchor="t"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ea typeface="Fira Sans Medium" charset="0"/>
              <a:cs typeface="Fira Sans Medium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/>
              <a:t>Eingangsbereich KR Brixen</a:t>
            </a:r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1</a:t>
            </a:r>
            <a:r>
              <a:rPr lang="de-DE">
                <a:ea typeface="Fira Sans Hair" charset="0"/>
                <a:cs typeface="Fira Sans Hair" charset="0"/>
              </a:rPr>
              <a:t>|12</a:t>
            </a:r>
          </a:p>
        </p:txBody>
      </p:sp>
    </p:spTree>
    <p:extLst>
      <p:ext uri="{BB962C8B-B14F-4D97-AF65-F5344CB8AC3E}">
        <p14:creationId xmlns:p14="http://schemas.microsoft.com/office/powerpoint/2010/main" val="39369317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ea typeface="Fira Sans Medium" charset="0"/>
              <a:cs typeface="Fira Sans Medium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/>
              <a:t>Eingangsbereich KR Brixen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1</a:t>
            </a:r>
            <a:r>
              <a:rPr lang="de-DE">
                <a:ea typeface="Fira Sans Hair" charset="0"/>
                <a:cs typeface="Fira Sans Hair" charset="0"/>
              </a:rPr>
              <a:t>|12</a:t>
            </a:r>
          </a:p>
        </p:txBody>
      </p:sp>
    </p:spTree>
    <p:extLst>
      <p:ext uri="{BB962C8B-B14F-4D97-AF65-F5344CB8AC3E}">
        <p14:creationId xmlns:p14="http://schemas.microsoft.com/office/powerpoint/2010/main" val="36500847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ea typeface="Fira Sans Medium" charset="0"/>
              <a:cs typeface="Fira Sans Medium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/>
              <a:t>Eingangsbereich KR Brixen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1</a:t>
            </a:r>
            <a:r>
              <a:rPr lang="de-DE">
                <a:ea typeface="Fira Sans Hair" charset="0"/>
                <a:cs typeface="Fira Sans Hair" charset="0"/>
              </a:rPr>
              <a:t>|12</a:t>
            </a:r>
          </a:p>
        </p:txBody>
      </p:sp>
    </p:spTree>
    <p:extLst>
      <p:ext uri="{BB962C8B-B14F-4D97-AF65-F5344CB8AC3E}">
        <p14:creationId xmlns:p14="http://schemas.microsoft.com/office/powerpoint/2010/main" val="3029908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9" y="1200150"/>
            <a:ext cx="2661841" cy="102870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7859" y="457201"/>
            <a:ext cx="4457701" cy="3886200"/>
          </a:xfrm>
        </p:spPr>
        <p:txBody>
          <a:bodyPr anchor="ctr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28850"/>
            <a:ext cx="2661841" cy="1371600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ea typeface="Fira Sans Medium" charset="0"/>
              <a:cs typeface="Fira Sans Medium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/>
              <a:t>Eingangsbereich KR Brixen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1</a:t>
            </a:r>
            <a:r>
              <a:rPr lang="de-DE">
                <a:ea typeface="Fira Sans Hair" charset="0"/>
                <a:cs typeface="Fira Sans Hair" charset="0"/>
              </a:rPr>
              <a:t>|12</a:t>
            </a:r>
          </a:p>
        </p:txBody>
      </p:sp>
    </p:spTree>
    <p:extLst>
      <p:ext uri="{BB962C8B-B14F-4D97-AF65-F5344CB8AC3E}">
        <p14:creationId xmlns:p14="http://schemas.microsoft.com/office/powerpoint/2010/main" val="5111547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9" y="1200150"/>
            <a:ext cx="4000501" cy="1028700"/>
          </a:xfrm>
        </p:spPr>
        <p:txBody>
          <a:bodyPr anchor="b">
            <a:normAutofit/>
          </a:bodyPr>
          <a:lstStyle>
            <a:lvl1pPr algn="l">
              <a:defRPr sz="21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75300" y="-13716"/>
            <a:ext cx="2457449" cy="517779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28850"/>
            <a:ext cx="4000501" cy="1371600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9409" y="4412457"/>
            <a:ext cx="685800" cy="273844"/>
          </a:xfrm>
        </p:spPr>
        <p:txBody>
          <a:bodyPr/>
          <a:lstStyle/>
          <a:p>
            <a:fld id="{09B482E8-6E0E-1B4F-B1FD-C69DB9E858D9}" type="datetimeFigureOut">
              <a:rPr lang="en-US" smtClean="0"/>
              <a:pPr/>
              <a:t>9/12/2023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6059" y="4412457"/>
            <a:ext cx="382905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56960" y="4412457"/>
            <a:ext cx="241925" cy="273844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4936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0" y="3549649"/>
            <a:ext cx="7429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84709" y="699084"/>
            <a:ext cx="6169458" cy="2373732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60" y="3974702"/>
            <a:ext cx="7429500" cy="370284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222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0" y="457201"/>
            <a:ext cx="7429499" cy="2343149"/>
          </a:xfrm>
        </p:spPr>
        <p:txBody>
          <a:bodyPr anchor="ctr">
            <a:normAutofit/>
          </a:bodyPr>
          <a:lstStyle>
            <a:lvl1pPr algn="l">
              <a:defRPr sz="2400" b="0" cap="all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3257550"/>
            <a:ext cx="7429500" cy="1085850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9/12/2023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836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8614DF3-8A48-7282-0BAD-302D06617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868D60C-3AC2-0637-02CF-3BE24631AB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B2C2806-5557-D825-5B35-355AEE8CA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51F46-BD04-4076-A749-03DA568C5ED4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8059237-5978-1FBF-F4F6-5B4A3B2F5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71D3040-EF75-B5F5-33AF-89317F31B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4FF3-C859-4ECC-B148-9BB7986210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238208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27459" y="590118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28359" y="205740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60" y="457201"/>
            <a:ext cx="6972299" cy="2057399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56109" y="2514600"/>
            <a:ext cx="6629402" cy="28575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3257550"/>
            <a:ext cx="7429500" cy="108585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15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9/12/2023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95280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9" y="2481436"/>
            <a:ext cx="7429500" cy="1101600"/>
          </a:xfrm>
        </p:spPr>
        <p:txBody>
          <a:bodyPr anchor="b">
            <a:normAutofit/>
          </a:bodyPr>
          <a:lstStyle>
            <a:lvl1pPr algn="l">
              <a:defRPr sz="2400" b="0" cap="all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3583036"/>
            <a:ext cx="7429501" cy="6453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5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9/12/2023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6709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27459" y="590118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28359" y="205740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60" y="457201"/>
            <a:ext cx="6972299" cy="2057399"/>
          </a:xfrm>
        </p:spPr>
        <p:txBody>
          <a:bodyPr anchor="ctr">
            <a:normAutofit/>
          </a:bodyPr>
          <a:lstStyle>
            <a:lvl1pPr algn="l">
              <a:defRPr sz="24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56059" y="2914650"/>
            <a:ext cx="7429500" cy="66675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3581400"/>
            <a:ext cx="7429500" cy="7620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9/12/2023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1307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0" y="457201"/>
            <a:ext cx="7429499" cy="20573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56059" y="2628900"/>
            <a:ext cx="7429500" cy="62865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1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3257550"/>
            <a:ext cx="7429500" cy="10858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9/12/2023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283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56060" y="457200"/>
            <a:ext cx="7429499" cy="142875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ea typeface="Fira Sans Medium" charset="0"/>
              <a:cs typeface="Fira Sans Medium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/>
              <a:t>Eingangsbereich KR Brixen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1</a:t>
            </a:r>
            <a:r>
              <a:rPr lang="de-DE">
                <a:ea typeface="Fira Sans Hair" charset="0"/>
                <a:cs typeface="Fira Sans Hair" charset="0"/>
              </a:rPr>
              <a:t>|12</a:t>
            </a:r>
          </a:p>
        </p:txBody>
      </p:sp>
    </p:spTree>
    <p:extLst>
      <p:ext uri="{BB962C8B-B14F-4D97-AF65-F5344CB8AC3E}">
        <p14:creationId xmlns:p14="http://schemas.microsoft.com/office/powerpoint/2010/main" val="7810664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673" y="457200"/>
            <a:ext cx="1657886" cy="3886201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9" y="457200"/>
            <a:ext cx="5657850" cy="3886200"/>
          </a:xfrm>
        </p:spPr>
        <p:txBody>
          <a:bodyPr vert="eaVert" anchor="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ea typeface="Fira Sans Medium" charset="0"/>
              <a:cs typeface="Fira Sans Medium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/>
              <a:t>Eingangsbereich KR Brixen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1</a:t>
            </a:r>
            <a:r>
              <a:rPr lang="de-DE">
                <a:ea typeface="Fira Sans Hair" charset="0"/>
                <a:cs typeface="Fira Sans Hair" charset="0"/>
              </a:rPr>
              <a:t>|12</a:t>
            </a:r>
          </a:p>
        </p:txBody>
      </p:sp>
    </p:spTree>
    <p:extLst>
      <p:ext uri="{BB962C8B-B14F-4D97-AF65-F5344CB8AC3E}">
        <p14:creationId xmlns:p14="http://schemas.microsoft.com/office/powerpoint/2010/main" val="357775031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rtseite Prä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5682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9FD5C19-2748-B8DA-8ED8-9D8DC8EB9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A406C15-C874-14F7-40A3-76270784BE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2DEAB25-D0BD-FBFB-7463-AC68ECF2D9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086F821-9918-9EE1-2EC2-A52CDF57D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51F46-BD04-4076-A749-03DA568C5ED4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6619D8B-F68F-5C66-7B34-AE424D6C4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5703D6A-FFE7-78D7-4BD0-5A475F8F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4FF3-C859-4ECC-B148-9BB7986210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873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18ABC4D-CB2A-446F-FBDD-F1C1554E2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60ACA29-0FC2-574D-B26B-517E758E8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968416E-6060-177F-0738-011D9E2866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73D789D-D821-2D7B-870F-3E6CCB83BE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CA1E498-D3C6-9ED0-AEC8-4D9741F9C8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BF143A58-1685-522F-5019-90C9C8EE6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51F46-BD04-4076-A749-03DA568C5ED4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E4101773-25CB-BA84-D4A3-5DE0DC533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D4D955BF-B618-27D7-A1EF-17C59784D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4FF3-C859-4ECC-B148-9BB7986210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376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D0B3110-A863-0172-F71F-999AEA604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63347A2-4F6D-59B4-9E81-3251D3C09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51F46-BD04-4076-A749-03DA568C5ED4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85FCA42-9855-734B-76F6-DAE9F5AE0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DDBBD93-2059-AABC-04A6-442FE1800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4FF3-C859-4ECC-B148-9BB7986210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0826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E4C06394-645D-BBD1-7F72-6F435764A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51F46-BD04-4076-A749-03DA568C5ED4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6232AC9A-4E8A-FB26-DA0B-D2BB88B37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0BC97F3-7C8C-D3AF-B064-55618621A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4FF3-C859-4ECC-B148-9BB7986210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9891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3C453E3-297E-AF07-126D-5266991C3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B414598-5480-2771-000A-94B4E287CE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28005D9-0A3F-52DE-98DC-33A90E691A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A148D22-ADD1-B3B8-3C59-0C84C0B8D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51F46-BD04-4076-A749-03DA568C5ED4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6864841-3DF7-5932-4824-F58FAD32D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0B218C7-8DC1-6B88-2734-D7DEC780C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4FF3-C859-4ECC-B148-9BB7986210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4539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12" descr="Immagine che contiene testo&#10;&#10;Descrizione generata automaticamente">
            <a:extLst>
              <a:ext uri="{FF2B5EF4-FFF2-40B4-BE49-F238E27FC236}">
                <a16:creationId xmlns:a16="http://schemas.microsoft.com/office/drawing/2014/main" id="{0E960204-371C-D9B8-7F8E-55FF1A1A580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6" t="4138" r="15279" b="19759"/>
          <a:stretch>
            <a:fillRect/>
          </a:stretch>
        </p:blipFill>
        <p:spPr bwMode="auto">
          <a:xfrm>
            <a:off x="-447" y="8338"/>
            <a:ext cx="2556223" cy="721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A889EE47-39C5-7D28-F1F9-A06A61B43EC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80004" y="0"/>
            <a:ext cx="1265336" cy="84355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DABD59E4-1963-8859-B242-8DE5018DC3DF}"/>
              </a:ext>
            </a:extLst>
          </p:cNvPr>
          <p:cNvSpPr txBox="1"/>
          <p:nvPr userDrawn="1"/>
        </p:nvSpPr>
        <p:spPr>
          <a:xfrm>
            <a:off x="2267744" y="138270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i="1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IMPACT OF COVID-19 ON THE AMBULATORY CARE-SENSITIVE CONDITIONS </a:t>
            </a:r>
          </a:p>
          <a:p>
            <a:pPr algn="ctr"/>
            <a:r>
              <a:rPr lang="it-IT" sz="1200" b="1" i="1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(ACSC) IN THE ITALIAN PROVINCE OF BOLZANO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25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250" b="1">
          <a:solidFill>
            <a:schemeClr val="tx2"/>
          </a:solidFill>
          <a:latin typeface="Open Sans" panose="020B0606030504020204" pitchFamily="34" charset="0"/>
          <a:cs typeface="Open Sans" panose="020B0606030504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250" b="1">
          <a:solidFill>
            <a:schemeClr val="tx2"/>
          </a:solidFill>
          <a:latin typeface="Open Sans" panose="020B0606030504020204" pitchFamily="34" charset="0"/>
          <a:cs typeface="Open Sans" panose="020B0606030504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250" b="1">
          <a:solidFill>
            <a:schemeClr val="tx2"/>
          </a:solidFill>
          <a:latin typeface="Open Sans" panose="020B0606030504020204" pitchFamily="34" charset="0"/>
          <a:cs typeface="Open Sans" panose="020B0606030504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250" b="1">
          <a:solidFill>
            <a:schemeClr val="tx2"/>
          </a:solidFill>
          <a:latin typeface="Open Sans" panose="020B0606030504020204" pitchFamily="34" charset="0"/>
          <a:cs typeface="Open Sans" panose="020B0606030504020204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cs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cs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cs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05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9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EDB85B27-0384-8991-15F8-ECC9F18A5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AF6D410-89B0-6EE7-ABB2-CD290C349F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1C9C7C8-A849-3808-B723-8CEF355D9E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A51F46-BD04-4076-A749-03DA568C5ED4}" type="datetimeFigureOut">
              <a:rPr lang="it-IT" smtClean="0"/>
              <a:t>12/09/2023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91EAC5A-FE74-117C-4A63-F110710E23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4A61213-EA9D-948B-2142-37ED44D0E8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B4FF3-C859-4ECC-B148-9BB7986210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6113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9FFE9569-4592-D443-A719-91BA754FC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59E3270-BB86-FE4C-911F-4783791275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7" name="Segnaposto data 3">
            <a:extLst>
              <a:ext uri="{FF2B5EF4-FFF2-40B4-BE49-F238E27FC236}">
                <a16:creationId xmlns:a16="http://schemas.microsoft.com/office/drawing/2014/main" id="{D78A9AD0-3084-4E69-AF12-499D049AD36B}"/>
              </a:ext>
            </a:extLst>
          </p:cNvPr>
          <p:cNvSpPr txBox="1">
            <a:spLocks/>
          </p:cNvSpPr>
          <p:nvPr userDrawn="1"/>
        </p:nvSpPr>
        <p:spPr>
          <a:xfrm>
            <a:off x="107504" y="4746178"/>
            <a:ext cx="7615758" cy="273844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714500" algn="l" defTabSz="6858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057400" algn="l" defTabSz="6858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2400300" algn="l" defTabSz="6858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2743200" algn="l" defTabSz="6858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it-IT" altLang="it-IT" sz="1400" b="1" kern="12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OSSERVATORIO</a:t>
            </a:r>
            <a:r>
              <a:rPr lang="it-IT" altLang="it-IT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it-IT" altLang="it-IT" sz="1400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anose="020B0606020202030204" pitchFamily="34" charset="0"/>
              </a:rPr>
              <a:t>PER LA SALUTE  </a:t>
            </a:r>
            <a:r>
              <a:rPr lang="it-IT" altLang="it-IT" sz="14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anose="020B0606020202030204" pitchFamily="34" charset="0"/>
              </a:rPr>
              <a:t>BEOBACHTUNGSSTELLE</a:t>
            </a:r>
            <a:r>
              <a:rPr lang="it-IT" altLang="it-IT" sz="1400" b="1" dirty="0">
                <a:solidFill>
                  <a:srgbClr val="72BFC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it-IT" altLang="it-IT" sz="1400" b="1" kern="12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FÜR GESUNDHEIT</a:t>
            </a:r>
          </a:p>
        </p:txBody>
      </p:sp>
    </p:spTree>
    <p:extLst>
      <p:ext uri="{BB962C8B-B14F-4D97-AF65-F5344CB8AC3E}">
        <p14:creationId xmlns:p14="http://schemas.microsoft.com/office/powerpoint/2010/main" val="2078619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5813247-85FA-4104-8A03-3E1FD20683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21494" y="1600200"/>
            <a:ext cx="8229600" cy="81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dirty="0" err="1"/>
              <a:t>Layoutvorlage</a:t>
            </a:r>
            <a:r>
              <a:rPr lang="de-DE" altLang="en-US" dirty="0"/>
              <a:t> für Abteilung Gesundheitswesen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0CEF7FD-6065-44BB-BA4A-6FAC6F989F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91551" y="4785532"/>
            <a:ext cx="2314575" cy="273844"/>
          </a:xfrm>
          <a:prstGeom prst="rect">
            <a:avLst/>
          </a:prstGeom>
        </p:spPr>
        <p:txBody>
          <a:bodyPr/>
          <a:lstStyle>
            <a:lvl1pPr>
              <a:defRPr sz="1200">
                <a:latin typeface="Open Sans" panose="020B0606030504020204"/>
              </a:defRPr>
            </a:lvl1pPr>
          </a:lstStyle>
          <a:p>
            <a:pPr>
              <a:defRPr/>
            </a:pPr>
            <a:r>
              <a:rPr lang="it-IT" dirty="0" err="1"/>
              <a:t>Eingangsbereich</a:t>
            </a:r>
            <a:r>
              <a:rPr lang="it-IT" dirty="0"/>
              <a:t> KR Brixen</a:t>
            </a:r>
            <a:endParaRPr lang="de-DE" dirty="0"/>
          </a:p>
        </p:txBody>
      </p:sp>
      <p:sp>
        <p:nvSpPr>
          <p:cNvPr id="9" name="Datumsplatzhalter 7">
            <a:extLst>
              <a:ext uri="{FF2B5EF4-FFF2-40B4-BE49-F238E27FC236}">
                <a16:creationId xmlns:a16="http://schemas.microsoft.com/office/drawing/2014/main" id="{61AE151A-E282-4C63-96DB-9B4212F74F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3508" y="4785533"/>
            <a:ext cx="154305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accent5">
                    <a:lumMod val="50000"/>
                  </a:schemeClr>
                </a:solidFill>
                <a:latin typeface="Open Sans" panose="020B0606030504020204"/>
                <a:ea typeface="Open Sans" panose="020B0606030504020204"/>
                <a:cs typeface="Open Sans" panose="020B0606030504020204"/>
              </a:defRPr>
            </a:lvl1pPr>
          </a:lstStyle>
          <a:p>
            <a:pPr>
              <a:defRPr/>
            </a:pPr>
            <a:endParaRPr lang="de-DE">
              <a:ea typeface="Fira Sans Medium" charset="0"/>
              <a:cs typeface="Fira Sans Medium" charset="0"/>
            </a:endParaRPr>
          </a:p>
        </p:txBody>
      </p:sp>
      <p:sp>
        <p:nvSpPr>
          <p:cNvPr id="10" name="Foliennummernplatzhalter 8">
            <a:extLst>
              <a:ext uri="{FF2B5EF4-FFF2-40B4-BE49-F238E27FC236}">
                <a16:creationId xmlns:a16="http://schemas.microsoft.com/office/drawing/2014/main" id="{010A7C94-3E91-4A76-BBA9-58843CFD65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9430" y="4785996"/>
            <a:ext cx="154305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accent5">
                    <a:lumMod val="50000"/>
                  </a:schemeClr>
                </a:solidFill>
                <a:latin typeface="Open Sans" panose="020B0606030504020204"/>
                <a:ea typeface="Open Sans" panose="020B0606030504020204"/>
                <a:cs typeface="Open Sans" panose="020B0606030504020204"/>
              </a:defRPr>
            </a:lvl1pPr>
          </a:lstStyle>
          <a:p>
            <a:pPr algn="r">
              <a:defRPr/>
            </a:pPr>
            <a:r>
              <a:rPr lang="de-DE"/>
              <a:t>1</a:t>
            </a:r>
            <a:r>
              <a:rPr lang="de-DE">
                <a:ea typeface="Fira Sans Hair" charset="0"/>
                <a:cs typeface="Fira Sans Hair" charset="0"/>
              </a:rPr>
              <a:t>|12</a:t>
            </a:r>
          </a:p>
        </p:txBody>
      </p:sp>
    </p:spTree>
    <p:extLst>
      <p:ext uri="{BB962C8B-B14F-4D97-AF65-F5344CB8AC3E}">
        <p14:creationId xmlns:p14="http://schemas.microsoft.com/office/powerpoint/2010/main" val="293101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4" r:id="rId1"/>
    <p:sldLayoutId id="2147484015" r:id="rId2"/>
    <p:sldLayoutId id="2147484016" r:id="rId3"/>
    <p:sldLayoutId id="2147484017" r:id="rId4"/>
    <p:sldLayoutId id="2147484018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25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250" b="1">
          <a:solidFill>
            <a:schemeClr val="tx2"/>
          </a:solidFill>
          <a:latin typeface="Open Sans" panose="020B0606030504020204" pitchFamily="34" charset="0"/>
          <a:cs typeface="Open Sans" panose="020B0606030504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250" b="1">
          <a:solidFill>
            <a:schemeClr val="tx2"/>
          </a:solidFill>
          <a:latin typeface="Open Sans" panose="020B0606030504020204" pitchFamily="34" charset="0"/>
          <a:cs typeface="Open Sans" panose="020B0606030504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250" b="1">
          <a:solidFill>
            <a:schemeClr val="tx2"/>
          </a:solidFill>
          <a:latin typeface="Open Sans" panose="020B0606030504020204" pitchFamily="34" charset="0"/>
          <a:cs typeface="Open Sans" panose="020B0606030504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250" b="1">
          <a:solidFill>
            <a:schemeClr val="tx2"/>
          </a:solidFill>
          <a:latin typeface="Open Sans" panose="020B0606030504020204" pitchFamily="34" charset="0"/>
          <a:cs typeface="Open Sans" panose="020B0606030504020204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cs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cs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cs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05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9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457200"/>
            <a:ext cx="7429499" cy="1428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000250"/>
            <a:ext cx="7429499" cy="23431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28209" y="4412457"/>
            <a:ext cx="12001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4412457"/>
            <a:ext cx="56578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10" y="4412457"/>
            <a:ext cx="41337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6609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80" r:id="rId1"/>
    <p:sldLayoutId id="2147484081" r:id="rId2"/>
    <p:sldLayoutId id="2147484082" r:id="rId3"/>
    <p:sldLayoutId id="2147484083" r:id="rId4"/>
    <p:sldLayoutId id="2147484084" r:id="rId5"/>
    <p:sldLayoutId id="2147484085" r:id="rId6"/>
    <p:sldLayoutId id="2147484086" r:id="rId7"/>
    <p:sldLayoutId id="2147484087" r:id="rId8"/>
    <p:sldLayoutId id="2147484088" r:id="rId9"/>
    <p:sldLayoutId id="2147484089" r:id="rId10"/>
    <p:sldLayoutId id="2147484090" r:id="rId11"/>
    <p:sldLayoutId id="2147484091" r:id="rId12"/>
    <p:sldLayoutId id="2147484092" r:id="rId13"/>
    <p:sldLayoutId id="2147484093" r:id="rId14"/>
    <p:sldLayoutId id="2147484094" r:id="rId15"/>
    <p:sldLayoutId id="2147484095" r:id="rId16"/>
    <p:sldLayoutId id="2147484096" r:id="rId17"/>
    <p:sldLayoutId id="2147484097" r:id="rId18"/>
  </p:sldLayoutIdLst>
  <p:txStyles>
    <p:titleStyle>
      <a:lvl1pPr algn="l" defTabSz="342900" rtl="0" eaLnBrk="1" latinLnBrk="0" hangingPunct="1">
        <a:spcBef>
          <a:spcPct val="0"/>
        </a:spcBef>
        <a:buNone/>
        <a:defRPr sz="24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100000"/>
        <a:buFont typeface="Arial"/>
        <a:buChar char="•"/>
        <a:defRPr sz="15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100000"/>
        <a:buFont typeface="Arial"/>
        <a:buChar char="•"/>
        <a:defRPr sz="135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100000"/>
        <a:buFont typeface="Arial"/>
        <a:buChar char="•"/>
        <a:defRPr sz="105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100000"/>
        <a:buFont typeface="Arial"/>
        <a:buChar char="•"/>
        <a:defRPr sz="105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100000"/>
        <a:buFont typeface="Arial"/>
        <a:buChar char="•"/>
        <a:defRPr sz="9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100000"/>
        <a:buFont typeface="Arial"/>
        <a:buChar char="•"/>
        <a:defRPr sz="9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100000"/>
        <a:buFont typeface="Arial"/>
        <a:buChar char="•"/>
        <a:defRPr sz="9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100000"/>
        <a:buFont typeface="Arial"/>
        <a:buChar char="•"/>
        <a:defRPr sz="9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7000"/>
            <a:lum/>
          </a:blip>
          <a:srcRect/>
          <a:tile tx="0" ty="0" sx="64000" sy="62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26C21C3E-4DF6-4D31-BF3F-052633401162}"/>
              </a:ext>
            </a:extLst>
          </p:cNvPr>
          <p:cNvSpPr>
            <a:spLocks/>
          </p:cNvSpPr>
          <p:nvPr/>
        </p:nvSpPr>
        <p:spPr bwMode="auto">
          <a:xfrm>
            <a:off x="1439466" y="4407694"/>
            <a:ext cx="3349228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en-US" altLang="it-IT"/>
          </a:p>
        </p:txBody>
      </p:sp>
      <p:sp>
        <p:nvSpPr>
          <p:cNvPr id="9219" name="Titel 1">
            <a:extLst>
              <a:ext uri="{FF2B5EF4-FFF2-40B4-BE49-F238E27FC236}">
                <a16:creationId xmlns:a16="http://schemas.microsoft.com/office/drawing/2014/main" id="{3365891C-EE70-4987-A536-CA4C54B9D10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-108520" y="2211710"/>
            <a:ext cx="9108504" cy="811212"/>
          </a:xfrm>
        </p:spPr>
        <p:txBody>
          <a:bodyPr vert="horz" wrap="square" lIns="270000" tIns="135000" rIns="270000" bIns="13500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IMPACT OF COVID-19 ON THE AMBULATORY CARE-SENSITIVE CONDITIONS (ACSC) </a:t>
            </a:r>
            <a:br>
              <a:rPr lang="it-IT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t-IT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ITALIAN PROVINCE OF BOLZANO</a:t>
            </a:r>
            <a:endParaRPr lang="it-IT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1F5362D-4774-BCA1-B4B5-1E701A5D105C}"/>
              </a:ext>
            </a:extLst>
          </p:cNvPr>
          <p:cNvSpPr txBox="1">
            <a:spLocks noChangeArrowheads="1"/>
          </p:cNvSpPr>
          <p:nvPr/>
        </p:nvSpPr>
        <p:spPr>
          <a:xfrm>
            <a:off x="-14034" y="3627022"/>
            <a:ext cx="9108504" cy="811212"/>
          </a:xfrm>
          <a:prstGeom prst="rect">
            <a:avLst/>
          </a:prstGeom>
        </p:spPr>
        <p:txBody>
          <a:bodyPr vert="horz" wrap="square" lIns="270000" tIns="135000" rIns="270000" bIns="135000" numCol="1" rtlCol="0" anchor="ctr" anchorCtr="0" compatLnSpc="1">
            <a:prstTxWarp prst="textNoShape">
              <a:avLst/>
            </a:prstTxWarp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2400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de-DE" sz="1800" b="1" cap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Mirko Bonetti, Stefania Mocellini, Silvia Capodaglio, Carla Melani</a:t>
            </a:r>
          </a:p>
          <a:p>
            <a:pPr algn="ctr" fontAlgn="auto">
              <a:spcAft>
                <a:spcPts val="0"/>
              </a:spcAft>
            </a:pPr>
            <a:r>
              <a:rPr lang="de-DE" sz="1800" b="1" cap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Health Department Province </a:t>
            </a:r>
            <a:r>
              <a:rPr lang="de-DE" sz="1800" b="1" cap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of</a:t>
            </a:r>
            <a:r>
              <a:rPr lang="de-DE" sz="1800" b="1" cap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Bolzano (</a:t>
            </a:r>
            <a:r>
              <a:rPr lang="de-DE" sz="1800" b="1" cap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Italy</a:t>
            </a:r>
            <a:r>
              <a:rPr lang="de-DE" sz="1800" b="1" cap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)</a:t>
            </a:r>
            <a:endParaRPr lang="it-IT" sz="1800" b="1" cap="none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1D26C71C-670C-4836-BACA-062167026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73462" y="6496087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97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6EBF16-D362-4920-8385-EDABB18418FB}" type="slidenum">
              <a:rPr lang="it-IT" smtClean="0"/>
              <a:pPr/>
              <a:t>10</a:t>
            </a:fld>
            <a:endParaRPr lang="it-IT"/>
          </a:p>
        </p:txBody>
      </p:sp>
      <p:sp>
        <p:nvSpPr>
          <p:cNvPr id="2" name="Rettangolo 3">
            <a:extLst>
              <a:ext uri="{FF2B5EF4-FFF2-40B4-BE49-F238E27FC236}">
                <a16:creationId xmlns:a16="http://schemas.microsoft.com/office/drawing/2014/main" id="{6012B135-9A62-639A-A88E-6485BEBDA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072" y="639722"/>
            <a:ext cx="8675687" cy="33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spcBef>
                <a:spcPct val="20000"/>
              </a:spcBef>
            </a:pPr>
            <a:r>
              <a:rPr lang="de-DE" sz="2000" dirty="0">
                <a:solidFill>
                  <a:srgbClr val="203864"/>
                </a:solidFill>
                <a:latin typeface="Fira Sans Hair"/>
              </a:rPr>
              <a:t>Province </a:t>
            </a: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of</a:t>
            </a:r>
            <a:r>
              <a:rPr lang="de-DE" sz="2000" dirty="0">
                <a:solidFill>
                  <a:srgbClr val="203864"/>
                </a:solidFill>
                <a:latin typeface="Fira Sans Hair"/>
              </a:rPr>
              <a:t> Bolzano: SAVA </a:t>
            </a: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Results</a:t>
            </a:r>
            <a:r>
              <a:rPr lang="de-DE" sz="2000" dirty="0">
                <a:solidFill>
                  <a:srgbClr val="203864"/>
                </a:solidFill>
                <a:latin typeface="Fira Sans Hair"/>
              </a:rPr>
              <a:t> (1)</a:t>
            </a:r>
          </a:p>
        </p:txBody>
      </p:sp>
      <p:graphicFrame>
        <p:nvGraphicFramePr>
          <p:cNvPr id="53" name="Tabella 52">
            <a:extLst>
              <a:ext uri="{FF2B5EF4-FFF2-40B4-BE49-F238E27FC236}">
                <a16:creationId xmlns:a16="http://schemas.microsoft.com/office/drawing/2014/main" id="{D19C5317-BC0E-4EFC-97A3-46CDEAEB8F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79882"/>
              </p:ext>
            </p:extLst>
          </p:nvPr>
        </p:nvGraphicFramePr>
        <p:xfrm>
          <a:off x="6781580" y="3667500"/>
          <a:ext cx="2169081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5633">
                  <a:extLst>
                    <a:ext uri="{9D8B030D-6E8A-4147-A177-3AD203B41FA5}">
                      <a16:colId xmlns:a16="http://schemas.microsoft.com/office/drawing/2014/main" val="3331246223"/>
                    </a:ext>
                  </a:extLst>
                </a:gridCol>
                <a:gridCol w="1633448">
                  <a:extLst>
                    <a:ext uri="{9D8B030D-6E8A-4147-A177-3AD203B41FA5}">
                      <a16:colId xmlns:a16="http://schemas.microsoft.com/office/drawing/2014/main" val="3377629499"/>
                    </a:ext>
                  </a:extLst>
                </a:gridCol>
              </a:tblGrid>
              <a:tr h="215966"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0070C0"/>
                          </a:solidFill>
                        </a:rPr>
                        <a:t>SCV</a:t>
                      </a:r>
                      <a:endParaRPr lang="it-IT" sz="12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dirty="0">
                          <a:solidFill>
                            <a:srgbClr val="0070C0"/>
                          </a:solidFill>
                        </a:rPr>
                        <a:t>2.05</a:t>
                      </a:r>
                      <a:r>
                        <a:rPr lang="de-DE" sz="1200" dirty="0">
                          <a:solidFill>
                            <a:srgbClr val="0070C0"/>
                          </a:solidFill>
                        </a:rPr>
                        <a:t> (1.95 - 2.15)</a:t>
                      </a:r>
                      <a:endParaRPr lang="it-IT" sz="12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362489"/>
                  </a:ext>
                </a:extLst>
              </a:tr>
            </a:tbl>
          </a:graphicData>
        </a:graphic>
      </p:graphicFrame>
      <p:sp>
        <p:nvSpPr>
          <p:cNvPr id="54" name="Onda 2 53">
            <a:extLst>
              <a:ext uri="{FF2B5EF4-FFF2-40B4-BE49-F238E27FC236}">
                <a16:creationId xmlns:a16="http://schemas.microsoft.com/office/drawing/2014/main" id="{00DA1F88-19F0-E004-9D98-C2EFFA6E65A5}"/>
              </a:ext>
            </a:extLst>
          </p:cNvPr>
          <p:cNvSpPr/>
          <p:nvPr/>
        </p:nvSpPr>
        <p:spPr>
          <a:xfrm>
            <a:off x="7105213" y="3961000"/>
            <a:ext cx="1422834" cy="267494"/>
          </a:xfrm>
          <a:prstGeom prst="doubleWav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82E96BFD-9A0C-B9FF-90E0-4FB62E8D7831}"/>
              </a:ext>
            </a:extLst>
          </p:cNvPr>
          <p:cNvSpPr txBox="1"/>
          <p:nvPr/>
        </p:nvSpPr>
        <p:spPr>
          <a:xfrm>
            <a:off x="7468417" y="3974699"/>
            <a:ext cx="11360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b="1" dirty="0">
                <a:solidFill>
                  <a:srgbClr val="FF0000"/>
                </a:solidFill>
              </a:rPr>
              <a:t>MINIMAL</a:t>
            </a:r>
            <a:endParaRPr lang="it-IT" sz="1050" b="1" dirty="0">
              <a:solidFill>
                <a:srgbClr val="FF0000"/>
              </a:solidFill>
            </a:endParaRPr>
          </a:p>
        </p:txBody>
      </p:sp>
      <p:graphicFrame>
        <p:nvGraphicFramePr>
          <p:cNvPr id="56" name="Tabella 55">
            <a:extLst>
              <a:ext uri="{FF2B5EF4-FFF2-40B4-BE49-F238E27FC236}">
                <a16:creationId xmlns:a16="http://schemas.microsoft.com/office/drawing/2014/main" id="{3AF402E7-0580-99B2-7A9E-C2EFD86EB1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689943"/>
              </p:ext>
            </p:extLst>
          </p:nvPr>
        </p:nvGraphicFramePr>
        <p:xfrm>
          <a:off x="6803780" y="2985941"/>
          <a:ext cx="2159647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303">
                  <a:extLst>
                    <a:ext uri="{9D8B030D-6E8A-4147-A177-3AD203B41FA5}">
                      <a16:colId xmlns:a16="http://schemas.microsoft.com/office/drawing/2014/main" val="3331246223"/>
                    </a:ext>
                  </a:extLst>
                </a:gridCol>
                <a:gridCol w="1626344">
                  <a:extLst>
                    <a:ext uri="{9D8B030D-6E8A-4147-A177-3AD203B41FA5}">
                      <a16:colId xmlns:a16="http://schemas.microsoft.com/office/drawing/2014/main" val="3377629499"/>
                    </a:ext>
                  </a:extLst>
                </a:gridCol>
              </a:tblGrid>
              <a:tr h="200996"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0070C0"/>
                          </a:solidFill>
                        </a:rPr>
                        <a:t>SCV</a:t>
                      </a:r>
                      <a:endParaRPr lang="it-IT" sz="12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dirty="0">
                          <a:solidFill>
                            <a:srgbClr val="0070C0"/>
                          </a:solidFill>
                        </a:rPr>
                        <a:t>1.98</a:t>
                      </a:r>
                      <a:r>
                        <a:rPr lang="de-DE" sz="1200" dirty="0">
                          <a:solidFill>
                            <a:srgbClr val="0070C0"/>
                          </a:solidFill>
                        </a:rPr>
                        <a:t> (1.93 - 2.03)</a:t>
                      </a:r>
                      <a:endParaRPr lang="it-IT" sz="12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362489"/>
                  </a:ext>
                </a:extLst>
              </a:tr>
            </a:tbl>
          </a:graphicData>
        </a:graphic>
      </p:graphicFrame>
      <p:sp>
        <p:nvSpPr>
          <p:cNvPr id="57" name="Onda 2 56">
            <a:extLst>
              <a:ext uri="{FF2B5EF4-FFF2-40B4-BE49-F238E27FC236}">
                <a16:creationId xmlns:a16="http://schemas.microsoft.com/office/drawing/2014/main" id="{2BC1F52A-97A6-A70E-F028-A12D0D01EBFF}"/>
              </a:ext>
            </a:extLst>
          </p:cNvPr>
          <p:cNvSpPr/>
          <p:nvPr/>
        </p:nvSpPr>
        <p:spPr>
          <a:xfrm>
            <a:off x="7136473" y="3281108"/>
            <a:ext cx="1422834" cy="267494"/>
          </a:xfrm>
          <a:prstGeom prst="doubleWav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3AD7704C-B1F0-0000-1CC3-8EB6AAD3B92C}"/>
              </a:ext>
            </a:extLst>
          </p:cNvPr>
          <p:cNvSpPr txBox="1"/>
          <p:nvPr/>
        </p:nvSpPr>
        <p:spPr>
          <a:xfrm>
            <a:off x="7499677" y="3294807"/>
            <a:ext cx="11360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b="1" dirty="0">
                <a:solidFill>
                  <a:srgbClr val="FF0000"/>
                </a:solidFill>
              </a:rPr>
              <a:t>MINIMAL</a:t>
            </a:r>
            <a:endParaRPr lang="it-IT" sz="1050" b="1" dirty="0">
              <a:solidFill>
                <a:srgbClr val="FF0000"/>
              </a:solidFill>
            </a:endParaRPr>
          </a:p>
        </p:txBody>
      </p:sp>
      <p:graphicFrame>
        <p:nvGraphicFramePr>
          <p:cNvPr id="59" name="Tabella 58">
            <a:extLst>
              <a:ext uri="{FF2B5EF4-FFF2-40B4-BE49-F238E27FC236}">
                <a16:creationId xmlns:a16="http://schemas.microsoft.com/office/drawing/2014/main" id="{73A13FD8-6CB5-063A-2EA7-71D11A2069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58395"/>
              </p:ext>
            </p:extLst>
          </p:nvPr>
        </p:nvGraphicFramePr>
        <p:xfrm>
          <a:off x="6852092" y="2273895"/>
          <a:ext cx="2112396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635">
                  <a:extLst>
                    <a:ext uri="{9D8B030D-6E8A-4147-A177-3AD203B41FA5}">
                      <a16:colId xmlns:a16="http://schemas.microsoft.com/office/drawing/2014/main" val="3331246223"/>
                    </a:ext>
                  </a:extLst>
                </a:gridCol>
                <a:gridCol w="1590761">
                  <a:extLst>
                    <a:ext uri="{9D8B030D-6E8A-4147-A177-3AD203B41FA5}">
                      <a16:colId xmlns:a16="http://schemas.microsoft.com/office/drawing/2014/main" val="3377629499"/>
                    </a:ext>
                  </a:extLst>
                </a:gridCol>
              </a:tblGrid>
              <a:tr h="215966"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0070C0"/>
                          </a:solidFill>
                        </a:rPr>
                        <a:t>SCV</a:t>
                      </a:r>
                      <a:endParaRPr lang="it-IT" sz="12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dirty="0">
                          <a:solidFill>
                            <a:srgbClr val="0070C0"/>
                          </a:solidFill>
                        </a:rPr>
                        <a:t>1.64</a:t>
                      </a:r>
                      <a:r>
                        <a:rPr lang="de-DE" sz="1200" dirty="0">
                          <a:solidFill>
                            <a:srgbClr val="0070C0"/>
                          </a:solidFill>
                        </a:rPr>
                        <a:t> (1.55 - 1.73)</a:t>
                      </a:r>
                      <a:endParaRPr lang="it-IT" sz="12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362489"/>
                  </a:ext>
                </a:extLst>
              </a:tr>
            </a:tbl>
          </a:graphicData>
        </a:graphic>
      </p:graphicFrame>
      <p:sp>
        <p:nvSpPr>
          <p:cNvPr id="60" name="Onda 2 59">
            <a:extLst>
              <a:ext uri="{FF2B5EF4-FFF2-40B4-BE49-F238E27FC236}">
                <a16:creationId xmlns:a16="http://schemas.microsoft.com/office/drawing/2014/main" id="{B0A1578C-E81B-69BD-DA28-ACAE8B98F074}"/>
              </a:ext>
            </a:extLst>
          </p:cNvPr>
          <p:cNvSpPr/>
          <p:nvPr/>
        </p:nvSpPr>
        <p:spPr>
          <a:xfrm>
            <a:off x="7164288" y="2563586"/>
            <a:ext cx="1422834" cy="267494"/>
          </a:xfrm>
          <a:prstGeom prst="doubleWav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0EFA2852-78F1-A95E-D421-B54B7CA959C1}"/>
              </a:ext>
            </a:extLst>
          </p:cNvPr>
          <p:cNvSpPr txBox="1"/>
          <p:nvPr/>
        </p:nvSpPr>
        <p:spPr>
          <a:xfrm>
            <a:off x="7527492" y="2577285"/>
            <a:ext cx="11360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b="1" dirty="0">
                <a:solidFill>
                  <a:srgbClr val="FF0000"/>
                </a:solidFill>
              </a:rPr>
              <a:t>MINIMAL</a:t>
            </a:r>
            <a:endParaRPr lang="it-IT" sz="1050" b="1" dirty="0">
              <a:solidFill>
                <a:srgbClr val="FF0000"/>
              </a:solidFill>
            </a:endParaRPr>
          </a:p>
        </p:txBody>
      </p:sp>
      <p:graphicFrame>
        <p:nvGraphicFramePr>
          <p:cNvPr id="62" name="Tabella 61">
            <a:extLst>
              <a:ext uri="{FF2B5EF4-FFF2-40B4-BE49-F238E27FC236}">
                <a16:creationId xmlns:a16="http://schemas.microsoft.com/office/drawing/2014/main" id="{192A9E3F-2235-B2C5-FDA9-8AC45362E4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026322"/>
              </p:ext>
            </p:extLst>
          </p:nvPr>
        </p:nvGraphicFramePr>
        <p:xfrm>
          <a:off x="6827405" y="1548822"/>
          <a:ext cx="2112396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635">
                  <a:extLst>
                    <a:ext uri="{9D8B030D-6E8A-4147-A177-3AD203B41FA5}">
                      <a16:colId xmlns:a16="http://schemas.microsoft.com/office/drawing/2014/main" val="3331246223"/>
                    </a:ext>
                  </a:extLst>
                </a:gridCol>
                <a:gridCol w="1590761">
                  <a:extLst>
                    <a:ext uri="{9D8B030D-6E8A-4147-A177-3AD203B41FA5}">
                      <a16:colId xmlns:a16="http://schemas.microsoft.com/office/drawing/2014/main" val="3377629499"/>
                    </a:ext>
                  </a:extLst>
                </a:gridCol>
              </a:tblGrid>
              <a:tr h="215966"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0070C0"/>
                          </a:solidFill>
                        </a:rPr>
                        <a:t>SCV</a:t>
                      </a:r>
                      <a:endParaRPr lang="it-IT" sz="12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dirty="0">
                          <a:solidFill>
                            <a:srgbClr val="0070C0"/>
                          </a:solidFill>
                        </a:rPr>
                        <a:t>1.11</a:t>
                      </a:r>
                      <a:r>
                        <a:rPr lang="de-DE" sz="1200" dirty="0">
                          <a:solidFill>
                            <a:srgbClr val="0070C0"/>
                          </a:solidFill>
                        </a:rPr>
                        <a:t> (1.08 - 1.14)</a:t>
                      </a:r>
                      <a:endParaRPr lang="it-IT" sz="12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362489"/>
                  </a:ext>
                </a:extLst>
              </a:tr>
            </a:tbl>
          </a:graphicData>
        </a:graphic>
      </p:graphicFrame>
      <p:sp>
        <p:nvSpPr>
          <p:cNvPr id="63" name="Onda 2 62">
            <a:extLst>
              <a:ext uri="{FF2B5EF4-FFF2-40B4-BE49-F238E27FC236}">
                <a16:creationId xmlns:a16="http://schemas.microsoft.com/office/drawing/2014/main" id="{81B322F1-65E9-F925-9DA8-CB1F88350301}"/>
              </a:ext>
            </a:extLst>
          </p:cNvPr>
          <p:cNvSpPr/>
          <p:nvPr/>
        </p:nvSpPr>
        <p:spPr>
          <a:xfrm>
            <a:off x="7164288" y="1840948"/>
            <a:ext cx="1422834" cy="267494"/>
          </a:xfrm>
          <a:prstGeom prst="doubleWav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24" name="CasellaDiTesto 1023">
            <a:extLst>
              <a:ext uri="{FF2B5EF4-FFF2-40B4-BE49-F238E27FC236}">
                <a16:creationId xmlns:a16="http://schemas.microsoft.com/office/drawing/2014/main" id="{F7F03CA3-E4BC-CEB5-C87B-B626FD8E69BB}"/>
              </a:ext>
            </a:extLst>
          </p:cNvPr>
          <p:cNvSpPr txBox="1"/>
          <p:nvPr/>
        </p:nvSpPr>
        <p:spPr>
          <a:xfrm>
            <a:off x="7527492" y="1854647"/>
            <a:ext cx="11360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b="1" dirty="0">
                <a:solidFill>
                  <a:srgbClr val="FF0000"/>
                </a:solidFill>
              </a:rPr>
              <a:t>MINIMAL</a:t>
            </a:r>
            <a:endParaRPr lang="it-IT" sz="1050" b="1" dirty="0">
              <a:solidFill>
                <a:srgbClr val="FF0000"/>
              </a:solidFill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445403A-12BA-2218-E7AF-327B9547C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987574"/>
            <a:ext cx="6226091" cy="402363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83BDAEF3-8011-E89B-B1A8-1155ABF301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40" t="74246" r="88065" b="19473"/>
          <a:stretch/>
        </p:blipFill>
        <p:spPr>
          <a:xfrm>
            <a:off x="460998" y="4204194"/>
            <a:ext cx="654618" cy="237418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BDBBB60E-45AE-E68B-4CB7-A5C47D5DA02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506" t="1508" r="77702" b="88454"/>
          <a:stretch/>
        </p:blipFill>
        <p:spPr>
          <a:xfrm>
            <a:off x="611560" y="1050057"/>
            <a:ext cx="720080" cy="41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076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1D26C71C-670C-4836-BACA-062167026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73462" y="6496087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97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6EBF16-D362-4920-8385-EDABB18418FB}" type="slidenum">
              <a:rPr lang="it-IT" smtClean="0"/>
              <a:pPr/>
              <a:t>11</a:t>
            </a:fld>
            <a:endParaRPr lang="it-IT"/>
          </a:p>
        </p:txBody>
      </p:sp>
      <p:sp>
        <p:nvSpPr>
          <p:cNvPr id="2" name="Rettangolo 3">
            <a:extLst>
              <a:ext uri="{FF2B5EF4-FFF2-40B4-BE49-F238E27FC236}">
                <a16:creationId xmlns:a16="http://schemas.microsoft.com/office/drawing/2014/main" id="{6012B135-9A62-639A-A88E-6485BEBDA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072" y="639722"/>
            <a:ext cx="8675687" cy="33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spcBef>
                <a:spcPct val="20000"/>
              </a:spcBef>
            </a:pPr>
            <a:r>
              <a:rPr lang="de-DE" sz="2000" dirty="0">
                <a:solidFill>
                  <a:srgbClr val="203864"/>
                </a:solidFill>
                <a:latin typeface="Fira Sans Hair"/>
              </a:rPr>
              <a:t>Province </a:t>
            </a: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of</a:t>
            </a:r>
            <a:r>
              <a:rPr lang="de-DE" sz="2000" dirty="0">
                <a:solidFill>
                  <a:srgbClr val="203864"/>
                </a:solidFill>
                <a:latin typeface="Fira Sans Hair"/>
              </a:rPr>
              <a:t> Bolzano: SAVA </a:t>
            </a: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Results</a:t>
            </a:r>
            <a:r>
              <a:rPr lang="de-DE" sz="2000" dirty="0">
                <a:solidFill>
                  <a:srgbClr val="203864"/>
                </a:solidFill>
                <a:latin typeface="Fira Sans Hair"/>
              </a:rPr>
              <a:t> (2)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21119CEC-8CAE-91CB-4D5B-FA8E533DDD2D}"/>
              </a:ext>
            </a:extLst>
          </p:cNvPr>
          <p:cNvSpPr txBox="1"/>
          <p:nvPr/>
        </p:nvSpPr>
        <p:spPr>
          <a:xfrm>
            <a:off x="683568" y="1599080"/>
            <a:ext cx="905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00B0F0"/>
                </a:solidFill>
              </a:rPr>
              <a:t>2019</a:t>
            </a:r>
            <a:endParaRPr lang="it-IT" b="1" dirty="0">
              <a:solidFill>
                <a:srgbClr val="00B0F0"/>
              </a:solidFill>
            </a:endParaRP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ABCD5D6F-60E2-263A-6489-45AA18A49860}"/>
              </a:ext>
            </a:extLst>
          </p:cNvPr>
          <p:cNvSpPr txBox="1"/>
          <p:nvPr/>
        </p:nvSpPr>
        <p:spPr>
          <a:xfrm>
            <a:off x="3796009" y="2859782"/>
            <a:ext cx="703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00B0F0"/>
                </a:solidFill>
              </a:rPr>
              <a:t>2021</a:t>
            </a:r>
            <a:endParaRPr lang="it-IT" b="1" dirty="0">
              <a:solidFill>
                <a:srgbClr val="00B0F0"/>
              </a:solidFill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3F36ECAD-494D-37BC-6CF3-1FB117C33C47}"/>
              </a:ext>
            </a:extLst>
          </p:cNvPr>
          <p:cNvSpPr txBox="1"/>
          <p:nvPr/>
        </p:nvSpPr>
        <p:spPr>
          <a:xfrm>
            <a:off x="7452320" y="1716949"/>
            <a:ext cx="703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00B0F0"/>
                </a:solidFill>
              </a:rPr>
              <a:t>2022</a:t>
            </a:r>
            <a:endParaRPr lang="it-IT" b="1" dirty="0">
              <a:solidFill>
                <a:srgbClr val="00B0F0"/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8BD69A5A-D2BB-2A89-5FD5-333CB301C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1024" y="751596"/>
            <a:ext cx="9144000" cy="0"/>
          </a:xfrm>
          <a:prstGeom prst="rect">
            <a:avLst/>
          </a:prstGeom>
          <a:solidFill>
            <a:srgbClr val="FDFB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" name="Immagine 29">
            <a:extLst>
              <a:ext uri="{FF2B5EF4-FFF2-40B4-BE49-F238E27FC236}">
                <a16:creationId xmlns:a16="http://schemas.microsoft.com/office/drawing/2014/main" id="{11D339D2-BC56-DDA2-52B1-59DB2547BE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552" t="88101" r="9391" b="2621"/>
          <a:stretch/>
        </p:blipFill>
        <p:spPr>
          <a:xfrm>
            <a:off x="1849436" y="4762558"/>
            <a:ext cx="5445128" cy="365125"/>
          </a:xfrm>
          <a:prstGeom prst="rect">
            <a:avLst/>
          </a:prstGeom>
        </p:spPr>
      </p:pic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2BBFF672-4CF8-D803-DFDB-5D5FF268E3A9}"/>
              </a:ext>
            </a:extLst>
          </p:cNvPr>
          <p:cNvSpPr txBox="1"/>
          <p:nvPr/>
        </p:nvSpPr>
        <p:spPr>
          <a:xfrm>
            <a:off x="3851920" y="914170"/>
            <a:ext cx="703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00B0F0"/>
                </a:solidFill>
              </a:rPr>
              <a:t>2020</a:t>
            </a:r>
            <a:endParaRPr lang="it-IT" b="1" dirty="0">
              <a:solidFill>
                <a:srgbClr val="00B0F0"/>
              </a:solidFill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DD23B6A-5183-BFA7-01E6-5936F68E0C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353" t="10003" r="15192" b="19920"/>
          <a:stretch/>
        </p:blipFill>
        <p:spPr>
          <a:xfrm>
            <a:off x="107504" y="2025563"/>
            <a:ext cx="2664296" cy="157808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00B53AEA-2B04-C86B-B641-B58BF92CA69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353" t="8589" r="16353" b="19920"/>
          <a:stretch/>
        </p:blipFill>
        <p:spPr>
          <a:xfrm>
            <a:off x="3240008" y="1281695"/>
            <a:ext cx="2567414" cy="1578087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FB7F2EF-4F6E-F4AB-0FF5-06E4E4309AB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353" t="8589" r="16353" b="17700"/>
          <a:stretch/>
        </p:blipFill>
        <p:spPr>
          <a:xfrm>
            <a:off x="3131840" y="3170958"/>
            <a:ext cx="2690407" cy="1705048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2222F183-E84C-4E18-AB66-45AD4BBB8F1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6353" t="7977" r="15192" b="17915"/>
          <a:stretch/>
        </p:blipFill>
        <p:spPr>
          <a:xfrm>
            <a:off x="6372200" y="2002321"/>
            <a:ext cx="2664296" cy="1668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75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4" grpId="0"/>
      <p:bldP spid="40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1D26C71C-670C-4836-BACA-062167026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73462" y="6496087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97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6EBF16-D362-4920-8385-EDABB18418FB}" type="slidenum">
              <a:rPr lang="it-IT" smtClean="0"/>
              <a:pPr/>
              <a:t>12</a:t>
            </a:fld>
            <a:endParaRPr lang="it-IT"/>
          </a:p>
        </p:txBody>
      </p:sp>
      <p:sp>
        <p:nvSpPr>
          <p:cNvPr id="2" name="Rettangolo 3">
            <a:extLst>
              <a:ext uri="{FF2B5EF4-FFF2-40B4-BE49-F238E27FC236}">
                <a16:creationId xmlns:a16="http://schemas.microsoft.com/office/drawing/2014/main" id="{6012B135-9A62-639A-A88E-6485BEBDA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072" y="639722"/>
            <a:ext cx="8675687" cy="33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spcBef>
                <a:spcPct val="20000"/>
              </a:spcBef>
            </a:pPr>
            <a:r>
              <a:rPr lang="de-DE" sz="2000" dirty="0">
                <a:solidFill>
                  <a:srgbClr val="203864"/>
                </a:solidFill>
                <a:latin typeface="Fira Sans Hair"/>
              </a:rPr>
              <a:t>Province </a:t>
            </a: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of</a:t>
            </a:r>
            <a:r>
              <a:rPr lang="de-DE" sz="2000" dirty="0">
                <a:solidFill>
                  <a:srgbClr val="203864"/>
                </a:solidFill>
                <a:latin typeface="Fira Sans Hair"/>
              </a:rPr>
              <a:t> Bolzano: SAVA </a:t>
            </a: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Results</a:t>
            </a:r>
            <a:r>
              <a:rPr lang="de-DE" sz="2000" dirty="0">
                <a:solidFill>
                  <a:srgbClr val="203864"/>
                </a:solidFill>
                <a:latin typeface="Fira Sans Hair"/>
              </a:rPr>
              <a:t> (3)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8BD69A5A-D2BB-2A89-5FD5-333CB301C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1024" y="751596"/>
            <a:ext cx="9144000" cy="0"/>
          </a:xfrm>
          <a:prstGeom prst="rect">
            <a:avLst/>
          </a:prstGeom>
          <a:solidFill>
            <a:srgbClr val="FDFB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3" name="Tabella 16">
            <a:extLst>
              <a:ext uri="{FF2B5EF4-FFF2-40B4-BE49-F238E27FC236}">
                <a16:creationId xmlns:a16="http://schemas.microsoft.com/office/drawing/2014/main" id="{142C8E51-215E-946C-29A3-A12EA15422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013301"/>
              </p:ext>
            </p:extLst>
          </p:nvPr>
        </p:nvGraphicFramePr>
        <p:xfrm>
          <a:off x="107504" y="1095947"/>
          <a:ext cx="8389937" cy="27719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0405">
                  <a:extLst>
                    <a:ext uri="{9D8B030D-6E8A-4147-A177-3AD203B41FA5}">
                      <a16:colId xmlns:a16="http://schemas.microsoft.com/office/drawing/2014/main" val="2285429556"/>
                    </a:ext>
                  </a:extLst>
                </a:gridCol>
                <a:gridCol w="1670367">
                  <a:extLst>
                    <a:ext uri="{9D8B030D-6E8A-4147-A177-3AD203B41FA5}">
                      <a16:colId xmlns:a16="http://schemas.microsoft.com/office/drawing/2014/main" val="2660997147"/>
                    </a:ext>
                  </a:extLst>
                </a:gridCol>
                <a:gridCol w="1583055">
                  <a:extLst>
                    <a:ext uri="{9D8B030D-6E8A-4147-A177-3AD203B41FA5}">
                      <a16:colId xmlns:a16="http://schemas.microsoft.com/office/drawing/2014/main" val="3903514932"/>
                    </a:ext>
                  </a:extLst>
                </a:gridCol>
                <a:gridCol w="1583055">
                  <a:extLst>
                    <a:ext uri="{9D8B030D-6E8A-4147-A177-3AD203B41FA5}">
                      <a16:colId xmlns:a16="http://schemas.microsoft.com/office/drawing/2014/main" val="2797049918"/>
                    </a:ext>
                  </a:extLst>
                </a:gridCol>
                <a:gridCol w="1583055">
                  <a:extLst>
                    <a:ext uri="{9D8B030D-6E8A-4147-A177-3AD203B41FA5}">
                      <a16:colId xmlns:a16="http://schemas.microsoft.com/office/drawing/2014/main" val="22562543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100" dirty="0" err="1"/>
                        <a:t>Category</a:t>
                      </a:r>
                      <a:endParaRPr lang="it-IT" sz="11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/>
                        <a:t>2019 </a:t>
                      </a:r>
                    </a:p>
                    <a:p>
                      <a:pPr algn="ctr"/>
                      <a:r>
                        <a:rPr lang="de-DE" sz="1100" dirty="0"/>
                        <a:t>(%, rate x 1,000, SCV)</a:t>
                      </a:r>
                      <a:endParaRPr lang="it-IT" sz="11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/>
                        <a:t>2020 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/>
                        <a:t>(%, rate x 1,000, SCV)</a:t>
                      </a:r>
                      <a:endParaRPr lang="it-IT" sz="11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/>
                        <a:t>2021 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/>
                        <a:t>(%, rate x 1,000, SCV)</a:t>
                      </a:r>
                      <a:endParaRPr lang="it-IT" sz="11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/>
                        <a:t>2022 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/>
                        <a:t>(%, rate x 1,000, SCV)</a:t>
                      </a:r>
                      <a:endParaRPr lang="it-IT" sz="11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309314"/>
                  </a:ext>
                </a:extLst>
              </a:tr>
              <a:tr h="761051">
                <a:tc>
                  <a:txBody>
                    <a:bodyPr/>
                    <a:lstStyle/>
                    <a:p>
                      <a:r>
                        <a:rPr lang="de-DE" sz="1100" dirty="0"/>
                        <a:t>CHRONIC CONDITIONS</a:t>
                      </a:r>
                      <a:endParaRPr lang="it-IT" sz="11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1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1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5154026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r>
                        <a:rPr lang="de-DE" sz="1100" dirty="0"/>
                        <a:t>ACUTE CONDITIONS</a:t>
                      </a:r>
                      <a:endParaRPr lang="it-IT" sz="11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1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453829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r>
                        <a:rPr lang="de-DE" sz="1100" dirty="0"/>
                        <a:t>AVOIDABLE ILLNESS</a:t>
                      </a:r>
                      <a:endParaRPr lang="it-IT" sz="11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1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1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1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843228"/>
                  </a:ext>
                </a:extLst>
              </a:tr>
            </a:tbl>
          </a:graphicData>
        </a:graphic>
      </p:graphicFrame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05DFF2E8-852E-E70E-6FD3-0854D2C071FD}"/>
              </a:ext>
            </a:extLst>
          </p:cNvPr>
          <p:cNvSpPr txBox="1"/>
          <p:nvPr/>
        </p:nvSpPr>
        <p:spPr>
          <a:xfrm>
            <a:off x="2123728" y="1534520"/>
            <a:ext cx="151216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50" dirty="0"/>
              <a:t>44.9%</a:t>
            </a:r>
          </a:p>
          <a:p>
            <a:pPr algn="ctr"/>
            <a:r>
              <a:rPr lang="de-DE" sz="1050" dirty="0"/>
              <a:t>5.76 </a:t>
            </a:r>
          </a:p>
          <a:p>
            <a:pPr algn="ctr"/>
            <a:r>
              <a:rPr lang="de-DE" sz="1050" dirty="0"/>
              <a:t>0.83 (0.80 – 0.86)</a:t>
            </a:r>
          </a:p>
          <a:p>
            <a:pPr algn="ctr"/>
            <a:r>
              <a:rPr lang="de-DE" sz="1050" dirty="0"/>
              <a:t>NO VARIATION</a:t>
            </a:r>
            <a:endParaRPr lang="it-IT" sz="1050" dirty="0"/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557AF031-A58E-D783-007B-C120674004A7}"/>
              </a:ext>
            </a:extLst>
          </p:cNvPr>
          <p:cNvSpPr txBox="1"/>
          <p:nvPr/>
        </p:nvSpPr>
        <p:spPr>
          <a:xfrm>
            <a:off x="3815916" y="1534520"/>
            <a:ext cx="1512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50" dirty="0"/>
              <a:t>45.8% </a:t>
            </a:r>
          </a:p>
          <a:p>
            <a:pPr algn="ctr"/>
            <a:r>
              <a:rPr lang="de-DE" sz="1050" dirty="0"/>
              <a:t>4.27</a:t>
            </a:r>
          </a:p>
          <a:p>
            <a:pPr algn="ctr"/>
            <a:r>
              <a:rPr lang="de-DE" sz="1050" dirty="0"/>
              <a:t>2.89 (2.67 – 3.11)</a:t>
            </a:r>
          </a:p>
          <a:p>
            <a:pPr algn="ctr"/>
            <a:r>
              <a:rPr lang="de-DE" sz="105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MINIMAL</a:t>
            </a:r>
            <a:endParaRPr lang="it-IT" sz="1050" kern="120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190E8982-43F2-D084-BE7E-E12AABB1E2EE}"/>
              </a:ext>
            </a:extLst>
          </p:cNvPr>
          <p:cNvSpPr txBox="1"/>
          <p:nvPr/>
        </p:nvSpPr>
        <p:spPr>
          <a:xfrm>
            <a:off x="5400594" y="1534520"/>
            <a:ext cx="1512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50" dirty="0"/>
              <a:t>51.1% </a:t>
            </a:r>
          </a:p>
          <a:p>
            <a:pPr algn="ctr"/>
            <a:r>
              <a:rPr lang="de-DE" sz="1050" dirty="0"/>
              <a:t>4.53</a:t>
            </a:r>
          </a:p>
          <a:p>
            <a:pPr algn="ctr"/>
            <a:r>
              <a:rPr lang="de-DE" sz="1050" dirty="0"/>
              <a:t>3.89 (3.50 – 4.28)</a:t>
            </a:r>
          </a:p>
          <a:p>
            <a:pPr marL="0" algn="ctr" defTabSz="685800" rtl="0" eaLnBrk="1" latinLnBrk="0" hangingPunct="1"/>
            <a:r>
              <a:rPr lang="de-DE" sz="1050" b="1" kern="120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MEDIUM</a:t>
            </a:r>
            <a:endParaRPr lang="it-IT" sz="1050" b="1" kern="1200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9364D5DC-FB00-EB91-D3BE-9CC0C4FB7C64}"/>
              </a:ext>
            </a:extLst>
          </p:cNvPr>
          <p:cNvSpPr txBox="1"/>
          <p:nvPr/>
        </p:nvSpPr>
        <p:spPr>
          <a:xfrm>
            <a:off x="6918107" y="1534520"/>
            <a:ext cx="1512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50" dirty="0"/>
              <a:t>46.7% </a:t>
            </a:r>
          </a:p>
          <a:p>
            <a:pPr algn="ctr"/>
            <a:r>
              <a:rPr lang="de-DE" sz="1050" dirty="0"/>
              <a:t>4.79</a:t>
            </a:r>
          </a:p>
          <a:p>
            <a:pPr algn="ctr"/>
            <a:r>
              <a:rPr lang="de-DE" sz="1050" dirty="0"/>
              <a:t>0.54 (0.48 – 0.60)</a:t>
            </a:r>
          </a:p>
          <a:p>
            <a:pPr algn="ctr"/>
            <a:r>
              <a:rPr lang="de-DE" sz="1050" dirty="0"/>
              <a:t>NO VARIATION</a:t>
            </a:r>
            <a:endParaRPr lang="it-IT" sz="1050" dirty="0"/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F5BF3C2B-3DD1-AB7E-CD44-0995463DE17E}"/>
              </a:ext>
            </a:extLst>
          </p:cNvPr>
          <p:cNvSpPr txBox="1"/>
          <p:nvPr/>
        </p:nvSpPr>
        <p:spPr>
          <a:xfrm>
            <a:off x="3778879" y="2296629"/>
            <a:ext cx="1512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50" dirty="0"/>
              <a:t>30.8% </a:t>
            </a:r>
          </a:p>
          <a:p>
            <a:pPr algn="ctr"/>
            <a:r>
              <a:rPr lang="de-DE" sz="1050" dirty="0"/>
              <a:t>2.87</a:t>
            </a:r>
          </a:p>
          <a:p>
            <a:pPr algn="ctr"/>
            <a:r>
              <a:rPr lang="de-DE" sz="1050" dirty="0"/>
              <a:t>1.25 (1.14 – 1.36)</a:t>
            </a:r>
          </a:p>
          <a:p>
            <a:pPr algn="ctr"/>
            <a:r>
              <a:rPr lang="de-DE" sz="105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MINIMAL</a:t>
            </a:r>
            <a:endParaRPr lang="it-IT" sz="1050" kern="120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49289C49-85D4-BDD7-0672-3B393CAAF91D}"/>
              </a:ext>
            </a:extLst>
          </p:cNvPr>
          <p:cNvSpPr txBox="1"/>
          <p:nvPr/>
        </p:nvSpPr>
        <p:spPr>
          <a:xfrm>
            <a:off x="2131543" y="2296629"/>
            <a:ext cx="1512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50" dirty="0"/>
              <a:t>29.7%</a:t>
            </a:r>
          </a:p>
          <a:p>
            <a:pPr algn="ctr"/>
            <a:r>
              <a:rPr lang="de-DE" sz="1050" dirty="0"/>
              <a:t>3.81 </a:t>
            </a:r>
          </a:p>
          <a:p>
            <a:pPr algn="ctr"/>
            <a:r>
              <a:rPr lang="de-DE" sz="1050" dirty="0"/>
              <a:t>0.85 (0.75 – 0.95)</a:t>
            </a:r>
          </a:p>
          <a:p>
            <a:pPr algn="ctr"/>
            <a:r>
              <a:rPr lang="de-DE" sz="1050" dirty="0"/>
              <a:t>NO VARIATION</a:t>
            </a:r>
            <a:endParaRPr lang="it-IT" sz="1050" dirty="0"/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061BDA49-5AA2-3131-7802-2D2572E3705E}"/>
              </a:ext>
            </a:extLst>
          </p:cNvPr>
          <p:cNvSpPr txBox="1"/>
          <p:nvPr/>
        </p:nvSpPr>
        <p:spPr>
          <a:xfrm>
            <a:off x="6912762" y="2311444"/>
            <a:ext cx="1512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50" dirty="0"/>
              <a:t>30.0% </a:t>
            </a:r>
          </a:p>
          <a:p>
            <a:pPr algn="ctr"/>
            <a:r>
              <a:rPr lang="de-DE" sz="1050" dirty="0"/>
              <a:t>3.07</a:t>
            </a:r>
          </a:p>
          <a:p>
            <a:pPr algn="ctr"/>
            <a:r>
              <a:rPr lang="de-DE" sz="1050" dirty="0"/>
              <a:t>2.57 (2.42 – 2.72)</a:t>
            </a:r>
          </a:p>
          <a:p>
            <a:pPr marL="0" algn="ctr" defTabSz="685800" rtl="0" eaLnBrk="1" latinLnBrk="0" hangingPunct="1"/>
            <a:r>
              <a:rPr lang="de-DE" sz="105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MINIMAL</a:t>
            </a:r>
            <a:endParaRPr lang="it-IT" sz="1050" kern="120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1D0801EB-47E0-7DD5-F331-F9B2B6A6D706}"/>
              </a:ext>
            </a:extLst>
          </p:cNvPr>
          <p:cNvSpPr txBox="1"/>
          <p:nvPr/>
        </p:nvSpPr>
        <p:spPr>
          <a:xfrm>
            <a:off x="5361519" y="2304444"/>
            <a:ext cx="1512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50" dirty="0"/>
              <a:t>32.2% </a:t>
            </a:r>
          </a:p>
          <a:p>
            <a:pPr algn="ctr"/>
            <a:r>
              <a:rPr lang="de-DE" sz="1050" dirty="0"/>
              <a:t>2.85</a:t>
            </a:r>
          </a:p>
          <a:p>
            <a:pPr algn="ctr"/>
            <a:r>
              <a:rPr lang="de-DE" sz="1050" dirty="0"/>
              <a:t>2.50 (2.31 – 2.69)</a:t>
            </a:r>
          </a:p>
          <a:p>
            <a:pPr algn="ctr"/>
            <a:r>
              <a:rPr lang="de-DE" sz="105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MINIMAL</a:t>
            </a:r>
            <a:endParaRPr lang="it-IT" sz="1050" kern="120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A1AF0388-6285-2CB6-ED3D-DE64E77EC326}"/>
              </a:ext>
            </a:extLst>
          </p:cNvPr>
          <p:cNvSpPr txBox="1"/>
          <p:nvPr/>
        </p:nvSpPr>
        <p:spPr>
          <a:xfrm>
            <a:off x="2123728" y="3090110"/>
            <a:ext cx="1512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50" dirty="0"/>
              <a:t>25.4%</a:t>
            </a:r>
          </a:p>
          <a:p>
            <a:pPr algn="ctr"/>
            <a:r>
              <a:rPr lang="de-DE" sz="1050" dirty="0"/>
              <a:t>3.25 </a:t>
            </a:r>
          </a:p>
          <a:p>
            <a:pPr algn="ctr"/>
            <a:r>
              <a:rPr lang="de-DE" sz="1050" dirty="0"/>
              <a:t>11.17 (10.71 – 11.63)</a:t>
            </a:r>
          </a:p>
          <a:p>
            <a:pPr algn="ctr"/>
            <a:r>
              <a:rPr lang="de-DE" sz="1050" b="1" dirty="0">
                <a:solidFill>
                  <a:srgbClr val="FF0000"/>
                </a:solidFill>
              </a:rPr>
              <a:t>VERY HIGH</a:t>
            </a:r>
            <a:endParaRPr lang="it-IT" sz="1050" b="1" dirty="0">
              <a:solidFill>
                <a:srgbClr val="FF0000"/>
              </a:solidFill>
            </a:endParaRPr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95FA49AE-2F50-73A5-2EDB-A14ACFF70AF2}"/>
              </a:ext>
            </a:extLst>
          </p:cNvPr>
          <p:cNvSpPr txBox="1"/>
          <p:nvPr/>
        </p:nvSpPr>
        <p:spPr>
          <a:xfrm>
            <a:off x="3798416" y="3090110"/>
            <a:ext cx="1512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50" dirty="0"/>
              <a:t>23.4%</a:t>
            </a:r>
          </a:p>
          <a:p>
            <a:pPr algn="ctr"/>
            <a:r>
              <a:rPr lang="de-DE" sz="1050" dirty="0"/>
              <a:t>2.18 </a:t>
            </a:r>
          </a:p>
          <a:p>
            <a:pPr algn="ctr"/>
            <a:r>
              <a:rPr lang="de-DE" sz="1050" dirty="0"/>
              <a:t>6.39 (6.22 – 6.56)</a:t>
            </a:r>
          </a:p>
          <a:p>
            <a:pPr algn="ctr"/>
            <a:r>
              <a:rPr lang="de-DE" sz="1050" b="0" dirty="0">
                <a:solidFill>
                  <a:srgbClr val="FF0000"/>
                </a:solidFill>
              </a:rPr>
              <a:t>HIGH</a:t>
            </a:r>
            <a:endParaRPr lang="it-IT" sz="1050" b="0" dirty="0">
              <a:solidFill>
                <a:srgbClr val="FF0000"/>
              </a:solidFill>
            </a:endParaRP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286CD158-2E1B-631C-5642-8E134CF5DB0F}"/>
              </a:ext>
            </a:extLst>
          </p:cNvPr>
          <p:cNvSpPr txBox="1"/>
          <p:nvPr/>
        </p:nvSpPr>
        <p:spPr>
          <a:xfrm>
            <a:off x="5390649" y="3090510"/>
            <a:ext cx="1512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50" dirty="0"/>
              <a:t>16.6% </a:t>
            </a:r>
          </a:p>
          <a:p>
            <a:pPr algn="ctr"/>
            <a:r>
              <a:rPr lang="de-DE" sz="1050" dirty="0"/>
              <a:t>1.47</a:t>
            </a:r>
          </a:p>
          <a:p>
            <a:pPr algn="ctr"/>
            <a:r>
              <a:rPr lang="de-DE" sz="1050" dirty="0"/>
              <a:t>2.13 (1.94 – 2.32)</a:t>
            </a:r>
          </a:p>
          <a:p>
            <a:pPr algn="ctr"/>
            <a:r>
              <a:rPr lang="de-DE" sz="105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MINIMAL</a:t>
            </a:r>
            <a:endParaRPr lang="it-IT" sz="1050" kern="120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4D3A1891-BBF9-B2F1-BE4D-B0196F2B0B7E}"/>
              </a:ext>
            </a:extLst>
          </p:cNvPr>
          <p:cNvSpPr txBox="1"/>
          <p:nvPr/>
        </p:nvSpPr>
        <p:spPr>
          <a:xfrm>
            <a:off x="6944045" y="3111534"/>
            <a:ext cx="1512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50" dirty="0"/>
              <a:t>23.3% </a:t>
            </a:r>
          </a:p>
          <a:p>
            <a:pPr algn="ctr"/>
            <a:r>
              <a:rPr lang="de-DE" sz="1050" dirty="0"/>
              <a:t>2.39</a:t>
            </a:r>
          </a:p>
          <a:p>
            <a:pPr algn="ctr"/>
            <a:r>
              <a:rPr lang="de-DE" sz="1050" dirty="0"/>
              <a:t>7.30 (6.95 – 7.65)</a:t>
            </a:r>
          </a:p>
          <a:p>
            <a:pPr algn="ctr"/>
            <a:r>
              <a:rPr lang="de-DE" sz="1050" b="0" dirty="0">
                <a:solidFill>
                  <a:srgbClr val="FF0000"/>
                </a:solidFill>
              </a:rPr>
              <a:t>HIGH</a:t>
            </a:r>
            <a:endParaRPr lang="it-IT" sz="1050" b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27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7" grpId="0"/>
      <p:bldP spid="48" grpId="0"/>
      <p:bldP spid="49" grpId="0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1D26C71C-670C-4836-BACA-062167026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73462" y="6496087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97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6EBF16-D362-4920-8385-EDABB18418FB}" type="slidenum">
              <a:rPr lang="it-IT" smtClean="0"/>
              <a:pPr/>
              <a:t>13</a:t>
            </a:fld>
            <a:endParaRPr lang="it-IT"/>
          </a:p>
        </p:txBody>
      </p:sp>
      <p:sp>
        <p:nvSpPr>
          <p:cNvPr id="2" name="Rettangolo 3">
            <a:extLst>
              <a:ext uri="{FF2B5EF4-FFF2-40B4-BE49-F238E27FC236}">
                <a16:creationId xmlns:a16="http://schemas.microsoft.com/office/drawing/2014/main" id="{6012B135-9A62-639A-A88E-6485BEBDA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072" y="639722"/>
            <a:ext cx="8675687" cy="33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spcBef>
                <a:spcPct val="20000"/>
              </a:spcBef>
            </a:pP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Conclusions</a:t>
            </a:r>
            <a:endParaRPr lang="de-DE" sz="2000" dirty="0">
              <a:solidFill>
                <a:srgbClr val="203864"/>
              </a:solidFill>
              <a:latin typeface="Fira Sans Hair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8BD69A5A-D2BB-2A89-5FD5-333CB301C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1024" y="751596"/>
            <a:ext cx="9144000" cy="0"/>
          </a:xfrm>
          <a:prstGeom prst="rect">
            <a:avLst/>
          </a:prstGeom>
          <a:solidFill>
            <a:srgbClr val="FDFB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C264281-4767-DAF6-EE6D-03A1A1B58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06" y="1084764"/>
            <a:ext cx="877145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l">
              <a:buFontTx/>
              <a:buChar char="-"/>
            </a:pPr>
            <a:r>
              <a:rPr lang="en-US" dirty="0">
                <a:solidFill>
                  <a:srgbClr val="0070C0"/>
                </a:solidFill>
                <a:latin typeface="Fira Sans Hair"/>
              </a:rPr>
              <a:t>The Province of Bolzano and other Italian regions have seen a decrease in hospital admissions for several non-COVID-19 procedures, including ACSC. </a:t>
            </a:r>
          </a:p>
          <a:p>
            <a:pPr marL="285750" indent="-285750" algn="l">
              <a:buFontTx/>
              <a:buChar char="-"/>
            </a:pPr>
            <a:endParaRPr lang="en-US" dirty="0">
              <a:solidFill>
                <a:srgbClr val="0070C0"/>
              </a:solidFill>
              <a:latin typeface="Fira Sans Hair"/>
            </a:endParaRPr>
          </a:p>
          <a:p>
            <a:pPr marL="285750" indent="-285750" algn="l">
              <a:buFontTx/>
              <a:buChar char="-"/>
            </a:pPr>
            <a:r>
              <a:rPr lang="en-US" dirty="0">
                <a:solidFill>
                  <a:srgbClr val="0070C0"/>
                </a:solidFill>
                <a:latin typeface="Fira Sans Hair"/>
              </a:rPr>
              <a:t>The four HDs' internal variance has consistently been at a very low level over the course of observation, but the ACSC rates are higher than the other Italian regions</a:t>
            </a:r>
          </a:p>
          <a:p>
            <a:pPr marL="285750" indent="-285750" algn="l">
              <a:buFontTx/>
              <a:buChar char="-"/>
            </a:pPr>
            <a:endParaRPr lang="en-US" dirty="0">
              <a:solidFill>
                <a:srgbClr val="0070C0"/>
              </a:solidFill>
              <a:latin typeface="Fira Sans Hair"/>
            </a:endParaRPr>
          </a:p>
          <a:p>
            <a:pPr marL="285750" indent="-285750" algn="l">
              <a:buFontTx/>
              <a:buChar char="-"/>
            </a:pPr>
            <a:r>
              <a:rPr lang="en-US" dirty="0">
                <a:solidFill>
                  <a:srgbClr val="0070C0"/>
                </a:solidFill>
                <a:latin typeface="Fira Sans Hair"/>
              </a:rPr>
              <a:t>The impact of COVID-19 has been more relevant on the chronic diseases among the ACSC</a:t>
            </a:r>
          </a:p>
          <a:p>
            <a:pPr algn="l"/>
            <a:endParaRPr lang="en-US" dirty="0">
              <a:solidFill>
                <a:srgbClr val="0070C0"/>
              </a:solidFill>
              <a:latin typeface="Fira Sans Hair"/>
            </a:endParaRPr>
          </a:p>
          <a:p>
            <a:pPr marL="285750" indent="-285750" algn="l">
              <a:buFontTx/>
              <a:buChar char="-"/>
            </a:pPr>
            <a:r>
              <a:rPr lang="en-US" dirty="0">
                <a:solidFill>
                  <a:srgbClr val="0070C0"/>
                </a:solidFill>
                <a:latin typeface="Fira Sans Hair"/>
              </a:rPr>
              <a:t>Data related to the avoidable illness could be biased by data inaccuracy </a:t>
            </a:r>
          </a:p>
          <a:p>
            <a:pPr marL="285750" indent="-285750" algn="l">
              <a:buFontTx/>
              <a:buChar char="-"/>
            </a:pPr>
            <a:endParaRPr lang="en-US" dirty="0">
              <a:solidFill>
                <a:srgbClr val="0070C0"/>
              </a:solidFill>
              <a:latin typeface="Fira Sans Hair"/>
            </a:endParaRPr>
          </a:p>
          <a:p>
            <a:pPr marL="285750" indent="-285750" algn="l">
              <a:buFontTx/>
              <a:buChar char="-"/>
            </a:pPr>
            <a:r>
              <a:rPr lang="en-US" dirty="0">
                <a:solidFill>
                  <a:srgbClr val="0070C0"/>
                </a:solidFill>
                <a:latin typeface="Fira Sans Hair"/>
              </a:rPr>
              <a:t>Rates after Covid-19 still below 2019, did the primary care really improve? 	</a:t>
            </a:r>
          </a:p>
        </p:txBody>
      </p:sp>
    </p:spTree>
    <p:extLst>
      <p:ext uri="{BB962C8B-B14F-4D97-AF65-F5344CB8AC3E}">
        <p14:creationId xmlns:p14="http://schemas.microsoft.com/office/powerpoint/2010/main" val="12741541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1D26C71C-670C-4836-BACA-062167026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73462" y="6496087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97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6EBF16-D362-4920-8385-EDABB18418FB}" type="slidenum">
              <a:rPr lang="it-IT" smtClean="0"/>
              <a:pPr/>
              <a:t>14</a:t>
            </a:fld>
            <a:endParaRPr lang="it-IT"/>
          </a:p>
        </p:txBody>
      </p:sp>
      <p:sp>
        <p:nvSpPr>
          <p:cNvPr id="2" name="Rettangolo 3">
            <a:extLst>
              <a:ext uri="{FF2B5EF4-FFF2-40B4-BE49-F238E27FC236}">
                <a16:creationId xmlns:a16="http://schemas.microsoft.com/office/drawing/2014/main" id="{6012B135-9A62-639A-A88E-6485BEBDA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3" y="1059582"/>
            <a:ext cx="2160240" cy="33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  <a:spcBef>
                <a:spcPct val="20000"/>
              </a:spcBef>
            </a:pP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For</a:t>
            </a:r>
            <a:r>
              <a:rPr lang="de-DE" sz="2000" dirty="0">
                <a:solidFill>
                  <a:srgbClr val="203864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any</a:t>
            </a:r>
            <a:r>
              <a:rPr lang="de-DE" sz="2000" dirty="0">
                <a:solidFill>
                  <a:srgbClr val="203864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questions</a:t>
            </a:r>
            <a:endParaRPr lang="de-DE" sz="2000" dirty="0">
              <a:solidFill>
                <a:srgbClr val="203864"/>
              </a:solidFill>
              <a:latin typeface="Fira Sans Hair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8BD69A5A-D2BB-2A89-5FD5-333CB301C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1024" y="751596"/>
            <a:ext cx="9144000" cy="0"/>
          </a:xfrm>
          <a:prstGeom prst="rect">
            <a:avLst/>
          </a:prstGeom>
          <a:solidFill>
            <a:srgbClr val="FDFB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Elemento grafico 5" descr="Busta con riempimento a tinta unita">
            <a:extLst>
              <a:ext uri="{FF2B5EF4-FFF2-40B4-BE49-F238E27FC236}">
                <a16:creationId xmlns:a16="http://schemas.microsoft.com/office/drawing/2014/main" id="{81CF7F92-28FE-5816-64D8-4AA86B26D1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2805" y="1226166"/>
            <a:ext cx="914400" cy="914400"/>
          </a:xfrm>
          <a:prstGeom prst="rect">
            <a:avLst/>
          </a:prstGeom>
        </p:spPr>
      </p:pic>
      <p:sp>
        <p:nvSpPr>
          <p:cNvPr id="7" name="Rettangolo 3">
            <a:extLst>
              <a:ext uri="{FF2B5EF4-FFF2-40B4-BE49-F238E27FC236}">
                <a16:creationId xmlns:a16="http://schemas.microsoft.com/office/drawing/2014/main" id="{348B04CC-41BC-2737-6731-665F04C580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4592" y="1516782"/>
            <a:ext cx="3456384" cy="33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  <a:spcBef>
                <a:spcPct val="20000"/>
              </a:spcBef>
            </a:pPr>
            <a:r>
              <a:rPr lang="de-DE" sz="2000" dirty="0">
                <a:solidFill>
                  <a:srgbClr val="203864"/>
                </a:solidFill>
                <a:latin typeface="Fira Sans Hair"/>
              </a:rPr>
              <a:t>mirko.bonetti@provincia.bz.it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FB2DA618-3333-05B4-955A-618C476A23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7784" y="1820154"/>
            <a:ext cx="5472608" cy="3083686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0FC632A-DD68-26F5-EB34-2DCEB3BDCAFE}"/>
              </a:ext>
            </a:extLst>
          </p:cNvPr>
          <p:cNvSpPr txBox="1"/>
          <p:nvPr/>
        </p:nvSpPr>
        <p:spPr>
          <a:xfrm>
            <a:off x="6660232" y="4596063"/>
            <a:ext cx="165618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700" b="0" i="0" dirty="0">
                <a:solidFill>
                  <a:srgbClr val="75757A"/>
                </a:solidFill>
                <a:effectLst/>
                <a:latin typeface="arial" panose="020B0604020202020204" pitchFamily="34" charset="0"/>
              </a:rPr>
              <a:t>Copyright: md3d - </a:t>
            </a:r>
            <a:r>
              <a:rPr lang="it-IT" sz="700" b="0" i="0" dirty="0" err="1">
                <a:solidFill>
                  <a:srgbClr val="75757A"/>
                </a:solidFill>
                <a:effectLst/>
                <a:latin typeface="arial" panose="020B0604020202020204" pitchFamily="34" charset="0"/>
              </a:rPr>
              <a:t>Fotolia</a:t>
            </a:r>
            <a:endParaRPr lang="it-IT" sz="700" b="0" i="0" dirty="0">
              <a:solidFill>
                <a:srgbClr val="75757A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173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1D26C71C-670C-4836-BACA-062167026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73462" y="6496087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97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6EBF16-D362-4920-8385-EDABB18418FB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2" name="Rettangolo 3">
            <a:extLst>
              <a:ext uri="{FF2B5EF4-FFF2-40B4-BE49-F238E27FC236}">
                <a16:creationId xmlns:a16="http://schemas.microsoft.com/office/drawing/2014/main" id="{6012B135-9A62-639A-A88E-6485BEBDA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072" y="639722"/>
            <a:ext cx="8675687" cy="381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spcBef>
                <a:spcPct val="20000"/>
              </a:spcBef>
            </a:pPr>
            <a:r>
              <a:rPr lang="de-DE" sz="2400" dirty="0">
                <a:solidFill>
                  <a:srgbClr val="203864"/>
                </a:solidFill>
                <a:latin typeface="Fira Sans Hair"/>
              </a:rPr>
              <a:t>Province </a:t>
            </a:r>
            <a:r>
              <a:rPr lang="de-DE" sz="2400" dirty="0" err="1">
                <a:solidFill>
                  <a:srgbClr val="203864"/>
                </a:solidFill>
                <a:latin typeface="Fira Sans Hair"/>
              </a:rPr>
              <a:t>of</a:t>
            </a:r>
            <a:r>
              <a:rPr lang="de-DE" sz="2400" dirty="0">
                <a:solidFill>
                  <a:srgbClr val="203864"/>
                </a:solidFill>
                <a:latin typeface="Fira Sans Hair"/>
              </a:rPr>
              <a:t> Bolzano in </a:t>
            </a:r>
            <a:r>
              <a:rPr lang="de-DE" sz="2400" dirty="0" err="1">
                <a:solidFill>
                  <a:srgbClr val="203864"/>
                </a:solidFill>
                <a:latin typeface="Fira Sans Hair"/>
              </a:rPr>
              <a:t>figures</a:t>
            </a:r>
            <a:r>
              <a:rPr lang="de-DE" sz="2400" dirty="0">
                <a:solidFill>
                  <a:srgbClr val="203864"/>
                </a:solidFill>
                <a:latin typeface="Fira Sans Hair"/>
              </a:rPr>
              <a:t> (2022)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33E7B966-CE27-9A80-FD49-799E037842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9792" y="4430729"/>
            <a:ext cx="3528392" cy="64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1400" dirty="0">
                <a:solidFill>
                  <a:srgbClr val="000066"/>
                </a:solidFill>
              </a:rPr>
              <a:t>Local health authorities: </a:t>
            </a:r>
            <a:r>
              <a:rPr lang="en-US" sz="1400" b="1" dirty="0">
                <a:solidFill>
                  <a:srgbClr val="000066"/>
                </a:solidFill>
              </a:rPr>
              <a:t>1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1400" dirty="0">
                <a:solidFill>
                  <a:srgbClr val="000066"/>
                </a:solidFill>
              </a:rPr>
              <a:t>Health districts (HDs): </a:t>
            </a:r>
            <a:r>
              <a:rPr lang="en-US" sz="1400" b="1" dirty="0">
                <a:solidFill>
                  <a:srgbClr val="000066"/>
                </a:solidFill>
              </a:rPr>
              <a:t>4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1400" dirty="0">
                <a:solidFill>
                  <a:srgbClr val="000066"/>
                </a:solidFill>
              </a:rPr>
              <a:t>Public Hospitals: </a:t>
            </a:r>
            <a:r>
              <a:rPr lang="en-US" sz="1400" b="1" dirty="0">
                <a:solidFill>
                  <a:srgbClr val="000066"/>
                </a:solidFill>
              </a:rPr>
              <a:t>7</a:t>
            </a:r>
            <a:r>
              <a:rPr lang="en-US" sz="1400" dirty="0">
                <a:solidFill>
                  <a:srgbClr val="000066"/>
                </a:solidFill>
              </a:rPr>
              <a:t> </a:t>
            </a:r>
            <a:r>
              <a:rPr lang="en-US" sz="1400" i="1" dirty="0">
                <a:solidFill>
                  <a:srgbClr val="000066"/>
                </a:solidFill>
              </a:rPr>
              <a:t>+ 11 (private structure)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925DBC48-3D41-A9E5-DB50-85266496B4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0752" y="1089657"/>
            <a:ext cx="4393230" cy="2859214"/>
          </a:xfrm>
          <a:prstGeom prst="rect">
            <a:avLst/>
          </a:prstGeom>
        </p:spPr>
      </p:pic>
      <p:sp>
        <p:nvSpPr>
          <p:cNvPr id="18" name="Text Box 5">
            <a:extLst>
              <a:ext uri="{FF2B5EF4-FFF2-40B4-BE49-F238E27FC236}">
                <a16:creationId xmlns:a16="http://schemas.microsoft.com/office/drawing/2014/main" id="{41E8DE96-AE69-1E78-1CA7-4262A3BFD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128" y="3019527"/>
            <a:ext cx="3437291" cy="128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solidFill>
                  <a:srgbClr val="000066"/>
                </a:solidFill>
              </a:rPr>
              <a:t>Population: 532,616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solidFill>
                  <a:srgbClr val="000066"/>
                </a:solidFill>
              </a:rPr>
              <a:t>Area: 7,398 km</a:t>
            </a:r>
            <a:r>
              <a:rPr lang="en-US" sz="1400" baseline="30000" dirty="0">
                <a:solidFill>
                  <a:srgbClr val="000066"/>
                </a:solidFill>
              </a:rPr>
              <a:t>2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solidFill>
                  <a:srgbClr val="000066"/>
                </a:solidFill>
              </a:rPr>
              <a:t>Mean age: 43.3 yrs. (vs 46.2 Italy)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solidFill>
                  <a:srgbClr val="000066"/>
                </a:solidFill>
              </a:rPr>
              <a:t>Life expectancy: 83.3 yrs. (vs 82,6 Italy)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solidFill>
                  <a:srgbClr val="000066"/>
                </a:solidFill>
              </a:rPr>
              <a:t>% over 65 yrs.: 20.0 (vs 23.8 Italy)  </a:t>
            </a:r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38F3315E-8DCC-2575-64E0-8B1DA18976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1828636"/>
            <a:ext cx="2231506" cy="2521784"/>
          </a:xfrm>
          <a:prstGeom prst="rect">
            <a:avLst/>
          </a:prstGeom>
        </p:spPr>
      </p:pic>
      <p:sp>
        <p:nvSpPr>
          <p:cNvPr id="21" name="Freccia circolare 20">
            <a:extLst>
              <a:ext uri="{FF2B5EF4-FFF2-40B4-BE49-F238E27FC236}">
                <a16:creationId xmlns:a16="http://schemas.microsoft.com/office/drawing/2014/main" id="{04B6356F-3205-C429-22A6-140566B05AFD}"/>
              </a:ext>
            </a:extLst>
          </p:cNvPr>
          <p:cNvSpPr/>
          <p:nvPr/>
        </p:nvSpPr>
        <p:spPr>
          <a:xfrm>
            <a:off x="755576" y="894460"/>
            <a:ext cx="2231507" cy="1513573"/>
          </a:xfrm>
          <a:prstGeom prst="circularArrow">
            <a:avLst/>
          </a:prstGeom>
          <a:gradFill>
            <a:gsLst>
              <a:gs pos="24000">
                <a:srgbClr val="FF0000"/>
              </a:gs>
              <a:gs pos="86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101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1D26C71C-670C-4836-BACA-062167026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73462" y="6496087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97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6EBF16-D362-4920-8385-EDABB18418FB}" type="slidenum">
              <a:rPr lang="it-IT" smtClean="0"/>
              <a:pPr/>
              <a:t>3</a:t>
            </a:fld>
            <a:endParaRPr lang="it-IT"/>
          </a:p>
        </p:txBody>
      </p:sp>
      <p:sp>
        <p:nvSpPr>
          <p:cNvPr id="2" name="Rettangolo 3">
            <a:extLst>
              <a:ext uri="{FF2B5EF4-FFF2-40B4-BE49-F238E27FC236}">
                <a16:creationId xmlns:a16="http://schemas.microsoft.com/office/drawing/2014/main" id="{6012B135-9A62-639A-A88E-6485BEBDA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072" y="639722"/>
            <a:ext cx="8675687" cy="381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spcBef>
                <a:spcPct val="20000"/>
              </a:spcBef>
            </a:pPr>
            <a:r>
              <a:rPr lang="de-DE" sz="2400" dirty="0">
                <a:solidFill>
                  <a:srgbClr val="203864"/>
                </a:solidFill>
                <a:latin typeface="Fira Sans Hair"/>
              </a:rPr>
              <a:t>Province </a:t>
            </a:r>
            <a:r>
              <a:rPr lang="de-DE" sz="2400" dirty="0" err="1">
                <a:solidFill>
                  <a:srgbClr val="203864"/>
                </a:solidFill>
                <a:latin typeface="Fira Sans Hair"/>
              </a:rPr>
              <a:t>of</a:t>
            </a:r>
            <a:r>
              <a:rPr lang="de-DE" sz="2400" dirty="0">
                <a:solidFill>
                  <a:srgbClr val="203864"/>
                </a:solidFill>
                <a:latin typeface="Fira Sans Hair"/>
              </a:rPr>
              <a:t> Bolzano: COVID-19 Impact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F66DE027-36DE-0561-1F53-4AC24517AC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3" y="1369875"/>
            <a:ext cx="8465975" cy="2570027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1FB984CB-C78F-898E-D8FA-948E39FDA502}"/>
              </a:ext>
            </a:extLst>
          </p:cNvPr>
          <p:cNvSpPr txBox="1"/>
          <p:nvPr/>
        </p:nvSpPr>
        <p:spPr>
          <a:xfrm>
            <a:off x="8395568" y="1759661"/>
            <a:ext cx="5471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/>
              <a:t>ITALY</a:t>
            </a:r>
            <a:endParaRPr lang="it-IT" sz="9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A23BFC9F-5C91-319F-E8BD-40970112F797}"/>
              </a:ext>
            </a:extLst>
          </p:cNvPr>
          <p:cNvSpPr txBox="1"/>
          <p:nvPr/>
        </p:nvSpPr>
        <p:spPr>
          <a:xfrm>
            <a:off x="8388424" y="2037105"/>
            <a:ext cx="8328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/>
              <a:t>BOLZANO</a:t>
            </a:r>
            <a:endParaRPr lang="it-IT" sz="90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0F1BB07-D527-1D6C-6FE4-10F7CADAD451}"/>
              </a:ext>
            </a:extLst>
          </p:cNvPr>
          <p:cNvSpPr txBox="1"/>
          <p:nvPr/>
        </p:nvSpPr>
        <p:spPr>
          <a:xfrm>
            <a:off x="25654" y="3960916"/>
            <a:ext cx="89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1050" b="0" i="0" u="none" strike="noStrike" baseline="0" dirty="0">
                <a:solidFill>
                  <a:srgbClr val="000000"/>
                </a:solidFill>
                <a:latin typeface="MyriadPro-Light"/>
              </a:rPr>
              <a:t>Source: MADE - Cruscotto di monitoraggio COVID-19. </a:t>
            </a:r>
            <a:r>
              <a:rPr lang="it-IT" sz="1050" b="0" i="0" u="none" strike="noStrike" baseline="0" dirty="0" err="1">
                <a:solidFill>
                  <a:srgbClr val="000000"/>
                </a:solidFill>
                <a:latin typeface="MyriadPro-Light"/>
              </a:rPr>
              <a:t>Epidemiologia&amp;Prevenzione</a:t>
            </a:r>
            <a:r>
              <a:rPr lang="it-IT" sz="1050" b="0" i="0" u="none" strike="noStrike" baseline="0" dirty="0">
                <a:solidFill>
                  <a:srgbClr val="000000"/>
                </a:solidFill>
                <a:latin typeface="MyriadPro-Light"/>
              </a:rPr>
              <a:t>. </a:t>
            </a:r>
            <a:r>
              <a:rPr lang="it-IT" sz="1050" b="0" i="0" u="none" strike="noStrike" baseline="0" dirty="0">
                <a:solidFill>
                  <a:srgbClr val="0000FF"/>
                </a:solidFill>
                <a:latin typeface="MyriadPro-Light"/>
              </a:rPr>
              <a:t>https:// </a:t>
            </a:r>
            <a:r>
              <a:rPr lang="it-IT" sz="1050" b="0" i="0" u="none" strike="noStrike" baseline="0" dirty="0" err="1">
                <a:solidFill>
                  <a:srgbClr val="0000FF"/>
                </a:solidFill>
                <a:latin typeface="MyriadPro-Light"/>
              </a:rPr>
              <a:t>epipr</a:t>
            </a:r>
            <a:r>
              <a:rPr lang="it-IT" sz="1050" b="0" i="0" u="none" strike="noStrike" baseline="0" dirty="0">
                <a:solidFill>
                  <a:srgbClr val="0000FF"/>
                </a:solidFill>
                <a:latin typeface="MyriadPro-Light"/>
              </a:rPr>
              <a:t> </a:t>
            </a:r>
            <a:r>
              <a:rPr lang="it-IT" sz="1050" b="0" i="0" u="none" strike="noStrike" baseline="0" dirty="0" err="1">
                <a:solidFill>
                  <a:srgbClr val="0000FF"/>
                </a:solidFill>
                <a:latin typeface="MyriadPro-Light"/>
              </a:rPr>
              <a:t>ev</a:t>
            </a:r>
            <a:r>
              <a:rPr lang="it-IT" sz="1050" b="0" i="0" u="none" strike="noStrike" baseline="0" dirty="0">
                <a:solidFill>
                  <a:srgbClr val="0000FF"/>
                </a:solidFill>
                <a:latin typeface="MyriadPro-Light"/>
              </a:rPr>
              <a:t>. </a:t>
            </a:r>
            <a:r>
              <a:rPr lang="it-IT" sz="1050" b="0" i="0" u="none" strike="noStrike" baseline="0" dirty="0" err="1">
                <a:solidFill>
                  <a:srgbClr val="0000FF"/>
                </a:solidFill>
                <a:latin typeface="MyriadPro-Light"/>
              </a:rPr>
              <a:t>it</a:t>
            </a:r>
            <a:r>
              <a:rPr lang="it-IT" sz="1050" b="0" i="0" u="none" strike="noStrike" baseline="0" dirty="0">
                <a:solidFill>
                  <a:srgbClr val="0000FF"/>
                </a:solidFill>
                <a:latin typeface="MyriadPro-Light"/>
              </a:rPr>
              <a:t>/ 5402</a:t>
            </a:r>
            <a:r>
              <a:rPr lang="it-IT" sz="1050" b="0" i="0" u="none" strike="noStrike" baseline="0" dirty="0">
                <a:solidFill>
                  <a:srgbClr val="000000"/>
                </a:solidFill>
                <a:latin typeface="MyriadPro-Light"/>
              </a:rPr>
              <a:t>. </a:t>
            </a:r>
            <a:r>
              <a:rPr lang="it-IT" sz="1050" b="0" i="0" u="none" strike="noStrike" baseline="0" dirty="0" err="1">
                <a:solidFill>
                  <a:srgbClr val="000000"/>
                </a:solidFill>
                <a:latin typeface="MyriadPro-Light"/>
              </a:rPr>
              <a:t>Accessed</a:t>
            </a:r>
            <a:r>
              <a:rPr lang="it-IT" sz="1050" b="0" i="0" u="none" strike="noStrike" baseline="0" dirty="0">
                <a:solidFill>
                  <a:srgbClr val="000000"/>
                </a:solidFill>
                <a:latin typeface="MyriadPro-Light"/>
              </a:rPr>
              <a:t> 10 August</a:t>
            </a:r>
            <a:r>
              <a:rPr lang="it-IT" sz="1050" dirty="0">
                <a:solidFill>
                  <a:srgbClr val="000000"/>
                </a:solidFill>
                <a:latin typeface="MyriadPro-Light"/>
              </a:rPr>
              <a:t> </a:t>
            </a:r>
            <a:r>
              <a:rPr lang="it-IT" sz="1050" b="0" i="0" u="none" strike="noStrike" baseline="0" dirty="0">
                <a:solidFill>
                  <a:srgbClr val="000000"/>
                </a:solidFill>
                <a:latin typeface="MyriadPro-Light"/>
              </a:rPr>
              <a:t>2022</a:t>
            </a:r>
            <a:endParaRPr lang="it-IT" sz="400" dirty="0"/>
          </a:p>
        </p:txBody>
      </p:sp>
      <p:cxnSp>
        <p:nvCxnSpPr>
          <p:cNvPr id="11" name="Connettore diritto 10">
            <a:extLst>
              <a:ext uri="{FF2B5EF4-FFF2-40B4-BE49-F238E27FC236}">
                <a16:creationId xmlns:a16="http://schemas.microsoft.com/office/drawing/2014/main" id="{B0FD0812-0CED-D738-DF89-DE73CF50088F}"/>
              </a:ext>
            </a:extLst>
          </p:cNvPr>
          <p:cNvCxnSpPr/>
          <p:nvPr/>
        </p:nvCxnSpPr>
        <p:spPr>
          <a:xfrm flipV="1">
            <a:off x="1187624" y="1783106"/>
            <a:ext cx="0" cy="1748193"/>
          </a:xfrm>
          <a:prstGeom prst="line">
            <a:avLst/>
          </a:prstGeom>
          <a:ln w="19050">
            <a:solidFill>
              <a:srgbClr val="00B0F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3377A545-120B-843E-F235-DB0792D74199}"/>
              </a:ext>
            </a:extLst>
          </p:cNvPr>
          <p:cNvCxnSpPr/>
          <p:nvPr/>
        </p:nvCxnSpPr>
        <p:spPr>
          <a:xfrm flipV="1">
            <a:off x="2195736" y="1779662"/>
            <a:ext cx="0" cy="1748193"/>
          </a:xfrm>
          <a:prstGeom prst="line">
            <a:avLst/>
          </a:prstGeom>
          <a:ln w="19050">
            <a:solidFill>
              <a:srgbClr val="00B0F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FAE3E80F-91B5-B117-C360-52E04088DD14}"/>
              </a:ext>
            </a:extLst>
          </p:cNvPr>
          <p:cNvCxnSpPr/>
          <p:nvPr/>
        </p:nvCxnSpPr>
        <p:spPr>
          <a:xfrm flipV="1">
            <a:off x="2771800" y="1787477"/>
            <a:ext cx="0" cy="1748193"/>
          </a:xfrm>
          <a:prstGeom prst="line">
            <a:avLst/>
          </a:prstGeom>
          <a:ln w="19050">
            <a:solidFill>
              <a:srgbClr val="00B0F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3F43E5E8-0C68-C397-E1F5-297D50BBC970}"/>
              </a:ext>
            </a:extLst>
          </p:cNvPr>
          <p:cNvCxnSpPr/>
          <p:nvPr/>
        </p:nvCxnSpPr>
        <p:spPr>
          <a:xfrm flipV="1">
            <a:off x="3707904" y="1779662"/>
            <a:ext cx="0" cy="1748193"/>
          </a:xfrm>
          <a:prstGeom prst="line">
            <a:avLst/>
          </a:prstGeom>
          <a:ln w="19050">
            <a:solidFill>
              <a:srgbClr val="00B0F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5379FB48-BA06-CBAC-C25F-0A6DD7FEE3F8}"/>
              </a:ext>
            </a:extLst>
          </p:cNvPr>
          <p:cNvCxnSpPr/>
          <p:nvPr/>
        </p:nvCxnSpPr>
        <p:spPr>
          <a:xfrm flipV="1">
            <a:off x="4811469" y="1787477"/>
            <a:ext cx="0" cy="1748193"/>
          </a:xfrm>
          <a:prstGeom prst="line">
            <a:avLst/>
          </a:prstGeom>
          <a:ln w="19050">
            <a:solidFill>
              <a:srgbClr val="00B0F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A11FCE5C-E2B7-F4D8-839C-69A5D5E1FFCB}"/>
              </a:ext>
            </a:extLst>
          </p:cNvPr>
          <p:cNvCxnSpPr/>
          <p:nvPr/>
        </p:nvCxnSpPr>
        <p:spPr>
          <a:xfrm flipV="1">
            <a:off x="5803951" y="1787477"/>
            <a:ext cx="0" cy="1748193"/>
          </a:xfrm>
          <a:prstGeom prst="line">
            <a:avLst/>
          </a:prstGeom>
          <a:ln w="19050">
            <a:solidFill>
              <a:srgbClr val="00B0F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Connettore diritto 18">
            <a:extLst>
              <a:ext uri="{FF2B5EF4-FFF2-40B4-BE49-F238E27FC236}">
                <a16:creationId xmlns:a16="http://schemas.microsoft.com/office/drawing/2014/main" id="{09A9BD65-504B-3655-6464-F581E9D47F5A}"/>
              </a:ext>
            </a:extLst>
          </p:cNvPr>
          <p:cNvCxnSpPr/>
          <p:nvPr/>
        </p:nvCxnSpPr>
        <p:spPr>
          <a:xfrm flipV="1">
            <a:off x="6251629" y="1787477"/>
            <a:ext cx="0" cy="1748193"/>
          </a:xfrm>
          <a:prstGeom prst="line">
            <a:avLst/>
          </a:prstGeom>
          <a:ln w="19050">
            <a:solidFill>
              <a:srgbClr val="00B0F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43C022A8-6E45-E262-3BB1-E7F237C8AE50}"/>
              </a:ext>
            </a:extLst>
          </p:cNvPr>
          <p:cNvSpPr txBox="1"/>
          <p:nvPr/>
        </p:nvSpPr>
        <p:spPr>
          <a:xfrm>
            <a:off x="474155" y="1555634"/>
            <a:ext cx="7221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solidFill>
                  <a:srgbClr val="00B0F0"/>
                </a:solidFill>
              </a:rPr>
              <a:t>1st Wave</a:t>
            </a:r>
            <a:endParaRPr lang="it-IT" sz="800" b="1" dirty="0">
              <a:solidFill>
                <a:srgbClr val="00B0F0"/>
              </a:solidFill>
            </a:endParaRP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2927BBE9-C35B-F141-3B32-85AABD683B31}"/>
              </a:ext>
            </a:extLst>
          </p:cNvPr>
          <p:cNvSpPr txBox="1"/>
          <p:nvPr/>
        </p:nvSpPr>
        <p:spPr>
          <a:xfrm>
            <a:off x="2139358" y="1555823"/>
            <a:ext cx="7221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solidFill>
                  <a:srgbClr val="00B0F0"/>
                </a:solidFill>
              </a:rPr>
              <a:t>2nd Wave</a:t>
            </a:r>
            <a:endParaRPr lang="it-IT" sz="800" b="1" dirty="0">
              <a:solidFill>
                <a:srgbClr val="00B0F0"/>
              </a:solidFill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1ECF1AC1-7BFE-12A4-15DD-A610BC745511}"/>
              </a:ext>
            </a:extLst>
          </p:cNvPr>
          <p:cNvSpPr txBox="1"/>
          <p:nvPr/>
        </p:nvSpPr>
        <p:spPr>
          <a:xfrm>
            <a:off x="2913789" y="1556403"/>
            <a:ext cx="7221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solidFill>
                  <a:srgbClr val="00B0F0"/>
                </a:solidFill>
              </a:rPr>
              <a:t>3rd Wave</a:t>
            </a:r>
            <a:endParaRPr lang="it-IT" sz="800" b="1" dirty="0">
              <a:solidFill>
                <a:srgbClr val="00B0F0"/>
              </a:solidFill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CA588CA1-22F9-C244-7C46-B4E7506D63B3}"/>
              </a:ext>
            </a:extLst>
          </p:cNvPr>
          <p:cNvSpPr txBox="1"/>
          <p:nvPr/>
        </p:nvSpPr>
        <p:spPr>
          <a:xfrm>
            <a:off x="5066568" y="1555823"/>
            <a:ext cx="7221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solidFill>
                  <a:srgbClr val="00B0F0"/>
                </a:solidFill>
              </a:rPr>
              <a:t>4th Wave</a:t>
            </a:r>
            <a:endParaRPr lang="it-IT" sz="800" b="1" dirty="0">
              <a:solidFill>
                <a:srgbClr val="00B0F0"/>
              </a:solidFill>
            </a:endParaRP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917ED019-F88D-F001-4A98-8EE54348F781}"/>
              </a:ext>
            </a:extLst>
          </p:cNvPr>
          <p:cNvSpPr txBox="1"/>
          <p:nvPr/>
        </p:nvSpPr>
        <p:spPr>
          <a:xfrm>
            <a:off x="6802221" y="1564218"/>
            <a:ext cx="7221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solidFill>
                  <a:srgbClr val="00B0F0"/>
                </a:solidFill>
              </a:rPr>
              <a:t>5th Wave</a:t>
            </a:r>
            <a:endParaRPr lang="it-IT" sz="800" b="1" dirty="0">
              <a:solidFill>
                <a:srgbClr val="00B0F0"/>
              </a:solidFill>
            </a:endParaRPr>
          </a:p>
        </p:txBody>
      </p:sp>
      <p:sp>
        <p:nvSpPr>
          <p:cNvPr id="27" name="Rettangolo 3">
            <a:extLst>
              <a:ext uri="{FF2B5EF4-FFF2-40B4-BE49-F238E27FC236}">
                <a16:creationId xmlns:a16="http://schemas.microsoft.com/office/drawing/2014/main" id="{D654B4CE-80EC-10F7-6741-A48497601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156" y="1117103"/>
            <a:ext cx="8675687" cy="309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spcBef>
                <a:spcPct val="20000"/>
              </a:spcBef>
            </a:pPr>
            <a:r>
              <a:rPr lang="de-DE" dirty="0" err="1">
                <a:solidFill>
                  <a:srgbClr val="203864"/>
                </a:solidFill>
                <a:latin typeface="Fira Sans Hair"/>
              </a:rPr>
              <a:t>Prevalence</a:t>
            </a:r>
            <a:r>
              <a:rPr lang="de-DE" dirty="0">
                <a:solidFill>
                  <a:srgbClr val="203864"/>
                </a:solidFill>
                <a:latin typeface="Fira Sans Hair"/>
              </a:rPr>
              <a:t> </a:t>
            </a:r>
            <a:r>
              <a:rPr lang="de-DE" dirty="0" err="1">
                <a:solidFill>
                  <a:srgbClr val="203864"/>
                </a:solidFill>
                <a:latin typeface="Fira Sans Hair"/>
              </a:rPr>
              <a:t>rates</a:t>
            </a:r>
            <a:r>
              <a:rPr lang="de-DE" dirty="0">
                <a:solidFill>
                  <a:srgbClr val="203864"/>
                </a:solidFill>
                <a:latin typeface="Fira Sans Hair"/>
              </a:rPr>
              <a:t> (x 100,000)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68CB3698-8CB2-A67F-3E73-A8B0164E6CD8}"/>
              </a:ext>
            </a:extLst>
          </p:cNvPr>
          <p:cNvSpPr txBox="1"/>
          <p:nvPr/>
        </p:nvSpPr>
        <p:spPr>
          <a:xfrm>
            <a:off x="856865" y="3264701"/>
            <a:ext cx="4320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solidFill>
                  <a:srgbClr val="00B0F0"/>
                </a:solidFill>
              </a:rPr>
              <a:t>299</a:t>
            </a:r>
            <a:endParaRPr lang="it-IT" sz="800" b="1" dirty="0">
              <a:solidFill>
                <a:srgbClr val="00B0F0"/>
              </a:solidFill>
            </a:endParaRP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8ADC8046-AD8F-076E-A7B4-313491AFF556}"/>
              </a:ext>
            </a:extLst>
          </p:cNvPr>
          <p:cNvSpPr txBox="1"/>
          <p:nvPr/>
        </p:nvSpPr>
        <p:spPr>
          <a:xfrm>
            <a:off x="2291189" y="2618640"/>
            <a:ext cx="4727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solidFill>
                  <a:srgbClr val="00B0F0"/>
                </a:solidFill>
              </a:rPr>
              <a:t>2,178</a:t>
            </a:r>
            <a:endParaRPr lang="it-IT" sz="800" b="1" dirty="0">
              <a:solidFill>
                <a:srgbClr val="00B0F0"/>
              </a:solidFill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70844F4-E9AB-AA1A-6D8D-63CF29C6EA9A}"/>
              </a:ext>
            </a:extLst>
          </p:cNvPr>
          <p:cNvSpPr txBox="1"/>
          <p:nvPr/>
        </p:nvSpPr>
        <p:spPr>
          <a:xfrm>
            <a:off x="2770127" y="2386986"/>
            <a:ext cx="4727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solidFill>
                  <a:srgbClr val="00B0F0"/>
                </a:solidFill>
              </a:rPr>
              <a:t>2,878</a:t>
            </a:r>
            <a:endParaRPr lang="it-IT" sz="800" b="1" dirty="0">
              <a:solidFill>
                <a:srgbClr val="00B0F0"/>
              </a:solidFill>
            </a:endParaRP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B7B1FAF2-06A7-DF07-7013-F6F55AD2E7FA}"/>
              </a:ext>
            </a:extLst>
          </p:cNvPr>
          <p:cNvSpPr txBox="1"/>
          <p:nvPr/>
        </p:nvSpPr>
        <p:spPr>
          <a:xfrm>
            <a:off x="5323340" y="1707654"/>
            <a:ext cx="4727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solidFill>
                  <a:srgbClr val="00B0F0"/>
                </a:solidFill>
              </a:rPr>
              <a:t>5,010</a:t>
            </a:r>
            <a:endParaRPr lang="it-IT" sz="800" b="1" dirty="0">
              <a:solidFill>
                <a:srgbClr val="00B0F0"/>
              </a:solidFill>
            </a:endParaRP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D46EE93B-7DAA-3C83-DCB6-197FC19D4CFF}"/>
              </a:ext>
            </a:extLst>
          </p:cNvPr>
          <p:cNvSpPr txBox="1"/>
          <p:nvPr/>
        </p:nvSpPr>
        <p:spPr>
          <a:xfrm>
            <a:off x="6475468" y="2903697"/>
            <a:ext cx="4727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solidFill>
                  <a:srgbClr val="00B0F0"/>
                </a:solidFill>
              </a:rPr>
              <a:t>1,437</a:t>
            </a:r>
            <a:endParaRPr lang="it-IT" sz="800" b="1" dirty="0">
              <a:solidFill>
                <a:srgbClr val="00B0F0"/>
              </a:solidFill>
            </a:endParaRP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05FF7FF-7FBE-F1F7-091F-1DD2C19A8E40}"/>
              </a:ext>
            </a:extLst>
          </p:cNvPr>
          <p:cNvSpPr txBox="1"/>
          <p:nvPr/>
        </p:nvSpPr>
        <p:spPr>
          <a:xfrm>
            <a:off x="6897693" y="2922562"/>
            <a:ext cx="4727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solidFill>
                  <a:srgbClr val="00B0F0"/>
                </a:solidFill>
              </a:rPr>
              <a:t>1,251</a:t>
            </a:r>
            <a:endParaRPr lang="it-IT" sz="8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949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1D26C71C-670C-4836-BACA-062167026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73462" y="6496087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97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6EBF16-D362-4920-8385-EDABB18418FB}" type="slidenum">
              <a:rPr lang="it-IT" smtClean="0"/>
              <a:pPr/>
              <a:t>4</a:t>
            </a:fld>
            <a:endParaRPr lang="it-IT"/>
          </a:p>
        </p:txBody>
      </p:sp>
      <p:sp>
        <p:nvSpPr>
          <p:cNvPr id="2" name="Rettangolo 3">
            <a:extLst>
              <a:ext uri="{FF2B5EF4-FFF2-40B4-BE49-F238E27FC236}">
                <a16:creationId xmlns:a16="http://schemas.microsoft.com/office/drawing/2014/main" id="{6012B135-9A62-639A-A88E-6485BEBDA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072" y="639722"/>
            <a:ext cx="8675687" cy="381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spcBef>
                <a:spcPct val="20000"/>
              </a:spcBef>
            </a:pPr>
            <a:r>
              <a:rPr lang="de-DE" sz="2400" dirty="0">
                <a:solidFill>
                  <a:srgbClr val="203864"/>
                </a:solidFill>
                <a:latin typeface="Fira Sans Hair"/>
              </a:rPr>
              <a:t>Province </a:t>
            </a:r>
            <a:r>
              <a:rPr lang="de-DE" sz="2400" dirty="0" err="1">
                <a:solidFill>
                  <a:srgbClr val="203864"/>
                </a:solidFill>
                <a:latin typeface="Fira Sans Hair"/>
              </a:rPr>
              <a:t>of</a:t>
            </a:r>
            <a:r>
              <a:rPr lang="de-DE" sz="2400" dirty="0">
                <a:solidFill>
                  <a:srgbClr val="203864"/>
                </a:solidFill>
                <a:latin typeface="Fira Sans Hair"/>
              </a:rPr>
              <a:t> Bolzano: </a:t>
            </a:r>
            <a:r>
              <a:rPr lang="de-DE" sz="2400" dirty="0" err="1">
                <a:solidFill>
                  <a:srgbClr val="203864"/>
                </a:solidFill>
                <a:latin typeface="Fira Sans Hair"/>
              </a:rPr>
              <a:t>Hospitalization</a:t>
            </a:r>
            <a:r>
              <a:rPr lang="de-DE" sz="2400" dirty="0">
                <a:solidFill>
                  <a:srgbClr val="203864"/>
                </a:solidFill>
                <a:latin typeface="Fira Sans Hair"/>
              </a:rPr>
              <a:t> </a:t>
            </a:r>
            <a:r>
              <a:rPr lang="de-DE" sz="2400" dirty="0" err="1">
                <a:solidFill>
                  <a:srgbClr val="203864"/>
                </a:solidFill>
                <a:latin typeface="Fira Sans Hair"/>
              </a:rPr>
              <a:t>rates</a:t>
            </a:r>
            <a:endParaRPr lang="de-DE" sz="2400" dirty="0">
              <a:solidFill>
                <a:srgbClr val="203864"/>
              </a:solidFill>
              <a:latin typeface="Fira Sans Hair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3CBA233-220E-3D33-B5CB-9A49339BFC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965" y="1269194"/>
            <a:ext cx="2216795" cy="1662596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FD3DC72D-369F-038B-C14F-4FD8E6E9FFC0}"/>
              </a:ext>
            </a:extLst>
          </p:cNvPr>
          <p:cNvSpPr txBox="1"/>
          <p:nvPr/>
        </p:nvSpPr>
        <p:spPr>
          <a:xfrm>
            <a:off x="1043608" y="946826"/>
            <a:ext cx="7039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rgbClr val="00B0F0"/>
                </a:solidFill>
              </a:rPr>
              <a:t>2019</a:t>
            </a:r>
            <a:endParaRPr lang="it-IT" sz="1600" b="1" dirty="0">
              <a:solidFill>
                <a:srgbClr val="00B0F0"/>
              </a:solidFill>
            </a:endParaRPr>
          </a:p>
        </p:txBody>
      </p:sp>
      <p:graphicFrame>
        <p:nvGraphicFramePr>
          <p:cNvPr id="10" name="Tabella 16">
            <a:extLst>
              <a:ext uri="{FF2B5EF4-FFF2-40B4-BE49-F238E27FC236}">
                <a16:creationId xmlns:a16="http://schemas.microsoft.com/office/drawing/2014/main" id="{17478870-C576-BB51-D1D9-E550857C00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721556"/>
              </p:ext>
            </p:extLst>
          </p:nvPr>
        </p:nvGraphicFramePr>
        <p:xfrm>
          <a:off x="45012" y="2952639"/>
          <a:ext cx="2382201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0280">
                  <a:extLst>
                    <a:ext uri="{9D8B030D-6E8A-4147-A177-3AD203B41FA5}">
                      <a16:colId xmlns:a16="http://schemas.microsoft.com/office/drawing/2014/main" val="2285429556"/>
                    </a:ext>
                  </a:extLst>
                </a:gridCol>
                <a:gridCol w="706754">
                  <a:extLst>
                    <a:ext uri="{9D8B030D-6E8A-4147-A177-3AD203B41FA5}">
                      <a16:colId xmlns:a16="http://schemas.microsoft.com/office/drawing/2014/main" val="2660997147"/>
                    </a:ext>
                  </a:extLst>
                </a:gridCol>
                <a:gridCol w="705167">
                  <a:extLst>
                    <a:ext uri="{9D8B030D-6E8A-4147-A177-3AD203B41FA5}">
                      <a16:colId xmlns:a16="http://schemas.microsoft.com/office/drawing/2014/main" val="39035149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000" dirty="0"/>
                        <a:t>HDs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Rate </a:t>
                      </a:r>
                    </a:p>
                    <a:p>
                      <a:r>
                        <a:rPr lang="de-DE" sz="1000" dirty="0"/>
                        <a:t>(x 1,000)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Province </a:t>
                      </a:r>
                    </a:p>
                    <a:p>
                      <a:r>
                        <a:rPr lang="de-DE" sz="1000" dirty="0"/>
                        <a:t>= 100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30931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000" dirty="0"/>
                        <a:t>BOLZANO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144.10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94.7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453829"/>
                  </a:ext>
                </a:extLst>
              </a:tr>
              <a:tr h="146288">
                <a:tc>
                  <a:txBody>
                    <a:bodyPr/>
                    <a:lstStyle/>
                    <a:p>
                      <a:r>
                        <a:rPr lang="de-DE" sz="1000" dirty="0"/>
                        <a:t>MERANO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150.05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98.7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843228"/>
                  </a:ext>
                </a:extLst>
              </a:tr>
              <a:tr h="137140">
                <a:tc>
                  <a:txBody>
                    <a:bodyPr/>
                    <a:lstStyle/>
                    <a:p>
                      <a:r>
                        <a:rPr lang="de-DE" sz="1000" dirty="0"/>
                        <a:t>BRESSANONE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168.75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111.0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11572"/>
                  </a:ext>
                </a:extLst>
              </a:tr>
              <a:tr h="127992">
                <a:tc>
                  <a:txBody>
                    <a:bodyPr/>
                    <a:lstStyle/>
                    <a:p>
                      <a:r>
                        <a:rPr lang="de-DE" sz="1000" dirty="0"/>
                        <a:t>BRUNICO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164.78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108.4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063328"/>
                  </a:ext>
                </a:extLst>
              </a:tr>
              <a:tr h="215966">
                <a:tc>
                  <a:txBody>
                    <a:bodyPr/>
                    <a:lstStyle/>
                    <a:p>
                      <a:r>
                        <a:rPr lang="de-DE" sz="1000" dirty="0"/>
                        <a:t>PROVINCE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152.08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100.0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159097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000" dirty="0"/>
                        <a:t>MEAN PES </a:t>
                      </a:r>
                    </a:p>
                    <a:p>
                      <a:r>
                        <a:rPr lang="de-DE" sz="1000" dirty="0"/>
                        <a:t>REGIONS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134.22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259998"/>
                  </a:ext>
                </a:extLst>
              </a:tr>
            </a:tbl>
          </a:graphicData>
        </a:graphic>
      </p:graphicFrame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CB8EA65-3E89-86C8-1CED-69DE139F7975}"/>
              </a:ext>
            </a:extLst>
          </p:cNvPr>
          <p:cNvSpPr txBox="1"/>
          <p:nvPr/>
        </p:nvSpPr>
        <p:spPr>
          <a:xfrm>
            <a:off x="-54025" y="4925192"/>
            <a:ext cx="891706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1050" b="0" i="0" u="none" strike="noStrike" baseline="0" dirty="0">
                <a:solidFill>
                  <a:srgbClr val="000000"/>
                </a:solidFill>
                <a:latin typeface="MyriadPro-Light"/>
              </a:rPr>
              <a:t>Source: Mes Lab I</a:t>
            </a:r>
            <a:r>
              <a:rPr lang="it-IT" sz="1050" dirty="0">
                <a:solidFill>
                  <a:srgbClr val="000000"/>
                </a:solidFill>
                <a:latin typeface="MyriadPro-Light"/>
              </a:rPr>
              <a:t>nstitute </a:t>
            </a:r>
            <a:r>
              <a:rPr lang="en-US" sz="1050" dirty="0">
                <a:solidFill>
                  <a:srgbClr val="000000"/>
                </a:solidFill>
                <a:latin typeface="MyriadPro-Light"/>
              </a:rPr>
              <a:t>of Management of </a:t>
            </a:r>
            <a:r>
              <a:rPr lang="en-US" sz="1050" dirty="0" err="1">
                <a:solidFill>
                  <a:srgbClr val="000000"/>
                </a:solidFill>
                <a:latin typeface="MyriadPro-Light"/>
              </a:rPr>
              <a:t>Sant’Anna</a:t>
            </a:r>
            <a:r>
              <a:rPr lang="en-US" sz="1050" dirty="0">
                <a:solidFill>
                  <a:srgbClr val="000000"/>
                </a:solidFill>
                <a:latin typeface="MyriadPro-Light"/>
              </a:rPr>
              <a:t> School of Advanced </a:t>
            </a:r>
            <a:r>
              <a:rPr lang="it-IT" sz="1050" dirty="0">
                <a:solidFill>
                  <a:srgbClr val="000000"/>
                </a:solidFill>
                <a:latin typeface="MyriadPro-Light"/>
              </a:rPr>
              <a:t>Studies (Pisa, </a:t>
            </a:r>
            <a:r>
              <a:rPr lang="it-IT" sz="1050" dirty="0" err="1">
                <a:solidFill>
                  <a:srgbClr val="000000"/>
                </a:solidFill>
                <a:latin typeface="MyriadPro-Light"/>
              </a:rPr>
              <a:t>Italy</a:t>
            </a:r>
            <a:r>
              <a:rPr lang="it-IT" sz="1050" dirty="0">
                <a:solidFill>
                  <a:srgbClr val="000000"/>
                </a:solidFill>
                <a:latin typeface="MyriadPro-Light"/>
              </a:rPr>
              <a:t>), The </a:t>
            </a:r>
            <a:r>
              <a:rPr lang="it-IT" sz="1050" dirty="0" err="1">
                <a:solidFill>
                  <a:srgbClr val="000000"/>
                </a:solidFill>
                <a:latin typeface="MyriadPro-Light"/>
              </a:rPr>
              <a:t>Italian</a:t>
            </a:r>
            <a:r>
              <a:rPr lang="it-IT" sz="1050" dirty="0">
                <a:solidFill>
                  <a:srgbClr val="000000"/>
                </a:solidFill>
                <a:latin typeface="MyriadPro-Light"/>
              </a:rPr>
              <a:t> </a:t>
            </a:r>
            <a:r>
              <a:rPr lang="it-IT" sz="1050" dirty="0" err="1">
                <a:solidFill>
                  <a:srgbClr val="000000"/>
                </a:solidFill>
                <a:latin typeface="MyriadPro-Light"/>
              </a:rPr>
              <a:t>Regional</a:t>
            </a:r>
            <a:r>
              <a:rPr lang="it-IT" sz="1050" dirty="0">
                <a:solidFill>
                  <a:srgbClr val="000000"/>
                </a:solidFill>
                <a:latin typeface="MyriadPro-Light"/>
              </a:rPr>
              <a:t> Performance Evaluation System (IRPES)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21119CEC-8CAE-91CB-4D5B-FA8E533DDD2D}"/>
              </a:ext>
            </a:extLst>
          </p:cNvPr>
          <p:cNvSpPr txBox="1"/>
          <p:nvPr/>
        </p:nvSpPr>
        <p:spPr>
          <a:xfrm>
            <a:off x="3435969" y="944867"/>
            <a:ext cx="7039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rgbClr val="00B0F0"/>
                </a:solidFill>
              </a:rPr>
              <a:t>2020</a:t>
            </a:r>
            <a:endParaRPr lang="it-IT" sz="1600" b="1" dirty="0">
              <a:solidFill>
                <a:srgbClr val="00B0F0"/>
              </a:solidFill>
            </a:endParaRPr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CE9FF33A-D32B-2A52-A186-CC1338E40E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213" y="1269194"/>
            <a:ext cx="2216795" cy="1662596"/>
          </a:xfrm>
          <a:prstGeom prst="rect">
            <a:avLst/>
          </a:prstGeom>
        </p:spPr>
      </p:pic>
      <p:graphicFrame>
        <p:nvGraphicFramePr>
          <p:cNvPr id="21" name="Tabella 20">
            <a:extLst>
              <a:ext uri="{FF2B5EF4-FFF2-40B4-BE49-F238E27FC236}">
                <a16:creationId xmlns:a16="http://schemas.microsoft.com/office/drawing/2014/main" id="{B560ECD3-141E-46F9-D57B-EB51C8A2EB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493700"/>
              </p:ext>
            </p:extLst>
          </p:nvPr>
        </p:nvGraphicFramePr>
        <p:xfrm>
          <a:off x="2771800" y="2952639"/>
          <a:ext cx="1780223" cy="1995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6755">
                  <a:extLst>
                    <a:ext uri="{9D8B030D-6E8A-4147-A177-3AD203B41FA5}">
                      <a16:colId xmlns:a16="http://schemas.microsoft.com/office/drawing/2014/main" val="1206654468"/>
                    </a:ext>
                  </a:extLst>
                </a:gridCol>
                <a:gridCol w="1073468">
                  <a:extLst>
                    <a:ext uri="{9D8B030D-6E8A-4147-A177-3AD203B41FA5}">
                      <a16:colId xmlns:a16="http://schemas.microsoft.com/office/drawing/2014/main" val="1777565253"/>
                    </a:ext>
                  </a:extLst>
                </a:gridCol>
              </a:tblGrid>
              <a:tr h="123167">
                <a:tc>
                  <a:txBody>
                    <a:bodyPr/>
                    <a:lstStyle/>
                    <a:p>
                      <a:r>
                        <a:rPr lang="de-DE" sz="1000" dirty="0"/>
                        <a:t>Rate </a:t>
                      </a:r>
                    </a:p>
                    <a:p>
                      <a:r>
                        <a:rPr lang="de-DE" sz="1000" dirty="0"/>
                        <a:t>(x 1,000)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(Mean </a:t>
                      </a:r>
                    </a:p>
                    <a:p>
                      <a:r>
                        <a:rPr lang="de-DE" sz="1000" dirty="0"/>
                        <a:t>Province = 100)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5591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116.96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94.8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851772"/>
                  </a:ext>
                </a:extLst>
              </a:tr>
              <a:tr h="131159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121.06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98.1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577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138.28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112.1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768483"/>
                  </a:ext>
                </a:extLst>
              </a:tr>
              <a:tr h="147535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133.16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107.9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4866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123.39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100.0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533604"/>
                  </a:ext>
                </a:extLst>
              </a:tr>
              <a:tr h="379935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102.43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2375431"/>
                  </a:ext>
                </a:extLst>
              </a:tr>
            </a:tbl>
          </a:graphicData>
        </a:graphic>
      </p:graphicFrame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ABCD5D6F-60E2-263A-6489-45AA18A49860}"/>
              </a:ext>
            </a:extLst>
          </p:cNvPr>
          <p:cNvSpPr txBox="1"/>
          <p:nvPr/>
        </p:nvSpPr>
        <p:spPr>
          <a:xfrm>
            <a:off x="5579606" y="944867"/>
            <a:ext cx="7039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rgbClr val="00B0F0"/>
                </a:solidFill>
              </a:rPr>
              <a:t>2021</a:t>
            </a:r>
            <a:endParaRPr lang="it-IT" sz="1600" b="1" dirty="0">
              <a:solidFill>
                <a:srgbClr val="00B0F0"/>
              </a:solidFill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2C8072F1-B6D4-1DCB-28FB-FC19B8D30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638" y="1267791"/>
            <a:ext cx="2216795" cy="1662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6" name="Tabella 35">
            <a:extLst>
              <a:ext uri="{FF2B5EF4-FFF2-40B4-BE49-F238E27FC236}">
                <a16:creationId xmlns:a16="http://schemas.microsoft.com/office/drawing/2014/main" id="{D4F0F948-D3F3-113D-EC3F-B2754AE7E8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802111"/>
              </p:ext>
            </p:extLst>
          </p:nvPr>
        </p:nvGraphicFramePr>
        <p:xfrm>
          <a:off x="5004048" y="2955235"/>
          <a:ext cx="1780223" cy="1992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6755">
                  <a:extLst>
                    <a:ext uri="{9D8B030D-6E8A-4147-A177-3AD203B41FA5}">
                      <a16:colId xmlns:a16="http://schemas.microsoft.com/office/drawing/2014/main" val="1206654468"/>
                    </a:ext>
                  </a:extLst>
                </a:gridCol>
                <a:gridCol w="1073468">
                  <a:extLst>
                    <a:ext uri="{9D8B030D-6E8A-4147-A177-3AD203B41FA5}">
                      <a16:colId xmlns:a16="http://schemas.microsoft.com/office/drawing/2014/main" val="1777565253"/>
                    </a:ext>
                  </a:extLst>
                </a:gridCol>
              </a:tblGrid>
              <a:tr h="336595">
                <a:tc>
                  <a:txBody>
                    <a:bodyPr/>
                    <a:lstStyle/>
                    <a:p>
                      <a:r>
                        <a:rPr lang="de-DE" sz="1000" dirty="0"/>
                        <a:t>Rate </a:t>
                      </a:r>
                    </a:p>
                    <a:p>
                      <a:r>
                        <a:rPr lang="de-DE" sz="1000" dirty="0"/>
                        <a:t>(x 1,000)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(Mean </a:t>
                      </a:r>
                    </a:p>
                    <a:p>
                      <a:r>
                        <a:rPr lang="de-DE" sz="1000" dirty="0"/>
                        <a:t>Province = 100)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5591030"/>
                  </a:ext>
                </a:extLst>
              </a:tr>
              <a:tr h="156379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126.13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96.3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851772"/>
                  </a:ext>
                </a:extLst>
              </a:tr>
              <a:tr h="128563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127.57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97.4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577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146.29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111.6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768483"/>
                  </a:ext>
                </a:extLst>
              </a:tr>
              <a:tr h="144939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137.55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107.9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486633"/>
                  </a:ext>
                </a:extLst>
              </a:tr>
              <a:tr h="117123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131.04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100.0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533604"/>
                  </a:ext>
                </a:extLst>
              </a:tr>
              <a:tr h="377339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113.30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2375431"/>
                  </a:ext>
                </a:extLst>
              </a:tr>
            </a:tbl>
          </a:graphicData>
        </a:graphic>
      </p:graphicFrame>
      <p:pic>
        <p:nvPicPr>
          <p:cNvPr id="1027" name="Picture 3">
            <a:extLst>
              <a:ext uri="{FF2B5EF4-FFF2-40B4-BE49-F238E27FC236}">
                <a16:creationId xmlns:a16="http://schemas.microsoft.com/office/drawing/2014/main" id="{A8437DA8-9D91-8AEA-43E2-24B26DA363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701" y="1269194"/>
            <a:ext cx="2216795" cy="1662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8" name="Tabella 37">
            <a:extLst>
              <a:ext uri="{FF2B5EF4-FFF2-40B4-BE49-F238E27FC236}">
                <a16:creationId xmlns:a16="http://schemas.microsoft.com/office/drawing/2014/main" id="{EB76C0AD-6C11-6BCD-F326-3BF7B75BF4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43405"/>
              </p:ext>
            </p:extLst>
          </p:nvPr>
        </p:nvGraphicFramePr>
        <p:xfrm>
          <a:off x="7112257" y="2952639"/>
          <a:ext cx="1780223" cy="1995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6755">
                  <a:extLst>
                    <a:ext uri="{9D8B030D-6E8A-4147-A177-3AD203B41FA5}">
                      <a16:colId xmlns:a16="http://schemas.microsoft.com/office/drawing/2014/main" val="1206654468"/>
                    </a:ext>
                  </a:extLst>
                </a:gridCol>
                <a:gridCol w="1073468">
                  <a:extLst>
                    <a:ext uri="{9D8B030D-6E8A-4147-A177-3AD203B41FA5}">
                      <a16:colId xmlns:a16="http://schemas.microsoft.com/office/drawing/2014/main" val="1777565253"/>
                    </a:ext>
                  </a:extLst>
                </a:gridCol>
              </a:tblGrid>
              <a:tr h="201971">
                <a:tc>
                  <a:txBody>
                    <a:bodyPr/>
                    <a:lstStyle/>
                    <a:p>
                      <a:r>
                        <a:rPr lang="de-DE" sz="1000" dirty="0"/>
                        <a:t>Rate </a:t>
                      </a:r>
                    </a:p>
                    <a:p>
                      <a:r>
                        <a:rPr lang="de-DE" sz="1000" dirty="0"/>
                        <a:t>(x 1,000)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(Mean </a:t>
                      </a:r>
                    </a:p>
                    <a:p>
                      <a:r>
                        <a:rPr lang="de-DE" sz="1000" dirty="0"/>
                        <a:t>Province = 100)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5591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129.05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95.5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851772"/>
                  </a:ext>
                </a:extLst>
              </a:tr>
              <a:tr h="137955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133.07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98.5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577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148.67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110.0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768483"/>
                  </a:ext>
                </a:extLst>
              </a:tr>
              <a:tr h="154331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144.32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106.8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486633"/>
                  </a:ext>
                </a:extLst>
              </a:tr>
              <a:tr h="173101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135.13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100.0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533604"/>
                  </a:ext>
                </a:extLst>
              </a:tr>
              <a:tr h="379935">
                <a:tc>
                  <a:txBody>
                    <a:bodyPr/>
                    <a:lstStyle/>
                    <a:p>
                      <a:pPr algn="r"/>
                      <a:r>
                        <a:rPr lang="de-DE" sz="1000" dirty="0"/>
                        <a:t>116.49</a:t>
                      </a:r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it-IT" sz="1000" dirty="0"/>
                    </a:p>
                  </a:txBody>
                  <a:tcPr>
                    <a:solidFill>
                      <a:srgbClr val="92D050">
                        <a:alpha val="9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2375431"/>
                  </a:ext>
                </a:extLst>
              </a:tr>
            </a:tbl>
          </a:graphicData>
        </a:graphic>
      </p:graphicFrame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3F36ECAD-494D-37BC-6CF3-1FB117C33C47}"/>
              </a:ext>
            </a:extLst>
          </p:cNvPr>
          <p:cNvSpPr txBox="1"/>
          <p:nvPr/>
        </p:nvSpPr>
        <p:spPr>
          <a:xfrm>
            <a:off x="7956376" y="946826"/>
            <a:ext cx="7039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rgbClr val="00B0F0"/>
                </a:solidFill>
              </a:rPr>
              <a:t>2022</a:t>
            </a:r>
            <a:endParaRPr lang="it-IT" sz="1600" b="1" dirty="0">
              <a:solidFill>
                <a:srgbClr val="00B0F0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ADDA864-5176-2700-D826-14F65621D45A}"/>
              </a:ext>
            </a:extLst>
          </p:cNvPr>
          <p:cNvSpPr txBox="1"/>
          <p:nvPr/>
        </p:nvSpPr>
        <p:spPr>
          <a:xfrm>
            <a:off x="1094831" y="2211710"/>
            <a:ext cx="380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BZ</a:t>
            </a:r>
            <a:endParaRPr lang="it-IT" sz="11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C5710852-410F-1CAD-27E1-1FD93EF38BA7}"/>
              </a:ext>
            </a:extLst>
          </p:cNvPr>
          <p:cNvSpPr txBox="1"/>
          <p:nvPr/>
        </p:nvSpPr>
        <p:spPr>
          <a:xfrm>
            <a:off x="3327079" y="2211710"/>
            <a:ext cx="380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BZ</a:t>
            </a:r>
            <a:endParaRPr lang="it-IT" sz="11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516D16F-9F35-CABA-D203-0F9B3E680ED0}"/>
              </a:ext>
            </a:extLst>
          </p:cNvPr>
          <p:cNvSpPr txBox="1"/>
          <p:nvPr/>
        </p:nvSpPr>
        <p:spPr>
          <a:xfrm>
            <a:off x="5539364" y="2210037"/>
            <a:ext cx="380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BZ</a:t>
            </a:r>
            <a:endParaRPr lang="it-IT" sz="110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F419AFF-BC87-0CDC-0221-8CD68DE35EED}"/>
              </a:ext>
            </a:extLst>
          </p:cNvPr>
          <p:cNvSpPr txBox="1"/>
          <p:nvPr/>
        </p:nvSpPr>
        <p:spPr>
          <a:xfrm>
            <a:off x="7853279" y="2210037"/>
            <a:ext cx="380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BZ</a:t>
            </a:r>
            <a:endParaRPr lang="it-IT" sz="1100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1ADE52C-BB45-6412-8C09-2512B0D1349E}"/>
              </a:ext>
            </a:extLst>
          </p:cNvPr>
          <p:cNvSpPr txBox="1"/>
          <p:nvPr/>
        </p:nvSpPr>
        <p:spPr>
          <a:xfrm>
            <a:off x="518767" y="2006478"/>
            <a:ext cx="452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ME</a:t>
            </a:r>
            <a:endParaRPr lang="it-IT" sz="1100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4A19C448-7A82-5D93-7260-5BAAB2B7144F}"/>
              </a:ext>
            </a:extLst>
          </p:cNvPr>
          <p:cNvSpPr txBox="1"/>
          <p:nvPr/>
        </p:nvSpPr>
        <p:spPr>
          <a:xfrm>
            <a:off x="2771800" y="2006478"/>
            <a:ext cx="452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ME</a:t>
            </a:r>
            <a:endParaRPr lang="it-IT" sz="1100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2AE0C2F3-26CD-2BC8-CDEA-BF72929F700D}"/>
              </a:ext>
            </a:extLst>
          </p:cNvPr>
          <p:cNvSpPr txBox="1"/>
          <p:nvPr/>
        </p:nvSpPr>
        <p:spPr>
          <a:xfrm>
            <a:off x="5004048" y="2012989"/>
            <a:ext cx="452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ME</a:t>
            </a:r>
            <a:endParaRPr lang="it-IT" sz="1100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7DA9D293-5249-38A8-052B-32939E50B2A7}"/>
              </a:ext>
            </a:extLst>
          </p:cNvPr>
          <p:cNvSpPr txBox="1"/>
          <p:nvPr/>
        </p:nvSpPr>
        <p:spPr>
          <a:xfrm>
            <a:off x="7279704" y="2012989"/>
            <a:ext cx="452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ME</a:t>
            </a:r>
            <a:endParaRPr lang="it-IT" sz="1100" dirty="0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99FAF3E5-DE0C-4262-2A9B-273135770381}"/>
              </a:ext>
            </a:extLst>
          </p:cNvPr>
          <p:cNvSpPr txBox="1"/>
          <p:nvPr/>
        </p:nvSpPr>
        <p:spPr>
          <a:xfrm>
            <a:off x="1203254" y="1620016"/>
            <a:ext cx="452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BX</a:t>
            </a:r>
            <a:endParaRPr lang="it-IT" sz="1100" dirty="0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F988D92-1952-9DD9-BE2F-E3147CF25BB9}"/>
              </a:ext>
            </a:extLst>
          </p:cNvPr>
          <p:cNvSpPr txBox="1"/>
          <p:nvPr/>
        </p:nvSpPr>
        <p:spPr>
          <a:xfrm>
            <a:off x="3471095" y="1620016"/>
            <a:ext cx="452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BX</a:t>
            </a:r>
            <a:endParaRPr lang="it-IT" sz="1100" dirty="0"/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13F8ACFD-8B79-E5F9-7308-32602E05B5F1}"/>
              </a:ext>
            </a:extLst>
          </p:cNvPr>
          <p:cNvSpPr txBox="1"/>
          <p:nvPr/>
        </p:nvSpPr>
        <p:spPr>
          <a:xfrm>
            <a:off x="5675565" y="1620016"/>
            <a:ext cx="452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BX</a:t>
            </a:r>
            <a:endParaRPr lang="it-IT" sz="1100" dirty="0"/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0845CB6C-5D48-C904-7D7D-7F1B57B108CE}"/>
              </a:ext>
            </a:extLst>
          </p:cNvPr>
          <p:cNvSpPr txBox="1"/>
          <p:nvPr/>
        </p:nvSpPr>
        <p:spPr>
          <a:xfrm>
            <a:off x="7919961" y="1620016"/>
            <a:ext cx="452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BX</a:t>
            </a:r>
            <a:endParaRPr lang="it-IT" sz="1100" dirty="0"/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DF831293-B1BD-525D-B914-440FC12D0F58}"/>
              </a:ext>
            </a:extLst>
          </p:cNvPr>
          <p:cNvSpPr txBox="1"/>
          <p:nvPr/>
        </p:nvSpPr>
        <p:spPr>
          <a:xfrm>
            <a:off x="1719458" y="1748402"/>
            <a:ext cx="452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BK</a:t>
            </a:r>
            <a:endParaRPr lang="it-IT" sz="1100" dirty="0"/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1B0A622C-54A8-94E4-CF04-D71F61DE7687}"/>
              </a:ext>
            </a:extLst>
          </p:cNvPr>
          <p:cNvSpPr txBox="1"/>
          <p:nvPr/>
        </p:nvSpPr>
        <p:spPr>
          <a:xfrm>
            <a:off x="3975151" y="1748402"/>
            <a:ext cx="452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BK</a:t>
            </a:r>
            <a:endParaRPr lang="it-IT" sz="1100" dirty="0"/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25421EAA-7BA6-52EA-4C58-D8F822EEC229}"/>
              </a:ext>
            </a:extLst>
          </p:cNvPr>
          <p:cNvSpPr txBox="1"/>
          <p:nvPr/>
        </p:nvSpPr>
        <p:spPr>
          <a:xfrm>
            <a:off x="6207399" y="1754544"/>
            <a:ext cx="452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BK</a:t>
            </a:r>
            <a:endParaRPr lang="it-IT" sz="1100" dirty="0"/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D4719B9A-1362-B96C-80C8-33177D780C43}"/>
              </a:ext>
            </a:extLst>
          </p:cNvPr>
          <p:cNvSpPr txBox="1"/>
          <p:nvPr/>
        </p:nvSpPr>
        <p:spPr>
          <a:xfrm>
            <a:off x="8452617" y="1748402"/>
            <a:ext cx="452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BK</a:t>
            </a:r>
            <a:endParaRPr lang="it-IT" sz="1100" dirty="0"/>
          </a:p>
        </p:txBody>
      </p:sp>
    </p:spTree>
    <p:extLst>
      <p:ext uri="{BB962C8B-B14F-4D97-AF65-F5344CB8AC3E}">
        <p14:creationId xmlns:p14="http://schemas.microsoft.com/office/powerpoint/2010/main" val="141159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34" grpId="0"/>
      <p:bldP spid="40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9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1D26C71C-670C-4836-BACA-062167026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73462" y="6496087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97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6EBF16-D362-4920-8385-EDABB18418FB}" type="slidenum">
              <a:rPr lang="it-IT" smtClean="0"/>
              <a:pPr/>
              <a:t>5</a:t>
            </a:fld>
            <a:endParaRPr lang="it-IT"/>
          </a:p>
        </p:txBody>
      </p:sp>
      <p:sp>
        <p:nvSpPr>
          <p:cNvPr id="6" name="Rettangolo 3">
            <a:extLst>
              <a:ext uri="{FF2B5EF4-FFF2-40B4-BE49-F238E27FC236}">
                <a16:creationId xmlns:a16="http://schemas.microsoft.com/office/drawing/2014/main" id="{D85784C0-B57D-C366-6827-88021782E5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8520" y="771550"/>
            <a:ext cx="8675687" cy="33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spcBef>
                <a:spcPct val="20000"/>
              </a:spcBef>
            </a:pP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Ambulatory</a:t>
            </a:r>
            <a:r>
              <a:rPr lang="de-DE" sz="2000" dirty="0">
                <a:solidFill>
                  <a:srgbClr val="203864"/>
                </a:solidFill>
                <a:latin typeface="Fira Sans Hair"/>
              </a:rPr>
              <a:t> Care-Sensitive </a:t>
            </a: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Conditions</a:t>
            </a:r>
            <a:r>
              <a:rPr lang="de-DE" sz="2000" dirty="0">
                <a:solidFill>
                  <a:srgbClr val="203864"/>
                </a:solidFill>
                <a:latin typeface="Fira Sans Hair"/>
              </a:rPr>
              <a:t> (ACSC): </a:t>
            </a: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primary</a:t>
            </a:r>
            <a:r>
              <a:rPr lang="de-DE" sz="2000" dirty="0">
                <a:solidFill>
                  <a:srgbClr val="203864"/>
                </a:solidFill>
                <a:latin typeface="Fira Sans Hair"/>
              </a:rPr>
              <a:t> care, </a:t>
            </a: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ambulatory</a:t>
            </a:r>
            <a:r>
              <a:rPr lang="de-DE" sz="2000" dirty="0">
                <a:solidFill>
                  <a:srgbClr val="203864"/>
                </a:solidFill>
                <a:latin typeface="Fira Sans Hair"/>
              </a:rPr>
              <a:t> care…</a:t>
            </a:r>
          </a:p>
        </p:txBody>
      </p:sp>
      <p:sp>
        <p:nvSpPr>
          <p:cNvPr id="7" name="Rettangolo 3">
            <a:extLst>
              <a:ext uri="{FF2B5EF4-FFF2-40B4-BE49-F238E27FC236}">
                <a16:creationId xmlns:a16="http://schemas.microsoft.com/office/drawing/2014/main" id="{EE35D984-A2E9-DE37-C33D-3ADC53F99A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1010" y="1347614"/>
            <a:ext cx="9191521" cy="363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75000"/>
              </a:lnSpc>
              <a:spcBef>
                <a:spcPct val="20000"/>
              </a:spcBef>
            </a:pPr>
            <a:r>
              <a:rPr lang="en-US" sz="2000" dirty="0">
                <a:solidFill>
                  <a:srgbClr val="0070C0"/>
                </a:solidFill>
                <a:latin typeface="Fira Sans Hair"/>
              </a:rPr>
              <a:t>Conditions for which good outpatient care </a:t>
            </a:r>
            <a:r>
              <a:rPr lang="en-US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ira Sans Hair"/>
              </a:rPr>
              <a:t>can potentially prevent the need for hospitalization</a:t>
            </a:r>
            <a:r>
              <a:rPr lang="en-US" sz="2000" dirty="0">
                <a:solidFill>
                  <a:srgbClr val="0070C0"/>
                </a:solidFill>
                <a:latin typeface="Fira Sans Hair"/>
              </a:rPr>
              <a:t>, or for which early intervention can prevent complications or more severe disease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(Agency </a:t>
            </a:r>
            <a:r>
              <a:rPr lang="de-DE" sz="1200" i="1" dirty="0" err="1">
                <a:solidFill>
                  <a:srgbClr val="0070C0"/>
                </a:solidFill>
                <a:latin typeface="Fira Sans Hair"/>
              </a:rPr>
              <a:t>for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1200" i="1" dirty="0" err="1">
                <a:solidFill>
                  <a:srgbClr val="0070C0"/>
                </a:solidFill>
                <a:latin typeface="Fira Sans Hair"/>
              </a:rPr>
              <a:t>Healthcare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, AHRQ </a:t>
            </a:r>
            <a:r>
              <a:rPr lang="de-DE" sz="1200" i="1" dirty="0" err="1">
                <a:solidFill>
                  <a:srgbClr val="0070C0"/>
                </a:solidFill>
                <a:latin typeface="Fira Sans Hair"/>
              </a:rPr>
              <a:t>Prevention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 Quality </a:t>
            </a:r>
            <a:r>
              <a:rPr lang="de-DE" sz="1200" i="1" dirty="0" err="1">
                <a:solidFill>
                  <a:srgbClr val="0070C0"/>
                </a:solidFill>
                <a:latin typeface="Fira Sans Hair"/>
              </a:rPr>
              <a:t>Indicators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)</a:t>
            </a:r>
          </a:p>
          <a:p>
            <a:pPr algn="just">
              <a:lnSpc>
                <a:spcPct val="75000"/>
              </a:lnSpc>
              <a:spcBef>
                <a:spcPct val="20000"/>
              </a:spcBef>
            </a:pPr>
            <a:endParaRPr lang="de-DE" sz="1050" dirty="0">
              <a:solidFill>
                <a:srgbClr val="0070C0"/>
              </a:solidFill>
              <a:latin typeface="Fira Sans Hair"/>
            </a:endParaRPr>
          </a:p>
          <a:p>
            <a:pPr algn="just">
              <a:lnSpc>
                <a:spcPct val="75000"/>
              </a:lnSpc>
              <a:spcBef>
                <a:spcPct val="20000"/>
              </a:spcBef>
            </a:pPr>
            <a:r>
              <a:rPr lang="de-DE" sz="2000" dirty="0">
                <a:solidFill>
                  <a:srgbClr val="0070C0"/>
                </a:solidFill>
                <a:latin typeface="Fira Sans Hair"/>
              </a:rPr>
              <a:t>Hospital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admissions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for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ACSC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are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potentially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an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avoidable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hospitalization</a:t>
            </a:r>
            <a:endParaRPr lang="de-DE" sz="2000" dirty="0">
              <a:solidFill>
                <a:srgbClr val="0070C0"/>
              </a:solidFill>
              <a:latin typeface="Fira Sans Hair"/>
            </a:endParaRPr>
          </a:p>
          <a:p>
            <a:pPr algn="just">
              <a:lnSpc>
                <a:spcPct val="75000"/>
              </a:lnSpc>
              <a:spcBef>
                <a:spcPct val="20000"/>
              </a:spcBef>
            </a:pPr>
            <a:endParaRPr lang="de-DE" dirty="0">
              <a:solidFill>
                <a:srgbClr val="0070C0"/>
              </a:solidFill>
              <a:latin typeface="Fira Sans Hair"/>
            </a:endParaRPr>
          </a:p>
          <a:p>
            <a:pPr algn="just">
              <a:lnSpc>
                <a:spcPct val="75000"/>
              </a:lnSpc>
              <a:spcBef>
                <a:spcPct val="20000"/>
              </a:spcBef>
            </a:pPr>
            <a:r>
              <a:rPr lang="de-DE" sz="2000" dirty="0">
                <a:solidFill>
                  <a:srgbClr val="0070C0"/>
                </a:solidFill>
                <a:latin typeface="Fira Sans Hair"/>
              </a:rPr>
              <a:t>ACSC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hospitalization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rates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can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indirectly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provide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an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evalutation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to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the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access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to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quality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primary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health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care 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(</a:t>
            </a:r>
            <a:r>
              <a:rPr lang="en-US" sz="1200" i="1" dirty="0">
                <a:solidFill>
                  <a:srgbClr val="0070C0"/>
                </a:solidFill>
                <a:latin typeface="Fira Sans Hair"/>
              </a:rPr>
              <a:t>Gao J, Moran E, Li YF, et al. Predicting potentially avoidable hospitalizations. Med Care 2014 Feb;52(2):164-71)</a:t>
            </a:r>
            <a:endParaRPr lang="de-DE" sz="1200" i="1" dirty="0">
              <a:solidFill>
                <a:srgbClr val="0070C0"/>
              </a:solidFill>
              <a:latin typeface="Fira Sans Hair"/>
            </a:endParaRPr>
          </a:p>
          <a:p>
            <a:pPr algn="just">
              <a:lnSpc>
                <a:spcPct val="75000"/>
              </a:lnSpc>
              <a:spcBef>
                <a:spcPct val="20000"/>
              </a:spcBef>
            </a:pPr>
            <a:endParaRPr lang="de-DE" dirty="0">
              <a:solidFill>
                <a:srgbClr val="0070C0"/>
              </a:solidFill>
              <a:latin typeface="Fira Sans Hair"/>
            </a:endParaRPr>
          </a:p>
          <a:p>
            <a:pPr algn="just">
              <a:lnSpc>
                <a:spcPct val="75000"/>
              </a:lnSpc>
              <a:spcBef>
                <a:spcPct val="20000"/>
              </a:spcBef>
            </a:pPr>
            <a:r>
              <a:rPr lang="de-DE" sz="2000" dirty="0">
                <a:solidFill>
                  <a:srgbClr val="0070C0"/>
                </a:solidFill>
                <a:latin typeface="Fira Sans Hair"/>
              </a:rPr>
              <a:t>ACSC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are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classified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in</a:t>
            </a:r>
          </a:p>
          <a:p>
            <a:pPr marL="685800" lvl="1" indent="-342900" algn="just">
              <a:lnSpc>
                <a:spcPct val="75000"/>
              </a:lnSpc>
              <a:spcBef>
                <a:spcPct val="20000"/>
              </a:spcBef>
              <a:buFontTx/>
              <a:buChar char="-"/>
            </a:pP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Chronic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conditions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 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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good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primary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care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can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prevent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complications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 </a:t>
            </a:r>
            <a:endParaRPr lang="de-DE" sz="2000" dirty="0">
              <a:solidFill>
                <a:srgbClr val="0070C0"/>
              </a:solidFill>
              <a:latin typeface="Fira Sans Hair"/>
            </a:endParaRPr>
          </a:p>
          <a:p>
            <a:pPr marL="685800" lvl="1" indent="-342900" algn="just">
              <a:lnSpc>
                <a:spcPct val="75000"/>
              </a:lnSpc>
              <a:spcBef>
                <a:spcPct val="20000"/>
              </a:spcBef>
              <a:buFontTx/>
              <a:buChar char="-"/>
            </a:pP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Acute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conditions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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early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intervention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can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prevent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more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serious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consequences</a:t>
            </a:r>
            <a:endParaRPr lang="de-DE" sz="2000" dirty="0">
              <a:solidFill>
                <a:srgbClr val="0070C0"/>
              </a:solidFill>
              <a:latin typeface="Fira Sans Hair"/>
            </a:endParaRPr>
          </a:p>
          <a:p>
            <a:pPr marL="685800" lvl="1" indent="-342900" algn="just">
              <a:lnSpc>
                <a:spcPct val="75000"/>
              </a:lnSpc>
              <a:spcBef>
                <a:spcPct val="20000"/>
              </a:spcBef>
              <a:buFontTx/>
              <a:buChar char="-"/>
            </a:pP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Preventable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conditions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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Immunisation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can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prevent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the</a:t>
            </a:r>
            <a:r>
              <a:rPr lang="de-DE" sz="2000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illness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</a:p>
          <a:p>
            <a:pPr>
              <a:lnSpc>
                <a:spcPct val="75000"/>
              </a:lnSpc>
              <a:spcBef>
                <a:spcPct val="20000"/>
              </a:spcBef>
            </a:pP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(The </a:t>
            </a:r>
            <a:r>
              <a:rPr lang="de-DE" sz="1200" i="1" dirty="0" err="1">
                <a:solidFill>
                  <a:srgbClr val="0070C0"/>
                </a:solidFill>
                <a:latin typeface="Fira Sans Hair"/>
              </a:rPr>
              <a:t>King‘s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 Fund (2012), Emergency </a:t>
            </a:r>
            <a:r>
              <a:rPr lang="de-DE" sz="1200" i="1" dirty="0" err="1">
                <a:solidFill>
                  <a:srgbClr val="0070C0"/>
                </a:solidFill>
                <a:latin typeface="Fira Sans Hair"/>
              </a:rPr>
              <a:t>hospital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1200" i="1" dirty="0" err="1">
                <a:solidFill>
                  <a:srgbClr val="0070C0"/>
                </a:solidFill>
                <a:latin typeface="Fira Sans Hair"/>
              </a:rPr>
              <a:t>admissions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1200" i="1" dirty="0" err="1">
                <a:solidFill>
                  <a:srgbClr val="0070C0"/>
                </a:solidFill>
                <a:latin typeface="Fira Sans Hair"/>
              </a:rPr>
              <a:t>of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1200" i="1" dirty="0" err="1">
                <a:solidFill>
                  <a:srgbClr val="0070C0"/>
                </a:solidFill>
                <a:latin typeface="Fira Sans Hair"/>
              </a:rPr>
              <a:t>ambulatory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 care-sensitive </a:t>
            </a:r>
            <a:r>
              <a:rPr lang="de-DE" sz="1200" i="1" dirty="0" err="1">
                <a:solidFill>
                  <a:srgbClr val="0070C0"/>
                </a:solidFill>
                <a:latin typeface="Fira Sans Hair"/>
              </a:rPr>
              <a:t>conditions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: </a:t>
            </a:r>
            <a:r>
              <a:rPr lang="de-DE" sz="1200" i="1" dirty="0" err="1">
                <a:solidFill>
                  <a:srgbClr val="0070C0"/>
                </a:solidFill>
                <a:latin typeface="Fira Sans Hair"/>
              </a:rPr>
              <a:t>identifying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1200" i="1" dirty="0" err="1">
                <a:solidFill>
                  <a:srgbClr val="0070C0"/>
                </a:solidFill>
                <a:latin typeface="Fira Sans Hair"/>
              </a:rPr>
              <a:t>the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 potential </a:t>
            </a:r>
            <a:r>
              <a:rPr lang="de-DE" sz="1200" i="1" dirty="0" err="1">
                <a:solidFill>
                  <a:srgbClr val="0070C0"/>
                </a:solidFill>
                <a:latin typeface="Fira Sans Hair"/>
              </a:rPr>
              <a:t>for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1200" i="1" dirty="0" err="1">
                <a:solidFill>
                  <a:srgbClr val="0070C0"/>
                </a:solidFill>
                <a:latin typeface="Fira Sans Hair"/>
              </a:rPr>
              <a:t>the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1200" i="1" dirty="0" err="1">
                <a:solidFill>
                  <a:srgbClr val="0070C0"/>
                </a:solidFill>
                <a:latin typeface="Fira Sans Hair"/>
              </a:rPr>
              <a:t>reductions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3057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1D26C71C-670C-4836-BACA-062167026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73462" y="6496087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97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6EBF16-D362-4920-8385-EDABB18418FB}" type="slidenum">
              <a:rPr lang="it-IT" smtClean="0"/>
              <a:pPr/>
              <a:t>6</a:t>
            </a:fld>
            <a:endParaRPr lang="it-IT"/>
          </a:p>
        </p:txBody>
      </p:sp>
      <p:sp>
        <p:nvSpPr>
          <p:cNvPr id="6" name="Rettangolo 3">
            <a:extLst>
              <a:ext uri="{FF2B5EF4-FFF2-40B4-BE49-F238E27FC236}">
                <a16:creationId xmlns:a16="http://schemas.microsoft.com/office/drawing/2014/main" id="{D85784C0-B57D-C366-6827-88021782E5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8520" y="771550"/>
            <a:ext cx="9252520" cy="33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  <a:spcBef>
                <a:spcPct val="20000"/>
              </a:spcBef>
            </a:pP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Ambulatory</a:t>
            </a:r>
            <a:r>
              <a:rPr lang="de-DE" sz="2000" dirty="0">
                <a:solidFill>
                  <a:srgbClr val="203864"/>
                </a:solidFill>
                <a:latin typeface="Fira Sans Hair"/>
              </a:rPr>
              <a:t> Care-Sensitive </a:t>
            </a: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Conditions</a:t>
            </a:r>
            <a:r>
              <a:rPr lang="de-DE" sz="2000" dirty="0">
                <a:solidFill>
                  <a:srgbClr val="203864"/>
                </a:solidFill>
                <a:latin typeface="Fira Sans Hair"/>
              </a:rPr>
              <a:t> (ACSC): …but not </a:t>
            </a:r>
            <a:r>
              <a:rPr lang="de-DE" sz="2000" dirty="0" err="1">
                <a:solidFill>
                  <a:srgbClr val="203864"/>
                </a:solidFill>
                <a:latin typeface="Fira Sans Hair"/>
              </a:rPr>
              <a:t>only</a:t>
            </a:r>
            <a:r>
              <a:rPr lang="de-DE" sz="2000" dirty="0">
                <a:solidFill>
                  <a:srgbClr val="203864"/>
                </a:solidFill>
                <a:latin typeface="Fira Sans Hair"/>
              </a:rPr>
              <a:t>…</a:t>
            </a:r>
          </a:p>
        </p:txBody>
      </p:sp>
      <p:sp>
        <p:nvSpPr>
          <p:cNvPr id="7" name="Rettangolo 3">
            <a:extLst>
              <a:ext uri="{FF2B5EF4-FFF2-40B4-BE49-F238E27FC236}">
                <a16:creationId xmlns:a16="http://schemas.microsoft.com/office/drawing/2014/main" id="{EE35D984-A2E9-DE37-C33D-3ADC53F99A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1010" y="1203598"/>
            <a:ext cx="9191521" cy="1210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75000"/>
              </a:lnSpc>
              <a:spcBef>
                <a:spcPct val="20000"/>
              </a:spcBef>
            </a:pPr>
            <a:r>
              <a:rPr lang="en-US" sz="2000" dirty="0">
                <a:solidFill>
                  <a:srgbClr val="0070C0"/>
                </a:solidFill>
                <a:latin typeface="Fira Sans Hair"/>
              </a:rPr>
              <a:t>ACSC could be related to:</a:t>
            </a:r>
          </a:p>
          <a:p>
            <a:pPr marL="342900" indent="-342900" algn="just">
              <a:lnSpc>
                <a:spcPct val="75000"/>
              </a:lnSpc>
              <a:spcBef>
                <a:spcPct val="20000"/>
              </a:spcBef>
              <a:buFontTx/>
              <a:buChar char="-"/>
            </a:pPr>
            <a:r>
              <a:rPr lang="en-US" sz="2000" dirty="0">
                <a:solidFill>
                  <a:srgbClr val="0070C0"/>
                </a:solidFill>
                <a:latin typeface="Fira Sans Hair"/>
              </a:rPr>
              <a:t>preferences of the patient/patient’s family</a:t>
            </a:r>
          </a:p>
          <a:p>
            <a:pPr marL="342900" indent="-342900" algn="just">
              <a:lnSpc>
                <a:spcPct val="75000"/>
              </a:lnSpc>
              <a:spcBef>
                <a:spcPct val="20000"/>
              </a:spcBef>
              <a:buFontTx/>
              <a:buChar char="-"/>
            </a:pPr>
            <a:r>
              <a:rPr lang="en-US" sz="2000" dirty="0">
                <a:solidFill>
                  <a:srgbClr val="0070C0"/>
                </a:solidFill>
                <a:latin typeface="Fira Sans Hair"/>
              </a:rPr>
              <a:t>availability of diagnostic and therapeutic interventions</a:t>
            </a:r>
          </a:p>
          <a:p>
            <a:pPr marL="342900" indent="-342900" algn="just">
              <a:lnSpc>
                <a:spcPct val="75000"/>
              </a:lnSpc>
              <a:spcBef>
                <a:spcPct val="20000"/>
              </a:spcBef>
              <a:buFontTx/>
              <a:buChar char="-"/>
            </a:pPr>
            <a:r>
              <a:rPr lang="en-US" sz="2000" dirty="0">
                <a:solidFill>
                  <a:srgbClr val="0070C0"/>
                </a:solidFill>
                <a:latin typeface="Fira Sans Hair"/>
              </a:rPr>
              <a:t>resources availability</a:t>
            </a:r>
          </a:p>
        </p:txBody>
      </p:sp>
      <p:sp>
        <p:nvSpPr>
          <p:cNvPr id="5" name="Oval 7">
            <a:extLst>
              <a:ext uri="{FF2B5EF4-FFF2-40B4-BE49-F238E27FC236}">
                <a16:creationId xmlns:a16="http://schemas.microsoft.com/office/drawing/2014/main" id="{00A97DA4-640C-2613-0B9B-1442946CB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8649" y="3387849"/>
            <a:ext cx="1933575" cy="695325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 Box 8">
            <a:extLst>
              <a:ext uri="{FF2B5EF4-FFF2-40B4-BE49-F238E27FC236}">
                <a16:creationId xmlns:a16="http://schemas.microsoft.com/office/drawing/2014/main" id="{0E85171F-0158-24F9-147E-6F00FD2059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9174" y="3559299"/>
            <a:ext cx="1123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/>
              <a:t>Variation</a:t>
            </a:r>
          </a:p>
        </p:txBody>
      </p:sp>
      <p:sp>
        <p:nvSpPr>
          <p:cNvPr id="9" name="Text Box 9">
            <a:extLst>
              <a:ext uri="{FF2B5EF4-FFF2-40B4-BE49-F238E27FC236}">
                <a16:creationId xmlns:a16="http://schemas.microsoft.com/office/drawing/2014/main" id="{4A841183-7156-403F-EFE3-78B3312C9C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1524" y="3584699"/>
            <a:ext cx="1536700" cy="284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b="1"/>
              <a:t>Random variation</a:t>
            </a:r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id="{6D3F3C88-44BA-F89B-D018-A9EE098A9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99" y="3581524"/>
            <a:ext cx="1536700" cy="284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b="1"/>
              <a:t>Data inaccuracy</a:t>
            </a:r>
          </a:p>
        </p:txBody>
      </p:sp>
      <p:sp>
        <p:nvSpPr>
          <p:cNvPr id="11" name="Text Box 11">
            <a:extLst>
              <a:ext uri="{FF2B5EF4-FFF2-40B4-BE49-F238E27FC236}">
                <a16:creationId xmlns:a16="http://schemas.microsoft.com/office/drawing/2014/main" id="{1D3F1BFC-882F-EDBE-18C4-D6BE0A775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724" y="2787774"/>
            <a:ext cx="1536700" cy="284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200" b="1"/>
              <a:t>Demand</a:t>
            </a:r>
          </a:p>
        </p:txBody>
      </p:sp>
      <p:sp>
        <p:nvSpPr>
          <p:cNvPr id="12" name="Text Box 12">
            <a:extLst>
              <a:ext uri="{FF2B5EF4-FFF2-40B4-BE49-F238E27FC236}">
                <a16:creationId xmlns:a16="http://schemas.microsoft.com/office/drawing/2014/main" id="{FD5030EE-BE14-DA92-F75A-560D4F920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599" y="4441949"/>
            <a:ext cx="1536700" cy="284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200" b="1"/>
              <a:t>Supply</a:t>
            </a:r>
          </a:p>
        </p:txBody>
      </p:sp>
      <p:sp>
        <p:nvSpPr>
          <p:cNvPr id="13" name="Line 65">
            <a:extLst>
              <a:ext uri="{FF2B5EF4-FFF2-40B4-BE49-F238E27FC236}">
                <a16:creationId xmlns:a16="http://schemas.microsoft.com/office/drawing/2014/main" id="{95112A84-C645-53F9-444B-5EE4726F8E42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0349" y="3071937"/>
            <a:ext cx="0" cy="3159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" name="Line 67">
            <a:extLst>
              <a:ext uri="{FF2B5EF4-FFF2-40B4-BE49-F238E27FC236}">
                <a16:creationId xmlns:a16="http://schemas.microsoft.com/office/drawing/2014/main" id="{9E48B448-E23F-013A-1D76-9B10BDBCCE4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314924" y="3727574"/>
            <a:ext cx="736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" name="Line 68">
            <a:extLst>
              <a:ext uri="{FF2B5EF4-FFF2-40B4-BE49-F238E27FC236}">
                <a16:creationId xmlns:a16="http://schemas.microsoft.com/office/drawing/2014/main" id="{93E331D9-25BC-4AA7-1B89-CD06F5DE8A9E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99" y="3727574"/>
            <a:ext cx="63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" name="Line 69">
            <a:extLst>
              <a:ext uri="{FF2B5EF4-FFF2-40B4-BE49-F238E27FC236}">
                <a16:creationId xmlns:a16="http://schemas.microsoft.com/office/drawing/2014/main" id="{653B47EB-1035-245E-D919-65F5BDE4575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76699" y="4079999"/>
            <a:ext cx="0" cy="361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cxnSp>
        <p:nvCxnSpPr>
          <p:cNvPr id="17" name="AutoShape 112">
            <a:extLst>
              <a:ext uri="{FF2B5EF4-FFF2-40B4-BE49-F238E27FC236}">
                <a16:creationId xmlns:a16="http://schemas.microsoft.com/office/drawing/2014/main" id="{EC9E7140-F15D-4BEC-8EFD-40826E990006}"/>
              </a:ext>
            </a:extLst>
          </p:cNvPr>
          <p:cNvCxnSpPr>
            <a:cxnSpLocks noChangeShapeType="1"/>
            <a:stCxn id="12" idx="3"/>
            <a:endCxn id="11" idx="3"/>
          </p:cNvCxnSpPr>
          <p:nvPr/>
        </p:nvCxnSpPr>
        <p:spPr bwMode="auto">
          <a:xfrm flipH="1" flipV="1">
            <a:off x="4124424" y="2930649"/>
            <a:ext cx="15875" cy="1654175"/>
          </a:xfrm>
          <a:prstGeom prst="bentConnector3">
            <a:avLst>
              <a:gd name="adj1" fmla="val -19440009"/>
            </a:avLst>
          </a:prstGeom>
          <a:noFill/>
          <a:ln w="25400">
            <a:solidFill>
              <a:schemeClr val="tx1"/>
            </a:solidFill>
            <a:prstDash val="sysDot"/>
            <a:miter lim="800000"/>
            <a:headEnd type="triangle" w="med" len="med"/>
            <a:tailEnd type="triangle" w="med" len="med"/>
          </a:ln>
        </p:spPr>
      </p:cxnSp>
      <p:sp>
        <p:nvSpPr>
          <p:cNvPr id="18" name="Text Box 5">
            <a:extLst>
              <a:ext uri="{FF2B5EF4-FFF2-40B4-BE49-F238E27FC236}">
                <a16:creationId xmlns:a16="http://schemas.microsoft.com/office/drawing/2014/main" id="{8F94FBF4-4CCF-835C-DFD8-79D0E54040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8" y="4865314"/>
            <a:ext cx="82931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Source: </a:t>
            </a:r>
            <a:r>
              <a:rPr lang="de-DE" sz="1200" i="1" dirty="0" err="1">
                <a:solidFill>
                  <a:srgbClr val="0070C0"/>
                </a:solidFill>
                <a:latin typeface="Fira Sans Hair"/>
              </a:rPr>
              <a:t>King‘s</a:t>
            </a:r>
            <a:r>
              <a:rPr lang="de-DE" sz="1200" i="1" dirty="0">
                <a:solidFill>
                  <a:srgbClr val="0070C0"/>
                </a:solidFill>
                <a:latin typeface="Fira Sans Hair"/>
              </a:rPr>
              <a:t> Fund (2011), Variation in Health Care </a:t>
            </a:r>
          </a:p>
        </p:txBody>
      </p:sp>
    </p:spTree>
    <p:extLst>
      <p:ext uri="{BB962C8B-B14F-4D97-AF65-F5344CB8AC3E}">
        <p14:creationId xmlns:p14="http://schemas.microsoft.com/office/powerpoint/2010/main" val="239315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1D26C71C-670C-4836-BACA-062167026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73462" y="6496087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97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6EBF16-D362-4920-8385-EDABB18418FB}" type="slidenum">
              <a:rPr lang="it-IT" smtClean="0"/>
              <a:pPr/>
              <a:t>7</a:t>
            </a:fld>
            <a:endParaRPr lang="it-IT"/>
          </a:p>
        </p:txBody>
      </p:sp>
      <p:sp>
        <p:nvSpPr>
          <p:cNvPr id="6" name="Rettangolo 3">
            <a:extLst>
              <a:ext uri="{FF2B5EF4-FFF2-40B4-BE49-F238E27FC236}">
                <a16:creationId xmlns:a16="http://schemas.microsoft.com/office/drawing/2014/main" id="{D85784C0-B57D-C366-6827-88021782E5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8520" y="771550"/>
            <a:ext cx="8675687" cy="309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spcBef>
                <a:spcPct val="20000"/>
              </a:spcBef>
            </a:pPr>
            <a:r>
              <a:rPr lang="de-DE" dirty="0" err="1">
                <a:solidFill>
                  <a:srgbClr val="203864"/>
                </a:solidFill>
                <a:latin typeface="Fira Sans Hair"/>
              </a:rPr>
              <a:t>Ambulatory</a:t>
            </a:r>
            <a:r>
              <a:rPr lang="de-DE" dirty="0">
                <a:solidFill>
                  <a:srgbClr val="203864"/>
                </a:solidFill>
                <a:latin typeface="Fira Sans Hair"/>
              </a:rPr>
              <a:t> Care-Sensitive </a:t>
            </a:r>
            <a:r>
              <a:rPr lang="de-DE" dirty="0" err="1">
                <a:solidFill>
                  <a:srgbClr val="203864"/>
                </a:solidFill>
                <a:latin typeface="Fira Sans Hair"/>
              </a:rPr>
              <a:t>Conditions</a:t>
            </a:r>
            <a:r>
              <a:rPr lang="de-DE" dirty="0">
                <a:solidFill>
                  <a:srgbClr val="203864"/>
                </a:solidFill>
                <a:latin typeface="Fira Sans Hair"/>
              </a:rPr>
              <a:t> (ACSC): </a:t>
            </a:r>
            <a:r>
              <a:rPr lang="de-DE" dirty="0" err="1">
                <a:solidFill>
                  <a:srgbClr val="203864"/>
                </a:solidFill>
                <a:latin typeface="Fira Sans Hair"/>
              </a:rPr>
              <a:t>Objective</a:t>
            </a:r>
            <a:r>
              <a:rPr lang="de-DE" dirty="0">
                <a:solidFill>
                  <a:srgbClr val="203864"/>
                </a:solidFill>
                <a:latin typeface="Fira Sans Hair"/>
              </a:rPr>
              <a:t>/Methods </a:t>
            </a:r>
            <a:r>
              <a:rPr lang="de-DE" dirty="0" err="1">
                <a:solidFill>
                  <a:srgbClr val="203864"/>
                </a:solidFill>
                <a:latin typeface="Fira Sans Hair"/>
              </a:rPr>
              <a:t>of</a:t>
            </a:r>
            <a:r>
              <a:rPr lang="de-DE" dirty="0">
                <a:solidFill>
                  <a:srgbClr val="203864"/>
                </a:solidFill>
                <a:latin typeface="Fira Sans Hair"/>
              </a:rPr>
              <a:t> </a:t>
            </a:r>
            <a:r>
              <a:rPr lang="de-DE" dirty="0" err="1">
                <a:solidFill>
                  <a:srgbClr val="203864"/>
                </a:solidFill>
                <a:latin typeface="Fira Sans Hair"/>
              </a:rPr>
              <a:t>the</a:t>
            </a:r>
            <a:r>
              <a:rPr lang="de-DE" dirty="0">
                <a:solidFill>
                  <a:srgbClr val="203864"/>
                </a:solidFill>
                <a:latin typeface="Fira Sans Hair"/>
              </a:rPr>
              <a:t> </a:t>
            </a:r>
            <a:r>
              <a:rPr lang="de-DE" dirty="0" err="1">
                <a:solidFill>
                  <a:srgbClr val="203864"/>
                </a:solidFill>
                <a:latin typeface="Fira Sans Hair"/>
              </a:rPr>
              <a:t>study</a:t>
            </a:r>
            <a:endParaRPr lang="de-DE" dirty="0">
              <a:solidFill>
                <a:srgbClr val="203864"/>
              </a:solidFill>
              <a:latin typeface="Fira Sans Hair"/>
            </a:endParaRPr>
          </a:p>
        </p:txBody>
      </p:sp>
      <p:sp>
        <p:nvSpPr>
          <p:cNvPr id="2" name="Rettangolo 3">
            <a:extLst>
              <a:ext uri="{FF2B5EF4-FFF2-40B4-BE49-F238E27FC236}">
                <a16:creationId xmlns:a16="http://schemas.microsoft.com/office/drawing/2014/main" id="{C7F039B8-C46A-6CFE-3F23-FC50D52482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1010" y="1158462"/>
            <a:ext cx="9191521" cy="309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75000"/>
              </a:lnSpc>
              <a:spcBef>
                <a:spcPct val="20000"/>
              </a:spcBef>
            </a:pPr>
            <a:r>
              <a:rPr lang="de-DE" dirty="0">
                <a:solidFill>
                  <a:srgbClr val="0070C0"/>
                </a:solidFill>
                <a:latin typeface="Fira Sans Hair"/>
              </a:rPr>
              <a:t>- Was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there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unwarranted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variation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between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the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HDs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before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COVID-19?  </a:t>
            </a:r>
            <a:endParaRPr lang="de-DE" sz="1400" i="1" dirty="0">
              <a:solidFill>
                <a:srgbClr val="0070C0"/>
              </a:solidFill>
              <a:latin typeface="Fira Sans Hair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73C33759-9F35-D2BF-6F90-72D5D78906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1009" y="1491630"/>
            <a:ext cx="9191521" cy="309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75000"/>
              </a:lnSpc>
              <a:spcBef>
                <a:spcPct val="20000"/>
              </a:spcBef>
            </a:pPr>
            <a:r>
              <a:rPr lang="de-DE" dirty="0">
                <a:solidFill>
                  <a:srgbClr val="0070C0"/>
                </a:solidFill>
                <a:latin typeface="Fira Sans Hair"/>
              </a:rPr>
              <a:t>- Was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there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unwarranted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variation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between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the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HDs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during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COVID-19? </a:t>
            </a:r>
            <a:endParaRPr lang="de-DE" sz="1400" i="1" dirty="0">
              <a:solidFill>
                <a:srgbClr val="0070C0"/>
              </a:solidFill>
              <a:latin typeface="Fira Sans Hair"/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83B0DFE2-1D21-3501-9ECB-5DD776185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1009" y="1851670"/>
            <a:ext cx="9191521" cy="309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75000"/>
              </a:lnSpc>
              <a:spcBef>
                <a:spcPct val="20000"/>
              </a:spcBef>
            </a:pPr>
            <a:r>
              <a:rPr lang="de-DE" dirty="0">
                <a:solidFill>
                  <a:srgbClr val="0070C0"/>
                </a:solidFill>
                <a:latin typeface="Fira Sans Hair"/>
              </a:rPr>
              <a:t>-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Is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there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unwarranted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variation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between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the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HDs after COVID-19? </a:t>
            </a:r>
            <a:endParaRPr lang="de-DE" sz="1400" i="1" dirty="0">
              <a:solidFill>
                <a:srgbClr val="0070C0"/>
              </a:solidFill>
              <a:latin typeface="Fira Sans Hair"/>
            </a:endParaRPr>
          </a:p>
        </p:txBody>
      </p:sp>
      <p:sp>
        <p:nvSpPr>
          <p:cNvPr id="8" name="Freccia in giù 7">
            <a:extLst>
              <a:ext uri="{FF2B5EF4-FFF2-40B4-BE49-F238E27FC236}">
                <a16:creationId xmlns:a16="http://schemas.microsoft.com/office/drawing/2014/main" id="{0DAF834E-F4C0-8AD0-6919-E475F7E09348}"/>
              </a:ext>
            </a:extLst>
          </p:cNvPr>
          <p:cNvSpPr/>
          <p:nvPr/>
        </p:nvSpPr>
        <p:spPr>
          <a:xfrm>
            <a:off x="3707904" y="2196080"/>
            <a:ext cx="288032" cy="3331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FBA4CB1E-A33E-0FCE-E286-061D01042C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71750"/>
            <a:ext cx="9191521" cy="835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75000"/>
              </a:lnSpc>
              <a:spcBef>
                <a:spcPct val="20000"/>
              </a:spcBef>
            </a:pPr>
            <a:r>
              <a:rPr lang="de-DE" dirty="0">
                <a:solidFill>
                  <a:srgbClr val="0070C0"/>
                </a:solidFill>
                <a:latin typeface="Fira Sans Hair"/>
              </a:rPr>
              <a:t>Small Area Variation Analysis (SAVA)</a:t>
            </a:r>
          </a:p>
          <a:p>
            <a:pPr marL="342900" indent="-342900" algn="just">
              <a:lnSpc>
                <a:spcPct val="75000"/>
              </a:lnSpc>
              <a:spcBef>
                <a:spcPct val="20000"/>
              </a:spcBef>
              <a:buFontTx/>
              <a:buChar char="-"/>
            </a:pPr>
            <a:r>
              <a:rPr lang="en-US" dirty="0">
                <a:solidFill>
                  <a:srgbClr val="0070C0"/>
                </a:solidFill>
                <a:latin typeface="Fira Sans Hair"/>
              </a:rPr>
              <a:t>describe how hospitalization rates vary across geographic areas</a:t>
            </a:r>
          </a:p>
          <a:p>
            <a:pPr marL="685800" lvl="1" indent="-342900" algn="just">
              <a:lnSpc>
                <a:spcPct val="75000"/>
              </a:lnSpc>
              <a:spcBef>
                <a:spcPct val="20000"/>
              </a:spcBef>
              <a:buFontTx/>
              <a:buChar char="-"/>
            </a:pPr>
            <a:r>
              <a:rPr lang="en-US" dirty="0">
                <a:solidFill>
                  <a:srgbClr val="0070C0"/>
                </a:solidFill>
                <a:latin typeface="Fira Sans Hair"/>
              </a:rPr>
              <a:t>variation has been calculated by the Systematic Component of Variation (SCV)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87E40036-61D4-C95B-928E-90EB911FC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688" y="4106382"/>
            <a:ext cx="648072" cy="33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75000"/>
              </a:lnSpc>
              <a:spcBef>
                <a:spcPct val="20000"/>
              </a:spcBef>
            </a:pPr>
            <a:r>
              <a:rPr lang="de-DE" sz="2000" dirty="0">
                <a:solidFill>
                  <a:srgbClr val="0070C0"/>
                </a:solidFill>
                <a:latin typeface="Fira Sans Hair"/>
              </a:rPr>
              <a:t>SCV </a:t>
            </a:r>
            <a:endParaRPr lang="en-US" sz="2000" dirty="0">
              <a:solidFill>
                <a:srgbClr val="0070C0"/>
              </a:solidFill>
              <a:latin typeface="Fira Sans Hair"/>
            </a:endParaRPr>
          </a:p>
        </p:txBody>
      </p:sp>
      <p:sp>
        <p:nvSpPr>
          <p:cNvPr id="11" name="Parentesi graffa aperta 10">
            <a:extLst>
              <a:ext uri="{FF2B5EF4-FFF2-40B4-BE49-F238E27FC236}">
                <a16:creationId xmlns:a16="http://schemas.microsoft.com/office/drawing/2014/main" id="{451951E9-BE22-E2E4-BBB7-7BF021EAA27E}"/>
              </a:ext>
            </a:extLst>
          </p:cNvPr>
          <p:cNvSpPr/>
          <p:nvPr/>
        </p:nvSpPr>
        <p:spPr>
          <a:xfrm>
            <a:off x="2347567" y="3618560"/>
            <a:ext cx="144016" cy="1257446"/>
          </a:xfrm>
          <a:prstGeom prst="leftBrac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99A89960-FA1F-123E-C3C0-F7290F40B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784" y="3507854"/>
            <a:ext cx="2448272" cy="33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75000"/>
              </a:lnSpc>
              <a:spcBef>
                <a:spcPct val="20000"/>
              </a:spcBef>
            </a:pPr>
            <a:r>
              <a:rPr lang="de-DE" sz="2000" dirty="0">
                <a:solidFill>
                  <a:srgbClr val="0070C0"/>
                </a:solidFill>
                <a:latin typeface="Fira Sans Hair"/>
              </a:rPr>
              <a:t>≤ 1 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No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variation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endParaRPr lang="en-US" sz="2000" dirty="0">
              <a:solidFill>
                <a:srgbClr val="0070C0"/>
              </a:solidFill>
              <a:latin typeface="Fira Sans Hair"/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0D181466-8DBC-8886-DC4E-4E99CB9044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776" y="3764626"/>
            <a:ext cx="3312368" cy="33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75000"/>
              </a:lnSpc>
              <a:spcBef>
                <a:spcPct val="20000"/>
              </a:spcBef>
            </a:pPr>
            <a:r>
              <a:rPr lang="de-DE" sz="2000" dirty="0">
                <a:solidFill>
                  <a:srgbClr val="0070C0"/>
                </a:solidFill>
                <a:latin typeface="Fira Sans Hair"/>
              </a:rPr>
              <a:t>(1 – 3]  Minimal 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variation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endParaRPr lang="en-US" sz="2000" dirty="0">
              <a:solidFill>
                <a:srgbClr val="0070C0"/>
              </a:solidFill>
              <a:latin typeface="Fira Sans Hair"/>
            </a:endParaRP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947B937D-571A-CA84-90D6-35C8843ABD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776" y="4083918"/>
            <a:ext cx="3888432" cy="33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75000"/>
              </a:lnSpc>
              <a:spcBef>
                <a:spcPct val="20000"/>
              </a:spcBef>
            </a:pPr>
            <a:r>
              <a:rPr lang="de-DE" sz="2000" dirty="0">
                <a:solidFill>
                  <a:srgbClr val="0070C0"/>
                </a:solidFill>
                <a:latin typeface="Fira Sans Hair"/>
              </a:rPr>
              <a:t>(3 – 6]  Medium 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variation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endParaRPr lang="en-US" sz="2000" dirty="0">
              <a:solidFill>
                <a:srgbClr val="0070C0"/>
              </a:solidFill>
              <a:latin typeface="Fira Sans Hair"/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DEBE662-41E8-0FDC-D3B0-04A9312833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776" y="4371950"/>
            <a:ext cx="3888432" cy="33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75000"/>
              </a:lnSpc>
              <a:spcBef>
                <a:spcPct val="20000"/>
              </a:spcBef>
            </a:pPr>
            <a:r>
              <a:rPr lang="de-DE" sz="2000" dirty="0">
                <a:solidFill>
                  <a:srgbClr val="0070C0"/>
                </a:solidFill>
                <a:latin typeface="Fira Sans Hair"/>
              </a:rPr>
              <a:t>(6 – 10]  High 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variation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endParaRPr lang="en-US" sz="2000" dirty="0">
              <a:solidFill>
                <a:srgbClr val="0070C0"/>
              </a:solidFill>
              <a:latin typeface="Fira Sans Hair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C5DF47AD-4BB0-428C-3A72-0B915E3FEB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784" y="4655594"/>
            <a:ext cx="3672408" cy="33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75000"/>
              </a:lnSpc>
              <a:spcBef>
                <a:spcPct val="20000"/>
              </a:spcBef>
            </a:pPr>
            <a:r>
              <a:rPr lang="de-DE" sz="2000" dirty="0">
                <a:solidFill>
                  <a:srgbClr val="0070C0"/>
                </a:solidFill>
                <a:latin typeface="Fira Sans Hair"/>
              </a:rPr>
              <a:t>&gt; 10 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Extremly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high </a:t>
            </a:r>
            <a:r>
              <a:rPr lang="de-DE" sz="2000" dirty="0" err="1">
                <a:solidFill>
                  <a:srgbClr val="0070C0"/>
                </a:solidFill>
                <a:latin typeface="Fira Sans Hair"/>
              </a:rPr>
              <a:t>variation</a:t>
            </a:r>
            <a:r>
              <a:rPr lang="de-DE" sz="2000" dirty="0">
                <a:solidFill>
                  <a:srgbClr val="0070C0"/>
                </a:solidFill>
                <a:latin typeface="Fira Sans Hair"/>
              </a:rPr>
              <a:t> </a:t>
            </a:r>
            <a:endParaRPr lang="en-US" sz="2000" dirty="0">
              <a:solidFill>
                <a:srgbClr val="0070C0"/>
              </a:solidFill>
              <a:latin typeface="Fira Sans Hair"/>
            </a:endParaRPr>
          </a:p>
        </p:txBody>
      </p:sp>
    </p:spTree>
    <p:extLst>
      <p:ext uri="{BB962C8B-B14F-4D97-AF65-F5344CB8AC3E}">
        <p14:creationId xmlns:p14="http://schemas.microsoft.com/office/powerpoint/2010/main" val="106397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8" grpId="0" animBg="1"/>
      <p:bldP spid="9" grpId="0"/>
      <p:bldP spid="10" grpId="0"/>
      <p:bldP spid="11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1D26C71C-670C-4836-BACA-062167026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73462" y="6496087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97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6EBF16-D362-4920-8385-EDABB18418FB}" type="slidenum">
              <a:rPr lang="it-IT" smtClean="0"/>
              <a:pPr/>
              <a:t>8</a:t>
            </a:fld>
            <a:endParaRPr lang="it-IT"/>
          </a:p>
        </p:txBody>
      </p:sp>
      <p:sp>
        <p:nvSpPr>
          <p:cNvPr id="6" name="Rettangolo 3">
            <a:extLst>
              <a:ext uri="{FF2B5EF4-FFF2-40B4-BE49-F238E27FC236}">
                <a16:creationId xmlns:a16="http://schemas.microsoft.com/office/drawing/2014/main" id="{D85784C0-B57D-C366-6827-88021782E5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8520" y="771550"/>
            <a:ext cx="8675687" cy="309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spcBef>
                <a:spcPct val="20000"/>
              </a:spcBef>
            </a:pPr>
            <a:r>
              <a:rPr lang="de-DE" dirty="0" err="1">
                <a:solidFill>
                  <a:srgbClr val="203864"/>
                </a:solidFill>
                <a:latin typeface="Fira Sans Hair"/>
              </a:rPr>
              <a:t>Ambulatory</a:t>
            </a:r>
            <a:r>
              <a:rPr lang="de-DE" dirty="0">
                <a:solidFill>
                  <a:srgbClr val="203864"/>
                </a:solidFill>
                <a:latin typeface="Fira Sans Hair"/>
              </a:rPr>
              <a:t> Care-Sensitive </a:t>
            </a:r>
            <a:r>
              <a:rPr lang="de-DE" dirty="0" err="1">
                <a:solidFill>
                  <a:srgbClr val="203864"/>
                </a:solidFill>
                <a:latin typeface="Fira Sans Hair"/>
              </a:rPr>
              <a:t>Conditions</a:t>
            </a:r>
            <a:r>
              <a:rPr lang="de-DE" dirty="0">
                <a:solidFill>
                  <a:srgbClr val="203864"/>
                </a:solidFill>
                <a:latin typeface="Fira Sans Hair"/>
              </a:rPr>
              <a:t> (ACSC): Data (1) 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8236F845-2087-690A-E0E2-407202E4F2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1285208"/>
            <a:ext cx="8136904" cy="3115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75000"/>
              </a:lnSpc>
              <a:spcBef>
                <a:spcPct val="20000"/>
              </a:spcBef>
            </a:pPr>
            <a:r>
              <a:rPr lang="de-DE" b="1" dirty="0" err="1">
                <a:solidFill>
                  <a:srgbClr val="0070C0"/>
                </a:solidFill>
                <a:latin typeface="Fira Sans Hair"/>
              </a:rPr>
              <a:t>Selection</a:t>
            </a:r>
            <a:r>
              <a:rPr lang="de-DE" b="1" dirty="0">
                <a:solidFill>
                  <a:srgbClr val="0070C0"/>
                </a:solidFill>
                <a:latin typeface="Fira Sans Hair"/>
              </a:rPr>
              <a:t> </a:t>
            </a:r>
            <a:r>
              <a:rPr lang="de-DE" b="1" dirty="0" err="1">
                <a:solidFill>
                  <a:srgbClr val="0070C0"/>
                </a:solidFill>
                <a:latin typeface="Fira Sans Hair"/>
              </a:rPr>
              <a:t>Criteria</a:t>
            </a:r>
            <a:r>
              <a:rPr lang="de-DE" b="1" dirty="0">
                <a:solidFill>
                  <a:srgbClr val="0070C0"/>
                </a:solidFill>
                <a:latin typeface="Fira Sans Hair"/>
              </a:rPr>
              <a:t>: </a:t>
            </a:r>
          </a:p>
          <a:p>
            <a:pPr algn="just">
              <a:lnSpc>
                <a:spcPct val="75000"/>
              </a:lnSpc>
              <a:spcBef>
                <a:spcPct val="20000"/>
              </a:spcBef>
            </a:pPr>
            <a:endParaRPr lang="de-DE" dirty="0">
              <a:solidFill>
                <a:srgbClr val="0070C0"/>
              </a:solidFill>
              <a:latin typeface="Fira Sans Hair"/>
            </a:endParaRPr>
          </a:p>
          <a:p>
            <a:pPr marL="628650" lvl="1" indent="-285750" algn="just">
              <a:lnSpc>
                <a:spcPct val="75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de-DE" dirty="0">
                <a:solidFill>
                  <a:srgbClr val="0070C0"/>
                </a:solidFill>
                <a:latin typeface="Fira Sans Hair"/>
              </a:rPr>
              <a:t>Hospital </a:t>
            </a:r>
            <a:r>
              <a:rPr lang="de-DE" dirty="0" err="1">
                <a:solidFill>
                  <a:srgbClr val="0070C0"/>
                </a:solidFill>
                <a:latin typeface="Fira Sans Hair"/>
              </a:rPr>
              <a:t>Discharges</a:t>
            </a:r>
            <a:r>
              <a:rPr lang="de-DE" dirty="0">
                <a:solidFill>
                  <a:srgbClr val="0070C0"/>
                </a:solidFill>
                <a:latin typeface="Fira Sans Hair"/>
              </a:rPr>
              <a:t> (01.01.2019-31.12.2022)</a:t>
            </a:r>
          </a:p>
          <a:p>
            <a:pPr marL="971550" lvl="2" indent="-285750" algn="just">
              <a:lnSpc>
                <a:spcPct val="75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de-DE" sz="1600" i="1" dirty="0">
                <a:solidFill>
                  <a:srgbClr val="0070C0"/>
                </a:solidFill>
                <a:latin typeface="Fira Sans Hair"/>
              </a:rPr>
              <a:t>2019 </a:t>
            </a:r>
            <a:r>
              <a:rPr lang="de-DE" sz="1600" i="1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 </a:t>
            </a:r>
            <a:r>
              <a:rPr lang="de-DE" sz="1600" i="1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before</a:t>
            </a:r>
            <a:r>
              <a:rPr lang="de-DE" sz="1600" i="1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COVID-19</a:t>
            </a:r>
          </a:p>
          <a:p>
            <a:pPr marL="971550" lvl="2" indent="-285750" algn="just">
              <a:lnSpc>
                <a:spcPct val="75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de-DE" sz="1600" i="1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2020-2021  </a:t>
            </a:r>
            <a:r>
              <a:rPr lang="de-DE" sz="1600" i="1" dirty="0" err="1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during</a:t>
            </a:r>
            <a:r>
              <a:rPr lang="de-DE" sz="1600" i="1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 COVID-19</a:t>
            </a:r>
          </a:p>
          <a:p>
            <a:pPr marL="971550" lvl="2" indent="-285750" algn="just">
              <a:lnSpc>
                <a:spcPct val="75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de-DE" sz="1600" i="1" dirty="0">
                <a:solidFill>
                  <a:srgbClr val="0070C0"/>
                </a:solidFill>
                <a:latin typeface="Fira Sans Hair"/>
                <a:sym typeface="Wingdings" panose="05000000000000000000" pitchFamily="2" charset="2"/>
              </a:rPr>
              <a:t>2022  after COVID-19</a:t>
            </a:r>
          </a:p>
          <a:p>
            <a:pPr lvl="1" algn="just">
              <a:lnSpc>
                <a:spcPct val="75000"/>
              </a:lnSpc>
              <a:spcBef>
                <a:spcPct val="20000"/>
              </a:spcBef>
            </a:pPr>
            <a:endParaRPr lang="en-US" dirty="0">
              <a:solidFill>
                <a:srgbClr val="0070C0"/>
              </a:solidFill>
              <a:latin typeface="Fira Sans Hair"/>
            </a:endParaRPr>
          </a:p>
          <a:p>
            <a:pPr marL="628650" lvl="1" indent="-285750" algn="just">
              <a:lnSpc>
                <a:spcPct val="75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0070C0"/>
                </a:solidFill>
                <a:latin typeface="Fira Sans Hair"/>
              </a:rPr>
              <a:t>Resident patients</a:t>
            </a:r>
          </a:p>
          <a:p>
            <a:pPr marL="628650" lvl="1" indent="-285750" algn="just">
              <a:lnSpc>
                <a:spcPct val="75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endParaRPr lang="en-US" dirty="0">
              <a:solidFill>
                <a:srgbClr val="0070C0"/>
              </a:solidFill>
              <a:latin typeface="Fira Sans Hair"/>
            </a:endParaRPr>
          </a:p>
          <a:p>
            <a:pPr marL="628650" lvl="1" indent="-285750" algn="just">
              <a:lnSpc>
                <a:spcPct val="75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0070C0"/>
                </a:solidFill>
                <a:latin typeface="Fira Sans Hair"/>
              </a:rPr>
              <a:t>Age ≥ 18 years</a:t>
            </a:r>
          </a:p>
          <a:p>
            <a:pPr lvl="1" algn="just">
              <a:lnSpc>
                <a:spcPct val="75000"/>
              </a:lnSpc>
              <a:spcBef>
                <a:spcPct val="20000"/>
              </a:spcBef>
            </a:pPr>
            <a:endParaRPr lang="en-US" dirty="0">
              <a:solidFill>
                <a:srgbClr val="0070C0"/>
              </a:solidFill>
              <a:latin typeface="Fira Sans Hair"/>
            </a:endParaRPr>
          </a:p>
          <a:p>
            <a:pPr marL="628650" lvl="1" indent="-285750" algn="just">
              <a:lnSpc>
                <a:spcPct val="75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0070C0"/>
                </a:solidFill>
                <a:latin typeface="Fira Sans Hair"/>
              </a:rPr>
              <a:t>Diagnosis ACSC defined by Codes ICD-9-CM		</a:t>
            </a:r>
          </a:p>
        </p:txBody>
      </p:sp>
    </p:spTree>
    <p:extLst>
      <p:ext uri="{BB962C8B-B14F-4D97-AF65-F5344CB8AC3E}">
        <p14:creationId xmlns:p14="http://schemas.microsoft.com/office/powerpoint/2010/main" val="1161404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1D26C71C-670C-4836-BACA-062167026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73462" y="6496087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97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6EBF16-D362-4920-8385-EDABB18418FB}" type="slidenum">
              <a:rPr lang="it-IT" smtClean="0"/>
              <a:pPr/>
              <a:t>9</a:t>
            </a:fld>
            <a:endParaRPr lang="it-IT"/>
          </a:p>
        </p:txBody>
      </p:sp>
      <p:sp>
        <p:nvSpPr>
          <p:cNvPr id="6" name="Rettangolo 3">
            <a:extLst>
              <a:ext uri="{FF2B5EF4-FFF2-40B4-BE49-F238E27FC236}">
                <a16:creationId xmlns:a16="http://schemas.microsoft.com/office/drawing/2014/main" id="{D85784C0-B57D-C366-6827-88021782E5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8520" y="786290"/>
            <a:ext cx="8675687" cy="309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spcBef>
                <a:spcPct val="20000"/>
              </a:spcBef>
            </a:pPr>
            <a:r>
              <a:rPr lang="de-DE" dirty="0" err="1">
                <a:solidFill>
                  <a:srgbClr val="203864"/>
                </a:solidFill>
                <a:latin typeface="Fira Sans Hair"/>
              </a:rPr>
              <a:t>Ambulatory</a:t>
            </a:r>
            <a:r>
              <a:rPr lang="de-DE" dirty="0">
                <a:solidFill>
                  <a:srgbClr val="203864"/>
                </a:solidFill>
                <a:latin typeface="Fira Sans Hair"/>
              </a:rPr>
              <a:t> Care-Sensitive </a:t>
            </a:r>
            <a:r>
              <a:rPr lang="de-DE" dirty="0" err="1">
                <a:solidFill>
                  <a:srgbClr val="203864"/>
                </a:solidFill>
                <a:latin typeface="Fira Sans Hair"/>
              </a:rPr>
              <a:t>Conditions</a:t>
            </a:r>
            <a:r>
              <a:rPr lang="de-DE" dirty="0">
                <a:solidFill>
                  <a:srgbClr val="203864"/>
                </a:solidFill>
                <a:latin typeface="Fira Sans Hair"/>
              </a:rPr>
              <a:t> (ACSC): Data (2) </a:t>
            </a:r>
          </a:p>
        </p:txBody>
      </p:sp>
      <p:graphicFrame>
        <p:nvGraphicFramePr>
          <p:cNvPr id="17" name="Tabella 17">
            <a:extLst>
              <a:ext uri="{FF2B5EF4-FFF2-40B4-BE49-F238E27FC236}">
                <a16:creationId xmlns:a16="http://schemas.microsoft.com/office/drawing/2014/main" id="{2D287D18-9062-FE27-600F-A56042F7FE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281969"/>
              </p:ext>
            </p:extLst>
          </p:nvPr>
        </p:nvGraphicFramePr>
        <p:xfrm>
          <a:off x="305638" y="1131590"/>
          <a:ext cx="8082786" cy="382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1014">
                  <a:extLst>
                    <a:ext uri="{9D8B030D-6E8A-4147-A177-3AD203B41FA5}">
                      <a16:colId xmlns:a16="http://schemas.microsoft.com/office/drawing/2014/main" val="2299007070"/>
                    </a:ext>
                  </a:extLst>
                </a:gridCol>
                <a:gridCol w="2667164">
                  <a:extLst>
                    <a:ext uri="{9D8B030D-6E8A-4147-A177-3AD203B41FA5}">
                      <a16:colId xmlns:a16="http://schemas.microsoft.com/office/drawing/2014/main" val="4261105634"/>
                    </a:ext>
                  </a:extLst>
                </a:gridCol>
                <a:gridCol w="2424608">
                  <a:extLst>
                    <a:ext uri="{9D8B030D-6E8A-4147-A177-3AD203B41FA5}">
                      <a16:colId xmlns:a16="http://schemas.microsoft.com/office/drawing/2014/main" val="7121627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ACUTE</a:t>
                      </a:r>
                      <a:endParaRPr lang="it-IT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CHRONIC</a:t>
                      </a:r>
                      <a:endParaRPr lang="it-IT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AVOIDABLE ILLNESS</a:t>
                      </a:r>
                      <a:endParaRPr lang="it-IT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889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685800" rtl="0" eaLnBrk="1" fontAlgn="b" latinLnBrk="0" hangingPunct="1"/>
                      <a:r>
                        <a:rPr lang="it-IT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Convulsion</a:t>
                      </a:r>
                      <a:r>
                        <a:rPr lang="it-IT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it-IT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epilepsy</a:t>
                      </a:r>
                      <a:r>
                        <a:rPr lang="it-IT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it-IT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Congestive Heart </a:t>
                      </a:r>
                      <a:r>
                        <a:rPr lang="it-IT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Bacterial</a:t>
                      </a:r>
                      <a:r>
                        <a:rPr lang="de-DE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Pneumonia</a:t>
                      </a:r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32542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US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Ear, noise and throat infections</a:t>
                      </a:r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COPD</a:t>
                      </a:r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Immunization-related</a:t>
                      </a:r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4621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it-IT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Cellulitis</a:t>
                      </a:r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" latinLnBrk="0" hangingPunct="1"/>
                      <a:r>
                        <a:rPr lang="it-IT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Hypertension</a:t>
                      </a:r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b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Tubercolosis</a:t>
                      </a:r>
                      <a:endParaRPr lang="de-DE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104853"/>
                  </a:ext>
                </a:extLst>
              </a:tr>
              <a:tr h="202072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it-IT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Dehydration</a:t>
                      </a:r>
                      <a:r>
                        <a:rPr lang="it-IT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it-IT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Gastroenteritis</a:t>
                      </a:r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Diabetes </a:t>
                      </a:r>
                      <a:r>
                        <a:rPr lang="de-DE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with</a:t>
                      </a:r>
                      <a:r>
                        <a:rPr lang="de-DE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complications</a:t>
                      </a:r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8666882"/>
                  </a:ext>
                </a:extLst>
              </a:tr>
              <a:tr h="191272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it-IT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Kidney</a:t>
                      </a:r>
                      <a:r>
                        <a:rPr lang="it-IT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it-IT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urinary</a:t>
                      </a:r>
                      <a:r>
                        <a:rPr lang="it-IT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infection</a:t>
                      </a:r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Angina</a:t>
                      </a:r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891488"/>
                  </a:ext>
                </a:extLst>
              </a:tr>
              <a:tr h="252480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Pelvic</a:t>
                      </a:r>
                      <a:r>
                        <a:rPr lang="it-IT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inflammatory</a:t>
                      </a:r>
                      <a:r>
                        <a:rPr lang="it-IT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disease</a:t>
                      </a:r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Asthma</a:t>
                      </a:r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3096565"/>
                  </a:ext>
                </a:extLst>
              </a:tr>
              <a:tr h="241680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Dental</a:t>
                      </a:r>
                      <a:r>
                        <a:rPr lang="it-IT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Conditions</a:t>
                      </a:r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413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Nutritional </a:t>
                      </a:r>
                      <a:r>
                        <a:rPr lang="de-DE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deficiency</a:t>
                      </a:r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71944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b="1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Hypoglycemia</a:t>
                      </a:r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it-IT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108000" marT="72000" marB="72000" anchor="ctr">
                    <a:solidFill>
                      <a:srgbClr val="00B0F0">
                        <a:alpha val="3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9159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443161"/>
      </p:ext>
    </p:extLst>
  </p:cSld>
  <p:clrMapOvr>
    <a:masterClrMapping/>
  </p:clrMapOvr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Struttura predefinita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Struttura predefinita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Landeverwaltung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Rete">
  <a:themeElements>
    <a:clrScheme name="Rete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Ret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Re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1089</Words>
  <Application>Microsoft Office PowerPoint</Application>
  <PresentationFormat>Presentazione su schermo (16:9)</PresentationFormat>
  <Paragraphs>312</Paragraphs>
  <Slides>14</Slides>
  <Notes>14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12</vt:i4>
      </vt:variant>
      <vt:variant>
        <vt:lpstr>Tema</vt:lpstr>
      </vt:variant>
      <vt:variant>
        <vt:i4>5</vt:i4>
      </vt:variant>
      <vt:variant>
        <vt:lpstr>Titoli diapositive</vt:lpstr>
      </vt:variant>
      <vt:variant>
        <vt:i4>14</vt:i4>
      </vt:variant>
    </vt:vector>
  </HeadingPairs>
  <TitlesOfParts>
    <vt:vector size="31" baseType="lpstr">
      <vt:lpstr>Arial</vt:lpstr>
      <vt:lpstr>Arial</vt:lpstr>
      <vt:lpstr>Arial Narrow</vt:lpstr>
      <vt:lpstr>Calibri</vt:lpstr>
      <vt:lpstr>Calibri Light</vt:lpstr>
      <vt:lpstr>Century Gothic</vt:lpstr>
      <vt:lpstr>Fira Sans Hair</vt:lpstr>
      <vt:lpstr>Fira Sans Medium</vt:lpstr>
      <vt:lpstr>Franklin Gothic Book</vt:lpstr>
      <vt:lpstr>MyriadPro-Light</vt:lpstr>
      <vt:lpstr>Open Sans</vt:lpstr>
      <vt:lpstr>Wingdings</vt:lpstr>
      <vt:lpstr>Struttura predefinita</vt:lpstr>
      <vt:lpstr>1_Personalizza struttura</vt:lpstr>
      <vt:lpstr>Personalizza struttura</vt:lpstr>
      <vt:lpstr>1_Struttura predefinita</vt:lpstr>
      <vt:lpstr>Rete</vt:lpstr>
      <vt:lpstr>THE IMPACT OF COVID-19 ON THE AMBULATORY CARE-SENSITIVE CONDITIONS (ACSC)  IN THE ITALIAN PROVINCE OF BOLZANO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prov.bz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Layout für Pressekonferenzen im Landespressesaal</dc:title>
  <dc:creator>Thomas Ohnewein</dc:creator>
  <cp:lastModifiedBy>Bonetti, Mirko</cp:lastModifiedBy>
  <cp:revision>1709</cp:revision>
  <cp:lastPrinted>2023-08-22T13:32:14Z</cp:lastPrinted>
  <dcterms:created xsi:type="dcterms:W3CDTF">2015-08-05T14:20:00Z</dcterms:created>
  <dcterms:modified xsi:type="dcterms:W3CDTF">2023-09-12T10:36:13Z</dcterms:modified>
</cp:coreProperties>
</file>