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handoutMasterIdLst>
    <p:handoutMasterId r:id="rId21"/>
  </p:handoutMasterIdLst>
  <p:sldIdLst>
    <p:sldId id="257" r:id="rId2"/>
    <p:sldId id="299" r:id="rId3"/>
    <p:sldId id="298" r:id="rId4"/>
    <p:sldId id="300" r:id="rId5"/>
    <p:sldId id="279" r:id="rId6"/>
    <p:sldId id="270" r:id="rId7"/>
    <p:sldId id="304" r:id="rId8"/>
    <p:sldId id="316" r:id="rId9"/>
    <p:sldId id="317" r:id="rId10"/>
    <p:sldId id="271" r:id="rId11"/>
    <p:sldId id="306" r:id="rId12"/>
    <p:sldId id="293" r:id="rId13"/>
    <p:sldId id="307" r:id="rId14"/>
    <p:sldId id="315" r:id="rId15"/>
    <p:sldId id="314" r:id="rId16"/>
    <p:sldId id="320" r:id="rId17"/>
    <p:sldId id="310" r:id="rId18"/>
    <p:sldId id="312" r:id="rId19"/>
  </p:sldIdLst>
  <p:sldSz cx="12192000" cy="6858000"/>
  <p:notesSz cx="6794500" cy="9906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57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regneark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amalgam\jg-prosjekt\Publiserte_Artikler_Uten_Data\Kinge_Feb_2018\L&#229;nekassen_Allmennleger_Juni_2018\Figurer_Februar_2019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415576998223148E-2"/>
          <c:y val="0.23146490886349225"/>
          <c:w val="0.85326001169303711"/>
          <c:h val="0.67200766465080997"/>
        </c:manualLayout>
      </c:layout>
      <c:lineChart>
        <c:grouping val="standard"/>
        <c:varyColors val="0"/>
        <c:ser>
          <c:idx val="1"/>
          <c:order val="0"/>
          <c:tx>
            <c:strRef>
              <c:f>'[Figurer_Februar_2019.xlsx]Grunnlagstall figur 34'!$D$3</c:f>
              <c:strCache>
                <c:ptCount val="1"/>
                <c:pt idx="0">
                  <c:v>Control group 2</c:v>
                </c:pt>
              </c:strCache>
            </c:strRef>
          </c:tx>
          <c:spPr>
            <a:ln w="28575" cap="rnd">
              <a:solidFill>
                <a:srgbClr val="0070C0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'[1]Grunnlagstall figur 34'!$B$4:$B$30</c:f>
              <c:numCache>
                <c:formatCode>General</c:formatCode>
                <c:ptCount val="27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</c:numCache>
            </c:numRef>
          </c:cat>
          <c:val>
            <c:numRef>
              <c:f>'[1]Grunnlagstall figur 34'!$D$4:$D$30</c:f>
              <c:numCache>
                <c:formatCode>General</c:formatCode>
                <c:ptCount val="27"/>
                <c:pt idx="1">
                  <c:v>74.374399999999994</c:v>
                </c:pt>
                <c:pt idx="2">
                  <c:v>71.94462</c:v>
                </c:pt>
                <c:pt idx="3">
                  <c:v>76.726399999999998</c:v>
                </c:pt>
                <c:pt idx="4">
                  <c:v>76.199089999999998</c:v>
                </c:pt>
                <c:pt idx="5">
                  <c:v>77.221789999999999</c:v>
                </c:pt>
                <c:pt idx="6">
                  <c:v>76.103870000000001</c:v>
                </c:pt>
                <c:pt idx="7">
                  <c:v>80.0197</c:v>
                </c:pt>
                <c:pt idx="8">
                  <c:v>75.230869999999996</c:v>
                </c:pt>
                <c:pt idx="9">
                  <c:v>83.376180000000005</c:v>
                </c:pt>
                <c:pt idx="10">
                  <c:v>84.498480000000001</c:v>
                </c:pt>
                <c:pt idx="11">
                  <c:v>81.067959999999999</c:v>
                </c:pt>
                <c:pt idx="12">
                  <c:v>87.173019999999994</c:v>
                </c:pt>
                <c:pt idx="13">
                  <c:v>86.856830000000002</c:v>
                </c:pt>
                <c:pt idx="14">
                  <c:v>85.975040000000007</c:v>
                </c:pt>
                <c:pt idx="15">
                  <c:v>90.175479999999993</c:v>
                </c:pt>
                <c:pt idx="16">
                  <c:v>96.082470000000001</c:v>
                </c:pt>
                <c:pt idx="17">
                  <c:v>102.2479</c:v>
                </c:pt>
                <c:pt idx="18">
                  <c:v>102.7784</c:v>
                </c:pt>
                <c:pt idx="19">
                  <c:v>103.8951</c:v>
                </c:pt>
                <c:pt idx="20">
                  <c:v>109.62820000000001</c:v>
                </c:pt>
                <c:pt idx="21">
                  <c:v>107.3229</c:v>
                </c:pt>
                <c:pt idx="22">
                  <c:v>111.1615</c:v>
                </c:pt>
                <c:pt idx="23">
                  <c:v>111.2774</c:v>
                </c:pt>
                <c:pt idx="24">
                  <c:v>111.5231</c:v>
                </c:pt>
                <c:pt idx="25">
                  <c:v>110.6555</c:v>
                </c:pt>
                <c:pt idx="26">
                  <c:v>113.54859999999999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106-42DD-8514-13D3EF1401F2}"/>
            </c:ext>
          </c:extLst>
        </c:ser>
        <c:ser>
          <c:idx val="2"/>
          <c:order val="1"/>
          <c:tx>
            <c:strRef>
              <c:f>'[Figurer_Februar_2019.xlsx]Grunnlagstall figur 34'!$E$3</c:f>
              <c:strCache>
                <c:ptCount val="1"/>
                <c:pt idx="0">
                  <c:v>Norway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'[1]Grunnlagstall figur 34'!$B$4:$B$30</c:f>
              <c:numCache>
                <c:formatCode>General</c:formatCode>
                <c:ptCount val="27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</c:numCache>
            </c:numRef>
          </c:cat>
          <c:val>
            <c:numRef>
              <c:f>'[1]Grunnlagstall figur 34'!$E$4:$E$30</c:f>
              <c:numCache>
                <c:formatCode>General</c:formatCode>
                <c:ptCount val="27"/>
                <c:pt idx="1">
                  <c:v>55.24718</c:v>
                </c:pt>
                <c:pt idx="2">
                  <c:v>55.242510000000003</c:v>
                </c:pt>
                <c:pt idx="3">
                  <c:v>53.780850000000001</c:v>
                </c:pt>
                <c:pt idx="4">
                  <c:v>52.893270000000001</c:v>
                </c:pt>
                <c:pt idx="5">
                  <c:v>52.537480000000002</c:v>
                </c:pt>
                <c:pt idx="6">
                  <c:v>53.454070000000002</c:v>
                </c:pt>
                <c:pt idx="7">
                  <c:v>55.19023</c:v>
                </c:pt>
                <c:pt idx="8">
                  <c:v>53.491149999999998</c:v>
                </c:pt>
                <c:pt idx="9">
                  <c:v>57.212269999999997</c:v>
                </c:pt>
                <c:pt idx="10">
                  <c:v>57.71031</c:v>
                </c:pt>
                <c:pt idx="11">
                  <c:v>57.433050000000001</c:v>
                </c:pt>
                <c:pt idx="12">
                  <c:v>59.288969999999999</c:v>
                </c:pt>
                <c:pt idx="13">
                  <c:v>62.899279999999997</c:v>
                </c:pt>
                <c:pt idx="14">
                  <c:v>62.714849999999998</c:v>
                </c:pt>
                <c:pt idx="15">
                  <c:v>63.51679</c:v>
                </c:pt>
                <c:pt idx="16">
                  <c:v>71.349770000000007</c:v>
                </c:pt>
                <c:pt idx="17">
                  <c:v>73.460859999999997</c:v>
                </c:pt>
                <c:pt idx="18">
                  <c:v>71.596699999999998</c:v>
                </c:pt>
                <c:pt idx="19">
                  <c:v>71.361599999999996</c:v>
                </c:pt>
                <c:pt idx="20">
                  <c:v>72.902439999999999</c:v>
                </c:pt>
                <c:pt idx="21">
                  <c:v>71.818489999999997</c:v>
                </c:pt>
                <c:pt idx="22">
                  <c:v>73.767110000000002</c:v>
                </c:pt>
                <c:pt idx="23">
                  <c:v>73.306809999999999</c:v>
                </c:pt>
                <c:pt idx="24">
                  <c:v>73.148449999999997</c:v>
                </c:pt>
                <c:pt idx="25">
                  <c:v>75.294880000000006</c:v>
                </c:pt>
                <c:pt idx="26">
                  <c:v>78.376320000000007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106-42DD-8514-13D3EF1401F2}"/>
            </c:ext>
          </c:extLst>
        </c:ser>
        <c:ser>
          <c:idx val="3"/>
          <c:order val="2"/>
          <c:tx>
            <c:strRef>
              <c:f>'[Figurer_Februar_2019.xlsx]Grunnlagstall figur 34'!$F$3</c:f>
              <c:strCache>
                <c:ptCount val="1"/>
                <c:pt idx="0">
                  <c:v>Treatment group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'[1]Grunnlagstall figur 34'!$B$4:$B$30</c:f>
              <c:numCache>
                <c:formatCode>General</c:formatCode>
                <c:ptCount val="27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</c:numCache>
            </c:numRef>
          </c:cat>
          <c:val>
            <c:numRef>
              <c:f>'[1]Grunnlagstall figur 34'!$F$4:$F$30</c:f>
              <c:numCache>
                <c:formatCode>General</c:formatCode>
                <c:ptCount val="27"/>
                <c:pt idx="1">
                  <c:v>56.616419999999998</c:v>
                </c:pt>
                <c:pt idx="2">
                  <c:v>76.172610000000006</c:v>
                </c:pt>
                <c:pt idx="3">
                  <c:v>95.085070000000002</c:v>
                </c:pt>
                <c:pt idx="4">
                  <c:v>77.528090000000006</c:v>
                </c:pt>
                <c:pt idx="5">
                  <c:v>74.285709999999995</c:v>
                </c:pt>
                <c:pt idx="6">
                  <c:v>76.330280000000002</c:v>
                </c:pt>
                <c:pt idx="7">
                  <c:v>88.888890000000004</c:v>
                </c:pt>
                <c:pt idx="8">
                  <c:v>88.339920000000006</c:v>
                </c:pt>
                <c:pt idx="9">
                  <c:v>91.926609999999997</c:v>
                </c:pt>
                <c:pt idx="10">
                  <c:v>83.957220000000007</c:v>
                </c:pt>
                <c:pt idx="11">
                  <c:v>92.528739999999999</c:v>
                </c:pt>
                <c:pt idx="12">
                  <c:v>83.201580000000007</c:v>
                </c:pt>
                <c:pt idx="13">
                  <c:v>93.333340000000007</c:v>
                </c:pt>
                <c:pt idx="14">
                  <c:v>101.227</c:v>
                </c:pt>
                <c:pt idx="15">
                  <c:v>117.2727</c:v>
                </c:pt>
                <c:pt idx="16">
                  <c:v>119.12439999999999</c:v>
                </c:pt>
                <c:pt idx="17">
                  <c:v>147.26779999999999</c:v>
                </c:pt>
                <c:pt idx="18">
                  <c:v>146.23949999999999</c:v>
                </c:pt>
                <c:pt idx="19">
                  <c:v>144.20169999999999</c:v>
                </c:pt>
                <c:pt idx="20">
                  <c:v>160.5556</c:v>
                </c:pt>
                <c:pt idx="21">
                  <c:v>162.95949999999999</c:v>
                </c:pt>
                <c:pt idx="22">
                  <c:v>179.45760000000001</c:v>
                </c:pt>
                <c:pt idx="23">
                  <c:v>183.3922</c:v>
                </c:pt>
                <c:pt idx="24">
                  <c:v>183.6806</c:v>
                </c:pt>
                <c:pt idx="25">
                  <c:v>165.18770000000001</c:v>
                </c:pt>
                <c:pt idx="26">
                  <c:v>185.21129999999999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106-42DD-8514-13D3EF1401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54273504"/>
        <c:axId val="554280720"/>
      </c:lineChart>
      <c:catAx>
        <c:axId val="55427350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dirty="0"/>
                  <a:t>Year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54280720"/>
        <c:crosses val="autoZero"/>
        <c:auto val="1"/>
        <c:lblAlgn val="r"/>
        <c:lblOffset val="100"/>
        <c:tickLblSkip val="2"/>
        <c:noMultiLvlLbl val="0"/>
      </c:catAx>
      <c:valAx>
        <c:axId val="55428072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dirty="0"/>
                  <a:t>Number of man-labour years of primary </a:t>
                </a:r>
                <a:r>
                  <a:rPr lang="en-US" sz="1400" dirty="0" smtClean="0"/>
                  <a:t>physicians</a:t>
                </a:r>
                <a:r>
                  <a:rPr lang="en-US" sz="1400" baseline="0" dirty="0" smtClean="0"/>
                  <a:t> </a:t>
                </a:r>
              </a:p>
              <a:p>
                <a:pPr>
                  <a:defRPr sz="1400"/>
                </a:pPr>
                <a:r>
                  <a:rPr lang="en-US" sz="1400" dirty="0" smtClean="0"/>
                  <a:t>per </a:t>
                </a:r>
                <a:r>
                  <a:rPr lang="en-US" sz="1400" dirty="0"/>
                  <a:t>1000 deliveries</a:t>
                </a:r>
              </a:p>
            </c:rich>
          </c:tx>
          <c:layout>
            <c:manualLayout>
              <c:xMode val="edge"/>
              <c:yMode val="edge"/>
              <c:x val="1.0303962117632175E-3"/>
              <c:y val="0.2639390207544657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5427350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nb-NO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624266644258164E-2"/>
          <c:y val="8.403585350885534E-2"/>
          <c:w val="0.87372981132432281"/>
          <c:h val="0.68605398896110081"/>
        </c:manualLayout>
      </c:layout>
      <c:lineChart>
        <c:grouping val="standard"/>
        <c:varyColors val="0"/>
        <c:ser>
          <c:idx val="0"/>
          <c:order val="0"/>
          <c:tx>
            <c:strRef>
              <c:f>'Grunnlagstall figur 34'!$B$35</c:f>
              <c:strCache>
                <c:ptCount val="1"/>
                <c:pt idx="0">
                  <c:v>Number of physicians</c:v>
                </c:pt>
              </c:strCache>
            </c:strRef>
          </c:tx>
          <c:spPr>
            <a:ln w="28575" cap="rnd">
              <a:solidFill>
                <a:schemeClr val="accent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'Grunnlagstall figur 34'!$A$36:$A$62</c:f>
              <c:strCache>
                <c:ptCount val="27"/>
                <c:pt idx="0">
                  <c:v> 1981</c:v>
                </c:pt>
                <c:pt idx="1">
                  <c:v> 1982</c:v>
                </c:pt>
                <c:pt idx="2">
                  <c:v>1983</c:v>
                </c:pt>
                <c:pt idx="3">
                  <c:v> 1984</c:v>
                </c:pt>
                <c:pt idx="4">
                  <c:v> 1985</c:v>
                </c:pt>
                <c:pt idx="5">
                  <c:v> 1986</c:v>
                </c:pt>
                <c:pt idx="6">
                  <c:v> 1987</c:v>
                </c:pt>
                <c:pt idx="7">
                  <c:v> 1988</c:v>
                </c:pt>
                <c:pt idx="8">
                  <c:v> 1989</c:v>
                </c:pt>
                <c:pt idx="9">
                  <c:v> 1990</c:v>
                </c:pt>
                <c:pt idx="10">
                  <c:v> 1991</c:v>
                </c:pt>
                <c:pt idx="11">
                  <c:v> 1992</c:v>
                </c:pt>
                <c:pt idx="12">
                  <c:v> 1993</c:v>
                </c:pt>
                <c:pt idx="13">
                  <c:v> 1994</c:v>
                </c:pt>
                <c:pt idx="14">
                  <c:v> 1995</c:v>
                </c:pt>
                <c:pt idx="15">
                  <c:v> 1996</c:v>
                </c:pt>
                <c:pt idx="16">
                  <c:v> 1997</c:v>
                </c:pt>
                <c:pt idx="17">
                  <c:v> 1998</c:v>
                </c:pt>
                <c:pt idx="18">
                  <c:v> 1999</c:v>
                </c:pt>
                <c:pt idx="19">
                  <c:v> 2000</c:v>
                </c:pt>
                <c:pt idx="20">
                  <c:v> 2001</c:v>
                </c:pt>
                <c:pt idx="21">
                  <c:v> 2002</c:v>
                </c:pt>
                <c:pt idx="22">
                  <c:v> 2003</c:v>
                </c:pt>
                <c:pt idx="23">
                  <c:v> 2004</c:v>
                </c:pt>
                <c:pt idx="24">
                  <c:v> 2005</c:v>
                </c:pt>
                <c:pt idx="25">
                  <c:v> 2006</c:v>
                </c:pt>
                <c:pt idx="26">
                  <c:v> 2007</c:v>
                </c:pt>
              </c:strCache>
            </c:strRef>
          </c:cat>
          <c:val>
            <c:numRef>
              <c:f>'Grunnlagstall figur 34'!$B$36:$B$62</c:f>
              <c:numCache>
                <c:formatCode>General</c:formatCode>
                <c:ptCount val="27"/>
                <c:pt idx="0">
                  <c:v>367</c:v>
                </c:pt>
                <c:pt idx="1">
                  <c:v>364</c:v>
                </c:pt>
                <c:pt idx="2">
                  <c:v>359</c:v>
                </c:pt>
                <c:pt idx="3">
                  <c:v>346</c:v>
                </c:pt>
                <c:pt idx="4">
                  <c:v>331</c:v>
                </c:pt>
                <c:pt idx="5">
                  <c:v>298</c:v>
                </c:pt>
                <c:pt idx="6">
                  <c:v>297</c:v>
                </c:pt>
                <c:pt idx="7">
                  <c:v>296</c:v>
                </c:pt>
                <c:pt idx="8">
                  <c:v>311</c:v>
                </c:pt>
                <c:pt idx="9">
                  <c:v>272</c:v>
                </c:pt>
                <c:pt idx="10">
                  <c:v>280</c:v>
                </c:pt>
                <c:pt idx="11">
                  <c:v>290</c:v>
                </c:pt>
                <c:pt idx="12">
                  <c:v>309</c:v>
                </c:pt>
                <c:pt idx="13">
                  <c:v>308</c:v>
                </c:pt>
                <c:pt idx="14">
                  <c:v>307</c:v>
                </c:pt>
                <c:pt idx="15">
                  <c:v>292</c:v>
                </c:pt>
                <c:pt idx="16">
                  <c:v>305</c:v>
                </c:pt>
                <c:pt idx="17">
                  <c:v>362</c:v>
                </c:pt>
                <c:pt idx="18">
                  <c:v>395</c:v>
                </c:pt>
                <c:pt idx="19">
                  <c:v>425</c:v>
                </c:pt>
                <c:pt idx="20">
                  <c:v>402</c:v>
                </c:pt>
                <c:pt idx="21">
                  <c:v>381</c:v>
                </c:pt>
                <c:pt idx="22">
                  <c:v>460</c:v>
                </c:pt>
                <c:pt idx="23">
                  <c:v>462</c:v>
                </c:pt>
                <c:pt idx="24">
                  <c:v>470</c:v>
                </c:pt>
                <c:pt idx="25">
                  <c:v>467</c:v>
                </c:pt>
                <c:pt idx="26">
                  <c:v>473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822-498F-B093-0108FAC27B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92588224"/>
        <c:axId val="492587568"/>
      </c:lineChart>
      <c:catAx>
        <c:axId val="49258822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Year</a:t>
                </a:r>
              </a:p>
            </c:rich>
          </c:tx>
          <c:layout>
            <c:manualLayout>
              <c:xMode val="edge"/>
              <c:yMode val="edge"/>
              <c:x val="0.51726928853684762"/>
              <c:y val="0.8344722911264090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pPr>
              <a:endParaRPr lang="nb-NO"/>
            </a:p>
          </c:txPr>
        </c:title>
        <c:numFmt formatCode="General" sourceLinked="1"/>
        <c:majorTickMark val="cross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nb-NO"/>
          </a:p>
        </c:txPr>
        <c:crossAx val="492587568"/>
        <c:crosses val="autoZero"/>
        <c:auto val="1"/>
        <c:lblAlgn val="ctr"/>
        <c:lblOffset val="100"/>
        <c:tickLblSkip val="2"/>
        <c:tickMarkSkip val="2"/>
        <c:noMultiLvlLbl val="0"/>
      </c:catAx>
      <c:valAx>
        <c:axId val="492587568"/>
        <c:scaling>
          <c:orientation val="minMax"/>
          <c:min val="2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600" dirty="0">
                    <a:latin typeface="+mn-lt"/>
                  </a:rPr>
                  <a:t>Number of medical </a:t>
                </a:r>
                <a:r>
                  <a:rPr lang="en-US" sz="1600" dirty="0" smtClean="0">
                    <a:latin typeface="+mn-lt"/>
                  </a:rPr>
                  <a:t>students</a:t>
                </a:r>
                <a:endParaRPr lang="en-US" sz="1600" dirty="0">
                  <a:latin typeface="+mn-lt"/>
                </a:endParaRPr>
              </a:p>
            </c:rich>
          </c:tx>
          <c:layout>
            <c:manualLayout>
              <c:xMode val="edge"/>
              <c:yMode val="edge"/>
              <c:x val="8.6477526419743468E-3"/>
              <c:y val="0.2191674517905145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Times New Roman" panose="02020603050405020304" pitchFamily="18" charset="0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bg2">
                <a:lumMod val="90000"/>
              </a:schemeClr>
            </a:solidFill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nb-NO"/>
          </a:p>
        </c:txPr>
        <c:crossAx val="492588224"/>
        <c:crossesAt val="1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nb-NO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0.32591</cdr:x>
      <cdr:y>0.23836</cdr:y>
    </cdr:from>
    <cdr:to>
      <cdr:x>0.32843</cdr:x>
      <cdr:y>0.9046</cdr:y>
    </cdr:to>
    <cdr:cxnSp macro="">
      <cdr:nvCxnSpPr>
        <cdr:cNvPr id="9" name="Straight Connector 8"/>
        <cdr:cNvCxnSpPr/>
      </cdr:nvCxnSpPr>
      <cdr:spPr>
        <a:xfrm xmlns:a="http://schemas.openxmlformats.org/drawingml/2006/main" flipH="1" flipV="1">
          <a:off x="2735926" y="1505868"/>
          <a:ext cx="21155" cy="4209099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bg1">
              <a:lumMod val="50000"/>
            </a:schemeClr>
          </a:solidFill>
          <a:prstDash val="lg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0.52422</cdr:x>
      <cdr:y>0.23351</cdr:y>
    </cdr:from>
    <cdr:to>
      <cdr:x>0.5259</cdr:x>
      <cdr:y>0.90489</cdr:y>
    </cdr:to>
    <cdr:cxnSp macro="">
      <cdr:nvCxnSpPr>
        <cdr:cNvPr id="10" name="Straight Connector 9"/>
        <cdr:cNvCxnSpPr/>
      </cdr:nvCxnSpPr>
      <cdr:spPr>
        <a:xfrm xmlns:a="http://schemas.openxmlformats.org/drawingml/2006/main" flipH="1" flipV="1">
          <a:off x="4400737" y="1475244"/>
          <a:ext cx="14104" cy="4241571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bg1">
              <a:lumMod val="50000"/>
            </a:schemeClr>
          </a:solidFill>
          <a:prstDash val="lg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0.81721</cdr:x>
      <cdr:y>0.23353</cdr:y>
    </cdr:from>
    <cdr:to>
      <cdr:x>0.81889</cdr:x>
      <cdr:y>0.9049</cdr:y>
    </cdr:to>
    <cdr:cxnSp macro="">
      <cdr:nvCxnSpPr>
        <cdr:cNvPr id="12" name="Straight Connector 11"/>
        <cdr:cNvCxnSpPr/>
      </cdr:nvCxnSpPr>
      <cdr:spPr>
        <a:xfrm xmlns:a="http://schemas.openxmlformats.org/drawingml/2006/main" flipH="1" flipV="1">
          <a:off x="6860338" y="1475370"/>
          <a:ext cx="14104" cy="4241509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bg1">
              <a:lumMod val="50000"/>
            </a:schemeClr>
          </a:solidFill>
          <a:prstDash val="lg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0.12676</cdr:x>
      <cdr:y>0.22841</cdr:y>
    </cdr:from>
    <cdr:to>
      <cdr:x>0.29578</cdr:x>
      <cdr:y>0.28456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64103" y="1443031"/>
          <a:ext cx="1418894" cy="3547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nb-NO" sz="2000" dirty="0" smtClean="0"/>
            <a:t>Pre-reform</a:t>
          </a:r>
          <a:endParaRPr lang="nb-NO" sz="20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0.46312</cdr:x>
      <cdr:y>0.08562</cdr:y>
    </cdr:from>
    <cdr:to>
      <cdr:x>0.46545</cdr:x>
      <cdr:y>0.76832</cdr:y>
    </cdr:to>
    <cdr:cxnSp macro="">
      <cdr:nvCxnSpPr>
        <cdr:cNvPr id="4" name="Straight Connector 3"/>
        <cdr:cNvCxnSpPr/>
      </cdr:nvCxnSpPr>
      <cdr:spPr>
        <a:xfrm xmlns:a="http://schemas.openxmlformats.org/drawingml/2006/main" flipH="1" flipV="1">
          <a:off x="4304305" y="495300"/>
          <a:ext cx="21655" cy="3949181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bg1">
              <a:lumMod val="50000"/>
            </a:schemeClr>
          </a:solidFill>
          <a:prstDash val="lg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0.66802</cdr:x>
      <cdr:y>0.08422</cdr:y>
    </cdr:from>
    <cdr:to>
      <cdr:x>0.67024</cdr:x>
      <cdr:y>0.76973</cdr:y>
    </cdr:to>
    <cdr:cxnSp macro="">
      <cdr:nvCxnSpPr>
        <cdr:cNvPr id="5" name="Straight Connector 4"/>
        <cdr:cNvCxnSpPr/>
      </cdr:nvCxnSpPr>
      <cdr:spPr>
        <a:xfrm xmlns:a="http://schemas.openxmlformats.org/drawingml/2006/main" flipV="1">
          <a:off x="6208668" y="487173"/>
          <a:ext cx="20633" cy="3965435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bg1">
              <a:lumMod val="50000"/>
            </a:schemeClr>
          </a:solidFill>
          <a:prstDash val="lg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0.96769</cdr:x>
      <cdr:y>0.07177</cdr:y>
    </cdr:from>
    <cdr:to>
      <cdr:x>0.96805</cdr:x>
      <cdr:y>0.76012</cdr:y>
    </cdr:to>
    <cdr:cxnSp macro="">
      <cdr:nvCxnSpPr>
        <cdr:cNvPr id="6" name="Straight Connector 5"/>
        <cdr:cNvCxnSpPr/>
      </cdr:nvCxnSpPr>
      <cdr:spPr>
        <a:xfrm xmlns:a="http://schemas.openxmlformats.org/drawingml/2006/main" flipV="1">
          <a:off x="8993768" y="415178"/>
          <a:ext cx="3346" cy="3981863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bg1">
              <a:lumMod val="50000"/>
            </a:schemeClr>
          </a:solidFill>
          <a:prstDash val="lg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0"/>
            <a:ext cx="2944813" cy="49688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05" y="0"/>
            <a:ext cx="2944813" cy="49688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050CFED7-FD3F-45D9-ACA5-CA07BF07DD32}" type="datetimeFigureOut">
              <a:rPr lang="nb-NO" smtClean="0"/>
              <a:t>07.04.2022</a:t>
            </a:fld>
            <a:endParaRPr lang="nb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5" y="9409117"/>
            <a:ext cx="2944813" cy="496887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5" y="9409117"/>
            <a:ext cx="2944813" cy="496887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617A6D72-7305-4492-AD41-71A6C9FFE2F7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46387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4899" cy="49733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066" y="0"/>
            <a:ext cx="2944899" cy="49733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C834F2-AD06-4DC3-A613-44D02C7CB0D7}" type="datetimeFigureOut">
              <a:rPr lang="nb-NO" smtClean="0"/>
              <a:t>07.04.2022</a:t>
            </a:fld>
            <a:endParaRPr lang="nb-NO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38250"/>
            <a:ext cx="59436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066" y="4766928"/>
            <a:ext cx="5434369" cy="390082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9408674"/>
            <a:ext cx="2944899" cy="49733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066" y="9408674"/>
            <a:ext cx="2944899" cy="49733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F431A5-5D9E-4335-B3E0-FB79A7B8B80E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28647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FB0D3-9C25-4372-B072-29D9C4F57E5D}" type="datetimeFigureOut">
              <a:rPr lang="nb-NO" smtClean="0"/>
              <a:t>07.04.2022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BA59-C301-4EC4-9769-0902EC3C3EE5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87911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FB0D3-9C25-4372-B072-29D9C4F57E5D}" type="datetimeFigureOut">
              <a:rPr lang="nb-NO" smtClean="0"/>
              <a:t>07.04.2022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BA59-C301-4EC4-9769-0902EC3C3EE5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54142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FB0D3-9C25-4372-B072-29D9C4F57E5D}" type="datetimeFigureOut">
              <a:rPr lang="nb-NO" smtClean="0"/>
              <a:t>07.04.2022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BA59-C301-4EC4-9769-0902EC3C3EE5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71452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FB0D3-9C25-4372-B072-29D9C4F57E5D}" type="datetimeFigureOut">
              <a:rPr lang="nb-NO" smtClean="0"/>
              <a:t>07.04.2022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BA59-C301-4EC4-9769-0902EC3C3EE5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35350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FB0D3-9C25-4372-B072-29D9C4F57E5D}" type="datetimeFigureOut">
              <a:rPr lang="nb-NO" smtClean="0"/>
              <a:t>07.04.2022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BA59-C301-4EC4-9769-0902EC3C3EE5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66874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FB0D3-9C25-4372-B072-29D9C4F57E5D}" type="datetimeFigureOut">
              <a:rPr lang="nb-NO" smtClean="0"/>
              <a:t>07.04.2022</a:t>
            </a:fld>
            <a:endParaRPr lang="nb-N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BA59-C301-4EC4-9769-0902EC3C3EE5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09107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FB0D3-9C25-4372-B072-29D9C4F57E5D}" type="datetimeFigureOut">
              <a:rPr lang="nb-NO" smtClean="0"/>
              <a:t>07.04.2022</a:t>
            </a:fld>
            <a:endParaRPr lang="nb-NO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BA59-C301-4EC4-9769-0902EC3C3EE5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94460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FB0D3-9C25-4372-B072-29D9C4F57E5D}" type="datetimeFigureOut">
              <a:rPr lang="nb-NO" smtClean="0"/>
              <a:t>07.04.2022</a:t>
            </a:fld>
            <a:endParaRPr lang="nb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BA59-C301-4EC4-9769-0902EC3C3EE5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28531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FB0D3-9C25-4372-B072-29D9C4F57E5D}" type="datetimeFigureOut">
              <a:rPr lang="nb-NO" smtClean="0"/>
              <a:t>07.04.2022</a:t>
            </a:fld>
            <a:endParaRPr lang="nb-N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BA59-C301-4EC4-9769-0902EC3C3EE5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38817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FB0D3-9C25-4372-B072-29D9C4F57E5D}" type="datetimeFigureOut">
              <a:rPr lang="nb-NO" smtClean="0"/>
              <a:t>07.04.2022</a:t>
            </a:fld>
            <a:endParaRPr lang="nb-N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BA59-C301-4EC4-9769-0902EC3C3EE5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96171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FB0D3-9C25-4372-B072-29D9C4F57E5D}" type="datetimeFigureOut">
              <a:rPr lang="nb-NO" smtClean="0"/>
              <a:t>07.04.2022</a:t>
            </a:fld>
            <a:endParaRPr lang="nb-N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BA59-C301-4EC4-9769-0902EC3C3EE5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81884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9FB0D3-9C25-4372-B072-29D9C4F57E5D}" type="datetimeFigureOut">
              <a:rPr lang="nb-NO" smtClean="0"/>
              <a:t>07.04.2022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13BA59-C301-4EC4-9769-0902EC3C3EE5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67159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999" y="1049154"/>
            <a:ext cx="9422921" cy="2310063"/>
          </a:xfrm>
          <a:solidFill>
            <a:schemeClr val="accent5">
              <a:lumMod val="7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>
            <a:noAutofit/>
          </a:bodyPr>
          <a:lstStyle/>
          <a:p>
            <a:r>
              <a:rPr lang="nb-NO" sz="4800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nb-NO" sz="4800" dirty="0" smtClean="0">
                <a:solidFill>
                  <a:schemeClr val="bg1"/>
                </a:solidFill>
                <a:latin typeface="+mn-lt"/>
              </a:rPr>
            </a:br>
            <a:r>
              <a:rPr lang="nb-NO" sz="4800" dirty="0">
                <a:solidFill>
                  <a:schemeClr val="bg1"/>
                </a:solidFill>
                <a:latin typeface="+mn-lt"/>
              </a:rPr>
              <a:t/>
            </a:r>
            <a:br>
              <a:rPr lang="nb-NO" sz="4800" dirty="0">
                <a:solidFill>
                  <a:schemeClr val="bg1"/>
                </a:solidFill>
                <a:latin typeface="+mn-lt"/>
              </a:rPr>
            </a:br>
            <a:r>
              <a:rPr lang="nb-NO" sz="4800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nb-NO" sz="4800" dirty="0" smtClean="0">
                <a:solidFill>
                  <a:schemeClr val="bg1"/>
                </a:solidFill>
                <a:latin typeface="+mn-lt"/>
              </a:rPr>
            </a:br>
            <a:r>
              <a:rPr lang="nb-NO" sz="4800" dirty="0" smtClean="0">
                <a:solidFill>
                  <a:schemeClr val="bg1"/>
                </a:solidFill>
                <a:latin typeface="+mn-lt"/>
              </a:rPr>
              <a:t>T</a:t>
            </a:r>
            <a:r>
              <a:rPr lang="nb-NO" sz="4800" dirty="0" smtClean="0">
                <a:solidFill>
                  <a:schemeClr val="bg1"/>
                </a:solidFill>
              </a:rPr>
              <a:t>he impact of primary care physician density on perinatal health.</a:t>
            </a:r>
            <a:br>
              <a:rPr lang="nb-NO" sz="4800" dirty="0" smtClean="0">
                <a:solidFill>
                  <a:schemeClr val="bg1"/>
                </a:solidFill>
              </a:rPr>
            </a:br>
            <a:r>
              <a:rPr lang="nb-NO" sz="4800" dirty="0" smtClean="0">
                <a:solidFill>
                  <a:schemeClr val="bg1"/>
                </a:solidFill>
              </a:rPr>
              <a:t>Evidence from a natural experiment</a:t>
            </a:r>
            <a:endParaRPr lang="nb-NO" sz="36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04241" y="4294035"/>
            <a:ext cx="7487653" cy="1655762"/>
          </a:xfrm>
        </p:spPr>
        <p:txBody>
          <a:bodyPr>
            <a:normAutofit/>
          </a:bodyPr>
          <a:lstStyle/>
          <a:p>
            <a:r>
              <a:rPr lang="nb-NO" dirty="0" smtClean="0"/>
              <a:t>Jonas M. Kinge og Jostein Grytten</a:t>
            </a:r>
          </a:p>
          <a:p>
            <a:pPr>
              <a:spcAft>
                <a:spcPts val="600"/>
              </a:spcAft>
            </a:pPr>
            <a:r>
              <a:rPr lang="nb-NO" dirty="0" smtClean="0"/>
              <a:t>Norwegian Institute of Public Health / University of Oslo</a:t>
            </a:r>
          </a:p>
          <a:p>
            <a:r>
              <a:rPr lang="nb-NO" sz="2000" dirty="0" smtClean="0"/>
              <a:t>WIC meeting Lucerne April 2022</a:t>
            </a:r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63519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180" y="1148253"/>
            <a:ext cx="8472947" cy="7638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7180" y="332099"/>
            <a:ext cx="10800000" cy="720000"/>
          </a:xfrm>
          <a:solidFill>
            <a:schemeClr val="accent5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nb-NO" sz="4000" dirty="0" smtClean="0">
                <a:solidFill>
                  <a:schemeClr val="bg1"/>
                </a:solidFill>
              </a:rPr>
              <a:t>Baseline model</a:t>
            </a:r>
            <a:endParaRPr lang="nb-NO" sz="40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7180" y="1912125"/>
            <a:ext cx="11049001" cy="4900505"/>
          </a:xfrm>
        </p:spPr>
        <p:txBody>
          <a:bodyPr>
            <a:normAutofit fontScale="92500" lnSpcReduction="10000"/>
          </a:bodyPr>
          <a:lstStyle/>
          <a:p>
            <a:r>
              <a:rPr lang="nb-NO" dirty="0" smtClean="0"/>
              <a:t>Outcomes</a:t>
            </a:r>
          </a:p>
          <a:p>
            <a:pPr lvl="1">
              <a:lnSpc>
                <a:spcPct val="110000"/>
              </a:lnSpc>
              <a:spcAft>
                <a:spcPts val="600"/>
              </a:spcAft>
            </a:pPr>
            <a:r>
              <a:rPr lang="nb-NO" dirty="0" smtClean="0"/>
              <a:t>Foetal death: A baby born with no sign of life at or after 28 completed weeks of gestation</a:t>
            </a:r>
          </a:p>
          <a:p>
            <a:pPr lvl="1">
              <a:spcAft>
                <a:spcPts val="1000"/>
              </a:spcAft>
            </a:pPr>
            <a:r>
              <a:rPr lang="nb-NO" dirty="0" smtClean="0"/>
              <a:t>Birth weight in grammes</a:t>
            </a:r>
          </a:p>
          <a:p>
            <a:pPr>
              <a:spcAft>
                <a:spcPts val="600"/>
              </a:spcAft>
            </a:pPr>
            <a:r>
              <a:rPr lang="nb-NO" dirty="0" smtClean="0"/>
              <a:t>Difference-in-difference design with two groups</a:t>
            </a:r>
          </a:p>
          <a:p>
            <a:pPr lvl="1">
              <a:spcAft>
                <a:spcPts val="600"/>
              </a:spcAft>
            </a:pPr>
            <a:r>
              <a:rPr lang="nb-NO" dirty="0" smtClean="0"/>
              <a:t>Post-period = 1: </a:t>
            </a:r>
            <a:r>
              <a:rPr lang="nb-NO" dirty="0"/>
              <a:t>b</a:t>
            </a:r>
            <a:r>
              <a:rPr lang="nb-NO" dirty="0" smtClean="0"/>
              <a:t>irth year [1998, 2007] </a:t>
            </a:r>
          </a:p>
          <a:p>
            <a:pPr lvl="1">
              <a:spcAft>
                <a:spcPts val="600"/>
              </a:spcAft>
            </a:pPr>
            <a:r>
              <a:rPr lang="nb-NO" dirty="0" smtClean="0"/>
              <a:t>Reference group: </a:t>
            </a:r>
            <a:r>
              <a:rPr lang="nb-NO" dirty="0"/>
              <a:t>b</a:t>
            </a:r>
            <a:r>
              <a:rPr lang="nb-NO" dirty="0" smtClean="0"/>
              <a:t>irth year [1986, 1991]</a:t>
            </a:r>
          </a:p>
          <a:p>
            <a:pPr lvl="1">
              <a:spcAft>
                <a:spcPts val="1000"/>
              </a:spcAft>
            </a:pPr>
            <a:r>
              <a:rPr lang="nb-NO" dirty="0" smtClean="0"/>
              <a:t>Fixed effects for municipality and year of delivery </a:t>
            </a:r>
          </a:p>
          <a:p>
            <a:pPr>
              <a:spcAft>
                <a:spcPts val="600"/>
              </a:spcAft>
            </a:pPr>
            <a:r>
              <a:rPr lang="nb-NO" dirty="0" smtClean="0"/>
              <a:t>Analyses: </a:t>
            </a:r>
          </a:p>
          <a:p>
            <a:pPr lvl="1">
              <a:spcAft>
                <a:spcPts val="1000"/>
              </a:spcAft>
            </a:pPr>
            <a:r>
              <a:rPr lang="nb-NO" dirty="0" smtClean="0"/>
              <a:t>Linear probability model and OLS. Clustering at the municipal level</a:t>
            </a:r>
          </a:p>
          <a:p>
            <a:r>
              <a:rPr lang="nb-NO" dirty="0"/>
              <a:t>Data: </a:t>
            </a:r>
            <a:r>
              <a:rPr lang="nb-NO" sz="2600" dirty="0"/>
              <a:t>Medical Birth Registry of Norway </a:t>
            </a:r>
            <a:r>
              <a:rPr lang="nb-NO" sz="2600" dirty="0" smtClean="0"/>
              <a:t>(MFR) and </a:t>
            </a:r>
            <a:r>
              <a:rPr lang="nb-NO" sz="2600" dirty="0"/>
              <a:t>Statistics Norway</a:t>
            </a:r>
          </a:p>
          <a:p>
            <a:endParaRPr lang="nb-NO" dirty="0"/>
          </a:p>
          <a:p>
            <a:endParaRPr lang="nb-NO" dirty="0" smtClean="0"/>
          </a:p>
          <a:p>
            <a:endParaRPr lang="nb-NO" dirty="0"/>
          </a:p>
          <a:p>
            <a:pPr lvl="1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6436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241" y="449209"/>
            <a:ext cx="10515600" cy="720000"/>
          </a:xfrm>
          <a:solidFill>
            <a:schemeClr val="accent5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Key results </a:t>
            </a:r>
            <a:r>
              <a:rPr lang="en-US" sz="4000" dirty="0">
                <a:solidFill>
                  <a:schemeClr val="bg1"/>
                </a:solidFill>
              </a:rPr>
              <a:t>- improvements in perinatal health</a:t>
            </a:r>
            <a:endParaRPr lang="nb-NO" sz="4000" dirty="0">
              <a:solidFill>
                <a:schemeClr val="bg1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715579"/>
              </p:ext>
            </p:extLst>
          </p:nvPr>
        </p:nvGraphicFramePr>
        <p:xfrm>
          <a:off x="1428248" y="1546742"/>
          <a:ext cx="9180253" cy="46893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2" name="Regneark" r:id="rId3" imgW="6750186" imgH="3448028" progId="Excel.Sheet.12">
                  <p:embed/>
                </p:oleObj>
              </mc:Choice>
              <mc:Fallback>
                <p:oleObj name="Regneark" r:id="rId3" imgW="6750186" imgH="344802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28248" y="1546742"/>
                        <a:ext cx="9180253" cy="46893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0593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9470" y="469721"/>
            <a:ext cx="11115101" cy="720000"/>
          </a:xfrm>
          <a:solidFill>
            <a:schemeClr val="accent5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nb-NO" sz="4000" dirty="0" smtClean="0">
                <a:solidFill>
                  <a:schemeClr val="bg1"/>
                </a:solidFill>
              </a:rPr>
              <a:t>Sensitivity analysis – risk factors of the mother</a:t>
            </a:r>
            <a:endParaRPr lang="nb-NO" sz="40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421176"/>
            <a:ext cx="11082051" cy="5310130"/>
          </a:xfrm>
        </p:spPr>
        <p:txBody>
          <a:bodyPr>
            <a:normAutofit fontScale="92500"/>
          </a:bodyPr>
          <a:lstStyle/>
          <a:p>
            <a:r>
              <a:rPr lang="nb-NO" sz="3200" dirty="0" smtClean="0"/>
              <a:t>In both groups, the proportion of pregnant women with risk factors:</a:t>
            </a:r>
          </a:p>
          <a:p>
            <a:pPr lvl="1"/>
            <a:r>
              <a:rPr lang="nb-NO" sz="2600" dirty="0" smtClean="0"/>
              <a:t>some factors increased over time </a:t>
            </a:r>
          </a:p>
          <a:p>
            <a:pPr lvl="1">
              <a:spcAft>
                <a:spcPts val="600"/>
              </a:spcAft>
            </a:pPr>
            <a:r>
              <a:rPr lang="nb-NO" sz="2600" dirty="0"/>
              <a:t>s</a:t>
            </a:r>
            <a:r>
              <a:rPr lang="nb-NO" sz="2600" dirty="0" smtClean="0"/>
              <a:t>ome factors decreased over time</a:t>
            </a:r>
          </a:p>
          <a:p>
            <a:pPr>
              <a:spcAft>
                <a:spcPts val="600"/>
              </a:spcAft>
            </a:pPr>
            <a:r>
              <a:rPr lang="nb-NO" sz="3200" dirty="0" smtClean="0"/>
              <a:t>Ideally, the change in </a:t>
            </a:r>
            <a:r>
              <a:rPr lang="nb-NO" sz="3200" dirty="0"/>
              <a:t>the proportion of pregnant </a:t>
            </a:r>
            <a:r>
              <a:rPr lang="nb-NO" sz="3200" dirty="0" smtClean="0"/>
              <a:t>women with risk factors should be in the same order of mangitude in both groups</a:t>
            </a:r>
          </a:p>
          <a:p>
            <a:r>
              <a:rPr lang="nb-NO" sz="3200" dirty="0" smtClean="0"/>
              <a:t>MBR - </a:t>
            </a:r>
            <a:r>
              <a:rPr lang="nb-NO" sz="3200" dirty="0"/>
              <a:t>r</a:t>
            </a:r>
            <a:r>
              <a:rPr lang="nb-NO" sz="3200" dirty="0" smtClean="0"/>
              <a:t>isk </a:t>
            </a:r>
            <a:r>
              <a:rPr lang="nb-NO" sz="3200" dirty="0"/>
              <a:t>factors of the mother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</a:pPr>
            <a:r>
              <a:rPr lang="nb-NO" sz="2600" dirty="0"/>
              <a:t>Mother’s age, highest </a:t>
            </a:r>
            <a:r>
              <a:rPr lang="nb-NO" sz="2600" dirty="0" smtClean="0"/>
              <a:t>education, </a:t>
            </a:r>
            <a:r>
              <a:rPr lang="nb-NO" sz="2600" dirty="0"/>
              <a:t>immigrant </a:t>
            </a:r>
            <a:r>
              <a:rPr lang="nb-NO" sz="2600" dirty="0" smtClean="0"/>
              <a:t>background and marital status</a:t>
            </a:r>
            <a:endParaRPr lang="nb-NO" sz="2600" dirty="0"/>
          </a:p>
          <a:p>
            <a:pPr lvl="1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</a:pPr>
            <a:r>
              <a:rPr lang="nb-NO" sz="2600" dirty="0"/>
              <a:t>Whether she had previously had a </a:t>
            </a:r>
            <a:r>
              <a:rPr lang="nb-NO" sz="2600" dirty="0" smtClean="0"/>
              <a:t>foetus </a:t>
            </a:r>
            <a:r>
              <a:rPr lang="nb-NO" sz="2600" dirty="0"/>
              <a:t>that had died, </a:t>
            </a:r>
            <a:r>
              <a:rPr lang="nb-NO" sz="2600" dirty="0" smtClean="0"/>
              <a:t>or previously </a:t>
            </a:r>
            <a:r>
              <a:rPr lang="nb-NO" sz="2600" dirty="0"/>
              <a:t>had a Cesarean </a:t>
            </a:r>
            <a:r>
              <a:rPr lang="nb-NO" sz="2600" dirty="0" smtClean="0"/>
              <a:t>delivery</a:t>
            </a:r>
          </a:p>
          <a:p>
            <a:pPr lvl="1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</a:pPr>
            <a:r>
              <a:rPr lang="nb-NO" sz="2600" dirty="0" smtClean="0"/>
              <a:t>Whether </a:t>
            </a:r>
            <a:r>
              <a:rPr lang="nb-NO" sz="2600" dirty="0"/>
              <a:t>the pregnancy was her first (null parity</a:t>
            </a:r>
            <a:r>
              <a:rPr lang="nb-NO" sz="2600" dirty="0" smtClean="0"/>
              <a:t>)</a:t>
            </a:r>
          </a:p>
          <a:p>
            <a:pPr lvl="1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</a:pPr>
            <a:r>
              <a:rPr lang="nb-NO" sz="2600" dirty="0" smtClean="0"/>
              <a:t>Whether </a:t>
            </a:r>
            <a:r>
              <a:rPr lang="nb-NO" sz="2600" dirty="0"/>
              <a:t>she had a chronic </a:t>
            </a:r>
            <a:r>
              <a:rPr lang="nb-NO" sz="2600" dirty="0" smtClean="0"/>
              <a:t>disease</a:t>
            </a:r>
            <a:r>
              <a:rPr lang="nb-NO" sz="2600" dirty="0"/>
              <a:t>, preeclampsia or bleeding during pregnancy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3756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931" y="365126"/>
            <a:ext cx="10872730" cy="720000"/>
          </a:xfrm>
          <a:solidFill>
            <a:schemeClr val="accent5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nb-NO" sz="4000" dirty="0" smtClean="0">
                <a:solidFill>
                  <a:schemeClr val="bg1"/>
                </a:solidFill>
              </a:rPr>
              <a:t>Inclusion of risk factors of the mother</a:t>
            </a:r>
            <a:endParaRPr lang="nb-NO" sz="4000" dirty="0">
              <a:solidFill>
                <a:schemeClr val="bg1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2470639"/>
              </p:ext>
            </p:extLst>
          </p:nvPr>
        </p:nvGraphicFramePr>
        <p:xfrm>
          <a:off x="972337" y="1458841"/>
          <a:ext cx="10251917" cy="4614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5" name="Binært regneark" r:id="rId3" imgW="8267675" imgH="3721159" progId="Excel.SheetBinaryMacroEnabled.12">
                  <p:embed/>
                </p:oleObj>
              </mc:Choice>
              <mc:Fallback>
                <p:oleObj name="Binært regneark" r:id="rId3" imgW="8267675" imgH="3721159" progId="Excel.SheetBinaryMacroEnabled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72337" y="1458841"/>
                        <a:ext cx="10251917" cy="4614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6262616" y="2664369"/>
            <a:ext cx="1073605" cy="683173"/>
          </a:xfrm>
          <a:prstGeom prst="roundRect">
            <a:avLst/>
          </a:prstGeom>
          <a:noFill/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7" name="Rounded Rectangle 6"/>
          <p:cNvSpPr/>
          <p:nvPr/>
        </p:nvSpPr>
        <p:spPr>
          <a:xfrm>
            <a:off x="10051595" y="2701157"/>
            <a:ext cx="1073605" cy="646385"/>
          </a:xfrm>
          <a:prstGeom prst="roundRect">
            <a:avLst/>
          </a:prstGeom>
          <a:noFill/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8094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548494" y="232791"/>
            <a:ext cx="11206504" cy="720000"/>
          </a:xfrm>
          <a:solidFill>
            <a:schemeClr val="accent5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nb-NO" sz="4000" dirty="0" smtClean="0">
                <a:solidFill>
                  <a:schemeClr val="bg1"/>
                </a:solidFill>
              </a:rPr>
              <a:t>Assumption: Parallel </a:t>
            </a:r>
            <a:r>
              <a:rPr lang="nb-NO" sz="4000" dirty="0">
                <a:solidFill>
                  <a:schemeClr val="bg1"/>
                </a:solidFill>
              </a:rPr>
              <a:t>pre-trends - birth </a:t>
            </a:r>
            <a:r>
              <a:rPr lang="nb-NO" sz="4000" dirty="0" smtClean="0">
                <a:solidFill>
                  <a:schemeClr val="bg1"/>
                </a:solidFill>
              </a:rPr>
              <a:t>weight</a:t>
            </a:r>
            <a:endParaRPr lang="nb-NO" sz="4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3019" y="1402996"/>
            <a:ext cx="6912864" cy="48211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0611" y="6224170"/>
            <a:ext cx="6722269" cy="450056"/>
          </a:xfrm>
          <a:prstGeom prst="rect">
            <a:avLst/>
          </a:prstGeom>
        </p:spPr>
      </p:pic>
      <p:sp>
        <p:nvSpPr>
          <p:cNvPr id="6" name="TextBox 1"/>
          <p:cNvSpPr txBox="1"/>
          <p:nvPr/>
        </p:nvSpPr>
        <p:spPr>
          <a:xfrm>
            <a:off x="3557752" y="1379215"/>
            <a:ext cx="1418897" cy="35472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nb-NO" sz="2000" dirty="0" smtClean="0"/>
              <a:t>Pre-reform</a:t>
            </a:r>
            <a:endParaRPr lang="nb-NO" sz="2000" dirty="0"/>
          </a:p>
        </p:txBody>
      </p:sp>
      <p:sp>
        <p:nvSpPr>
          <p:cNvPr id="7" name="TextBox 1"/>
          <p:cNvSpPr txBox="1"/>
          <p:nvPr/>
        </p:nvSpPr>
        <p:spPr>
          <a:xfrm>
            <a:off x="5484712" y="1379215"/>
            <a:ext cx="1303283" cy="36786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nb-NO" sz="2000" dirty="0" smtClean="0"/>
              <a:t>  Phase-in</a:t>
            </a:r>
            <a:endParaRPr lang="nb-NO" sz="2000" dirty="0"/>
          </a:p>
        </p:txBody>
      </p:sp>
      <p:sp>
        <p:nvSpPr>
          <p:cNvPr id="8" name="TextBox 1"/>
          <p:cNvSpPr txBox="1"/>
          <p:nvPr/>
        </p:nvSpPr>
        <p:spPr>
          <a:xfrm>
            <a:off x="7296058" y="1381451"/>
            <a:ext cx="1582014" cy="36786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nb-NO" sz="2000" dirty="0" smtClean="0"/>
              <a:t>Post-reform</a:t>
            </a:r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146561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557998" y="273448"/>
            <a:ext cx="11119882" cy="720000"/>
          </a:xfrm>
          <a:solidFill>
            <a:schemeClr val="accent5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nb-NO" sz="4000" dirty="0" smtClean="0">
                <a:solidFill>
                  <a:schemeClr val="bg1"/>
                </a:solidFill>
              </a:rPr>
              <a:t>Assumption: Parallel </a:t>
            </a:r>
            <a:r>
              <a:rPr lang="nb-NO" sz="4000" dirty="0">
                <a:solidFill>
                  <a:schemeClr val="bg1"/>
                </a:solidFill>
              </a:rPr>
              <a:t>pre-trends - foetal deaths</a:t>
            </a:r>
            <a:endParaRPr lang="nb-NO" sz="40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2452" y="1418806"/>
            <a:ext cx="7440930" cy="46908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6804" y="6201769"/>
            <a:ext cx="6722269" cy="450056"/>
          </a:xfrm>
          <a:prstGeom prst="rect">
            <a:avLst/>
          </a:prstGeom>
        </p:spPr>
      </p:pic>
      <p:sp>
        <p:nvSpPr>
          <p:cNvPr id="5" name="TextBox 1"/>
          <p:cNvSpPr txBox="1"/>
          <p:nvPr/>
        </p:nvSpPr>
        <p:spPr>
          <a:xfrm>
            <a:off x="3704896" y="1295050"/>
            <a:ext cx="1418897" cy="35472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nb-NO" sz="2000" dirty="0" smtClean="0"/>
              <a:t>Pre-reform</a:t>
            </a:r>
            <a:endParaRPr lang="nb-NO" sz="2000" dirty="0"/>
          </a:p>
        </p:txBody>
      </p:sp>
      <p:sp>
        <p:nvSpPr>
          <p:cNvPr id="6" name="TextBox 1"/>
          <p:cNvSpPr txBox="1"/>
          <p:nvPr/>
        </p:nvSpPr>
        <p:spPr>
          <a:xfrm>
            <a:off x="5745409" y="1281913"/>
            <a:ext cx="1303283" cy="36786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nb-NO" sz="2000" dirty="0" smtClean="0"/>
              <a:t>  Phase-in</a:t>
            </a:r>
            <a:endParaRPr lang="nb-NO" sz="2000" dirty="0"/>
          </a:p>
        </p:txBody>
      </p:sp>
      <p:sp>
        <p:nvSpPr>
          <p:cNvPr id="7" name="TextBox 1"/>
          <p:cNvSpPr txBox="1"/>
          <p:nvPr/>
        </p:nvSpPr>
        <p:spPr>
          <a:xfrm>
            <a:off x="7378932" y="1281913"/>
            <a:ext cx="1582014" cy="36786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nb-NO" sz="2000" dirty="0" smtClean="0"/>
              <a:t>Post-reform</a:t>
            </a:r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72261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323" y="507999"/>
            <a:ext cx="11147809" cy="720000"/>
          </a:xfrm>
          <a:solidFill>
            <a:schemeClr val="accent5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nb-NO" sz="4000" dirty="0" smtClean="0">
                <a:solidFill>
                  <a:schemeClr val="bg1"/>
                </a:solidFill>
              </a:rPr>
              <a:t>Mechanisms</a:t>
            </a:r>
            <a:endParaRPr lang="nb-NO" sz="40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323" y="1405221"/>
            <a:ext cx="11022724" cy="532665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nb-NO" sz="3200" dirty="0" smtClean="0"/>
              <a:t>Data: Norwegian Health Economics Administration (2006-2017)</a:t>
            </a:r>
          </a:p>
          <a:p>
            <a:pPr lvl="1">
              <a:spcBef>
                <a:spcPts val="200"/>
              </a:spcBef>
              <a:spcAft>
                <a:spcPts val="600"/>
              </a:spcAft>
            </a:pPr>
            <a:r>
              <a:rPr lang="nb-NO" sz="2800" dirty="0" smtClean="0"/>
              <a:t>Includes all patients who receive primary physician services, including all pregnant women</a:t>
            </a:r>
          </a:p>
          <a:p>
            <a:pPr>
              <a:spcAft>
                <a:spcPts val="600"/>
              </a:spcAft>
            </a:pPr>
            <a:r>
              <a:rPr lang="nb-NO" sz="3200" dirty="0" smtClean="0"/>
              <a:t>Outcomes</a:t>
            </a:r>
          </a:p>
          <a:p>
            <a:pPr lvl="1">
              <a:spcBef>
                <a:spcPts val="200"/>
              </a:spcBef>
              <a:spcAft>
                <a:spcPts val="600"/>
              </a:spcAft>
            </a:pPr>
            <a:r>
              <a:rPr lang="nb-NO" sz="2800" dirty="0" smtClean="0"/>
              <a:t>Number of antenatal visits</a:t>
            </a:r>
            <a:r>
              <a:rPr lang="nb-NO" sz="2800" dirty="0"/>
              <a:t> </a:t>
            </a:r>
            <a:r>
              <a:rPr lang="nb-NO" sz="2800" dirty="0" smtClean="0"/>
              <a:t>per delivery (access)</a:t>
            </a:r>
          </a:p>
          <a:p>
            <a:pPr lvl="1">
              <a:spcBef>
                <a:spcPts val="200"/>
              </a:spcBef>
              <a:spcAft>
                <a:spcPts val="600"/>
              </a:spcAft>
            </a:pPr>
            <a:r>
              <a:rPr lang="nb-NO" sz="2800" dirty="0" smtClean="0"/>
              <a:t>The probability of having an antenatal visit lasting more than 20 minutes (quality)</a:t>
            </a:r>
          </a:p>
          <a:p>
            <a:pPr lvl="2">
              <a:spcBef>
                <a:spcPts val="200"/>
              </a:spcBef>
              <a:spcAft>
                <a:spcPts val="600"/>
              </a:spcAft>
            </a:pPr>
            <a:r>
              <a:rPr lang="nb-NO" sz="2400" dirty="0" smtClean="0"/>
              <a:t>Used for patients who are time-consuming to treat</a:t>
            </a:r>
          </a:p>
          <a:p>
            <a:pPr>
              <a:spcAft>
                <a:spcPts val="600"/>
              </a:spcAft>
            </a:pPr>
            <a:r>
              <a:rPr lang="nb-NO" sz="3200" dirty="0" smtClean="0"/>
              <a:t>Analyses</a:t>
            </a:r>
          </a:p>
          <a:p>
            <a:pPr lvl="1">
              <a:spcBef>
                <a:spcPts val="200"/>
              </a:spcBef>
              <a:spcAft>
                <a:spcPts val="600"/>
              </a:spcAft>
            </a:pPr>
            <a:r>
              <a:rPr lang="nb-NO" sz="2800" dirty="0" smtClean="0"/>
              <a:t>OLS with fixed effects for municipality and year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nb-NO" sz="2000" i="1" dirty="0"/>
          </a:p>
          <a:p>
            <a:pPr lvl="1">
              <a:spcAft>
                <a:spcPts val="600"/>
              </a:spcAft>
            </a:pPr>
            <a:endParaRPr lang="en-US" sz="2800" dirty="0" smtClean="0"/>
          </a:p>
          <a:p>
            <a:pPr lvl="1">
              <a:spcAft>
                <a:spcPts val="600"/>
              </a:spcAft>
            </a:pPr>
            <a:endParaRPr lang="en-US" sz="2800" dirty="0" smtClean="0"/>
          </a:p>
          <a:p>
            <a:pPr lvl="1">
              <a:spcAft>
                <a:spcPts val="600"/>
              </a:spcAft>
            </a:pPr>
            <a:endParaRPr lang="en-US" sz="2800" dirty="0"/>
          </a:p>
          <a:p>
            <a:pPr lvl="1">
              <a:spcAft>
                <a:spcPts val="600"/>
              </a:spcAft>
            </a:pPr>
            <a:endParaRPr lang="en-US" sz="2800" dirty="0" smtClean="0"/>
          </a:p>
          <a:p>
            <a:pPr lvl="1">
              <a:spcAft>
                <a:spcPts val="600"/>
              </a:spcAft>
            </a:pPr>
            <a:endParaRPr lang="en-US" sz="2800" dirty="0"/>
          </a:p>
          <a:p>
            <a:pPr lvl="1">
              <a:spcAft>
                <a:spcPts val="600"/>
              </a:spcAft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419146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324" y="507999"/>
            <a:ext cx="10836000" cy="720000"/>
          </a:xfrm>
          <a:solidFill>
            <a:schemeClr val="accent5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nb-NO" sz="4000" dirty="0" smtClean="0">
                <a:solidFill>
                  <a:schemeClr val="bg1"/>
                </a:solidFill>
              </a:rPr>
              <a:t>Mechanisms</a:t>
            </a:r>
            <a:r>
              <a:rPr lang="nb-NO" sz="4000" dirty="0">
                <a:solidFill>
                  <a:schemeClr val="bg1"/>
                </a:solidFill>
              </a:rPr>
              <a:t> </a:t>
            </a:r>
            <a:r>
              <a:rPr lang="nb-NO" sz="4000" dirty="0" smtClean="0">
                <a:solidFill>
                  <a:schemeClr val="bg1"/>
                </a:solidFill>
              </a:rPr>
              <a:t>- results</a:t>
            </a:r>
            <a:endParaRPr lang="nb-NO" sz="40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324" y="1678043"/>
            <a:ext cx="9915525" cy="509587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nb-NO" sz="3200" dirty="0" smtClean="0"/>
              <a:t>An increase in primary physician density of 1% led to: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nb-NO" sz="2800" dirty="0" smtClean="0"/>
              <a:t>Better access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nb-NO" sz="2400" dirty="0" smtClean="0"/>
              <a:t>An increase in antenatal visits per delivery of 0.12% 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nb-NO" sz="2800" dirty="0" smtClean="0"/>
              <a:t>Improvements in the quality of each visit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nb-NO" sz="2400" dirty="0" smtClean="0"/>
              <a:t>An increase in the probability of having an antenatal visit lasting more than 20 minutes of 0.32</a:t>
            </a:r>
          </a:p>
          <a:p>
            <a:pPr marL="457200" lvl="1" indent="0">
              <a:spcAft>
                <a:spcPts val="600"/>
              </a:spcAft>
              <a:buNone/>
            </a:pPr>
            <a:endParaRPr lang="en-US" sz="2800" dirty="0" smtClean="0"/>
          </a:p>
          <a:p>
            <a:pPr lvl="1">
              <a:spcAft>
                <a:spcPts val="600"/>
              </a:spcAft>
            </a:pPr>
            <a:endParaRPr lang="en-US" sz="2800" dirty="0" smtClean="0"/>
          </a:p>
          <a:p>
            <a:pPr lvl="1">
              <a:spcAft>
                <a:spcPts val="600"/>
              </a:spcAft>
            </a:pPr>
            <a:endParaRPr lang="en-US" sz="2800" dirty="0"/>
          </a:p>
          <a:p>
            <a:pPr lvl="1">
              <a:spcAft>
                <a:spcPts val="600"/>
              </a:spcAft>
            </a:pPr>
            <a:endParaRPr lang="en-US" sz="2800" dirty="0" smtClean="0"/>
          </a:p>
          <a:p>
            <a:pPr lvl="1">
              <a:spcAft>
                <a:spcPts val="600"/>
              </a:spcAft>
            </a:pPr>
            <a:endParaRPr lang="en-US" sz="2800" dirty="0"/>
          </a:p>
          <a:p>
            <a:pPr lvl="1">
              <a:spcAft>
                <a:spcPts val="600"/>
              </a:spcAft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15077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800000" cy="720000"/>
          </a:xfrm>
          <a:solidFill>
            <a:schemeClr val="accent5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nb-NO" sz="4000" dirty="0" smtClean="0">
                <a:solidFill>
                  <a:schemeClr val="bg1"/>
                </a:solidFill>
              </a:rPr>
              <a:t>Conclusions</a:t>
            </a:r>
            <a:endParaRPr lang="nb-NO" sz="40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66941"/>
            <a:ext cx="10515600" cy="522199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GB" sz="3000" dirty="0"/>
              <a:t>A</a:t>
            </a:r>
            <a:r>
              <a:rPr lang="en-GB" sz="3000" dirty="0" smtClean="0"/>
              <a:t>n </a:t>
            </a:r>
            <a:r>
              <a:rPr lang="en-GB" sz="3000" dirty="0"/>
              <a:t>increase in primary care physician density improves perinatal health </a:t>
            </a:r>
            <a:r>
              <a:rPr lang="en-GB" sz="3000" dirty="0" smtClean="0"/>
              <a:t>outcomes: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GB" sz="2600" dirty="0"/>
              <a:t>f</a:t>
            </a:r>
            <a:r>
              <a:rPr lang="en-GB" sz="2600" dirty="0" smtClean="0"/>
              <a:t>ewer foetal deaths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GB" sz="2600" dirty="0"/>
              <a:t>a</a:t>
            </a:r>
            <a:r>
              <a:rPr lang="en-GB" sz="2600" dirty="0" smtClean="0"/>
              <a:t>n increase in birth weight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3000" dirty="0" smtClean="0"/>
              <a:t>Most likely, this is because more primary care physicians leads to better access to antenatal care and </a:t>
            </a:r>
            <a:r>
              <a:rPr lang="nb-NO" sz="3000" dirty="0" smtClean="0">
                <a:cs typeface="Times New Roman" panose="02020603050405020304" pitchFamily="18" charset="0"/>
              </a:rPr>
              <a:t>i</a:t>
            </a:r>
            <a:r>
              <a:rPr lang="nb-NO" sz="3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mprovements </a:t>
            </a:r>
            <a:r>
              <a:rPr lang="nb-NO" sz="3000" dirty="0">
                <a:ea typeface="Calibri" panose="020F0502020204030204" pitchFamily="34" charset="0"/>
                <a:cs typeface="Times New Roman" panose="02020603050405020304" pitchFamily="18" charset="0"/>
              </a:rPr>
              <a:t>in the quality of each antenatal </a:t>
            </a:r>
            <a:r>
              <a:rPr lang="nb-NO" sz="3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visit</a:t>
            </a:r>
            <a:endParaRPr lang="en-GB" sz="3000" dirty="0" smtClean="0"/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nb-NO" sz="3000" dirty="0" smtClean="0"/>
              <a:t>The analyses have been carried out using a natural </a:t>
            </a:r>
            <a:r>
              <a:rPr lang="nb-NO" sz="3000" dirty="0"/>
              <a:t>experiment </a:t>
            </a:r>
            <a:r>
              <a:rPr lang="nb-NO" sz="3000" dirty="0" smtClean="0"/>
              <a:t>that had </a:t>
            </a:r>
            <a:r>
              <a:rPr lang="nb-NO" sz="3000" dirty="0"/>
              <a:t>the potential to </a:t>
            </a:r>
            <a:r>
              <a:rPr lang="nb-NO" sz="3000" dirty="0" smtClean="0"/>
              <a:t>provide </a:t>
            </a:r>
            <a:r>
              <a:rPr lang="nb-NO" sz="3000" dirty="0"/>
              <a:t>causal </a:t>
            </a:r>
            <a:r>
              <a:rPr lang="nb-NO" sz="3000" dirty="0" smtClean="0"/>
              <a:t>estimates 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nb-NO" sz="3000" dirty="0" smtClean="0"/>
              <a:t>Sensitivity analyses supported the main findings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nb-NO" sz="3000" dirty="0" smtClean="0"/>
              <a:t>Our results support a policy for strengthening primary health care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lang="nb-NO" sz="2700" dirty="0" smtClean="0"/>
          </a:p>
        </p:txBody>
      </p:sp>
    </p:spTree>
    <p:extLst>
      <p:ext uri="{BB962C8B-B14F-4D97-AF65-F5344CB8AC3E}">
        <p14:creationId xmlns:p14="http://schemas.microsoft.com/office/powerpoint/2010/main" val="182959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674" y="403224"/>
            <a:ext cx="11109020" cy="720000"/>
          </a:xfrm>
          <a:solidFill>
            <a:schemeClr val="accent5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nb-NO" sz="4000" dirty="0" smtClean="0">
                <a:solidFill>
                  <a:schemeClr val="bg1"/>
                </a:solidFill>
              </a:rPr>
              <a:t>Background</a:t>
            </a:r>
            <a:endParaRPr lang="nb-NO" sz="40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663" y="1112704"/>
            <a:ext cx="10620491" cy="5191125"/>
          </a:xfrm>
        </p:spPr>
        <p:txBody>
          <a:bodyPr>
            <a:normAutofit/>
          </a:bodyPr>
          <a:lstStyle/>
          <a:p>
            <a:pPr lvl="3"/>
            <a:endParaRPr lang="nb-NO" dirty="0" smtClean="0"/>
          </a:p>
          <a:p>
            <a:r>
              <a:rPr lang="nb-NO" sz="3600" dirty="0" smtClean="0"/>
              <a:t>Focus of the present work</a:t>
            </a:r>
          </a:p>
          <a:p>
            <a:pPr lvl="1">
              <a:lnSpc>
                <a:spcPct val="100000"/>
              </a:lnSpc>
              <a:spcAft>
                <a:spcPts val="1200"/>
              </a:spcAft>
            </a:pPr>
            <a:r>
              <a:rPr lang="nb-NO" sz="2800" dirty="0" smtClean="0"/>
              <a:t>Examines the effect of primary care physician density on perinatal health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nb-NO" sz="3600" dirty="0"/>
              <a:t>Strengths of the present </a:t>
            </a:r>
            <a:r>
              <a:rPr lang="nb-NO" sz="3600" dirty="0" smtClean="0"/>
              <a:t>work</a:t>
            </a:r>
            <a:endParaRPr lang="nb-NO" sz="3200" dirty="0" smtClean="0"/>
          </a:p>
          <a:p>
            <a:pPr lvl="1">
              <a:spcAft>
                <a:spcPts val="600"/>
              </a:spcAft>
            </a:pPr>
            <a:r>
              <a:rPr lang="nb-NO" sz="2800" dirty="0" smtClean="0"/>
              <a:t>Exploits a natural experiment that has the potential to provide causal estimates</a:t>
            </a:r>
          </a:p>
          <a:p>
            <a:pPr lvl="1">
              <a:spcAft>
                <a:spcPts val="600"/>
              </a:spcAft>
            </a:pPr>
            <a:r>
              <a:rPr lang="nb-NO" sz="2800" dirty="0" smtClean="0"/>
              <a:t>Carried out within an institutional setting with a strong focus on primary care, including antenatal care</a:t>
            </a:r>
            <a:r>
              <a:rPr lang="nb-NO" sz="2800" dirty="0"/>
              <a:t>.</a:t>
            </a:r>
            <a:endParaRPr lang="nb-NO" sz="2800" dirty="0" smtClean="0"/>
          </a:p>
          <a:p>
            <a:pPr lvl="1"/>
            <a:r>
              <a:rPr lang="nb-NO" sz="2800" dirty="0" smtClean="0"/>
              <a:t>Use of register data that are representative of the study population</a:t>
            </a:r>
          </a:p>
          <a:p>
            <a:endParaRPr lang="nb-NO" dirty="0"/>
          </a:p>
          <a:p>
            <a:pPr lvl="1"/>
            <a:endParaRPr lang="nb-NO" dirty="0" smtClean="0"/>
          </a:p>
          <a:p>
            <a:pPr lvl="1"/>
            <a:endParaRPr lang="nb-NO" dirty="0"/>
          </a:p>
          <a:p>
            <a:pPr lvl="1"/>
            <a:endParaRPr lang="nb-NO" dirty="0" smtClean="0"/>
          </a:p>
          <a:p>
            <a:endParaRPr lang="nb-NO" dirty="0" smtClean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8212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674" y="403224"/>
            <a:ext cx="11109020" cy="720000"/>
          </a:xfrm>
          <a:solidFill>
            <a:schemeClr val="accent5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nb-NO" sz="4000" dirty="0" smtClean="0">
                <a:solidFill>
                  <a:schemeClr val="bg1"/>
                </a:solidFill>
              </a:rPr>
              <a:t>Background</a:t>
            </a:r>
            <a:endParaRPr lang="nb-NO" sz="40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4849" y="1381125"/>
            <a:ext cx="11149300" cy="519112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nb-NO" sz="3600" dirty="0" smtClean="0"/>
              <a:t>Previous research based on cross-sectional studies 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nb-NO" sz="2800" dirty="0" smtClean="0"/>
              <a:t>Mostly correlation studies</a:t>
            </a:r>
          </a:p>
          <a:p>
            <a:pPr lvl="1">
              <a:lnSpc>
                <a:spcPct val="100000"/>
              </a:lnSpc>
              <a:spcAft>
                <a:spcPts val="1800"/>
              </a:spcAft>
            </a:pPr>
            <a:r>
              <a:rPr lang="nb-NO" sz="2800" dirty="0" smtClean="0"/>
              <a:t>Different measures of health outcomes have been regressed on primary care physican density. Mixed findings 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nb-NO" sz="2800" dirty="0" smtClean="0"/>
              <a:t>The studies suffer from bias due to reversed causality and omitted variables</a:t>
            </a:r>
          </a:p>
          <a:p>
            <a:pPr lvl="2">
              <a:lnSpc>
                <a:spcPct val="100000"/>
              </a:lnSpc>
              <a:spcAft>
                <a:spcPts val="600"/>
              </a:spcAft>
            </a:pPr>
            <a:r>
              <a:rPr lang="nb-NO" sz="2400" dirty="0" smtClean="0"/>
              <a:t>Often insufficent control for health care needs and socio-demographic characteristics of the population</a:t>
            </a:r>
            <a:endParaRPr lang="nb-NO" sz="2400" dirty="0"/>
          </a:p>
          <a:p>
            <a:pPr lvl="3"/>
            <a:endParaRPr lang="nb-NO" dirty="0" smtClean="0"/>
          </a:p>
          <a:p>
            <a:endParaRPr lang="nb-NO" dirty="0"/>
          </a:p>
          <a:p>
            <a:pPr lvl="1"/>
            <a:endParaRPr lang="nb-NO" dirty="0" smtClean="0"/>
          </a:p>
          <a:p>
            <a:pPr lvl="1"/>
            <a:endParaRPr lang="nb-NO" dirty="0"/>
          </a:p>
          <a:p>
            <a:pPr lvl="1"/>
            <a:endParaRPr lang="nb-NO" dirty="0" smtClean="0"/>
          </a:p>
          <a:p>
            <a:endParaRPr lang="nb-NO" dirty="0" smtClean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2501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952" y="374008"/>
            <a:ext cx="10800000" cy="720000"/>
          </a:xfrm>
          <a:solidFill>
            <a:schemeClr val="accent5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nb-NO" sz="4000" dirty="0" smtClean="0">
                <a:solidFill>
                  <a:schemeClr val="bg1"/>
                </a:solidFill>
              </a:rPr>
              <a:t>The antenatal care programme in Norway</a:t>
            </a:r>
            <a:endParaRPr lang="nb-NO" sz="40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952" y="1370256"/>
            <a:ext cx="11065989" cy="5045725"/>
          </a:xfrm>
        </p:spPr>
        <p:txBody>
          <a:bodyPr>
            <a:normAutofit fontScale="62500" lnSpcReduction="20000"/>
          </a:bodyPr>
          <a:lstStyle/>
          <a:p>
            <a:pPr>
              <a:spcAft>
                <a:spcPts val="600"/>
              </a:spcAft>
            </a:pPr>
            <a:r>
              <a:rPr lang="nb-NO" sz="4500" dirty="0" smtClean="0"/>
              <a:t>Provided almost exclusively by primary care physicians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nb-NO" sz="3800" dirty="0" smtClean="0"/>
              <a:t>Norway’s population</a:t>
            </a:r>
            <a:r>
              <a:rPr lang="nb-NO" sz="3800" dirty="0"/>
              <a:t>: 5.2 </a:t>
            </a:r>
            <a:r>
              <a:rPr lang="nb-NO" sz="3800" dirty="0" smtClean="0"/>
              <a:t>million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nb-NO" sz="3800" dirty="0" smtClean="0"/>
              <a:t>Number of man-labour years of primary care physicians: 4900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nb-NO" sz="3800" dirty="0" smtClean="0"/>
              <a:t>Primary care physicians act as gatekeepers to specialist care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nb-NO" sz="3800" dirty="0"/>
              <a:t>Number of deliveries per year: 60 000 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nb-NO" sz="4500" dirty="0" smtClean="0"/>
              <a:t>Comprehensive – all pregnant women are entitled to ten antenatal visits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nb-NO" sz="3800" dirty="0" smtClean="0"/>
              <a:t>The </a:t>
            </a:r>
            <a:r>
              <a:rPr lang="nb-NO" sz="3800" dirty="0"/>
              <a:t>content of each visit is described in detail in </a:t>
            </a:r>
            <a:r>
              <a:rPr lang="nb-NO" sz="3800" dirty="0" smtClean="0"/>
              <a:t>the </a:t>
            </a:r>
            <a:r>
              <a:rPr lang="nb-NO" sz="3800" dirty="0"/>
              <a:t>National Guidelines for Antenatal Care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nb-NO" sz="3800" dirty="0"/>
              <a:t>Ultrasound examination in week 17 or 18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nb-NO" sz="4500" dirty="0" smtClean="0"/>
              <a:t>Free of charge</a:t>
            </a:r>
          </a:p>
          <a:p>
            <a:pPr>
              <a:lnSpc>
                <a:spcPct val="120000"/>
              </a:lnSpc>
            </a:pPr>
            <a:endParaRPr lang="nb-NO" sz="3800" dirty="0"/>
          </a:p>
          <a:p>
            <a:endParaRPr lang="nb-NO" dirty="0" smtClean="0"/>
          </a:p>
          <a:p>
            <a:endParaRPr lang="nb-NO" dirty="0"/>
          </a:p>
          <a:p>
            <a:pPr algn="ctr"/>
            <a:endParaRPr lang="nb-N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7948" y="4857047"/>
            <a:ext cx="3413999" cy="80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93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571" y="439257"/>
            <a:ext cx="11244545" cy="720000"/>
          </a:xfrm>
          <a:solidFill>
            <a:schemeClr val="accent5">
              <a:lumMod val="75000"/>
            </a:schemeClr>
          </a:solidFill>
        </p:spPr>
        <p:txBody>
          <a:bodyPr>
            <a:noAutofit/>
          </a:bodyPr>
          <a:lstStyle/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nb-NO" sz="4000" dirty="0" smtClean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Mechanisms - more primary care physicians leads to: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362" y="1340330"/>
            <a:ext cx="10515600" cy="497744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nb-NO" sz="3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Better access to antenatal care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b-NO" sz="3200" dirty="0"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nb-NO" sz="3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mprovements in the quality of each antenatal visit</a:t>
            </a:r>
          </a:p>
          <a:p>
            <a:pPr lvl="1">
              <a:spcBef>
                <a:spcPts val="0"/>
              </a:spcBef>
            </a:pPr>
            <a:endParaRPr lang="nb-NO" sz="2800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nb-NO" sz="3200" dirty="0" smtClean="0"/>
              <a:t>Benefits</a:t>
            </a:r>
          </a:p>
          <a:p>
            <a:pPr lvl="1">
              <a:spcBef>
                <a:spcPts val="0"/>
              </a:spcBef>
            </a:pPr>
            <a:r>
              <a:rPr lang="nb-NO" sz="2800" dirty="0" smtClean="0"/>
              <a:t>High risk pregnancies can be identified at an early stage 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nb-NO" sz="2400" dirty="0" smtClean="0"/>
              <a:t>Pregnant women can then be referred for further examination and adequate care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nb-NO" sz="2800" dirty="0" smtClean="0"/>
              <a:t>More time for health education  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nb-NO" sz="2400" dirty="0" smtClean="0"/>
              <a:t>If followed by pregnant women lead to improved health of the child</a:t>
            </a:r>
          </a:p>
          <a:p>
            <a:pPr marL="0" indent="0">
              <a:buNone/>
            </a:pPr>
            <a:endParaRPr lang="nb-NO" sz="3200" dirty="0" smtClean="0"/>
          </a:p>
          <a:p>
            <a:pPr lvl="1"/>
            <a:endParaRPr lang="nb-NO" sz="2800" dirty="0"/>
          </a:p>
          <a:p>
            <a:pPr marL="800100" lvl="1" indent="-342900">
              <a:lnSpc>
                <a:spcPct val="115000"/>
              </a:lnSpc>
              <a:buFont typeface="Times New Roman" panose="02020603050405020304" pitchFamily="18" charset="0"/>
              <a:buChar char="-"/>
            </a:pPr>
            <a:endParaRPr lang="nb-NO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7476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6679" y="1350425"/>
            <a:ext cx="4188509" cy="52290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88123"/>
            <a:ext cx="10515600" cy="720000"/>
          </a:xfrm>
          <a:solidFill>
            <a:schemeClr val="accent5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nb-NO" sz="4000" dirty="0" smtClean="0">
                <a:solidFill>
                  <a:schemeClr val="bg1"/>
                </a:solidFill>
              </a:rPr>
              <a:t>The experiment</a:t>
            </a:r>
            <a:r>
              <a:rPr lang="nb-NO" sz="4000" dirty="0">
                <a:solidFill>
                  <a:schemeClr val="bg1"/>
                </a:solidFill>
              </a:rPr>
              <a:t> </a:t>
            </a:r>
            <a:r>
              <a:rPr lang="nb-NO" sz="4000" dirty="0" smtClean="0">
                <a:solidFill>
                  <a:schemeClr val="bg1"/>
                </a:solidFill>
              </a:rPr>
              <a:t>– introduction of state policy</a:t>
            </a:r>
            <a:endParaRPr lang="nb-NO" sz="40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50425"/>
            <a:ext cx="5310130" cy="527157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00000"/>
              </a:lnSpc>
              <a:spcAft>
                <a:spcPts val="1800"/>
              </a:spcAft>
            </a:pPr>
            <a:r>
              <a:rPr lang="nb-NO" sz="3600" dirty="0" smtClean="0"/>
              <a:t>Early 1990 – a shortage of primary care physicians in rural areas</a:t>
            </a:r>
            <a:endParaRPr lang="nb-NO" sz="3600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nb-NO" sz="3600" dirty="0" smtClean="0"/>
              <a:t>State policy introduced in 1992</a:t>
            </a:r>
            <a:r>
              <a:rPr lang="nb-NO" sz="3600" dirty="0"/>
              <a:t>: </a:t>
            </a:r>
            <a:endParaRPr lang="nb-NO" sz="3600" dirty="0" smtClean="0"/>
          </a:p>
          <a:p>
            <a:pPr lvl="1">
              <a:lnSpc>
                <a:spcPct val="110000"/>
              </a:lnSpc>
              <a:spcAft>
                <a:spcPts val="600"/>
              </a:spcAft>
            </a:pPr>
            <a:r>
              <a:rPr lang="nb-NO" sz="3000" dirty="0" smtClean="0"/>
              <a:t>Primary care physicans who chose to work in selected municipalities with physician shortage were given an annual reduction in their student loan of 10 %</a:t>
            </a:r>
          </a:p>
          <a:p>
            <a:pPr lvl="1">
              <a:lnSpc>
                <a:spcPct val="110000"/>
              </a:lnSpc>
              <a:spcAft>
                <a:spcPts val="600"/>
              </a:spcAft>
            </a:pPr>
            <a:r>
              <a:rPr lang="nb-NO" sz="3000" dirty="0" smtClean="0"/>
              <a:t>An upward ceiling on the amount that could be deducted (EUR 1 900)</a:t>
            </a:r>
          </a:p>
          <a:p>
            <a:pPr lvl="1">
              <a:lnSpc>
                <a:spcPct val="110000"/>
              </a:lnSpc>
              <a:spcAft>
                <a:spcPts val="600"/>
              </a:spcAft>
            </a:pPr>
            <a:r>
              <a:rPr lang="nb-NO" sz="3000" dirty="0" smtClean="0"/>
              <a:t>Encompassed 20 selected remote municipalities</a:t>
            </a:r>
            <a:endParaRPr lang="nb-NO" sz="3000" dirty="0"/>
          </a:p>
          <a:p>
            <a:pPr marL="914400" lvl="2" indent="0">
              <a:lnSpc>
                <a:spcPct val="100000"/>
              </a:lnSpc>
              <a:spcAft>
                <a:spcPts val="600"/>
              </a:spcAft>
              <a:buNone/>
            </a:pPr>
            <a:endParaRPr lang="nb-NO" dirty="0" smtClean="0"/>
          </a:p>
          <a:p>
            <a:pPr lvl="2">
              <a:lnSpc>
                <a:spcPct val="100000"/>
              </a:lnSpc>
              <a:spcAft>
                <a:spcPts val="600"/>
              </a:spcAft>
            </a:pPr>
            <a:endParaRPr lang="nb-NO" dirty="0" smtClean="0"/>
          </a:p>
          <a:p>
            <a:pPr lvl="2">
              <a:lnSpc>
                <a:spcPct val="100000"/>
              </a:lnSpc>
              <a:spcAft>
                <a:spcPts val="600"/>
              </a:spcAft>
            </a:pPr>
            <a:endParaRPr lang="nb-NO" dirty="0"/>
          </a:p>
          <a:p>
            <a:pPr lvl="2">
              <a:lnSpc>
                <a:spcPct val="100000"/>
              </a:lnSpc>
              <a:spcAft>
                <a:spcPts val="600"/>
              </a:spcAft>
            </a:pPr>
            <a:endParaRPr lang="nb-NO" dirty="0" smtClean="0"/>
          </a:p>
          <a:p>
            <a:pPr lvl="2">
              <a:lnSpc>
                <a:spcPct val="100000"/>
              </a:lnSpc>
              <a:spcAft>
                <a:spcPts val="600"/>
              </a:spcAft>
            </a:pPr>
            <a:endParaRPr lang="nb-NO" dirty="0"/>
          </a:p>
          <a:p>
            <a:pPr lvl="2">
              <a:lnSpc>
                <a:spcPct val="100000"/>
              </a:lnSpc>
              <a:spcAft>
                <a:spcPts val="600"/>
              </a:spcAft>
            </a:pPr>
            <a:endParaRPr lang="nb-NO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5851" t="16850" r="548" b="43950"/>
          <a:stretch/>
        </p:blipFill>
        <p:spPr>
          <a:xfrm>
            <a:off x="8234814" y="4532079"/>
            <a:ext cx="3456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26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4570" y="1489764"/>
            <a:ext cx="4086886" cy="51120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9215" y="591928"/>
            <a:ext cx="10010530" cy="720000"/>
          </a:xfrm>
          <a:solidFill>
            <a:schemeClr val="accent5">
              <a:lumMod val="75000"/>
            </a:schemeClr>
          </a:solidFill>
        </p:spPr>
        <p:txBody>
          <a:bodyPr anchor="ctr">
            <a:noAutofit/>
          </a:bodyPr>
          <a:lstStyle/>
          <a:p>
            <a:r>
              <a:rPr lang="nb-NO" sz="4000" dirty="0" smtClean="0">
                <a:solidFill>
                  <a:schemeClr val="bg1"/>
                </a:solidFill>
              </a:rPr>
              <a:t>Comparison group</a:t>
            </a:r>
            <a:endParaRPr lang="nb-NO" sz="4000" dirty="0">
              <a:solidFill>
                <a:schemeClr val="bg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9066" y="1836227"/>
            <a:ext cx="5481515" cy="4130463"/>
          </a:xfrm>
        </p:spPr>
        <p:txBody>
          <a:bodyPr>
            <a:noAutofit/>
          </a:bodyPr>
          <a:lstStyle/>
          <a:p>
            <a:pPr marL="5524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S</a:t>
            </a:r>
            <a:r>
              <a:rPr lang="en-US" sz="2800" dirty="0" smtClean="0"/>
              <a:t>mall </a:t>
            </a:r>
            <a:r>
              <a:rPr lang="en-US" sz="2800" dirty="0"/>
              <a:t>and medium-sized municipalities from all counties in </a:t>
            </a:r>
            <a:r>
              <a:rPr lang="en-US" sz="2800" dirty="0" smtClean="0"/>
              <a:t>Norway </a:t>
            </a:r>
            <a:r>
              <a:rPr lang="nb-NO" sz="2000" dirty="0" smtClean="0"/>
              <a:t>(n=328)</a:t>
            </a:r>
          </a:p>
          <a:p>
            <a:pPr marL="5524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T</a:t>
            </a:r>
            <a:r>
              <a:rPr lang="en-US" sz="2800" dirty="0" smtClean="0"/>
              <a:t>he </a:t>
            </a:r>
            <a:r>
              <a:rPr lang="en-US" sz="2800" dirty="0"/>
              <a:t>mean number of deliveries </a:t>
            </a:r>
            <a:r>
              <a:rPr lang="en-US" sz="2800" dirty="0" smtClean="0"/>
              <a:t>in the comparison group was </a:t>
            </a:r>
            <a:r>
              <a:rPr lang="en-US" sz="2800" dirty="0"/>
              <a:t>similar to </a:t>
            </a:r>
            <a:r>
              <a:rPr lang="en-US" sz="2800" dirty="0" smtClean="0"/>
              <a:t>the mean number of deliveries in the </a:t>
            </a:r>
            <a:r>
              <a:rPr lang="en-US" sz="2800" dirty="0"/>
              <a:t>treatment </a:t>
            </a:r>
            <a:r>
              <a:rPr lang="en-US" sz="2800" dirty="0" smtClean="0"/>
              <a:t>group </a:t>
            </a:r>
            <a:r>
              <a:rPr lang="en-US" sz="2000" dirty="0" smtClean="0"/>
              <a:t>(mean = 30)</a:t>
            </a:r>
          </a:p>
          <a:p>
            <a:pPr marL="5524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66700" lvl="1"/>
            <a:endParaRPr lang="nb-NO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16850"/>
          <a:stretch/>
        </p:blipFill>
        <p:spPr>
          <a:xfrm>
            <a:off x="7978013" y="3901458"/>
            <a:ext cx="3692195" cy="1145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09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873522"/>
              </p:ext>
            </p:extLst>
          </p:nvPr>
        </p:nvGraphicFramePr>
        <p:xfrm>
          <a:off x="1765250" y="401536"/>
          <a:ext cx="8394829" cy="6317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108" y="355486"/>
            <a:ext cx="11003114" cy="1152000"/>
          </a:xfrm>
          <a:solidFill>
            <a:schemeClr val="accent5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number of man-labour years of primary care physicians per 1000 deliveries </a:t>
            </a:r>
            <a:endParaRPr lang="nb-NO" sz="40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8901" y="6588422"/>
            <a:ext cx="337896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 smtClean="0"/>
              <a:t>Source: Norwegian Centre for Research data</a:t>
            </a:r>
            <a:endParaRPr lang="nb-NO" sz="1100" dirty="0"/>
          </a:p>
        </p:txBody>
      </p:sp>
      <p:sp>
        <p:nvSpPr>
          <p:cNvPr id="6" name="TextBox 1"/>
          <p:cNvSpPr txBox="1"/>
          <p:nvPr/>
        </p:nvSpPr>
        <p:spPr>
          <a:xfrm>
            <a:off x="4808698" y="1844567"/>
            <a:ext cx="1303283" cy="36786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nb-NO" sz="2000" dirty="0" smtClean="0"/>
              <a:t> Phase-in</a:t>
            </a:r>
            <a:endParaRPr lang="nb-NO" sz="2000" dirty="0"/>
          </a:p>
        </p:txBody>
      </p:sp>
      <p:sp>
        <p:nvSpPr>
          <p:cNvPr id="7" name="TextBox 1"/>
          <p:cNvSpPr txBox="1"/>
          <p:nvPr/>
        </p:nvSpPr>
        <p:spPr>
          <a:xfrm>
            <a:off x="9789574" y="1859018"/>
            <a:ext cx="1777872" cy="45457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nb-NO" sz="1800" dirty="0">
                <a:cs typeface="Times New Roman" panose="02020603050405020304" pitchFamily="18" charset="0"/>
              </a:rPr>
              <a:t>t</a:t>
            </a:r>
            <a:r>
              <a:rPr lang="nb-NO" sz="1800" dirty="0" smtClean="0">
                <a:cs typeface="Times New Roman" panose="02020603050405020304" pitchFamily="18" charset="0"/>
              </a:rPr>
              <a:t>reatment</a:t>
            </a:r>
            <a:r>
              <a:rPr lang="nb-NO" sz="1800" baseline="0" dirty="0" smtClean="0">
                <a:cs typeface="Times New Roman" panose="02020603050405020304" pitchFamily="18" charset="0"/>
              </a:rPr>
              <a:t> </a:t>
            </a:r>
            <a:r>
              <a:rPr lang="nb-NO" sz="1800" baseline="0" dirty="0">
                <a:cs typeface="Times New Roman" panose="02020603050405020304" pitchFamily="18" charset="0"/>
              </a:rPr>
              <a:t>municipalities</a:t>
            </a:r>
            <a:endParaRPr lang="nb-NO" sz="1800" strike="noStrike" baseline="30000" dirty="0">
              <a:cs typeface="Times New Roman" panose="02020603050405020304" pitchFamily="18" charset="0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9789574" y="3350404"/>
            <a:ext cx="1777872" cy="45457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nb-NO" sz="1800" dirty="0" smtClean="0">
                <a:cs typeface="Times New Roman" panose="02020603050405020304" pitchFamily="18" charset="0"/>
              </a:rPr>
              <a:t>comparison</a:t>
            </a:r>
            <a:r>
              <a:rPr lang="nb-NO" sz="1800" baseline="0" dirty="0" smtClean="0">
                <a:cs typeface="Times New Roman" panose="02020603050405020304" pitchFamily="18" charset="0"/>
              </a:rPr>
              <a:t> </a:t>
            </a:r>
            <a:r>
              <a:rPr lang="nb-NO" sz="1800" baseline="0" dirty="0">
                <a:cs typeface="Times New Roman" panose="02020603050405020304" pitchFamily="18" charset="0"/>
              </a:rPr>
              <a:t>municipalities</a:t>
            </a:r>
            <a:endParaRPr lang="nb-NO" sz="1800" strike="noStrike" baseline="30000" dirty="0">
              <a:cs typeface="Times New Roman" panose="02020603050405020304" pitchFamily="18" charset="0"/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9789574" y="4223799"/>
            <a:ext cx="1971501" cy="45457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nb-NO" sz="1800" dirty="0">
                <a:cs typeface="Times New Roman" panose="02020603050405020304" pitchFamily="18" charset="0"/>
              </a:rPr>
              <a:t>t</a:t>
            </a:r>
            <a:r>
              <a:rPr lang="nb-NO" sz="1800" dirty="0" smtClean="0">
                <a:cs typeface="Times New Roman" panose="02020603050405020304" pitchFamily="18" charset="0"/>
              </a:rPr>
              <a:t>he whole country</a:t>
            </a:r>
            <a:endParaRPr lang="nb-NO" sz="1800" strike="noStrike" baseline="30000" dirty="0">
              <a:cs typeface="Times New Roman" panose="02020603050405020304" pitchFamily="18" charset="0"/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6705871" y="1849576"/>
            <a:ext cx="1582014" cy="36786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nb-NO" sz="2000" dirty="0" smtClean="0"/>
              <a:t>Post-reform</a:t>
            </a:r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94316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790" y="487620"/>
            <a:ext cx="10800000" cy="721070"/>
          </a:xfrm>
          <a:solidFill>
            <a:schemeClr val="accent5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nb-NO" sz="40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Number of medical students who finished training </a:t>
            </a:r>
            <a:endParaRPr lang="nb-NO" sz="40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0247" y="6476882"/>
            <a:ext cx="19668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 smtClean="0"/>
              <a:t>Source: Statistics Norway</a:t>
            </a:r>
            <a:endParaRPr lang="nb-NO" sz="1100" dirty="0"/>
          </a:p>
        </p:txBody>
      </p:sp>
      <p:graphicFrame>
        <p:nvGraphicFramePr>
          <p:cNvPr id="5" name="Char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0234092"/>
              </p:ext>
            </p:extLst>
          </p:nvPr>
        </p:nvGraphicFramePr>
        <p:xfrm>
          <a:off x="1283658" y="1414936"/>
          <a:ext cx="9294091" cy="5784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1"/>
          <p:cNvSpPr txBox="1"/>
          <p:nvPr/>
        </p:nvSpPr>
        <p:spPr>
          <a:xfrm>
            <a:off x="3158358" y="1856388"/>
            <a:ext cx="1418897" cy="35472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nb-NO" sz="2000" dirty="0" smtClean="0"/>
              <a:t>Pre-reform</a:t>
            </a:r>
            <a:endParaRPr lang="nb-NO" sz="2000" dirty="0"/>
          </a:p>
        </p:txBody>
      </p:sp>
      <p:sp>
        <p:nvSpPr>
          <p:cNvPr id="8" name="TextBox 1"/>
          <p:cNvSpPr txBox="1"/>
          <p:nvPr/>
        </p:nvSpPr>
        <p:spPr>
          <a:xfrm>
            <a:off x="5930703" y="1856388"/>
            <a:ext cx="1303283" cy="36786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nb-NO" sz="2000" dirty="0" smtClean="0"/>
              <a:t>  Phase-in</a:t>
            </a:r>
            <a:endParaRPr lang="nb-NO" sz="2000" dirty="0"/>
          </a:p>
        </p:txBody>
      </p:sp>
      <p:sp>
        <p:nvSpPr>
          <p:cNvPr id="9" name="TextBox 1"/>
          <p:cNvSpPr txBox="1"/>
          <p:nvPr/>
        </p:nvSpPr>
        <p:spPr>
          <a:xfrm>
            <a:off x="8217397" y="1843251"/>
            <a:ext cx="1582014" cy="36786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nb-NO" sz="2000" dirty="0" smtClean="0"/>
              <a:t>Post-reform</a:t>
            </a:r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383623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8366</TotalTime>
  <Words>901</Words>
  <Application>Microsoft Office PowerPoint</Application>
  <PresentationFormat>Widescreen</PresentationFormat>
  <Paragraphs>146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Office Theme</vt:lpstr>
      <vt:lpstr>Regneark</vt:lpstr>
      <vt:lpstr>Binært regneark</vt:lpstr>
      <vt:lpstr>   The impact of primary care physician density on perinatal health. Evidence from a natural experiment</vt:lpstr>
      <vt:lpstr>Background</vt:lpstr>
      <vt:lpstr>Background</vt:lpstr>
      <vt:lpstr>The antenatal care programme in Norway</vt:lpstr>
      <vt:lpstr>Mechanisms - more primary care physicians leads to:</vt:lpstr>
      <vt:lpstr>The experiment – introduction of state policy</vt:lpstr>
      <vt:lpstr>Comparison group</vt:lpstr>
      <vt:lpstr>The number of man-labour years of primary care physicians per 1000 deliveries </vt:lpstr>
      <vt:lpstr>Number of medical students who finished training </vt:lpstr>
      <vt:lpstr>Baseline model</vt:lpstr>
      <vt:lpstr>Key results - improvements in perinatal health</vt:lpstr>
      <vt:lpstr>Sensitivity analysis – risk factors of the mother</vt:lpstr>
      <vt:lpstr>Inclusion of risk factors of the mother</vt:lpstr>
      <vt:lpstr>Assumption: Parallel pre-trends - birth weight</vt:lpstr>
      <vt:lpstr>Assumption: Parallel pre-trends - foetal deaths</vt:lpstr>
      <vt:lpstr>Mechanisms</vt:lpstr>
      <vt:lpstr>Mechanisms - results</vt:lpstr>
      <vt:lpstr>Conclusions</vt:lpstr>
    </vt:vector>
  </TitlesOfParts>
  <Company>Universitetet i Oslo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Primærlegedekning  og perinatal helse - resultater fra et naturlig eksperiment</dc:title>
  <dc:creator>Jostein Ivar Grytten</dc:creator>
  <cp:lastModifiedBy>Irene Skau</cp:lastModifiedBy>
  <cp:revision>330</cp:revision>
  <cp:lastPrinted>2022-04-06T18:41:10Z</cp:lastPrinted>
  <dcterms:created xsi:type="dcterms:W3CDTF">2019-04-29T10:51:34Z</dcterms:created>
  <dcterms:modified xsi:type="dcterms:W3CDTF">2022-04-07T13:31:57Z</dcterms:modified>
</cp:coreProperties>
</file>