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8" r:id="rId6"/>
    <p:sldId id="260" r:id="rId7"/>
    <p:sldId id="263" r:id="rId8"/>
    <p:sldId id="261" r:id="rId9"/>
    <p:sldId id="262" r:id="rId10"/>
    <p:sldId id="264" r:id="rId11"/>
    <p:sldId id="265" r:id="rId12"/>
    <p:sldId id="267" r:id="rId13"/>
    <p:sldId id="266" r:id="rId14"/>
    <p:sldId id="269" r:id="rId15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CFS006\IQHdata$\PL%20Stef%20Groenewoud\Project%20Moral%20Compass\data%20euth%20alg\Data%20RTE%20jaarverslagen_DEF_8_april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MCFS006\IQHdata$\PL%20Stef%20Groenewoud\Project%20Moral%20Compass\data%20euth%20alg\Data%20RTE%20jaarverslagen_DEF_8_april_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 err="1"/>
              <a:t>Incidence</a:t>
            </a:r>
            <a:r>
              <a:rPr lang="nl-NL" dirty="0"/>
              <a:t> </a:t>
            </a:r>
            <a:r>
              <a:rPr lang="nl-NL" baseline="0" dirty="0"/>
              <a:t>of </a:t>
            </a:r>
            <a:r>
              <a:rPr lang="nl-NL" baseline="0" dirty="0" err="1"/>
              <a:t>euthanasia</a:t>
            </a:r>
            <a:r>
              <a:rPr lang="nl-NL" baseline="0" dirty="0"/>
              <a:t> - absolute </a:t>
            </a:r>
            <a:r>
              <a:rPr lang="nl-NL" baseline="0" dirty="0" err="1"/>
              <a:t>numbers</a:t>
            </a:r>
            <a:endParaRPr lang="nl-N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Blad1!$A$3:$A$24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Blad1!$B$3:$B$24</c:f>
              <c:numCache>
                <c:formatCode>General</c:formatCode>
                <c:ptCount val="22"/>
                <c:pt idx="0">
                  <c:v>2123</c:v>
                </c:pt>
                <c:pt idx="1">
                  <c:v>2054</c:v>
                </c:pt>
                <c:pt idx="2">
                  <c:v>1882</c:v>
                </c:pt>
                <c:pt idx="3">
                  <c:v>1815</c:v>
                </c:pt>
                <c:pt idx="4">
                  <c:v>1886</c:v>
                </c:pt>
                <c:pt idx="5">
                  <c:v>1933</c:v>
                </c:pt>
                <c:pt idx="6">
                  <c:v>1923</c:v>
                </c:pt>
                <c:pt idx="7">
                  <c:v>2120</c:v>
                </c:pt>
                <c:pt idx="8">
                  <c:v>2331</c:v>
                </c:pt>
                <c:pt idx="9">
                  <c:v>2636</c:v>
                </c:pt>
                <c:pt idx="10">
                  <c:v>3136</c:v>
                </c:pt>
                <c:pt idx="11">
                  <c:v>3695</c:v>
                </c:pt>
                <c:pt idx="12">
                  <c:v>4188</c:v>
                </c:pt>
                <c:pt idx="13">
                  <c:v>4829</c:v>
                </c:pt>
                <c:pt idx="14">
                  <c:v>5306</c:v>
                </c:pt>
                <c:pt idx="15">
                  <c:v>5516</c:v>
                </c:pt>
                <c:pt idx="16">
                  <c:v>6091</c:v>
                </c:pt>
                <c:pt idx="17">
                  <c:v>6585</c:v>
                </c:pt>
                <c:pt idx="18">
                  <c:v>6126</c:v>
                </c:pt>
                <c:pt idx="19">
                  <c:v>6361</c:v>
                </c:pt>
                <c:pt idx="20">
                  <c:v>6938</c:v>
                </c:pt>
                <c:pt idx="21">
                  <c:v>7666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5A-4B23-9802-16B3215EC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284176"/>
        <c:axId val="463279584"/>
      </c:lineChart>
      <c:catAx>
        <c:axId val="4632841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63279584"/>
        <c:crosses val="autoZero"/>
        <c:auto val="1"/>
        <c:lblAlgn val="ctr"/>
        <c:lblOffset val="100"/>
        <c:noMultiLvlLbl val="0"/>
      </c:catAx>
      <c:valAx>
        <c:axId val="463279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632841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dirty="0" err="1"/>
              <a:t>Euthanasia</a:t>
            </a:r>
            <a:r>
              <a:rPr lang="nl-NL" baseline="0" dirty="0"/>
              <a:t> - % of </a:t>
            </a:r>
            <a:r>
              <a:rPr lang="nl-NL" baseline="0" dirty="0" err="1"/>
              <a:t>all</a:t>
            </a:r>
            <a:r>
              <a:rPr lang="nl-NL" baseline="0" dirty="0"/>
              <a:t> </a:t>
            </a:r>
            <a:r>
              <a:rPr lang="nl-NL" baseline="0" dirty="0" err="1"/>
              <a:t>deaths</a:t>
            </a:r>
            <a:endParaRPr lang="nl-N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Blad1!$A$3:$A$24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Blad1!$D$3:$D$24</c:f>
              <c:numCache>
                <c:formatCode>0.00</c:formatCode>
                <c:ptCount val="22"/>
                <c:pt idx="0">
                  <c:v>1.5107417079991745</c:v>
                </c:pt>
                <c:pt idx="1">
                  <c:v>1.4632026614046461</c:v>
                </c:pt>
                <c:pt idx="2">
                  <c:v>1.322046995188086</c:v>
                </c:pt>
                <c:pt idx="3">
                  <c:v>1.278745350016909</c:v>
                </c:pt>
                <c:pt idx="4">
                  <c:v>1.3811487114893117</c:v>
                </c:pt>
                <c:pt idx="5">
                  <c:v>1.4171346461195582</c:v>
                </c:pt>
                <c:pt idx="6">
                  <c:v>1.4205300948497475</c:v>
                </c:pt>
                <c:pt idx="7">
                  <c:v>1.5937213393273295</c:v>
                </c:pt>
                <c:pt idx="8">
                  <c:v>1.7249289604546532</c:v>
                </c:pt>
                <c:pt idx="9">
                  <c:v>1.9637203411926847</c:v>
                </c:pt>
                <c:pt idx="10">
                  <c:v>2.3048993811462757</c:v>
                </c:pt>
                <c:pt idx="11">
                  <c:v>2.7220957558880516</c:v>
                </c:pt>
                <c:pt idx="12">
                  <c:v>2.9741572155979918</c:v>
                </c:pt>
                <c:pt idx="13">
                  <c:v>3.4188820843215688</c:v>
                </c:pt>
                <c:pt idx="14">
                  <c:v>3.8111518930061843</c:v>
                </c:pt>
                <c:pt idx="15">
                  <c:v>3.7489635298435435</c:v>
                </c:pt>
                <c:pt idx="16">
                  <c:v>4.0880017718477557</c:v>
                </c:pt>
                <c:pt idx="17">
                  <c:v>4.383745855912232</c:v>
                </c:pt>
                <c:pt idx="18">
                  <c:v>3.9944445531190707</c:v>
                </c:pt>
                <c:pt idx="19">
                  <c:v>4.1880370016789019</c:v>
                </c:pt>
                <c:pt idx="20">
                  <c:v>4.1131623566795907</c:v>
                </c:pt>
                <c:pt idx="21">
                  <c:v>4.4872657882567797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6E-4895-A329-5B49DB4DE5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2547864"/>
        <c:axId val="782548192"/>
      </c:lineChart>
      <c:catAx>
        <c:axId val="7825478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82548192"/>
        <c:crosses val="autoZero"/>
        <c:auto val="1"/>
        <c:lblAlgn val="ctr"/>
        <c:lblOffset val="100"/>
        <c:noMultiLvlLbl val="0"/>
      </c:catAx>
      <c:valAx>
        <c:axId val="78254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82547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521500" y="468000"/>
            <a:ext cx="8100000" cy="2905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641A82D-E482-4CFE-AC0A-2C8FE614F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0040" y="4729779"/>
            <a:ext cx="28575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22000" y="788400"/>
            <a:ext cx="8100000" cy="532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7" name="Rechthoek 6"/>
          <p:cNvSpPr/>
          <p:nvPr/>
        </p:nvSpPr>
        <p:spPr>
          <a:xfrm>
            <a:off x="0" y="4637505"/>
            <a:ext cx="9144000" cy="5059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9" name="Groep 58"/>
          <p:cNvGrpSpPr/>
          <p:nvPr/>
        </p:nvGrpSpPr>
        <p:grpSpPr>
          <a:xfrm>
            <a:off x="7488238" y="4356100"/>
            <a:ext cx="647700" cy="928688"/>
            <a:chOff x="7488238" y="4356100"/>
            <a:chExt cx="647700" cy="928688"/>
          </a:xfrm>
        </p:grpSpPr>
        <p:sp>
          <p:nvSpPr>
            <p:cNvPr id="33" name="AutoShape 31"/>
            <p:cNvSpPr>
              <a:spLocks noChangeAspect="1" noChangeArrowheads="1" noTextEdit="1"/>
            </p:cNvSpPr>
            <p:nvPr/>
          </p:nvSpPr>
          <p:spPr bwMode="auto">
            <a:xfrm>
              <a:off x="7488238" y="4356100"/>
              <a:ext cx="647700" cy="92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7488238" y="4356100"/>
              <a:ext cx="647700" cy="787400"/>
            </a:xfrm>
            <a:prstGeom prst="rect">
              <a:avLst/>
            </a:prstGeom>
            <a:solidFill>
              <a:srgbClr val="00A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08888" y="4745038"/>
              <a:ext cx="39688" cy="39688"/>
            </a:xfrm>
            <a:custGeom>
              <a:avLst/>
              <a:gdLst>
                <a:gd name="T0" fmla="*/ 58 w 62"/>
                <a:gd name="T1" fmla="*/ 2 h 62"/>
                <a:gd name="T2" fmla="*/ 57 w 62"/>
                <a:gd name="T3" fmla="*/ 6 h 62"/>
                <a:gd name="T4" fmla="*/ 7 w 62"/>
                <a:gd name="T5" fmla="*/ 4 h 62"/>
                <a:gd name="T6" fmla="*/ 3 w 62"/>
                <a:gd name="T7" fmla="*/ 0 h 62"/>
                <a:gd name="T8" fmla="*/ 0 w 62"/>
                <a:gd name="T9" fmla="*/ 0 h 62"/>
                <a:gd name="T10" fmla="*/ 0 w 62"/>
                <a:gd name="T11" fmla="*/ 31 h 62"/>
                <a:gd name="T12" fmla="*/ 32 w 62"/>
                <a:gd name="T13" fmla="*/ 62 h 62"/>
                <a:gd name="T14" fmla="*/ 61 w 62"/>
                <a:gd name="T15" fmla="*/ 28 h 62"/>
                <a:gd name="T16" fmla="*/ 62 w 62"/>
                <a:gd name="T17" fmla="*/ 2 h 62"/>
                <a:gd name="T18" fmla="*/ 58 w 62"/>
                <a:gd name="T19" fmla="*/ 2 h 62"/>
                <a:gd name="T20" fmla="*/ 52 w 62"/>
                <a:gd name="T21" fmla="*/ 32 h 62"/>
                <a:gd name="T22" fmla="*/ 32 w 62"/>
                <a:gd name="T23" fmla="*/ 49 h 62"/>
                <a:gd name="T24" fmla="*/ 7 w 62"/>
                <a:gd name="T25" fmla="*/ 29 h 62"/>
                <a:gd name="T26" fmla="*/ 7 w 62"/>
                <a:gd name="T27" fmla="*/ 17 h 62"/>
                <a:gd name="T28" fmla="*/ 53 w 62"/>
                <a:gd name="T29" fmla="*/ 19 h 62"/>
                <a:gd name="T30" fmla="*/ 52 w 62"/>
                <a:gd name="T31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62">
                  <a:moveTo>
                    <a:pt x="58" y="2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5"/>
                    <a:pt x="13" y="62"/>
                    <a:pt x="32" y="62"/>
                  </a:cubicBezTo>
                  <a:cubicBezTo>
                    <a:pt x="51" y="61"/>
                    <a:pt x="59" y="44"/>
                    <a:pt x="61" y="28"/>
                  </a:cubicBezTo>
                  <a:cubicBezTo>
                    <a:pt x="62" y="2"/>
                    <a:pt x="62" y="2"/>
                    <a:pt x="62" y="2"/>
                  </a:cubicBezTo>
                  <a:lnTo>
                    <a:pt x="58" y="2"/>
                  </a:lnTo>
                  <a:close/>
                  <a:moveTo>
                    <a:pt x="52" y="32"/>
                  </a:moveTo>
                  <a:cubicBezTo>
                    <a:pt x="51" y="39"/>
                    <a:pt x="43" y="48"/>
                    <a:pt x="32" y="49"/>
                  </a:cubicBezTo>
                  <a:cubicBezTo>
                    <a:pt x="18" y="49"/>
                    <a:pt x="8" y="38"/>
                    <a:pt x="7" y="29"/>
                  </a:cubicBezTo>
                  <a:cubicBezTo>
                    <a:pt x="7" y="20"/>
                    <a:pt x="7" y="17"/>
                    <a:pt x="7" y="17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3" y="24"/>
                    <a:pt x="54" y="27"/>
                    <a:pt x="52" y="3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7621588" y="4824413"/>
              <a:ext cx="41275" cy="26988"/>
            </a:xfrm>
            <a:custGeom>
              <a:avLst/>
              <a:gdLst>
                <a:gd name="T0" fmla="*/ 0 w 26"/>
                <a:gd name="T1" fmla="*/ 9 h 17"/>
                <a:gd name="T2" fmla="*/ 4 w 26"/>
                <a:gd name="T3" fmla="*/ 17 h 17"/>
                <a:gd name="T4" fmla="*/ 5 w 26"/>
                <a:gd name="T5" fmla="*/ 16 h 17"/>
                <a:gd name="T6" fmla="*/ 4 w 26"/>
                <a:gd name="T7" fmla="*/ 14 h 17"/>
                <a:gd name="T8" fmla="*/ 23 w 26"/>
                <a:gd name="T9" fmla="*/ 6 h 17"/>
                <a:gd name="T10" fmla="*/ 24 w 26"/>
                <a:gd name="T11" fmla="*/ 7 h 17"/>
                <a:gd name="T12" fmla="*/ 26 w 26"/>
                <a:gd name="T13" fmla="*/ 6 h 17"/>
                <a:gd name="T14" fmla="*/ 22 w 26"/>
                <a:gd name="T15" fmla="*/ 0 h 17"/>
                <a:gd name="T16" fmla="*/ 21 w 26"/>
                <a:gd name="T17" fmla="*/ 0 h 17"/>
                <a:gd name="T18" fmla="*/ 21 w 26"/>
                <a:gd name="T19" fmla="*/ 2 h 17"/>
                <a:gd name="T20" fmla="*/ 3 w 26"/>
                <a:gd name="T21" fmla="*/ 10 h 17"/>
                <a:gd name="T22" fmla="*/ 1 w 26"/>
                <a:gd name="T23" fmla="*/ 9 h 17"/>
                <a:gd name="T24" fmla="*/ 0 w 26"/>
                <a:gd name="T2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17">
                  <a:moveTo>
                    <a:pt x="0" y="9"/>
                  </a:moveTo>
                  <a:lnTo>
                    <a:pt x="4" y="17"/>
                  </a:lnTo>
                  <a:lnTo>
                    <a:pt x="5" y="16"/>
                  </a:lnTo>
                  <a:lnTo>
                    <a:pt x="4" y="14"/>
                  </a:lnTo>
                  <a:lnTo>
                    <a:pt x="23" y="6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2"/>
                  </a:lnTo>
                  <a:lnTo>
                    <a:pt x="3" y="10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7612063" y="4787900"/>
              <a:ext cx="42863" cy="41275"/>
            </a:xfrm>
            <a:custGeom>
              <a:avLst/>
              <a:gdLst>
                <a:gd name="T0" fmla="*/ 31 w 67"/>
                <a:gd name="T1" fmla="*/ 60 h 65"/>
                <a:gd name="T2" fmla="*/ 31 w 67"/>
                <a:gd name="T3" fmla="*/ 62 h 65"/>
                <a:gd name="T4" fmla="*/ 17 w 67"/>
                <a:gd name="T5" fmla="*/ 65 h 65"/>
                <a:gd name="T6" fmla="*/ 5 w 67"/>
                <a:gd name="T7" fmla="*/ 45 h 65"/>
                <a:gd name="T8" fmla="*/ 26 w 67"/>
                <a:gd name="T9" fmla="*/ 7 h 65"/>
                <a:gd name="T10" fmla="*/ 65 w 67"/>
                <a:gd name="T11" fmla="*/ 32 h 65"/>
                <a:gd name="T12" fmla="*/ 67 w 67"/>
                <a:gd name="T13" fmla="*/ 47 h 65"/>
                <a:gd name="T14" fmla="*/ 55 w 67"/>
                <a:gd name="T15" fmla="*/ 50 h 65"/>
                <a:gd name="T16" fmla="*/ 54 w 67"/>
                <a:gd name="T17" fmla="*/ 48 h 65"/>
                <a:gd name="T18" fmla="*/ 58 w 67"/>
                <a:gd name="T19" fmla="*/ 31 h 65"/>
                <a:gd name="T20" fmla="*/ 36 w 67"/>
                <a:gd name="T21" fmla="*/ 19 h 65"/>
                <a:gd name="T22" fmla="*/ 43 w 67"/>
                <a:gd name="T23" fmla="*/ 48 h 65"/>
                <a:gd name="T24" fmla="*/ 48 w 67"/>
                <a:gd name="T25" fmla="*/ 50 h 65"/>
                <a:gd name="T26" fmla="*/ 48 w 67"/>
                <a:gd name="T27" fmla="*/ 52 h 65"/>
                <a:gd name="T28" fmla="*/ 35 w 67"/>
                <a:gd name="T29" fmla="*/ 56 h 65"/>
                <a:gd name="T30" fmla="*/ 34 w 67"/>
                <a:gd name="T31" fmla="*/ 53 h 65"/>
                <a:gd name="T32" fmla="*/ 36 w 67"/>
                <a:gd name="T33" fmla="*/ 50 h 65"/>
                <a:gd name="T34" fmla="*/ 28 w 67"/>
                <a:gd name="T35" fmla="*/ 22 h 65"/>
                <a:gd name="T36" fmla="*/ 11 w 67"/>
                <a:gd name="T37" fmla="*/ 44 h 65"/>
                <a:gd name="T38" fmla="*/ 31 w 67"/>
                <a:gd name="T39" fmla="*/ 6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1" y="60"/>
                  </a:moveTo>
                  <a:cubicBezTo>
                    <a:pt x="31" y="62"/>
                    <a:pt x="31" y="62"/>
                    <a:pt x="31" y="6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0" y="60"/>
                    <a:pt x="6" y="54"/>
                    <a:pt x="5" y="45"/>
                  </a:cubicBezTo>
                  <a:cubicBezTo>
                    <a:pt x="0" y="29"/>
                    <a:pt x="5" y="13"/>
                    <a:pt x="26" y="7"/>
                  </a:cubicBezTo>
                  <a:cubicBezTo>
                    <a:pt x="51" y="0"/>
                    <a:pt x="60" y="14"/>
                    <a:pt x="65" y="32"/>
                  </a:cubicBezTo>
                  <a:cubicBezTo>
                    <a:pt x="66" y="37"/>
                    <a:pt x="66" y="41"/>
                    <a:pt x="67" y="47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58" y="44"/>
                    <a:pt x="60" y="37"/>
                    <a:pt x="58" y="31"/>
                  </a:cubicBezTo>
                  <a:cubicBezTo>
                    <a:pt x="56" y="21"/>
                    <a:pt x="45" y="16"/>
                    <a:pt x="36" y="19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6" y="50"/>
                    <a:pt x="36" y="50"/>
                    <a:pt x="36" y="50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17" y="22"/>
                    <a:pt x="9" y="33"/>
                    <a:pt x="11" y="44"/>
                  </a:cubicBezTo>
                  <a:cubicBezTo>
                    <a:pt x="13" y="51"/>
                    <a:pt x="21" y="59"/>
                    <a:pt x="31" y="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7624763" y="4732338"/>
              <a:ext cx="9525" cy="9525"/>
            </a:xfrm>
            <a:custGeom>
              <a:avLst/>
              <a:gdLst>
                <a:gd name="T0" fmla="*/ 1 w 17"/>
                <a:gd name="T1" fmla="*/ 11 h 16"/>
                <a:gd name="T2" fmla="*/ 5 w 17"/>
                <a:gd name="T3" fmla="*/ 1 h 16"/>
                <a:gd name="T4" fmla="*/ 15 w 17"/>
                <a:gd name="T5" fmla="*/ 4 h 16"/>
                <a:gd name="T6" fmla="*/ 11 w 17"/>
                <a:gd name="T7" fmla="*/ 14 h 16"/>
                <a:gd name="T8" fmla="*/ 1 w 17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1" y="11"/>
                  </a:moveTo>
                  <a:cubicBezTo>
                    <a:pt x="0" y="7"/>
                    <a:pt x="1" y="3"/>
                    <a:pt x="5" y="1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7" y="7"/>
                    <a:pt x="15" y="12"/>
                    <a:pt x="11" y="14"/>
                  </a:cubicBezTo>
                  <a:cubicBezTo>
                    <a:pt x="7" y="16"/>
                    <a:pt x="3" y="14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650163" y="4846638"/>
              <a:ext cx="9525" cy="9525"/>
            </a:xfrm>
            <a:custGeom>
              <a:avLst/>
              <a:gdLst>
                <a:gd name="T0" fmla="*/ 1 w 15"/>
                <a:gd name="T1" fmla="*/ 11 h 16"/>
                <a:gd name="T2" fmla="*/ 3 w 15"/>
                <a:gd name="T3" fmla="*/ 2 h 16"/>
                <a:gd name="T4" fmla="*/ 14 w 15"/>
                <a:gd name="T5" fmla="*/ 6 h 16"/>
                <a:gd name="T6" fmla="*/ 10 w 15"/>
                <a:gd name="T7" fmla="*/ 15 h 16"/>
                <a:gd name="T8" fmla="*/ 1 w 15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" y="11"/>
                  </a:moveTo>
                  <a:cubicBezTo>
                    <a:pt x="0" y="8"/>
                    <a:pt x="1" y="3"/>
                    <a:pt x="3" y="2"/>
                  </a:cubicBezTo>
                  <a:cubicBezTo>
                    <a:pt x="6" y="0"/>
                    <a:pt x="11" y="2"/>
                    <a:pt x="14" y="6"/>
                  </a:cubicBezTo>
                  <a:cubicBezTo>
                    <a:pt x="15" y="9"/>
                    <a:pt x="14" y="13"/>
                    <a:pt x="10" y="15"/>
                  </a:cubicBezTo>
                  <a:cubicBezTo>
                    <a:pt x="7" y="16"/>
                    <a:pt x="3" y="15"/>
                    <a:pt x="1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70826" y="4930775"/>
              <a:ext cx="11113" cy="11113"/>
            </a:xfrm>
            <a:custGeom>
              <a:avLst/>
              <a:gdLst>
                <a:gd name="T0" fmla="*/ 2 w 16"/>
                <a:gd name="T1" fmla="*/ 11 h 16"/>
                <a:gd name="T2" fmla="*/ 6 w 16"/>
                <a:gd name="T3" fmla="*/ 1 h 16"/>
                <a:gd name="T4" fmla="*/ 15 w 16"/>
                <a:gd name="T5" fmla="*/ 5 h 16"/>
                <a:gd name="T6" fmla="*/ 11 w 16"/>
                <a:gd name="T7" fmla="*/ 14 h 16"/>
                <a:gd name="T8" fmla="*/ 2 w 16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2" y="11"/>
                  </a:moveTo>
                  <a:cubicBezTo>
                    <a:pt x="0" y="7"/>
                    <a:pt x="2" y="3"/>
                    <a:pt x="6" y="1"/>
                  </a:cubicBezTo>
                  <a:cubicBezTo>
                    <a:pt x="9" y="0"/>
                    <a:pt x="13" y="1"/>
                    <a:pt x="15" y="5"/>
                  </a:cubicBezTo>
                  <a:cubicBezTo>
                    <a:pt x="16" y="8"/>
                    <a:pt x="15" y="12"/>
                    <a:pt x="11" y="14"/>
                  </a:cubicBezTo>
                  <a:cubicBezTo>
                    <a:pt x="8" y="16"/>
                    <a:pt x="4" y="14"/>
                    <a:pt x="2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7627938" y="4665663"/>
              <a:ext cx="39688" cy="28575"/>
            </a:xfrm>
            <a:custGeom>
              <a:avLst/>
              <a:gdLst>
                <a:gd name="T0" fmla="*/ 4 w 25"/>
                <a:gd name="T1" fmla="*/ 0 h 18"/>
                <a:gd name="T2" fmla="*/ 0 w 25"/>
                <a:gd name="T3" fmla="*/ 8 h 18"/>
                <a:gd name="T4" fmla="*/ 1 w 25"/>
                <a:gd name="T5" fmla="*/ 9 h 18"/>
                <a:gd name="T6" fmla="*/ 3 w 25"/>
                <a:gd name="T7" fmla="*/ 7 h 18"/>
                <a:gd name="T8" fmla="*/ 20 w 25"/>
                <a:gd name="T9" fmla="*/ 16 h 18"/>
                <a:gd name="T10" fmla="*/ 20 w 25"/>
                <a:gd name="T11" fmla="*/ 18 h 18"/>
                <a:gd name="T12" fmla="*/ 22 w 25"/>
                <a:gd name="T13" fmla="*/ 18 h 18"/>
                <a:gd name="T14" fmla="*/ 25 w 25"/>
                <a:gd name="T15" fmla="*/ 12 h 18"/>
                <a:gd name="T16" fmla="*/ 24 w 25"/>
                <a:gd name="T17" fmla="*/ 11 h 18"/>
                <a:gd name="T18" fmla="*/ 22 w 25"/>
                <a:gd name="T19" fmla="*/ 12 h 18"/>
                <a:gd name="T20" fmla="*/ 5 w 25"/>
                <a:gd name="T21" fmla="*/ 3 h 18"/>
                <a:gd name="T22" fmla="*/ 5 w 25"/>
                <a:gd name="T23" fmla="*/ 1 h 18"/>
                <a:gd name="T24" fmla="*/ 4 w 25"/>
                <a:gd name="T2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4" y="0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3" y="7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5" y="12"/>
                  </a:lnTo>
                  <a:lnTo>
                    <a:pt x="24" y="11"/>
                  </a:lnTo>
                  <a:lnTo>
                    <a:pt x="22" y="12"/>
                  </a:lnTo>
                  <a:lnTo>
                    <a:pt x="5" y="3"/>
                  </a:lnTo>
                  <a:lnTo>
                    <a:pt x="5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613651" y="4684713"/>
              <a:ext cx="46038" cy="44450"/>
            </a:xfrm>
            <a:custGeom>
              <a:avLst/>
              <a:gdLst>
                <a:gd name="T0" fmla="*/ 24 w 29"/>
                <a:gd name="T1" fmla="*/ 23 h 28"/>
                <a:gd name="T2" fmla="*/ 23 w 29"/>
                <a:gd name="T3" fmla="*/ 22 h 28"/>
                <a:gd name="T4" fmla="*/ 22 w 29"/>
                <a:gd name="T5" fmla="*/ 23 h 28"/>
                <a:gd name="T6" fmla="*/ 9 w 29"/>
                <a:gd name="T7" fmla="*/ 20 h 28"/>
                <a:gd name="T8" fmla="*/ 27 w 29"/>
                <a:gd name="T9" fmla="*/ 13 h 28"/>
                <a:gd name="T10" fmla="*/ 29 w 29"/>
                <a:gd name="T11" fmla="*/ 9 h 28"/>
                <a:gd name="T12" fmla="*/ 28 w 29"/>
                <a:gd name="T13" fmla="*/ 8 h 28"/>
                <a:gd name="T14" fmla="*/ 27 w 29"/>
                <a:gd name="T15" fmla="*/ 9 h 28"/>
                <a:gd name="T16" fmla="*/ 9 w 29"/>
                <a:gd name="T17" fmla="*/ 2 h 28"/>
                <a:gd name="T18" fmla="*/ 9 w 29"/>
                <a:gd name="T19" fmla="*/ 0 h 28"/>
                <a:gd name="T20" fmla="*/ 7 w 29"/>
                <a:gd name="T21" fmla="*/ 0 h 28"/>
                <a:gd name="T22" fmla="*/ 5 w 29"/>
                <a:gd name="T23" fmla="*/ 6 h 28"/>
                <a:gd name="T24" fmla="*/ 7 w 29"/>
                <a:gd name="T25" fmla="*/ 6 h 28"/>
                <a:gd name="T26" fmla="*/ 8 w 29"/>
                <a:gd name="T27" fmla="*/ 6 h 28"/>
                <a:gd name="T28" fmla="*/ 21 w 29"/>
                <a:gd name="T29" fmla="*/ 11 h 28"/>
                <a:gd name="T30" fmla="*/ 1 w 29"/>
                <a:gd name="T31" fmla="*/ 18 h 28"/>
                <a:gd name="T32" fmla="*/ 0 w 29"/>
                <a:gd name="T33" fmla="*/ 22 h 28"/>
                <a:gd name="T34" fmla="*/ 21 w 29"/>
                <a:gd name="T35" fmla="*/ 26 h 28"/>
                <a:gd name="T36" fmla="*/ 22 w 29"/>
                <a:gd name="T37" fmla="*/ 27 h 28"/>
                <a:gd name="T38" fmla="*/ 23 w 29"/>
                <a:gd name="T39" fmla="*/ 28 h 28"/>
                <a:gd name="T40" fmla="*/ 24 w 29"/>
                <a:gd name="T41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8">
                  <a:moveTo>
                    <a:pt x="24" y="23"/>
                  </a:moveTo>
                  <a:lnTo>
                    <a:pt x="23" y="22"/>
                  </a:lnTo>
                  <a:lnTo>
                    <a:pt x="22" y="23"/>
                  </a:lnTo>
                  <a:lnTo>
                    <a:pt x="9" y="20"/>
                  </a:lnTo>
                  <a:lnTo>
                    <a:pt x="27" y="13"/>
                  </a:lnTo>
                  <a:lnTo>
                    <a:pt x="29" y="9"/>
                  </a:lnTo>
                  <a:lnTo>
                    <a:pt x="28" y="8"/>
                  </a:lnTo>
                  <a:lnTo>
                    <a:pt x="27" y="9"/>
                  </a:lnTo>
                  <a:lnTo>
                    <a:pt x="9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5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21" y="11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21" y="26"/>
                  </a:lnTo>
                  <a:lnTo>
                    <a:pt x="22" y="27"/>
                  </a:lnTo>
                  <a:lnTo>
                    <a:pt x="23" y="28"/>
                  </a:lnTo>
                  <a:lnTo>
                    <a:pt x="24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7677151" y="4889500"/>
              <a:ext cx="39688" cy="39688"/>
            </a:xfrm>
            <a:custGeom>
              <a:avLst/>
              <a:gdLst>
                <a:gd name="T0" fmla="*/ 63 w 63"/>
                <a:gd name="T1" fmla="*/ 30 h 63"/>
                <a:gd name="T2" fmla="*/ 63 w 63"/>
                <a:gd name="T3" fmla="*/ 30 h 63"/>
                <a:gd name="T4" fmla="*/ 56 w 63"/>
                <a:gd name="T5" fmla="*/ 9 h 63"/>
                <a:gd name="T6" fmla="*/ 55 w 63"/>
                <a:gd name="T7" fmla="*/ 8 h 63"/>
                <a:gd name="T8" fmla="*/ 55 w 63"/>
                <a:gd name="T9" fmla="*/ 7 h 63"/>
                <a:gd name="T10" fmla="*/ 55 w 63"/>
                <a:gd name="T11" fmla="*/ 7 h 63"/>
                <a:gd name="T12" fmla="*/ 54 w 63"/>
                <a:gd name="T13" fmla="*/ 7 h 63"/>
                <a:gd name="T14" fmla="*/ 54 w 63"/>
                <a:gd name="T15" fmla="*/ 6 h 63"/>
                <a:gd name="T16" fmla="*/ 32 w 63"/>
                <a:gd name="T17" fmla="*/ 0 h 63"/>
                <a:gd name="T18" fmla="*/ 9 w 63"/>
                <a:gd name="T19" fmla="*/ 14 h 63"/>
                <a:gd name="T20" fmla="*/ 11 w 63"/>
                <a:gd name="T21" fmla="*/ 53 h 63"/>
                <a:gd name="T22" fmla="*/ 11 w 63"/>
                <a:gd name="T23" fmla="*/ 53 h 63"/>
                <a:gd name="T24" fmla="*/ 11 w 63"/>
                <a:gd name="T25" fmla="*/ 53 h 63"/>
                <a:gd name="T26" fmla="*/ 11 w 63"/>
                <a:gd name="T27" fmla="*/ 53 h 63"/>
                <a:gd name="T28" fmla="*/ 11 w 63"/>
                <a:gd name="T29" fmla="*/ 53 h 63"/>
                <a:gd name="T30" fmla="*/ 51 w 63"/>
                <a:gd name="T31" fmla="*/ 53 h 63"/>
                <a:gd name="T32" fmla="*/ 63 w 63"/>
                <a:gd name="T33" fmla="*/ 30 h 63"/>
                <a:gd name="T34" fmla="*/ 43 w 63"/>
                <a:gd name="T35" fmla="*/ 41 h 63"/>
                <a:gd name="T36" fmla="*/ 26 w 63"/>
                <a:gd name="T37" fmla="*/ 50 h 63"/>
                <a:gd name="T38" fmla="*/ 17 w 63"/>
                <a:gd name="T39" fmla="*/ 47 h 63"/>
                <a:gd name="T40" fmla="*/ 16 w 63"/>
                <a:gd name="T41" fmla="*/ 46 h 63"/>
                <a:gd name="T42" fmla="*/ 13 w 63"/>
                <a:gd name="T43" fmla="*/ 38 h 63"/>
                <a:gd name="T44" fmla="*/ 22 w 63"/>
                <a:gd name="T45" fmla="*/ 19 h 63"/>
                <a:gd name="T46" fmla="*/ 48 w 63"/>
                <a:gd name="T47" fmla="*/ 12 h 63"/>
                <a:gd name="T48" fmla="*/ 50 w 63"/>
                <a:gd name="T49" fmla="*/ 12 h 63"/>
                <a:gd name="T50" fmla="*/ 43 w 63"/>
                <a:gd name="T51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63">
                  <a:moveTo>
                    <a:pt x="63" y="30"/>
                  </a:moveTo>
                  <a:cubicBezTo>
                    <a:pt x="63" y="30"/>
                    <a:pt x="63" y="30"/>
                    <a:pt x="63" y="30"/>
                  </a:cubicBezTo>
                  <a:cubicBezTo>
                    <a:pt x="63" y="21"/>
                    <a:pt x="62" y="14"/>
                    <a:pt x="56" y="9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48" y="1"/>
                    <a:pt x="40" y="0"/>
                    <a:pt x="32" y="0"/>
                  </a:cubicBezTo>
                  <a:cubicBezTo>
                    <a:pt x="23" y="1"/>
                    <a:pt x="15" y="6"/>
                    <a:pt x="9" y="14"/>
                  </a:cubicBezTo>
                  <a:cubicBezTo>
                    <a:pt x="0" y="26"/>
                    <a:pt x="0" y="41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24" y="63"/>
                    <a:pt x="39" y="62"/>
                    <a:pt x="51" y="53"/>
                  </a:cubicBezTo>
                  <a:cubicBezTo>
                    <a:pt x="58" y="47"/>
                    <a:pt x="62" y="38"/>
                    <a:pt x="63" y="30"/>
                  </a:cubicBezTo>
                  <a:moveTo>
                    <a:pt x="43" y="41"/>
                  </a:moveTo>
                  <a:cubicBezTo>
                    <a:pt x="42" y="43"/>
                    <a:pt x="34" y="50"/>
                    <a:pt x="26" y="50"/>
                  </a:cubicBezTo>
                  <a:cubicBezTo>
                    <a:pt x="23" y="50"/>
                    <a:pt x="20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4" y="44"/>
                    <a:pt x="13" y="41"/>
                    <a:pt x="13" y="38"/>
                  </a:cubicBezTo>
                  <a:cubicBezTo>
                    <a:pt x="12" y="32"/>
                    <a:pt x="18" y="23"/>
                    <a:pt x="22" y="19"/>
                  </a:cubicBezTo>
                  <a:cubicBezTo>
                    <a:pt x="26" y="16"/>
                    <a:pt x="38" y="3"/>
                    <a:pt x="48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9" y="22"/>
                    <a:pt x="46" y="38"/>
                    <a:pt x="43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762876" y="4924425"/>
              <a:ext cx="20638" cy="38100"/>
            </a:xfrm>
            <a:custGeom>
              <a:avLst/>
              <a:gdLst>
                <a:gd name="T0" fmla="*/ 0 w 13"/>
                <a:gd name="T1" fmla="*/ 23 h 24"/>
                <a:gd name="T2" fmla="*/ 8 w 13"/>
                <a:gd name="T3" fmla="*/ 24 h 24"/>
                <a:gd name="T4" fmla="*/ 8 w 13"/>
                <a:gd name="T5" fmla="*/ 24 h 24"/>
                <a:gd name="T6" fmla="*/ 7 w 13"/>
                <a:gd name="T7" fmla="*/ 22 h 24"/>
                <a:gd name="T8" fmla="*/ 11 w 13"/>
                <a:gd name="T9" fmla="*/ 3 h 24"/>
                <a:gd name="T10" fmla="*/ 12 w 13"/>
                <a:gd name="T11" fmla="*/ 3 h 24"/>
                <a:gd name="T12" fmla="*/ 13 w 13"/>
                <a:gd name="T13" fmla="*/ 1 h 24"/>
                <a:gd name="T14" fmla="*/ 5 w 13"/>
                <a:gd name="T15" fmla="*/ 0 h 24"/>
                <a:gd name="T16" fmla="*/ 5 w 13"/>
                <a:gd name="T17" fmla="*/ 1 h 24"/>
                <a:gd name="T18" fmla="*/ 6 w 13"/>
                <a:gd name="T19" fmla="*/ 2 h 24"/>
                <a:gd name="T20" fmla="*/ 3 w 13"/>
                <a:gd name="T21" fmla="*/ 21 h 24"/>
                <a:gd name="T22" fmla="*/ 1 w 13"/>
                <a:gd name="T23" fmla="*/ 22 h 24"/>
                <a:gd name="T24" fmla="*/ 0 w 13"/>
                <a:gd name="T2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4">
                  <a:moveTo>
                    <a:pt x="0" y="23"/>
                  </a:moveTo>
                  <a:lnTo>
                    <a:pt x="8" y="24"/>
                  </a:lnTo>
                  <a:lnTo>
                    <a:pt x="8" y="24"/>
                  </a:lnTo>
                  <a:lnTo>
                    <a:pt x="7" y="2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3" y="1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3" y="21"/>
                  </a:lnTo>
                  <a:lnTo>
                    <a:pt x="1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824788" y="4922838"/>
              <a:ext cx="42863" cy="42863"/>
            </a:xfrm>
            <a:custGeom>
              <a:avLst/>
              <a:gdLst>
                <a:gd name="T0" fmla="*/ 59 w 66"/>
                <a:gd name="T1" fmla="*/ 37 h 66"/>
                <a:gd name="T2" fmla="*/ 62 w 66"/>
                <a:gd name="T3" fmla="*/ 37 h 66"/>
                <a:gd name="T4" fmla="*/ 66 w 66"/>
                <a:gd name="T5" fmla="*/ 50 h 66"/>
                <a:gd name="T6" fmla="*/ 46 w 66"/>
                <a:gd name="T7" fmla="*/ 62 h 66"/>
                <a:gd name="T8" fmla="*/ 8 w 66"/>
                <a:gd name="T9" fmla="*/ 40 h 66"/>
                <a:gd name="T10" fmla="*/ 33 w 66"/>
                <a:gd name="T11" fmla="*/ 2 h 66"/>
                <a:gd name="T12" fmla="*/ 48 w 66"/>
                <a:gd name="T13" fmla="*/ 0 h 66"/>
                <a:gd name="T14" fmla="*/ 52 w 66"/>
                <a:gd name="T15" fmla="*/ 12 h 66"/>
                <a:gd name="T16" fmla="*/ 49 w 66"/>
                <a:gd name="T17" fmla="*/ 14 h 66"/>
                <a:gd name="T18" fmla="*/ 32 w 66"/>
                <a:gd name="T19" fmla="*/ 9 h 66"/>
                <a:gd name="T20" fmla="*/ 19 w 66"/>
                <a:gd name="T21" fmla="*/ 32 h 66"/>
                <a:gd name="T22" fmla="*/ 48 w 66"/>
                <a:gd name="T23" fmla="*/ 25 h 66"/>
                <a:gd name="T24" fmla="*/ 50 w 66"/>
                <a:gd name="T25" fmla="*/ 20 h 66"/>
                <a:gd name="T26" fmla="*/ 53 w 66"/>
                <a:gd name="T27" fmla="*/ 19 h 66"/>
                <a:gd name="T28" fmla="*/ 57 w 66"/>
                <a:gd name="T29" fmla="*/ 32 h 66"/>
                <a:gd name="T30" fmla="*/ 54 w 66"/>
                <a:gd name="T31" fmla="*/ 33 h 66"/>
                <a:gd name="T32" fmla="*/ 51 w 66"/>
                <a:gd name="T33" fmla="*/ 31 h 66"/>
                <a:gd name="T34" fmla="*/ 22 w 66"/>
                <a:gd name="T35" fmla="*/ 38 h 66"/>
                <a:gd name="T36" fmla="*/ 45 w 66"/>
                <a:gd name="T37" fmla="*/ 55 h 66"/>
                <a:gd name="T38" fmla="*/ 59 w 66"/>
                <a:gd name="T39" fmla="*/ 3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66">
                  <a:moveTo>
                    <a:pt x="59" y="37"/>
                  </a:moveTo>
                  <a:cubicBezTo>
                    <a:pt x="62" y="37"/>
                    <a:pt x="62" y="37"/>
                    <a:pt x="62" y="37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0" y="57"/>
                    <a:pt x="55" y="60"/>
                    <a:pt x="46" y="62"/>
                  </a:cubicBezTo>
                  <a:cubicBezTo>
                    <a:pt x="29" y="66"/>
                    <a:pt x="13" y="62"/>
                    <a:pt x="8" y="40"/>
                  </a:cubicBezTo>
                  <a:cubicBezTo>
                    <a:pt x="0" y="16"/>
                    <a:pt x="16" y="7"/>
                    <a:pt x="33" y="2"/>
                  </a:cubicBezTo>
                  <a:cubicBezTo>
                    <a:pt x="39" y="0"/>
                    <a:pt x="43" y="0"/>
                    <a:pt x="48" y="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5" y="9"/>
                    <a:pt x="38" y="7"/>
                    <a:pt x="32" y="9"/>
                  </a:cubicBezTo>
                  <a:cubicBezTo>
                    <a:pt x="22" y="11"/>
                    <a:pt x="16" y="22"/>
                    <a:pt x="19" y="32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4" y="33"/>
                    <a:pt x="54" y="33"/>
                    <a:pt x="54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3" y="49"/>
                    <a:pt x="34" y="57"/>
                    <a:pt x="45" y="55"/>
                  </a:cubicBezTo>
                  <a:cubicBezTo>
                    <a:pt x="52" y="53"/>
                    <a:pt x="60" y="46"/>
                    <a:pt x="59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642226" y="4854575"/>
              <a:ext cx="50800" cy="49213"/>
            </a:xfrm>
            <a:custGeom>
              <a:avLst/>
              <a:gdLst>
                <a:gd name="T0" fmla="*/ 29 w 32"/>
                <a:gd name="T1" fmla="*/ 11 h 31"/>
                <a:gd name="T2" fmla="*/ 28 w 32"/>
                <a:gd name="T3" fmla="*/ 12 h 31"/>
                <a:gd name="T4" fmla="*/ 28 w 32"/>
                <a:gd name="T5" fmla="*/ 13 h 31"/>
                <a:gd name="T6" fmla="*/ 18 w 32"/>
                <a:gd name="T7" fmla="*/ 23 h 31"/>
                <a:gd name="T8" fmla="*/ 22 w 32"/>
                <a:gd name="T9" fmla="*/ 3 h 31"/>
                <a:gd name="T10" fmla="*/ 19 w 32"/>
                <a:gd name="T11" fmla="*/ 0 h 31"/>
                <a:gd name="T12" fmla="*/ 19 w 32"/>
                <a:gd name="T13" fmla="*/ 1 h 31"/>
                <a:gd name="T14" fmla="*/ 18 w 32"/>
                <a:gd name="T15" fmla="*/ 2 h 31"/>
                <a:gd name="T16" fmla="*/ 3 w 32"/>
                <a:gd name="T17" fmla="*/ 13 h 31"/>
                <a:gd name="T18" fmla="*/ 1 w 32"/>
                <a:gd name="T19" fmla="*/ 12 h 31"/>
                <a:gd name="T20" fmla="*/ 0 w 32"/>
                <a:gd name="T21" fmla="*/ 13 h 31"/>
                <a:gd name="T22" fmla="*/ 4 w 32"/>
                <a:gd name="T23" fmla="*/ 18 h 31"/>
                <a:gd name="T24" fmla="*/ 5 w 32"/>
                <a:gd name="T25" fmla="*/ 17 h 31"/>
                <a:gd name="T26" fmla="*/ 5 w 32"/>
                <a:gd name="T27" fmla="*/ 15 h 31"/>
                <a:gd name="T28" fmla="*/ 17 w 32"/>
                <a:gd name="T29" fmla="*/ 8 h 31"/>
                <a:gd name="T30" fmla="*/ 12 w 32"/>
                <a:gd name="T31" fmla="*/ 28 h 31"/>
                <a:gd name="T32" fmla="*/ 14 w 32"/>
                <a:gd name="T33" fmla="*/ 31 h 31"/>
                <a:gd name="T34" fmla="*/ 30 w 32"/>
                <a:gd name="T35" fmla="*/ 16 h 31"/>
                <a:gd name="T36" fmla="*/ 31 w 32"/>
                <a:gd name="T37" fmla="*/ 15 h 31"/>
                <a:gd name="T38" fmla="*/ 32 w 32"/>
                <a:gd name="T39" fmla="*/ 15 h 31"/>
                <a:gd name="T40" fmla="*/ 29 w 32"/>
                <a:gd name="T41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31">
                  <a:moveTo>
                    <a:pt x="29" y="11"/>
                  </a:moveTo>
                  <a:lnTo>
                    <a:pt x="28" y="12"/>
                  </a:lnTo>
                  <a:lnTo>
                    <a:pt x="28" y="13"/>
                  </a:lnTo>
                  <a:lnTo>
                    <a:pt x="18" y="23"/>
                  </a:lnTo>
                  <a:lnTo>
                    <a:pt x="22" y="3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4" y="18"/>
                  </a:lnTo>
                  <a:lnTo>
                    <a:pt x="5" y="17"/>
                  </a:lnTo>
                  <a:lnTo>
                    <a:pt x="5" y="15"/>
                  </a:lnTo>
                  <a:lnTo>
                    <a:pt x="17" y="8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2" y="15"/>
                  </a:lnTo>
                  <a:lnTo>
                    <a:pt x="29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7786688" y="4927600"/>
              <a:ext cx="36513" cy="38100"/>
            </a:xfrm>
            <a:custGeom>
              <a:avLst/>
              <a:gdLst>
                <a:gd name="T0" fmla="*/ 17 w 23"/>
                <a:gd name="T1" fmla="*/ 1 h 24"/>
                <a:gd name="T2" fmla="*/ 17 w 23"/>
                <a:gd name="T3" fmla="*/ 2 h 24"/>
                <a:gd name="T4" fmla="*/ 18 w 23"/>
                <a:gd name="T5" fmla="*/ 3 h 24"/>
                <a:gd name="T6" fmla="*/ 19 w 23"/>
                <a:gd name="T7" fmla="*/ 17 h 24"/>
                <a:gd name="T8" fmla="*/ 6 w 23"/>
                <a:gd name="T9" fmla="*/ 0 h 24"/>
                <a:gd name="T10" fmla="*/ 2 w 23"/>
                <a:gd name="T11" fmla="*/ 0 h 24"/>
                <a:gd name="T12" fmla="*/ 2 w 23"/>
                <a:gd name="T13" fmla="*/ 1 h 24"/>
                <a:gd name="T14" fmla="*/ 3 w 23"/>
                <a:gd name="T15" fmla="*/ 2 h 24"/>
                <a:gd name="T16" fmla="*/ 1 w 23"/>
                <a:gd name="T17" fmla="*/ 22 h 24"/>
                <a:gd name="T18" fmla="*/ 0 w 23"/>
                <a:gd name="T19" fmla="*/ 22 h 24"/>
                <a:gd name="T20" fmla="*/ 0 w 23"/>
                <a:gd name="T21" fmla="*/ 24 h 24"/>
                <a:gd name="T22" fmla="*/ 6 w 23"/>
                <a:gd name="T23" fmla="*/ 24 h 24"/>
                <a:gd name="T24" fmla="*/ 6 w 23"/>
                <a:gd name="T25" fmla="*/ 22 h 24"/>
                <a:gd name="T26" fmla="*/ 5 w 23"/>
                <a:gd name="T27" fmla="*/ 21 h 24"/>
                <a:gd name="T28" fmla="*/ 6 w 23"/>
                <a:gd name="T29" fmla="*/ 8 h 24"/>
                <a:gd name="T30" fmla="*/ 20 w 23"/>
                <a:gd name="T31" fmla="*/ 24 h 24"/>
                <a:gd name="T32" fmla="*/ 23 w 23"/>
                <a:gd name="T33" fmla="*/ 24 h 24"/>
                <a:gd name="T34" fmla="*/ 21 w 23"/>
                <a:gd name="T35" fmla="*/ 3 h 24"/>
                <a:gd name="T36" fmla="*/ 22 w 23"/>
                <a:gd name="T37" fmla="*/ 2 h 24"/>
                <a:gd name="T38" fmla="*/ 22 w 23"/>
                <a:gd name="T39" fmla="*/ 1 h 24"/>
                <a:gd name="T40" fmla="*/ 17 w 23"/>
                <a:gd name="T4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17" y="1"/>
                  </a:moveTo>
                  <a:lnTo>
                    <a:pt x="17" y="2"/>
                  </a:lnTo>
                  <a:lnTo>
                    <a:pt x="18" y="3"/>
                  </a:lnTo>
                  <a:lnTo>
                    <a:pt x="19" y="17"/>
                  </a:lnTo>
                  <a:lnTo>
                    <a:pt x="6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3" y="2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5" y="21"/>
                  </a:lnTo>
                  <a:lnTo>
                    <a:pt x="6" y="8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1" y="3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7705726" y="4906963"/>
              <a:ext cx="52388" cy="50800"/>
            </a:xfrm>
            <a:custGeom>
              <a:avLst/>
              <a:gdLst>
                <a:gd name="T0" fmla="*/ 0 w 33"/>
                <a:gd name="T1" fmla="*/ 19 h 32"/>
                <a:gd name="T2" fmla="*/ 1 w 33"/>
                <a:gd name="T3" fmla="*/ 17 h 32"/>
                <a:gd name="T4" fmla="*/ 3 w 33"/>
                <a:gd name="T5" fmla="*/ 17 h 32"/>
                <a:gd name="T6" fmla="*/ 15 w 33"/>
                <a:gd name="T7" fmla="*/ 3 h 32"/>
                <a:gd name="T8" fmla="*/ 15 w 33"/>
                <a:gd name="T9" fmla="*/ 1 h 32"/>
                <a:gd name="T10" fmla="*/ 16 w 33"/>
                <a:gd name="T11" fmla="*/ 0 h 32"/>
                <a:gd name="T12" fmla="*/ 20 w 33"/>
                <a:gd name="T13" fmla="*/ 2 h 32"/>
                <a:gd name="T14" fmla="*/ 19 w 33"/>
                <a:gd name="T15" fmla="*/ 17 h 32"/>
                <a:gd name="T16" fmla="*/ 27 w 33"/>
                <a:gd name="T17" fmla="*/ 7 h 32"/>
                <a:gd name="T18" fmla="*/ 27 w 33"/>
                <a:gd name="T19" fmla="*/ 6 h 32"/>
                <a:gd name="T20" fmla="*/ 28 w 33"/>
                <a:gd name="T21" fmla="*/ 6 h 32"/>
                <a:gd name="T22" fmla="*/ 33 w 33"/>
                <a:gd name="T23" fmla="*/ 8 h 32"/>
                <a:gd name="T24" fmla="*/ 33 w 33"/>
                <a:gd name="T25" fmla="*/ 9 h 32"/>
                <a:gd name="T26" fmla="*/ 32 w 33"/>
                <a:gd name="T27" fmla="*/ 10 h 32"/>
                <a:gd name="T28" fmla="*/ 30 w 33"/>
                <a:gd name="T29" fmla="*/ 30 h 32"/>
                <a:gd name="T30" fmla="*/ 31 w 33"/>
                <a:gd name="T31" fmla="*/ 31 h 32"/>
                <a:gd name="T32" fmla="*/ 31 w 33"/>
                <a:gd name="T33" fmla="*/ 32 h 32"/>
                <a:gd name="T34" fmla="*/ 24 w 33"/>
                <a:gd name="T35" fmla="*/ 29 h 32"/>
                <a:gd name="T36" fmla="*/ 24 w 33"/>
                <a:gd name="T37" fmla="*/ 28 h 32"/>
                <a:gd name="T38" fmla="*/ 25 w 33"/>
                <a:gd name="T39" fmla="*/ 28 h 32"/>
                <a:gd name="T40" fmla="*/ 27 w 33"/>
                <a:gd name="T41" fmla="*/ 12 h 32"/>
                <a:gd name="T42" fmla="*/ 15 w 33"/>
                <a:gd name="T43" fmla="*/ 27 h 32"/>
                <a:gd name="T44" fmla="*/ 13 w 33"/>
                <a:gd name="T45" fmla="*/ 26 h 32"/>
                <a:gd name="T46" fmla="*/ 15 w 33"/>
                <a:gd name="T47" fmla="*/ 8 h 32"/>
                <a:gd name="T48" fmla="*/ 5 w 33"/>
                <a:gd name="T49" fmla="*/ 19 h 32"/>
                <a:gd name="T50" fmla="*/ 6 w 33"/>
                <a:gd name="T51" fmla="*/ 21 h 32"/>
                <a:gd name="T52" fmla="*/ 5 w 33"/>
                <a:gd name="T53" fmla="*/ 22 h 32"/>
                <a:gd name="T54" fmla="*/ 0 w 33"/>
                <a:gd name="T55" fmla="*/ 1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3" h="32">
                  <a:moveTo>
                    <a:pt x="0" y="19"/>
                  </a:moveTo>
                  <a:lnTo>
                    <a:pt x="1" y="17"/>
                  </a:lnTo>
                  <a:lnTo>
                    <a:pt x="3" y="17"/>
                  </a:lnTo>
                  <a:lnTo>
                    <a:pt x="15" y="3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19" y="17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2" y="10"/>
                  </a:lnTo>
                  <a:lnTo>
                    <a:pt x="30" y="30"/>
                  </a:lnTo>
                  <a:lnTo>
                    <a:pt x="31" y="31"/>
                  </a:lnTo>
                  <a:lnTo>
                    <a:pt x="31" y="32"/>
                  </a:lnTo>
                  <a:lnTo>
                    <a:pt x="24" y="29"/>
                  </a:lnTo>
                  <a:lnTo>
                    <a:pt x="24" y="28"/>
                  </a:lnTo>
                  <a:lnTo>
                    <a:pt x="25" y="28"/>
                  </a:lnTo>
                  <a:lnTo>
                    <a:pt x="27" y="12"/>
                  </a:lnTo>
                  <a:lnTo>
                    <a:pt x="15" y="27"/>
                  </a:lnTo>
                  <a:lnTo>
                    <a:pt x="13" y="26"/>
                  </a:lnTo>
                  <a:lnTo>
                    <a:pt x="15" y="8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5" y="2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7908926" y="4879975"/>
              <a:ext cx="46038" cy="46038"/>
            </a:xfrm>
            <a:custGeom>
              <a:avLst/>
              <a:gdLst>
                <a:gd name="T0" fmla="*/ 62 w 73"/>
                <a:gd name="T1" fmla="*/ 26 h 72"/>
                <a:gd name="T2" fmla="*/ 64 w 73"/>
                <a:gd name="T3" fmla="*/ 25 h 72"/>
                <a:gd name="T4" fmla="*/ 73 w 73"/>
                <a:gd name="T5" fmla="*/ 35 h 72"/>
                <a:gd name="T6" fmla="*/ 62 w 73"/>
                <a:gd name="T7" fmla="*/ 55 h 72"/>
                <a:gd name="T8" fmla="*/ 17 w 73"/>
                <a:gd name="T9" fmla="*/ 55 h 72"/>
                <a:gd name="T10" fmla="*/ 22 w 73"/>
                <a:gd name="T11" fmla="*/ 9 h 72"/>
                <a:gd name="T12" fmla="*/ 34 w 73"/>
                <a:gd name="T13" fmla="*/ 0 h 72"/>
                <a:gd name="T14" fmla="*/ 43 w 73"/>
                <a:gd name="T15" fmla="*/ 9 h 72"/>
                <a:gd name="T16" fmla="*/ 42 w 73"/>
                <a:gd name="T17" fmla="*/ 12 h 72"/>
                <a:gd name="T18" fmla="*/ 24 w 73"/>
                <a:gd name="T19" fmla="*/ 16 h 72"/>
                <a:gd name="T20" fmla="*/ 24 w 73"/>
                <a:gd name="T21" fmla="*/ 41 h 72"/>
                <a:gd name="T22" fmla="*/ 47 w 73"/>
                <a:gd name="T23" fmla="*/ 22 h 72"/>
                <a:gd name="T24" fmla="*/ 46 w 73"/>
                <a:gd name="T25" fmla="*/ 17 h 72"/>
                <a:gd name="T26" fmla="*/ 48 w 73"/>
                <a:gd name="T27" fmla="*/ 14 h 72"/>
                <a:gd name="T28" fmla="*/ 57 w 73"/>
                <a:gd name="T29" fmla="*/ 24 h 72"/>
                <a:gd name="T30" fmla="*/ 55 w 73"/>
                <a:gd name="T31" fmla="*/ 26 h 72"/>
                <a:gd name="T32" fmla="*/ 52 w 73"/>
                <a:gd name="T33" fmla="*/ 26 h 72"/>
                <a:gd name="T34" fmla="*/ 29 w 73"/>
                <a:gd name="T35" fmla="*/ 46 h 72"/>
                <a:gd name="T36" fmla="*/ 57 w 73"/>
                <a:gd name="T37" fmla="*/ 50 h 72"/>
                <a:gd name="T38" fmla="*/ 62 w 73"/>
                <a:gd name="T39" fmla="*/ 2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72">
                  <a:moveTo>
                    <a:pt x="62" y="26"/>
                  </a:moveTo>
                  <a:cubicBezTo>
                    <a:pt x="64" y="25"/>
                    <a:pt x="64" y="25"/>
                    <a:pt x="64" y="2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2" y="44"/>
                    <a:pt x="69" y="49"/>
                    <a:pt x="62" y="55"/>
                  </a:cubicBezTo>
                  <a:cubicBezTo>
                    <a:pt x="48" y="68"/>
                    <a:pt x="32" y="72"/>
                    <a:pt x="17" y="55"/>
                  </a:cubicBezTo>
                  <a:cubicBezTo>
                    <a:pt x="0" y="37"/>
                    <a:pt x="8" y="22"/>
                    <a:pt x="22" y="9"/>
                  </a:cubicBezTo>
                  <a:cubicBezTo>
                    <a:pt x="26" y="5"/>
                    <a:pt x="29" y="3"/>
                    <a:pt x="34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5" y="10"/>
                    <a:pt x="29" y="11"/>
                    <a:pt x="24" y="16"/>
                  </a:cubicBezTo>
                  <a:cubicBezTo>
                    <a:pt x="16" y="22"/>
                    <a:pt x="17" y="35"/>
                    <a:pt x="24" y="41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5" y="56"/>
                    <a:pt x="49" y="58"/>
                    <a:pt x="57" y="50"/>
                  </a:cubicBezTo>
                  <a:cubicBezTo>
                    <a:pt x="63" y="45"/>
                    <a:pt x="66" y="34"/>
                    <a:pt x="62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7970838" y="4703763"/>
              <a:ext cx="41275" cy="41275"/>
            </a:xfrm>
            <a:custGeom>
              <a:avLst/>
              <a:gdLst>
                <a:gd name="T0" fmla="*/ 37 w 67"/>
                <a:gd name="T1" fmla="*/ 5 h 65"/>
                <a:gd name="T2" fmla="*/ 37 w 67"/>
                <a:gd name="T3" fmla="*/ 3 h 65"/>
                <a:gd name="T4" fmla="*/ 50 w 67"/>
                <a:gd name="T5" fmla="*/ 0 h 65"/>
                <a:gd name="T6" fmla="*/ 63 w 67"/>
                <a:gd name="T7" fmla="*/ 19 h 65"/>
                <a:gd name="T8" fmla="*/ 41 w 67"/>
                <a:gd name="T9" fmla="*/ 58 h 65"/>
                <a:gd name="T10" fmla="*/ 2 w 67"/>
                <a:gd name="T11" fmla="*/ 32 h 65"/>
                <a:gd name="T12" fmla="*/ 0 w 67"/>
                <a:gd name="T13" fmla="*/ 18 h 65"/>
                <a:gd name="T14" fmla="*/ 12 w 67"/>
                <a:gd name="T15" fmla="*/ 15 h 65"/>
                <a:gd name="T16" fmla="*/ 14 w 67"/>
                <a:gd name="T17" fmla="*/ 17 h 65"/>
                <a:gd name="T18" fmla="*/ 9 w 67"/>
                <a:gd name="T19" fmla="*/ 34 h 65"/>
                <a:gd name="T20" fmla="*/ 31 w 67"/>
                <a:gd name="T21" fmla="*/ 46 h 65"/>
                <a:gd name="T22" fmla="*/ 25 w 67"/>
                <a:gd name="T23" fmla="*/ 17 h 65"/>
                <a:gd name="T24" fmla="*/ 20 w 67"/>
                <a:gd name="T25" fmla="*/ 15 h 65"/>
                <a:gd name="T26" fmla="*/ 19 w 67"/>
                <a:gd name="T27" fmla="*/ 12 h 65"/>
                <a:gd name="T28" fmla="*/ 33 w 67"/>
                <a:gd name="T29" fmla="*/ 9 h 65"/>
                <a:gd name="T30" fmla="*/ 33 w 67"/>
                <a:gd name="T31" fmla="*/ 11 h 65"/>
                <a:gd name="T32" fmla="*/ 31 w 67"/>
                <a:gd name="T33" fmla="*/ 15 h 65"/>
                <a:gd name="T34" fmla="*/ 39 w 67"/>
                <a:gd name="T35" fmla="*/ 43 h 65"/>
                <a:gd name="T36" fmla="*/ 56 w 67"/>
                <a:gd name="T37" fmla="*/ 21 h 65"/>
                <a:gd name="T38" fmla="*/ 37 w 67"/>
                <a:gd name="T39" fmla="*/ 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65">
                  <a:moveTo>
                    <a:pt x="37" y="5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7" y="6"/>
                    <a:pt x="61" y="11"/>
                    <a:pt x="63" y="19"/>
                  </a:cubicBezTo>
                  <a:cubicBezTo>
                    <a:pt x="67" y="37"/>
                    <a:pt x="63" y="52"/>
                    <a:pt x="41" y="58"/>
                  </a:cubicBezTo>
                  <a:cubicBezTo>
                    <a:pt x="17" y="65"/>
                    <a:pt x="7" y="50"/>
                    <a:pt x="2" y="32"/>
                  </a:cubicBezTo>
                  <a:cubicBezTo>
                    <a:pt x="0" y="27"/>
                    <a:pt x="0" y="23"/>
                    <a:pt x="0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9" y="21"/>
                    <a:pt x="7" y="28"/>
                    <a:pt x="9" y="34"/>
                  </a:cubicBezTo>
                  <a:cubicBezTo>
                    <a:pt x="11" y="44"/>
                    <a:pt x="22" y="50"/>
                    <a:pt x="31" y="4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50" y="43"/>
                    <a:pt x="58" y="32"/>
                    <a:pt x="56" y="21"/>
                  </a:cubicBezTo>
                  <a:cubicBezTo>
                    <a:pt x="54" y="13"/>
                    <a:pt x="46" y="6"/>
                    <a:pt x="37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7954963" y="4657725"/>
              <a:ext cx="47625" cy="50800"/>
            </a:xfrm>
            <a:custGeom>
              <a:avLst/>
              <a:gdLst>
                <a:gd name="T0" fmla="*/ 67 w 73"/>
                <a:gd name="T1" fmla="*/ 40 h 80"/>
                <a:gd name="T2" fmla="*/ 52 w 73"/>
                <a:gd name="T3" fmla="*/ 48 h 80"/>
                <a:gd name="T4" fmla="*/ 54 w 73"/>
                <a:gd name="T5" fmla="*/ 17 h 80"/>
                <a:gd name="T6" fmla="*/ 41 w 73"/>
                <a:gd name="T7" fmla="*/ 0 h 80"/>
                <a:gd name="T8" fmla="*/ 39 w 73"/>
                <a:gd name="T9" fmla="*/ 1 h 80"/>
                <a:gd name="T10" fmla="*/ 43 w 73"/>
                <a:gd name="T11" fmla="*/ 11 h 80"/>
                <a:gd name="T12" fmla="*/ 43 w 73"/>
                <a:gd name="T13" fmla="*/ 31 h 80"/>
                <a:gd name="T14" fmla="*/ 19 w 73"/>
                <a:gd name="T15" fmla="*/ 23 h 80"/>
                <a:gd name="T16" fmla="*/ 5 w 73"/>
                <a:gd name="T17" fmla="*/ 51 h 80"/>
                <a:gd name="T18" fmla="*/ 18 w 73"/>
                <a:gd name="T19" fmla="*/ 80 h 80"/>
                <a:gd name="T20" fmla="*/ 22 w 73"/>
                <a:gd name="T21" fmla="*/ 78 h 80"/>
                <a:gd name="T22" fmla="*/ 23 w 73"/>
                <a:gd name="T23" fmla="*/ 75 h 80"/>
                <a:gd name="T24" fmla="*/ 68 w 73"/>
                <a:gd name="T25" fmla="*/ 52 h 80"/>
                <a:gd name="T26" fmla="*/ 71 w 73"/>
                <a:gd name="T27" fmla="*/ 54 h 80"/>
                <a:gd name="T28" fmla="*/ 73 w 73"/>
                <a:gd name="T29" fmla="*/ 54 h 80"/>
                <a:gd name="T30" fmla="*/ 67 w 73"/>
                <a:gd name="T31" fmla="*/ 40 h 80"/>
                <a:gd name="T32" fmla="*/ 17 w 73"/>
                <a:gd name="T33" fmla="*/ 66 h 80"/>
                <a:gd name="T34" fmla="*/ 23 w 73"/>
                <a:gd name="T35" fmla="*/ 33 h 80"/>
                <a:gd name="T36" fmla="*/ 45 w 73"/>
                <a:gd name="T37" fmla="*/ 51 h 80"/>
                <a:gd name="T38" fmla="*/ 17 w 73"/>
                <a:gd name="T39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3" h="80">
                  <a:moveTo>
                    <a:pt x="67" y="40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2" y="36"/>
                    <a:pt x="55" y="24"/>
                    <a:pt x="54" y="17"/>
                  </a:cubicBezTo>
                  <a:cubicBezTo>
                    <a:pt x="51" y="8"/>
                    <a:pt x="49" y="6"/>
                    <a:pt x="41" y="0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41" y="5"/>
                    <a:pt x="42" y="5"/>
                    <a:pt x="43" y="11"/>
                  </a:cubicBezTo>
                  <a:cubicBezTo>
                    <a:pt x="46" y="18"/>
                    <a:pt x="45" y="23"/>
                    <a:pt x="43" y="31"/>
                  </a:cubicBezTo>
                  <a:cubicBezTo>
                    <a:pt x="39" y="23"/>
                    <a:pt x="29" y="20"/>
                    <a:pt x="19" y="23"/>
                  </a:cubicBezTo>
                  <a:cubicBezTo>
                    <a:pt x="7" y="26"/>
                    <a:pt x="0" y="39"/>
                    <a:pt x="5" y="51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3" y="54"/>
                    <a:pt x="73" y="54"/>
                    <a:pt x="73" y="54"/>
                  </a:cubicBezTo>
                  <a:lnTo>
                    <a:pt x="67" y="40"/>
                  </a:lnTo>
                  <a:close/>
                  <a:moveTo>
                    <a:pt x="17" y="66"/>
                  </a:moveTo>
                  <a:cubicBezTo>
                    <a:pt x="11" y="54"/>
                    <a:pt x="8" y="37"/>
                    <a:pt x="23" y="33"/>
                  </a:cubicBezTo>
                  <a:cubicBezTo>
                    <a:pt x="36" y="30"/>
                    <a:pt x="44" y="42"/>
                    <a:pt x="45" y="51"/>
                  </a:cubicBezTo>
                  <a:lnTo>
                    <a:pt x="17" y="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7975601" y="4741863"/>
              <a:ext cx="39688" cy="44450"/>
            </a:xfrm>
            <a:custGeom>
              <a:avLst/>
              <a:gdLst>
                <a:gd name="T0" fmla="*/ 3 w 64"/>
                <a:gd name="T1" fmla="*/ 59 h 68"/>
                <a:gd name="T2" fmla="*/ 4 w 64"/>
                <a:gd name="T3" fmla="*/ 13 h 68"/>
                <a:gd name="T4" fmla="*/ 0 w 64"/>
                <a:gd name="T5" fmla="*/ 0 h 68"/>
                <a:gd name="T6" fmla="*/ 16 w 64"/>
                <a:gd name="T7" fmla="*/ 10 h 68"/>
                <a:gd name="T8" fmla="*/ 12 w 64"/>
                <a:gd name="T9" fmla="*/ 12 h 68"/>
                <a:gd name="T10" fmla="*/ 10 w 64"/>
                <a:gd name="T11" fmla="*/ 31 h 68"/>
                <a:gd name="T12" fmla="*/ 61 w 64"/>
                <a:gd name="T13" fmla="*/ 30 h 68"/>
                <a:gd name="T14" fmla="*/ 62 w 64"/>
                <a:gd name="T15" fmla="*/ 28 h 68"/>
                <a:gd name="T16" fmla="*/ 64 w 64"/>
                <a:gd name="T17" fmla="*/ 28 h 68"/>
                <a:gd name="T18" fmla="*/ 64 w 64"/>
                <a:gd name="T19" fmla="*/ 46 h 68"/>
                <a:gd name="T20" fmla="*/ 63 w 64"/>
                <a:gd name="T21" fmla="*/ 46 h 68"/>
                <a:gd name="T22" fmla="*/ 61 w 64"/>
                <a:gd name="T23" fmla="*/ 42 h 68"/>
                <a:gd name="T24" fmla="*/ 10 w 64"/>
                <a:gd name="T25" fmla="*/ 43 h 68"/>
                <a:gd name="T26" fmla="*/ 11 w 64"/>
                <a:gd name="T27" fmla="*/ 57 h 68"/>
                <a:gd name="T28" fmla="*/ 14 w 64"/>
                <a:gd name="T29" fmla="*/ 59 h 68"/>
                <a:gd name="T30" fmla="*/ 1 w 64"/>
                <a:gd name="T31" fmla="*/ 68 h 68"/>
                <a:gd name="T32" fmla="*/ 3 w 64"/>
                <a:gd name="T33" fmla="*/ 5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8">
                  <a:moveTo>
                    <a:pt x="3" y="59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1"/>
                    <a:pt x="13" y="11"/>
                    <a:pt x="12" y="12"/>
                  </a:cubicBezTo>
                  <a:cubicBezTo>
                    <a:pt x="10" y="14"/>
                    <a:pt x="10" y="20"/>
                    <a:pt x="10" y="31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8"/>
                    <a:pt x="10" y="56"/>
                    <a:pt x="11" y="57"/>
                  </a:cubicBezTo>
                  <a:cubicBezTo>
                    <a:pt x="12" y="58"/>
                    <a:pt x="13" y="59"/>
                    <a:pt x="14" y="59"/>
                  </a:cubicBezTo>
                  <a:cubicBezTo>
                    <a:pt x="1" y="68"/>
                    <a:pt x="1" y="68"/>
                    <a:pt x="1" y="68"/>
                  </a:cubicBezTo>
                  <a:lnTo>
                    <a:pt x="3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7974013" y="4789488"/>
              <a:ext cx="39688" cy="17463"/>
            </a:xfrm>
            <a:custGeom>
              <a:avLst/>
              <a:gdLst>
                <a:gd name="T0" fmla="*/ 24 w 25"/>
                <a:gd name="T1" fmla="*/ 11 h 11"/>
                <a:gd name="T2" fmla="*/ 25 w 25"/>
                <a:gd name="T3" fmla="*/ 3 h 11"/>
                <a:gd name="T4" fmla="*/ 24 w 25"/>
                <a:gd name="T5" fmla="*/ 3 h 11"/>
                <a:gd name="T6" fmla="*/ 23 w 25"/>
                <a:gd name="T7" fmla="*/ 4 h 11"/>
                <a:gd name="T8" fmla="*/ 3 w 25"/>
                <a:gd name="T9" fmla="*/ 1 h 11"/>
                <a:gd name="T10" fmla="*/ 3 w 25"/>
                <a:gd name="T11" fmla="*/ 0 h 11"/>
                <a:gd name="T12" fmla="*/ 1 w 25"/>
                <a:gd name="T13" fmla="*/ 0 h 11"/>
                <a:gd name="T14" fmla="*/ 0 w 25"/>
                <a:gd name="T15" fmla="*/ 7 h 11"/>
                <a:gd name="T16" fmla="*/ 1 w 25"/>
                <a:gd name="T17" fmla="*/ 7 h 11"/>
                <a:gd name="T18" fmla="*/ 3 w 25"/>
                <a:gd name="T19" fmla="*/ 6 h 11"/>
                <a:gd name="T20" fmla="*/ 22 w 25"/>
                <a:gd name="T21" fmla="*/ 9 h 11"/>
                <a:gd name="T22" fmla="*/ 23 w 25"/>
                <a:gd name="T23" fmla="*/ 11 h 11"/>
                <a:gd name="T24" fmla="*/ 24 w 25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1">
                  <a:moveTo>
                    <a:pt x="24" y="11"/>
                  </a:moveTo>
                  <a:lnTo>
                    <a:pt x="25" y="3"/>
                  </a:lnTo>
                  <a:lnTo>
                    <a:pt x="24" y="3"/>
                  </a:lnTo>
                  <a:lnTo>
                    <a:pt x="23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6"/>
                  </a:lnTo>
                  <a:lnTo>
                    <a:pt x="22" y="9"/>
                  </a:lnTo>
                  <a:lnTo>
                    <a:pt x="23" y="11"/>
                  </a:lnTo>
                  <a:lnTo>
                    <a:pt x="2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7962901" y="4805363"/>
              <a:ext cx="44450" cy="42863"/>
            </a:xfrm>
            <a:custGeom>
              <a:avLst/>
              <a:gdLst>
                <a:gd name="T0" fmla="*/ 54 w 70"/>
                <a:gd name="T1" fmla="*/ 13 h 67"/>
                <a:gd name="T2" fmla="*/ 56 w 70"/>
                <a:gd name="T3" fmla="*/ 11 h 67"/>
                <a:gd name="T4" fmla="*/ 68 w 70"/>
                <a:gd name="T5" fmla="*/ 16 h 67"/>
                <a:gd name="T6" fmla="*/ 66 w 70"/>
                <a:gd name="T7" fmla="*/ 41 h 67"/>
                <a:gd name="T8" fmla="*/ 22 w 70"/>
                <a:gd name="T9" fmla="*/ 58 h 67"/>
                <a:gd name="T10" fmla="*/ 10 w 70"/>
                <a:gd name="T11" fmla="*/ 13 h 67"/>
                <a:gd name="T12" fmla="*/ 17 w 70"/>
                <a:gd name="T13" fmla="*/ 0 h 67"/>
                <a:gd name="T14" fmla="*/ 30 w 70"/>
                <a:gd name="T15" fmla="*/ 5 h 67"/>
                <a:gd name="T16" fmla="*/ 29 w 70"/>
                <a:gd name="T17" fmla="*/ 8 h 67"/>
                <a:gd name="T18" fmla="*/ 15 w 70"/>
                <a:gd name="T19" fmla="*/ 17 h 67"/>
                <a:gd name="T20" fmla="*/ 26 w 70"/>
                <a:gd name="T21" fmla="*/ 42 h 67"/>
                <a:gd name="T22" fmla="*/ 59 w 70"/>
                <a:gd name="T23" fmla="*/ 36 h 67"/>
                <a:gd name="T24" fmla="*/ 54 w 70"/>
                <a:gd name="T25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" h="67">
                  <a:moveTo>
                    <a:pt x="54" y="13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70" y="25"/>
                    <a:pt x="70" y="32"/>
                    <a:pt x="66" y="41"/>
                  </a:cubicBezTo>
                  <a:cubicBezTo>
                    <a:pt x="57" y="57"/>
                    <a:pt x="45" y="67"/>
                    <a:pt x="22" y="58"/>
                  </a:cubicBezTo>
                  <a:cubicBezTo>
                    <a:pt x="0" y="48"/>
                    <a:pt x="3" y="30"/>
                    <a:pt x="10" y="13"/>
                  </a:cubicBezTo>
                  <a:cubicBezTo>
                    <a:pt x="12" y="8"/>
                    <a:pt x="14" y="5"/>
                    <a:pt x="17" y="0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3" y="8"/>
                    <a:pt x="18" y="12"/>
                    <a:pt x="15" y="17"/>
                  </a:cubicBezTo>
                  <a:cubicBezTo>
                    <a:pt x="10" y="27"/>
                    <a:pt x="17" y="35"/>
                    <a:pt x="26" y="42"/>
                  </a:cubicBezTo>
                  <a:cubicBezTo>
                    <a:pt x="35" y="49"/>
                    <a:pt x="54" y="46"/>
                    <a:pt x="59" y="36"/>
                  </a:cubicBezTo>
                  <a:cubicBezTo>
                    <a:pt x="62" y="29"/>
                    <a:pt x="60" y="20"/>
                    <a:pt x="54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953376" y="4840288"/>
              <a:ext cx="39688" cy="28575"/>
            </a:xfrm>
            <a:custGeom>
              <a:avLst/>
              <a:gdLst>
                <a:gd name="T0" fmla="*/ 21 w 25"/>
                <a:gd name="T1" fmla="*/ 18 h 18"/>
                <a:gd name="T2" fmla="*/ 25 w 25"/>
                <a:gd name="T3" fmla="*/ 11 h 18"/>
                <a:gd name="T4" fmla="*/ 25 w 25"/>
                <a:gd name="T5" fmla="*/ 11 h 18"/>
                <a:gd name="T6" fmla="*/ 23 w 25"/>
                <a:gd name="T7" fmla="*/ 12 h 18"/>
                <a:gd name="T8" fmla="*/ 4 w 25"/>
                <a:gd name="T9" fmla="*/ 2 h 18"/>
                <a:gd name="T10" fmla="*/ 5 w 25"/>
                <a:gd name="T11" fmla="*/ 1 h 18"/>
                <a:gd name="T12" fmla="*/ 3 w 25"/>
                <a:gd name="T13" fmla="*/ 0 h 18"/>
                <a:gd name="T14" fmla="*/ 0 w 25"/>
                <a:gd name="T15" fmla="*/ 7 h 18"/>
                <a:gd name="T16" fmla="*/ 1 w 25"/>
                <a:gd name="T17" fmla="*/ 8 h 18"/>
                <a:gd name="T18" fmla="*/ 3 w 25"/>
                <a:gd name="T19" fmla="*/ 6 h 18"/>
                <a:gd name="T20" fmla="*/ 20 w 25"/>
                <a:gd name="T21" fmla="*/ 16 h 18"/>
                <a:gd name="T22" fmla="*/ 20 w 25"/>
                <a:gd name="T23" fmla="*/ 18 h 18"/>
                <a:gd name="T24" fmla="*/ 21 w 25"/>
                <a:gd name="T2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18">
                  <a:moveTo>
                    <a:pt x="21" y="18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3" y="12"/>
                  </a:lnTo>
                  <a:lnTo>
                    <a:pt x="4" y="2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7935913" y="4864100"/>
              <a:ext cx="47625" cy="34925"/>
            </a:xfrm>
            <a:custGeom>
              <a:avLst/>
              <a:gdLst>
                <a:gd name="T0" fmla="*/ 46 w 76"/>
                <a:gd name="T1" fmla="*/ 55 h 55"/>
                <a:gd name="T2" fmla="*/ 76 w 76"/>
                <a:gd name="T3" fmla="*/ 21 h 55"/>
                <a:gd name="T4" fmla="*/ 69 w 76"/>
                <a:gd name="T5" fmla="*/ 5 h 55"/>
                <a:gd name="T6" fmla="*/ 65 w 76"/>
                <a:gd name="T7" fmla="*/ 10 h 55"/>
                <a:gd name="T8" fmla="*/ 66 w 76"/>
                <a:gd name="T9" fmla="*/ 20 h 55"/>
                <a:gd name="T10" fmla="*/ 53 w 76"/>
                <a:gd name="T11" fmla="*/ 38 h 55"/>
                <a:gd name="T12" fmla="*/ 15 w 76"/>
                <a:gd name="T13" fmla="*/ 7 h 55"/>
                <a:gd name="T14" fmla="*/ 17 w 76"/>
                <a:gd name="T15" fmla="*/ 3 h 55"/>
                <a:gd name="T16" fmla="*/ 13 w 76"/>
                <a:gd name="T17" fmla="*/ 0 h 55"/>
                <a:gd name="T18" fmla="*/ 0 w 76"/>
                <a:gd name="T19" fmla="*/ 17 h 55"/>
                <a:gd name="T20" fmla="*/ 4 w 76"/>
                <a:gd name="T21" fmla="*/ 19 h 55"/>
                <a:gd name="T22" fmla="*/ 8 w 76"/>
                <a:gd name="T23" fmla="*/ 17 h 55"/>
                <a:gd name="T24" fmla="*/ 45 w 76"/>
                <a:gd name="T25" fmla="*/ 48 h 55"/>
                <a:gd name="T26" fmla="*/ 45 w 76"/>
                <a:gd name="T27" fmla="*/ 53 h 55"/>
                <a:gd name="T28" fmla="*/ 46 w 76"/>
                <a:gd name="T2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5">
                  <a:moveTo>
                    <a:pt x="46" y="55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0"/>
                    <a:pt x="67" y="16"/>
                    <a:pt x="66" y="20"/>
                  </a:cubicBezTo>
                  <a:cubicBezTo>
                    <a:pt x="65" y="28"/>
                    <a:pt x="53" y="38"/>
                    <a:pt x="53" y="3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53"/>
                    <a:pt x="45" y="53"/>
                    <a:pt x="45" y="53"/>
                  </a:cubicBezTo>
                  <a:lnTo>
                    <a:pt x="46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880351" y="4895850"/>
              <a:ext cx="33338" cy="52388"/>
            </a:xfrm>
            <a:custGeom>
              <a:avLst/>
              <a:gdLst>
                <a:gd name="T0" fmla="*/ 29 w 52"/>
                <a:gd name="T1" fmla="*/ 81 h 81"/>
                <a:gd name="T2" fmla="*/ 46 w 52"/>
                <a:gd name="T3" fmla="*/ 73 h 81"/>
                <a:gd name="T4" fmla="*/ 44 w 52"/>
                <a:gd name="T5" fmla="*/ 71 h 81"/>
                <a:gd name="T6" fmla="*/ 40 w 52"/>
                <a:gd name="T7" fmla="*/ 70 h 81"/>
                <a:gd name="T8" fmla="*/ 28 w 52"/>
                <a:gd name="T9" fmla="*/ 47 h 81"/>
                <a:gd name="T10" fmla="*/ 44 w 52"/>
                <a:gd name="T11" fmla="*/ 39 h 81"/>
                <a:gd name="T12" fmla="*/ 52 w 52"/>
                <a:gd name="T13" fmla="*/ 38 h 81"/>
                <a:gd name="T14" fmla="*/ 46 w 52"/>
                <a:gd name="T15" fmla="*/ 27 h 81"/>
                <a:gd name="T16" fmla="*/ 41 w 52"/>
                <a:gd name="T17" fmla="*/ 32 h 81"/>
                <a:gd name="T18" fmla="*/ 25 w 52"/>
                <a:gd name="T19" fmla="*/ 41 h 81"/>
                <a:gd name="T20" fmla="*/ 17 w 52"/>
                <a:gd name="T21" fmla="*/ 24 h 81"/>
                <a:gd name="T22" fmla="*/ 35 w 52"/>
                <a:gd name="T23" fmla="*/ 14 h 81"/>
                <a:gd name="T24" fmla="*/ 42 w 52"/>
                <a:gd name="T25" fmla="*/ 12 h 81"/>
                <a:gd name="T26" fmla="*/ 43 w 52"/>
                <a:gd name="T27" fmla="*/ 7 h 81"/>
                <a:gd name="T28" fmla="*/ 47 w 52"/>
                <a:gd name="T29" fmla="*/ 0 h 81"/>
                <a:gd name="T30" fmla="*/ 0 w 52"/>
                <a:gd name="T31" fmla="*/ 27 h 81"/>
                <a:gd name="T32" fmla="*/ 1 w 52"/>
                <a:gd name="T33" fmla="*/ 31 h 81"/>
                <a:gd name="T34" fmla="*/ 6 w 52"/>
                <a:gd name="T35" fmla="*/ 30 h 81"/>
                <a:gd name="T36" fmla="*/ 28 w 52"/>
                <a:gd name="T37" fmla="*/ 75 h 81"/>
                <a:gd name="T38" fmla="*/ 27 w 52"/>
                <a:gd name="T39" fmla="*/ 79 h 81"/>
                <a:gd name="T40" fmla="*/ 29 w 52"/>
                <a:gd name="T4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81">
                  <a:moveTo>
                    <a:pt x="29" y="81"/>
                  </a:moveTo>
                  <a:cubicBezTo>
                    <a:pt x="46" y="73"/>
                    <a:pt x="46" y="73"/>
                    <a:pt x="46" y="7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8" y="47"/>
                    <a:pt x="38" y="41"/>
                    <a:pt x="44" y="39"/>
                  </a:cubicBezTo>
                  <a:cubicBezTo>
                    <a:pt x="47" y="38"/>
                    <a:pt x="52" y="38"/>
                    <a:pt x="52" y="3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3" y="31"/>
                    <a:pt x="41" y="32"/>
                  </a:cubicBezTo>
                  <a:cubicBezTo>
                    <a:pt x="36" y="37"/>
                    <a:pt x="25" y="41"/>
                    <a:pt x="25" y="4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24"/>
                    <a:pt x="28" y="16"/>
                    <a:pt x="35" y="14"/>
                  </a:cubicBezTo>
                  <a:cubicBezTo>
                    <a:pt x="38" y="13"/>
                    <a:pt x="42" y="12"/>
                    <a:pt x="42" y="12"/>
                  </a:cubicBezTo>
                  <a:cubicBezTo>
                    <a:pt x="42" y="12"/>
                    <a:pt x="43" y="9"/>
                    <a:pt x="43" y="7"/>
                  </a:cubicBezTo>
                  <a:cubicBezTo>
                    <a:pt x="44" y="4"/>
                    <a:pt x="47" y="0"/>
                    <a:pt x="47" y="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9"/>
                    <a:pt x="27" y="79"/>
                    <a:pt x="27" y="79"/>
                  </a:cubicBezTo>
                  <a:lnTo>
                    <a:pt x="29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7685088" y="4448175"/>
              <a:ext cx="254000" cy="468313"/>
            </a:xfrm>
            <a:custGeom>
              <a:avLst/>
              <a:gdLst>
                <a:gd name="T0" fmla="*/ 334 w 401"/>
                <a:gd name="T1" fmla="*/ 149 h 738"/>
                <a:gd name="T2" fmla="*/ 224 w 401"/>
                <a:gd name="T3" fmla="*/ 31 h 738"/>
                <a:gd name="T4" fmla="*/ 177 w 401"/>
                <a:gd name="T5" fmla="*/ 31 h 738"/>
                <a:gd name="T6" fmla="*/ 67 w 401"/>
                <a:gd name="T7" fmla="*/ 149 h 738"/>
                <a:gd name="T8" fmla="*/ 0 w 401"/>
                <a:gd name="T9" fmla="*/ 273 h 738"/>
                <a:gd name="T10" fmla="*/ 200 w 401"/>
                <a:gd name="T11" fmla="*/ 738 h 738"/>
                <a:gd name="T12" fmla="*/ 401 w 401"/>
                <a:gd name="T13" fmla="*/ 273 h 738"/>
                <a:gd name="T14" fmla="*/ 263 w 401"/>
                <a:gd name="T15" fmla="*/ 199 h 738"/>
                <a:gd name="T16" fmla="*/ 312 w 401"/>
                <a:gd name="T17" fmla="*/ 149 h 738"/>
                <a:gd name="T18" fmla="*/ 224 w 401"/>
                <a:gd name="T19" fmla="*/ 89 h 738"/>
                <a:gd name="T20" fmla="*/ 200 w 401"/>
                <a:gd name="T21" fmla="*/ 199 h 738"/>
                <a:gd name="T22" fmla="*/ 241 w 401"/>
                <a:gd name="T23" fmla="*/ 147 h 738"/>
                <a:gd name="T24" fmla="*/ 200 w 401"/>
                <a:gd name="T25" fmla="*/ 17 h 738"/>
                <a:gd name="T26" fmla="*/ 238 w 401"/>
                <a:gd name="T27" fmla="*/ 61 h 738"/>
                <a:gd name="T28" fmla="*/ 194 w 401"/>
                <a:gd name="T29" fmla="*/ 92 h 738"/>
                <a:gd name="T30" fmla="*/ 177 w 401"/>
                <a:gd name="T31" fmla="*/ 89 h 738"/>
                <a:gd name="T32" fmla="*/ 177 w 401"/>
                <a:gd name="T33" fmla="*/ 89 h 738"/>
                <a:gd name="T34" fmla="*/ 138 w 401"/>
                <a:gd name="T35" fmla="*/ 147 h 738"/>
                <a:gd name="T36" fmla="*/ 200 w 401"/>
                <a:gd name="T37" fmla="*/ 221 h 738"/>
                <a:gd name="T38" fmla="*/ 294 w 401"/>
                <a:gd name="T39" fmla="*/ 231 h 738"/>
                <a:gd name="T40" fmla="*/ 225 w 401"/>
                <a:gd name="T41" fmla="*/ 274 h 738"/>
                <a:gd name="T42" fmla="*/ 177 w 401"/>
                <a:gd name="T43" fmla="*/ 241 h 738"/>
                <a:gd name="T44" fmla="*/ 174 w 401"/>
                <a:gd name="T45" fmla="*/ 272 h 738"/>
                <a:gd name="T46" fmla="*/ 106 w 401"/>
                <a:gd name="T47" fmla="*/ 231 h 738"/>
                <a:gd name="T48" fmla="*/ 41 w 401"/>
                <a:gd name="T49" fmla="*/ 391 h 738"/>
                <a:gd name="T50" fmla="*/ 168 w 401"/>
                <a:gd name="T51" fmla="*/ 357 h 738"/>
                <a:gd name="T52" fmla="*/ 47 w 401"/>
                <a:gd name="T53" fmla="*/ 413 h 738"/>
                <a:gd name="T54" fmla="*/ 47 w 401"/>
                <a:gd name="T55" fmla="*/ 413 h 738"/>
                <a:gd name="T56" fmla="*/ 152 w 401"/>
                <a:gd name="T57" fmla="*/ 650 h 738"/>
                <a:gd name="T58" fmla="*/ 249 w 401"/>
                <a:gd name="T59" fmla="*/ 650 h 738"/>
                <a:gd name="T60" fmla="*/ 227 w 401"/>
                <a:gd name="T61" fmla="*/ 534 h 738"/>
                <a:gd name="T62" fmla="*/ 194 w 401"/>
                <a:gd name="T63" fmla="*/ 711 h 738"/>
                <a:gd name="T64" fmla="*/ 93 w 401"/>
                <a:gd name="T65" fmla="*/ 534 h 738"/>
                <a:gd name="T66" fmla="*/ 173 w 401"/>
                <a:gd name="T67" fmla="*/ 413 h 738"/>
                <a:gd name="T68" fmla="*/ 330 w 401"/>
                <a:gd name="T69" fmla="*/ 484 h 738"/>
                <a:gd name="T70" fmla="*/ 189 w 401"/>
                <a:gd name="T71" fmla="*/ 391 h 738"/>
                <a:gd name="T72" fmla="*/ 230 w 401"/>
                <a:gd name="T73" fmla="*/ 391 h 738"/>
                <a:gd name="T74" fmla="*/ 249 w 401"/>
                <a:gd name="T75" fmla="*/ 413 h 738"/>
                <a:gd name="T76" fmla="*/ 307 w 401"/>
                <a:gd name="T77" fmla="*/ 391 h 738"/>
                <a:gd name="T78" fmla="*/ 361 w 401"/>
                <a:gd name="T79" fmla="*/ 391 h 738"/>
                <a:gd name="T80" fmla="*/ 374 w 401"/>
                <a:gd name="T81" fmla="*/ 336 h 738"/>
                <a:gd name="T82" fmla="*/ 200 w 401"/>
                <a:gd name="T83" fmla="*/ 364 h 738"/>
                <a:gd name="T84" fmla="*/ 29 w 401"/>
                <a:gd name="T85" fmla="*/ 336 h 738"/>
                <a:gd name="T86" fmla="*/ 132 w 401"/>
                <a:gd name="T87" fmla="*/ 256 h 738"/>
                <a:gd name="T88" fmla="*/ 145 w 401"/>
                <a:gd name="T89" fmla="*/ 300 h 738"/>
                <a:gd name="T90" fmla="*/ 194 w 401"/>
                <a:gd name="T91" fmla="*/ 273 h 738"/>
                <a:gd name="T92" fmla="*/ 198 w 401"/>
                <a:gd name="T93" fmla="*/ 252 h 738"/>
                <a:gd name="T94" fmla="*/ 205 w 401"/>
                <a:gd name="T95" fmla="*/ 278 h 738"/>
                <a:gd name="T96" fmla="*/ 281 w 401"/>
                <a:gd name="T97" fmla="*/ 280 h 738"/>
                <a:gd name="T98" fmla="*/ 294 w 401"/>
                <a:gd name="T99" fmla="*/ 252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01" h="738">
                  <a:moveTo>
                    <a:pt x="392" y="207"/>
                  </a:moveTo>
                  <a:cubicBezTo>
                    <a:pt x="389" y="199"/>
                    <a:pt x="389" y="199"/>
                    <a:pt x="389" y="199"/>
                  </a:cubicBezTo>
                  <a:cubicBezTo>
                    <a:pt x="334" y="199"/>
                    <a:pt x="334" y="199"/>
                    <a:pt x="334" y="199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4" y="135"/>
                    <a:pt x="327" y="121"/>
                    <a:pt x="308" y="115"/>
                  </a:cubicBezTo>
                  <a:cubicBezTo>
                    <a:pt x="295" y="99"/>
                    <a:pt x="276" y="85"/>
                    <a:pt x="255" y="76"/>
                  </a:cubicBezTo>
                  <a:cubicBezTo>
                    <a:pt x="255" y="31"/>
                    <a:pt x="255" y="31"/>
                    <a:pt x="255" y="31"/>
                  </a:cubicBezTo>
                  <a:cubicBezTo>
                    <a:pt x="224" y="31"/>
                    <a:pt x="224" y="31"/>
                    <a:pt x="224" y="31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31"/>
                    <a:pt x="177" y="31"/>
                    <a:pt x="177" y="31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46" y="76"/>
                    <a:pt x="146" y="76"/>
                    <a:pt x="146" y="76"/>
                  </a:cubicBezTo>
                  <a:cubicBezTo>
                    <a:pt x="125" y="85"/>
                    <a:pt x="106" y="99"/>
                    <a:pt x="93" y="115"/>
                  </a:cubicBezTo>
                  <a:cubicBezTo>
                    <a:pt x="74" y="121"/>
                    <a:pt x="67" y="135"/>
                    <a:pt x="67" y="149"/>
                  </a:cubicBezTo>
                  <a:cubicBezTo>
                    <a:pt x="67" y="199"/>
                    <a:pt x="67" y="199"/>
                    <a:pt x="67" y="199"/>
                  </a:cubicBezTo>
                  <a:cubicBezTo>
                    <a:pt x="13" y="199"/>
                    <a:pt x="13" y="199"/>
                    <a:pt x="13" y="199"/>
                  </a:cubicBezTo>
                  <a:cubicBezTo>
                    <a:pt x="10" y="207"/>
                    <a:pt x="10" y="207"/>
                    <a:pt x="10" y="207"/>
                  </a:cubicBezTo>
                  <a:cubicBezTo>
                    <a:pt x="3" y="227"/>
                    <a:pt x="0" y="249"/>
                    <a:pt x="0" y="273"/>
                  </a:cubicBezTo>
                  <a:cubicBezTo>
                    <a:pt x="0" y="347"/>
                    <a:pt x="28" y="433"/>
                    <a:pt x="55" y="501"/>
                  </a:cubicBezTo>
                  <a:cubicBezTo>
                    <a:pt x="96" y="602"/>
                    <a:pt x="150" y="695"/>
                    <a:pt x="179" y="726"/>
                  </a:cubicBezTo>
                  <a:cubicBezTo>
                    <a:pt x="185" y="732"/>
                    <a:pt x="191" y="738"/>
                    <a:pt x="200" y="738"/>
                  </a:cubicBezTo>
                  <a:cubicBezTo>
                    <a:pt x="200" y="738"/>
                    <a:pt x="200" y="738"/>
                    <a:pt x="200" y="738"/>
                  </a:cubicBezTo>
                  <a:cubicBezTo>
                    <a:pt x="201" y="738"/>
                    <a:pt x="201" y="738"/>
                    <a:pt x="201" y="738"/>
                  </a:cubicBezTo>
                  <a:cubicBezTo>
                    <a:pt x="210" y="738"/>
                    <a:pt x="215" y="732"/>
                    <a:pt x="222" y="726"/>
                  </a:cubicBezTo>
                  <a:cubicBezTo>
                    <a:pt x="251" y="695"/>
                    <a:pt x="306" y="602"/>
                    <a:pt x="347" y="501"/>
                  </a:cubicBezTo>
                  <a:cubicBezTo>
                    <a:pt x="374" y="433"/>
                    <a:pt x="401" y="347"/>
                    <a:pt x="401" y="273"/>
                  </a:cubicBezTo>
                  <a:cubicBezTo>
                    <a:pt x="401" y="249"/>
                    <a:pt x="399" y="227"/>
                    <a:pt x="392" y="207"/>
                  </a:cubicBezTo>
                  <a:moveTo>
                    <a:pt x="312" y="149"/>
                  </a:moveTo>
                  <a:cubicBezTo>
                    <a:pt x="312" y="199"/>
                    <a:pt x="312" y="199"/>
                    <a:pt x="312" y="199"/>
                  </a:cubicBezTo>
                  <a:cubicBezTo>
                    <a:pt x="263" y="199"/>
                    <a:pt x="263" y="199"/>
                    <a:pt x="263" y="199"/>
                  </a:cubicBezTo>
                  <a:cubicBezTo>
                    <a:pt x="263" y="147"/>
                    <a:pt x="263" y="147"/>
                    <a:pt x="263" y="147"/>
                  </a:cubicBezTo>
                  <a:cubicBezTo>
                    <a:pt x="263" y="140"/>
                    <a:pt x="264" y="139"/>
                    <a:pt x="266" y="138"/>
                  </a:cubicBezTo>
                  <a:cubicBezTo>
                    <a:pt x="268" y="136"/>
                    <a:pt x="275" y="134"/>
                    <a:pt x="290" y="134"/>
                  </a:cubicBezTo>
                  <a:cubicBezTo>
                    <a:pt x="310" y="134"/>
                    <a:pt x="312" y="143"/>
                    <a:pt x="312" y="149"/>
                  </a:cubicBezTo>
                  <a:moveTo>
                    <a:pt x="276" y="113"/>
                  </a:moveTo>
                  <a:cubicBezTo>
                    <a:pt x="269" y="114"/>
                    <a:pt x="261" y="116"/>
                    <a:pt x="255" y="119"/>
                  </a:cubicBezTo>
                  <a:cubicBezTo>
                    <a:pt x="248" y="108"/>
                    <a:pt x="238" y="101"/>
                    <a:pt x="224" y="97"/>
                  </a:cubicBezTo>
                  <a:cubicBezTo>
                    <a:pt x="224" y="89"/>
                    <a:pt x="224" y="89"/>
                    <a:pt x="224" y="89"/>
                  </a:cubicBezTo>
                  <a:cubicBezTo>
                    <a:pt x="243" y="93"/>
                    <a:pt x="262" y="101"/>
                    <a:pt x="276" y="113"/>
                  </a:cubicBezTo>
                  <a:moveTo>
                    <a:pt x="241" y="147"/>
                  </a:moveTo>
                  <a:cubicBezTo>
                    <a:pt x="241" y="199"/>
                    <a:pt x="241" y="199"/>
                    <a:pt x="241" y="199"/>
                  </a:cubicBezTo>
                  <a:cubicBezTo>
                    <a:pt x="200" y="199"/>
                    <a:pt x="200" y="199"/>
                    <a:pt x="200" y="199"/>
                  </a:cubicBezTo>
                  <a:cubicBezTo>
                    <a:pt x="160" y="199"/>
                    <a:pt x="160" y="199"/>
                    <a:pt x="160" y="199"/>
                  </a:cubicBezTo>
                  <a:cubicBezTo>
                    <a:pt x="160" y="147"/>
                    <a:pt x="160" y="147"/>
                    <a:pt x="160" y="147"/>
                  </a:cubicBezTo>
                  <a:cubicBezTo>
                    <a:pt x="160" y="132"/>
                    <a:pt x="170" y="114"/>
                    <a:pt x="200" y="114"/>
                  </a:cubicBezTo>
                  <a:cubicBezTo>
                    <a:pt x="231" y="114"/>
                    <a:pt x="241" y="132"/>
                    <a:pt x="241" y="147"/>
                  </a:cubicBezTo>
                  <a:moveTo>
                    <a:pt x="163" y="48"/>
                  </a:moveTo>
                  <a:cubicBezTo>
                    <a:pt x="194" y="48"/>
                    <a:pt x="194" y="48"/>
                    <a:pt x="194" y="48"/>
                  </a:cubicBezTo>
                  <a:cubicBezTo>
                    <a:pt x="194" y="17"/>
                    <a:pt x="194" y="17"/>
                    <a:pt x="194" y="17"/>
                  </a:cubicBezTo>
                  <a:cubicBezTo>
                    <a:pt x="200" y="17"/>
                    <a:pt x="200" y="17"/>
                    <a:pt x="200" y="17"/>
                  </a:cubicBezTo>
                  <a:cubicBezTo>
                    <a:pt x="207" y="17"/>
                    <a:pt x="207" y="17"/>
                    <a:pt x="207" y="17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38" y="48"/>
                    <a:pt x="238" y="48"/>
                    <a:pt x="238" y="48"/>
                  </a:cubicBezTo>
                  <a:cubicBezTo>
                    <a:pt x="238" y="61"/>
                    <a:pt x="238" y="61"/>
                    <a:pt x="238" y="61"/>
                  </a:cubicBezTo>
                  <a:cubicBezTo>
                    <a:pt x="207" y="61"/>
                    <a:pt x="207" y="61"/>
                    <a:pt x="207" y="61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4" y="61"/>
                    <a:pt x="194" y="61"/>
                    <a:pt x="194" y="61"/>
                  </a:cubicBezTo>
                  <a:cubicBezTo>
                    <a:pt x="163" y="61"/>
                    <a:pt x="163" y="61"/>
                    <a:pt x="163" y="61"/>
                  </a:cubicBezTo>
                  <a:lnTo>
                    <a:pt x="163" y="48"/>
                  </a:lnTo>
                  <a:close/>
                  <a:moveTo>
                    <a:pt x="177" y="89"/>
                  </a:moveTo>
                  <a:cubicBezTo>
                    <a:pt x="177" y="97"/>
                    <a:pt x="177" y="97"/>
                    <a:pt x="177" y="97"/>
                  </a:cubicBezTo>
                  <a:cubicBezTo>
                    <a:pt x="164" y="101"/>
                    <a:pt x="153" y="108"/>
                    <a:pt x="146" y="119"/>
                  </a:cubicBezTo>
                  <a:cubicBezTo>
                    <a:pt x="140" y="116"/>
                    <a:pt x="133" y="114"/>
                    <a:pt x="125" y="113"/>
                  </a:cubicBezTo>
                  <a:cubicBezTo>
                    <a:pt x="140" y="101"/>
                    <a:pt x="158" y="93"/>
                    <a:pt x="177" y="89"/>
                  </a:cubicBezTo>
                  <a:moveTo>
                    <a:pt x="89" y="149"/>
                  </a:moveTo>
                  <a:cubicBezTo>
                    <a:pt x="89" y="143"/>
                    <a:pt x="91" y="134"/>
                    <a:pt x="111" y="134"/>
                  </a:cubicBezTo>
                  <a:cubicBezTo>
                    <a:pt x="126" y="134"/>
                    <a:pt x="133" y="136"/>
                    <a:pt x="136" y="138"/>
                  </a:cubicBezTo>
                  <a:cubicBezTo>
                    <a:pt x="137" y="139"/>
                    <a:pt x="138" y="140"/>
                    <a:pt x="138" y="147"/>
                  </a:cubicBezTo>
                  <a:cubicBezTo>
                    <a:pt x="138" y="199"/>
                    <a:pt x="138" y="199"/>
                    <a:pt x="138" y="199"/>
                  </a:cubicBezTo>
                  <a:cubicBezTo>
                    <a:pt x="89" y="199"/>
                    <a:pt x="89" y="199"/>
                    <a:pt x="89" y="199"/>
                  </a:cubicBezTo>
                  <a:lnTo>
                    <a:pt x="89" y="149"/>
                  </a:lnTo>
                  <a:close/>
                  <a:moveTo>
                    <a:pt x="200" y="221"/>
                  </a:moveTo>
                  <a:cubicBezTo>
                    <a:pt x="200" y="221"/>
                    <a:pt x="200" y="221"/>
                    <a:pt x="200" y="221"/>
                  </a:cubicBezTo>
                  <a:cubicBezTo>
                    <a:pt x="374" y="221"/>
                    <a:pt x="374" y="221"/>
                    <a:pt x="374" y="221"/>
                  </a:cubicBezTo>
                  <a:cubicBezTo>
                    <a:pt x="374" y="224"/>
                    <a:pt x="375" y="228"/>
                    <a:pt x="376" y="231"/>
                  </a:cubicBezTo>
                  <a:cubicBezTo>
                    <a:pt x="294" y="231"/>
                    <a:pt x="294" y="231"/>
                    <a:pt x="294" y="231"/>
                  </a:cubicBezTo>
                  <a:cubicBezTo>
                    <a:pt x="260" y="231"/>
                    <a:pt x="245" y="240"/>
                    <a:pt x="245" y="259"/>
                  </a:cubicBezTo>
                  <a:cubicBezTo>
                    <a:pt x="245" y="266"/>
                    <a:pt x="248" y="272"/>
                    <a:pt x="254" y="277"/>
                  </a:cubicBezTo>
                  <a:cubicBezTo>
                    <a:pt x="250" y="279"/>
                    <a:pt x="233" y="284"/>
                    <a:pt x="231" y="285"/>
                  </a:cubicBezTo>
                  <a:cubicBezTo>
                    <a:pt x="229" y="283"/>
                    <a:pt x="225" y="280"/>
                    <a:pt x="225" y="274"/>
                  </a:cubicBezTo>
                  <a:cubicBezTo>
                    <a:pt x="226" y="272"/>
                    <a:pt x="230" y="266"/>
                    <a:pt x="230" y="258"/>
                  </a:cubicBezTo>
                  <a:cubicBezTo>
                    <a:pt x="230" y="246"/>
                    <a:pt x="222" y="234"/>
                    <a:pt x="200" y="233"/>
                  </a:cubicBezTo>
                  <a:cubicBezTo>
                    <a:pt x="190" y="233"/>
                    <a:pt x="184" y="236"/>
                    <a:pt x="178" y="240"/>
                  </a:cubicBezTo>
                  <a:cubicBezTo>
                    <a:pt x="178" y="241"/>
                    <a:pt x="178" y="241"/>
                    <a:pt x="177" y="241"/>
                  </a:cubicBezTo>
                  <a:cubicBezTo>
                    <a:pt x="168" y="244"/>
                    <a:pt x="163" y="250"/>
                    <a:pt x="163" y="258"/>
                  </a:cubicBezTo>
                  <a:cubicBezTo>
                    <a:pt x="163" y="267"/>
                    <a:pt x="163" y="267"/>
                    <a:pt x="163" y="267"/>
                  </a:cubicBezTo>
                  <a:cubicBezTo>
                    <a:pt x="163" y="267"/>
                    <a:pt x="167" y="267"/>
                    <a:pt x="169" y="268"/>
                  </a:cubicBezTo>
                  <a:cubicBezTo>
                    <a:pt x="172" y="269"/>
                    <a:pt x="173" y="270"/>
                    <a:pt x="174" y="272"/>
                  </a:cubicBezTo>
                  <a:cubicBezTo>
                    <a:pt x="176" y="275"/>
                    <a:pt x="174" y="283"/>
                    <a:pt x="169" y="285"/>
                  </a:cubicBezTo>
                  <a:cubicBezTo>
                    <a:pt x="167" y="284"/>
                    <a:pt x="150" y="279"/>
                    <a:pt x="146" y="277"/>
                  </a:cubicBezTo>
                  <a:cubicBezTo>
                    <a:pt x="152" y="272"/>
                    <a:pt x="156" y="266"/>
                    <a:pt x="156" y="259"/>
                  </a:cubicBezTo>
                  <a:cubicBezTo>
                    <a:pt x="156" y="240"/>
                    <a:pt x="141" y="231"/>
                    <a:pt x="106" y="231"/>
                  </a:cubicBezTo>
                  <a:cubicBezTo>
                    <a:pt x="26" y="231"/>
                    <a:pt x="26" y="231"/>
                    <a:pt x="26" y="231"/>
                  </a:cubicBezTo>
                  <a:cubicBezTo>
                    <a:pt x="27" y="228"/>
                    <a:pt x="28" y="224"/>
                    <a:pt x="29" y="221"/>
                  </a:cubicBezTo>
                  <a:lnTo>
                    <a:pt x="200" y="221"/>
                  </a:lnTo>
                  <a:close/>
                  <a:moveTo>
                    <a:pt x="41" y="391"/>
                  </a:moveTo>
                  <a:cubicBezTo>
                    <a:pt x="38" y="379"/>
                    <a:pt x="35" y="369"/>
                    <a:pt x="33" y="357"/>
                  </a:cubicBezTo>
                  <a:cubicBezTo>
                    <a:pt x="57" y="354"/>
                    <a:pt x="116" y="344"/>
                    <a:pt x="158" y="338"/>
                  </a:cubicBezTo>
                  <a:lnTo>
                    <a:pt x="41" y="391"/>
                  </a:lnTo>
                  <a:close/>
                  <a:moveTo>
                    <a:pt x="168" y="357"/>
                  </a:moveTo>
                  <a:cubicBezTo>
                    <a:pt x="145" y="391"/>
                    <a:pt x="145" y="391"/>
                    <a:pt x="145" y="391"/>
                  </a:cubicBezTo>
                  <a:cubicBezTo>
                    <a:pt x="95" y="391"/>
                    <a:pt x="95" y="391"/>
                    <a:pt x="95" y="391"/>
                  </a:cubicBezTo>
                  <a:lnTo>
                    <a:pt x="168" y="357"/>
                  </a:lnTo>
                  <a:close/>
                  <a:moveTo>
                    <a:pt x="47" y="413"/>
                  </a:moveTo>
                  <a:cubicBezTo>
                    <a:pt x="152" y="413"/>
                    <a:pt x="152" y="413"/>
                    <a:pt x="152" y="413"/>
                  </a:cubicBezTo>
                  <a:cubicBezTo>
                    <a:pt x="152" y="463"/>
                    <a:pt x="152" y="463"/>
                    <a:pt x="152" y="463"/>
                  </a:cubicBezTo>
                  <a:cubicBezTo>
                    <a:pt x="64" y="463"/>
                    <a:pt x="64" y="463"/>
                    <a:pt x="64" y="463"/>
                  </a:cubicBezTo>
                  <a:cubicBezTo>
                    <a:pt x="58" y="446"/>
                    <a:pt x="52" y="429"/>
                    <a:pt x="47" y="413"/>
                  </a:cubicBezTo>
                  <a:moveTo>
                    <a:pt x="152" y="650"/>
                  </a:moveTo>
                  <a:cubicBezTo>
                    <a:pt x="137" y="623"/>
                    <a:pt x="119" y="591"/>
                    <a:pt x="103" y="556"/>
                  </a:cubicBezTo>
                  <a:cubicBezTo>
                    <a:pt x="152" y="556"/>
                    <a:pt x="152" y="556"/>
                    <a:pt x="152" y="556"/>
                  </a:cubicBezTo>
                  <a:lnTo>
                    <a:pt x="152" y="650"/>
                  </a:lnTo>
                  <a:close/>
                  <a:moveTo>
                    <a:pt x="249" y="650"/>
                  </a:moveTo>
                  <a:cubicBezTo>
                    <a:pt x="249" y="556"/>
                    <a:pt x="249" y="556"/>
                    <a:pt x="249" y="556"/>
                  </a:cubicBezTo>
                  <a:cubicBezTo>
                    <a:pt x="299" y="556"/>
                    <a:pt x="299" y="556"/>
                    <a:pt x="299" y="556"/>
                  </a:cubicBezTo>
                  <a:cubicBezTo>
                    <a:pt x="282" y="591"/>
                    <a:pt x="265" y="623"/>
                    <a:pt x="249" y="650"/>
                  </a:cubicBezTo>
                  <a:moveTo>
                    <a:pt x="327" y="492"/>
                  </a:moveTo>
                  <a:cubicBezTo>
                    <a:pt x="321" y="507"/>
                    <a:pt x="314" y="520"/>
                    <a:pt x="308" y="534"/>
                  </a:cubicBezTo>
                  <a:cubicBezTo>
                    <a:pt x="238" y="534"/>
                    <a:pt x="238" y="534"/>
                    <a:pt x="238" y="534"/>
                  </a:cubicBezTo>
                  <a:cubicBezTo>
                    <a:pt x="227" y="534"/>
                    <a:pt x="227" y="534"/>
                    <a:pt x="227" y="534"/>
                  </a:cubicBezTo>
                  <a:cubicBezTo>
                    <a:pt x="227" y="684"/>
                    <a:pt x="227" y="684"/>
                    <a:pt x="227" y="684"/>
                  </a:cubicBezTo>
                  <a:cubicBezTo>
                    <a:pt x="219" y="695"/>
                    <a:pt x="212" y="704"/>
                    <a:pt x="206" y="711"/>
                  </a:cubicBezTo>
                  <a:cubicBezTo>
                    <a:pt x="204" y="712"/>
                    <a:pt x="202" y="715"/>
                    <a:pt x="200" y="716"/>
                  </a:cubicBezTo>
                  <a:cubicBezTo>
                    <a:pt x="199" y="715"/>
                    <a:pt x="196" y="712"/>
                    <a:pt x="194" y="711"/>
                  </a:cubicBezTo>
                  <a:cubicBezTo>
                    <a:pt x="188" y="704"/>
                    <a:pt x="182" y="695"/>
                    <a:pt x="173" y="684"/>
                  </a:cubicBezTo>
                  <a:cubicBezTo>
                    <a:pt x="173" y="534"/>
                    <a:pt x="173" y="534"/>
                    <a:pt x="173" y="534"/>
                  </a:cubicBezTo>
                  <a:cubicBezTo>
                    <a:pt x="163" y="534"/>
                    <a:pt x="163" y="534"/>
                    <a:pt x="163" y="534"/>
                  </a:cubicBezTo>
                  <a:cubicBezTo>
                    <a:pt x="93" y="534"/>
                    <a:pt x="93" y="534"/>
                    <a:pt x="93" y="534"/>
                  </a:cubicBezTo>
                  <a:cubicBezTo>
                    <a:pt x="87" y="520"/>
                    <a:pt x="81" y="507"/>
                    <a:pt x="75" y="492"/>
                  </a:cubicBezTo>
                  <a:cubicBezTo>
                    <a:pt x="74" y="490"/>
                    <a:pt x="73" y="487"/>
                    <a:pt x="72" y="484"/>
                  </a:cubicBezTo>
                  <a:cubicBezTo>
                    <a:pt x="173" y="484"/>
                    <a:pt x="173" y="484"/>
                    <a:pt x="173" y="484"/>
                  </a:cubicBezTo>
                  <a:cubicBezTo>
                    <a:pt x="173" y="413"/>
                    <a:pt x="173" y="413"/>
                    <a:pt x="173" y="413"/>
                  </a:cubicBezTo>
                  <a:cubicBezTo>
                    <a:pt x="200" y="413"/>
                    <a:pt x="200" y="413"/>
                    <a:pt x="200" y="413"/>
                  </a:cubicBezTo>
                  <a:cubicBezTo>
                    <a:pt x="227" y="413"/>
                    <a:pt x="227" y="413"/>
                    <a:pt x="227" y="413"/>
                  </a:cubicBezTo>
                  <a:cubicBezTo>
                    <a:pt x="227" y="484"/>
                    <a:pt x="227" y="484"/>
                    <a:pt x="227" y="484"/>
                  </a:cubicBezTo>
                  <a:cubicBezTo>
                    <a:pt x="330" y="484"/>
                    <a:pt x="330" y="484"/>
                    <a:pt x="330" y="484"/>
                  </a:cubicBezTo>
                  <a:cubicBezTo>
                    <a:pt x="329" y="487"/>
                    <a:pt x="328" y="490"/>
                    <a:pt x="327" y="492"/>
                  </a:cubicBezTo>
                  <a:moveTo>
                    <a:pt x="171" y="391"/>
                  </a:moveTo>
                  <a:cubicBezTo>
                    <a:pt x="189" y="364"/>
                    <a:pt x="189" y="364"/>
                    <a:pt x="189" y="364"/>
                  </a:cubicBezTo>
                  <a:cubicBezTo>
                    <a:pt x="189" y="391"/>
                    <a:pt x="189" y="391"/>
                    <a:pt x="189" y="391"/>
                  </a:cubicBezTo>
                  <a:lnTo>
                    <a:pt x="171" y="391"/>
                  </a:lnTo>
                  <a:close/>
                  <a:moveTo>
                    <a:pt x="211" y="391"/>
                  </a:moveTo>
                  <a:cubicBezTo>
                    <a:pt x="211" y="364"/>
                    <a:pt x="211" y="364"/>
                    <a:pt x="211" y="364"/>
                  </a:cubicBezTo>
                  <a:cubicBezTo>
                    <a:pt x="230" y="391"/>
                    <a:pt x="230" y="391"/>
                    <a:pt x="230" y="391"/>
                  </a:cubicBezTo>
                  <a:lnTo>
                    <a:pt x="211" y="391"/>
                  </a:lnTo>
                  <a:close/>
                  <a:moveTo>
                    <a:pt x="338" y="463"/>
                  </a:moveTo>
                  <a:cubicBezTo>
                    <a:pt x="249" y="463"/>
                    <a:pt x="249" y="463"/>
                    <a:pt x="249" y="463"/>
                  </a:cubicBezTo>
                  <a:cubicBezTo>
                    <a:pt x="249" y="413"/>
                    <a:pt x="249" y="413"/>
                    <a:pt x="249" y="413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350" y="429"/>
                    <a:pt x="344" y="446"/>
                    <a:pt x="338" y="463"/>
                  </a:cubicBezTo>
                  <a:moveTo>
                    <a:pt x="232" y="357"/>
                  </a:moveTo>
                  <a:cubicBezTo>
                    <a:pt x="307" y="391"/>
                    <a:pt x="307" y="391"/>
                    <a:pt x="307" y="391"/>
                  </a:cubicBezTo>
                  <a:cubicBezTo>
                    <a:pt x="256" y="391"/>
                    <a:pt x="256" y="391"/>
                    <a:pt x="256" y="391"/>
                  </a:cubicBezTo>
                  <a:lnTo>
                    <a:pt x="232" y="357"/>
                  </a:lnTo>
                  <a:close/>
                  <a:moveTo>
                    <a:pt x="361" y="391"/>
                  </a:moveTo>
                  <a:cubicBezTo>
                    <a:pt x="361" y="391"/>
                    <a:pt x="361" y="391"/>
                    <a:pt x="361" y="391"/>
                  </a:cubicBezTo>
                  <a:cubicBezTo>
                    <a:pt x="244" y="338"/>
                    <a:pt x="244" y="338"/>
                    <a:pt x="244" y="338"/>
                  </a:cubicBezTo>
                  <a:cubicBezTo>
                    <a:pt x="285" y="344"/>
                    <a:pt x="345" y="354"/>
                    <a:pt x="369" y="357"/>
                  </a:cubicBezTo>
                  <a:cubicBezTo>
                    <a:pt x="367" y="369"/>
                    <a:pt x="364" y="379"/>
                    <a:pt x="361" y="391"/>
                  </a:cubicBezTo>
                  <a:moveTo>
                    <a:pt x="374" y="336"/>
                  </a:moveTo>
                  <a:cubicBezTo>
                    <a:pt x="235" y="315"/>
                    <a:pt x="235" y="315"/>
                    <a:pt x="235" y="315"/>
                  </a:cubicBezTo>
                  <a:cubicBezTo>
                    <a:pt x="236" y="319"/>
                    <a:pt x="238" y="324"/>
                    <a:pt x="238" y="329"/>
                  </a:cubicBezTo>
                  <a:cubicBezTo>
                    <a:pt x="238" y="348"/>
                    <a:pt x="222" y="364"/>
                    <a:pt x="201" y="364"/>
                  </a:cubicBezTo>
                  <a:cubicBezTo>
                    <a:pt x="200" y="364"/>
                    <a:pt x="200" y="364"/>
                    <a:pt x="200" y="364"/>
                  </a:cubicBezTo>
                  <a:cubicBezTo>
                    <a:pt x="199" y="364"/>
                    <a:pt x="199" y="364"/>
                    <a:pt x="199" y="364"/>
                  </a:cubicBezTo>
                  <a:cubicBezTo>
                    <a:pt x="179" y="364"/>
                    <a:pt x="164" y="348"/>
                    <a:pt x="164" y="329"/>
                  </a:cubicBezTo>
                  <a:cubicBezTo>
                    <a:pt x="164" y="324"/>
                    <a:pt x="165" y="319"/>
                    <a:pt x="167" y="315"/>
                  </a:cubicBezTo>
                  <a:cubicBezTo>
                    <a:pt x="29" y="336"/>
                    <a:pt x="29" y="336"/>
                    <a:pt x="29" y="336"/>
                  </a:cubicBezTo>
                  <a:cubicBezTo>
                    <a:pt x="24" y="313"/>
                    <a:pt x="22" y="292"/>
                    <a:pt x="22" y="272"/>
                  </a:cubicBezTo>
                  <a:cubicBezTo>
                    <a:pt x="22" y="265"/>
                    <a:pt x="23" y="259"/>
                    <a:pt x="23" y="252"/>
                  </a:cubicBezTo>
                  <a:cubicBezTo>
                    <a:pt x="106" y="252"/>
                    <a:pt x="106" y="252"/>
                    <a:pt x="106" y="252"/>
                  </a:cubicBezTo>
                  <a:cubicBezTo>
                    <a:pt x="129" y="252"/>
                    <a:pt x="131" y="255"/>
                    <a:pt x="132" y="256"/>
                  </a:cubicBezTo>
                  <a:cubicBezTo>
                    <a:pt x="133" y="257"/>
                    <a:pt x="134" y="261"/>
                    <a:pt x="132" y="262"/>
                  </a:cubicBezTo>
                  <a:cubicBezTo>
                    <a:pt x="126" y="265"/>
                    <a:pt x="119" y="269"/>
                    <a:pt x="119" y="280"/>
                  </a:cubicBezTo>
                  <a:cubicBezTo>
                    <a:pt x="119" y="280"/>
                    <a:pt x="119" y="280"/>
                    <a:pt x="119" y="280"/>
                  </a:cubicBezTo>
                  <a:cubicBezTo>
                    <a:pt x="119" y="289"/>
                    <a:pt x="127" y="293"/>
                    <a:pt x="145" y="300"/>
                  </a:cubicBezTo>
                  <a:cubicBezTo>
                    <a:pt x="151" y="302"/>
                    <a:pt x="170" y="309"/>
                    <a:pt x="170" y="309"/>
                  </a:cubicBezTo>
                  <a:cubicBezTo>
                    <a:pt x="174" y="307"/>
                    <a:pt x="174" y="307"/>
                    <a:pt x="174" y="307"/>
                  </a:cubicBezTo>
                  <a:cubicBezTo>
                    <a:pt x="180" y="304"/>
                    <a:pt x="194" y="295"/>
                    <a:pt x="194" y="278"/>
                  </a:cubicBezTo>
                  <a:cubicBezTo>
                    <a:pt x="194" y="276"/>
                    <a:pt x="194" y="275"/>
                    <a:pt x="194" y="273"/>
                  </a:cubicBezTo>
                  <a:cubicBezTo>
                    <a:pt x="194" y="271"/>
                    <a:pt x="193" y="269"/>
                    <a:pt x="192" y="268"/>
                  </a:cubicBezTo>
                  <a:cubicBezTo>
                    <a:pt x="192" y="268"/>
                    <a:pt x="192" y="268"/>
                    <a:pt x="192" y="268"/>
                  </a:cubicBezTo>
                  <a:cubicBezTo>
                    <a:pt x="189" y="262"/>
                    <a:pt x="185" y="260"/>
                    <a:pt x="185" y="260"/>
                  </a:cubicBezTo>
                  <a:cubicBezTo>
                    <a:pt x="185" y="260"/>
                    <a:pt x="187" y="253"/>
                    <a:pt x="198" y="252"/>
                  </a:cubicBezTo>
                  <a:cubicBezTo>
                    <a:pt x="198" y="252"/>
                    <a:pt x="199" y="252"/>
                    <a:pt x="200" y="252"/>
                  </a:cubicBezTo>
                  <a:cubicBezTo>
                    <a:pt x="200" y="252"/>
                    <a:pt x="200" y="252"/>
                    <a:pt x="200" y="252"/>
                  </a:cubicBezTo>
                  <a:cubicBezTo>
                    <a:pt x="206" y="252"/>
                    <a:pt x="210" y="256"/>
                    <a:pt x="210" y="262"/>
                  </a:cubicBezTo>
                  <a:cubicBezTo>
                    <a:pt x="210" y="268"/>
                    <a:pt x="205" y="270"/>
                    <a:pt x="205" y="278"/>
                  </a:cubicBezTo>
                  <a:cubicBezTo>
                    <a:pt x="205" y="295"/>
                    <a:pt x="219" y="304"/>
                    <a:pt x="226" y="307"/>
                  </a:cubicBezTo>
                  <a:cubicBezTo>
                    <a:pt x="230" y="309"/>
                    <a:pt x="230" y="309"/>
                    <a:pt x="230" y="309"/>
                  </a:cubicBezTo>
                  <a:cubicBezTo>
                    <a:pt x="230" y="309"/>
                    <a:pt x="249" y="302"/>
                    <a:pt x="255" y="300"/>
                  </a:cubicBezTo>
                  <a:cubicBezTo>
                    <a:pt x="274" y="293"/>
                    <a:pt x="281" y="289"/>
                    <a:pt x="281" y="280"/>
                  </a:cubicBezTo>
                  <a:cubicBezTo>
                    <a:pt x="281" y="280"/>
                    <a:pt x="281" y="280"/>
                    <a:pt x="281" y="280"/>
                  </a:cubicBezTo>
                  <a:cubicBezTo>
                    <a:pt x="281" y="269"/>
                    <a:pt x="274" y="265"/>
                    <a:pt x="269" y="262"/>
                  </a:cubicBezTo>
                  <a:cubicBezTo>
                    <a:pt x="266" y="261"/>
                    <a:pt x="267" y="257"/>
                    <a:pt x="269" y="256"/>
                  </a:cubicBezTo>
                  <a:cubicBezTo>
                    <a:pt x="270" y="255"/>
                    <a:pt x="272" y="252"/>
                    <a:pt x="294" y="252"/>
                  </a:cubicBezTo>
                  <a:cubicBezTo>
                    <a:pt x="379" y="252"/>
                    <a:pt x="379" y="252"/>
                    <a:pt x="379" y="252"/>
                  </a:cubicBezTo>
                  <a:cubicBezTo>
                    <a:pt x="379" y="259"/>
                    <a:pt x="380" y="265"/>
                    <a:pt x="380" y="272"/>
                  </a:cubicBezTo>
                  <a:cubicBezTo>
                    <a:pt x="380" y="292"/>
                    <a:pt x="378" y="313"/>
                    <a:pt x="374" y="3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942026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427086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521500" y="3708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2657578"/>
            <a:ext cx="5346157" cy="63500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4383446"/>
            <a:ext cx="2440350" cy="304088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03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7149"/>
            <a:ext cx="8100000" cy="533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A6EF0D-D8DD-48A9-BF40-8EB58ECD7D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12175" y="4729779"/>
            <a:ext cx="28575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526001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7182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526400"/>
            <a:ext cx="4039200" cy="2826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526400"/>
            <a:ext cx="39749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36B87AB-1564-4F84-A5C4-E7A5844808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8500" y="4725122"/>
            <a:ext cx="28575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526400"/>
            <a:ext cx="8101000" cy="282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22000" y="784800"/>
            <a:ext cx="8100000" cy="532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BD043C1-0C25-4732-AB26-82DAA2ED4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03691" y="4728739"/>
            <a:ext cx="2691870" cy="34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444698"/>
            <a:ext cx="8101000" cy="3909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51434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/>
        </p:nvGrpSpPr>
        <p:grpSpPr>
          <a:xfrm>
            <a:off x="5867400" y="4698206"/>
            <a:ext cx="2427288" cy="226220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782946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525378"/>
            <a:ext cx="8100000" cy="3152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4810807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4810807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4810807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468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4680000"/>
            <a:ext cx="8100000" cy="8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4811400"/>
            <a:ext cx="1148400" cy="14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0F0E3-917A-47F5-8F5E-CB10937468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you live is how you die</a:t>
            </a:r>
            <a:r>
              <a:rPr lang="en-US" baseline="30000" dirty="0"/>
              <a:t>*</a:t>
            </a:r>
            <a:r>
              <a:rPr lang="en-US" dirty="0"/>
              <a:t>: should geography be destiny?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7C57FF-6EED-42F1-A7CB-04E3A57A7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540" y="1922386"/>
            <a:ext cx="7452000" cy="533400"/>
          </a:xfrm>
        </p:spPr>
        <p:txBody>
          <a:bodyPr/>
          <a:lstStyle/>
          <a:p>
            <a:r>
              <a:rPr lang="en-US" dirty="0"/>
              <a:t>Ethical reflections upon regional variation in euthanasia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0A4657-BAD7-4DCA-B85D-0FFE0177F7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2450" y="3759200"/>
            <a:ext cx="5346157" cy="635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1400" dirty="0">
                <a:solidFill>
                  <a:schemeClr val="tx1"/>
                </a:solidFill>
              </a:rPr>
              <a:t>Luzern, April 10 2022</a:t>
            </a:r>
          </a:p>
          <a:p>
            <a:pPr>
              <a:lnSpc>
                <a:spcPct val="100000"/>
              </a:lnSpc>
            </a:pPr>
            <a:r>
              <a:rPr lang="nl-NL" sz="1400" dirty="0">
                <a:solidFill>
                  <a:schemeClr val="tx1"/>
                </a:solidFill>
              </a:rPr>
              <a:t>A. Stef Groenewoud, Gert P. Westert, Theo A. Boer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91579A1-B171-498E-897A-67D3FA7471AA}"/>
              </a:ext>
            </a:extLst>
          </p:cNvPr>
          <p:cNvSpPr txBox="1"/>
          <p:nvPr/>
        </p:nvSpPr>
        <p:spPr>
          <a:xfrm>
            <a:off x="0" y="4974223"/>
            <a:ext cx="4910319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nl-NL" sz="5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nl-NL" sz="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McKinney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M., </a:t>
            </a:r>
            <a:r>
              <a:rPr lang="nl-NL" sz="5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Where</a:t>
            </a:r>
            <a:r>
              <a:rPr lang="nl-NL" sz="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nl-NL" sz="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live = </a:t>
            </a:r>
            <a:r>
              <a:rPr lang="nl-NL" sz="5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</a:t>
            </a:r>
            <a:r>
              <a:rPr lang="nl-NL" sz="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nl-NL" sz="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die: ‘</a:t>
            </a:r>
            <a:r>
              <a:rPr lang="nl-NL" sz="5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Geography</a:t>
            </a:r>
            <a:r>
              <a:rPr lang="nl-NL" sz="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nl-NL" sz="5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destiny</a:t>
            </a:r>
            <a:r>
              <a:rPr lang="nl-NL" sz="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</a:t>
            </a:r>
            <a:r>
              <a:rPr lang="nl-NL" sz="5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nl-NL" sz="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end-of-life care, </a:t>
            </a:r>
            <a:r>
              <a:rPr lang="nl-NL" sz="5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nl-NL" sz="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often</a:t>
            </a:r>
            <a:r>
              <a:rPr lang="nl-NL" sz="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nl-NL" sz="5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costly</a:t>
            </a:r>
            <a:r>
              <a:rPr lang="nl-NL" sz="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5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aggressive</a:t>
            </a:r>
            <a:r>
              <a:rPr lang="nl-NL" sz="5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Healthc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2010. 40(47): p. 6-7, 16, 1</a:t>
            </a:r>
            <a:endParaRPr lang="nl-NL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69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D809C-718C-4E15-9204-9A9B027A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err="1"/>
              <a:t>Unexplained</a:t>
            </a:r>
            <a:r>
              <a:rPr lang="nl-NL" sz="3200" dirty="0"/>
              <a:t> </a:t>
            </a:r>
            <a:r>
              <a:rPr lang="nl-NL" sz="3200" dirty="0" err="1"/>
              <a:t>variation</a:t>
            </a:r>
            <a:r>
              <a:rPr lang="nl-NL" sz="3200" dirty="0"/>
              <a:t> </a:t>
            </a:r>
            <a:r>
              <a:rPr lang="nl-NL" sz="3200" dirty="0" err="1"/>
              <a:t>after</a:t>
            </a:r>
            <a:r>
              <a:rPr lang="nl-NL" sz="3200" dirty="0"/>
              <a:t> </a:t>
            </a:r>
            <a:r>
              <a:rPr lang="nl-NL" sz="3200" dirty="0" err="1"/>
              <a:t>adjustment</a:t>
            </a:r>
            <a:r>
              <a:rPr lang="nl-NL" sz="3200" dirty="0"/>
              <a:t>: FS 7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579A8FE-ECF7-4BC2-9927-DACB7D7B2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288" y="2296144"/>
            <a:ext cx="8099425" cy="161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C1055CD0-0FAA-41B5-9BA2-3E00ADC51963}"/>
              </a:ext>
            </a:extLst>
          </p:cNvPr>
          <p:cNvSpPr/>
          <p:nvPr/>
        </p:nvSpPr>
        <p:spPr>
          <a:xfrm>
            <a:off x="3302000" y="3067050"/>
            <a:ext cx="698500" cy="431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30C0D65-A7A3-4E48-8ED5-33FAF38CD951}"/>
              </a:ext>
            </a:extLst>
          </p:cNvPr>
          <p:cNvSpPr/>
          <p:nvPr/>
        </p:nvSpPr>
        <p:spPr>
          <a:xfrm>
            <a:off x="5842000" y="3059993"/>
            <a:ext cx="698500" cy="43885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156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F17A95-896A-448B-B49E-E6B51BD16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Our</a:t>
            </a:r>
            <a:r>
              <a:rPr lang="nl-NL" dirty="0"/>
              <a:t> </a:t>
            </a:r>
            <a:r>
              <a:rPr lang="nl-NL" dirty="0" err="1"/>
              <a:t>closing</a:t>
            </a:r>
            <a:r>
              <a:rPr lang="nl-NL" dirty="0"/>
              <a:t> hypothesis was: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FE3316-F66C-48B3-A16D-DF3B9C07E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nl-NL" sz="1600" dirty="0" err="1"/>
              <a:t>If</a:t>
            </a:r>
            <a:r>
              <a:rPr lang="nl-NL" sz="1600" dirty="0"/>
              <a:t> (</a:t>
            </a:r>
            <a:r>
              <a:rPr lang="nl-NL" sz="1600" dirty="0" err="1"/>
              <a:t>based</a:t>
            </a:r>
            <a:r>
              <a:rPr lang="nl-NL" sz="1600" dirty="0"/>
              <a:t> on </a:t>
            </a:r>
            <a:r>
              <a:rPr lang="nl-NL" sz="1600" dirty="0" err="1"/>
              <a:t>Wennbergs</a:t>
            </a:r>
            <a:r>
              <a:rPr lang="nl-NL" sz="1600" dirty="0"/>
              <a:t>* </a:t>
            </a:r>
            <a:r>
              <a:rPr lang="nl-NL" sz="1600" dirty="0" err="1"/>
              <a:t>deductive</a:t>
            </a:r>
            <a:r>
              <a:rPr lang="nl-NL" sz="1600" dirty="0"/>
              <a:t> model </a:t>
            </a:r>
            <a:r>
              <a:rPr lang="nl-NL" sz="1600" dirty="0" err="1"/>
              <a:t>for</a:t>
            </a:r>
            <a:r>
              <a:rPr lang="nl-NL" sz="1600" dirty="0"/>
              <a:t>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interpreation</a:t>
            </a:r>
            <a:r>
              <a:rPr lang="nl-NL" sz="1600" dirty="0"/>
              <a:t> of </a:t>
            </a:r>
            <a:r>
              <a:rPr lang="nl-NL" sz="1600" dirty="0" err="1"/>
              <a:t>practice</a:t>
            </a:r>
            <a:r>
              <a:rPr lang="nl-NL" sz="1600" dirty="0"/>
              <a:t> </a:t>
            </a:r>
            <a:r>
              <a:rPr lang="nl-NL" sz="1600" dirty="0" err="1"/>
              <a:t>vatiation</a:t>
            </a:r>
            <a:r>
              <a:rPr lang="nl-NL" sz="1600" dirty="0"/>
              <a:t>) </a:t>
            </a:r>
            <a:r>
              <a:rPr lang="nl-NL" sz="1600" dirty="0" err="1"/>
              <a:t>regional</a:t>
            </a:r>
            <a:r>
              <a:rPr lang="nl-NL" sz="1600" dirty="0"/>
              <a:t> </a:t>
            </a:r>
            <a:r>
              <a:rPr lang="nl-NL" sz="1600" dirty="0" err="1"/>
              <a:t>variation</a:t>
            </a:r>
            <a:r>
              <a:rPr lang="nl-NL" sz="1600" dirty="0"/>
              <a:t> is </a:t>
            </a:r>
            <a:r>
              <a:rPr lang="nl-NL" sz="1600" dirty="0" err="1"/>
              <a:t>only</a:t>
            </a:r>
            <a:r>
              <a:rPr lang="nl-NL" sz="1600" dirty="0"/>
              <a:t> </a:t>
            </a:r>
            <a:r>
              <a:rPr lang="nl-NL" sz="1600" dirty="0" err="1"/>
              <a:t>warranted</a:t>
            </a:r>
            <a:r>
              <a:rPr lang="nl-NL" sz="1600" dirty="0"/>
              <a:t> </a:t>
            </a:r>
            <a:r>
              <a:rPr lang="nl-NL" sz="1600" dirty="0" err="1"/>
              <a:t>if</a:t>
            </a:r>
            <a:r>
              <a:rPr lang="nl-NL" sz="1600" dirty="0"/>
              <a:t> </a:t>
            </a:r>
            <a:r>
              <a:rPr lang="nl-NL" sz="1600" dirty="0" err="1"/>
              <a:t>it</a:t>
            </a:r>
            <a:r>
              <a:rPr lang="nl-NL" sz="1600" dirty="0"/>
              <a:t> is </a:t>
            </a:r>
            <a:r>
              <a:rPr lang="nl-NL" sz="1600" dirty="0" err="1"/>
              <a:t>caused</a:t>
            </a:r>
            <a:r>
              <a:rPr lang="nl-NL" sz="1600" dirty="0"/>
              <a:t> </a:t>
            </a:r>
            <a:r>
              <a:rPr lang="nl-NL" sz="1600" dirty="0" err="1"/>
              <a:t>by</a:t>
            </a:r>
            <a:r>
              <a:rPr lang="nl-NL" sz="1600" dirty="0"/>
              <a:t>…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200" dirty="0" err="1"/>
              <a:t>Differences</a:t>
            </a:r>
            <a:r>
              <a:rPr lang="nl-NL" sz="1200" dirty="0"/>
              <a:t> in health </a:t>
            </a:r>
            <a:r>
              <a:rPr lang="nl-NL" sz="1200" dirty="0" err="1"/>
              <a:t>and</a:t>
            </a:r>
            <a:r>
              <a:rPr lang="nl-NL" sz="1200" dirty="0"/>
              <a:t> </a:t>
            </a:r>
            <a:r>
              <a:rPr lang="nl-NL" sz="1200" dirty="0" err="1"/>
              <a:t>disease</a:t>
            </a:r>
            <a:r>
              <a:rPr lang="nl-NL" sz="1200" dirty="0"/>
              <a:t>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nl-NL" sz="1200" dirty="0" err="1"/>
              <a:t>Differences</a:t>
            </a:r>
            <a:r>
              <a:rPr lang="nl-NL" sz="1200" dirty="0"/>
              <a:t> in </a:t>
            </a:r>
            <a:r>
              <a:rPr lang="nl-NL" sz="1200" dirty="0" err="1"/>
              <a:t>preferences</a:t>
            </a:r>
            <a:endParaRPr lang="nl-NL" sz="1200" dirty="0"/>
          </a:p>
          <a:p>
            <a:pPr marL="0" indent="0">
              <a:lnSpc>
                <a:spcPct val="100000"/>
              </a:lnSpc>
              <a:buNone/>
            </a:pPr>
            <a:endParaRPr lang="nl-NL" sz="16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if</a:t>
            </a:r>
            <a:r>
              <a:rPr lang="nl-NL" sz="1600" dirty="0"/>
              <a:t> </a:t>
            </a:r>
            <a:r>
              <a:rPr lang="nl-NL" sz="1600" dirty="0" err="1"/>
              <a:t>all</a:t>
            </a:r>
            <a:r>
              <a:rPr lang="nl-NL" sz="1600" dirty="0"/>
              <a:t> </a:t>
            </a:r>
            <a:r>
              <a:rPr lang="nl-NL" sz="1600" dirty="0" err="1"/>
              <a:t>other</a:t>
            </a:r>
            <a:r>
              <a:rPr lang="nl-NL" sz="1600" dirty="0"/>
              <a:t> </a:t>
            </a:r>
            <a:r>
              <a:rPr lang="nl-NL" sz="1600" dirty="0" err="1"/>
              <a:t>variation</a:t>
            </a:r>
            <a:r>
              <a:rPr lang="nl-NL" sz="1600" dirty="0"/>
              <a:t> is </a:t>
            </a:r>
            <a:r>
              <a:rPr lang="nl-NL" sz="1600" dirty="0" err="1"/>
              <a:t>unwarranted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often</a:t>
            </a:r>
            <a:r>
              <a:rPr lang="nl-NL" sz="1600" dirty="0"/>
              <a:t> </a:t>
            </a:r>
            <a:r>
              <a:rPr lang="nl-NL" sz="1600" dirty="0" err="1"/>
              <a:t>caused</a:t>
            </a:r>
            <a:r>
              <a:rPr lang="nl-NL" sz="1600" dirty="0"/>
              <a:t> </a:t>
            </a:r>
            <a:r>
              <a:rPr lang="nl-NL" sz="1600" dirty="0" err="1"/>
              <a:t>by</a:t>
            </a:r>
            <a:r>
              <a:rPr lang="nl-NL" sz="1600" dirty="0"/>
              <a:t>…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 startAt="3"/>
            </a:pPr>
            <a:r>
              <a:rPr lang="nl-NL" sz="1200" dirty="0" err="1"/>
              <a:t>Differences</a:t>
            </a:r>
            <a:r>
              <a:rPr lang="nl-NL" sz="1200" dirty="0"/>
              <a:t> in </a:t>
            </a:r>
            <a:r>
              <a:rPr lang="nl-NL" sz="1200" dirty="0" err="1"/>
              <a:t>supply</a:t>
            </a:r>
            <a:endParaRPr lang="nl-NL" sz="1200" dirty="0"/>
          </a:p>
          <a:p>
            <a:pPr marL="0" indent="0">
              <a:lnSpc>
                <a:spcPct val="100000"/>
              </a:lnSpc>
              <a:buNone/>
            </a:pPr>
            <a:endParaRPr lang="nl-NL" sz="1600" dirty="0"/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 err="1"/>
              <a:t>Assuming</a:t>
            </a:r>
            <a:r>
              <a:rPr lang="nl-NL" sz="1600" dirty="0"/>
              <a:t> </a:t>
            </a:r>
            <a:r>
              <a:rPr lang="nl-NL" sz="1600" dirty="0" err="1"/>
              <a:t>that</a:t>
            </a:r>
            <a:r>
              <a:rPr lang="nl-NL" sz="1600" dirty="0"/>
              <a:t> we have taken </a:t>
            </a:r>
            <a:r>
              <a:rPr lang="nl-NL" sz="1600" dirty="0" err="1"/>
              <a:t>into</a:t>
            </a:r>
            <a:r>
              <a:rPr lang="nl-NL" sz="1600" dirty="0"/>
              <a:t> account relevant factors (1,2) </a:t>
            </a:r>
            <a:r>
              <a:rPr lang="nl-NL" sz="1600" dirty="0" err="1"/>
              <a:t>then</a:t>
            </a:r>
            <a:r>
              <a:rPr lang="nl-NL" sz="1600" dirty="0"/>
              <a:t> at </a:t>
            </a:r>
            <a:r>
              <a:rPr lang="nl-NL" sz="1600" dirty="0" err="1"/>
              <a:t>least</a:t>
            </a:r>
            <a:r>
              <a:rPr lang="nl-NL" sz="1600" dirty="0"/>
              <a:t> part of </a:t>
            </a:r>
            <a:r>
              <a:rPr lang="nl-NL" sz="1600" dirty="0" err="1"/>
              <a:t>the</a:t>
            </a:r>
            <a:r>
              <a:rPr lang="nl-NL" sz="1600" dirty="0"/>
              <a:t> </a:t>
            </a:r>
            <a:r>
              <a:rPr lang="nl-NL" sz="1600" dirty="0" err="1"/>
              <a:t>remaining</a:t>
            </a:r>
            <a:r>
              <a:rPr lang="nl-NL" sz="1600" dirty="0"/>
              <a:t> </a:t>
            </a:r>
            <a:r>
              <a:rPr lang="nl-NL" sz="1600" dirty="0" err="1"/>
              <a:t>variation</a:t>
            </a:r>
            <a:r>
              <a:rPr lang="nl-NL" sz="1600" dirty="0"/>
              <a:t> </a:t>
            </a:r>
            <a:r>
              <a:rPr lang="nl-NL" sz="1600" dirty="0" err="1"/>
              <a:t>may</a:t>
            </a:r>
            <a:r>
              <a:rPr lang="nl-NL" sz="1600" dirty="0"/>
              <a:t> </a:t>
            </a:r>
            <a:r>
              <a:rPr lang="nl-NL" sz="1600" dirty="0" err="1"/>
              <a:t>be</a:t>
            </a:r>
            <a:r>
              <a:rPr lang="nl-NL" sz="1600" dirty="0"/>
              <a:t> </a:t>
            </a:r>
            <a:r>
              <a:rPr lang="nl-NL" sz="1600" dirty="0" err="1"/>
              <a:t>supplier</a:t>
            </a:r>
            <a:r>
              <a:rPr lang="nl-NL" sz="1600" dirty="0"/>
              <a:t> </a:t>
            </a:r>
            <a:r>
              <a:rPr lang="nl-NL" sz="1600" dirty="0" err="1"/>
              <a:t>induced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thus</a:t>
            </a:r>
            <a:r>
              <a:rPr lang="nl-NL" sz="1600" dirty="0"/>
              <a:t> </a:t>
            </a:r>
            <a:r>
              <a:rPr lang="nl-NL" sz="1600" dirty="0" err="1"/>
              <a:t>unwarranted</a:t>
            </a:r>
            <a:r>
              <a:rPr lang="nl-NL" sz="1600" dirty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 err="1"/>
              <a:t>This</a:t>
            </a:r>
            <a:r>
              <a:rPr lang="nl-NL" sz="1600" dirty="0"/>
              <a:t> </a:t>
            </a:r>
            <a:r>
              <a:rPr lang="nl-NL" sz="1600" dirty="0" err="1"/>
              <a:t>may</a:t>
            </a:r>
            <a:r>
              <a:rPr lang="nl-NL" sz="1600" dirty="0"/>
              <a:t> </a:t>
            </a:r>
            <a:r>
              <a:rPr lang="nl-NL" sz="1600" dirty="0" err="1"/>
              <a:t>mean</a:t>
            </a:r>
            <a:r>
              <a:rPr lang="nl-NL" sz="1600" dirty="0"/>
              <a:t>: </a:t>
            </a:r>
          </a:p>
          <a:p>
            <a:pPr marL="342900" indent="-342900">
              <a:lnSpc>
                <a:spcPct val="100000"/>
              </a:lnSpc>
              <a:buAutoNum type="alphaLcParenR"/>
            </a:pPr>
            <a:r>
              <a:rPr lang="nl-NL" sz="1600" dirty="0" err="1"/>
              <a:t>some</a:t>
            </a:r>
            <a:r>
              <a:rPr lang="nl-NL" sz="1600" dirty="0"/>
              <a:t> </a:t>
            </a:r>
            <a:r>
              <a:rPr lang="nl-NL" sz="1600" dirty="0" err="1"/>
              <a:t>GPs</a:t>
            </a:r>
            <a:r>
              <a:rPr lang="nl-NL" sz="1600" dirty="0"/>
              <a:t> are more, </a:t>
            </a:r>
            <a:r>
              <a:rPr lang="nl-NL" sz="1600" dirty="0" err="1"/>
              <a:t>others</a:t>
            </a:r>
            <a:r>
              <a:rPr lang="nl-NL" sz="1600" dirty="0"/>
              <a:t> are </a:t>
            </a:r>
            <a:r>
              <a:rPr lang="nl-NL" sz="1600" dirty="0" err="1"/>
              <a:t>less</a:t>
            </a:r>
            <a:r>
              <a:rPr lang="nl-NL" sz="1600" dirty="0"/>
              <a:t> </a:t>
            </a:r>
            <a:r>
              <a:rPr lang="nl-NL" sz="1600" dirty="0" err="1"/>
              <a:t>prepared</a:t>
            </a:r>
            <a:r>
              <a:rPr lang="nl-NL" sz="1600" dirty="0"/>
              <a:t> </a:t>
            </a:r>
            <a:r>
              <a:rPr lang="nl-NL" sz="1600" dirty="0" err="1"/>
              <a:t>to</a:t>
            </a:r>
            <a:r>
              <a:rPr lang="nl-NL" sz="1600" dirty="0"/>
              <a:t> </a:t>
            </a:r>
            <a:r>
              <a:rPr lang="nl-NL" sz="1600" dirty="0" err="1"/>
              <a:t>discuss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</a:t>
            </a:r>
            <a:r>
              <a:rPr lang="nl-NL" sz="1600" dirty="0" err="1"/>
              <a:t>perform</a:t>
            </a:r>
            <a:r>
              <a:rPr lang="nl-NL" sz="1600" dirty="0"/>
              <a:t> </a:t>
            </a:r>
            <a:r>
              <a:rPr lang="nl-NL" sz="1600" dirty="0" err="1"/>
              <a:t>euthanasia</a:t>
            </a:r>
            <a:r>
              <a:rPr lang="nl-NL" sz="1600" dirty="0"/>
              <a:t>, </a:t>
            </a:r>
            <a:r>
              <a:rPr lang="nl-NL" sz="1600" dirty="0" err="1"/>
              <a:t>and</a:t>
            </a:r>
            <a:r>
              <a:rPr lang="nl-NL" sz="1600" dirty="0"/>
              <a:t> / or </a:t>
            </a:r>
          </a:p>
          <a:p>
            <a:pPr marL="342900" indent="-342900">
              <a:lnSpc>
                <a:spcPct val="100000"/>
              </a:lnSpc>
              <a:buAutoNum type="alphaLcParenR"/>
            </a:pPr>
            <a:r>
              <a:rPr lang="nl-NL" sz="1600" dirty="0"/>
              <a:t>in </a:t>
            </a:r>
            <a:r>
              <a:rPr lang="nl-NL" sz="1600" dirty="0" err="1"/>
              <a:t>some</a:t>
            </a:r>
            <a:r>
              <a:rPr lang="nl-NL" sz="1600" dirty="0"/>
              <a:t> </a:t>
            </a:r>
            <a:r>
              <a:rPr lang="nl-NL" sz="1600" dirty="0" err="1"/>
              <a:t>municipalities</a:t>
            </a:r>
            <a:r>
              <a:rPr lang="nl-NL" sz="1600" dirty="0"/>
              <a:t> </a:t>
            </a:r>
            <a:r>
              <a:rPr lang="nl-NL" sz="1600" dirty="0" err="1"/>
              <a:t>alternative</a:t>
            </a:r>
            <a:r>
              <a:rPr lang="nl-NL" sz="1600" dirty="0"/>
              <a:t> </a:t>
            </a:r>
            <a:r>
              <a:rPr lang="nl-NL" sz="1600" dirty="0" err="1"/>
              <a:t>treatments</a:t>
            </a:r>
            <a:r>
              <a:rPr lang="nl-NL" sz="1600" dirty="0"/>
              <a:t> at </a:t>
            </a:r>
            <a:r>
              <a:rPr lang="nl-NL" sz="1600" dirty="0" err="1"/>
              <a:t>the</a:t>
            </a:r>
            <a:r>
              <a:rPr lang="nl-NL" sz="1600" dirty="0"/>
              <a:t> end of life are </a:t>
            </a:r>
            <a:r>
              <a:rPr lang="nl-NL" sz="1600" dirty="0" err="1"/>
              <a:t>less</a:t>
            </a:r>
            <a:r>
              <a:rPr lang="nl-NL" sz="1600" dirty="0"/>
              <a:t> </a:t>
            </a:r>
            <a:r>
              <a:rPr lang="nl-NL" sz="1600" dirty="0" err="1"/>
              <a:t>available</a:t>
            </a:r>
            <a:r>
              <a:rPr lang="nl-NL" sz="1600" dirty="0"/>
              <a:t> / </a:t>
            </a:r>
            <a:r>
              <a:rPr lang="nl-NL" sz="1600" dirty="0" err="1"/>
              <a:t>accessible</a:t>
            </a:r>
            <a:endParaRPr lang="nl-NL" sz="16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A7CBA18-55C3-4ABD-A632-FBCD60565555}"/>
              </a:ext>
            </a:extLst>
          </p:cNvPr>
          <p:cNvSpPr txBox="1"/>
          <p:nvPr/>
        </p:nvSpPr>
        <p:spPr>
          <a:xfrm>
            <a:off x="0" y="4745623"/>
            <a:ext cx="4851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nl-NL" sz="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nl-NL" sz="500" dirty="0" err="1">
                <a:latin typeface="Arial" panose="020B0604020202020204" pitchFamily="34" charset="0"/>
                <a:cs typeface="Arial" panose="020B0604020202020204" pitchFamily="34" charset="0"/>
              </a:rPr>
              <a:t>deductive</a:t>
            </a:r>
            <a:r>
              <a:rPr lang="nl-NL" sz="500" dirty="0">
                <a:latin typeface="Arial" panose="020B0604020202020204" pitchFamily="34" charset="0"/>
                <a:cs typeface="Arial" panose="020B0604020202020204" pitchFamily="34" charset="0"/>
              </a:rPr>
              <a:t> model </a:t>
            </a:r>
            <a:r>
              <a:rPr lang="nl-NL" sz="5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nl-NL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latin typeface="Arial" panose="020B0604020202020204" pitchFamily="34" charset="0"/>
                <a:cs typeface="Arial" panose="020B0604020202020204" pitchFamily="34" charset="0"/>
              </a:rPr>
              <a:t>interpretation</a:t>
            </a:r>
            <a:r>
              <a:rPr lang="nl-NL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nl-NL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nl-NL" sz="500" dirty="0">
                <a:latin typeface="Arial" panose="020B0604020202020204" pitchFamily="34" charset="0"/>
                <a:cs typeface="Arial" panose="020B0604020202020204" pitchFamily="34" charset="0"/>
              </a:rPr>
              <a:t> found in: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Wennberg, J.E.,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Unwarranted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variations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healthcare delivery: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implications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academic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centres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British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Journal, 2002. 325(7370): p. 961-964.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Wennberg, J.E.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ProQuest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Tracking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medicine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researcher’s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health care. 2010, Oxford University Press,: Oxford. p. xviii, 319 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Mulley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A.G., Inconvenient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truths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supplier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induced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demand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unwarranted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variation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BMJ, 2009. 339: p. b4073.</a:t>
            </a:r>
          </a:p>
        </p:txBody>
      </p:sp>
    </p:spTree>
    <p:extLst>
      <p:ext uri="{BB962C8B-B14F-4D97-AF65-F5344CB8AC3E}">
        <p14:creationId xmlns:p14="http://schemas.microsoft.com/office/powerpoint/2010/main" val="25801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E3573A-A6B2-4309-8BCA-76A3A6FA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Question: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CA6A9D-9057-4286-AAD6-7F37D6855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Are </a:t>
            </a:r>
            <a:r>
              <a:rPr lang="nl-NL" dirty="0" err="1"/>
              <a:t>current</a:t>
            </a:r>
            <a:r>
              <a:rPr lang="nl-NL" dirty="0"/>
              <a:t> frameworks</a:t>
            </a:r>
            <a:r>
              <a:rPr lang="nl-NL" baseline="30000" dirty="0"/>
              <a:t>*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interpretation</a:t>
            </a:r>
            <a:r>
              <a:rPr lang="nl-NL" dirty="0"/>
              <a:t> of </a:t>
            </a:r>
            <a:r>
              <a:rPr lang="nl-NL" dirty="0" err="1"/>
              <a:t>regional</a:t>
            </a:r>
            <a:r>
              <a:rPr lang="nl-NL" dirty="0"/>
              <a:t> </a:t>
            </a:r>
            <a:r>
              <a:rPr lang="nl-NL" dirty="0" err="1"/>
              <a:t>variation</a:t>
            </a:r>
            <a:r>
              <a:rPr lang="nl-NL" dirty="0"/>
              <a:t> in health care </a:t>
            </a:r>
            <a:r>
              <a:rPr lang="nl-NL" dirty="0" err="1"/>
              <a:t>utilization</a:t>
            </a:r>
            <a:r>
              <a:rPr lang="nl-NL" dirty="0"/>
              <a:t> </a:t>
            </a:r>
            <a:r>
              <a:rPr lang="nl-NL" dirty="0" err="1"/>
              <a:t>applicable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/ </a:t>
            </a:r>
            <a:r>
              <a:rPr lang="nl-NL" dirty="0" err="1"/>
              <a:t>suitable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ethically</a:t>
            </a:r>
            <a:r>
              <a:rPr lang="nl-NL" dirty="0"/>
              <a:t> </a:t>
            </a:r>
            <a:r>
              <a:rPr lang="nl-NL" dirty="0" err="1"/>
              <a:t>controversial</a:t>
            </a:r>
            <a:r>
              <a:rPr lang="nl-NL" dirty="0"/>
              <a:t> procedures </a:t>
            </a:r>
            <a:r>
              <a:rPr lang="nl-NL" dirty="0" err="1"/>
              <a:t>such</a:t>
            </a:r>
            <a:r>
              <a:rPr lang="nl-NL" dirty="0"/>
              <a:t> as </a:t>
            </a:r>
            <a:r>
              <a:rPr lang="nl-NL" dirty="0" err="1"/>
              <a:t>euthanasia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lnSpc>
                <a:spcPct val="100000"/>
              </a:lnSpc>
              <a:buNone/>
            </a:pPr>
            <a:endParaRPr lang="en-US" sz="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3E74B4A-2EF0-4492-844F-8B0E6489242F}"/>
              </a:ext>
            </a:extLst>
          </p:cNvPr>
          <p:cNvSpPr txBox="1"/>
          <p:nvPr/>
        </p:nvSpPr>
        <p:spPr>
          <a:xfrm>
            <a:off x="0" y="3893180"/>
            <a:ext cx="688521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00" baseline="300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nl-NL" sz="500" dirty="0">
                <a:latin typeface="Arial" panose="020B0604020202020204" pitchFamily="34" charset="0"/>
                <a:cs typeface="Arial" panose="020B0604020202020204" pitchFamily="34" charset="0"/>
              </a:rPr>
              <a:t>Frameworks we </a:t>
            </a:r>
            <a:r>
              <a:rPr lang="nl-NL" sz="500" dirty="0" err="1">
                <a:latin typeface="Arial" panose="020B0604020202020204" pitchFamily="34" charset="0"/>
                <a:cs typeface="Arial" panose="020B0604020202020204" pitchFamily="34" charset="0"/>
              </a:rPr>
              <a:t>looked</a:t>
            </a:r>
            <a:r>
              <a:rPr lang="nl-NL" sz="500" dirty="0">
                <a:latin typeface="Arial" panose="020B0604020202020204" pitchFamily="34" charset="0"/>
                <a:cs typeface="Arial" panose="020B0604020202020204" pitchFamily="34" charset="0"/>
              </a:rPr>
              <a:t> at are: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Wennberg, J.E.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ProQuest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Tracking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medicine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researcher’s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understand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health care. 2010, Oxford University Press,: Oxford. p. xviii, 319 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Mercuri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M.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Gafni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variations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literature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tells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(or does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warranted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unwarranted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variations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Journal of Evaluation in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2011. 17(4): p. 671-677.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Goodman, D.C.,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Unwarranted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variation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pediatric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care.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Pediatr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North Am, 2009. 56(4): p. 745-55.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Bojakowski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S., Managing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paradox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equality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diversity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healthcare: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Unwarranted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vs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warranted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variations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Journal of Management &amp; Marketing in Healthcare, 2010. 3(4): p. 241-247.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Sepucha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K., E.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Ozanne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A.G.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Mulley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Jr.,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Doing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right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systems support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decision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quality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cancer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care. Ann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2006. 32(3): p. 172-8.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Birkmeyer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J.D., et al., Understanding of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regional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variation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surgery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Lancet, 2013. 382(9898): p. 1121-9.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Westert, G.P.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P.P. Groenewegen,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variations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changing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theoretical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approach.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Scandinavian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Journal of Public Health, 1999. 27(3): p. 173-180.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Jong, J.D., P.P. Groenewegen,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G.P. Westert,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Sociological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Model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Understanding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Variations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in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Medical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Practice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Variations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A. Johnson </a:t>
            </a:r>
            <a:r>
              <a:rPr lang="nl-NL" sz="5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nl-NL" sz="5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T.A. Stukel, Editors. 2016, Springer US: Boston, MA. p. 25-39.</a:t>
            </a:r>
          </a:p>
        </p:txBody>
      </p:sp>
    </p:spTree>
    <p:extLst>
      <p:ext uri="{BB962C8B-B14F-4D97-AF65-F5344CB8AC3E}">
        <p14:creationId xmlns:p14="http://schemas.microsoft.com/office/powerpoint/2010/main" val="123504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01DBA-4C11-4E56-BE15-2D5E0A76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An </a:t>
            </a:r>
            <a:r>
              <a:rPr lang="nl-NL" sz="3200" dirty="0" err="1"/>
              <a:t>integrated</a:t>
            </a:r>
            <a:r>
              <a:rPr lang="nl-NL" sz="3200" dirty="0"/>
              <a:t> </a:t>
            </a:r>
            <a:r>
              <a:rPr lang="nl-NL" sz="3200" dirty="0" err="1"/>
              <a:t>medical</a:t>
            </a:r>
            <a:r>
              <a:rPr lang="nl-NL" sz="3200" dirty="0"/>
              <a:t> </a:t>
            </a:r>
            <a:r>
              <a:rPr lang="nl-NL" sz="3200" dirty="0" err="1"/>
              <a:t>ethical</a:t>
            </a:r>
            <a:r>
              <a:rPr lang="nl-NL" sz="3200" dirty="0"/>
              <a:t> model </a:t>
            </a:r>
            <a:r>
              <a:rPr lang="nl-NL" sz="3200" dirty="0" err="1"/>
              <a:t>for</a:t>
            </a:r>
            <a:r>
              <a:rPr lang="nl-NL" sz="3200" dirty="0"/>
              <a:t> </a:t>
            </a:r>
            <a:r>
              <a:rPr lang="nl-NL" sz="3200" dirty="0" err="1"/>
              <a:t>the</a:t>
            </a:r>
            <a:r>
              <a:rPr lang="nl-NL" sz="3200" dirty="0"/>
              <a:t> </a:t>
            </a:r>
            <a:r>
              <a:rPr lang="nl-NL" sz="3200" dirty="0" err="1"/>
              <a:t>deductive</a:t>
            </a:r>
            <a:r>
              <a:rPr lang="nl-NL" sz="3200" dirty="0"/>
              <a:t> </a:t>
            </a:r>
            <a:r>
              <a:rPr lang="nl-NL" sz="3200" dirty="0" err="1"/>
              <a:t>interpretation</a:t>
            </a:r>
            <a:r>
              <a:rPr lang="nl-NL" sz="3200" dirty="0"/>
              <a:t> of </a:t>
            </a:r>
            <a:r>
              <a:rPr lang="nl-NL" sz="3200" dirty="0" err="1"/>
              <a:t>regional</a:t>
            </a:r>
            <a:r>
              <a:rPr lang="nl-NL" sz="3200" dirty="0"/>
              <a:t> </a:t>
            </a:r>
            <a:r>
              <a:rPr lang="nl-NL" sz="3200" dirty="0" err="1"/>
              <a:t>variation</a:t>
            </a:r>
            <a:endParaRPr lang="nl-NL" sz="3200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205C3079-F9B4-49A5-A819-7B8B6B3DE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8426" y="1738995"/>
            <a:ext cx="6187148" cy="2736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C3C0CEC3-7289-45F5-89DE-1D9180D6BB26}"/>
              </a:ext>
            </a:extLst>
          </p:cNvPr>
          <p:cNvSpPr/>
          <p:nvPr/>
        </p:nvSpPr>
        <p:spPr>
          <a:xfrm>
            <a:off x="2385392" y="2555848"/>
            <a:ext cx="659958" cy="5690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1A1F03A0-9BD4-4D58-B330-B8210EA47BBB}"/>
              </a:ext>
            </a:extLst>
          </p:cNvPr>
          <p:cNvSpPr/>
          <p:nvPr/>
        </p:nvSpPr>
        <p:spPr>
          <a:xfrm>
            <a:off x="3308260" y="2857583"/>
            <a:ext cx="659958" cy="56901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: afgeronde hoeken 6">
            <a:extLst>
              <a:ext uri="{FF2B5EF4-FFF2-40B4-BE49-F238E27FC236}">
                <a16:creationId xmlns:a16="http://schemas.microsoft.com/office/drawing/2014/main" id="{4B6CC9F5-D33F-4C48-8D24-9C38123523BA}"/>
              </a:ext>
            </a:extLst>
          </p:cNvPr>
          <p:cNvSpPr/>
          <p:nvPr/>
        </p:nvSpPr>
        <p:spPr>
          <a:xfrm>
            <a:off x="4215226" y="3142090"/>
            <a:ext cx="659958" cy="66658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5B986A3D-B3CB-426F-B079-15CDA938B7E9}"/>
              </a:ext>
            </a:extLst>
          </p:cNvPr>
          <p:cNvSpPr/>
          <p:nvPr/>
        </p:nvSpPr>
        <p:spPr>
          <a:xfrm>
            <a:off x="5161947" y="3483333"/>
            <a:ext cx="659958" cy="666585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: afgeronde hoeken 8">
            <a:extLst>
              <a:ext uri="{FF2B5EF4-FFF2-40B4-BE49-F238E27FC236}">
                <a16:creationId xmlns:a16="http://schemas.microsoft.com/office/drawing/2014/main" id="{CFBBA574-1B6A-43EB-AC72-D5B8BB60C400}"/>
              </a:ext>
            </a:extLst>
          </p:cNvPr>
          <p:cNvSpPr/>
          <p:nvPr/>
        </p:nvSpPr>
        <p:spPr>
          <a:xfrm>
            <a:off x="6083781" y="3824481"/>
            <a:ext cx="659958" cy="6347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0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466FAD-533F-40EF-9D9A-466D7414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This</a:t>
            </a:r>
            <a:r>
              <a:rPr lang="nl-NL" dirty="0"/>
              <a:t> paper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submitted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: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40FB2A3-C0FB-41D8-878B-FD0BC8D56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534" y="1382468"/>
            <a:ext cx="5604933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333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59A28C8-5F7E-428A-B4E0-7466835B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Euthanasia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373FAB7D-BEB7-4612-8AD4-EBE8BBC3EB33}"/>
              </a:ext>
            </a:extLst>
          </p:cNvPr>
          <p:cNvSpPr txBox="1">
            <a:spLocks/>
          </p:cNvSpPr>
          <p:nvPr/>
        </p:nvSpPr>
        <p:spPr>
          <a:xfrm>
            <a:off x="4582514" y="1526400"/>
            <a:ext cx="4039200" cy="282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226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7700" indent="-325438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9963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3813" indent="-322263" algn="l" defTabSz="914400" rtl="0" eaLnBrk="1" latinLnBrk="0" hangingPunct="1">
              <a:lnSpc>
                <a:spcPts val="2500"/>
              </a:lnSpc>
              <a:spcBef>
                <a:spcPts val="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9250" indent="-323850" algn="l" defTabSz="914400" rtl="0" eaLnBrk="1" latinLnBrk="0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care criteria: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voluntary and well-considered request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unbearable suffering, no prospect of improvement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informed patient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absence of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reasonable alternatives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 physician is consulted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medically and technically appropriate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8ABA063-4A82-4EF7-A667-FEC4A405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12" y="1501231"/>
            <a:ext cx="4039200" cy="2857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60AA49B7-B103-4147-91C3-BCCE1734AED2}"/>
              </a:ext>
            </a:extLst>
          </p:cNvPr>
          <p:cNvSpPr/>
          <p:nvPr/>
        </p:nvSpPr>
        <p:spPr>
          <a:xfrm>
            <a:off x="2044700" y="2733140"/>
            <a:ext cx="355600" cy="393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92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9753C92-22AF-4D71-8A04-007E23F59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Euthanasia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</p:txBody>
      </p:sp>
      <p:graphicFrame>
        <p:nvGraphicFramePr>
          <p:cNvPr id="11" name="Tijdelijke aanduiding voor inhoud 10">
            <a:extLst>
              <a:ext uri="{FF2B5EF4-FFF2-40B4-BE49-F238E27FC236}">
                <a16:creationId xmlns:a16="http://schemas.microsoft.com/office/drawing/2014/main" id="{E425901E-35DC-4EEC-A143-C1BE357698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309326"/>
              </p:ext>
            </p:extLst>
          </p:nvPr>
        </p:nvGraphicFramePr>
        <p:xfrm>
          <a:off x="522288" y="1525588"/>
          <a:ext cx="8099425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906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85992-A029-4A57-B90B-B789B3E5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Euthanasia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Netherlands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0C56EAF-EFCC-4EBA-B52C-139F0E3CB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73748"/>
              </p:ext>
            </p:extLst>
          </p:nvPr>
        </p:nvGraphicFramePr>
        <p:xfrm>
          <a:off x="522288" y="1525588"/>
          <a:ext cx="8099425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664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6958337-B9EB-498E-8283-575EDBB4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Regional</a:t>
            </a:r>
            <a:r>
              <a:rPr lang="nl-NL" dirty="0"/>
              <a:t> </a:t>
            </a:r>
            <a:r>
              <a:rPr lang="nl-NL" dirty="0" err="1"/>
              <a:t>variation</a:t>
            </a:r>
            <a:r>
              <a:rPr lang="nl-NL" dirty="0"/>
              <a:t> </a:t>
            </a:r>
            <a:r>
              <a:rPr lang="nl-NL" dirty="0" err="1"/>
              <a:t>euthanasia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9557F2CD-A8B5-4307-89E0-87B6890AF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9090"/>
            <a:ext cx="3984578" cy="184410"/>
          </a:xfrm>
          <a:prstGeom prst="rect">
            <a:avLst/>
          </a:prstGeom>
        </p:spPr>
      </p:pic>
      <p:pic>
        <p:nvPicPr>
          <p:cNvPr id="8" name="Tijdelijke aanduiding voor inhoud 16">
            <a:extLst>
              <a:ext uri="{FF2B5EF4-FFF2-40B4-BE49-F238E27FC236}">
                <a16:creationId xmlns:a16="http://schemas.microsoft.com/office/drawing/2014/main" id="{8D43E3D0-F061-4806-9844-8CFAE0585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4144" y="1360488"/>
            <a:ext cx="4035713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248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6958337-B9EB-498E-8283-575EDBB47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Regional</a:t>
            </a:r>
            <a:r>
              <a:rPr lang="nl-NL" dirty="0"/>
              <a:t> </a:t>
            </a:r>
            <a:r>
              <a:rPr lang="nl-NL" dirty="0" err="1"/>
              <a:t>variation</a:t>
            </a:r>
            <a:r>
              <a:rPr lang="nl-NL" dirty="0"/>
              <a:t> </a:t>
            </a:r>
            <a:r>
              <a:rPr lang="nl-NL" dirty="0" err="1"/>
              <a:t>euthanasia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9557F2CD-A8B5-4307-89E0-87B6890AF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59090"/>
            <a:ext cx="3984578" cy="184410"/>
          </a:xfrm>
          <a:prstGeom prst="rect">
            <a:avLst/>
          </a:prstGeom>
        </p:spPr>
      </p:pic>
      <p:pic>
        <p:nvPicPr>
          <p:cNvPr id="24" name="Tijdelijke aanduiding voor inhoud 23">
            <a:extLst>
              <a:ext uri="{FF2B5EF4-FFF2-40B4-BE49-F238E27FC236}">
                <a16:creationId xmlns:a16="http://schemas.microsoft.com/office/drawing/2014/main" id="{292B2BE0-52AD-41CF-A67C-EAE683E15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9696" y="1398588"/>
            <a:ext cx="6464609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6324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735272-F59C-46C8-94F6-FB3778658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Regional</a:t>
            </a:r>
            <a:r>
              <a:rPr lang="nl-NL" dirty="0"/>
              <a:t> </a:t>
            </a:r>
            <a:r>
              <a:rPr lang="nl-NL" dirty="0" err="1"/>
              <a:t>variation</a:t>
            </a:r>
            <a:r>
              <a:rPr lang="nl-NL" dirty="0"/>
              <a:t> </a:t>
            </a:r>
            <a:r>
              <a:rPr lang="nl-NL" dirty="0" err="1"/>
              <a:t>euthanasia</a:t>
            </a:r>
            <a:endParaRPr lang="en-AU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810B2E35-B366-4482-894B-3E36D6739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2-digit </a:t>
            </a:r>
            <a:r>
              <a:rPr lang="nl-NL" dirty="0" err="1"/>
              <a:t>postal</a:t>
            </a:r>
            <a:r>
              <a:rPr lang="nl-NL" dirty="0"/>
              <a:t> codes: 90 </a:t>
            </a:r>
            <a:r>
              <a:rPr lang="nl-NL" dirty="0" err="1"/>
              <a:t>regions</a:t>
            </a:r>
            <a:endParaRPr lang="nl-NL" dirty="0"/>
          </a:p>
        </p:txBody>
      </p:sp>
      <p:pic>
        <p:nvPicPr>
          <p:cNvPr id="12" name="Tijdelijke aanduiding voor inhoud 4">
            <a:extLst>
              <a:ext uri="{FF2B5EF4-FFF2-40B4-BE49-F238E27FC236}">
                <a16:creationId xmlns:a16="http://schemas.microsoft.com/office/drawing/2014/main" id="{3947D6C8-6553-4383-A3AE-7E8ECA6FB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459" b="28210"/>
          <a:stretch/>
        </p:blipFill>
        <p:spPr>
          <a:xfrm>
            <a:off x="89903" y="2184400"/>
            <a:ext cx="7255460" cy="188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Tijdelijke aanduiding voor afbeelding 2" descr="map_2017_blue.jpg">
            <a:extLst>
              <a:ext uri="{FF2B5EF4-FFF2-40B4-BE49-F238E27FC236}">
                <a16:creationId xmlns:a16="http://schemas.microsoft.com/office/drawing/2014/main" id="{D8A5AEEF-C504-4C12-B0AC-E7E1E8A0EA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9833" t="39671" b="36704"/>
          <a:stretch/>
        </p:blipFill>
        <p:spPr>
          <a:xfrm>
            <a:off x="7393585" y="2184399"/>
            <a:ext cx="1613289" cy="188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4260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C5B4A1D8-032E-47AB-BEB0-A8712AA52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2" y="0"/>
            <a:ext cx="8831515" cy="5143500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8A986AF1-DFE8-412B-ABE1-E74DE8AE97D8}"/>
              </a:ext>
            </a:extLst>
          </p:cNvPr>
          <p:cNvSpPr/>
          <p:nvPr/>
        </p:nvSpPr>
        <p:spPr>
          <a:xfrm>
            <a:off x="2114550" y="2108200"/>
            <a:ext cx="552450" cy="38856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F448D17-E9C7-46B6-AA52-B1E48D1B62A9}"/>
              </a:ext>
            </a:extLst>
          </p:cNvPr>
          <p:cNvSpPr/>
          <p:nvPr/>
        </p:nvSpPr>
        <p:spPr>
          <a:xfrm>
            <a:off x="3587750" y="2108199"/>
            <a:ext cx="552450" cy="3949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347E6B6C-BFD6-48FA-9B86-C1B6BC27E8C9}"/>
              </a:ext>
            </a:extLst>
          </p:cNvPr>
          <p:cNvSpPr/>
          <p:nvPr/>
        </p:nvSpPr>
        <p:spPr>
          <a:xfrm>
            <a:off x="4889500" y="2101850"/>
            <a:ext cx="552450" cy="3949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D9233A0F-5520-43B5-BD03-CB9821362BB2}"/>
              </a:ext>
            </a:extLst>
          </p:cNvPr>
          <p:cNvSpPr/>
          <p:nvPr/>
        </p:nvSpPr>
        <p:spPr>
          <a:xfrm>
            <a:off x="6011528" y="2108200"/>
            <a:ext cx="552450" cy="39491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3F8E3E1A-CB77-4986-BA67-036A36C8EB0D}"/>
              </a:ext>
            </a:extLst>
          </p:cNvPr>
          <p:cNvSpPr/>
          <p:nvPr/>
        </p:nvSpPr>
        <p:spPr>
          <a:xfrm>
            <a:off x="7447762" y="2101850"/>
            <a:ext cx="552450" cy="40126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417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A6FF0-D867-43D9-A0F1-8ADEA41C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Six </a:t>
            </a:r>
            <a:r>
              <a:rPr lang="nl-NL" dirty="0" err="1"/>
              <a:t>associated</a:t>
            </a:r>
            <a:r>
              <a:rPr lang="nl-NL" dirty="0"/>
              <a:t> variables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C8B2C21-2D27-46B3-8C86-A13B47C9B6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32" y="1846199"/>
            <a:ext cx="7260336" cy="2511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11604C6-C78E-4F45-AAA1-AEB74AA6DE8B}"/>
              </a:ext>
            </a:extLst>
          </p:cNvPr>
          <p:cNvSpPr txBox="1"/>
          <p:nvPr/>
        </p:nvSpPr>
        <p:spPr>
          <a:xfrm>
            <a:off x="2197100" y="2089488"/>
            <a:ext cx="10795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/>
              <a:t>age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6681CF5-5C57-4E5A-868C-09E7C10374D0}"/>
              </a:ext>
            </a:extLst>
          </p:cNvPr>
          <p:cNvSpPr txBox="1"/>
          <p:nvPr/>
        </p:nvSpPr>
        <p:spPr>
          <a:xfrm>
            <a:off x="3944493" y="2189516"/>
            <a:ext cx="117475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00" b="1" dirty="0"/>
              <a:t>voting progressive parties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8706BAD-B087-4111-8910-4F53DFB0BB0B}"/>
              </a:ext>
            </a:extLst>
          </p:cNvPr>
          <p:cNvSpPr txBox="1"/>
          <p:nvPr/>
        </p:nvSpPr>
        <p:spPr>
          <a:xfrm>
            <a:off x="5772150" y="2064087"/>
            <a:ext cx="117475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/>
              <a:t>income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BFEF6D4-4D67-4D5D-90A1-1968A2E558FE}"/>
              </a:ext>
            </a:extLst>
          </p:cNvPr>
          <p:cNvSpPr txBox="1"/>
          <p:nvPr/>
        </p:nvSpPr>
        <p:spPr>
          <a:xfrm>
            <a:off x="941832" y="3091216"/>
            <a:ext cx="11282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700" b="1" dirty="0"/>
              <a:t>average euthanasia </a:t>
            </a:r>
          </a:p>
          <a:p>
            <a:r>
              <a:rPr lang="en-GB" sz="700" b="1" dirty="0"/>
              <a:t>percentage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5A74053-93D2-4786-AE86-A632ADA4B35C}"/>
              </a:ext>
            </a:extLst>
          </p:cNvPr>
          <p:cNvSpPr txBox="1"/>
          <p:nvPr/>
        </p:nvSpPr>
        <p:spPr>
          <a:xfrm>
            <a:off x="6699250" y="1993127"/>
            <a:ext cx="117475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/>
              <a:t>self experienced </a:t>
            </a:r>
          </a:p>
          <a:p>
            <a:pPr algn="ctr"/>
            <a:r>
              <a:rPr lang="en-GB" sz="700" b="1" dirty="0"/>
              <a:t>health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D71CD5D-047E-4306-8776-889D9C54A2B0}"/>
              </a:ext>
            </a:extLst>
          </p:cNvPr>
          <p:cNvSpPr txBox="1"/>
          <p:nvPr/>
        </p:nvSpPr>
        <p:spPr>
          <a:xfrm>
            <a:off x="3055493" y="3980216"/>
            <a:ext cx="117475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/>
              <a:t>frequent churchgoers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2678C06-3E91-4085-AA70-6ECD4A436E8B}"/>
              </a:ext>
            </a:extLst>
          </p:cNvPr>
          <p:cNvSpPr txBox="1"/>
          <p:nvPr/>
        </p:nvSpPr>
        <p:spPr>
          <a:xfrm>
            <a:off x="4712842" y="3973865"/>
            <a:ext cx="149136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b="1" dirty="0"/>
              <a:t>availability of voluntary workers</a:t>
            </a:r>
          </a:p>
        </p:txBody>
      </p:sp>
    </p:spTree>
    <p:extLst>
      <p:ext uri="{BB962C8B-B14F-4D97-AF65-F5344CB8AC3E}">
        <p14:creationId xmlns:p14="http://schemas.microsoft.com/office/powerpoint/2010/main" val="12932216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010D9F1C-6723-4403-8A0F-7B7B87DEFB83}" vid="{734C3750-47CD-4789-BCDB-5284B5D107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665</TotalTime>
  <Words>767</Words>
  <Application>Microsoft Office PowerPoint</Application>
  <PresentationFormat>Diavoorstelling (16:9)</PresentationFormat>
  <Paragraphs>63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Default Theme</vt:lpstr>
      <vt:lpstr>Where you live is how you die*: should geography be destiny?</vt:lpstr>
      <vt:lpstr>Euthanasia in the Netherlands</vt:lpstr>
      <vt:lpstr>Euthanasia in the Netherlands</vt:lpstr>
      <vt:lpstr>Euthanasia in the Netherlands</vt:lpstr>
      <vt:lpstr>Regional variation euthanasia</vt:lpstr>
      <vt:lpstr>Regional variation euthanasia</vt:lpstr>
      <vt:lpstr>Regional variation euthanasia</vt:lpstr>
      <vt:lpstr>PowerPoint-presentatie</vt:lpstr>
      <vt:lpstr>Six associated variables</vt:lpstr>
      <vt:lpstr>Unexplained variation after adjustment: FS 7</vt:lpstr>
      <vt:lpstr>Our closing hypothesis was:</vt:lpstr>
      <vt:lpstr>Question:</vt:lpstr>
      <vt:lpstr>An integrated medical ethical model for the deductive interpretation of regional variation</vt:lpstr>
      <vt:lpstr>This paper will be submitted to: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you live is how you die: should geography be destiny?</dc:title>
  <dc:creator>Groenewoud, Stef</dc:creator>
  <cp:lastModifiedBy>Groenewoud, Stef</cp:lastModifiedBy>
  <cp:revision>37</cp:revision>
  <dcterms:created xsi:type="dcterms:W3CDTF">2022-04-08T09:17:32Z</dcterms:created>
  <dcterms:modified xsi:type="dcterms:W3CDTF">2022-04-09T10:12:22Z</dcterms:modified>
</cp:coreProperties>
</file>